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269" r:id="rId2"/>
    <p:sldId id="410" r:id="rId3"/>
    <p:sldId id="476" r:id="rId4"/>
    <p:sldId id="477" r:id="rId5"/>
    <p:sldId id="478" r:id="rId6"/>
    <p:sldId id="479" r:id="rId7"/>
    <p:sldId id="480" r:id="rId8"/>
    <p:sldId id="482" r:id="rId9"/>
    <p:sldId id="481" r:id="rId10"/>
    <p:sldId id="534" r:id="rId11"/>
    <p:sldId id="483" r:id="rId12"/>
    <p:sldId id="484" r:id="rId13"/>
    <p:sldId id="485" r:id="rId14"/>
    <p:sldId id="422" r:id="rId15"/>
    <p:sldId id="486" r:id="rId16"/>
    <p:sldId id="487" r:id="rId17"/>
    <p:sldId id="520" r:id="rId18"/>
    <p:sldId id="488" r:id="rId19"/>
    <p:sldId id="489" r:id="rId20"/>
    <p:sldId id="490" r:id="rId21"/>
    <p:sldId id="491" r:id="rId22"/>
    <p:sldId id="492" r:id="rId23"/>
    <p:sldId id="529" r:id="rId24"/>
    <p:sldId id="494" r:id="rId25"/>
    <p:sldId id="495" r:id="rId26"/>
    <p:sldId id="530" r:id="rId27"/>
    <p:sldId id="496" r:id="rId28"/>
    <p:sldId id="533" r:id="rId29"/>
    <p:sldId id="521" r:id="rId30"/>
    <p:sldId id="497" r:id="rId31"/>
    <p:sldId id="498" r:id="rId32"/>
    <p:sldId id="532" r:id="rId33"/>
    <p:sldId id="531" r:id="rId34"/>
    <p:sldId id="516" r:id="rId35"/>
    <p:sldId id="517" r:id="rId36"/>
    <p:sldId id="522" r:id="rId37"/>
    <p:sldId id="523" r:id="rId38"/>
    <p:sldId id="518" r:id="rId39"/>
    <p:sldId id="519" r:id="rId40"/>
    <p:sldId id="423" r:id="rId41"/>
    <p:sldId id="501" r:id="rId42"/>
    <p:sldId id="502" r:id="rId43"/>
    <p:sldId id="499" r:id="rId44"/>
    <p:sldId id="503" r:id="rId45"/>
    <p:sldId id="504" r:id="rId46"/>
    <p:sldId id="505" r:id="rId47"/>
    <p:sldId id="506" r:id="rId48"/>
    <p:sldId id="507" r:id="rId49"/>
    <p:sldId id="508" r:id="rId50"/>
    <p:sldId id="510" r:id="rId51"/>
    <p:sldId id="509" r:id="rId52"/>
    <p:sldId id="524" r:id="rId53"/>
    <p:sldId id="511" r:id="rId54"/>
    <p:sldId id="527" r:id="rId55"/>
    <p:sldId id="528" r:id="rId56"/>
    <p:sldId id="515" r:id="rId57"/>
    <p:sldId id="468" r:id="rId58"/>
    <p:sldId id="526" r:id="rId59"/>
    <p:sldId id="420" r:id="rId60"/>
    <p:sldId id="381" r:id="rId61"/>
    <p:sldId id="470" r:id="rId62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ECF1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9" autoAdjust="0"/>
    <p:restoredTop sz="94971" autoAdjust="0"/>
  </p:normalViewPr>
  <p:slideViewPr>
    <p:cSldViewPr>
      <p:cViewPr>
        <p:scale>
          <a:sx n="109" d="100"/>
          <a:sy n="109" d="100"/>
        </p:scale>
        <p:origin x="-360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073FB-57A6-464A-AD75-E7F5D569A2DA}" type="datetimeFigureOut">
              <a:rPr lang="en-GB" smtClean="0"/>
              <a:t>16/02/2015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130B7-08D0-4614-A780-6EFA4B1A67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908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B4BBF-8E79-4A8B-A6A5-F1E1B56D06B1}" type="datetimeFigureOut">
              <a:rPr lang="en-US" smtClean="0"/>
              <a:t>2/16/2015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B0934-FD54-4FE1-B350-5A5C994292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70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22A9-0BF5-4F85-BB27-A0E868E08E9F}" type="datetimeFigureOut">
              <a:rPr lang="en-US" smtClean="0"/>
              <a:pPr/>
              <a:t>2/16/2015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1396-0D54-414D-9103-4E3CE71F4B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22A9-0BF5-4F85-BB27-A0E868E08E9F}" type="datetimeFigureOut">
              <a:rPr lang="en-US" smtClean="0"/>
              <a:pPr/>
              <a:t>2/16/2015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1396-0D54-414D-9103-4E3CE71F4B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22A9-0BF5-4F85-BB27-A0E868E08E9F}" type="datetimeFigureOut">
              <a:rPr lang="en-US" smtClean="0"/>
              <a:pPr/>
              <a:t>2/16/2015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1396-0D54-414D-9103-4E3CE71F4B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08/12/2012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Mathematics at Greenwich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22A9-0BF5-4F85-BB27-A0E868E08E9F}" type="datetimeFigureOut">
              <a:rPr lang="en-US" smtClean="0"/>
              <a:pPr/>
              <a:t>2/16/2015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1396-0D54-414D-9103-4E3CE71F4B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22A9-0BF5-4F85-BB27-A0E868E08E9F}" type="datetimeFigureOut">
              <a:rPr lang="en-US" smtClean="0"/>
              <a:pPr/>
              <a:t>2/16/2015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1396-0D54-414D-9103-4E3CE71F4B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22A9-0BF5-4F85-BB27-A0E868E08E9F}" type="datetimeFigureOut">
              <a:rPr lang="en-US" smtClean="0"/>
              <a:pPr/>
              <a:t>2/16/2015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1396-0D54-414D-9103-4E3CE71F4B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822A9-0BF5-4F85-BB27-A0E868E08E9F}" type="datetimeFigureOut">
              <a:rPr lang="en-US" smtClean="0"/>
              <a:pPr/>
              <a:t>2/16/2015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61396-0D54-414D-9103-4E3CE71F4B6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2" r:id="rId5"/>
    <p:sldLayoutId id="2147483653" r:id="rId6"/>
    <p:sldLayoutId id="2147483654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nl.gov/resources/web-policies/copyright-legal.php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95536" y="188640"/>
            <a:ext cx="8083589" cy="63367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600" dirty="0" smtClean="0"/>
          </a:p>
          <a:p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When Maths Doesn’t Work:</a:t>
            </a:r>
          </a:p>
          <a:p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What we learn from the Prisoners’ Dilemma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/>
          </a:p>
          <a:p>
            <a:endParaRPr lang="en-GB" dirty="0"/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 smtClean="0"/>
          </a:p>
          <a:p>
            <a:r>
              <a:rPr lang="en-GB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Tony Mann, 16 February 2015</a:t>
            </a:r>
            <a:endParaRPr lang="en-GB" sz="3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3" r="38329" b="22093"/>
          <a:stretch/>
        </p:blipFill>
        <p:spPr>
          <a:xfrm rot="5400000">
            <a:off x="3335193" y="2793599"/>
            <a:ext cx="2520282" cy="2062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2492896"/>
            <a:ext cx="2304256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3528" y="476672"/>
            <a:ext cx="8496944" cy="11521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Rock, Paper, Scissors</a:t>
            </a:r>
            <a:endParaRPr lang="en-GB" sz="3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9872" y="2492896"/>
            <a:ext cx="2304256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6" y="2484783"/>
            <a:ext cx="2304256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1851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55576" y="1988840"/>
            <a:ext cx="7704856" cy="4392488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Assume the worst</a:t>
            </a:r>
          </a:p>
          <a:p>
            <a:pPr algn="ctr"/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Opponent will exploit our strategy if they can</a:t>
            </a:r>
          </a:p>
          <a:p>
            <a:pPr algn="ctr"/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want to minimise our maximum possible expected loss</a:t>
            </a:r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971600" y="332656"/>
            <a:ext cx="7200800" cy="11277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Using Maths</a:t>
            </a:r>
          </a:p>
        </p:txBody>
      </p:sp>
    </p:spTree>
    <p:extLst>
      <p:ext uri="{BB962C8B-B14F-4D97-AF65-F5344CB8AC3E}">
        <p14:creationId xmlns:p14="http://schemas.microsoft.com/office/powerpoint/2010/main" val="401048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3528" y="476672"/>
            <a:ext cx="8496944" cy="11521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Rock, Paper, Scissors</a:t>
            </a:r>
            <a:endParaRPr lang="en-GB" sz="3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721141"/>
              </p:ext>
            </p:extLst>
          </p:nvPr>
        </p:nvGraphicFramePr>
        <p:xfrm>
          <a:off x="323528" y="2276870"/>
          <a:ext cx="8496944" cy="3935385"/>
        </p:xfrm>
        <a:graphic>
          <a:graphicData uri="http://schemas.openxmlformats.org/drawingml/2006/table">
            <a:tbl>
              <a:tblPr firstRow="1" firstCol="1" bandRow="1"/>
              <a:tblGrid>
                <a:gridCol w="2369014"/>
                <a:gridCol w="1878460"/>
                <a:gridCol w="2124735"/>
                <a:gridCol w="2124735"/>
              </a:tblGrid>
              <a:tr h="79209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My choice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Opponent’s choice 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48072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Rock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Paper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Scissors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Rock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- 1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Paper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- 1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Scissors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- 1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472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7504" y="2204864"/>
            <a:ext cx="8928992" cy="4392488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choose Rock with probability </a:t>
            </a:r>
            <a:r>
              <a:rPr lang="el-G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Paper with probability </a:t>
            </a:r>
            <a:r>
              <a:rPr lang="el-G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Scissors with probability </a:t>
            </a:r>
            <a:r>
              <a:rPr lang="el-G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Assume </a:t>
            </a:r>
            <a:r>
              <a:rPr lang="el-G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bigger than either of the others</a:t>
            </a:r>
          </a:p>
          <a:p>
            <a:pPr algn="ctr"/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my opponent plays Paper every time, my expected outcome is</a:t>
            </a: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x </a:t>
            </a:r>
            <a:r>
              <a:rPr lang="el-G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1 x </a:t>
            </a:r>
            <a:r>
              <a:rPr lang="el-G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is negative</a:t>
            </a:r>
            <a:r>
              <a:rPr lang="el-G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do best to 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ρ, 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 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 all equal to 1/3.</a:t>
            </a:r>
            <a:r>
              <a:rPr lang="en-GB" sz="3200" dirty="0" smtClean="0"/>
              <a:t>ρ</a:t>
            </a:r>
            <a:r>
              <a:rPr lang="en-GB" sz="2800" dirty="0"/>
              <a:t>, 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860512"/>
              </p:ext>
            </p:extLst>
          </p:nvPr>
        </p:nvGraphicFramePr>
        <p:xfrm>
          <a:off x="395535" y="237171"/>
          <a:ext cx="8352929" cy="1828800"/>
        </p:xfrm>
        <a:graphic>
          <a:graphicData uri="http://schemas.openxmlformats.org/drawingml/2006/table">
            <a:tbl>
              <a:tblPr firstRow="1" firstCol="1" bandRow="1"/>
              <a:tblGrid>
                <a:gridCol w="2328861"/>
                <a:gridCol w="1846622"/>
                <a:gridCol w="2088723"/>
                <a:gridCol w="2088723"/>
              </a:tblGrid>
              <a:tr h="33593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My choice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Opponent’s choice 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5932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Rock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Paper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Scissors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59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Rock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- 1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59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Paper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- 1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59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Scissors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- 1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758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756" y="548680"/>
            <a:ext cx="4392488" cy="4291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ounded Rectangle 3"/>
          <p:cNvSpPr/>
          <p:nvPr/>
        </p:nvSpPr>
        <p:spPr>
          <a:xfrm>
            <a:off x="971600" y="5301208"/>
            <a:ext cx="7200800" cy="1440160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http://www.nytimes.com/interactive/science/rock-paper-scissors.html</a:t>
            </a:r>
          </a:p>
        </p:txBody>
      </p:sp>
    </p:spTree>
    <p:extLst>
      <p:ext uri="{BB962C8B-B14F-4D97-AF65-F5344CB8AC3E}">
        <p14:creationId xmlns:p14="http://schemas.microsoft.com/office/powerpoint/2010/main" val="15484000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619672" y="476672"/>
            <a:ext cx="5976664" cy="11521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Variants</a:t>
            </a:r>
            <a:endParaRPr lang="en-GB" sz="3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7504" y="2204864"/>
            <a:ext cx="8928992" cy="4392488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French: </a:t>
            </a:r>
            <a:r>
              <a:rPr lang="en-GB" sz="3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Pierre</a:t>
            </a:r>
            <a:r>
              <a:rPr lang="en-GB" sz="3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papier</a:t>
            </a:r>
            <a:r>
              <a:rPr lang="en-GB" sz="3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ciseaux</a:t>
            </a:r>
            <a:r>
              <a:rPr lang="en-GB" sz="3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puits</a:t>
            </a:r>
            <a:endParaRPr lang="en-GB" sz="32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beats </a:t>
            </a:r>
            <a:r>
              <a:rPr lang="en-GB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rock</a:t>
            </a: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scissors</a:t>
            </a: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but loses to </a:t>
            </a:r>
            <a:r>
              <a:rPr lang="en-GB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German: Adds </a:t>
            </a:r>
            <a:r>
              <a:rPr lang="en-GB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 </a:t>
            </a: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drinks </a:t>
            </a:r>
            <a:r>
              <a:rPr lang="en-GB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eats </a:t>
            </a:r>
            <a:r>
              <a:rPr lang="en-GB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</a:t>
            </a: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stabbed by </a:t>
            </a:r>
            <a:r>
              <a:rPr lang="en-GB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scissors</a:t>
            </a: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crushed by </a:t>
            </a:r>
            <a:r>
              <a:rPr lang="en-GB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rock</a:t>
            </a: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smtClean="0"/>
              <a:t>, </a:t>
            </a:r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38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476672"/>
            <a:ext cx="8640960" cy="11521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Rock – paper – scissors – lizard </a:t>
            </a:r>
            <a:r>
              <a:rPr lang="en-GB" sz="3600" i="1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3600" i="1" smtClean="0">
                <a:latin typeface="Arial" panose="020B0604020202020204" pitchFamily="34" charset="0"/>
                <a:cs typeface="Arial" panose="020B0604020202020204" pitchFamily="34" charset="0"/>
              </a:rPr>
              <a:t>pock</a:t>
            </a:r>
            <a:endParaRPr lang="en-GB" sz="2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863" y="2348880"/>
            <a:ext cx="3934273" cy="3934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3486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619672" y="1988840"/>
            <a:ext cx="5832648" cy="3816424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 of both players’ outcomes is zero</a:t>
            </a:r>
          </a:p>
          <a:p>
            <a:pPr algn="ctr"/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player’s winnings exactly match the other player’s loss</a:t>
            </a:r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971600" y="332656"/>
            <a:ext cx="7200800" cy="11277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Zero-Sum Games</a:t>
            </a:r>
          </a:p>
        </p:txBody>
      </p:sp>
    </p:spTree>
    <p:extLst>
      <p:ext uri="{BB962C8B-B14F-4D97-AF65-F5344CB8AC3E}">
        <p14:creationId xmlns:p14="http://schemas.microsoft.com/office/powerpoint/2010/main" val="44257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71600" y="332656"/>
            <a:ext cx="7200799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Prisoners’ Dilemma</a:t>
            </a:r>
          </a:p>
        </p:txBody>
      </p:sp>
      <p:pic>
        <p:nvPicPr>
          <p:cNvPr id="6" name="Picture 5" descr="mean%20cowboy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28" y="2204864"/>
            <a:ext cx="2820938" cy="35086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Rounded Rectangle 6"/>
          <p:cNvSpPr/>
          <p:nvPr/>
        </p:nvSpPr>
        <p:spPr>
          <a:xfrm>
            <a:off x="4499990" y="2204864"/>
            <a:ext cx="4392489" cy="3672408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Sheriff seeking bank robbers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Arrests two cowboys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Offers each a deal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89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71600" y="332656"/>
            <a:ext cx="7200799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Prisoners’ Dilemma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131840" y="2204864"/>
            <a:ext cx="5760639" cy="4464496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neither admits crime, both get two years in gaol for another offence</a:t>
            </a:r>
          </a:p>
          <a:p>
            <a:pPr algn="ctr"/>
            <a:endParaRPr lang="en-GB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one admits it and implicates the other, he gets off with six months and other gets 20 years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both admit it, 15 years each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4354258169_2691a9d752_z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2408797" cy="2543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5509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1043608" y="3789040"/>
            <a:ext cx="7128792" cy="1152128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– 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Losses Make a Win: How a Physicist Surprised Mathematicians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043608" y="2132856"/>
            <a:ext cx="7128792" cy="1296144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– 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Maths Doesn't Work: What we learn from the Prisoners' Dilemma</a:t>
            </a: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1318991" y="332656"/>
            <a:ext cx="6506018" cy="11277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Paradoxes and Games</a:t>
            </a:r>
          </a:p>
        </p:txBody>
      </p:sp>
    </p:spTree>
    <p:extLst>
      <p:ext uri="{BB962C8B-B14F-4D97-AF65-F5344CB8AC3E}">
        <p14:creationId xmlns:p14="http://schemas.microsoft.com/office/powerpoint/2010/main" val="56962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3528" y="476672"/>
            <a:ext cx="8496944" cy="11521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Prisoner’s Dilemma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990933"/>
              </p:ext>
            </p:extLst>
          </p:nvPr>
        </p:nvGraphicFramePr>
        <p:xfrm>
          <a:off x="611560" y="2132856"/>
          <a:ext cx="7992888" cy="4432530"/>
        </p:xfrm>
        <a:graphic>
          <a:graphicData uri="http://schemas.openxmlformats.org/drawingml/2006/table">
            <a:tbl>
              <a:tblPr firstRow="1" firstCol="1" bandRow="1"/>
              <a:tblGrid>
                <a:gridCol w="3240360"/>
                <a:gridCol w="2376264"/>
                <a:gridCol w="2376264"/>
              </a:tblGrid>
              <a:tr h="72008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My </a:t>
                      </a: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choice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Partner’s choice 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5213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 </a:t>
                      </a:r>
                      <a:endParaRPr lang="en-GB" sz="2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Co-operate)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 </a:t>
                      </a:r>
                      <a:endParaRPr lang="en-GB" sz="2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Defect)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 </a:t>
                      </a: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(Co-operate)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 </a:t>
                      </a: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(Defect)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096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3528" y="476672"/>
            <a:ext cx="8496944" cy="11521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Prisoner’s Dilemma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159595"/>
              </p:ext>
            </p:extLst>
          </p:nvPr>
        </p:nvGraphicFramePr>
        <p:xfrm>
          <a:off x="611560" y="2132856"/>
          <a:ext cx="7992888" cy="4432530"/>
        </p:xfrm>
        <a:graphic>
          <a:graphicData uri="http://schemas.openxmlformats.org/drawingml/2006/table">
            <a:tbl>
              <a:tblPr firstRow="1" firstCol="1" bandRow="1"/>
              <a:tblGrid>
                <a:gridCol w="3240360"/>
                <a:gridCol w="2376264"/>
                <a:gridCol w="2376264"/>
              </a:tblGrid>
              <a:tr h="72008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My </a:t>
                      </a: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choice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Partner’s choice 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5213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 </a:t>
                      </a:r>
                      <a:endParaRPr lang="en-GB" sz="2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Co-operate)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 </a:t>
                      </a:r>
                      <a:endParaRPr lang="en-GB" sz="2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Defect)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 </a:t>
                      </a: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(Co-operate)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 </a:t>
                      </a: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(Defect)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793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71600" y="332656"/>
            <a:ext cx="7200799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Prisoners’ Dilemma</a:t>
            </a:r>
          </a:p>
        </p:txBody>
      </p:sp>
      <p:pic>
        <p:nvPicPr>
          <p:cNvPr id="6" name="Picture 5" descr="mean%20cowboy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77278"/>
            <a:ext cx="2820938" cy="35086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Rounded Rectangle 6"/>
          <p:cNvSpPr/>
          <p:nvPr/>
        </p:nvSpPr>
        <p:spPr>
          <a:xfrm>
            <a:off x="3851920" y="2116020"/>
            <a:ext cx="5040560" cy="3672408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Mathematician-cowboys get 15 years each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Non-mathematical cowboys get 2 years each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29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3528" y="332656"/>
            <a:ext cx="8568952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Examples of the Prisoners’ Dilemma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71600" y="1988840"/>
            <a:ext cx="7128792" cy="2537116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1970s wage demands and inflation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Whooping-cough vaccination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99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3528" y="476672"/>
            <a:ext cx="8496944" cy="11521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Tragedy of the Commons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Cattle%20Cows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68043"/>
            <a:ext cx="3414803" cy="30263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5" descr="Rom SM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71" y="2492896"/>
            <a:ext cx="4002021" cy="3001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3276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71600" y="332656"/>
            <a:ext cx="7200799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Prisoners’ Dilemma</a:t>
            </a:r>
          </a:p>
        </p:txBody>
      </p:sp>
      <p:pic>
        <p:nvPicPr>
          <p:cNvPr id="6" name="Picture 5" descr="mean%20cowboy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52224"/>
            <a:ext cx="1152128" cy="14329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Rounded Rectangle 6"/>
          <p:cNvSpPr/>
          <p:nvPr/>
        </p:nvSpPr>
        <p:spPr>
          <a:xfrm>
            <a:off x="2411760" y="1988840"/>
            <a:ext cx="6120680" cy="3816424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 doesn’t work?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rational to be selfish?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need a nanny state?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4354258169_2691a9d752_z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43" y="1988840"/>
            <a:ext cx="1144421" cy="12086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0369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7055" y="1704189"/>
            <a:ext cx="3674759" cy="45953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700808"/>
            <a:ext cx="3456384" cy="45987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71600" y="332656"/>
            <a:ext cx="7200799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Cold War</a:t>
            </a:r>
          </a:p>
        </p:txBody>
      </p:sp>
    </p:spTree>
    <p:extLst>
      <p:ext uri="{BB962C8B-B14F-4D97-AF65-F5344CB8AC3E}">
        <p14:creationId xmlns:p14="http://schemas.microsoft.com/office/powerpoint/2010/main" val="414146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71600" y="332656"/>
            <a:ext cx="7200799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Cold War Arms Race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106" y="3861048"/>
            <a:ext cx="1152067" cy="1532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616419"/>
              </p:ext>
            </p:extLst>
          </p:nvPr>
        </p:nvGraphicFramePr>
        <p:xfrm>
          <a:off x="1547664" y="1772816"/>
          <a:ext cx="7344816" cy="4882712"/>
        </p:xfrm>
        <a:graphic>
          <a:graphicData uri="http://schemas.openxmlformats.org/drawingml/2006/table">
            <a:tbl>
              <a:tblPr firstRow="1" firstCol="1" bandRow="1"/>
              <a:tblGrid>
                <a:gridCol w="2977628"/>
                <a:gridCol w="2183594"/>
                <a:gridCol w="2183594"/>
              </a:tblGrid>
              <a:tr h="64807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Us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Other superpower 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0856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Use resources for</a:t>
                      </a:r>
                      <a:r>
                        <a:rPr lang="en-GB" sz="24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other things</a:t>
                      </a: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Expand nuclear arsenal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4539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Use resources for</a:t>
                      </a:r>
                      <a:r>
                        <a:rPr lang="en-GB" sz="24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other things</a:t>
                      </a: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Military stalemate: social benefits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Military disadvantage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4539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Expand nuclear arsenal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Military advantage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Military stalemate:</a:t>
                      </a:r>
                      <a:r>
                        <a:rPr lang="en-GB" sz="24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less social benefit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03" y="2060848"/>
            <a:ext cx="1072166" cy="1340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7039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71600" y="332656"/>
            <a:ext cx="7200799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Cold War Arms Race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106" y="3861048"/>
            <a:ext cx="1152067" cy="1532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823999"/>
              </p:ext>
            </p:extLst>
          </p:nvPr>
        </p:nvGraphicFramePr>
        <p:xfrm>
          <a:off x="1547664" y="1772816"/>
          <a:ext cx="7344816" cy="4882712"/>
        </p:xfrm>
        <a:graphic>
          <a:graphicData uri="http://schemas.openxmlformats.org/drawingml/2006/table">
            <a:tbl>
              <a:tblPr firstRow="1" firstCol="1" bandRow="1"/>
              <a:tblGrid>
                <a:gridCol w="2977628"/>
                <a:gridCol w="2183594"/>
                <a:gridCol w="2183594"/>
              </a:tblGrid>
              <a:tr h="64807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Us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Other superpower 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0856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Use resources for</a:t>
                      </a:r>
                      <a:r>
                        <a:rPr lang="en-GB" sz="24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other things</a:t>
                      </a: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Expand nuclear arsenal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4539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Use resources for</a:t>
                      </a:r>
                      <a:r>
                        <a:rPr lang="en-GB" sz="24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other things</a:t>
                      </a: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Military stalemate: social benefits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Military disadvantage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4539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Expand nuclear arsenal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Military advantage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Military stalemate:</a:t>
                      </a:r>
                      <a:r>
                        <a:rPr lang="en-GB" sz="24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less social benefit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03" y="2060848"/>
            <a:ext cx="1072166" cy="1340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9172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2226212"/>
            <a:ext cx="4332576" cy="35070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4088" y="1772816"/>
            <a:ext cx="3456384" cy="484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71600" y="332656"/>
            <a:ext cx="7200799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Tosca</a:t>
            </a:r>
          </a:p>
        </p:txBody>
      </p:sp>
    </p:spTree>
    <p:extLst>
      <p:ext uri="{BB962C8B-B14F-4D97-AF65-F5344CB8AC3E}">
        <p14:creationId xmlns:p14="http://schemas.microsoft.com/office/powerpoint/2010/main" val="120932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051720" y="475800"/>
            <a:ext cx="5112568" cy="8649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cs typeface="CordiaUPC" pitchFamily="34" charset="-34"/>
              </a:rPr>
              <a:t>A personal account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3587">
            <a:off x="2970076" y="4295932"/>
            <a:ext cx="3275856" cy="2184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7958">
            <a:off x="419506" y="1806975"/>
            <a:ext cx="2952328" cy="2214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7002">
            <a:off x="5299419" y="1896963"/>
            <a:ext cx="2952328" cy="2214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1365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71600" y="332656"/>
            <a:ext cx="7200799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Tosca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496725"/>
              </p:ext>
            </p:extLst>
          </p:nvPr>
        </p:nvGraphicFramePr>
        <p:xfrm>
          <a:off x="2123728" y="1853039"/>
          <a:ext cx="6552727" cy="4785412"/>
        </p:xfrm>
        <a:graphic>
          <a:graphicData uri="http://schemas.openxmlformats.org/drawingml/2006/table">
            <a:tbl>
              <a:tblPr firstRow="1" firstCol="1" bandRow="1"/>
              <a:tblGrid>
                <a:gridCol w="2656511"/>
                <a:gridCol w="1948108"/>
                <a:gridCol w="1948108"/>
              </a:tblGrid>
              <a:tr h="783873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Tosca’s viewpoint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50689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Tosca 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Scarpia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80636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Co-operate (fake bullets)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Defect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(real bullets)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28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Co-operate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(doesn’t kill </a:t>
                      </a:r>
                      <a:r>
                        <a:rPr lang="en-GB" sz="240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Scarpia</a:t>
                      </a: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GB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OK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Worst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729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Defect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(kills </a:t>
                      </a:r>
                      <a:r>
                        <a:rPr lang="en-GB" sz="240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Scarpia</a:t>
                      </a: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GB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Best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Pretty bad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6" y="2060848"/>
            <a:ext cx="1437616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4070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71600" y="332656"/>
            <a:ext cx="7200799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Tosca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80928"/>
            <a:ext cx="1868122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359208"/>
              </p:ext>
            </p:extLst>
          </p:nvPr>
        </p:nvGraphicFramePr>
        <p:xfrm>
          <a:off x="2123728" y="1853039"/>
          <a:ext cx="6552727" cy="4733029"/>
        </p:xfrm>
        <a:graphic>
          <a:graphicData uri="http://schemas.openxmlformats.org/drawingml/2006/table">
            <a:tbl>
              <a:tblPr firstRow="1" firstCol="1" bandRow="1"/>
              <a:tblGrid>
                <a:gridCol w="2656511"/>
                <a:gridCol w="1948108"/>
                <a:gridCol w="1948108"/>
              </a:tblGrid>
              <a:tr h="783873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Scarpia’s</a:t>
                      </a: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viewpoint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50689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Scarpia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Tosca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80636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Co-operate (doesn’t kill </a:t>
                      </a:r>
                      <a:r>
                        <a:rPr lang="en-GB" sz="240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Scarpia</a:t>
                      </a: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Defect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(kills </a:t>
                      </a:r>
                      <a:r>
                        <a:rPr lang="en-GB" sz="240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Scarpia</a:t>
                      </a: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28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Co-operate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(fake bullets) 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OK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Worst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729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Defect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(real bullets)</a:t>
                      </a:r>
                      <a:r>
                        <a:rPr lang="en-GB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Best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Pretty bad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612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71600" y="332656"/>
            <a:ext cx="7200799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Tosca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80928"/>
            <a:ext cx="1868122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621683"/>
              </p:ext>
            </p:extLst>
          </p:nvPr>
        </p:nvGraphicFramePr>
        <p:xfrm>
          <a:off x="2123728" y="1853039"/>
          <a:ext cx="6552727" cy="4733029"/>
        </p:xfrm>
        <a:graphic>
          <a:graphicData uri="http://schemas.openxmlformats.org/drawingml/2006/table">
            <a:tbl>
              <a:tblPr firstRow="1" firstCol="1" bandRow="1"/>
              <a:tblGrid>
                <a:gridCol w="2656511"/>
                <a:gridCol w="1948108"/>
                <a:gridCol w="1948108"/>
              </a:tblGrid>
              <a:tr h="783873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Scarpia’s</a:t>
                      </a: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viewpoint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50689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Scarpia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Tosca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80636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Co-operate (doesn’t kill </a:t>
                      </a:r>
                      <a:r>
                        <a:rPr lang="en-GB" sz="240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Scarpia</a:t>
                      </a: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Defect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(kills </a:t>
                      </a:r>
                      <a:r>
                        <a:rPr lang="en-GB" sz="240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Scarpia</a:t>
                      </a: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28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Co-operate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(fake bullets) 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OK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Worst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729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Defect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(real bullets)</a:t>
                      </a:r>
                      <a:r>
                        <a:rPr lang="en-GB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Best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Pretty bad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183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31404" y="4400225"/>
            <a:ext cx="1691129" cy="21147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729069"/>
            <a:ext cx="1819394" cy="24207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71600" y="332656"/>
            <a:ext cx="7200799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Prisoners’ Dilemmas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5736" y="4464212"/>
            <a:ext cx="2642371" cy="213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4" y="1737619"/>
            <a:ext cx="1761881" cy="24709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0180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228184" y="2835164"/>
            <a:ext cx="2664296" cy="2664296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Twelve game theorists have won a Nobel Prize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71600" y="332656"/>
            <a:ext cx="7200799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Nobel Prizes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916832"/>
            <a:ext cx="5341143" cy="45009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5988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881489"/>
            <a:ext cx="1812022" cy="2642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2985216"/>
            <a:ext cx="1686789" cy="2609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71600" y="332656"/>
            <a:ext cx="7200799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Steven J.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Brams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4288" y="4005064"/>
            <a:ext cx="1658306" cy="2417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5923" y="1957057"/>
            <a:ext cx="1648981" cy="2490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3565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843" y="1988840"/>
            <a:ext cx="2808312" cy="4269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971600" y="332656"/>
            <a:ext cx="7200799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Jane Austen and Game Theory</a:t>
            </a:r>
          </a:p>
        </p:txBody>
      </p:sp>
    </p:spTree>
    <p:extLst>
      <p:ext uri="{BB962C8B-B14F-4D97-AF65-F5344CB8AC3E}">
        <p14:creationId xmlns:p14="http://schemas.microsoft.com/office/powerpoint/2010/main" val="16768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843" y="1988840"/>
            <a:ext cx="2808312" cy="398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971600" y="332656"/>
            <a:ext cx="7200799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Golden Balls</a:t>
            </a:r>
          </a:p>
        </p:txBody>
      </p:sp>
    </p:spTree>
    <p:extLst>
      <p:ext uri="{BB962C8B-B14F-4D97-AF65-F5344CB8AC3E}">
        <p14:creationId xmlns:p14="http://schemas.microsoft.com/office/powerpoint/2010/main" val="401944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71600" y="332656"/>
            <a:ext cx="7200799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Golden Balls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755576" y="2127194"/>
          <a:ext cx="7704856" cy="4072863"/>
        </p:xfrm>
        <a:graphic>
          <a:graphicData uri="http://schemas.openxmlformats.org/drawingml/2006/table">
            <a:tbl>
              <a:tblPr firstRow="1" firstCol="1" bandRow="1"/>
              <a:tblGrid>
                <a:gridCol w="1439369"/>
                <a:gridCol w="3097135"/>
                <a:gridCol w="3168352"/>
              </a:tblGrid>
              <a:tr h="93632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Opponent’s Choice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36322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Split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Steal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905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Split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Half of Jackpot</a:t>
                      </a:r>
                      <a:endParaRPr lang="en-GB" sz="2400" baseline="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029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Steal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Whole of Jackpot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517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71600" y="332656"/>
            <a:ext cx="7200799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Golden Balls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868124"/>
              </p:ext>
            </p:extLst>
          </p:nvPr>
        </p:nvGraphicFramePr>
        <p:xfrm>
          <a:off x="755576" y="2127194"/>
          <a:ext cx="7704856" cy="4072863"/>
        </p:xfrm>
        <a:graphic>
          <a:graphicData uri="http://schemas.openxmlformats.org/drawingml/2006/table">
            <a:tbl>
              <a:tblPr firstRow="1" firstCol="1" bandRow="1"/>
              <a:tblGrid>
                <a:gridCol w="1439369"/>
                <a:gridCol w="3097135"/>
                <a:gridCol w="3168352"/>
              </a:tblGrid>
              <a:tr h="93632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Opponent’s Choice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36322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Split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Steal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905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Split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Half of Jackpot</a:t>
                      </a:r>
                      <a:endParaRPr lang="en-GB" sz="2400" baseline="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029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Steal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Whole of Jackpot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510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6348" y="2780928"/>
            <a:ext cx="2871304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3528" y="476672"/>
            <a:ext cx="8496944" cy="1800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Theory of Games and Economic Behaviour</a:t>
            </a:r>
          </a:p>
          <a:p>
            <a:endParaRPr lang="en-GB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John von Neumann and Oskar Morgenstern, 1944</a:t>
            </a:r>
            <a:endParaRPr lang="en-GB" sz="3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97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5735" y="1844824"/>
            <a:ext cx="4752528" cy="4682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71600" y="332656"/>
            <a:ext cx="7200799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Biology</a:t>
            </a:r>
          </a:p>
        </p:txBody>
      </p:sp>
    </p:spTree>
    <p:extLst>
      <p:ext uri="{BB962C8B-B14F-4D97-AF65-F5344CB8AC3E}">
        <p14:creationId xmlns:p14="http://schemas.microsoft.com/office/powerpoint/2010/main" val="116952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71600" y="332656"/>
            <a:ext cx="7200799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Birds</a:t>
            </a:r>
          </a:p>
        </p:txBody>
      </p:sp>
      <p:pic>
        <p:nvPicPr>
          <p:cNvPr id="4" name="Picture 3" descr="6815688744_d89a375df4_z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44824"/>
            <a:ext cx="5576168" cy="4478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6668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71600" y="332656"/>
            <a:ext cx="7200799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Hawks and Doves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635896" y="1968758"/>
            <a:ext cx="5328592" cy="4484577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worth 50 units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Birds may fight – loser suffers injury worth 100 units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Competitive display – cost 10 units to each bird</a:t>
            </a:r>
          </a:p>
          <a:p>
            <a:pPr algn="ctr"/>
            <a:endParaRPr lang="en-GB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“Hawk” always fights, “dove” concedes food to a hawk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6815688744_d89a375df4_z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3138092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5564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71600" y="332656"/>
            <a:ext cx="7200799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Hawks and Doves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845700"/>
              </p:ext>
            </p:extLst>
          </p:nvPr>
        </p:nvGraphicFramePr>
        <p:xfrm>
          <a:off x="755576" y="2127194"/>
          <a:ext cx="7704856" cy="3963322"/>
        </p:xfrm>
        <a:graphic>
          <a:graphicData uri="http://schemas.openxmlformats.org/drawingml/2006/table">
            <a:tbl>
              <a:tblPr firstRow="1" firstCol="1" bandRow="1"/>
              <a:tblGrid>
                <a:gridCol w="1439369"/>
                <a:gridCol w="3097135"/>
                <a:gridCol w="3168352"/>
              </a:tblGrid>
              <a:tr h="10372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Hawk 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Dove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869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Hawk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½ x 50 – ½</a:t>
                      </a:r>
                      <a:r>
                        <a:rPr lang="en-GB" sz="24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x 100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= </a:t>
                      </a: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en-GB" sz="24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+ 50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218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Dove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(½ x 50 + ½ x 0) – 10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= +15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226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71600" y="332656"/>
            <a:ext cx="7200799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Hawks and Doves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563888" y="2348880"/>
            <a:ext cx="5328592" cy="3692490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Evolutionary stable strategy: 58% are hawks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incomers with a different strategy can exploit the colony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6815688744_d89a375df4_z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3138092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1957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71600" y="332656"/>
            <a:ext cx="7200799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Robert Axelrod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411760" y="1988840"/>
            <a:ext cx="5904656" cy="4248472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 American</a:t>
            </a: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May 1983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Iterated Prisoners’ Dilemma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Computer tournaments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Invited people to submit strategies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mean%20cowboy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52224"/>
            <a:ext cx="1152128" cy="14329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7" descr="4354258169_2691a9d752_z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43" y="1988840"/>
            <a:ext cx="1144421" cy="12086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7153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71600" y="332656"/>
            <a:ext cx="7200799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Winning Strategy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619672" y="1916832"/>
            <a:ext cx="5904656" cy="4248472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Anatol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Rapoport’s</a:t>
            </a: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 for Tat</a:t>
            </a:r>
            <a:endParaRPr lang="en-GB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by Co-operating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do whatever opponent did on previous round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33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71600" y="332656"/>
            <a:ext cx="7200799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Tit for Tat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71599" y="1916832"/>
            <a:ext cx="7200799" cy="3096344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outscores its immediate opponent!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stimulates mutually rewarding behaviour from opponents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9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71600" y="332656"/>
            <a:ext cx="7200799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Tit for Tat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51520" y="1916832"/>
            <a:ext cx="8640959" cy="4248472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Nice</a:t>
            </a: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never first to defect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Forgiving </a:t>
            </a: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doesn’t bear grudges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Retaliatory</a:t>
            </a: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if you defect it defects back</a:t>
            </a:r>
          </a:p>
          <a:p>
            <a:pPr algn="ctr"/>
            <a:endParaRPr lang="en-GB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</a:t>
            </a: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easy for opponent to understand</a:t>
            </a:r>
            <a:endParaRPr lang="en-GB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44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71600" y="332656"/>
            <a:ext cx="7200799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Game Theory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024743" y="1894883"/>
            <a:ext cx="4914086" cy="2982653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Rather than the Tragedy of the Commons defining the human condition, 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Prisoners’ Dilemma explains the evolution of co-operation</a:t>
            </a:r>
          </a:p>
        </p:txBody>
      </p:sp>
      <p:pic>
        <p:nvPicPr>
          <p:cNvPr id="4" name="Picture 3" descr="mean%20cowboy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05" y="4140964"/>
            <a:ext cx="1152128" cy="14329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5" descr="4354258169_2691a9d752_z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77580"/>
            <a:ext cx="1144421" cy="12086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7" descr="Cattle%20Cows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290602"/>
            <a:ext cx="1457229" cy="12914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8" descr="Rom SM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680" y="5311756"/>
            <a:ext cx="1707817" cy="12808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660" y="2051167"/>
            <a:ext cx="1837478" cy="26700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4173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259632" y="475800"/>
            <a:ext cx="6624736" cy="1657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cs typeface="CordiaUPC" pitchFamily="34" charset="-34"/>
              </a:rPr>
              <a:t>Sir Peter </a:t>
            </a:r>
            <a:r>
              <a:rPr lang="en-GB" dirty="0" err="1" smtClean="0">
                <a:cs typeface="CordiaUPC" pitchFamily="34" charset="-34"/>
              </a:rPr>
              <a:t>Swinnerton</a:t>
            </a:r>
            <a:r>
              <a:rPr lang="en-GB" dirty="0" smtClean="0">
                <a:cs typeface="CordiaUPC" pitchFamily="34" charset="-34"/>
              </a:rPr>
              <a:t>-Dyer</a:t>
            </a:r>
          </a:p>
          <a:p>
            <a:r>
              <a:rPr lang="en-GB" sz="3600" dirty="0" smtClean="0">
                <a:cs typeface="CordiaUPC" pitchFamily="34" charset="-34"/>
              </a:rPr>
              <a:t>Lecture, </a:t>
            </a:r>
            <a:r>
              <a:rPr lang="en-GB" sz="3600" dirty="0" err="1" smtClean="0">
                <a:cs typeface="CordiaUPC" pitchFamily="34" charset="-34"/>
              </a:rPr>
              <a:t>Quintic</a:t>
            </a:r>
            <a:r>
              <a:rPr lang="en-GB" sz="3600" dirty="0" smtClean="0">
                <a:cs typeface="CordiaUPC" pitchFamily="34" charset="-34"/>
              </a:rPr>
              <a:t> Society, c.1976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492896"/>
            <a:ext cx="5184576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1006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5816" y="2492896"/>
            <a:ext cx="3276137" cy="2642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2275772"/>
            <a:ext cx="2118836" cy="32901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71600" y="332656"/>
            <a:ext cx="7200799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Matt Ridley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0232" y="2275772"/>
            <a:ext cx="2118836" cy="3283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8293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9" y="1988840"/>
            <a:ext cx="2142958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71600" y="332656"/>
            <a:ext cx="7200799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Matt Ridley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847" y="2023999"/>
            <a:ext cx="5617751" cy="4213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6026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3528" y="476672"/>
            <a:ext cx="8496944" cy="11521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Tragedy of the Commons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Cattle%20Cows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68043"/>
            <a:ext cx="3414803" cy="30263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5" descr="Rom SM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71" y="2492896"/>
            <a:ext cx="4002021" cy="3001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1319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5816" y="2492896"/>
            <a:ext cx="3276137" cy="2642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2275772"/>
            <a:ext cx="2118836" cy="32901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71600" y="332656"/>
            <a:ext cx="7200799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Matt Ridley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0232" y="2275772"/>
            <a:ext cx="2118836" cy="3283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6079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712" y="1916832"/>
            <a:ext cx="5256584" cy="4631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71600" y="332656"/>
            <a:ext cx="7200799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Anger</a:t>
            </a:r>
          </a:p>
        </p:txBody>
      </p:sp>
    </p:spTree>
    <p:extLst>
      <p:ext uri="{BB962C8B-B14F-4D97-AF65-F5344CB8AC3E}">
        <p14:creationId xmlns:p14="http://schemas.microsoft.com/office/powerpoint/2010/main" val="307510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848" y="2295957"/>
            <a:ext cx="5317908" cy="2991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2166744"/>
            <a:ext cx="2118836" cy="32497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332656"/>
            <a:ext cx="8640960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Science of Co-operation</a:t>
            </a:r>
          </a:p>
        </p:txBody>
      </p:sp>
    </p:spTree>
    <p:extLst>
      <p:ext uri="{BB962C8B-B14F-4D97-AF65-F5344CB8AC3E}">
        <p14:creationId xmlns:p14="http://schemas.microsoft.com/office/powerpoint/2010/main" val="374123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7864" y="2166744"/>
            <a:ext cx="5316498" cy="3422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2166744"/>
            <a:ext cx="2118836" cy="32497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332656"/>
            <a:ext cx="8640960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Our hope for international co-operation?</a:t>
            </a:r>
          </a:p>
        </p:txBody>
      </p:sp>
    </p:spTree>
    <p:extLst>
      <p:ext uri="{BB962C8B-B14F-4D97-AF65-F5344CB8AC3E}">
        <p14:creationId xmlns:p14="http://schemas.microsoft.com/office/powerpoint/2010/main" val="230452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55576" y="1772816"/>
            <a:ext cx="7704856" cy="4968552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refutation of game theory?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fascinating paradox?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 to the </a:t>
            </a:r>
            <a:r>
              <a:rPr lang="en-GB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</a:t>
            </a:r>
          </a:p>
          <a:p>
            <a:pPr algn="ctr"/>
            <a:r>
              <a:rPr lang="en-GB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evolution of altruism?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 for exploring co-operation?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best hope for the future? 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179512" y="332656"/>
            <a:ext cx="8712968" cy="11277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 Personal Story of the Prisoners’ Dilemma</a:t>
            </a:r>
          </a:p>
        </p:txBody>
      </p:sp>
    </p:spTree>
    <p:extLst>
      <p:ext uri="{BB962C8B-B14F-4D97-AF65-F5344CB8AC3E}">
        <p14:creationId xmlns:p14="http://schemas.microsoft.com/office/powerpoint/2010/main" val="278821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71600" y="332656"/>
            <a:ext cx="7200799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Prisoners’ Dilemma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499992" y="1700808"/>
            <a:ext cx="4392488" cy="4824536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“There’s still so much more left to find out.  We have only explored a small subset of this extraordinary game … Our analysis of how to solve the Dilemma will never be completed.  This Dilemma has no end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algn="ctr"/>
            <a:endParaRPr lang="en-GB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Martin Nowak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2060848"/>
            <a:ext cx="3594332" cy="2021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0234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259632" y="332656"/>
            <a:ext cx="6552728" cy="11277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 for listening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763688" y="2204864"/>
            <a:ext cx="5616624" cy="2736304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a.mann@gre.ac.uk</a:t>
            </a:r>
          </a:p>
          <a:p>
            <a:pPr algn="ctr"/>
            <a:endParaRPr lang="en-GB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GB" sz="4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Tony_Mann</a:t>
            </a:r>
            <a:endParaRPr lang="en-GB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3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2492896"/>
            <a:ext cx="2304256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3528" y="476672"/>
            <a:ext cx="8496944" cy="11521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Rock, Paper, Scissors</a:t>
            </a:r>
            <a:endParaRPr lang="en-GB" sz="3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9872" y="2492896"/>
            <a:ext cx="2304256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6" y="2484783"/>
            <a:ext cx="2304256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1996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44824"/>
            <a:ext cx="8892480" cy="501317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GB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Thanks to Noel-Ann Bradshaw </a:t>
            </a:r>
          </a:p>
          <a:p>
            <a:pPr marL="0" indent="0" algn="ctr">
              <a:buNone/>
            </a:pPr>
            <a:r>
              <a:rPr lang="en-GB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and everyone at Gresham College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49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4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lide design – Aoife Hunt</a:t>
            </a:r>
          </a:p>
          <a:p>
            <a:pPr marL="0" indent="0">
              <a:buNone/>
            </a:pPr>
            <a:endParaRPr lang="en-GB" sz="4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4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Picture credits</a:t>
            </a:r>
          </a:p>
          <a:p>
            <a:pPr marL="0" indent="0">
              <a:buNone/>
            </a:pP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Images from Wikimedia Commons they are used under a Creative Commons licence: full details can be found at Wikimedia Commons</a:t>
            </a:r>
          </a:p>
          <a:p>
            <a:pPr marL="0" indent="0">
              <a:buNone/>
            </a:pP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Photograph </a:t>
            </a: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of lecturer: Noel-Ann </a:t>
            </a: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Bradshaw; T-shirt: www.thinkgeek.com</a:t>
            </a:r>
          </a:p>
          <a:p>
            <a:pPr marL="0" indent="0">
              <a:buNone/>
            </a:pP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Edinburgh</a:t>
            </a: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Tilmandralle</a:t>
            </a: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, Wikimedia Commons, public domain</a:t>
            </a:r>
          </a:p>
          <a:p>
            <a:pPr marL="0" indent="0">
              <a:buNone/>
            </a:pPr>
            <a:r>
              <a:rPr lang="en-GB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Peterhouse</a:t>
            </a: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, Cambridge</a:t>
            </a: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: Robert </a:t>
            </a: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Edwards, Wikimedia Commons</a:t>
            </a:r>
          </a:p>
          <a:p>
            <a:pPr marL="0" indent="0">
              <a:buNone/>
            </a:pP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 of Greenwich: University of Greenwich</a:t>
            </a:r>
          </a:p>
          <a:p>
            <a:pPr marL="0" indent="0">
              <a:buNone/>
            </a:pP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John von Neumann: Los Angeles National Laboratory., Wikimedia Commons</a:t>
            </a: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www.lanl.gov/resources/web-policies/copyright-legal.php</a:t>
            </a:r>
            <a:endParaRPr lang="en-GB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Sir Peter </a:t>
            </a:r>
            <a:r>
              <a:rPr lang="en-GB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Swinnerton</a:t>
            </a: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-Dyer</a:t>
            </a: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: Renate </a:t>
            </a:r>
            <a:r>
              <a:rPr lang="en-GB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Schmid</a:t>
            </a: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Wikimedia </a:t>
            </a: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Commons</a:t>
            </a:r>
          </a:p>
          <a:p>
            <a:pPr marL="0" indent="0">
              <a:buNone/>
            </a:pP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Rock, paper, scissors</a:t>
            </a: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: Photo by Fluff, modified by </a:t>
            </a:r>
            <a:r>
              <a:rPr lang="en-GB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Sertion</a:t>
            </a: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Wikimedia Commons</a:t>
            </a:r>
            <a:endParaRPr lang="en-GB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Penalty kick by Ryan Valentine (Wrexham), 2007: </a:t>
            </a:r>
            <a:r>
              <a:rPr lang="en-GB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Markbarnes</a:t>
            </a: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, Wikimedia Commons</a:t>
            </a:r>
          </a:p>
          <a:p>
            <a:pPr marL="0" indent="0">
              <a:buNone/>
            </a:pP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Rock, paper, scissors, lizard, </a:t>
            </a:r>
            <a:r>
              <a:rPr lang="en-GB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spock</a:t>
            </a: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DMacks</a:t>
            </a: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, Wikimedia Commons</a:t>
            </a:r>
          </a:p>
          <a:p>
            <a:pPr marL="0" indent="0">
              <a:buNone/>
            </a:pP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Cowboy, sheriff, sheep, cows: Microsoft clip art</a:t>
            </a:r>
          </a:p>
          <a:p>
            <a:pPr marL="0" indent="0">
              <a:buNone/>
            </a:pP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Greenhouse George mushroom cloud</a:t>
            </a: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: National Nuclear Security Administration, </a:t>
            </a: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public domain</a:t>
            </a:r>
          </a:p>
          <a:p>
            <a:pPr marL="0" indent="0">
              <a:buNone/>
            </a:pP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Dnepr rocket</a:t>
            </a: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: ISC </a:t>
            </a:r>
            <a:r>
              <a:rPr lang="en-GB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Kosmotras</a:t>
            </a: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, Wikimedia Commons</a:t>
            </a:r>
          </a:p>
          <a:p>
            <a:pPr marL="0" indent="0">
              <a:buNone/>
            </a:pP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Tosca: EJ Wheeler cartoon, </a:t>
            </a:r>
            <a:r>
              <a:rPr lang="en-GB" sz="3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Punch</a:t>
            </a: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1888, public domain</a:t>
            </a:r>
          </a:p>
          <a:p>
            <a:pPr marL="0" indent="0">
              <a:buNone/>
            </a:pP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Tosca and </a:t>
            </a:r>
            <a:r>
              <a:rPr lang="en-GB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Scarpia</a:t>
            </a: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– pre-1914 production, Metropolitan Opera House, New York, Wikipedia, public domain</a:t>
            </a:r>
          </a:p>
          <a:p>
            <a:pPr marL="0" indent="0">
              <a:buNone/>
            </a:pP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Jasper </a:t>
            </a:r>
            <a:r>
              <a:rPr lang="en-GB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Carrott</a:t>
            </a: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HugoVK</a:t>
            </a: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, Wikimedia Commons</a:t>
            </a:r>
          </a:p>
          <a:p>
            <a:pPr marL="0" indent="0">
              <a:buNone/>
            </a:pP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John Maynard Smith: Web of Stones, Wikimedia Commons</a:t>
            </a:r>
          </a:p>
          <a:p>
            <a:pPr marL="0" indent="0">
              <a:buNone/>
            </a:pP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Nobel Prize: Wikimedia Commons, public </a:t>
            </a: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domain</a:t>
            </a:r>
          </a:p>
          <a:p>
            <a:pPr marL="0" indent="0">
              <a:buNone/>
            </a:pP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Steven J. </a:t>
            </a:r>
            <a:r>
              <a:rPr lang="en-GB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Brams</a:t>
            </a: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: Eva </a:t>
            </a:r>
            <a:r>
              <a:rPr lang="en-GB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Brams</a:t>
            </a: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, Wikimedia Commons</a:t>
            </a:r>
          </a:p>
          <a:p>
            <a:pPr marL="0" indent="0">
              <a:buNone/>
            </a:pP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Matt Ridley: Tara Hunt, Wikimedia Commons</a:t>
            </a:r>
          </a:p>
          <a:p>
            <a:pPr marL="0" indent="0">
              <a:buNone/>
            </a:pP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Northern Rock</a:t>
            </a: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: Alex </a:t>
            </a:r>
            <a:r>
              <a:rPr lang="en-GB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Gunningham</a:t>
            </a: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, Wikimedia Commons</a:t>
            </a:r>
          </a:p>
          <a:p>
            <a:pPr marL="0" indent="0">
              <a:buNone/>
            </a:pP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Anger: fresco from </a:t>
            </a: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Saint Nicolas church in </a:t>
            </a:r>
            <a:r>
              <a:rPr lang="en-GB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Cukovets</a:t>
            </a: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, Bulgaria: </a:t>
            </a:r>
            <a:r>
              <a:rPr lang="en-GB" sz="3500" dirty="0" err="1">
                <a:latin typeface="Arial" panose="020B0604020202020204" pitchFamily="34" charset="0"/>
                <a:cs typeface="Arial" panose="020B0604020202020204" pitchFamily="34" charset="0"/>
              </a:rPr>
              <a:t>Edal</a:t>
            </a: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 Anton </a:t>
            </a:r>
            <a:r>
              <a:rPr lang="en-GB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Lefterov</a:t>
            </a: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, Wikimedia Commons</a:t>
            </a:r>
          </a:p>
          <a:p>
            <a:pPr marL="0" indent="0">
              <a:buNone/>
            </a:pP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Martin Nowak</a:t>
            </a: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: Filip </a:t>
            </a:r>
            <a:r>
              <a:rPr lang="en-GB" sz="3500" dirty="0" err="1">
                <a:latin typeface="Arial" panose="020B0604020202020204" pitchFamily="34" charset="0"/>
                <a:cs typeface="Arial" panose="020B0604020202020204" pitchFamily="34" charset="0"/>
              </a:rPr>
              <a:t>Antoni</a:t>
            </a: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Malinowski, Wikimedia Commons</a:t>
            </a:r>
          </a:p>
          <a:p>
            <a:pPr marL="0" indent="0">
              <a:buNone/>
            </a:pP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Mauna Loa Carbon </a:t>
            </a: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Dioxide graph: </a:t>
            </a:r>
            <a:r>
              <a:rPr lang="en-GB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Sémhur</a:t>
            </a: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/ Wikimedia Commons</a:t>
            </a:r>
            <a:endParaRPr lang="en-GB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7504" y="332656"/>
            <a:ext cx="8892480" cy="11277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Acknowledgments and picture credits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72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87624" y="332656"/>
            <a:ext cx="6768752" cy="11277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Further Reading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51520" y="1988840"/>
            <a:ext cx="8640960" cy="4680520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/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von Neumann and Oskar Morgenstern, </a:t>
            </a:r>
            <a:r>
              <a:rPr lang="en-GB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Theory of Games and Economic Behaviour 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(Princeton, 60th 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anniversary edition, 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2004)</a:t>
            </a:r>
          </a:p>
          <a:p>
            <a:pPr marL="265113"/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3"/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Steven J. </a:t>
            </a:r>
            <a:r>
              <a:rPr lang="en-GB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Brams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 </a:t>
            </a:r>
            <a:r>
              <a:rPr lang="en-GB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Theory and the Humanities: Bridging Two Worlds 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(MIT Press, 2011)</a:t>
            </a:r>
          </a:p>
          <a:p>
            <a:pPr marL="265113"/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3"/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Robert Axelrod, </a:t>
            </a:r>
            <a:r>
              <a:rPr lang="en-GB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Evolution of Co-operation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(Penguin 1990; Basic 2009)</a:t>
            </a:r>
          </a:p>
          <a:p>
            <a:pPr marL="265113"/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3"/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 Ridley, </a:t>
            </a:r>
            <a:r>
              <a:rPr lang="en-GB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Origins of </a:t>
            </a:r>
            <a:r>
              <a:rPr lang="en-GB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Virtue 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(Penguin, 1997)</a:t>
            </a:r>
            <a:endParaRPr lang="en-GB" sz="2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3"/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3"/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Martin Nowak with Roger Highfield: </a:t>
            </a:r>
            <a:r>
              <a:rPr lang="en-GB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 </a:t>
            </a:r>
            <a:r>
              <a:rPr lang="en-GB" sz="20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Cooperators</a:t>
            </a:r>
            <a:r>
              <a:rPr lang="en-GB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Evolution, Altruism and Human Behaviour, or Why We Need Each Other to Succeed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Canongate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2011)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61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3528" y="476672"/>
            <a:ext cx="8496944" cy="11521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Rock, Paper, Scissors</a:t>
            </a:r>
            <a:endParaRPr lang="en-GB" sz="3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367578"/>
              </p:ext>
            </p:extLst>
          </p:nvPr>
        </p:nvGraphicFramePr>
        <p:xfrm>
          <a:off x="323528" y="1988840"/>
          <a:ext cx="8496944" cy="4234071"/>
        </p:xfrm>
        <a:graphic>
          <a:graphicData uri="http://schemas.openxmlformats.org/drawingml/2006/table">
            <a:tbl>
              <a:tblPr firstRow="1" firstCol="1" bandRow="1"/>
              <a:tblGrid>
                <a:gridCol w="2369014"/>
                <a:gridCol w="1878460"/>
                <a:gridCol w="2124735"/>
                <a:gridCol w="2124735"/>
              </a:tblGrid>
              <a:tr h="100811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2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2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2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My choice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Opponent’s choice 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3610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Rock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Paper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Scissors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Rock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Draw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Paper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Win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Draw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Scissors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Lose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Draw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060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3528" y="476672"/>
            <a:ext cx="8496944" cy="11521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Penalty Kick</a:t>
            </a:r>
            <a:endParaRPr lang="en-GB" sz="3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04863"/>
            <a:ext cx="6552728" cy="43657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9997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3528" y="476672"/>
            <a:ext cx="8496944" cy="11521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Penalty Kick</a:t>
            </a:r>
            <a:endParaRPr lang="en-GB" sz="3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107536"/>
              </p:ext>
            </p:extLst>
          </p:nvPr>
        </p:nvGraphicFramePr>
        <p:xfrm>
          <a:off x="323528" y="2276870"/>
          <a:ext cx="8496944" cy="3814842"/>
        </p:xfrm>
        <a:graphic>
          <a:graphicData uri="http://schemas.openxmlformats.org/drawingml/2006/table">
            <a:tbl>
              <a:tblPr firstRow="1" firstCol="1" bandRow="1"/>
              <a:tblGrid>
                <a:gridCol w="2369014"/>
                <a:gridCol w="1878460"/>
                <a:gridCol w="2124735"/>
                <a:gridCol w="2124735"/>
              </a:tblGrid>
              <a:tr h="648074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Striker’s </a:t>
                      </a:r>
                      <a:r>
                        <a:rPr lang="en-GB" sz="2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choice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Goalkeeper’s choice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08112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Goes </a:t>
                      </a: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left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Goes </a:t>
                      </a: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right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Waits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Left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0.95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32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Right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0.4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847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6665</TotalTime>
  <Words>1448</Words>
  <Application>Microsoft Office PowerPoint</Application>
  <PresentationFormat>On-screen Show (4:3)</PresentationFormat>
  <Paragraphs>500</Paragraphs>
  <Slides>61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day</dc:title>
  <dc:creator>Dunfermline</dc:creator>
  <cp:lastModifiedBy>Gresham College</cp:lastModifiedBy>
  <cp:revision>217</cp:revision>
  <cp:lastPrinted>2015-01-17T11:26:35Z</cp:lastPrinted>
  <dcterms:created xsi:type="dcterms:W3CDTF">2012-12-05T19:13:41Z</dcterms:created>
  <dcterms:modified xsi:type="dcterms:W3CDTF">2015-02-16T09:10:08Z</dcterms:modified>
</cp:coreProperties>
</file>