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EF0F86-A271-4820-BC25-A54D3F1536F6}" type="datetimeFigureOut">
              <a:rPr lang="en-GB" smtClean="0"/>
              <a:t>16/03/2015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169439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EF0F86-A271-4820-BC25-A54D3F1536F6}" type="datetimeFigureOut">
              <a:rPr lang="en-GB" smtClean="0"/>
              <a:t>16/03/2015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156023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EF0F86-A271-4820-BC25-A54D3F1536F6}" type="datetimeFigureOut">
              <a:rPr lang="en-GB" smtClean="0"/>
              <a:t>16/03/2015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378372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8EF0F86-A271-4820-BC25-A54D3F1536F6}" type="datetimeFigureOut">
              <a:rPr lang="en-GB" smtClean="0"/>
              <a:t>16/03/2015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185219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F0F86-A271-4820-BC25-A54D3F1536F6}" type="datetimeFigureOut">
              <a:rPr lang="en-GB" smtClean="0"/>
              <a:t>16/03/2015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131971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8EF0F86-A271-4820-BC25-A54D3F1536F6}" type="datetimeFigureOut">
              <a:rPr lang="en-GB" smtClean="0"/>
              <a:t>16/03/2015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102019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EF0F86-A271-4820-BC25-A54D3F1536F6}" type="datetimeFigureOut">
              <a:rPr lang="en-GB" smtClean="0"/>
              <a:t>16/03/2015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341241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8EF0F86-A271-4820-BC25-A54D3F1536F6}" type="datetimeFigureOut">
              <a:rPr lang="en-GB" smtClean="0"/>
              <a:t>16/03/2015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102542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F0F86-A271-4820-BC25-A54D3F1536F6}" type="datetimeFigureOut">
              <a:rPr lang="en-GB" smtClean="0"/>
              <a:t>16/03/2015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319399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F0F86-A271-4820-BC25-A54D3F1536F6}" type="datetimeFigureOut">
              <a:rPr lang="en-GB" smtClean="0"/>
              <a:t>16/03/2015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208597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F0F86-A271-4820-BC25-A54D3F1536F6}" type="datetimeFigureOut">
              <a:rPr lang="en-GB" smtClean="0"/>
              <a:t>16/03/2015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7ECA43-9684-487B-A817-009ADF95F2DE}" type="slidenum">
              <a:rPr lang="en-GB" smtClean="0"/>
              <a:t>‹#›</a:t>
            </a:fld>
            <a:endParaRPr lang="en-GB"/>
          </a:p>
        </p:txBody>
      </p:sp>
    </p:spTree>
    <p:extLst>
      <p:ext uri="{BB962C8B-B14F-4D97-AF65-F5344CB8AC3E}">
        <p14:creationId xmlns:p14="http://schemas.microsoft.com/office/powerpoint/2010/main" val="375612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F0F86-A271-4820-BC25-A54D3F1536F6}" type="datetimeFigureOut">
              <a:rPr lang="en-GB" smtClean="0"/>
              <a:t>16/03/2015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ECA43-9684-487B-A817-009ADF95F2DE}" type="slidenum">
              <a:rPr lang="en-GB" smtClean="0"/>
              <a:t>‹#›</a:t>
            </a:fld>
            <a:endParaRPr lang="en-GB"/>
          </a:p>
        </p:txBody>
      </p:sp>
    </p:spTree>
    <p:extLst>
      <p:ext uri="{BB962C8B-B14F-4D97-AF65-F5344CB8AC3E}">
        <p14:creationId xmlns:p14="http://schemas.microsoft.com/office/powerpoint/2010/main" val="4133007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Cultural Misfits:</a:t>
            </a:r>
            <a:br>
              <a:rPr lang="en-GB" dirty="0" smtClean="0"/>
            </a:br>
            <a:r>
              <a:rPr lang="en-GB" dirty="0" smtClean="0"/>
              <a:t>Gender in Early Twentieth Century Literature</a:t>
            </a:r>
            <a:endParaRPr lang="en-GB" dirty="0"/>
          </a:p>
        </p:txBody>
      </p:sp>
      <p:sp>
        <p:nvSpPr>
          <p:cNvPr id="3" name="Subtitle 2"/>
          <p:cNvSpPr>
            <a:spLocks noGrp="1"/>
          </p:cNvSpPr>
          <p:nvPr>
            <p:ph type="subTitle" idx="1"/>
          </p:nvPr>
        </p:nvSpPr>
        <p:spPr/>
        <p:txBody>
          <a:bodyPr/>
          <a:lstStyle/>
          <a:p>
            <a:r>
              <a:rPr lang="en-GB" dirty="0" smtClean="0">
                <a:solidFill>
                  <a:schemeClr val="tx1"/>
                </a:solidFill>
              </a:rPr>
              <a:t>BY</a:t>
            </a:r>
          </a:p>
          <a:p>
            <a:r>
              <a:rPr lang="en-GB" dirty="0" smtClean="0">
                <a:solidFill>
                  <a:schemeClr val="tx1"/>
                </a:solidFill>
              </a:rPr>
              <a:t>Professor Georgia Johnston</a:t>
            </a:r>
          </a:p>
          <a:p>
            <a:r>
              <a:rPr lang="en-GB" dirty="0" smtClean="0">
                <a:solidFill>
                  <a:schemeClr val="tx1"/>
                </a:solidFill>
              </a:rPr>
              <a:t>Saint Louis University</a:t>
            </a:r>
            <a:endParaRPr lang="en-GB" dirty="0">
              <a:solidFill>
                <a:schemeClr val="tx1"/>
              </a:solidFill>
            </a:endParaRPr>
          </a:p>
        </p:txBody>
      </p:sp>
    </p:spTree>
    <p:extLst>
      <p:ext uri="{BB962C8B-B14F-4D97-AF65-F5344CB8AC3E}">
        <p14:creationId xmlns:p14="http://schemas.microsoft.com/office/powerpoint/2010/main" val="254521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Helen </a:t>
            </a:r>
            <a:br>
              <a:rPr lang="en-GB" dirty="0" smtClean="0"/>
            </a:br>
            <a:r>
              <a:rPr lang="en-US" dirty="0"/>
              <a:t>-24-  from </a:t>
            </a:r>
            <a:r>
              <a:rPr lang="en-US" i="1" dirty="0" err="1"/>
              <a:t>Heliodora</a:t>
            </a:r>
            <a:r>
              <a:rPr lang="en-US" i="1" dirty="0"/>
              <a:t> and Other </a:t>
            </a:r>
            <a:r>
              <a:rPr lang="en-US" i="1" dirty="0" smtClean="0"/>
              <a:t>Poems</a:t>
            </a:r>
            <a:endParaRPr lang="en-GB" dirty="0"/>
          </a:p>
        </p:txBody>
      </p:sp>
      <p:sp>
        <p:nvSpPr>
          <p:cNvPr id="3" name="Content Placeholder 2"/>
          <p:cNvSpPr>
            <a:spLocks noGrp="1"/>
          </p:cNvSpPr>
          <p:nvPr>
            <p:ph idx="1"/>
          </p:nvPr>
        </p:nvSpPr>
        <p:spPr/>
        <p:txBody>
          <a:bodyPr>
            <a:normAutofit fontScale="47500" lnSpcReduction="20000"/>
          </a:bodyPr>
          <a:lstStyle/>
          <a:p>
            <a:pPr marL="0" indent="0" algn="ctr">
              <a:buNone/>
            </a:pPr>
            <a:r>
              <a:rPr lang="en-US" dirty="0"/>
              <a:t>ALL Greece hates</a:t>
            </a:r>
            <a:endParaRPr lang="en-GB" dirty="0"/>
          </a:p>
          <a:p>
            <a:pPr marL="0" indent="0" algn="ctr">
              <a:buNone/>
            </a:pPr>
            <a:r>
              <a:rPr lang="en-US" dirty="0"/>
              <a:t>the still eyes in the white face,</a:t>
            </a:r>
            <a:endParaRPr lang="en-GB" dirty="0"/>
          </a:p>
          <a:p>
            <a:pPr marL="0" indent="0" algn="ctr">
              <a:buNone/>
            </a:pPr>
            <a:r>
              <a:rPr lang="en-US" dirty="0"/>
              <a:t>the </a:t>
            </a:r>
            <a:r>
              <a:rPr lang="en-US" dirty="0" err="1"/>
              <a:t>lustre</a:t>
            </a:r>
            <a:r>
              <a:rPr lang="en-US" dirty="0"/>
              <a:t> as of olives</a:t>
            </a:r>
            <a:endParaRPr lang="en-GB" dirty="0"/>
          </a:p>
          <a:p>
            <a:pPr marL="0" indent="0" algn="ctr">
              <a:buNone/>
            </a:pPr>
            <a:r>
              <a:rPr lang="en-US" dirty="0"/>
              <a:t>where she stands,</a:t>
            </a:r>
            <a:endParaRPr lang="en-GB" dirty="0"/>
          </a:p>
          <a:p>
            <a:pPr marL="0" indent="0" algn="ctr">
              <a:buNone/>
            </a:pPr>
            <a:r>
              <a:rPr lang="en-US" dirty="0"/>
              <a:t>and the white hands.</a:t>
            </a:r>
            <a:endParaRPr lang="en-GB" dirty="0"/>
          </a:p>
          <a:p>
            <a:pPr marL="0" indent="0" algn="ctr">
              <a:buNone/>
            </a:pPr>
            <a:r>
              <a:rPr lang="en-US" dirty="0"/>
              <a:t>All Greece reviles</a:t>
            </a:r>
            <a:endParaRPr lang="en-GB" dirty="0"/>
          </a:p>
          <a:p>
            <a:pPr marL="0" indent="0" algn="ctr">
              <a:buNone/>
            </a:pPr>
            <a:r>
              <a:rPr lang="en-US" dirty="0"/>
              <a:t>the wan face when she smiles,</a:t>
            </a:r>
            <a:endParaRPr lang="en-GB" dirty="0"/>
          </a:p>
          <a:p>
            <a:pPr marL="0" indent="0" algn="ctr">
              <a:buNone/>
            </a:pPr>
            <a:r>
              <a:rPr lang="en-US" dirty="0"/>
              <a:t>hating it deeper still</a:t>
            </a:r>
            <a:endParaRPr lang="en-GB" dirty="0"/>
          </a:p>
          <a:p>
            <a:pPr marL="0" indent="0" algn="ctr">
              <a:buNone/>
            </a:pPr>
            <a:r>
              <a:rPr lang="en-US" dirty="0"/>
              <a:t>when it grows wan and white,</a:t>
            </a:r>
            <a:endParaRPr lang="en-GB" dirty="0"/>
          </a:p>
          <a:p>
            <a:pPr marL="0" indent="0" algn="ctr">
              <a:buNone/>
            </a:pPr>
            <a:r>
              <a:rPr lang="en-US" dirty="0"/>
              <a:t>remembering past enchantments</a:t>
            </a:r>
            <a:endParaRPr lang="en-GB" dirty="0"/>
          </a:p>
          <a:p>
            <a:pPr marL="0" indent="0" algn="ctr">
              <a:buNone/>
            </a:pPr>
            <a:r>
              <a:rPr lang="en-US" dirty="0"/>
              <a:t>and past ills.</a:t>
            </a:r>
            <a:endParaRPr lang="en-GB" dirty="0"/>
          </a:p>
          <a:p>
            <a:pPr marL="0" indent="0" algn="ctr">
              <a:buNone/>
            </a:pPr>
            <a:r>
              <a:rPr lang="en-US" dirty="0"/>
              <a:t>Greece sees unmoved,</a:t>
            </a:r>
            <a:endParaRPr lang="en-GB" dirty="0"/>
          </a:p>
          <a:p>
            <a:pPr marL="0" indent="0" algn="ctr">
              <a:buNone/>
            </a:pPr>
            <a:r>
              <a:rPr lang="en-US" dirty="0"/>
              <a:t>God's daughter, born of love,</a:t>
            </a:r>
            <a:endParaRPr lang="en-GB" dirty="0"/>
          </a:p>
          <a:p>
            <a:pPr marL="0" indent="0" algn="ctr">
              <a:buNone/>
            </a:pPr>
            <a:r>
              <a:rPr lang="en-US" dirty="0"/>
              <a:t>the beauty of cool feet</a:t>
            </a:r>
            <a:endParaRPr lang="en-GB" dirty="0"/>
          </a:p>
          <a:p>
            <a:pPr marL="0" indent="0" algn="ctr">
              <a:buNone/>
            </a:pPr>
            <a:r>
              <a:rPr lang="en-US" dirty="0"/>
              <a:t>and slenderest knees,</a:t>
            </a:r>
            <a:endParaRPr lang="en-GB" dirty="0"/>
          </a:p>
          <a:p>
            <a:pPr marL="0" indent="0" algn="ctr">
              <a:buNone/>
            </a:pPr>
            <a:r>
              <a:rPr lang="en-US" dirty="0"/>
              <a:t>could love indeed the maid,</a:t>
            </a:r>
            <a:endParaRPr lang="en-GB" dirty="0"/>
          </a:p>
          <a:p>
            <a:pPr marL="0" indent="0" algn="ctr">
              <a:buNone/>
            </a:pPr>
            <a:r>
              <a:rPr lang="en-US" dirty="0"/>
              <a:t>only if she were laid,</a:t>
            </a:r>
            <a:endParaRPr lang="en-GB" dirty="0"/>
          </a:p>
          <a:p>
            <a:pPr marL="0" indent="0" algn="ctr">
              <a:buNone/>
            </a:pPr>
            <a:r>
              <a:rPr lang="en-US" dirty="0"/>
              <a:t>white ash amid funereal cypresses.</a:t>
            </a:r>
            <a:endParaRPr lang="en-GB" dirty="0"/>
          </a:p>
          <a:p>
            <a:pPr marL="0" indent="0" algn="ctr">
              <a:buNone/>
            </a:pPr>
            <a:endParaRPr lang="en-GB" dirty="0"/>
          </a:p>
        </p:txBody>
      </p:sp>
    </p:spTree>
    <p:extLst>
      <p:ext uri="{BB962C8B-B14F-4D97-AF65-F5344CB8AC3E}">
        <p14:creationId xmlns:p14="http://schemas.microsoft.com/office/powerpoint/2010/main" val="2145723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GB" dirty="0"/>
              <a:t/>
            </a:r>
            <a:br>
              <a:rPr lang="en-GB" dirty="0"/>
            </a:br>
            <a:r>
              <a:rPr lang="en-US" dirty="0"/>
              <a:t>from </a:t>
            </a:r>
            <a:r>
              <a:rPr lang="en-US" i="1" dirty="0"/>
              <a:t>Helen in Egypt</a:t>
            </a:r>
            <a:r>
              <a:rPr lang="en-GB" dirty="0"/>
              <a:t/>
            </a:r>
            <a:br>
              <a:rPr lang="en-GB" dirty="0"/>
            </a:br>
            <a:r>
              <a:rPr lang="en-US" dirty="0" err="1" smtClean="0"/>
              <a:t>Pallinode</a:t>
            </a:r>
            <a:r>
              <a:rPr lang="en-US" dirty="0" smtClean="0"/>
              <a:t> Book </a:t>
            </a:r>
            <a:r>
              <a:rPr lang="en-US" dirty="0"/>
              <a:t>One</a:t>
            </a:r>
            <a:r>
              <a:rPr lang="en-GB" dirty="0"/>
              <a:t/>
            </a:r>
            <a:br>
              <a:rPr lang="en-GB" dirty="0"/>
            </a:br>
            <a:endParaRPr lang="en-GB" dirty="0"/>
          </a:p>
        </p:txBody>
      </p:sp>
      <p:pic>
        <p:nvPicPr>
          <p:cNvPr id="5" name="HD_02_Pallinode-1-3-16-30_from-Helen-in-Egypt_195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95555" y="5085230"/>
            <a:ext cx="952890" cy="952890"/>
          </a:xfrm>
          <a:prstGeom prst="rect">
            <a:avLst/>
          </a:prstGeom>
        </p:spPr>
      </p:pic>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657627" y="1600200"/>
            <a:ext cx="3828746" cy="4525963"/>
          </a:xfrm>
        </p:spPr>
      </p:pic>
    </p:spTree>
    <p:extLst>
      <p:ext uri="{BB962C8B-B14F-4D97-AF65-F5344CB8AC3E}">
        <p14:creationId xmlns:p14="http://schemas.microsoft.com/office/powerpoint/2010/main" val="348363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1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GB" dirty="0" smtClean="0"/>
              <a:t/>
            </a:r>
            <a:br>
              <a:rPr lang="en-GB" dirty="0" smtClean="0"/>
            </a:br>
            <a:r>
              <a:rPr lang="en-US" dirty="0" smtClean="0"/>
              <a:t>from </a:t>
            </a:r>
            <a:r>
              <a:rPr lang="en-US" i="1" dirty="0" smtClean="0"/>
              <a:t>Helen in Egypt</a:t>
            </a:r>
            <a:r>
              <a:rPr lang="en-GB" dirty="0" smtClean="0"/>
              <a:t/>
            </a:r>
            <a:br>
              <a:rPr lang="en-GB" dirty="0" smtClean="0"/>
            </a:br>
            <a:r>
              <a:rPr lang="en-US" dirty="0" err="1" smtClean="0"/>
              <a:t>Pallinode</a:t>
            </a:r>
            <a:r>
              <a:rPr lang="en-GB" dirty="0"/>
              <a:t> </a:t>
            </a:r>
            <a:r>
              <a:rPr lang="en-GB" dirty="0" smtClean="0"/>
              <a:t>B</a:t>
            </a:r>
            <a:r>
              <a:rPr lang="en-US" dirty="0" err="1" smtClean="0"/>
              <a:t>ook</a:t>
            </a:r>
            <a:r>
              <a:rPr lang="en-US" dirty="0" smtClean="0"/>
              <a:t> One</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[1]</a:t>
            </a:r>
          </a:p>
          <a:p>
            <a:pPr marL="0" indent="0">
              <a:buNone/>
            </a:pPr>
            <a:r>
              <a:rPr lang="en-US" i="1" dirty="0" smtClean="0"/>
              <a:t>We </a:t>
            </a:r>
            <a:r>
              <a:rPr lang="en-US" i="1" dirty="0"/>
              <a:t>all know the story of Helen of Troy but few of us have followed her to Egypt.  How did she get there?  </a:t>
            </a:r>
            <a:r>
              <a:rPr lang="en-US" i="1" dirty="0" err="1"/>
              <a:t>Stesichorus</a:t>
            </a:r>
            <a:r>
              <a:rPr lang="en-US" i="1" dirty="0"/>
              <a:t> of Sicily in his</a:t>
            </a:r>
            <a:r>
              <a:rPr lang="en-US" dirty="0"/>
              <a:t> </a:t>
            </a:r>
            <a:r>
              <a:rPr lang="en-US" dirty="0" err="1"/>
              <a:t>Pallinode</a:t>
            </a:r>
            <a:r>
              <a:rPr lang="en-US" dirty="0"/>
              <a:t>, </a:t>
            </a:r>
            <a:r>
              <a:rPr lang="en-US" i="1" dirty="0"/>
              <a:t>was the first to tell us.  Some centuries later, </a:t>
            </a:r>
            <a:r>
              <a:rPr lang="en-US" i="1" dirty="0" err="1"/>
              <a:t>Euripedes</a:t>
            </a:r>
            <a:r>
              <a:rPr lang="en-US" i="1" dirty="0"/>
              <a:t> repeats the story.  </a:t>
            </a:r>
            <a:r>
              <a:rPr lang="en-US" i="1" dirty="0" err="1"/>
              <a:t>Stesichorus</a:t>
            </a:r>
            <a:r>
              <a:rPr lang="en-US" i="1" dirty="0"/>
              <a:t> was said to have been struck blind because of his invective against Helen, but later was restored to sight, when he reinstated her in his </a:t>
            </a:r>
            <a:r>
              <a:rPr lang="en-US" dirty="0" err="1"/>
              <a:t>Pallinode</a:t>
            </a:r>
            <a:r>
              <a:rPr lang="en-US" i="1" dirty="0"/>
              <a:t>.  Euripides, notably in </a:t>
            </a:r>
            <a:r>
              <a:rPr lang="en-US" dirty="0"/>
              <a:t>The Trojan Women,</a:t>
            </a:r>
            <a:r>
              <a:rPr lang="en-US" i="1" dirty="0"/>
              <a:t> reviles her, but he also is “restored to sight.”  The later, little understood </a:t>
            </a:r>
            <a:r>
              <a:rPr lang="en-US" dirty="0"/>
              <a:t>Helen in Egypt, i</a:t>
            </a:r>
            <a:r>
              <a:rPr lang="en-US" i="1" dirty="0"/>
              <a:t>s again a </a:t>
            </a:r>
            <a:r>
              <a:rPr lang="en-US" dirty="0" err="1"/>
              <a:t>Pallinode</a:t>
            </a:r>
            <a:r>
              <a:rPr lang="en-US" i="1" dirty="0"/>
              <a:t>, a </a:t>
            </a:r>
            <a:r>
              <a:rPr lang="en-US" i="1" dirty="0" err="1"/>
              <a:t>defence</a:t>
            </a:r>
            <a:r>
              <a:rPr lang="en-US" i="1" dirty="0"/>
              <a:t>, explanation or apology.  </a:t>
            </a:r>
            <a:endParaRPr lang="en-GB" dirty="0"/>
          </a:p>
          <a:p>
            <a:pPr marL="0" indent="0">
              <a:buNone/>
            </a:pPr>
            <a:r>
              <a:rPr lang="en-US" i="1" dirty="0"/>
              <a:t>According to the </a:t>
            </a:r>
            <a:r>
              <a:rPr lang="en-US" dirty="0" err="1"/>
              <a:t>Pallinode</a:t>
            </a:r>
            <a:r>
              <a:rPr lang="en-US" dirty="0"/>
              <a:t>,</a:t>
            </a:r>
            <a:r>
              <a:rPr lang="en-US" i="1" dirty="0"/>
              <a:t> Helen was never in Troy.  She had been transposed or translated from Greece into Egypt.  Helen of Troy was a phantom, substituted for the real Helen, by jealous deities.  The Greeks and the Trojans alike fought for an illusion.</a:t>
            </a:r>
            <a:endParaRPr lang="en-GB" dirty="0"/>
          </a:p>
          <a:p>
            <a:pPr marL="0" indent="0">
              <a:buNone/>
            </a:pPr>
            <a:endParaRPr lang="en-GB" dirty="0"/>
          </a:p>
        </p:txBody>
      </p:sp>
    </p:spTree>
    <p:extLst>
      <p:ext uri="{BB962C8B-B14F-4D97-AF65-F5344CB8AC3E}">
        <p14:creationId xmlns:p14="http://schemas.microsoft.com/office/powerpoint/2010/main" val="2600541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GB" dirty="0" smtClean="0"/>
              <a:t/>
            </a:r>
            <a:br>
              <a:rPr lang="en-GB" dirty="0" smtClean="0"/>
            </a:br>
            <a:r>
              <a:rPr lang="en-US" dirty="0" smtClean="0"/>
              <a:t>from </a:t>
            </a:r>
            <a:r>
              <a:rPr lang="en-US" i="1" dirty="0" smtClean="0"/>
              <a:t>Helen in Egypt</a:t>
            </a:r>
            <a:r>
              <a:rPr lang="en-GB" dirty="0" smtClean="0"/>
              <a:t/>
            </a:r>
            <a:br>
              <a:rPr lang="en-GB" dirty="0" smtClean="0"/>
            </a:br>
            <a:r>
              <a:rPr lang="en-US" dirty="0" err="1" smtClean="0"/>
              <a:t>Pallinode</a:t>
            </a:r>
            <a:r>
              <a:rPr lang="en-GB" dirty="0" smtClean="0"/>
              <a:t> B</a:t>
            </a:r>
            <a:r>
              <a:rPr lang="en-US" dirty="0" err="1" smtClean="0"/>
              <a:t>ook</a:t>
            </a:r>
            <a:r>
              <a:rPr lang="en-US" dirty="0" smtClean="0"/>
              <a:t> One</a:t>
            </a:r>
            <a:r>
              <a:rPr lang="en-GB" dirty="0" smtClean="0"/>
              <a:t/>
            </a:r>
            <a:br>
              <a:rPr lang="en-GB" dirty="0" smtClean="0"/>
            </a:br>
            <a:endParaRPr lang="en-GB" dirty="0"/>
          </a:p>
        </p:txBody>
      </p:sp>
      <p:sp>
        <p:nvSpPr>
          <p:cNvPr id="3" name="Content Placeholder 2"/>
          <p:cNvSpPr>
            <a:spLocks noGrp="1"/>
          </p:cNvSpPr>
          <p:nvPr>
            <p:ph idx="1"/>
          </p:nvPr>
        </p:nvSpPr>
        <p:spPr>
          <a:xfrm>
            <a:off x="457200" y="1459494"/>
            <a:ext cx="8229600" cy="4525963"/>
          </a:xfrm>
        </p:spPr>
        <p:txBody>
          <a:bodyPr>
            <a:normAutofit fontScale="25000" lnSpcReduction="20000"/>
          </a:bodyPr>
          <a:lstStyle/>
          <a:p>
            <a:pPr marL="0" indent="0" algn="ctr">
              <a:buNone/>
            </a:pPr>
            <a:r>
              <a:rPr lang="en-US" sz="4400" dirty="0"/>
              <a:t>Do not despair, the hosts</a:t>
            </a:r>
            <a:endParaRPr lang="en-GB" sz="4400" dirty="0"/>
          </a:p>
          <a:p>
            <a:pPr marL="0" indent="0" algn="ctr">
              <a:buNone/>
            </a:pPr>
            <a:r>
              <a:rPr lang="en-US" sz="4400" dirty="0"/>
              <a:t>surging beneath the Walls,</a:t>
            </a:r>
            <a:endParaRPr lang="en-GB" sz="4400" dirty="0"/>
          </a:p>
          <a:p>
            <a:pPr marL="0" indent="0" algn="ctr">
              <a:buNone/>
            </a:pPr>
            <a:r>
              <a:rPr lang="en-US" sz="4400" dirty="0"/>
              <a:t>(no more than I) are ghosts;</a:t>
            </a:r>
            <a:endParaRPr lang="en-GB" sz="4400" dirty="0"/>
          </a:p>
          <a:p>
            <a:pPr marL="0" indent="0" algn="ctr">
              <a:buNone/>
            </a:pPr>
            <a:r>
              <a:rPr lang="en-US" sz="4400" dirty="0"/>
              <a:t> </a:t>
            </a:r>
            <a:endParaRPr lang="en-GB" sz="4400" dirty="0"/>
          </a:p>
          <a:p>
            <a:pPr marL="0" indent="0" algn="ctr">
              <a:buNone/>
            </a:pPr>
            <a:r>
              <a:rPr lang="en-US" sz="4400" dirty="0"/>
              <a:t>do not bewail the Fall,</a:t>
            </a:r>
            <a:endParaRPr lang="en-GB" sz="4400" dirty="0"/>
          </a:p>
          <a:p>
            <a:pPr marL="0" indent="0" algn="ctr">
              <a:buNone/>
            </a:pPr>
            <a:r>
              <a:rPr lang="en-US" sz="4400" dirty="0"/>
              <a:t>the scene is empty and I am alone, </a:t>
            </a:r>
            <a:endParaRPr lang="en-GB" sz="4400" dirty="0"/>
          </a:p>
          <a:p>
            <a:pPr marL="0" indent="0" algn="ctr">
              <a:buNone/>
            </a:pPr>
            <a:r>
              <a:rPr lang="en-US" sz="4400" dirty="0"/>
              <a:t>yet in this Amen-temple, </a:t>
            </a:r>
            <a:endParaRPr lang="en-GB" sz="4400" dirty="0"/>
          </a:p>
          <a:p>
            <a:pPr marL="0" indent="0" algn="ctr">
              <a:buNone/>
            </a:pPr>
            <a:r>
              <a:rPr lang="en-US" sz="4400" dirty="0"/>
              <a:t> </a:t>
            </a:r>
            <a:endParaRPr lang="en-GB" sz="4400" dirty="0"/>
          </a:p>
          <a:p>
            <a:pPr marL="0" indent="0" algn="ctr">
              <a:buNone/>
            </a:pPr>
            <a:r>
              <a:rPr lang="en-US" sz="4400" dirty="0"/>
              <a:t>I hear their voices, </a:t>
            </a:r>
            <a:endParaRPr lang="en-GB" sz="4400" dirty="0"/>
          </a:p>
          <a:p>
            <a:pPr marL="0" indent="0" algn="ctr">
              <a:buNone/>
            </a:pPr>
            <a:r>
              <a:rPr lang="en-US" sz="4400" dirty="0"/>
              <a:t>there is not veil between us, </a:t>
            </a:r>
            <a:endParaRPr lang="en-GB" sz="4400" dirty="0"/>
          </a:p>
          <a:p>
            <a:pPr marL="0" indent="0" algn="ctr">
              <a:buNone/>
            </a:pPr>
            <a:r>
              <a:rPr lang="en-US" sz="4400" dirty="0"/>
              <a:t>only space and </a:t>
            </a:r>
            <a:r>
              <a:rPr lang="en-US" sz="4400" dirty="0" err="1"/>
              <a:t>leiure</a:t>
            </a:r>
            <a:endParaRPr lang="en-GB" sz="4400" dirty="0"/>
          </a:p>
          <a:p>
            <a:pPr marL="0" indent="0" algn="ctr">
              <a:buNone/>
            </a:pPr>
            <a:r>
              <a:rPr lang="en-US" sz="4400" dirty="0"/>
              <a:t> </a:t>
            </a:r>
            <a:endParaRPr lang="en-GB" sz="4400" dirty="0"/>
          </a:p>
          <a:p>
            <a:pPr marL="0" indent="0" algn="ctr">
              <a:buNone/>
            </a:pPr>
            <a:r>
              <a:rPr lang="en-US" sz="4400" dirty="0"/>
              <a:t>and long corridors of lotus-bud</a:t>
            </a:r>
            <a:endParaRPr lang="en-GB" sz="4400" dirty="0"/>
          </a:p>
          <a:p>
            <a:pPr marL="0" indent="0" algn="ctr">
              <a:buNone/>
            </a:pPr>
            <a:r>
              <a:rPr lang="en-US" sz="4400" dirty="0"/>
              <a:t>furled on the pillars,</a:t>
            </a:r>
            <a:endParaRPr lang="en-GB" sz="4400" dirty="0"/>
          </a:p>
          <a:p>
            <a:pPr marL="0" indent="0" algn="ctr">
              <a:buNone/>
            </a:pPr>
            <a:r>
              <a:rPr lang="en-US" sz="4400" dirty="0"/>
              <a:t>and the lotus-flower unfurled,</a:t>
            </a:r>
            <a:endParaRPr lang="en-GB" sz="4400" dirty="0"/>
          </a:p>
          <a:p>
            <a:pPr marL="0" indent="0" algn="ctr">
              <a:buNone/>
            </a:pPr>
            <a:r>
              <a:rPr lang="en-US" sz="4400" dirty="0"/>
              <a:t> </a:t>
            </a:r>
            <a:endParaRPr lang="en-GB" sz="4400" dirty="0"/>
          </a:p>
          <a:p>
            <a:pPr marL="0" indent="0" algn="ctr">
              <a:buNone/>
            </a:pPr>
            <a:r>
              <a:rPr lang="en-US" sz="4400" dirty="0"/>
              <a:t>with reed of the papyrus;</a:t>
            </a:r>
            <a:endParaRPr lang="en-GB" sz="4400" dirty="0"/>
          </a:p>
          <a:p>
            <a:pPr marL="0" indent="0" algn="ctr">
              <a:buNone/>
            </a:pPr>
            <a:r>
              <a:rPr lang="en-US" sz="4400" dirty="0"/>
              <a:t>Amen (or Zeus we call him)</a:t>
            </a:r>
            <a:endParaRPr lang="en-GB" sz="4400" dirty="0"/>
          </a:p>
          <a:p>
            <a:pPr marL="0" indent="0" algn="ctr">
              <a:buNone/>
            </a:pPr>
            <a:r>
              <a:rPr lang="en-US" sz="4400" dirty="0"/>
              <a:t>brought me here; </a:t>
            </a:r>
            <a:endParaRPr lang="en-GB" sz="4400" dirty="0"/>
          </a:p>
          <a:p>
            <a:pPr marL="0" indent="0" algn="ctr">
              <a:buNone/>
            </a:pPr>
            <a:r>
              <a:rPr lang="en-US" sz="4400" dirty="0"/>
              <a:t> </a:t>
            </a:r>
            <a:endParaRPr lang="en-GB" sz="4400" dirty="0"/>
          </a:p>
          <a:p>
            <a:pPr marL="0" indent="0" algn="ctr">
              <a:buNone/>
            </a:pPr>
            <a:r>
              <a:rPr lang="en-US" sz="4400" dirty="0"/>
              <a:t>fear nothing of the future or the past, </a:t>
            </a:r>
            <a:endParaRPr lang="en-GB" sz="4400" dirty="0"/>
          </a:p>
          <a:p>
            <a:pPr marL="0" indent="0" algn="ctr">
              <a:buNone/>
            </a:pPr>
            <a:r>
              <a:rPr lang="en-US" sz="4400" dirty="0"/>
              <a:t>He, God, will guide you,</a:t>
            </a:r>
            <a:endParaRPr lang="en-GB" sz="4400" dirty="0"/>
          </a:p>
          <a:p>
            <a:pPr marL="0" indent="0" algn="ctr">
              <a:buNone/>
            </a:pPr>
            <a:r>
              <a:rPr lang="en-US" sz="4400" dirty="0"/>
              <a:t>bring you to this place</a:t>
            </a:r>
            <a:endParaRPr lang="en-GB" sz="4400" dirty="0"/>
          </a:p>
          <a:p>
            <a:pPr marL="0" indent="0" algn="ctr">
              <a:buNone/>
            </a:pPr>
            <a:r>
              <a:rPr lang="en-US" sz="4400" dirty="0"/>
              <a:t> </a:t>
            </a:r>
            <a:endParaRPr lang="en-GB" sz="4400" dirty="0"/>
          </a:p>
          <a:p>
            <a:pPr marL="0" indent="0" algn="ctr">
              <a:buNone/>
            </a:pPr>
            <a:r>
              <a:rPr lang="en-US" sz="4400" dirty="0"/>
              <a:t>as he brought me, his daughter, </a:t>
            </a:r>
            <a:endParaRPr lang="en-GB" sz="4400" dirty="0"/>
          </a:p>
          <a:p>
            <a:pPr marL="0" indent="0" algn="ctr">
              <a:buNone/>
            </a:pPr>
            <a:r>
              <a:rPr lang="en-US" sz="4400" dirty="0"/>
              <a:t>twin-sister of twin-brothers</a:t>
            </a:r>
            <a:endParaRPr lang="en-GB" sz="4400" dirty="0"/>
          </a:p>
          <a:p>
            <a:pPr marL="0" indent="0" algn="ctr">
              <a:buNone/>
            </a:pPr>
            <a:r>
              <a:rPr lang="en-US" sz="4400" dirty="0"/>
              <a:t>and </a:t>
            </a:r>
            <a:r>
              <a:rPr lang="en-US" sz="4400" dirty="0" err="1"/>
              <a:t>Clytaemnestra</a:t>
            </a:r>
            <a:r>
              <a:rPr lang="en-US" sz="4400" dirty="0"/>
              <a:t>, shadow of us all;</a:t>
            </a:r>
            <a:endParaRPr lang="en-GB" sz="4400" dirty="0"/>
          </a:p>
          <a:p>
            <a:pPr marL="0" indent="0" algn="ctr">
              <a:buNone/>
            </a:pPr>
            <a:r>
              <a:rPr lang="en-US" sz="4400" dirty="0"/>
              <a:t> </a:t>
            </a:r>
            <a:endParaRPr lang="en-GB" sz="4400" dirty="0"/>
          </a:p>
          <a:p>
            <a:pPr marL="0" indent="0" algn="ctr">
              <a:buNone/>
            </a:pPr>
            <a:r>
              <a:rPr lang="en-US" sz="4400" dirty="0"/>
              <a:t>the old enchantment holds, </a:t>
            </a:r>
            <a:endParaRPr lang="en-GB" sz="4400" dirty="0"/>
          </a:p>
          <a:p>
            <a:pPr marL="0" indent="0" algn="ctr">
              <a:buNone/>
            </a:pPr>
            <a:r>
              <a:rPr lang="en-US" sz="4400" dirty="0"/>
              <a:t>here there is peace</a:t>
            </a:r>
            <a:endParaRPr lang="en-GB" sz="4400" dirty="0"/>
          </a:p>
          <a:p>
            <a:pPr marL="0" indent="0" algn="ctr">
              <a:buNone/>
            </a:pPr>
            <a:r>
              <a:rPr lang="en-US" sz="4400" dirty="0"/>
              <a:t>for Helena, Helen hated of all Greece.  </a:t>
            </a:r>
            <a:endParaRPr lang="en-GB" sz="4400" dirty="0"/>
          </a:p>
          <a:p>
            <a:pPr marL="0" indent="0">
              <a:buNone/>
            </a:pPr>
            <a:endParaRPr lang="en-GB" dirty="0"/>
          </a:p>
        </p:txBody>
      </p:sp>
    </p:spTree>
    <p:extLst>
      <p:ext uri="{BB962C8B-B14F-4D97-AF65-F5344CB8AC3E}">
        <p14:creationId xmlns:p14="http://schemas.microsoft.com/office/powerpoint/2010/main" val="2601277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pPr marL="0" indent="0">
              <a:buNone/>
            </a:pPr>
            <a:r>
              <a:rPr lang="en-US" dirty="0"/>
              <a:t>[2]</a:t>
            </a:r>
            <a:endParaRPr lang="en-GB" dirty="0"/>
          </a:p>
          <a:p>
            <a:pPr marL="0" indent="0">
              <a:buNone/>
            </a:pPr>
            <a:r>
              <a:rPr lang="en-US" i="1" dirty="0"/>
              <a:t>   Lethe, as we all know, is the river of forgetfulness for the shadows, passing from life to death.  But Helen, mysteriously transposed to Egypt, does not want to forget.  She is both phantom and reality.  </a:t>
            </a:r>
            <a:endParaRPr lang="en-GB" dirty="0"/>
          </a:p>
          <a:p>
            <a:pPr marL="0" indent="0">
              <a:buNone/>
            </a:pPr>
            <a:r>
              <a:rPr lang="en-US" dirty="0"/>
              <a:t> </a:t>
            </a:r>
            <a:endParaRPr lang="en-GB" dirty="0"/>
          </a:p>
          <a:p>
            <a:pPr marL="0" indent="0" algn="ctr">
              <a:buNone/>
            </a:pPr>
            <a:r>
              <a:rPr lang="en-US" dirty="0"/>
              <a:t>The potion is not poison, </a:t>
            </a:r>
            <a:endParaRPr lang="en-GB" dirty="0"/>
          </a:p>
          <a:p>
            <a:pPr marL="0" indent="0" algn="ctr">
              <a:buNone/>
            </a:pPr>
            <a:r>
              <a:rPr lang="en-US" dirty="0"/>
              <a:t>it is not Lethe and forgetfulness</a:t>
            </a:r>
            <a:endParaRPr lang="en-GB" dirty="0"/>
          </a:p>
          <a:p>
            <a:pPr marL="0" indent="0" algn="ctr">
              <a:buNone/>
            </a:pPr>
            <a:r>
              <a:rPr lang="en-US" dirty="0"/>
              <a:t>but everlasting memory,</a:t>
            </a:r>
            <a:endParaRPr lang="en-GB" dirty="0"/>
          </a:p>
          <a:p>
            <a:pPr marL="0" indent="0" algn="ctr">
              <a:buNone/>
            </a:pPr>
            <a:r>
              <a:rPr lang="en-US" dirty="0"/>
              <a:t> </a:t>
            </a:r>
            <a:endParaRPr lang="en-GB" dirty="0"/>
          </a:p>
          <a:p>
            <a:pPr marL="0" indent="0" algn="ctr">
              <a:buNone/>
            </a:pPr>
            <a:r>
              <a:rPr lang="en-US" dirty="0"/>
              <a:t>the glory and the beauty of the ships,</a:t>
            </a:r>
            <a:endParaRPr lang="en-GB" dirty="0"/>
          </a:p>
          <a:p>
            <a:pPr marL="0" indent="0" algn="ctr">
              <a:buNone/>
            </a:pPr>
            <a:r>
              <a:rPr lang="en-US" dirty="0"/>
              <a:t>the wave that bore them onward</a:t>
            </a:r>
            <a:endParaRPr lang="en-GB" dirty="0"/>
          </a:p>
          <a:p>
            <a:pPr marL="0" indent="0" algn="ctr">
              <a:buNone/>
            </a:pPr>
            <a:r>
              <a:rPr lang="en-US" dirty="0"/>
              <a:t>and the shock of hidden shoal,</a:t>
            </a:r>
            <a:endParaRPr lang="en-GB" dirty="0"/>
          </a:p>
          <a:p>
            <a:pPr marL="0" indent="0" algn="ctr">
              <a:buNone/>
            </a:pPr>
            <a:r>
              <a:rPr lang="en-US" dirty="0"/>
              <a:t> </a:t>
            </a:r>
            <a:endParaRPr lang="en-GB" dirty="0"/>
          </a:p>
          <a:p>
            <a:pPr marL="0" indent="0" algn="ctr">
              <a:buNone/>
            </a:pPr>
            <a:r>
              <a:rPr lang="en-US" dirty="0"/>
              <a:t>the peril of the rocks       </a:t>
            </a:r>
            <a:endParaRPr lang="en-US" dirty="0" smtClean="0"/>
          </a:p>
          <a:p>
            <a:pPr marL="0" indent="0">
              <a:buNone/>
            </a:pPr>
            <a:r>
              <a:rPr lang="en-US" dirty="0" smtClean="0"/>
              <a:t>(and the poem continues)</a:t>
            </a:r>
            <a:endParaRPr lang="en-GB" dirty="0"/>
          </a:p>
        </p:txBody>
      </p:sp>
    </p:spTree>
    <p:extLst>
      <p:ext uri="{BB962C8B-B14F-4D97-AF65-F5344CB8AC3E}">
        <p14:creationId xmlns:p14="http://schemas.microsoft.com/office/powerpoint/2010/main" val="3396885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33070"/>
            <a:ext cx="8229600" cy="2193093"/>
          </a:xfrm>
        </p:spPr>
        <p:txBody>
          <a:bodyPr>
            <a:normAutofit/>
          </a:bodyPr>
          <a:lstStyle/>
          <a:p>
            <a:pPr marL="0" indent="0" algn="ctr">
              <a:buNone/>
            </a:pPr>
            <a:r>
              <a:rPr lang="en-US" sz="1800" dirty="0" smtClean="0"/>
              <a:t>How </a:t>
            </a:r>
            <a:r>
              <a:rPr lang="en-US" sz="1800" dirty="0"/>
              <a:t>do you do it.</a:t>
            </a:r>
            <a:endParaRPr lang="en-GB" sz="1800" dirty="0"/>
          </a:p>
          <a:p>
            <a:pPr marL="0" indent="0" algn="ctr">
              <a:buNone/>
            </a:pPr>
            <a:r>
              <a:rPr lang="en-US" sz="1800" dirty="0"/>
              <a:t>Patriarchal Poetry might be withstood.</a:t>
            </a:r>
            <a:endParaRPr lang="en-GB" sz="1800" dirty="0"/>
          </a:p>
          <a:p>
            <a:pPr marL="0" indent="0" algn="ctr">
              <a:buNone/>
            </a:pPr>
            <a:r>
              <a:rPr lang="en-US" sz="1800" dirty="0"/>
              <a:t>Patriarchal Poetry at peace.</a:t>
            </a:r>
            <a:endParaRPr lang="en-GB" sz="1800" dirty="0"/>
          </a:p>
          <a:p>
            <a:pPr marL="0" indent="0" algn="ctr">
              <a:buNone/>
            </a:pPr>
            <a:r>
              <a:rPr lang="en-US" sz="1800" dirty="0"/>
              <a:t>Patriarchal Poetry a piece.</a:t>
            </a:r>
            <a:endParaRPr lang="en-GB" sz="1800" dirty="0"/>
          </a:p>
          <a:p>
            <a:pPr marL="0" indent="0" algn="ctr">
              <a:buNone/>
            </a:pPr>
            <a:r>
              <a:rPr lang="en-US" sz="1800" dirty="0"/>
              <a:t>Patriarchal Poetry in peace.</a:t>
            </a:r>
            <a:endParaRPr lang="en-GB" sz="1800" dirty="0"/>
          </a:p>
          <a:p>
            <a:pPr marL="0" indent="0" algn="ctr">
              <a:buNone/>
            </a:pPr>
            <a:r>
              <a:rPr lang="en-US" sz="1800" dirty="0"/>
              <a:t>Patriarchal Poetry in pieces. (281)   </a:t>
            </a:r>
            <a:endParaRPr lang="en-GB" sz="18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473" y="620610"/>
            <a:ext cx="2541054" cy="3176318"/>
          </a:xfrm>
          <a:prstGeom prst="rect">
            <a:avLst/>
          </a:prstGeom>
        </p:spPr>
      </p:pic>
    </p:spTree>
    <p:extLst>
      <p:ext uri="{BB962C8B-B14F-4D97-AF65-F5344CB8AC3E}">
        <p14:creationId xmlns:p14="http://schemas.microsoft.com/office/powerpoint/2010/main" val="891507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 From </a:t>
            </a:r>
            <a:r>
              <a:rPr lang="en-US" i="1" dirty="0"/>
              <a:t>A Room of One’s Own</a:t>
            </a:r>
            <a:r>
              <a:rPr lang="en-US" dirty="0"/>
              <a:t>, Virginia Woolf</a:t>
            </a:r>
            <a:endParaRPr lang="en-GB" dirty="0"/>
          </a:p>
        </p:txBody>
      </p:sp>
      <p:sp>
        <p:nvSpPr>
          <p:cNvPr id="3" name="Content Placeholder 2"/>
          <p:cNvSpPr>
            <a:spLocks noGrp="1"/>
          </p:cNvSpPr>
          <p:nvPr>
            <p:ph idx="1"/>
          </p:nvPr>
        </p:nvSpPr>
        <p:spPr/>
        <p:txBody>
          <a:bodyPr>
            <a:normAutofit fontScale="25000" lnSpcReduction="20000"/>
          </a:bodyPr>
          <a:lstStyle/>
          <a:p>
            <a:pPr marL="0" indent="0">
              <a:buNone/>
            </a:pPr>
            <a:r>
              <a:rPr lang="en-US" sz="8000" dirty="0"/>
              <a:t>It would be a thousand pities if women wrote like men, or lived like men, or looked like men, for if two sexes are quite inadequate, considering the vastness and variety of the world, how should we manage with one only? Ought not education to bring out and fortify the differences rather than the similarities? For we have too much likeness as it is, and if an explorer should come back and bring word of other sexes looking through the branches of other trees at other skies, nothing would he of greater service to humanity; and we should have the immense pleasure into the bargain of watching Professor X rush for his measuring-rods to prove himself ‘superior’.</a:t>
            </a:r>
            <a:endParaRPr lang="en-GB" sz="8000" dirty="0"/>
          </a:p>
          <a:p>
            <a:pPr marL="0" indent="0">
              <a:buNone/>
            </a:pPr>
            <a:r>
              <a:rPr lang="en-US" sz="8000" dirty="0"/>
              <a:t>Mary Carmichael, I thought, still hovering at a little distance above the page, will have her work cut out for her merely as an observer. I am afraid indeed that she will be tempted to become, what I think the less interesting branch of the species — the naturalist-novelist, and not the contemplative. There are so many new facts for her to observe. She will not need to limit herself any longer to the respectable houses of the upper middle classes. She will go without kindness or condescension, but in the spirit of fellowship, into those small, scented rooms where sit the courtesan, the harlot and the lady with the pug dog. </a:t>
            </a:r>
            <a:endParaRPr lang="en-GB" sz="8000" dirty="0"/>
          </a:p>
          <a:p>
            <a:pPr marL="0" indent="0">
              <a:buNone/>
            </a:pPr>
            <a:endParaRPr lang="en-GB" dirty="0"/>
          </a:p>
        </p:txBody>
      </p:sp>
    </p:spTree>
    <p:extLst>
      <p:ext uri="{BB962C8B-B14F-4D97-AF65-F5344CB8AC3E}">
        <p14:creationId xmlns:p14="http://schemas.microsoft.com/office/powerpoint/2010/main" val="412528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Richard </a:t>
            </a:r>
            <a:r>
              <a:rPr lang="en-US" dirty="0" err="1"/>
              <a:t>Dadd’s</a:t>
            </a:r>
            <a:r>
              <a:rPr lang="en-US" dirty="0"/>
              <a:t> painting, “Crazy Jane,” 1855</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03789" y="1417638"/>
            <a:ext cx="3813076" cy="5339121"/>
          </a:xfrm>
        </p:spPr>
      </p:pic>
    </p:spTree>
    <p:extLst>
      <p:ext uri="{BB962C8B-B14F-4D97-AF65-F5344CB8AC3E}">
        <p14:creationId xmlns:p14="http://schemas.microsoft.com/office/powerpoint/2010/main" val="82824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46"/>
            <a:ext cx="8229600" cy="1143000"/>
          </a:xfrm>
        </p:spPr>
        <p:txBody>
          <a:bodyPr>
            <a:normAutofit/>
          </a:bodyPr>
          <a:lstStyle/>
          <a:p>
            <a:r>
              <a:rPr lang="en-US" sz="2400" dirty="0" smtClean="0"/>
              <a:t>Crazy </a:t>
            </a:r>
            <a:r>
              <a:rPr lang="en-US" sz="2400" dirty="0"/>
              <a:t>Jane and the </a:t>
            </a:r>
            <a:r>
              <a:rPr lang="en-US" sz="2400" dirty="0" smtClean="0"/>
              <a:t>Bishop</a:t>
            </a:r>
            <a:br>
              <a:rPr lang="en-US" sz="2400" dirty="0" smtClean="0"/>
            </a:br>
            <a:r>
              <a:rPr lang="en-US" sz="2400" dirty="0"/>
              <a:t>B</a:t>
            </a:r>
            <a:r>
              <a:rPr lang="en-US" sz="2400" dirty="0" smtClean="0"/>
              <a:t>y William Butler Yeats</a:t>
            </a:r>
            <a:endParaRPr lang="en-GB" sz="2400" dirty="0"/>
          </a:p>
        </p:txBody>
      </p:sp>
      <p:sp>
        <p:nvSpPr>
          <p:cNvPr id="3" name="Content Placeholder 2"/>
          <p:cNvSpPr>
            <a:spLocks noGrp="1"/>
          </p:cNvSpPr>
          <p:nvPr>
            <p:ph idx="1"/>
          </p:nvPr>
        </p:nvSpPr>
        <p:spPr>
          <a:xfrm>
            <a:off x="395420" y="1161752"/>
            <a:ext cx="8229600" cy="5832810"/>
          </a:xfrm>
        </p:spPr>
        <p:txBody>
          <a:bodyPr>
            <a:noAutofit/>
          </a:bodyPr>
          <a:lstStyle/>
          <a:p>
            <a:pPr marL="0" indent="0" algn="ctr">
              <a:buNone/>
            </a:pPr>
            <a:r>
              <a:rPr lang="en-US" sz="1100" dirty="0"/>
              <a:t>Bring me to the blasted oak</a:t>
            </a:r>
            <a:br>
              <a:rPr lang="en-US" sz="1100" dirty="0"/>
            </a:br>
            <a:r>
              <a:rPr lang="en-US" sz="1100" dirty="0"/>
              <a:t>That I, midnight upon the stroke,</a:t>
            </a:r>
            <a:br>
              <a:rPr lang="en-US" sz="1100" dirty="0"/>
            </a:br>
            <a:r>
              <a:rPr lang="en-US" sz="1100" dirty="0"/>
              <a:t>(All find safety in the tomb.)</a:t>
            </a:r>
            <a:br>
              <a:rPr lang="en-US" sz="1100" dirty="0"/>
            </a:br>
            <a:r>
              <a:rPr lang="en-US" sz="1100" dirty="0"/>
              <a:t>May call down curses on his head</a:t>
            </a:r>
            <a:br>
              <a:rPr lang="en-US" sz="1100" dirty="0"/>
            </a:br>
            <a:r>
              <a:rPr lang="en-US" sz="1100" dirty="0"/>
              <a:t>Because of my dear Jack that's dead.</a:t>
            </a:r>
            <a:br>
              <a:rPr lang="en-US" sz="1100" dirty="0"/>
            </a:br>
            <a:r>
              <a:rPr lang="en-US" sz="1100" dirty="0"/>
              <a:t>Coxcomb was the least he said:</a:t>
            </a:r>
            <a:br>
              <a:rPr lang="en-US" sz="1100" dirty="0"/>
            </a:br>
            <a:r>
              <a:rPr lang="en-US" sz="1100" dirty="0"/>
              <a:t>The solid man and the coxcomb</a:t>
            </a:r>
            <a:r>
              <a:rPr lang="en-US" sz="1100" dirty="0" smtClean="0"/>
              <a:t>.</a:t>
            </a:r>
          </a:p>
          <a:p>
            <a:pPr marL="0" indent="0" algn="ctr">
              <a:buNone/>
            </a:pPr>
            <a:r>
              <a:rPr lang="en-US" sz="1100" dirty="0"/>
              <a:t/>
            </a:r>
            <a:br>
              <a:rPr lang="en-US" sz="1100" dirty="0"/>
            </a:br>
            <a:r>
              <a:rPr lang="en-US" sz="1100" dirty="0"/>
              <a:t>Nor was he Bishop when his ban</a:t>
            </a:r>
            <a:br>
              <a:rPr lang="en-US" sz="1100" dirty="0"/>
            </a:br>
            <a:r>
              <a:rPr lang="en-US" sz="1100" dirty="0"/>
              <a:t>Banished Jack the Journeyman,</a:t>
            </a:r>
            <a:br>
              <a:rPr lang="en-US" sz="1100" dirty="0"/>
            </a:br>
            <a:r>
              <a:rPr lang="en-US" sz="1100" dirty="0"/>
              <a:t>(All find safety in the tomb.)</a:t>
            </a:r>
            <a:br>
              <a:rPr lang="en-US" sz="1100" dirty="0"/>
            </a:br>
            <a:r>
              <a:rPr lang="en-US" sz="1100" dirty="0"/>
              <a:t>Nor so much as parish priest,</a:t>
            </a:r>
            <a:br>
              <a:rPr lang="en-US" sz="1100" dirty="0"/>
            </a:br>
            <a:r>
              <a:rPr lang="en-US" sz="1100" dirty="0"/>
              <a:t>Yet he, an old book in his fist,</a:t>
            </a:r>
            <a:br>
              <a:rPr lang="en-US" sz="1100" dirty="0"/>
            </a:br>
            <a:r>
              <a:rPr lang="en-US" sz="1100" dirty="0"/>
              <a:t>Cried that we lived like beast and beast:</a:t>
            </a:r>
            <a:br>
              <a:rPr lang="en-US" sz="1100" dirty="0"/>
            </a:br>
            <a:r>
              <a:rPr lang="en-US" sz="1100" dirty="0"/>
              <a:t>The solid man and the coxcomb</a:t>
            </a:r>
            <a:r>
              <a:rPr lang="en-US" sz="1100" dirty="0" smtClean="0"/>
              <a:t>.</a:t>
            </a:r>
            <a:r>
              <a:rPr lang="en-US" sz="1100" dirty="0"/>
              <a:t/>
            </a:r>
            <a:br>
              <a:rPr lang="en-US" sz="1100" dirty="0"/>
            </a:br>
            <a:endParaRPr lang="en-US" sz="1100" dirty="0" smtClean="0"/>
          </a:p>
          <a:p>
            <a:pPr marL="0" indent="0" algn="ctr">
              <a:buNone/>
            </a:pPr>
            <a:r>
              <a:rPr lang="en-US" sz="1100" dirty="0" smtClean="0"/>
              <a:t>The </a:t>
            </a:r>
            <a:r>
              <a:rPr lang="en-US" sz="1100" dirty="0"/>
              <a:t>Bishop has a skin, God knows,</a:t>
            </a:r>
            <a:br>
              <a:rPr lang="en-US" sz="1100" dirty="0"/>
            </a:br>
            <a:r>
              <a:rPr lang="en-US" sz="1100" dirty="0"/>
              <a:t>Wrinkled like the foot of a goose,</a:t>
            </a:r>
            <a:br>
              <a:rPr lang="en-US" sz="1100" dirty="0"/>
            </a:br>
            <a:r>
              <a:rPr lang="en-US" sz="1100" dirty="0"/>
              <a:t>(All find safety in the tomb.)</a:t>
            </a:r>
            <a:br>
              <a:rPr lang="en-US" sz="1100" dirty="0"/>
            </a:br>
            <a:r>
              <a:rPr lang="en-US" sz="1100" dirty="0"/>
              <a:t>Nor can he hide in holy black</a:t>
            </a:r>
            <a:br>
              <a:rPr lang="en-US" sz="1100" dirty="0"/>
            </a:br>
            <a:r>
              <a:rPr lang="en-US" sz="1100" dirty="0"/>
              <a:t>The heron's hunch upon his back,</a:t>
            </a:r>
            <a:br>
              <a:rPr lang="en-US" sz="1100" dirty="0"/>
            </a:br>
            <a:r>
              <a:rPr lang="en-US" sz="1100" dirty="0"/>
              <a:t>But a birch-tree stood my Jack:</a:t>
            </a:r>
            <a:br>
              <a:rPr lang="en-US" sz="1100" dirty="0"/>
            </a:br>
            <a:r>
              <a:rPr lang="en-US" sz="1100" dirty="0"/>
              <a:t>The solid man and the coxcomb</a:t>
            </a:r>
            <a:r>
              <a:rPr lang="en-US" sz="1100" dirty="0" smtClean="0"/>
              <a:t>.</a:t>
            </a:r>
            <a:r>
              <a:rPr lang="en-US" sz="1100" dirty="0"/>
              <a:t/>
            </a:r>
            <a:br>
              <a:rPr lang="en-US" sz="1100" dirty="0"/>
            </a:br>
            <a:endParaRPr lang="en-US" sz="1100" dirty="0" smtClean="0"/>
          </a:p>
          <a:p>
            <a:pPr marL="0" indent="0" algn="ctr">
              <a:buNone/>
            </a:pPr>
            <a:r>
              <a:rPr lang="en-US" sz="1100" dirty="0" smtClean="0"/>
              <a:t>Jack </a:t>
            </a:r>
            <a:r>
              <a:rPr lang="en-US" sz="1100" dirty="0"/>
              <a:t>had my virginity,</a:t>
            </a:r>
            <a:br>
              <a:rPr lang="en-US" sz="1100" dirty="0"/>
            </a:br>
            <a:r>
              <a:rPr lang="en-US" sz="1100" dirty="0"/>
              <a:t>And bids me to the oak, for he</a:t>
            </a:r>
            <a:br>
              <a:rPr lang="en-US" sz="1100" dirty="0"/>
            </a:br>
            <a:r>
              <a:rPr lang="en-US" sz="1100" dirty="0"/>
              <a:t>(all find safety in the tomb.)</a:t>
            </a:r>
            <a:br>
              <a:rPr lang="en-US" sz="1100" dirty="0"/>
            </a:br>
            <a:r>
              <a:rPr lang="en-US" sz="1100" dirty="0"/>
              <a:t>Wanders out into the night</a:t>
            </a:r>
            <a:br>
              <a:rPr lang="en-US" sz="1100" dirty="0"/>
            </a:br>
            <a:r>
              <a:rPr lang="en-US" sz="1100" dirty="0"/>
              <a:t>And there is shelter under it,</a:t>
            </a:r>
            <a:br>
              <a:rPr lang="en-US" sz="1100" dirty="0"/>
            </a:br>
            <a:r>
              <a:rPr lang="en-US" sz="1100" dirty="0"/>
              <a:t>But should that other come, I spit:</a:t>
            </a:r>
            <a:br>
              <a:rPr lang="en-US" sz="1100" dirty="0"/>
            </a:br>
            <a:r>
              <a:rPr lang="en-US" sz="1100" dirty="0"/>
              <a:t>The solid man and the coxcomb. </a:t>
            </a:r>
            <a:endParaRPr lang="en-GB" sz="1100" dirty="0"/>
          </a:p>
        </p:txBody>
      </p:sp>
    </p:spTree>
    <p:extLst>
      <p:ext uri="{BB962C8B-B14F-4D97-AF65-F5344CB8AC3E}">
        <p14:creationId xmlns:p14="http://schemas.microsoft.com/office/powerpoint/2010/main" val="355072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Prufrock</a:t>
            </a:r>
            <a:r>
              <a:rPr lang="en-GB" dirty="0" smtClean="0"/>
              <a:t> – T. S. Eliot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8915" y="1600200"/>
            <a:ext cx="3066169" cy="4525963"/>
          </a:xfrm>
        </p:spPr>
      </p:pic>
    </p:spTree>
    <p:extLst>
      <p:ext uri="{BB962C8B-B14F-4D97-AF65-F5344CB8AC3E}">
        <p14:creationId xmlns:p14="http://schemas.microsoft.com/office/powerpoint/2010/main" val="86274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T.S. Eliot’s “The Love Song of J. Alfred </a:t>
            </a:r>
            <a:r>
              <a:rPr lang="en-US" dirty="0" err="1"/>
              <a:t>Prufrock</a:t>
            </a:r>
            <a:r>
              <a:rPr lang="en-US" dirty="0"/>
              <a:t>”</a:t>
            </a:r>
            <a:endParaRPr lang="en-GB" dirty="0"/>
          </a:p>
        </p:txBody>
      </p:sp>
      <p:sp>
        <p:nvSpPr>
          <p:cNvPr id="3" name="Content Placeholder 2"/>
          <p:cNvSpPr>
            <a:spLocks noGrp="1"/>
          </p:cNvSpPr>
          <p:nvPr>
            <p:ph idx="1"/>
          </p:nvPr>
        </p:nvSpPr>
        <p:spPr/>
        <p:txBody>
          <a:bodyPr>
            <a:normAutofit fontScale="25000" lnSpcReduction="20000"/>
          </a:bodyPr>
          <a:lstStyle/>
          <a:p>
            <a:pPr marL="0" indent="0">
              <a:buNone/>
            </a:pPr>
            <a:r>
              <a:rPr lang="en-US" sz="4000" dirty="0"/>
              <a:t>No! I am not Prince Hamlet, nor was meant to be;</a:t>
            </a:r>
            <a:endParaRPr lang="en-GB" sz="4000" dirty="0"/>
          </a:p>
          <a:p>
            <a:pPr marL="0" indent="0">
              <a:buNone/>
            </a:pPr>
            <a:r>
              <a:rPr lang="en-US" sz="4000" dirty="0"/>
              <a:t> Am an attendant lord, one that will do</a:t>
            </a:r>
            <a:endParaRPr lang="en-GB" sz="4000" dirty="0"/>
          </a:p>
          <a:p>
            <a:pPr marL="0" indent="0">
              <a:buNone/>
            </a:pPr>
            <a:r>
              <a:rPr lang="en-US" sz="4000" dirty="0"/>
              <a:t> To swell a progress, start a scene or two,</a:t>
            </a:r>
            <a:endParaRPr lang="en-GB" sz="4000" dirty="0"/>
          </a:p>
          <a:p>
            <a:pPr marL="0" indent="0">
              <a:buNone/>
            </a:pPr>
            <a:r>
              <a:rPr lang="en-US" sz="4000" dirty="0"/>
              <a:t> Advise the prince; no doubt, an easy tool,</a:t>
            </a:r>
            <a:endParaRPr lang="en-GB" sz="4000" dirty="0"/>
          </a:p>
          <a:p>
            <a:pPr marL="0" indent="0">
              <a:buNone/>
            </a:pPr>
            <a:r>
              <a:rPr lang="en-US" sz="4000" dirty="0"/>
              <a:t> Deferential, glad to be of use,</a:t>
            </a:r>
            <a:endParaRPr lang="en-GB" sz="4000" dirty="0"/>
          </a:p>
          <a:p>
            <a:pPr marL="0" indent="0">
              <a:buNone/>
            </a:pPr>
            <a:r>
              <a:rPr lang="en-US" sz="4000" dirty="0"/>
              <a:t> Politic, cautious, and meticulous;</a:t>
            </a:r>
            <a:endParaRPr lang="en-GB" sz="4000" dirty="0"/>
          </a:p>
          <a:p>
            <a:pPr marL="0" indent="0">
              <a:buNone/>
            </a:pPr>
            <a:r>
              <a:rPr lang="en-US" sz="4000" dirty="0"/>
              <a:t> Full of high sentence, but a bit obtuse;</a:t>
            </a:r>
            <a:endParaRPr lang="en-GB" sz="4000" dirty="0"/>
          </a:p>
          <a:p>
            <a:pPr marL="0" indent="0">
              <a:buNone/>
            </a:pPr>
            <a:r>
              <a:rPr lang="en-US" sz="4000" dirty="0"/>
              <a:t> At times, indeed, almost ridiculous—</a:t>
            </a:r>
            <a:endParaRPr lang="en-GB" sz="4000" dirty="0"/>
          </a:p>
          <a:p>
            <a:pPr marL="0" indent="0">
              <a:buNone/>
            </a:pPr>
            <a:r>
              <a:rPr lang="en-US" sz="4000" dirty="0"/>
              <a:t> Almost, at times, the Fool.</a:t>
            </a:r>
            <a:endParaRPr lang="en-GB" sz="4000" dirty="0"/>
          </a:p>
          <a:p>
            <a:pPr marL="0" indent="0">
              <a:buNone/>
            </a:pPr>
            <a:r>
              <a:rPr lang="en-US" sz="4000" dirty="0"/>
              <a:t> </a:t>
            </a:r>
            <a:endParaRPr lang="en-GB" sz="4000" dirty="0"/>
          </a:p>
          <a:p>
            <a:pPr marL="0" indent="0">
              <a:buNone/>
            </a:pPr>
            <a:r>
              <a:rPr lang="en-US" sz="4000" dirty="0"/>
              <a:t>And would it have been worth it, after all,</a:t>
            </a:r>
            <a:endParaRPr lang="en-GB" sz="4000" dirty="0"/>
          </a:p>
          <a:p>
            <a:pPr marL="0" indent="0">
              <a:buNone/>
            </a:pPr>
            <a:r>
              <a:rPr lang="en-US" sz="4000" dirty="0"/>
              <a:t> After the cups, the marmalade, the tea,</a:t>
            </a:r>
            <a:endParaRPr lang="en-GB" sz="4000" dirty="0"/>
          </a:p>
          <a:p>
            <a:pPr marL="0" indent="0">
              <a:buNone/>
            </a:pPr>
            <a:r>
              <a:rPr lang="en-US" sz="4000" dirty="0"/>
              <a:t> Among the porcelain, among some talk of you and me,</a:t>
            </a:r>
            <a:endParaRPr lang="en-GB" sz="4000" dirty="0"/>
          </a:p>
          <a:p>
            <a:pPr marL="0" indent="0">
              <a:buNone/>
            </a:pPr>
            <a:r>
              <a:rPr lang="en-US" sz="4000" dirty="0"/>
              <a:t> Would it have been worth while,</a:t>
            </a:r>
            <a:endParaRPr lang="en-GB" sz="4000" dirty="0"/>
          </a:p>
          <a:p>
            <a:pPr marL="0" indent="0">
              <a:buNone/>
            </a:pPr>
            <a:r>
              <a:rPr lang="en-US" sz="4000" dirty="0"/>
              <a:t> To have bitten off the matter with a smile,</a:t>
            </a:r>
            <a:endParaRPr lang="en-GB" sz="4000" dirty="0"/>
          </a:p>
          <a:p>
            <a:pPr marL="0" indent="0">
              <a:buNone/>
            </a:pPr>
            <a:r>
              <a:rPr lang="en-US" sz="4000" dirty="0"/>
              <a:t> To have squeezed the universe into a ball</a:t>
            </a:r>
            <a:endParaRPr lang="en-GB" sz="4000" dirty="0"/>
          </a:p>
          <a:p>
            <a:pPr marL="0" indent="0">
              <a:buNone/>
            </a:pPr>
            <a:r>
              <a:rPr lang="en-US" sz="4000" dirty="0"/>
              <a:t> To roll it toward some overwhelming question,</a:t>
            </a:r>
            <a:endParaRPr lang="en-GB" sz="4000" dirty="0"/>
          </a:p>
          <a:p>
            <a:pPr marL="0" indent="0">
              <a:buNone/>
            </a:pPr>
            <a:r>
              <a:rPr lang="en-US" sz="4000" dirty="0"/>
              <a:t> To say: "I am Lazarus, come from the dead,</a:t>
            </a:r>
            <a:endParaRPr lang="en-GB" sz="4000" dirty="0"/>
          </a:p>
          <a:p>
            <a:pPr marL="0" indent="0">
              <a:buNone/>
            </a:pPr>
            <a:r>
              <a:rPr lang="en-US" sz="4000" dirty="0"/>
              <a:t> Come back to tell you all, I shall tell you all"—</a:t>
            </a:r>
            <a:endParaRPr lang="en-GB" sz="4000" dirty="0"/>
          </a:p>
          <a:p>
            <a:pPr marL="0" indent="0">
              <a:buNone/>
            </a:pPr>
            <a:r>
              <a:rPr lang="en-US" sz="4000" dirty="0"/>
              <a:t> If one, settling a pillow by her head,</a:t>
            </a:r>
            <a:endParaRPr lang="en-GB" sz="4000" dirty="0"/>
          </a:p>
          <a:p>
            <a:pPr marL="0" indent="0">
              <a:buNone/>
            </a:pPr>
            <a:r>
              <a:rPr lang="en-US" sz="4000" dirty="0"/>
              <a:t>   Should say: "That is not what I meant at all;</a:t>
            </a:r>
            <a:endParaRPr lang="en-GB" sz="4000" dirty="0"/>
          </a:p>
          <a:p>
            <a:pPr marL="0" indent="0">
              <a:buNone/>
            </a:pPr>
            <a:r>
              <a:rPr lang="en-US" sz="4000" dirty="0"/>
              <a:t>   That is not it, at all."</a:t>
            </a:r>
            <a:endParaRPr lang="en-GB" sz="4000" dirty="0"/>
          </a:p>
          <a:p>
            <a:pPr marL="0" indent="0">
              <a:buNone/>
            </a:pPr>
            <a:r>
              <a:rPr lang="en-US" sz="4000" dirty="0"/>
              <a:t> </a:t>
            </a:r>
            <a:endParaRPr lang="en-GB" sz="4000" dirty="0"/>
          </a:p>
          <a:p>
            <a:pPr marL="0" indent="0">
              <a:buNone/>
            </a:pPr>
            <a:r>
              <a:rPr lang="en-US" sz="4000" dirty="0"/>
              <a:t>But though I have wept and fasted, wept and prayed,</a:t>
            </a:r>
            <a:endParaRPr lang="en-GB" sz="4000" dirty="0"/>
          </a:p>
          <a:p>
            <a:pPr marL="0" indent="0">
              <a:buNone/>
            </a:pPr>
            <a:r>
              <a:rPr lang="en-US" sz="4000" dirty="0"/>
              <a:t> Though I have seen my head (grown slightly bald) brought in upon a platter,</a:t>
            </a:r>
            <a:endParaRPr lang="en-GB" sz="4000" dirty="0"/>
          </a:p>
          <a:p>
            <a:pPr marL="0" indent="0">
              <a:buNone/>
            </a:pPr>
            <a:r>
              <a:rPr lang="en-US" sz="4000" dirty="0"/>
              <a:t> I am no prophet—and here's no great matter;</a:t>
            </a:r>
            <a:endParaRPr lang="en-GB" sz="4000" dirty="0"/>
          </a:p>
          <a:p>
            <a:pPr marL="0" indent="0">
              <a:buNone/>
            </a:pPr>
            <a:r>
              <a:rPr lang="en-US" sz="4000" dirty="0"/>
              <a:t> I have seen the moment of my greatness flicker,</a:t>
            </a:r>
            <a:endParaRPr lang="en-GB" sz="4000" dirty="0"/>
          </a:p>
          <a:p>
            <a:pPr marL="0" indent="0">
              <a:buNone/>
            </a:pPr>
            <a:r>
              <a:rPr lang="en-US" sz="4000" dirty="0"/>
              <a:t> And I have seen the eternal Footman hold my coat, and snicker,</a:t>
            </a:r>
            <a:endParaRPr lang="en-GB" sz="4000" dirty="0"/>
          </a:p>
          <a:p>
            <a:pPr marL="0" indent="0">
              <a:buNone/>
            </a:pPr>
            <a:r>
              <a:rPr lang="en-US" sz="4000" dirty="0"/>
              <a:t> And in short, I was afraid.</a:t>
            </a:r>
            <a:endParaRPr lang="en-GB" sz="4000" dirty="0"/>
          </a:p>
          <a:p>
            <a:pPr marL="0" indent="0">
              <a:buNone/>
            </a:pPr>
            <a:endParaRPr lang="en-GB" dirty="0"/>
          </a:p>
        </p:txBody>
      </p:sp>
    </p:spTree>
    <p:extLst>
      <p:ext uri="{BB962C8B-B14F-4D97-AF65-F5344CB8AC3E}">
        <p14:creationId xmlns:p14="http://schemas.microsoft.com/office/powerpoint/2010/main" val="19299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lvl="0" indent="0"/>
            <a:r>
              <a:rPr lang="en-GB" dirty="0" smtClean="0"/>
              <a:t> </a:t>
            </a:r>
            <a:r>
              <a:rPr lang="en-US" dirty="0" smtClean="0"/>
              <a:t>from T. S. Eliot’s “The Love Song of J. Alfred </a:t>
            </a:r>
            <a:r>
              <a:rPr lang="en-US" dirty="0" err="1" smtClean="0"/>
              <a:t>Prufrock</a:t>
            </a:r>
            <a:r>
              <a:rPr lang="en-US" dirty="0" smtClean="0"/>
              <a:t>”</a:t>
            </a:r>
            <a:endParaRPr lang="en-GB" dirty="0"/>
          </a:p>
        </p:txBody>
      </p:sp>
      <p:sp>
        <p:nvSpPr>
          <p:cNvPr id="3" name="Content Placeholder 2"/>
          <p:cNvSpPr>
            <a:spLocks noGrp="1"/>
          </p:cNvSpPr>
          <p:nvPr>
            <p:ph idx="1"/>
          </p:nvPr>
        </p:nvSpPr>
        <p:spPr/>
        <p:txBody>
          <a:bodyPr>
            <a:normAutofit fontScale="25000" lnSpcReduction="20000"/>
          </a:bodyPr>
          <a:lstStyle/>
          <a:p>
            <a:pPr marL="0" indent="0">
              <a:buNone/>
            </a:pPr>
            <a:r>
              <a:rPr lang="en-US" sz="4800" dirty="0" smtClean="0"/>
              <a:t>In </a:t>
            </a:r>
            <a:r>
              <a:rPr lang="en-US" sz="4800" dirty="0"/>
              <a:t>the room the women come and go</a:t>
            </a:r>
            <a:endParaRPr lang="en-GB" sz="4800" dirty="0"/>
          </a:p>
          <a:p>
            <a:pPr marL="0" indent="0">
              <a:buNone/>
            </a:pPr>
            <a:r>
              <a:rPr lang="en-US" sz="4800" dirty="0"/>
              <a:t> Talking of Michelangelo.</a:t>
            </a:r>
            <a:endParaRPr lang="en-GB" sz="4800" dirty="0"/>
          </a:p>
          <a:p>
            <a:pPr marL="0" indent="0">
              <a:buNone/>
            </a:pPr>
            <a:r>
              <a:rPr lang="en-US" sz="4800" dirty="0"/>
              <a:t> </a:t>
            </a:r>
            <a:endParaRPr lang="en-GB" sz="4800" dirty="0"/>
          </a:p>
          <a:p>
            <a:pPr marL="0" indent="0">
              <a:buNone/>
            </a:pPr>
            <a:r>
              <a:rPr lang="en-US" sz="4800" dirty="0"/>
              <a:t>[. . .]</a:t>
            </a:r>
            <a:endParaRPr lang="en-GB" sz="4800" dirty="0"/>
          </a:p>
          <a:p>
            <a:pPr marL="0" indent="0">
              <a:buNone/>
            </a:pPr>
            <a:r>
              <a:rPr lang="en-US" sz="4800" dirty="0"/>
              <a:t> </a:t>
            </a:r>
            <a:endParaRPr lang="en-GB" sz="4800" dirty="0"/>
          </a:p>
          <a:p>
            <a:pPr marL="0" indent="0">
              <a:buNone/>
            </a:pPr>
            <a:r>
              <a:rPr lang="en-US" sz="4800" dirty="0"/>
              <a:t> </a:t>
            </a:r>
            <a:endParaRPr lang="en-GB" sz="4800" dirty="0"/>
          </a:p>
          <a:p>
            <a:pPr marL="0" indent="0">
              <a:buNone/>
            </a:pPr>
            <a:r>
              <a:rPr lang="en-US" sz="4800" dirty="0"/>
              <a:t>Shall I part my hair behind? Do I dare to eat a peach?</a:t>
            </a:r>
            <a:endParaRPr lang="en-GB" sz="4800" dirty="0"/>
          </a:p>
          <a:p>
            <a:pPr marL="0" indent="0">
              <a:buNone/>
            </a:pPr>
            <a:r>
              <a:rPr lang="en-US" sz="4800" dirty="0"/>
              <a:t> I shall wear white flannel trousers, and walk upon the beach.</a:t>
            </a:r>
            <a:endParaRPr lang="en-GB" sz="4800" dirty="0"/>
          </a:p>
          <a:p>
            <a:pPr marL="0" indent="0">
              <a:buNone/>
            </a:pPr>
            <a:r>
              <a:rPr lang="en-US" sz="4800" dirty="0"/>
              <a:t> I have heard the mermaids singing, each to each.</a:t>
            </a:r>
            <a:endParaRPr lang="en-GB" sz="4800" dirty="0"/>
          </a:p>
          <a:p>
            <a:pPr marL="0" indent="0">
              <a:buNone/>
            </a:pPr>
            <a:r>
              <a:rPr lang="en-US" sz="4800" dirty="0"/>
              <a:t> </a:t>
            </a:r>
            <a:endParaRPr lang="en-GB" sz="4800" dirty="0"/>
          </a:p>
          <a:p>
            <a:pPr marL="0" indent="0">
              <a:buNone/>
            </a:pPr>
            <a:r>
              <a:rPr lang="en-US" sz="4800" dirty="0"/>
              <a:t> I do not think that they will sing to me.</a:t>
            </a:r>
            <a:endParaRPr lang="en-GB" sz="4800" dirty="0"/>
          </a:p>
          <a:p>
            <a:pPr marL="0" indent="0">
              <a:buNone/>
            </a:pPr>
            <a:r>
              <a:rPr lang="en-US" sz="4800" dirty="0"/>
              <a:t> </a:t>
            </a:r>
            <a:endParaRPr lang="en-GB" sz="4800" dirty="0"/>
          </a:p>
          <a:p>
            <a:pPr marL="0" indent="0">
              <a:buNone/>
            </a:pPr>
            <a:r>
              <a:rPr lang="en-US" sz="4800" dirty="0"/>
              <a:t> I have seen them riding seaward on the waves</a:t>
            </a:r>
            <a:endParaRPr lang="en-GB" sz="4800" dirty="0"/>
          </a:p>
          <a:p>
            <a:pPr marL="0" indent="0">
              <a:buNone/>
            </a:pPr>
            <a:r>
              <a:rPr lang="en-US" sz="4800" dirty="0"/>
              <a:t> Combing the white hair of the waves blown back</a:t>
            </a:r>
            <a:endParaRPr lang="en-GB" sz="4800" dirty="0"/>
          </a:p>
          <a:p>
            <a:pPr marL="0" indent="0">
              <a:buNone/>
            </a:pPr>
            <a:r>
              <a:rPr lang="en-US" sz="4800" dirty="0"/>
              <a:t> When the wind blows the water white and black.</a:t>
            </a:r>
            <a:endParaRPr lang="en-GB" sz="4800" dirty="0"/>
          </a:p>
          <a:p>
            <a:pPr marL="0" indent="0">
              <a:buNone/>
            </a:pPr>
            <a:r>
              <a:rPr lang="en-US" sz="4800" dirty="0"/>
              <a:t> We have lingered in the chambers of the sea</a:t>
            </a:r>
            <a:endParaRPr lang="en-GB" sz="4800" dirty="0"/>
          </a:p>
          <a:p>
            <a:pPr marL="0" indent="0">
              <a:buNone/>
            </a:pPr>
            <a:r>
              <a:rPr lang="en-US" sz="4800" dirty="0"/>
              <a:t> By sea-girls wreathed with seaweed red and brown</a:t>
            </a:r>
            <a:endParaRPr lang="en-GB" sz="4800" dirty="0"/>
          </a:p>
          <a:p>
            <a:pPr marL="0" indent="0">
              <a:buNone/>
            </a:pPr>
            <a:r>
              <a:rPr lang="en-US" sz="4800" dirty="0"/>
              <a:t> Till human voices wake us, and we drown</a:t>
            </a:r>
            <a:r>
              <a:rPr lang="en-US" sz="4800" dirty="0" smtClean="0"/>
              <a:t>.</a:t>
            </a:r>
            <a:r>
              <a:rPr lang="en-US" sz="4800" dirty="0"/>
              <a:t/>
            </a:r>
            <a:br>
              <a:rPr lang="en-US" sz="4800" dirty="0"/>
            </a:br>
            <a:r>
              <a:rPr lang="en-US" sz="4800" dirty="0"/>
              <a:t> </a:t>
            </a:r>
            <a:endParaRPr lang="en-GB" sz="4800" dirty="0"/>
          </a:p>
          <a:p>
            <a:pPr marL="0" indent="0">
              <a:buNone/>
            </a:pPr>
            <a:endParaRPr lang="en-GB" dirty="0"/>
          </a:p>
        </p:txBody>
      </p:sp>
    </p:spTree>
    <p:extLst>
      <p:ext uri="{BB962C8B-B14F-4D97-AF65-F5344CB8AC3E}">
        <p14:creationId xmlns:p14="http://schemas.microsoft.com/office/powerpoint/2010/main" val="167952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Wilfred </a:t>
            </a:r>
            <a:r>
              <a:rPr lang="en-US" dirty="0"/>
              <a:t>Owen</a:t>
            </a:r>
            <a:r>
              <a:rPr lang="en-GB" dirty="0"/>
              <a:t/>
            </a:r>
            <a:br>
              <a:rPr lang="en-GB" dirty="0"/>
            </a:br>
            <a:r>
              <a:rPr lang="en-US" dirty="0"/>
              <a:t>Dulce Et Decorum </a:t>
            </a:r>
            <a:r>
              <a:rPr lang="en-US" dirty="0" smtClean="0"/>
              <a:t>Est</a:t>
            </a:r>
            <a:endParaRPr lang="en-GB" dirty="0"/>
          </a:p>
        </p:txBody>
      </p:sp>
      <p:sp>
        <p:nvSpPr>
          <p:cNvPr id="3" name="Content Placeholder 2"/>
          <p:cNvSpPr>
            <a:spLocks noGrp="1"/>
          </p:cNvSpPr>
          <p:nvPr>
            <p:ph idx="1"/>
          </p:nvPr>
        </p:nvSpPr>
        <p:spPr/>
        <p:txBody>
          <a:bodyPr>
            <a:normAutofit fontScale="32500" lnSpcReduction="20000"/>
          </a:bodyPr>
          <a:lstStyle/>
          <a:p>
            <a:pPr marL="0" indent="0" algn="ctr">
              <a:buNone/>
            </a:pPr>
            <a:r>
              <a:rPr lang="en-US" dirty="0"/>
              <a:t>Bent double, like old beggars under sacks,</a:t>
            </a:r>
            <a:br>
              <a:rPr lang="en-US" dirty="0"/>
            </a:br>
            <a:r>
              <a:rPr lang="en-US" dirty="0"/>
              <a:t>Knock-kneed, coughing like hags, we cursed through sludge,</a:t>
            </a:r>
            <a:br>
              <a:rPr lang="en-US" dirty="0"/>
            </a:br>
            <a:r>
              <a:rPr lang="en-US" dirty="0"/>
              <a:t>Till on the haunting flares we turned our backs</a:t>
            </a:r>
            <a:br>
              <a:rPr lang="en-US" dirty="0"/>
            </a:br>
            <a:r>
              <a:rPr lang="en-US" dirty="0"/>
              <a:t>And towards our distant rest began to trudge.</a:t>
            </a:r>
            <a:br>
              <a:rPr lang="en-US" dirty="0"/>
            </a:br>
            <a:r>
              <a:rPr lang="en-US" dirty="0"/>
              <a:t>Men marched asleep. Many had lost their boots</a:t>
            </a:r>
            <a:br>
              <a:rPr lang="en-US" dirty="0"/>
            </a:br>
            <a:r>
              <a:rPr lang="en-US" dirty="0"/>
              <a:t>But limped on, blood-shod. All went lame; all blind;</a:t>
            </a:r>
            <a:br>
              <a:rPr lang="en-US" dirty="0"/>
            </a:br>
            <a:r>
              <a:rPr lang="en-US" dirty="0"/>
              <a:t>Drunk with fatigue; deaf even to the hoots</a:t>
            </a:r>
            <a:br>
              <a:rPr lang="en-US" dirty="0"/>
            </a:br>
            <a:r>
              <a:rPr lang="en-US" dirty="0"/>
              <a:t>Of disappointed shells that dropped behind.</a:t>
            </a:r>
            <a:br>
              <a:rPr lang="en-US" dirty="0"/>
            </a:br>
            <a:r>
              <a:rPr lang="en-US" dirty="0"/>
              <a:t/>
            </a:r>
            <a:br>
              <a:rPr lang="en-US" dirty="0"/>
            </a:br>
            <a:r>
              <a:rPr lang="en-US" dirty="0"/>
              <a:t>GAS! Gas! Quick, boys!-- An ecstasy of fumbling,</a:t>
            </a:r>
            <a:br>
              <a:rPr lang="en-US" dirty="0"/>
            </a:br>
            <a:r>
              <a:rPr lang="en-US" dirty="0"/>
              <a:t>Fitting the clumsy helmets just in time;</a:t>
            </a:r>
            <a:br>
              <a:rPr lang="en-US" dirty="0"/>
            </a:br>
            <a:r>
              <a:rPr lang="en-US" dirty="0"/>
              <a:t>But someone still was yelling out and stumbling</a:t>
            </a:r>
            <a:br>
              <a:rPr lang="en-US" dirty="0"/>
            </a:br>
            <a:r>
              <a:rPr lang="en-US" dirty="0"/>
              <a:t>And floundering like a man in fire or lime.--</a:t>
            </a:r>
            <a:br>
              <a:rPr lang="en-US" dirty="0"/>
            </a:br>
            <a:r>
              <a:rPr lang="en-US" dirty="0"/>
              <a:t>Dim, through the misty panes and thick green light</a:t>
            </a:r>
            <a:br>
              <a:rPr lang="en-US" dirty="0"/>
            </a:br>
            <a:r>
              <a:rPr lang="en-US" dirty="0"/>
              <a:t>As under a green sea, I saw him drowning.</a:t>
            </a:r>
            <a:br>
              <a:rPr lang="en-US" dirty="0"/>
            </a:br>
            <a:r>
              <a:rPr lang="en-US" dirty="0"/>
              <a:t/>
            </a:r>
            <a:br>
              <a:rPr lang="en-US" dirty="0"/>
            </a:br>
            <a:r>
              <a:rPr lang="en-US" dirty="0"/>
              <a:t>In all my dreams, before my helpless sight,</a:t>
            </a:r>
            <a:br>
              <a:rPr lang="en-US" dirty="0"/>
            </a:br>
            <a:r>
              <a:rPr lang="en-US" dirty="0"/>
              <a:t>He plunges at me, guttering, choking, drowning.</a:t>
            </a:r>
            <a:br>
              <a:rPr lang="en-US" dirty="0"/>
            </a:br>
            <a:r>
              <a:rPr lang="en-US" dirty="0"/>
              <a:t/>
            </a:r>
            <a:br>
              <a:rPr lang="en-US" dirty="0"/>
            </a:br>
            <a:r>
              <a:rPr lang="en-US" dirty="0"/>
              <a:t>If in some smothering dreams you too could pace</a:t>
            </a:r>
            <a:br>
              <a:rPr lang="en-US" dirty="0"/>
            </a:br>
            <a:r>
              <a:rPr lang="en-US" dirty="0"/>
              <a:t>Behind the wagon that we flung him in,</a:t>
            </a:r>
            <a:br>
              <a:rPr lang="en-US" dirty="0"/>
            </a:br>
            <a:r>
              <a:rPr lang="en-US" dirty="0"/>
              <a:t>And watch the white eyes writhing in his face,</a:t>
            </a:r>
            <a:br>
              <a:rPr lang="en-US" dirty="0"/>
            </a:br>
            <a:r>
              <a:rPr lang="en-US" dirty="0"/>
              <a:t>His hanging face, like a devil's sick of sin;</a:t>
            </a:r>
            <a:br>
              <a:rPr lang="en-US" dirty="0"/>
            </a:br>
            <a:r>
              <a:rPr lang="en-US" dirty="0"/>
              <a:t>If you could hear, at every jolt, the blood</a:t>
            </a:r>
            <a:br>
              <a:rPr lang="en-US" dirty="0"/>
            </a:br>
            <a:r>
              <a:rPr lang="en-US" dirty="0"/>
              <a:t>Come gargling from the froth-corrupted lungs,</a:t>
            </a:r>
            <a:br>
              <a:rPr lang="en-US" dirty="0"/>
            </a:br>
            <a:r>
              <a:rPr lang="en-US" dirty="0"/>
              <a:t>Obscene as cancer, bitter as the cud</a:t>
            </a:r>
            <a:br>
              <a:rPr lang="en-US" dirty="0"/>
            </a:br>
            <a:r>
              <a:rPr lang="en-US" dirty="0"/>
              <a:t>Of vile, incurable sores on innocent tongues,--</a:t>
            </a:r>
            <a:br>
              <a:rPr lang="en-US" dirty="0"/>
            </a:br>
            <a:r>
              <a:rPr lang="en-US" dirty="0"/>
              <a:t>My friend, you would not tell with such high zest</a:t>
            </a:r>
            <a:br>
              <a:rPr lang="en-US" dirty="0"/>
            </a:br>
            <a:r>
              <a:rPr lang="en-US" dirty="0"/>
              <a:t>To children ardent for some desperate glory,</a:t>
            </a:r>
            <a:br>
              <a:rPr lang="en-US" dirty="0"/>
            </a:br>
            <a:r>
              <a:rPr lang="en-US" dirty="0"/>
              <a:t>The old Lie: Dulce et decorum </a:t>
            </a:r>
            <a:r>
              <a:rPr lang="en-US" dirty="0" err="1"/>
              <a:t>est</a:t>
            </a:r>
            <a:r>
              <a:rPr lang="en-US" dirty="0"/>
              <a:t/>
            </a:r>
            <a:br>
              <a:rPr lang="en-US" dirty="0"/>
            </a:br>
            <a:r>
              <a:rPr lang="en-US" dirty="0"/>
              <a:t>Pro patria </a:t>
            </a:r>
            <a:r>
              <a:rPr lang="en-US" dirty="0" err="1"/>
              <a:t>mori</a:t>
            </a:r>
            <a:r>
              <a:rPr lang="en-US" dirty="0"/>
              <a:t>.</a:t>
            </a:r>
            <a:endParaRPr lang="en-GB" dirty="0"/>
          </a:p>
          <a:p>
            <a:pPr marL="0" indent="0" algn="ctr">
              <a:buNone/>
            </a:pPr>
            <a:endParaRPr lang="en-GB" dirty="0"/>
          </a:p>
        </p:txBody>
      </p:sp>
    </p:spTree>
    <p:extLst>
      <p:ext uri="{BB962C8B-B14F-4D97-AF65-F5344CB8AC3E}">
        <p14:creationId xmlns:p14="http://schemas.microsoft.com/office/powerpoint/2010/main" val="884608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Waving but Drowning</a:t>
            </a:r>
            <a:endParaRPr lang="en-GB" dirty="0"/>
          </a:p>
        </p:txBody>
      </p:sp>
      <p:sp>
        <p:nvSpPr>
          <p:cNvPr id="3" name="Content Placeholder 2"/>
          <p:cNvSpPr>
            <a:spLocks noGrp="1"/>
          </p:cNvSpPr>
          <p:nvPr>
            <p:ph idx="1"/>
          </p:nvPr>
        </p:nvSpPr>
        <p:spPr/>
        <p:txBody>
          <a:bodyPr>
            <a:normAutofit fontScale="62500" lnSpcReduction="20000"/>
          </a:bodyPr>
          <a:lstStyle/>
          <a:p>
            <a:pPr marL="0" indent="0" algn="ctr">
              <a:buNone/>
            </a:pPr>
            <a:r>
              <a:rPr lang="en-US" dirty="0"/>
              <a:t>Nobody heard him, the dead man,   </a:t>
            </a:r>
            <a:endParaRPr lang="en-GB" dirty="0"/>
          </a:p>
          <a:p>
            <a:pPr marL="0" indent="0" algn="ctr">
              <a:buNone/>
            </a:pPr>
            <a:r>
              <a:rPr lang="en-US" dirty="0"/>
              <a:t>But still he lay moaning: </a:t>
            </a:r>
            <a:endParaRPr lang="en-GB" dirty="0"/>
          </a:p>
          <a:p>
            <a:pPr marL="0" indent="0" algn="ctr">
              <a:buNone/>
            </a:pPr>
            <a:r>
              <a:rPr lang="en-US" dirty="0"/>
              <a:t>I was much further out than you thought   </a:t>
            </a:r>
            <a:endParaRPr lang="en-GB" dirty="0"/>
          </a:p>
          <a:p>
            <a:pPr marL="0" indent="0" algn="ctr">
              <a:buNone/>
            </a:pPr>
            <a:r>
              <a:rPr lang="en-US" dirty="0"/>
              <a:t>And not waving but drowning. </a:t>
            </a:r>
            <a:endParaRPr lang="en-GB" dirty="0"/>
          </a:p>
          <a:p>
            <a:pPr marL="0" indent="0" algn="ctr">
              <a:buNone/>
            </a:pPr>
            <a:r>
              <a:rPr lang="en-US" dirty="0"/>
              <a:t> </a:t>
            </a:r>
            <a:endParaRPr lang="en-GB" dirty="0"/>
          </a:p>
          <a:p>
            <a:pPr marL="0" indent="0" algn="ctr">
              <a:buNone/>
            </a:pPr>
            <a:r>
              <a:rPr lang="en-US" dirty="0"/>
              <a:t>Poor chap, he always loved larking </a:t>
            </a:r>
            <a:endParaRPr lang="en-GB" dirty="0"/>
          </a:p>
          <a:p>
            <a:pPr marL="0" indent="0" algn="ctr">
              <a:buNone/>
            </a:pPr>
            <a:r>
              <a:rPr lang="en-US" dirty="0"/>
              <a:t>And now he’s dead </a:t>
            </a:r>
            <a:endParaRPr lang="en-GB" dirty="0"/>
          </a:p>
          <a:p>
            <a:pPr marL="0" indent="0" algn="ctr">
              <a:buNone/>
            </a:pPr>
            <a:r>
              <a:rPr lang="en-US" dirty="0"/>
              <a:t>It must have been too cold for him his heart gave way,   </a:t>
            </a:r>
            <a:endParaRPr lang="en-GB" dirty="0"/>
          </a:p>
          <a:p>
            <a:pPr marL="0" indent="0" algn="ctr">
              <a:buNone/>
            </a:pPr>
            <a:r>
              <a:rPr lang="en-US" dirty="0"/>
              <a:t>They said. </a:t>
            </a:r>
            <a:endParaRPr lang="en-GB" dirty="0"/>
          </a:p>
          <a:p>
            <a:pPr marL="0" indent="0" algn="ctr">
              <a:buNone/>
            </a:pPr>
            <a:r>
              <a:rPr lang="en-US" dirty="0"/>
              <a:t> </a:t>
            </a:r>
            <a:endParaRPr lang="en-GB" dirty="0"/>
          </a:p>
          <a:p>
            <a:pPr marL="0" indent="0" algn="ctr">
              <a:buNone/>
            </a:pPr>
            <a:r>
              <a:rPr lang="en-US" dirty="0"/>
              <a:t>Oh, no </a:t>
            </a:r>
            <a:r>
              <a:rPr lang="en-US" dirty="0" err="1"/>
              <a:t>no</a:t>
            </a:r>
            <a:r>
              <a:rPr lang="en-US" dirty="0"/>
              <a:t> </a:t>
            </a:r>
            <a:r>
              <a:rPr lang="en-US" dirty="0" err="1"/>
              <a:t>no</a:t>
            </a:r>
            <a:r>
              <a:rPr lang="en-US" dirty="0"/>
              <a:t>, it was too cold always   </a:t>
            </a:r>
            <a:endParaRPr lang="en-GB" dirty="0"/>
          </a:p>
          <a:p>
            <a:pPr marL="0" indent="0" algn="ctr">
              <a:buNone/>
            </a:pPr>
            <a:r>
              <a:rPr lang="en-US" dirty="0"/>
              <a:t>(Still the dead one lay moaning)   </a:t>
            </a:r>
            <a:endParaRPr lang="en-GB" dirty="0"/>
          </a:p>
          <a:p>
            <a:pPr marL="0" indent="0" algn="ctr">
              <a:buNone/>
            </a:pPr>
            <a:r>
              <a:rPr lang="en-US" dirty="0"/>
              <a:t>I was much too far out all my life   </a:t>
            </a:r>
            <a:endParaRPr lang="en-GB" dirty="0"/>
          </a:p>
          <a:p>
            <a:pPr marL="0" indent="0" algn="ctr">
              <a:buNone/>
            </a:pPr>
            <a:r>
              <a:rPr lang="en-US" dirty="0"/>
              <a:t>And not waving but drowning.</a:t>
            </a:r>
            <a:endParaRPr lang="en-GB" dirty="0"/>
          </a:p>
          <a:p>
            <a:pPr marL="0" indent="0">
              <a:buNone/>
            </a:pPr>
            <a:endParaRPr lang="en-GB" dirty="0"/>
          </a:p>
        </p:txBody>
      </p:sp>
    </p:spTree>
    <p:extLst>
      <p:ext uri="{BB962C8B-B14F-4D97-AF65-F5344CB8AC3E}">
        <p14:creationId xmlns:p14="http://schemas.microsoft.com/office/powerpoint/2010/main" val="3881578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829</Words>
  <Application>Microsoft Office PowerPoint</Application>
  <PresentationFormat>On-screen Show (4:3)</PresentationFormat>
  <Paragraphs>155</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Cultural Misfits: Gender in Early Twentieth Century Literature</vt:lpstr>
      <vt:lpstr> From A Room of One’s Own, Virginia Woolf</vt:lpstr>
      <vt:lpstr>Richard Dadd’s painting, “Crazy Jane,” 1855</vt:lpstr>
      <vt:lpstr>Crazy Jane and the Bishop By William Butler Yeats</vt:lpstr>
      <vt:lpstr>Prufrock – T. S. Eliot</vt:lpstr>
      <vt:lpstr>from T.S. Eliot’s “The Love Song of J. Alfred Prufrock”</vt:lpstr>
      <vt:lpstr> from T. S. Eliot’s “The Love Song of J. Alfred Prufrock”</vt:lpstr>
      <vt:lpstr>Wilfred Owen Dulce Et Decorum Est</vt:lpstr>
      <vt:lpstr>Not Waving but Drowning</vt:lpstr>
      <vt:lpstr>Helen  -24-  from Heliodora and Other Poems</vt:lpstr>
      <vt:lpstr>  from Helen in Egypt Pallinode Book One </vt:lpstr>
      <vt:lpstr>  from Helen in Egypt Pallinode Book One </vt:lpstr>
      <vt:lpstr>  from Helen in Egypt Pallinode Book One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Misfits: Gender in Early Twentieth Century Literature</dc:title>
  <dc:creator>Gresham College</dc:creator>
  <cp:lastModifiedBy>editor</cp:lastModifiedBy>
  <cp:revision>5</cp:revision>
  <dcterms:created xsi:type="dcterms:W3CDTF">2015-03-16T09:00:07Z</dcterms:created>
  <dcterms:modified xsi:type="dcterms:W3CDTF">2015-03-16T15:55:24Z</dcterms:modified>
</cp:coreProperties>
</file>