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handoutMasterIdLst>
    <p:handoutMasterId r:id="rId18"/>
  </p:handoutMasterIdLst>
  <p:sldIdLst>
    <p:sldId id="256" r:id="rId2"/>
    <p:sldId id="257" r:id="rId3"/>
    <p:sldId id="259" r:id="rId4"/>
    <p:sldId id="260" r:id="rId5"/>
    <p:sldId id="261" r:id="rId6"/>
    <p:sldId id="264" r:id="rId7"/>
    <p:sldId id="270" r:id="rId8"/>
    <p:sldId id="268" r:id="rId9"/>
    <p:sldId id="269" r:id="rId10"/>
    <p:sldId id="263" r:id="rId11"/>
    <p:sldId id="262" r:id="rId12"/>
    <p:sldId id="274" r:id="rId13"/>
    <p:sldId id="273" r:id="rId14"/>
    <p:sldId id="275" r:id="rId15"/>
    <p:sldId id="271" r:id="rId16"/>
    <p:sldId id="276" r:id="rId17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1821432-8F48-4A15-81D1-C2C356C5F19D}" type="datetimeFigureOut">
              <a:rPr lang="en-GB"/>
              <a:pPr>
                <a:defRPr/>
              </a:pPr>
              <a:t>16/09/2013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4B1CA53-5C74-4B52-8A5B-41BA1FCE27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29438A9F-68BF-4303-BF82-6BFAF73FC93C}" type="datetimeFigureOut">
              <a:rPr lang="en-GB"/>
              <a:pPr>
                <a:defRPr/>
              </a:pPr>
              <a:t>16/09/2013</a:t>
            </a:fld>
            <a:endParaRPr lang="en-GB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03C4F-BF9B-41ED-AF39-2DF9138C04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6F8A-8FAA-4D5B-AC44-FAB413D61AD0}" type="datetimeFigureOut">
              <a:rPr lang="en-GB"/>
              <a:pPr>
                <a:defRPr/>
              </a:pPr>
              <a:t>16/09/2013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30B43-2654-4B88-8AD4-C40EE54063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9C3EC-3B7B-4903-AD5A-5E96C72022CF}" type="datetimeFigureOut">
              <a:rPr lang="en-GB"/>
              <a:pPr>
                <a:defRPr/>
              </a:pPr>
              <a:t>16/09/2013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FED53-32B1-433A-9CF8-F813817523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EF758-C8DD-41C9-99F8-15148C3610E0}" type="datetimeFigureOut">
              <a:rPr lang="en-GB"/>
              <a:pPr>
                <a:defRPr/>
              </a:pPr>
              <a:t>16/09/2013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3F60E-2C1E-4099-B2C1-F8961775E4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7BFF0-BAC9-4AB7-9DE7-643AC5FEEDC9}" type="datetimeFigureOut">
              <a:rPr lang="en-GB"/>
              <a:pPr>
                <a:defRPr/>
              </a:pPr>
              <a:t>16/09/2013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6E9C7-F9EA-473D-836B-6B759F243A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F3BCA-B21D-4A0D-B52D-BF6F0E0CAAE2}" type="datetimeFigureOut">
              <a:rPr lang="en-GB"/>
              <a:pPr>
                <a:defRPr/>
              </a:pPr>
              <a:t>16/09/2013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50A1F-7B0A-4F95-8DCC-9A7A428CFE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F7765-8A5C-457C-A6C3-CD015057CD5C}" type="datetimeFigureOut">
              <a:rPr lang="en-GB"/>
              <a:pPr>
                <a:defRPr/>
              </a:pPr>
              <a:t>16/09/2013</a:t>
            </a:fld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32E4D-8399-44BB-90C9-75E89340B2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68859-A505-4135-92D5-95DD9B07FB49}" type="datetimeFigureOut">
              <a:rPr lang="en-GB"/>
              <a:pPr>
                <a:defRPr/>
              </a:pPr>
              <a:t>16/09/2013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628B0-F5C0-4422-8351-CC247DB760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BAA1C-1F32-427E-B39C-3806A3C677B4}" type="datetimeFigureOut">
              <a:rPr lang="en-GB"/>
              <a:pPr>
                <a:defRPr/>
              </a:pPr>
              <a:t>16/09/2013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8168C-CA5A-4A2E-B409-779EEB8DC1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Straight Connector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3A059-1652-42E7-9911-8EB3C214EC1D}" type="datetimeFigureOut">
              <a:rPr lang="en-GB"/>
              <a:pPr>
                <a:defRPr/>
              </a:pPr>
              <a:t>16/09/2013</a:t>
            </a:fld>
            <a:endParaRPr lang="en-GB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765AC-05E2-4E51-903E-BF022735E3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66BA3-9D4E-41B3-B752-2FF6A0F85C9D}" type="datetimeFigureOut">
              <a:rPr lang="en-GB"/>
              <a:pPr>
                <a:defRPr/>
              </a:pPr>
              <a:t>16/09/2013</a:t>
            </a:fld>
            <a:endParaRPr lang="en-GB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321D9-2EA1-4D08-8BE5-C53B5F3321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64A4AB4-1C05-4A8B-90C0-57D0C2B38EED}" type="datetimeFigureOut">
              <a:rPr lang="en-GB"/>
              <a:pPr>
                <a:defRPr/>
              </a:pPr>
              <a:t>16/09/2013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9E14BB6-FFB5-49C3-876A-9CDC06AAE9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0" r:id="rId1"/>
    <p:sldLayoutId id="2147483899" r:id="rId2"/>
    <p:sldLayoutId id="2147483901" r:id="rId3"/>
    <p:sldLayoutId id="2147483898" r:id="rId4"/>
    <p:sldLayoutId id="2147483897" r:id="rId5"/>
    <p:sldLayoutId id="2147483902" r:id="rId6"/>
    <p:sldLayoutId id="2147483903" r:id="rId7"/>
    <p:sldLayoutId id="2147483904" r:id="rId8"/>
    <p:sldLayoutId id="2147483905" r:id="rId9"/>
    <p:sldLayoutId id="2147483896" r:id="rId10"/>
    <p:sldLayoutId id="21474839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uk/url?sa=i&amp;rct=j&amp;q=&amp;esrc=s&amp;frm=1&amp;source=images&amp;cd=&amp;cad=rja&amp;docid=b91-j6RKGROtCM&amp;tbnid=WtU0XkXHxnHsPM:&amp;ved=0CAUQjRw&amp;url=http://www.dvice.com/archives/2011/12/1967_chevy_gets.php&amp;ei=yAgvUoe2C4iJ0AWD0IDACw&amp;psig=AFQjCNHZIeU8WEYxLTkthqW8_vu07VZpYQ&amp;ust=1378900485623170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allthingsd.com/20120625/lets-face-it-rim-is-a-total-disaster/trainwreck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uk/url?sa=i&amp;rct=j&amp;q=&amp;esrc=s&amp;frm=1&amp;source=images&amp;cd=&amp;cad=rja&amp;docid=B4Ip2D3lxxPVrM&amp;tbnid=IeBfH2v_LJI4kM:&amp;ved=0CAUQjRw&amp;url=http://www.open.edu/openlearn/money-management/money/accounting-and-finance/finance/gold-always-believe&amp;ei=IncxUufnMcLy7Abm4oDADA&amp;bvm=bv.52109249,d.ZG4&amp;psig=AFQjCNEvJym_H1QRD1cSPREB-G9b5Yv1sQ&amp;ust=1379059842095235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.uk/url?sa=i&amp;rct=j&amp;q=&amp;esrc=s&amp;frm=1&amp;source=images&amp;cd=&amp;cad=rja&amp;docid=KUATxKktGOWKTM&amp;tbnid=A6H-9f5jXVNfZM:&amp;ved=0CAUQjRw&amp;url=http://theiam.org/\magazine&amp;ei=lXcxUuj6CqfX7AadlIHwBw&amp;psig=AFQjCNGaw-z9apx_EARQLuAM-wgbUgM6BA&amp;ust=1379059917886187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url?sa=i&amp;rct=j&amp;q=&amp;esrc=s&amp;frm=1&amp;source=images&amp;cd=&amp;cad=rja&amp;docid=sDccOOedPLh2KM&amp;tbnid=oHijAGXqqVXOxM:&amp;ved=0CAUQjRw&amp;url=http://fanart.tv/movie/76493/the-dictator/&amp;ei=-PEuUvm9EKP70wWwnoHYDA&amp;bvm=bv.51773540,d.ZGU&amp;psig=AFQjCNF7UFVAalL2TdbCUP9UgAJcmDiypw&amp;ust=1378894708039500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frm=1&amp;source=images&amp;cd=&amp;cad=rja&amp;docid=0La8djKLjYjSwM&amp;tbnid=JQvSoB0NH0706M:&amp;ved=0CAUQjRw&amp;url=http://danceswithfat.wordpress.com/2012/01/12/obesity-and-smoking/apples-and-oranges/&amp;ei=pwsvUu38F9LB0gWw04AQ&amp;bvm=bv.51773540,d.ZG4&amp;psig=AFQjCNEo4pxFIU5w71t9-BgCGuakPRnTcQ&amp;ust=1378901254867775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&amp;esrc=s&amp;frm=1&amp;source=images&amp;cd=&amp;cad=rja&amp;docid=SM4nSKcWxsMPUM&amp;tbnid=ihhyDfUG3XnRaM:&amp;ved=0CAUQjRw&amp;url=http://tripwow.tripadvisor.com/slideshow-photo/this-a-japanese-temple-japan-japan.html?sid=13071362&amp;fid=upload_12942600947-tpfil02aw-29365&amp;ei=2wMvUsmSCYGI0AXU3YCIAg&amp;bvm=bv.51773540,d.ZG4&amp;psig=AFQjCNGlzLEuCSg-qb7APcs0S5RdgPaNYg&amp;ust=1378899269276373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uk/url?sa=i&amp;rct=j&amp;q=&amp;esrc=s&amp;frm=1&amp;source=images&amp;cd=&amp;cad=rja&amp;docid=fXtdR0huVUA8EM&amp;tbnid=GTjHTmU7lgQsSM:&amp;ved=0CAUQjRw&amp;url=http://frenchspin.com/en/2010/08/phileas-27-what-could-possibly-go-wrong/&amp;ei=HQkvUuP6C8HS0QXnp4GgCw&amp;psig=AFQjCNHZIeU8WEYxLTkthqW8_vu07VZpYQ&amp;ust=1378900485623170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.uk/url?sa=i&amp;rct=j&amp;q=&amp;esrc=s&amp;frm=1&amp;source=images&amp;cd=&amp;cad=rja&amp;docid=j2upsYo6EnG_kM&amp;tbnid=glSJuMNyfMC1XM:&amp;ved=0CAUQjRw&amp;url=http://vagabondscholar.blogspot.com/2009/11/american-politics-seen-as-japanese.html&amp;ei=kBwvUoOoCYeX1AW_v4CACw&amp;bvm=bv.51773540,d.ZG4&amp;psig=AFQjCNGtoyPIf8e03ePhPwuxH9APlGqszw&amp;ust=1378905594787704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uk/url?sa=i&amp;rct=j&amp;q=&amp;esrc=s&amp;frm=1&amp;source=images&amp;cd=&amp;cad=rja&amp;docid=7v7bqIREgXYxZM&amp;tbnid=lmhAKW0PkmwoIM:&amp;ved=0CAUQjRw&amp;url=http://www.businessweek.com/videos/2013-05-28/high-yield-bond-issuance-at-record-high&amp;ei=jyAvUr7EDOax0AXQ_ID4AQ&amp;bvm=bv.51773540,d.ZG4&amp;psig=AFQjCNEFoPgAlOyxrtCd8QogV72ZT3qmGQ&amp;ust=1378906506372614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900" smtClean="0"/>
              <a:t>This is not my beautiful house…this is not my beautiful wife…</a:t>
            </a:r>
            <a:br>
              <a:rPr lang="en-GB" sz="2900" smtClean="0"/>
            </a:br>
            <a:endParaRPr lang="en-GB" sz="290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en-GB" sz="3600" dirty="0"/>
              <a:t>i</a:t>
            </a:r>
            <a:r>
              <a:rPr lang="en-GB" sz="3600" dirty="0" smtClean="0"/>
              <a:t>mages and illusions of investment </a:t>
            </a:r>
            <a:r>
              <a:rPr lang="en-GB" sz="3600" dirty="0"/>
              <a:t>b</a:t>
            </a:r>
            <a:r>
              <a:rPr lang="en-GB" sz="3600" dirty="0" smtClean="0"/>
              <a:t>anking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could possibly go wrong…?</a:t>
            </a:r>
          </a:p>
        </p:txBody>
      </p:sp>
      <p:pic>
        <p:nvPicPr>
          <p:cNvPr id="23554" name="Picture 2" descr="http://www.dvice.com/sites/dvice/files/styles/blog_post_media/public/images/cruisemissileimpala.jpg?itok=HJuGvU4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989138"/>
            <a:ext cx="52387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This did not end well</a:t>
            </a:r>
          </a:p>
        </p:txBody>
      </p:sp>
      <p:pic>
        <p:nvPicPr>
          <p:cNvPr id="24578" name="Picture 4" descr="trainwreck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628775"/>
            <a:ext cx="59404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www.open.edu/openlearn/sites/www.open.edu.openlearn/files/imported/blogs/39197167_gold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628775"/>
            <a:ext cx="4200525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8" descr="http://theiam.org/sites/default/files/globe_3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628775"/>
            <a:ext cx="3838575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New Requirements…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 investment bank now is:</a:t>
            </a:r>
          </a:p>
        </p:txBody>
      </p:sp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900113" y="1844675"/>
            <a:ext cx="6551612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Bookman Old Style" pitchFamily="18" charset="0"/>
              </a:rPr>
              <a:t>Advisory – led</a:t>
            </a:r>
          </a:p>
          <a:p>
            <a:endParaRPr lang="en-GB" sz="2800">
              <a:latin typeface="Bookman Old Style" pitchFamily="18" charset="0"/>
            </a:endParaRPr>
          </a:p>
          <a:p>
            <a:r>
              <a:rPr lang="en-GB" sz="2800">
                <a:latin typeface="Bookman Old Style" pitchFamily="18" charset="0"/>
              </a:rPr>
              <a:t>Agency – based</a:t>
            </a:r>
          </a:p>
          <a:p>
            <a:endParaRPr lang="en-GB" sz="2800">
              <a:latin typeface="Bookman Old Style" pitchFamily="18" charset="0"/>
            </a:endParaRPr>
          </a:p>
          <a:p>
            <a:r>
              <a:rPr lang="en-GB" sz="2800">
                <a:latin typeface="Bookman Old Style" pitchFamily="18" charset="0"/>
              </a:rPr>
              <a:t>Markets – centric</a:t>
            </a:r>
          </a:p>
          <a:p>
            <a:endParaRPr lang="en-GB" sz="2800">
              <a:latin typeface="Bookman Old Style" pitchFamily="18" charset="0"/>
            </a:endParaRPr>
          </a:p>
          <a:p>
            <a:r>
              <a:rPr lang="en-GB" sz="2800">
                <a:latin typeface="Bookman Old Style" pitchFamily="18" charset="0"/>
              </a:rPr>
              <a:t>Global in outlook and execution</a:t>
            </a:r>
          </a:p>
          <a:p>
            <a:endParaRPr lang="en-GB" sz="2800">
              <a:latin typeface="Bookman Old Style" pitchFamily="18" charset="0"/>
            </a:endParaRPr>
          </a:p>
          <a:p>
            <a:r>
              <a:rPr lang="en-GB" sz="2800">
                <a:latin typeface="Bookman Old Style" pitchFamily="18" charset="0"/>
              </a:rPr>
              <a:t>Capital-intensive, albeit episodically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Classic investment banking is a large market</a:t>
            </a:r>
          </a:p>
        </p:txBody>
      </p:sp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517650"/>
            <a:ext cx="6523037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Lesson # 4 – remember Lesson # 3</a:t>
            </a:r>
          </a:p>
        </p:txBody>
      </p:sp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611188" y="1989138"/>
            <a:ext cx="59055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>
                <a:latin typeface="Bookman Old Style" pitchFamily="18" charset="0"/>
              </a:rPr>
              <a:t>Add value to clients!</a:t>
            </a:r>
          </a:p>
          <a:p>
            <a:endParaRPr lang="en-GB" sz="3600">
              <a:latin typeface="Bookman Old Style" pitchFamily="18" charset="0"/>
            </a:endParaRPr>
          </a:p>
          <a:p>
            <a:r>
              <a:rPr lang="en-GB" sz="3600">
                <a:latin typeface="Bookman Old Style" pitchFamily="18" charset="0"/>
              </a:rPr>
              <a:t>Have fun!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900" smtClean="0"/>
              <a:t>This is not my beautiful house…this is not my beautiful wife…</a:t>
            </a:r>
            <a:br>
              <a:rPr lang="en-GB" sz="2900" smtClean="0"/>
            </a:br>
            <a:endParaRPr lang="en-GB" sz="290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en-GB" sz="3600" dirty="0"/>
              <a:t>i</a:t>
            </a:r>
            <a:r>
              <a:rPr lang="en-GB" sz="3600" dirty="0" smtClean="0"/>
              <a:t>mages and illusions of investment </a:t>
            </a:r>
            <a:r>
              <a:rPr lang="en-GB" sz="3600" dirty="0"/>
              <a:t>b</a:t>
            </a:r>
            <a:r>
              <a:rPr lang="en-GB" sz="3600" dirty="0" smtClean="0"/>
              <a:t>anking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fanart.tv/fanart/movies/76493/moviebackground/the-dictator-5070bfe79c3a8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7738" y="1412875"/>
            <a:ext cx="715327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Admiral General </a:t>
            </a:r>
            <a:r>
              <a:rPr lang="en-GB" dirty="0" err="1" smtClean="0"/>
              <a:t>Aladeen</a:t>
            </a:r>
            <a:r>
              <a:rPr lang="en-GB" dirty="0" smtClean="0"/>
              <a:t> – investment banker…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Lesson # 1	</a:t>
            </a:r>
          </a:p>
        </p:txBody>
      </p:sp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452438" y="1341438"/>
            <a:ext cx="72834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000">
                <a:latin typeface="Bookman Old Style" pitchFamily="18" charset="0"/>
              </a:rPr>
              <a:t>Know what you are looking for…</a:t>
            </a:r>
          </a:p>
        </p:txBody>
      </p:sp>
      <p:pic>
        <p:nvPicPr>
          <p:cNvPr id="16387" name="Picture 2" descr="http://danceswithfat.files.wordpress.com/2012/01/apples-and-orange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133600"/>
            <a:ext cx="56991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So what IS an investment bank?</a:t>
            </a:r>
          </a:p>
        </p:txBody>
      </p:sp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900113" y="1646238"/>
            <a:ext cx="655161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>
                <a:latin typeface="Bookman Old Style" pitchFamily="18" charset="0"/>
              </a:rPr>
              <a:t>Advisory – Led</a:t>
            </a:r>
          </a:p>
          <a:p>
            <a:endParaRPr lang="en-GB" sz="3600">
              <a:latin typeface="Bookman Old Style" pitchFamily="18" charset="0"/>
            </a:endParaRPr>
          </a:p>
          <a:p>
            <a:r>
              <a:rPr lang="en-GB" sz="3600">
                <a:latin typeface="Bookman Old Style" pitchFamily="18" charset="0"/>
              </a:rPr>
              <a:t>Agency – Based</a:t>
            </a:r>
          </a:p>
          <a:p>
            <a:endParaRPr lang="en-GB" sz="3600">
              <a:latin typeface="Bookman Old Style" pitchFamily="18" charset="0"/>
            </a:endParaRPr>
          </a:p>
          <a:p>
            <a:r>
              <a:rPr lang="en-GB" sz="3600">
                <a:latin typeface="Bookman Old Style" pitchFamily="18" charset="0"/>
              </a:rPr>
              <a:t>Markets - Centric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229600" cy="914400"/>
          </a:xfrm>
        </p:spPr>
        <p:txBody>
          <a:bodyPr/>
          <a:lstStyle/>
          <a:p>
            <a:r>
              <a:rPr lang="en-GB" smtClean="0"/>
              <a:t>Lesson # 2 - Be observant!</a:t>
            </a:r>
          </a:p>
        </p:txBody>
      </p:sp>
      <p:pic>
        <p:nvPicPr>
          <p:cNvPr id="18434" name="Picture 2" descr="http://images.travelpod.com/tripwow/photos/ta-00c7-7402-b100/this-a-japanese-temple-japan-japan+1152_12942600947-tpfil02aw-2936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268413"/>
            <a:ext cx="6648450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Universal Banking model…</a:t>
            </a:r>
          </a:p>
        </p:txBody>
      </p:sp>
      <p:pic>
        <p:nvPicPr>
          <p:cNvPr id="19458" name="Picture 2" descr="http://frenchspin.com/en/blog/wp-content/uploads/2010/08/What-could-possibly-go-wrong...-300x216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1773238"/>
            <a:ext cx="52006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Bowled out in interview # 2</a:t>
            </a:r>
          </a:p>
        </p:txBody>
      </p:sp>
      <p:pic>
        <p:nvPicPr>
          <p:cNvPr id="20482" name="Picture 2" descr="http://i196.photobucket.com/albums/aa68/Batocchio/squid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341438"/>
            <a:ext cx="70961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Lesson # 3 – Have fun!</a:t>
            </a:r>
          </a:p>
        </p:txBody>
      </p:sp>
      <p:pic>
        <p:nvPicPr>
          <p:cNvPr id="21506" name="Picture 2" descr="C:\Users\dweaver\AppData\Local\Microsoft\Windows\Temporary Internet Files\Content.Outlook\SCQ7J13U\IMG-20130910-00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268413"/>
            <a:ext cx="6696075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Debt issuance surges…</a:t>
            </a:r>
          </a:p>
        </p:txBody>
      </p:sp>
      <p:pic>
        <p:nvPicPr>
          <p:cNvPr id="22530" name="Picture 2" descr="http://www.bloomberg.com/image/iCBVWKVLmd4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2133600"/>
            <a:ext cx="609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</TotalTime>
  <Words>128</Words>
  <Application>Microsoft Office PowerPoint</Application>
  <PresentationFormat>On-screen Show (4:3)</PresentationFormat>
  <Paragraphs>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Gill Sans MT</vt:lpstr>
      <vt:lpstr>Arial</vt:lpstr>
      <vt:lpstr>Bookman Old Style</vt:lpstr>
      <vt:lpstr>Wingdings 3</vt:lpstr>
      <vt:lpstr>Wingdings</vt:lpstr>
      <vt:lpstr>Calibri</vt:lpstr>
      <vt:lpstr>Origin</vt:lpstr>
      <vt:lpstr>Origin</vt:lpstr>
      <vt:lpstr>Origin</vt:lpstr>
      <vt:lpstr>Origin</vt:lpstr>
      <vt:lpstr>Origin</vt:lpstr>
      <vt:lpstr>Origin</vt:lpstr>
      <vt:lpstr>Origin</vt:lpstr>
      <vt:lpstr>Origin</vt:lpstr>
      <vt:lpstr>This is not my beautiful house…this is not my beautiful wife… </vt:lpstr>
      <vt:lpstr>Admiral General Aladeen – investment banker…</vt:lpstr>
      <vt:lpstr>Lesson # 1 </vt:lpstr>
      <vt:lpstr>So what IS an investment bank?</vt:lpstr>
      <vt:lpstr>Lesson # 2 - Be observant!</vt:lpstr>
      <vt:lpstr>The Universal Banking model…</vt:lpstr>
      <vt:lpstr>Bowled out in interview # 2</vt:lpstr>
      <vt:lpstr>Lesson # 3 – Have fun!</vt:lpstr>
      <vt:lpstr>Debt issuance surges…</vt:lpstr>
      <vt:lpstr>What could possibly go wrong…?</vt:lpstr>
      <vt:lpstr>This did not end well</vt:lpstr>
      <vt:lpstr>New Requirements…</vt:lpstr>
      <vt:lpstr>An investment bank now is:</vt:lpstr>
      <vt:lpstr>Classic investment banking is a large market</vt:lpstr>
      <vt:lpstr>Lesson # 4 – remember Lesson # 3</vt:lpstr>
      <vt:lpstr>This is not my beautiful house…this is not my beautiful wife… </vt:lpstr>
    </vt:vector>
  </TitlesOfParts>
  <Company>Jefferies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Images and Illusions of Investment Banking</dc:title>
  <dc:creator>David Weaver</dc:creator>
  <cp:lastModifiedBy>j.franklin</cp:lastModifiedBy>
  <cp:revision>23</cp:revision>
  <cp:lastPrinted>2013-09-14T13:24:57Z</cp:lastPrinted>
  <dcterms:created xsi:type="dcterms:W3CDTF">2013-09-10T10:19:01Z</dcterms:created>
  <dcterms:modified xsi:type="dcterms:W3CDTF">2013-09-16T08:19:11Z</dcterms:modified>
</cp:coreProperties>
</file>