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89" d="100"/>
          <a:sy n="89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522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92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0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40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83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019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0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03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799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29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47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468F9-6A69-4B73-9314-025F0CFA2BFB}" type="datetimeFigureOut">
              <a:rPr lang="en-GB" smtClean="0"/>
              <a:t>17/05/2016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AFFD2-8366-43BF-BEA3-5914D4B89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89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412721"/>
            <a:ext cx="7772400" cy="2187730"/>
          </a:xfrm>
        </p:spPr>
        <p:txBody>
          <a:bodyPr>
            <a:normAutofit/>
          </a:bodyPr>
          <a:lstStyle/>
          <a:p>
            <a:r>
              <a:rPr lang="en-GB" sz="5400" dirty="0" smtClean="0">
                <a:latin typeface="Garamond" panose="02020404030301010803" pitchFamily="18" charset="0"/>
              </a:rPr>
              <a:t>The Iraq War, 2003</a:t>
            </a:r>
            <a:endParaRPr lang="en-GB" sz="5400" dirty="0">
              <a:latin typeface="Garamond" panose="020204040303010108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51400" y="3886200"/>
            <a:ext cx="8641200" cy="2207170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By</a:t>
            </a: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Vernon Bogdanor</a:t>
            </a:r>
          </a:p>
          <a:p>
            <a:r>
              <a:rPr lang="en-GB" dirty="0" smtClean="0">
                <a:solidFill>
                  <a:schemeClr val="tx1"/>
                </a:solidFill>
                <a:latin typeface="Garamond" panose="02020404030301010803" pitchFamily="18" charset="0"/>
              </a:rPr>
              <a:t>Visiting Gresham Professor of Political History</a:t>
            </a:r>
            <a:endParaRPr lang="en-GB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287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8493" y="116540"/>
            <a:ext cx="59470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/>
              <a:t>UN RESOLUTIONS ON </a:t>
            </a:r>
            <a:r>
              <a:rPr lang="en-GB" sz="4000" b="1" dirty="0" smtClean="0"/>
              <a:t>IRAQ</a:t>
            </a:r>
            <a:endParaRPr lang="en-GB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755470" y="1916790"/>
            <a:ext cx="756105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b="1" dirty="0"/>
              <a:t>Resolution 678</a:t>
            </a:r>
            <a:r>
              <a:rPr lang="en-GB" sz="2600" dirty="0"/>
              <a:t>. 1990.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dirty="0"/>
              <a:t>Following invasion of Kuwait.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dirty="0"/>
              <a:t>Member states, co-operating with government of Kuwait, authorised to `use all necessary means’ to evict Iraq from Kuwait, and `</a:t>
            </a:r>
            <a:r>
              <a:rPr lang="en-GB" sz="2600" b="1" dirty="0"/>
              <a:t>to restore international peace and security in the area</a:t>
            </a:r>
            <a:r>
              <a:rPr lang="en-GB" sz="2600" dirty="0"/>
              <a:t>’. (Emphasis added)</a:t>
            </a: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5446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8493" y="116540"/>
            <a:ext cx="59470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/>
              <a:t>UN RESOLUTIONS ON </a:t>
            </a:r>
            <a:r>
              <a:rPr lang="en-GB" sz="4000" b="1" dirty="0" smtClean="0"/>
              <a:t>IRAQ</a:t>
            </a:r>
            <a:endParaRPr lang="en-GB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611450" y="1102578"/>
            <a:ext cx="79211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b="1" dirty="0"/>
              <a:t>Resolution 687</a:t>
            </a:r>
            <a:r>
              <a:rPr lang="en-GB" sz="2600" dirty="0"/>
              <a:t>. 1991.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dirty="0"/>
              <a:t>Iraq to `unconditionally accept the destruction, removal, or rendering harmless, under international supervision, of’</a:t>
            </a: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Chemical and biological weapons.</a:t>
            </a: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Ballistic missiles with range greater than 150 kilometres.</a:t>
            </a:r>
          </a:p>
          <a:p>
            <a:pPr marL="285750" lvl="0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600" dirty="0"/>
              <a:t>Also, not to acquire or develop nuclear weapons.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dirty="0"/>
              <a:t>Also to cease support for international terrorism.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2600" dirty="0"/>
              <a:t>90 days to comply. Sanctions until compliance had been secured</a:t>
            </a:r>
            <a:r>
              <a:rPr lang="en-GB" sz="2600" dirty="0" smtClean="0"/>
              <a:t>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41323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8493" y="116540"/>
            <a:ext cx="59470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/>
              <a:t>UN RESOLUTIONS ON </a:t>
            </a:r>
            <a:r>
              <a:rPr lang="en-GB" sz="4000" b="1" dirty="0" smtClean="0"/>
              <a:t>IRAQ</a:t>
            </a:r>
            <a:endParaRPr lang="en-GB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755470" y="1916790"/>
            <a:ext cx="7561050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b="1" dirty="0"/>
              <a:t>Resolution 1441.</a:t>
            </a:r>
            <a:r>
              <a:rPr lang="en-GB" sz="2800" dirty="0"/>
              <a:t> 2002.</a:t>
            </a:r>
          </a:p>
          <a:p>
            <a:pPr>
              <a:spcAft>
                <a:spcPts val="1200"/>
              </a:spcAft>
            </a:pPr>
            <a:r>
              <a:rPr lang="en-GB" sz="2800" dirty="0"/>
              <a:t>Iraq still in `material breach’ of Resolutions 678 and 687. Given `final opportunity’ to comply within 30 days, or face `serious consequences’.</a:t>
            </a:r>
          </a:p>
        </p:txBody>
      </p:sp>
    </p:spTree>
    <p:extLst>
      <p:ext uri="{BB962C8B-B14F-4D97-AF65-F5344CB8AC3E}">
        <p14:creationId xmlns:p14="http://schemas.microsoft.com/office/powerpoint/2010/main" val="12815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8493" y="116540"/>
            <a:ext cx="59470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/>
              <a:t>UN RESOLUTIONS ON </a:t>
            </a:r>
            <a:r>
              <a:rPr lang="en-GB" sz="4000" b="1" dirty="0" smtClean="0"/>
              <a:t>IRAQ</a:t>
            </a:r>
            <a:endParaRPr lang="en-GB" sz="4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1450"/>
              </p:ext>
            </p:extLst>
          </p:nvPr>
        </p:nvGraphicFramePr>
        <p:xfrm>
          <a:off x="168676" y="1397000"/>
          <a:ext cx="8806647" cy="530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35549"/>
                <a:gridCol w="2935549"/>
                <a:gridCol w="2935549"/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Resolution 678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1990.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Following invasion of Kuwait.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 states, co-operating with government of Kuwait, authorised to `use all necessary means’ to evict Iraq from Kuwait, and `</a:t>
                      </a: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restore international peace and security in the area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’. (Emphasis added)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Resolution 687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1991.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Iraq to `unconditionally accept the destruction, removal, or rendering harmless, under international supervision, of’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Chemical and biological weapons.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Ballistic missiles with range greater than 150 kilometres.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Also, not to acquire or develop nuclear weapons.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Also to cease support for international terrorism.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 days to comply. Sanctions until compliance had been secured.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Resolution 1441.</a:t>
                      </a: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2002.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Iraq still in `material breach’ of Resolutions 678 and 687. Given `final opportunity’ to comply within 30 days, or face `serious consequences’.</a:t>
                      </a:r>
                    </a:p>
                    <a:p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878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336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The Iraq War, 2003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Gresham College</dc:creator>
  <cp:lastModifiedBy>editor</cp:lastModifiedBy>
  <cp:revision>6</cp:revision>
  <dcterms:created xsi:type="dcterms:W3CDTF">2016-05-16T13:44:34Z</dcterms:created>
  <dcterms:modified xsi:type="dcterms:W3CDTF">2016-05-17T08:20:05Z</dcterms:modified>
</cp:coreProperties>
</file>