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57" r:id="rId2"/>
    <p:sldId id="261" r:id="rId3"/>
    <p:sldId id="266" r:id="rId4"/>
    <p:sldId id="262" r:id="rId5"/>
    <p:sldId id="278" r:id="rId6"/>
    <p:sldId id="275" r:id="rId7"/>
    <p:sldId id="282" r:id="rId8"/>
    <p:sldId id="283" r:id="rId9"/>
    <p:sldId id="284" r:id="rId10"/>
    <p:sldId id="285" r:id="rId11"/>
    <p:sldId id="286" r:id="rId12"/>
    <p:sldId id="287" r:id="rId13"/>
    <p:sldId id="268" r:id="rId14"/>
    <p:sldId id="269" r:id="rId15"/>
    <p:sldId id="289" r:id="rId16"/>
    <p:sldId id="288" r:id="rId17"/>
    <p:sldId id="290" r:id="rId18"/>
    <p:sldId id="292" r:id="rId19"/>
    <p:sldId id="312" r:id="rId20"/>
    <p:sldId id="313" r:id="rId21"/>
    <p:sldId id="300" r:id="rId22"/>
    <p:sldId id="314" r:id="rId23"/>
    <p:sldId id="315" r:id="rId24"/>
    <p:sldId id="294" r:id="rId25"/>
    <p:sldId id="295" r:id="rId26"/>
    <p:sldId id="316" r:id="rId27"/>
    <p:sldId id="296" r:id="rId28"/>
    <p:sldId id="297" r:id="rId29"/>
    <p:sldId id="301" r:id="rId30"/>
    <p:sldId id="298" r:id="rId31"/>
    <p:sldId id="276" r:id="rId32"/>
    <p:sldId id="304" r:id="rId33"/>
    <p:sldId id="317" r:id="rId34"/>
    <p:sldId id="303" r:id="rId35"/>
    <p:sldId id="318" r:id="rId36"/>
    <p:sldId id="319" r:id="rId37"/>
    <p:sldId id="320" r:id="rId38"/>
    <p:sldId id="321" r:id="rId39"/>
    <p:sldId id="322" r:id="rId40"/>
    <p:sldId id="323" r:id="rId41"/>
    <p:sldId id="324" r:id="rId42"/>
    <p:sldId id="326" r:id="rId43"/>
    <p:sldId id="311" r:id="rId44"/>
    <p:sldId id="327" r:id="rId45"/>
    <p:sldId id="329" r:id="rId46"/>
    <p:sldId id="328" r:id="rId47"/>
    <p:sldId id="308" r:id="rId48"/>
    <p:sldId id="309" r:id="rId49"/>
    <p:sldId id="310" r:id="rId50"/>
    <p:sldId id="259" r:id="rId51"/>
    <p:sldId id="299" r:id="rId52"/>
    <p:sldId id="264" r:id="rId53"/>
    <p:sldId id="260" r:id="rId54"/>
  </p:sldIdLst>
  <p:sldSz cx="9144000" cy="6858000" type="screen4x3"/>
  <p:notesSz cx="6881813" cy="100155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902" y="-72"/>
      </p:cViewPr>
      <p:guideLst>
        <p:guide orient="horz" pos="2160"/>
        <p:guide pos="2880"/>
      </p:guideLst>
    </p:cSldViewPr>
  </p:slideViewPr>
  <p:notesTextViewPr>
    <p:cViewPr>
      <p:scale>
        <a:sx n="1" d="1"/>
        <a:sy n="1" d="1"/>
      </p:scale>
      <p:origin x="0" y="0"/>
    </p:cViewPr>
  </p:notesTextViewPr>
  <p:sorterViewPr>
    <p:cViewPr>
      <p:scale>
        <a:sx n="100" d="100"/>
        <a:sy n="100" d="100"/>
      </p:scale>
      <p:origin x="0" y="124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0777"/>
          </a:xfrm>
          <a:prstGeom prst="rect">
            <a:avLst/>
          </a:prstGeom>
        </p:spPr>
        <p:txBody>
          <a:bodyPr vert="horz" lIns="96551" tIns="48276" rIns="96551" bIns="48276" rtlCol="0"/>
          <a:lstStyle>
            <a:lvl1pPr algn="l">
              <a:defRPr sz="1300"/>
            </a:lvl1pPr>
          </a:lstStyle>
          <a:p>
            <a:endParaRPr lang="en-GB"/>
          </a:p>
        </p:txBody>
      </p:sp>
      <p:sp>
        <p:nvSpPr>
          <p:cNvPr id="3" name="Date Placeholder 2"/>
          <p:cNvSpPr>
            <a:spLocks noGrp="1"/>
          </p:cNvSpPr>
          <p:nvPr>
            <p:ph type="dt" sz="quarter" idx="1"/>
          </p:nvPr>
        </p:nvSpPr>
        <p:spPr>
          <a:xfrm>
            <a:off x="3898102" y="0"/>
            <a:ext cx="2982119" cy="500777"/>
          </a:xfrm>
          <a:prstGeom prst="rect">
            <a:avLst/>
          </a:prstGeom>
        </p:spPr>
        <p:txBody>
          <a:bodyPr vert="horz" lIns="96551" tIns="48276" rIns="96551" bIns="48276" rtlCol="0"/>
          <a:lstStyle>
            <a:lvl1pPr algn="r">
              <a:defRPr sz="1300"/>
            </a:lvl1pPr>
          </a:lstStyle>
          <a:p>
            <a:fld id="{6CEBD76A-52D7-4BDB-8C94-208E66ADAEA0}" type="datetimeFigureOut">
              <a:rPr lang="en-GB" smtClean="0"/>
              <a:t>15/11/2015</a:t>
            </a:fld>
            <a:endParaRPr lang="en-GB"/>
          </a:p>
        </p:txBody>
      </p:sp>
      <p:sp>
        <p:nvSpPr>
          <p:cNvPr id="4" name="Footer Placeholder 3"/>
          <p:cNvSpPr>
            <a:spLocks noGrp="1"/>
          </p:cNvSpPr>
          <p:nvPr>
            <p:ph type="ftr" sz="quarter" idx="2"/>
          </p:nvPr>
        </p:nvSpPr>
        <p:spPr>
          <a:xfrm>
            <a:off x="0" y="9513023"/>
            <a:ext cx="2982119" cy="500777"/>
          </a:xfrm>
          <a:prstGeom prst="rect">
            <a:avLst/>
          </a:prstGeom>
        </p:spPr>
        <p:txBody>
          <a:bodyPr vert="horz" lIns="96551" tIns="48276" rIns="96551" bIns="48276" rtlCol="0" anchor="b"/>
          <a:lstStyle>
            <a:lvl1pPr algn="l">
              <a:defRPr sz="1300"/>
            </a:lvl1pPr>
          </a:lstStyle>
          <a:p>
            <a:endParaRPr lang="en-GB"/>
          </a:p>
        </p:txBody>
      </p:sp>
      <p:sp>
        <p:nvSpPr>
          <p:cNvPr id="5" name="Slide Number Placeholder 4"/>
          <p:cNvSpPr>
            <a:spLocks noGrp="1"/>
          </p:cNvSpPr>
          <p:nvPr>
            <p:ph type="sldNum" sz="quarter" idx="3"/>
          </p:nvPr>
        </p:nvSpPr>
        <p:spPr>
          <a:xfrm>
            <a:off x="3898102" y="9513023"/>
            <a:ext cx="2982119" cy="500777"/>
          </a:xfrm>
          <a:prstGeom prst="rect">
            <a:avLst/>
          </a:prstGeom>
        </p:spPr>
        <p:txBody>
          <a:bodyPr vert="horz" lIns="96551" tIns="48276" rIns="96551" bIns="48276" rtlCol="0" anchor="b"/>
          <a:lstStyle>
            <a:lvl1pPr algn="r">
              <a:defRPr sz="1300"/>
            </a:lvl1pPr>
          </a:lstStyle>
          <a:p>
            <a:fld id="{1742FB34-E0BD-4B40-AE70-1C94DB9E437D}" type="slidenum">
              <a:rPr lang="en-GB" smtClean="0"/>
              <a:t>‹#›</a:t>
            </a:fld>
            <a:endParaRPr lang="en-GB"/>
          </a:p>
        </p:txBody>
      </p:sp>
    </p:spTree>
    <p:extLst>
      <p:ext uri="{BB962C8B-B14F-4D97-AF65-F5344CB8AC3E}">
        <p14:creationId xmlns:p14="http://schemas.microsoft.com/office/powerpoint/2010/main" val="1247184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0777"/>
          </a:xfrm>
          <a:prstGeom prst="rect">
            <a:avLst/>
          </a:prstGeom>
        </p:spPr>
        <p:txBody>
          <a:bodyPr vert="horz" lIns="96551" tIns="48276" rIns="96551" bIns="48276" rtlCol="0"/>
          <a:lstStyle>
            <a:lvl1pPr algn="l">
              <a:defRPr sz="1300"/>
            </a:lvl1pPr>
          </a:lstStyle>
          <a:p>
            <a:endParaRPr lang="en-GB"/>
          </a:p>
        </p:txBody>
      </p:sp>
      <p:sp>
        <p:nvSpPr>
          <p:cNvPr id="3" name="Date Placeholder 2"/>
          <p:cNvSpPr>
            <a:spLocks noGrp="1"/>
          </p:cNvSpPr>
          <p:nvPr>
            <p:ph type="dt" idx="1"/>
          </p:nvPr>
        </p:nvSpPr>
        <p:spPr>
          <a:xfrm>
            <a:off x="3898102" y="0"/>
            <a:ext cx="2982119" cy="500777"/>
          </a:xfrm>
          <a:prstGeom prst="rect">
            <a:avLst/>
          </a:prstGeom>
        </p:spPr>
        <p:txBody>
          <a:bodyPr vert="horz" lIns="96551" tIns="48276" rIns="96551" bIns="48276" rtlCol="0"/>
          <a:lstStyle>
            <a:lvl1pPr algn="r">
              <a:defRPr sz="1300"/>
            </a:lvl1pPr>
          </a:lstStyle>
          <a:p>
            <a:fld id="{E8DF4230-7A43-4ACD-8888-66944B06808E}" type="datetimeFigureOut">
              <a:rPr lang="en-GB" smtClean="0"/>
              <a:t>15/11/2015</a:t>
            </a:fld>
            <a:endParaRPr lang="en-GB"/>
          </a:p>
        </p:txBody>
      </p:sp>
      <p:sp>
        <p:nvSpPr>
          <p:cNvPr id="4" name="Slide Image Placeholder 3"/>
          <p:cNvSpPr>
            <a:spLocks noGrp="1" noRot="1" noChangeAspect="1"/>
          </p:cNvSpPr>
          <p:nvPr>
            <p:ph type="sldImg" idx="2"/>
          </p:nvPr>
        </p:nvSpPr>
        <p:spPr>
          <a:xfrm>
            <a:off x="938213" y="750888"/>
            <a:ext cx="5006975" cy="3756025"/>
          </a:xfrm>
          <a:prstGeom prst="rect">
            <a:avLst/>
          </a:prstGeom>
          <a:noFill/>
          <a:ln w="12700">
            <a:solidFill>
              <a:prstClr val="black"/>
            </a:solidFill>
          </a:ln>
        </p:spPr>
        <p:txBody>
          <a:bodyPr vert="horz" lIns="96551" tIns="48276" rIns="96551" bIns="48276" rtlCol="0" anchor="ctr"/>
          <a:lstStyle/>
          <a:p>
            <a:endParaRPr lang="en-GB"/>
          </a:p>
        </p:txBody>
      </p:sp>
      <p:sp>
        <p:nvSpPr>
          <p:cNvPr id="5" name="Notes Placeholder 4"/>
          <p:cNvSpPr>
            <a:spLocks noGrp="1"/>
          </p:cNvSpPr>
          <p:nvPr>
            <p:ph type="body" sz="quarter" idx="3"/>
          </p:nvPr>
        </p:nvSpPr>
        <p:spPr>
          <a:xfrm>
            <a:off x="688182" y="4757381"/>
            <a:ext cx="5505450" cy="4506992"/>
          </a:xfrm>
          <a:prstGeom prst="rect">
            <a:avLst/>
          </a:prstGeom>
        </p:spPr>
        <p:txBody>
          <a:bodyPr vert="horz" lIns="96551" tIns="48276" rIns="96551" bIns="4827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3023"/>
            <a:ext cx="2982119" cy="500777"/>
          </a:xfrm>
          <a:prstGeom prst="rect">
            <a:avLst/>
          </a:prstGeom>
        </p:spPr>
        <p:txBody>
          <a:bodyPr vert="horz" lIns="96551" tIns="48276" rIns="96551" bIns="48276" rtlCol="0" anchor="b"/>
          <a:lstStyle>
            <a:lvl1pPr algn="l">
              <a:defRPr sz="1300"/>
            </a:lvl1pPr>
          </a:lstStyle>
          <a:p>
            <a:endParaRPr lang="en-GB"/>
          </a:p>
        </p:txBody>
      </p:sp>
      <p:sp>
        <p:nvSpPr>
          <p:cNvPr id="7" name="Slide Number Placeholder 6"/>
          <p:cNvSpPr>
            <a:spLocks noGrp="1"/>
          </p:cNvSpPr>
          <p:nvPr>
            <p:ph type="sldNum" sz="quarter" idx="5"/>
          </p:nvPr>
        </p:nvSpPr>
        <p:spPr>
          <a:xfrm>
            <a:off x="3898102" y="9513023"/>
            <a:ext cx="2982119" cy="500777"/>
          </a:xfrm>
          <a:prstGeom prst="rect">
            <a:avLst/>
          </a:prstGeom>
        </p:spPr>
        <p:txBody>
          <a:bodyPr vert="horz" lIns="96551" tIns="48276" rIns="96551" bIns="48276" rtlCol="0" anchor="b"/>
          <a:lstStyle>
            <a:lvl1pPr algn="r">
              <a:defRPr sz="1300"/>
            </a:lvl1pPr>
          </a:lstStyle>
          <a:p>
            <a:fld id="{FD823C24-7051-45D7-96F2-C102505ED788}" type="slidenum">
              <a:rPr lang="en-GB" smtClean="0"/>
              <a:t>‹#›</a:t>
            </a:fld>
            <a:endParaRPr lang="en-GB"/>
          </a:p>
        </p:txBody>
      </p:sp>
    </p:spTree>
    <p:extLst>
      <p:ext uri="{BB962C8B-B14F-4D97-AF65-F5344CB8AC3E}">
        <p14:creationId xmlns:p14="http://schemas.microsoft.com/office/powerpoint/2010/main" val="880619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84481" indent="-301723" eaLnBrk="0" hangingPunct="0">
              <a:defRPr>
                <a:solidFill>
                  <a:schemeClr val="tx1"/>
                </a:solidFill>
                <a:latin typeface="Arial" charset="0"/>
                <a:cs typeface="Arial" charset="0"/>
              </a:defRPr>
            </a:lvl2pPr>
            <a:lvl3pPr marL="1206894" indent="-241379" eaLnBrk="0" hangingPunct="0">
              <a:defRPr>
                <a:solidFill>
                  <a:schemeClr val="tx1"/>
                </a:solidFill>
                <a:latin typeface="Arial" charset="0"/>
                <a:cs typeface="Arial" charset="0"/>
              </a:defRPr>
            </a:lvl3pPr>
            <a:lvl4pPr marL="1689651" indent="-241379" eaLnBrk="0" hangingPunct="0">
              <a:defRPr>
                <a:solidFill>
                  <a:schemeClr val="tx1"/>
                </a:solidFill>
                <a:latin typeface="Arial" charset="0"/>
                <a:cs typeface="Arial" charset="0"/>
              </a:defRPr>
            </a:lvl4pPr>
            <a:lvl5pPr marL="2172409" indent="-241379" eaLnBrk="0" hangingPunct="0">
              <a:defRPr>
                <a:solidFill>
                  <a:schemeClr val="tx1"/>
                </a:solidFill>
                <a:latin typeface="Arial" charset="0"/>
                <a:cs typeface="Arial" charset="0"/>
              </a:defRPr>
            </a:lvl5pPr>
            <a:lvl6pPr marL="2655166" indent="-241379" eaLnBrk="0" fontAlgn="base" hangingPunct="0">
              <a:spcBef>
                <a:spcPct val="0"/>
              </a:spcBef>
              <a:spcAft>
                <a:spcPct val="0"/>
              </a:spcAft>
              <a:defRPr>
                <a:solidFill>
                  <a:schemeClr val="tx1"/>
                </a:solidFill>
                <a:latin typeface="Arial" charset="0"/>
                <a:cs typeface="Arial" charset="0"/>
              </a:defRPr>
            </a:lvl6pPr>
            <a:lvl7pPr marL="3137924" indent="-241379" eaLnBrk="0" fontAlgn="base" hangingPunct="0">
              <a:spcBef>
                <a:spcPct val="0"/>
              </a:spcBef>
              <a:spcAft>
                <a:spcPct val="0"/>
              </a:spcAft>
              <a:defRPr>
                <a:solidFill>
                  <a:schemeClr val="tx1"/>
                </a:solidFill>
                <a:latin typeface="Arial" charset="0"/>
                <a:cs typeface="Arial" charset="0"/>
              </a:defRPr>
            </a:lvl7pPr>
            <a:lvl8pPr marL="3620681" indent="-241379" eaLnBrk="0" fontAlgn="base" hangingPunct="0">
              <a:spcBef>
                <a:spcPct val="0"/>
              </a:spcBef>
              <a:spcAft>
                <a:spcPct val="0"/>
              </a:spcAft>
              <a:defRPr>
                <a:solidFill>
                  <a:schemeClr val="tx1"/>
                </a:solidFill>
                <a:latin typeface="Arial" charset="0"/>
                <a:cs typeface="Arial" charset="0"/>
              </a:defRPr>
            </a:lvl8pPr>
            <a:lvl9pPr marL="4103439" indent="-241379" eaLnBrk="0" fontAlgn="base" hangingPunct="0">
              <a:spcBef>
                <a:spcPct val="0"/>
              </a:spcBef>
              <a:spcAft>
                <a:spcPct val="0"/>
              </a:spcAft>
              <a:defRPr>
                <a:solidFill>
                  <a:schemeClr val="tx1"/>
                </a:solidFill>
                <a:latin typeface="Arial" charset="0"/>
                <a:cs typeface="Arial" charset="0"/>
              </a:defRPr>
            </a:lvl9pPr>
          </a:lstStyle>
          <a:p>
            <a:pPr eaLnBrk="1" hangingPunct="1"/>
            <a:fld id="{808007ED-CE4B-45B7-B000-B566948FB10A}" type="slidenum">
              <a:rPr lang="en-GB" altLang="en-US"/>
              <a:pPr eaLnBrk="1" hangingPunct="1"/>
              <a:t>2</a:t>
            </a:fld>
            <a:endParaRPr lang="en-GB"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84481" indent="-301723" eaLnBrk="0" hangingPunct="0">
              <a:defRPr>
                <a:solidFill>
                  <a:schemeClr val="tx1"/>
                </a:solidFill>
                <a:latin typeface="Arial" charset="0"/>
                <a:cs typeface="Arial" charset="0"/>
              </a:defRPr>
            </a:lvl2pPr>
            <a:lvl3pPr marL="1206894" indent="-241379" eaLnBrk="0" hangingPunct="0">
              <a:defRPr>
                <a:solidFill>
                  <a:schemeClr val="tx1"/>
                </a:solidFill>
                <a:latin typeface="Arial" charset="0"/>
                <a:cs typeface="Arial" charset="0"/>
              </a:defRPr>
            </a:lvl3pPr>
            <a:lvl4pPr marL="1689651" indent="-241379" eaLnBrk="0" hangingPunct="0">
              <a:defRPr>
                <a:solidFill>
                  <a:schemeClr val="tx1"/>
                </a:solidFill>
                <a:latin typeface="Arial" charset="0"/>
                <a:cs typeface="Arial" charset="0"/>
              </a:defRPr>
            </a:lvl4pPr>
            <a:lvl5pPr marL="2172409" indent="-241379" eaLnBrk="0" hangingPunct="0">
              <a:defRPr>
                <a:solidFill>
                  <a:schemeClr val="tx1"/>
                </a:solidFill>
                <a:latin typeface="Arial" charset="0"/>
                <a:cs typeface="Arial" charset="0"/>
              </a:defRPr>
            </a:lvl5pPr>
            <a:lvl6pPr marL="2655166" indent="-241379" eaLnBrk="0" fontAlgn="base" hangingPunct="0">
              <a:spcBef>
                <a:spcPct val="0"/>
              </a:spcBef>
              <a:spcAft>
                <a:spcPct val="0"/>
              </a:spcAft>
              <a:defRPr>
                <a:solidFill>
                  <a:schemeClr val="tx1"/>
                </a:solidFill>
                <a:latin typeface="Arial" charset="0"/>
                <a:cs typeface="Arial" charset="0"/>
              </a:defRPr>
            </a:lvl6pPr>
            <a:lvl7pPr marL="3137924" indent="-241379" eaLnBrk="0" fontAlgn="base" hangingPunct="0">
              <a:spcBef>
                <a:spcPct val="0"/>
              </a:spcBef>
              <a:spcAft>
                <a:spcPct val="0"/>
              </a:spcAft>
              <a:defRPr>
                <a:solidFill>
                  <a:schemeClr val="tx1"/>
                </a:solidFill>
                <a:latin typeface="Arial" charset="0"/>
                <a:cs typeface="Arial" charset="0"/>
              </a:defRPr>
            </a:lvl7pPr>
            <a:lvl8pPr marL="3620681" indent="-241379" eaLnBrk="0" fontAlgn="base" hangingPunct="0">
              <a:spcBef>
                <a:spcPct val="0"/>
              </a:spcBef>
              <a:spcAft>
                <a:spcPct val="0"/>
              </a:spcAft>
              <a:defRPr>
                <a:solidFill>
                  <a:schemeClr val="tx1"/>
                </a:solidFill>
                <a:latin typeface="Arial" charset="0"/>
                <a:cs typeface="Arial" charset="0"/>
              </a:defRPr>
            </a:lvl8pPr>
            <a:lvl9pPr marL="4103439" indent="-241379" eaLnBrk="0" fontAlgn="base" hangingPunct="0">
              <a:spcBef>
                <a:spcPct val="0"/>
              </a:spcBef>
              <a:spcAft>
                <a:spcPct val="0"/>
              </a:spcAft>
              <a:defRPr>
                <a:solidFill>
                  <a:schemeClr val="tx1"/>
                </a:solidFill>
                <a:latin typeface="Arial" charset="0"/>
                <a:cs typeface="Arial" charset="0"/>
              </a:defRPr>
            </a:lvl9pPr>
          </a:lstStyle>
          <a:p>
            <a:pPr eaLnBrk="1" hangingPunct="1"/>
            <a:fld id="{631FC69B-7ECD-4A75-A74D-3246BCF4C8C9}" type="slidenum">
              <a:rPr lang="en-GB" altLang="en-US"/>
              <a:pPr eaLnBrk="1" hangingPunct="1"/>
              <a:t>3</a:t>
            </a:fld>
            <a:endParaRPr lang="en-GB"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84481" indent="-301723" eaLnBrk="0" hangingPunct="0">
              <a:defRPr>
                <a:solidFill>
                  <a:schemeClr val="tx1"/>
                </a:solidFill>
                <a:latin typeface="Arial" charset="0"/>
                <a:cs typeface="Arial" charset="0"/>
              </a:defRPr>
            </a:lvl2pPr>
            <a:lvl3pPr marL="1206894" indent="-241379" eaLnBrk="0" hangingPunct="0">
              <a:defRPr>
                <a:solidFill>
                  <a:schemeClr val="tx1"/>
                </a:solidFill>
                <a:latin typeface="Arial" charset="0"/>
                <a:cs typeface="Arial" charset="0"/>
              </a:defRPr>
            </a:lvl3pPr>
            <a:lvl4pPr marL="1689651" indent="-241379" eaLnBrk="0" hangingPunct="0">
              <a:defRPr>
                <a:solidFill>
                  <a:schemeClr val="tx1"/>
                </a:solidFill>
                <a:latin typeface="Arial" charset="0"/>
                <a:cs typeface="Arial" charset="0"/>
              </a:defRPr>
            </a:lvl4pPr>
            <a:lvl5pPr marL="2172409" indent="-241379" eaLnBrk="0" hangingPunct="0">
              <a:defRPr>
                <a:solidFill>
                  <a:schemeClr val="tx1"/>
                </a:solidFill>
                <a:latin typeface="Arial" charset="0"/>
                <a:cs typeface="Arial" charset="0"/>
              </a:defRPr>
            </a:lvl5pPr>
            <a:lvl6pPr marL="2655166" indent="-241379" eaLnBrk="0" fontAlgn="base" hangingPunct="0">
              <a:spcBef>
                <a:spcPct val="0"/>
              </a:spcBef>
              <a:spcAft>
                <a:spcPct val="0"/>
              </a:spcAft>
              <a:defRPr>
                <a:solidFill>
                  <a:schemeClr val="tx1"/>
                </a:solidFill>
                <a:latin typeface="Arial" charset="0"/>
                <a:cs typeface="Arial" charset="0"/>
              </a:defRPr>
            </a:lvl6pPr>
            <a:lvl7pPr marL="3137924" indent="-241379" eaLnBrk="0" fontAlgn="base" hangingPunct="0">
              <a:spcBef>
                <a:spcPct val="0"/>
              </a:spcBef>
              <a:spcAft>
                <a:spcPct val="0"/>
              </a:spcAft>
              <a:defRPr>
                <a:solidFill>
                  <a:schemeClr val="tx1"/>
                </a:solidFill>
                <a:latin typeface="Arial" charset="0"/>
                <a:cs typeface="Arial" charset="0"/>
              </a:defRPr>
            </a:lvl7pPr>
            <a:lvl8pPr marL="3620681" indent="-241379" eaLnBrk="0" fontAlgn="base" hangingPunct="0">
              <a:spcBef>
                <a:spcPct val="0"/>
              </a:spcBef>
              <a:spcAft>
                <a:spcPct val="0"/>
              </a:spcAft>
              <a:defRPr>
                <a:solidFill>
                  <a:schemeClr val="tx1"/>
                </a:solidFill>
                <a:latin typeface="Arial" charset="0"/>
                <a:cs typeface="Arial" charset="0"/>
              </a:defRPr>
            </a:lvl8pPr>
            <a:lvl9pPr marL="4103439" indent="-241379" eaLnBrk="0" fontAlgn="base" hangingPunct="0">
              <a:spcBef>
                <a:spcPct val="0"/>
              </a:spcBef>
              <a:spcAft>
                <a:spcPct val="0"/>
              </a:spcAft>
              <a:defRPr>
                <a:solidFill>
                  <a:schemeClr val="tx1"/>
                </a:solidFill>
                <a:latin typeface="Arial" charset="0"/>
                <a:cs typeface="Arial" charset="0"/>
              </a:defRPr>
            </a:lvl9pPr>
          </a:lstStyle>
          <a:p>
            <a:pPr eaLnBrk="1" hangingPunct="1"/>
            <a:fld id="{631FC69B-7ECD-4A75-A74D-3246BCF4C8C9}" type="slidenum">
              <a:rPr lang="en-GB" altLang="en-US"/>
              <a:pPr eaLnBrk="1" hangingPunct="1"/>
              <a:t>4</a:t>
            </a:fld>
            <a:endParaRPr lang="en-GB"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823C24-7051-45D7-96F2-C102505ED788}" type="slidenum">
              <a:rPr lang="en-GB" smtClean="0"/>
              <a:t>8</a:t>
            </a:fld>
            <a:endParaRPr lang="en-GB"/>
          </a:p>
        </p:txBody>
      </p:sp>
    </p:spTree>
    <p:extLst>
      <p:ext uri="{BB962C8B-B14F-4D97-AF65-F5344CB8AC3E}">
        <p14:creationId xmlns:p14="http://schemas.microsoft.com/office/powerpoint/2010/main" val="986844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823C24-7051-45D7-96F2-C102505ED788}" type="slidenum">
              <a:rPr lang="en-GB" smtClean="0"/>
              <a:t>9</a:t>
            </a:fld>
            <a:endParaRPr lang="en-GB"/>
          </a:p>
        </p:txBody>
      </p:sp>
    </p:spTree>
    <p:extLst>
      <p:ext uri="{BB962C8B-B14F-4D97-AF65-F5344CB8AC3E}">
        <p14:creationId xmlns:p14="http://schemas.microsoft.com/office/powerpoint/2010/main" val="986844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7F6F4FC-2351-43BF-843A-8DBE166A8F04}" type="datetimeFigureOut">
              <a:rPr lang="en-GB" smtClean="0"/>
              <a:t>15/11/2015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CFA04C-D3F5-4152-8DBE-F94A79BDBF44}" type="slidenum">
              <a:rPr lang="en-GB" smtClean="0"/>
              <a:t>‹#›</a:t>
            </a:fld>
            <a:endParaRPr lang="en-GB"/>
          </a:p>
        </p:txBody>
      </p:sp>
    </p:spTree>
    <p:extLst>
      <p:ext uri="{BB962C8B-B14F-4D97-AF65-F5344CB8AC3E}">
        <p14:creationId xmlns:p14="http://schemas.microsoft.com/office/powerpoint/2010/main" val="1320508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F6F4FC-2351-43BF-843A-8DBE166A8F04}" type="datetimeFigureOut">
              <a:rPr lang="en-GB" smtClean="0"/>
              <a:t>15/11/2015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CFA04C-D3F5-4152-8DBE-F94A79BDBF44}" type="slidenum">
              <a:rPr lang="en-GB" smtClean="0"/>
              <a:t>‹#›</a:t>
            </a:fld>
            <a:endParaRPr lang="en-GB"/>
          </a:p>
        </p:txBody>
      </p:sp>
    </p:spTree>
    <p:extLst>
      <p:ext uri="{BB962C8B-B14F-4D97-AF65-F5344CB8AC3E}">
        <p14:creationId xmlns:p14="http://schemas.microsoft.com/office/powerpoint/2010/main" val="13377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F6F4FC-2351-43BF-843A-8DBE166A8F04}" type="datetimeFigureOut">
              <a:rPr lang="en-GB" smtClean="0"/>
              <a:t>15/11/2015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CFA04C-D3F5-4152-8DBE-F94A79BDBF44}" type="slidenum">
              <a:rPr lang="en-GB" smtClean="0"/>
              <a:t>‹#›</a:t>
            </a:fld>
            <a:endParaRPr lang="en-GB"/>
          </a:p>
        </p:txBody>
      </p:sp>
    </p:spTree>
    <p:extLst>
      <p:ext uri="{BB962C8B-B14F-4D97-AF65-F5344CB8AC3E}">
        <p14:creationId xmlns:p14="http://schemas.microsoft.com/office/powerpoint/2010/main" val="4048826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F6F4FC-2351-43BF-843A-8DBE166A8F04}" type="datetimeFigureOut">
              <a:rPr lang="en-GB" smtClean="0"/>
              <a:t>15/11/2015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CFA04C-D3F5-4152-8DBE-F94A79BDBF44}" type="slidenum">
              <a:rPr lang="en-GB" smtClean="0"/>
              <a:t>‹#›</a:t>
            </a:fld>
            <a:endParaRPr lang="en-GB"/>
          </a:p>
        </p:txBody>
      </p:sp>
    </p:spTree>
    <p:extLst>
      <p:ext uri="{BB962C8B-B14F-4D97-AF65-F5344CB8AC3E}">
        <p14:creationId xmlns:p14="http://schemas.microsoft.com/office/powerpoint/2010/main" val="3828127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F6F4FC-2351-43BF-843A-8DBE166A8F04}" type="datetimeFigureOut">
              <a:rPr lang="en-GB" smtClean="0"/>
              <a:t>15/11/2015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CFA04C-D3F5-4152-8DBE-F94A79BDBF44}" type="slidenum">
              <a:rPr lang="en-GB" smtClean="0"/>
              <a:t>‹#›</a:t>
            </a:fld>
            <a:endParaRPr lang="en-GB"/>
          </a:p>
        </p:txBody>
      </p:sp>
    </p:spTree>
    <p:extLst>
      <p:ext uri="{BB962C8B-B14F-4D97-AF65-F5344CB8AC3E}">
        <p14:creationId xmlns:p14="http://schemas.microsoft.com/office/powerpoint/2010/main" val="3446278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7F6F4FC-2351-43BF-843A-8DBE166A8F04}" type="datetimeFigureOut">
              <a:rPr lang="en-GB" smtClean="0"/>
              <a:t>15/11/2015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CFA04C-D3F5-4152-8DBE-F94A79BDBF44}" type="slidenum">
              <a:rPr lang="en-GB" smtClean="0"/>
              <a:t>‹#›</a:t>
            </a:fld>
            <a:endParaRPr lang="en-GB"/>
          </a:p>
        </p:txBody>
      </p:sp>
    </p:spTree>
    <p:extLst>
      <p:ext uri="{BB962C8B-B14F-4D97-AF65-F5344CB8AC3E}">
        <p14:creationId xmlns:p14="http://schemas.microsoft.com/office/powerpoint/2010/main" val="2520179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7F6F4FC-2351-43BF-843A-8DBE166A8F04}" type="datetimeFigureOut">
              <a:rPr lang="en-GB" smtClean="0"/>
              <a:t>15/11/2015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CFA04C-D3F5-4152-8DBE-F94A79BDBF44}" type="slidenum">
              <a:rPr lang="en-GB" smtClean="0"/>
              <a:t>‹#›</a:t>
            </a:fld>
            <a:endParaRPr lang="en-GB"/>
          </a:p>
        </p:txBody>
      </p:sp>
    </p:spTree>
    <p:extLst>
      <p:ext uri="{BB962C8B-B14F-4D97-AF65-F5344CB8AC3E}">
        <p14:creationId xmlns:p14="http://schemas.microsoft.com/office/powerpoint/2010/main" val="2356130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7F6F4FC-2351-43BF-843A-8DBE166A8F04}" type="datetimeFigureOut">
              <a:rPr lang="en-GB" smtClean="0"/>
              <a:t>15/11/2015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CFA04C-D3F5-4152-8DBE-F94A79BDBF44}" type="slidenum">
              <a:rPr lang="en-GB" smtClean="0"/>
              <a:t>‹#›</a:t>
            </a:fld>
            <a:endParaRPr lang="en-GB"/>
          </a:p>
        </p:txBody>
      </p:sp>
    </p:spTree>
    <p:extLst>
      <p:ext uri="{BB962C8B-B14F-4D97-AF65-F5344CB8AC3E}">
        <p14:creationId xmlns:p14="http://schemas.microsoft.com/office/powerpoint/2010/main" val="494575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F6F4FC-2351-43BF-843A-8DBE166A8F04}" type="datetimeFigureOut">
              <a:rPr lang="en-GB" smtClean="0"/>
              <a:t>15/11/2015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CFA04C-D3F5-4152-8DBE-F94A79BDBF44}" type="slidenum">
              <a:rPr lang="en-GB" smtClean="0"/>
              <a:t>‹#›</a:t>
            </a:fld>
            <a:endParaRPr lang="en-GB"/>
          </a:p>
        </p:txBody>
      </p:sp>
    </p:spTree>
    <p:extLst>
      <p:ext uri="{BB962C8B-B14F-4D97-AF65-F5344CB8AC3E}">
        <p14:creationId xmlns:p14="http://schemas.microsoft.com/office/powerpoint/2010/main" val="868703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F6F4FC-2351-43BF-843A-8DBE166A8F04}" type="datetimeFigureOut">
              <a:rPr lang="en-GB" smtClean="0"/>
              <a:t>15/11/2015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CFA04C-D3F5-4152-8DBE-F94A79BDBF44}" type="slidenum">
              <a:rPr lang="en-GB" smtClean="0"/>
              <a:t>‹#›</a:t>
            </a:fld>
            <a:endParaRPr lang="en-GB"/>
          </a:p>
        </p:txBody>
      </p:sp>
    </p:spTree>
    <p:extLst>
      <p:ext uri="{BB962C8B-B14F-4D97-AF65-F5344CB8AC3E}">
        <p14:creationId xmlns:p14="http://schemas.microsoft.com/office/powerpoint/2010/main" val="2748351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F6F4FC-2351-43BF-843A-8DBE166A8F04}" type="datetimeFigureOut">
              <a:rPr lang="en-GB" smtClean="0"/>
              <a:t>15/11/2015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CFA04C-D3F5-4152-8DBE-F94A79BDBF44}" type="slidenum">
              <a:rPr lang="en-GB" smtClean="0"/>
              <a:t>‹#›</a:t>
            </a:fld>
            <a:endParaRPr lang="en-GB"/>
          </a:p>
        </p:txBody>
      </p:sp>
    </p:spTree>
    <p:extLst>
      <p:ext uri="{BB962C8B-B14F-4D97-AF65-F5344CB8AC3E}">
        <p14:creationId xmlns:p14="http://schemas.microsoft.com/office/powerpoint/2010/main" val="3126843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F4FC-2351-43BF-843A-8DBE166A8F04}" type="datetimeFigureOut">
              <a:rPr lang="en-GB" smtClean="0"/>
              <a:t>15/11/2015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CFA04C-D3F5-4152-8DBE-F94A79BDBF44}" type="slidenum">
              <a:rPr lang="en-GB" smtClean="0"/>
              <a:t>‹#›</a:t>
            </a:fld>
            <a:endParaRPr lang="en-GB"/>
          </a:p>
        </p:txBody>
      </p:sp>
    </p:spTree>
    <p:extLst>
      <p:ext uri="{BB962C8B-B14F-4D97-AF65-F5344CB8AC3E}">
        <p14:creationId xmlns:p14="http://schemas.microsoft.com/office/powerpoint/2010/main" val="1443989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0.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gif"/><Relationship Id="rId1" Type="http://schemas.microsoft.com/office/2007/relationships/media" Target="../media/media1.gif"/><Relationship Id="rId4" Type="http://schemas.openxmlformats.org/officeDocument/2006/relationships/image" Target="../media/image42.png"/></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ctrTitle" idx="4294967295"/>
          </p:nvPr>
        </p:nvSpPr>
        <p:spPr>
          <a:xfrm>
            <a:off x="251520" y="2277988"/>
            <a:ext cx="8640960" cy="1943100"/>
          </a:xfrm>
        </p:spPr>
        <p:txBody>
          <a:bodyPr>
            <a:normAutofit/>
          </a:bodyPr>
          <a:lstStyle/>
          <a:p>
            <a:pPr>
              <a:spcBef>
                <a:spcPts val="600"/>
              </a:spcBef>
              <a:spcAft>
                <a:spcPts val="600"/>
              </a:spcAft>
            </a:pPr>
            <a:r>
              <a:rPr lang="en-GB" sz="4800" dirty="0" smtClean="0">
                <a:solidFill>
                  <a:srgbClr val="0066FF"/>
                </a:solidFill>
                <a:latin typeface="Garamond" pitchFamily="18" charset="0"/>
              </a:rPr>
              <a:t>Hamilton, Boole and their Algebras</a:t>
            </a:r>
          </a:p>
        </p:txBody>
      </p:sp>
      <p:sp>
        <p:nvSpPr>
          <p:cNvPr id="61443" name="Subtitle 2"/>
          <p:cNvSpPr>
            <a:spLocks noGrp="1"/>
          </p:cNvSpPr>
          <p:nvPr>
            <p:ph type="subTitle" idx="4294967295"/>
          </p:nvPr>
        </p:nvSpPr>
        <p:spPr>
          <a:xfrm>
            <a:off x="1258888" y="4307929"/>
            <a:ext cx="6626225" cy="1857375"/>
          </a:xfrm>
        </p:spPr>
        <p:txBody>
          <a:bodyPr/>
          <a:lstStyle/>
          <a:p>
            <a:pPr marL="0" indent="0" algn="ctr" eaLnBrk="1" hangingPunct="1">
              <a:buFont typeface="Arial" charset="0"/>
              <a:buNone/>
            </a:pPr>
            <a:r>
              <a:rPr lang="en-GB" sz="4000" dirty="0" smtClean="0">
                <a:latin typeface="Garamond" pitchFamily="18" charset="0"/>
              </a:rPr>
              <a:t>Raymond Flood</a:t>
            </a:r>
          </a:p>
          <a:p>
            <a:pPr marL="0" indent="0" algn="ctr" eaLnBrk="1" hangingPunct="1">
              <a:buFont typeface="Arial" charset="0"/>
              <a:buNone/>
            </a:pPr>
            <a:r>
              <a:rPr lang="en-GB" sz="3500" dirty="0" smtClean="0">
                <a:latin typeface="Garamond" pitchFamily="18" charset="0"/>
              </a:rPr>
              <a:t>Gresham Professor of Geometry</a:t>
            </a:r>
          </a:p>
        </p:txBody>
      </p:sp>
      <p:pic>
        <p:nvPicPr>
          <p:cNvPr id="61444" name="Picture 2" descr="C:\Users\s.morrison\Documents\Crests and Logos\Gresham logo_CMYK.jpg"/>
          <p:cNvPicPr>
            <a:picLocks noChangeAspect="1" noChangeArrowheads="1"/>
          </p:cNvPicPr>
          <p:nvPr/>
        </p:nvPicPr>
        <p:blipFill>
          <a:blip r:embed="rId2"/>
          <a:srcRect/>
          <a:stretch>
            <a:fillRect/>
          </a:stretch>
        </p:blipFill>
        <p:spPr bwMode="auto">
          <a:xfrm>
            <a:off x="3138488" y="228600"/>
            <a:ext cx="2946400" cy="177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normAutofit fontScale="90000"/>
              </a:bodyPr>
              <a:lstStyle/>
              <a:p>
                <a:r>
                  <a:rPr lang="en-GB" dirty="0" smtClean="0">
                    <a:solidFill>
                      <a:srgbClr val="0066FF"/>
                    </a:solidFill>
                    <a:latin typeface="Garamond" panose="02020404030301010803" pitchFamily="18" charset="0"/>
                  </a:rPr>
                  <a:t>Suppose that we try to calculate with the symbol </a:t>
                </a:r>
                <a14:m>
                  <m:oMath xmlns:m="http://schemas.openxmlformats.org/officeDocument/2006/math">
                    <m:rad>
                      <m:radPr>
                        <m:degHide m:val="on"/>
                        <m:ctrlPr>
                          <a:rPr lang="en-GB" b="1" i="1">
                            <a:solidFill>
                              <a:srgbClr val="0066FF"/>
                            </a:solidFill>
                            <a:latin typeface="Cambria Math"/>
                          </a:rPr>
                        </m:ctrlPr>
                      </m:radPr>
                      <m:deg/>
                      <m:e>
                        <m:r>
                          <a:rPr lang="en-US" b="1" i="1">
                            <a:solidFill>
                              <a:srgbClr val="0066FF"/>
                            </a:solidFill>
                            <a:latin typeface="Cambria Math"/>
                          </a:rPr>
                          <m:t>−</m:t>
                        </m:r>
                        <m:r>
                          <a:rPr lang="en-US" b="1" i="1">
                            <a:solidFill>
                              <a:srgbClr val="0066FF"/>
                            </a:solidFill>
                            <a:latin typeface="Cambria Math"/>
                          </a:rPr>
                          <m:t>𝟏</m:t>
                        </m:r>
                      </m:e>
                    </m:rad>
                  </m:oMath>
                </a14:m>
                <a:endParaRPr lang="en-GB" dirty="0">
                  <a:solidFill>
                    <a:srgbClr val="0066FF"/>
                  </a:solidFill>
                  <a:latin typeface="Garamond" panose="02020404030301010803" pitchFamily="18" charset="0"/>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l="-2074" t="-19681" r="-3704" b="-3244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51520" y="1556792"/>
                <a:ext cx="8435280" cy="5040560"/>
              </a:xfrm>
            </p:spPr>
            <p:txBody>
              <a:bodyPr>
                <a:normAutofit/>
              </a:bodyPr>
              <a:lstStyle/>
              <a:p>
                <a:pPr marL="0" indent="0">
                  <a:buNone/>
                </a:pPr>
                <a:r>
                  <a:rPr lang="en-GB" sz="2700" dirty="0">
                    <a:latin typeface="Garamond" panose="02020404030301010803" pitchFamily="18" charset="0"/>
                  </a:rPr>
                  <a:t>We find that addition is easy:</a:t>
                </a:r>
              </a:p>
              <a:p>
                <a:pPr marL="0" indent="0">
                  <a:buNone/>
                </a:pPr>
                <a:r>
                  <a:rPr lang="en-GB" sz="2700" dirty="0">
                    <a:latin typeface="Garamond" panose="02020404030301010803" pitchFamily="18" charset="0"/>
                  </a:rPr>
                  <a:t>(2 + 3</a:t>
                </a:r>
                <a14:m>
                  <m:oMath xmlns:m="http://schemas.openxmlformats.org/officeDocument/2006/math">
                    <m:rad>
                      <m:radPr>
                        <m:degHide m:val="on"/>
                        <m:ctrlPr>
                          <a:rPr lang="en-GB" sz="2700" b="1" i="1">
                            <a:latin typeface="Cambria Math"/>
                          </a:rPr>
                        </m:ctrlPr>
                      </m:radPr>
                      <m:deg/>
                      <m:e>
                        <m:r>
                          <a:rPr lang="en-US" sz="2700" b="1" i="1">
                            <a:latin typeface="Cambria Math"/>
                          </a:rPr>
                          <m:t>−</m:t>
                        </m:r>
                        <m:r>
                          <a:rPr lang="en-US" sz="2700" b="1" i="1">
                            <a:latin typeface="Cambria Math"/>
                          </a:rPr>
                          <m:t>𝟏</m:t>
                        </m:r>
                      </m:e>
                    </m:rad>
                  </m:oMath>
                </a14:m>
                <a:r>
                  <a:rPr lang="en-GB" sz="2700" dirty="0">
                    <a:latin typeface="Garamond" panose="02020404030301010803" pitchFamily="18" charset="0"/>
                  </a:rPr>
                  <a:t>) + (4 + 5</a:t>
                </a:r>
                <a14:m>
                  <m:oMath xmlns:m="http://schemas.openxmlformats.org/officeDocument/2006/math">
                    <m:rad>
                      <m:radPr>
                        <m:degHide m:val="on"/>
                        <m:ctrlPr>
                          <a:rPr lang="en-GB" sz="2700" b="1" i="1">
                            <a:latin typeface="Cambria Math"/>
                          </a:rPr>
                        </m:ctrlPr>
                      </m:radPr>
                      <m:deg/>
                      <m:e>
                        <m:r>
                          <a:rPr lang="en-US" sz="2700" b="1" i="1">
                            <a:latin typeface="Cambria Math"/>
                          </a:rPr>
                          <m:t>−</m:t>
                        </m:r>
                        <m:r>
                          <a:rPr lang="en-US" sz="2700" b="1" i="1">
                            <a:latin typeface="Cambria Math"/>
                          </a:rPr>
                          <m:t>𝟏</m:t>
                        </m:r>
                      </m:e>
                    </m:rad>
                  </m:oMath>
                </a14:m>
                <a:r>
                  <a:rPr lang="en-GB" sz="2700" dirty="0">
                    <a:latin typeface="Garamond" panose="02020404030301010803" pitchFamily="18" charset="0"/>
                  </a:rPr>
                  <a:t>) = 6 + 8</a:t>
                </a:r>
                <a14:m>
                  <m:oMath xmlns:m="http://schemas.openxmlformats.org/officeDocument/2006/math">
                    <m:rad>
                      <m:radPr>
                        <m:degHide m:val="on"/>
                        <m:ctrlPr>
                          <a:rPr lang="en-GB" sz="2700" b="1" i="1">
                            <a:latin typeface="Cambria Math"/>
                          </a:rPr>
                        </m:ctrlPr>
                      </m:radPr>
                      <m:deg/>
                      <m:e>
                        <m:r>
                          <a:rPr lang="en-US" sz="2700" b="1" i="1">
                            <a:latin typeface="Cambria Math"/>
                          </a:rPr>
                          <m:t>−</m:t>
                        </m:r>
                        <m:r>
                          <a:rPr lang="en-US" sz="2700" b="1" i="1">
                            <a:latin typeface="Cambria Math"/>
                          </a:rPr>
                          <m:t>𝟏</m:t>
                        </m:r>
                      </m:e>
                    </m:rad>
                  </m:oMath>
                </a14:m>
                <a:endParaRPr lang="en-GB" sz="2700" dirty="0" smtClean="0">
                  <a:latin typeface="Garamond" panose="02020404030301010803" pitchFamily="18" charset="0"/>
                </a:endParaRPr>
              </a:p>
              <a:p>
                <a:pPr marL="0" indent="0">
                  <a:buNone/>
                </a:pPr>
                <a:endParaRPr lang="en-GB" sz="3500" dirty="0">
                  <a:latin typeface="Garamond" panose="02020404030301010803" pitchFamily="18" charset="0"/>
                </a:endParaRPr>
              </a:p>
              <a:p>
                <a:pPr marL="0" indent="0">
                  <a:buNone/>
                </a:pPr>
                <a:r>
                  <a:rPr lang="en-GB" dirty="0"/>
                  <a:t> </a:t>
                </a:r>
              </a:p>
              <a:p>
                <a:pPr marL="0" indent="0">
                  <a:buNone/>
                </a:pPr>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51520" y="1556792"/>
                <a:ext cx="8435280" cy="5040560"/>
              </a:xfrm>
              <a:blipFill rotWithShape="1">
                <a:blip r:embed="rId3"/>
                <a:stretch>
                  <a:fillRect l="-1301" t="-967"/>
                </a:stretch>
              </a:blipFill>
            </p:spPr>
            <p:txBody>
              <a:bodyPr/>
              <a:lstStyle/>
              <a:p>
                <a:r>
                  <a:rPr lang="en-GB">
                    <a:noFill/>
                  </a:rPr>
                  <a:t> </a:t>
                </a:r>
              </a:p>
            </p:txBody>
          </p:sp>
        </mc:Fallback>
      </mc:AlternateContent>
    </p:spTree>
    <p:extLst>
      <p:ext uri="{BB962C8B-B14F-4D97-AF65-F5344CB8AC3E}">
        <p14:creationId xmlns:p14="http://schemas.microsoft.com/office/powerpoint/2010/main" val="2212779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normAutofit fontScale="90000"/>
              </a:bodyPr>
              <a:lstStyle/>
              <a:p>
                <a:r>
                  <a:rPr lang="en-GB" dirty="0" smtClean="0">
                    <a:solidFill>
                      <a:srgbClr val="0066FF"/>
                    </a:solidFill>
                    <a:latin typeface="Garamond" panose="02020404030301010803" pitchFamily="18" charset="0"/>
                  </a:rPr>
                  <a:t>Suppose that we try to calculate with the symbol </a:t>
                </a:r>
                <a14:m>
                  <m:oMath xmlns:m="http://schemas.openxmlformats.org/officeDocument/2006/math">
                    <m:rad>
                      <m:radPr>
                        <m:degHide m:val="on"/>
                        <m:ctrlPr>
                          <a:rPr lang="en-GB" b="1" i="1">
                            <a:solidFill>
                              <a:srgbClr val="0066FF"/>
                            </a:solidFill>
                            <a:latin typeface="Cambria Math"/>
                          </a:rPr>
                        </m:ctrlPr>
                      </m:radPr>
                      <m:deg/>
                      <m:e>
                        <m:r>
                          <a:rPr lang="en-US" b="1" i="1">
                            <a:solidFill>
                              <a:srgbClr val="0066FF"/>
                            </a:solidFill>
                            <a:latin typeface="Cambria Math"/>
                          </a:rPr>
                          <m:t>−</m:t>
                        </m:r>
                        <m:r>
                          <a:rPr lang="en-US" b="1" i="1">
                            <a:solidFill>
                              <a:srgbClr val="0066FF"/>
                            </a:solidFill>
                            <a:latin typeface="Cambria Math"/>
                          </a:rPr>
                          <m:t>𝟏</m:t>
                        </m:r>
                      </m:e>
                    </m:rad>
                  </m:oMath>
                </a14:m>
                <a:endParaRPr lang="en-GB" dirty="0">
                  <a:solidFill>
                    <a:srgbClr val="0066FF"/>
                  </a:solidFill>
                  <a:latin typeface="Garamond" panose="02020404030301010803" pitchFamily="18" charset="0"/>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l="-2074" t="-19681" r="-3704" b="-3244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51520" y="1600200"/>
                <a:ext cx="8435280" cy="4997152"/>
              </a:xfrm>
            </p:spPr>
            <p:txBody>
              <a:bodyPr>
                <a:normAutofit fontScale="70000" lnSpcReduction="20000"/>
              </a:bodyPr>
              <a:lstStyle/>
              <a:p>
                <a:pPr marL="0" indent="0">
                  <a:buNone/>
                </a:pPr>
                <a:r>
                  <a:rPr lang="en-GB" sz="3500" dirty="0">
                    <a:latin typeface="Garamond" panose="02020404030301010803" pitchFamily="18" charset="0"/>
                  </a:rPr>
                  <a:t>We find that addition is easy:</a:t>
                </a:r>
              </a:p>
              <a:p>
                <a:pPr marL="0" indent="0">
                  <a:buNone/>
                </a:pPr>
                <a:r>
                  <a:rPr lang="en-GB" sz="3500" dirty="0">
                    <a:latin typeface="Garamond" panose="02020404030301010803" pitchFamily="18" charset="0"/>
                  </a:rPr>
                  <a:t>(2 + 3</a:t>
                </a:r>
                <a14:m>
                  <m:oMath xmlns:m="http://schemas.openxmlformats.org/officeDocument/2006/math">
                    <m:rad>
                      <m:radPr>
                        <m:degHide m:val="on"/>
                        <m:ctrlPr>
                          <a:rPr lang="en-GB" sz="3500" b="1" i="1">
                            <a:latin typeface="Cambria Math"/>
                          </a:rPr>
                        </m:ctrlPr>
                      </m:radPr>
                      <m:deg/>
                      <m:e>
                        <m:r>
                          <a:rPr lang="en-US" sz="3500" b="1" i="1">
                            <a:latin typeface="Cambria Math"/>
                          </a:rPr>
                          <m:t>−</m:t>
                        </m:r>
                        <m:r>
                          <a:rPr lang="en-US" sz="3500" b="1" i="1">
                            <a:latin typeface="Cambria Math"/>
                          </a:rPr>
                          <m:t>𝟏</m:t>
                        </m:r>
                      </m:e>
                    </m:rad>
                  </m:oMath>
                </a14:m>
                <a:r>
                  <a:rPr lang="en-GB" sz="3500" dirty="0">
                    <a:latin typeface="Garamond" panose="02020404030301010803" pitchFamily="18" charset="0"/>
                  </a:rPr>
                  <a:t>) + (4 + 5</a:t>
                </a:r>
                <a14:m>
                  <m:oMath xmlns:m="http://schemas.openxmlformats.org/officeDocument/2006/math">
                    <m:rad>
                      <m:radPr>
                        <m:degHide m:val="on"/>
                        <m:ctrlPr>
                          <a:rPr lang="en-GB" sz="3500" b="1" i="1">
                            <a:latin typeface="Cambria Math"/>
                          </a:rPr>
                        </m:ctrlPr>
                      </m:radPr>
                      <m:deg/>
                      <m:e>
                        <m:r>
                          <a:rPr lang="en-US" sz="3500" b="1" i="1">
                            <a:latin typeface="Cambria Math"/>
                          </a:rPr>
                          <m:t>−</m:t>
                        </m:r>
                        <m:r>
                          <a:rPr lang="en-US" sz="3500" b="1" i="1">
                            <a:latin typeface="Cambria Math"/>
                          </a:rPr>
                          <m:t>𝟏</m:t>
                        </m:r>
                      </m:e>
                    </m:rad>
                  </m:oMath>
                </a14:m>
                <a:r>
                  <a:rPr lang="en-GB" sz="3500" dirty="0">
                    <a:latin typeface="Garamond" panose="02020404030301010803" pitchFamily="18" charset="0"/>
                  </a:rPr>
                  <a:t>) = 6 + 8</a:t>
                </a:r>
                <a14:m>
                  <m:oMath xmlns:m="http://schemas.openxmlformats.org/officeDocument/2006/math">
                    <m:rad>
                      <m:radPr>
                        <m:degHide m:val="on"/>
                        <m:ctrlPr>
                          <a:rPr lang="en-GB" sz="3500" b="1" i="1">
                            <a:latin typeface="Cambria Math"/>
                          </a:rPr>
                        </m:ctrlPr>
                      </m:radPr>
                      <m:deg/>
                      <m:e>
                        <m:r>
                          <a:rPr lang="en-US" sz="3500" b="1" i="1">
                            <a:latin typeface="Cambria Math"/>
                          </a:rPr>
                          <m:t>−</m:t>
                        </m:r>
                        <m:r>
                          <a:rPr lang="en-US" sz="3500" b="1" i="1">
                            <a:latin typeface="Cambria Math"/>
                          </a:rPr>
                          <m:t>𝟏</m:t>
                        </m:r>
                      </m:e>
                    </m:rad>
                  </m:oMath>
                </a14:m>
                <a:endParaRPr lang="en-GB" sz="3500" dirty="0" smtClean="0">
                  <a:latin typeface="Garamond" panose="02020404030301010803" pitchFamily="18" charset="0"/>
                </a:endParaRPr>
              </a:p>
              <a:p>
                <a:pPr marL="0" indent="0">
                  <a:buNone/>
                </a:pPr>
                <a:endParaRPr lang="en-GB" sz="3500" dirty="0">
                  <a:latin typeface="Garamond" panose="02020404030301010803" pitchFamily="18" charset="0"/>
                </a:endParaRPr>
              </a:p>
              <a:p>
                <a:pPr marL="0" indent="0">
                  <a:buNone/>
                </a:pPr>
                <a:r>
                  <a:rPr lang="en-GB" sz="3500" dirty="0" smtClean="0">
                    <a:latin typeface="Garamond" panose="02020404030301010803" pitchFamily="18" charset="0"/>
                  </a:rPr>
                  <a:t>And so is multiplication (replacing </a:t>
                </a:r>
                <a14:m>
                  <m:oMath xmlns:m="http://schemas.openxmlformats.org/officeDocument/2006/math">
                    <m:rad>
                      <m:radPr>
                        <m:degHide m:val="on"/>
                        <m:ctrlPr>
                          <a:rPr lang="en-GB" sz="3500" b="1" i="1">
                            <a:latin typeface="Cambria Math"/>
                          </a:rPr>
                        </m:ctrlPr>
                      </m:radPr>
                      <m:deg/>
                      <m:e>
                        <m:r>
                          <a:rPr lang="en-US" sz="3500" b="1" i="1">
                            <a:latin typeface="Cambria Math"/>
                          </a:rPr>
                          <m:t>−</m:t>
                        </m:r>
                        <m:r>
                          <a:rPr lang="en-US" sz="3500" b="1" i="1">
                            <a:latin typeface="Cambria Math"/>
                          </a:rPr>
                          <m:t>𝟏</m:t>
                        </m:r>
                      </m:e>
                    </m:rad>
                  </m:oMath>
                </a14:m>
                <a:r>
                  <a:rPr lang="en-US" sz="3500" dirty="0">
                    <a:latin typeface="Garamond" panose="02020404030301010803" pitchFamily="18" charset="0"/>
                  </a:rPr>
                  <a:t> </a:t>
                </a:r>
                <a:r>
                  <a:rPr lang="en-GB" sz="3500" dirty="0">
                    <a:latin typeface="Garamond" panose="02020404030301010803" pitchFamily="18" charset="0"/>
                  </a:rPr>
                  <a:t>x </a:t>
                </a:r>
                <a14:m>
                  <m:oMath xmlns:m="http://schemas.openxmlformats.org/officeDocument/2006/math">
                    <m:rad>
                      <m:radPr>
                        <m:degHide m:val="on"/>
                        <m:ctrlPr>
                          <a:rPr lang="en-GB" sz="3500" b="1" i="1">
                            <a:latin typeface="Cambria Math"/>
                          </a:rPr>
                        </m:ctrlPr>
                      </m:radPr>
                      <m:deg/>
                      <m:e>
                        <m:r>
                          <a:rPr lang="en-US" sz="3500" b="1" i="1">
                            <a:latin typeface="Cambria Math"/>
                          </a:rPr>
                          <m:t>−</m:t>
                        </m:r>
                        <m:r>
                          <a:rPr lang="en-US" sz="3500" b="1" i="1">
                            <a:latin typeface="Cambria Math"/>
                          </a:rPr>
                          <m:t>𝟏</m:t>
                        </m:r>
                      </m:e>
                    </m:rad>
                    <m:r>
                      <a:rPr lang="en-US" sz="3500" b="1" i="1">
                        <a:latin typeface="Cambria Math"/>
                      </a:rPr>
                      <m:t> </m:t>
                    </m:r>
                  </m:oMath>
                </a14:m>
                <a:r>
                  <a:rPr lang="en-GB" sz="3500" dirty="0">
                    <a:latin typeface="Garamond" panose="02020404030301010803" pitchFamily="18" charset="0"/>
                  </a:rPr>
                  <a:t>whenever it appears by</a:t>
                </a:r>
                <a:r>
                  <a:rPr lang="en-GB" sz="3500" dirty="0" smtClean="0">
                    <a:latin typeface="Garamond" panose="02020404030301010803" pitchFamily="18" charset="0"/>
                  </a:rPr>
                  <a:t> </a:t>
                </a:r>
                <a14:m>
                  <m:oMath xmlns:m="http://schemas.openxmlformats.org/officeDocument/2006/math">
                    <m:r>
                      <a:rPr lang="en-GB" sz="3500" i="1">
                        <a:latin typeface="Cambria Math"/>
                      </a:rPr>
                      <m:t>−1)</m:t>
                    </m:r>
                  </m:oMath>
                </a14:m>
                <a:endParaRPr lang="en-GB" sz="3500" dirty="0" smtClean="0">
                  <a:latin typeface="Garamond" panose="02020404030301010803" pitchFamily="18" charset="0"/>
                </a:endParaRPr>
              </a:p>
              <a:p>
                <a:pPr marL="0" indent="0">
                  <a:buNone/>
                </a:pPr>
                <a:endParaRPr lang="en-GB" sz="3500" dirty="0">
                  <a:latin typeface="Garamond" panose="02020404030301010803" pitchFamily="18" charset="0"/>
                </a:endParaRPr>
              </a:p>
              <a:p>
                <a:pPr marL="0" indent="0">
                  <a:buNone/>
                </a:pPr>
                <a:r>
                  <a:rPr lang="en-GB" sz="3500" dirty="0">
                    <a:latin typeface="Garamond" panose="02020404030301010803" pitchFamily="18" charset="0"/>
                  </a:rPr>
                  <a:t>(2 + 3</a:t>
                </a:r>
                <a14:m>
                  <m:oMath xmlns:m="http://schemas.openxmlformats.org/officeDocument/2006/math">
                    <m:rad>
                      <m:radPr>
                        <m:degHide m:val="on"/>
                        <m:ctrlPr>
                          <a:rPr lang="en-GB" sz="3500" b="1" i="1">
                            <a:latin typeface="Cambria Math"/>
                          </a:rPr>
                        </m:ctrlPr>
                      </m:radPr>
                      <m:deg/>
                      <m:e>
                        <m:r>
                          <a:rPr lang="en-US" sz="3500" b="1" i="1">
                            <a:latin typeface="Cambria Math"/>
                          </a:rPr>
                          <m:t>−</m:t>
                        </m:r>
                        <m:r>
                          <a:rPr lang="en-US" sz="3500" b="1" i="1">
                            <a:latin typeface="Cambria Math"/>
                          </a:rPr>
                          <m:t>𝟏</m:t>
                        </m:r>
                      </m:e>
                    </m:rad>
                  </m:oMath>
                </a14:m>
                <a:r>
                  <a:rPr lang="en-GB" sz="3500" dirty="0">
                    <a:latin typeface="Garamond" panose="02020404030301010803" pitchFamily="18" charset="0"/>
                  </a:rPr>
                  <a:t>) x (4 + 5</a:t>
                </a:r>
                <a14:m>
                  <m:oMath xmlns:m="http://schemas.openxmlformats.org/officeDocument/2006/math">
                    <m:rad>
                      <m:radPr>
                        <m:degHide m:val="on"/>
                        <m:ctrlPr>
                          <a:rPr lang="en-GB" sz="3500" b="1" i="1">
                            <a:latin typeface="Cambria Math"/>
                          </a:rPr>
                        </m:ctrlPr>
                      </m:radPr>
                      <m:deg/>
                      <m:e>
                        <m:r>
                          <a:rPr lang="en-US" sz="3500" b="1" i="1">
                            <a:latin typeface="Cambria Math"/>
                          </a:rPr>
                          <m:t>−</m:t>
                        </m:r>
                        <m:r>
                          <a:rPr lang="en-US" sz="3500" b="1" i="1">
                            <a:latin typeface="Cambria Math"/>
                          </a:rPr>
                          <m:t>𝟏</m:t>
                        </m:r>
                      </m:e>
                    </m:rad>
                  </m:oMath>
                </a14:m>
                <a:r>
                  <a:rPr lang="en-GB" sz="3500" dirty="0">
                    <a:latin typeface="Garamond" panose="02020404030301010803" pitchFamily="18" charset="0"/>
                  </a:rPr>
                  <a:t>) </a:t>
                </a:r>
                <a:endParaRPr lang="en-GB" sz="3500" dirty="0" smtClean="0">
                  <a:latin typeface="Garamond" panose="02020404030301010803" pitchFamily="18" charset="0"/>
                </a:endParaRPr>
              </a:p>
              <a:p>
                <a:pPr marL="0" indent="0">
                  <a:buNone/>
                </a:pPr>
                <a:endParaRPr lang="en-GB" sz="3500" dirty="0">
                  <a:latin typeface="Garamond" panose="02020404030301010803" pitchFamily="18" charset="0"/>
                </a:endParaRPr>
              </a:p>
              <a:p>
                <a:pPr marL="0" indent="0">
                  <a:buNone/>
                </a:pPr>
                <a:r>
                  <a:rPr lang="en-GB" sz="3500" dirty="0">
                    <a:latin typeface="Garamond" panose="02020404030301010803" pitchFamily="18" charset="0"/>
                  </a:rPr>
                  <a:t>= (2 x 4) + (3</a:t>
                </a:r>
                <a14:m>
                  <m:oMath xmlns:m="http://schemas.openxmlformats.org/officeDocument/2006/math">
                    <m:rad>
                      <m:radPr>
                        <m:degHide m:val="on"/>
                        <m:ctrlPr>
                          <a:rPr lang="en-GB" sz="3500" b="1" i="1">
                            <a:latin typeface="Cambria Math"/>
                          </a:rPr>
                        </m:ctrlPr>
                      </m:radPr>
                      <m:deg/>
                      <m:e>
                        <m:r>
                          <a:rPr lang="en-US" sz="3500" b="1" i="1">
                            <a:latin typeface="Cambria Math"/>
                          </a:rPr>
                          <m:t>−</m:t>
                        </m:r>
                        <m:r>
                          <a:rPr lang="en-US" sz="3500" b="1" i="1">
                            <a:latin typeface="Cambria Math"/>
                          </a:rPr>
                          <m:t>𝟏</m:t>
                        </m:r>
                      </m:e>
                    </m:rad>
                  </m:oMath>
                </a14:m>
                <a:r>
                  <a:rPr lang="en-GB" sz="3500" dirty="0">
                    <a:latin typeface="Garamond" panose="02020404030301010803" pitchFamily="18" charset="0"/>
                  </a:rPr>
                  <a:t> x 4) + (2 x 5</a:t>
                </a:r>
                <a14:m>
                  <m:oMath xmlns:m="http://schemas.openxmlformats.org/officeDocument/2006/math">
                    <m:rad>
                      <m:radPr>
                        <m:degHide m:val="on"/>
                        <m:ctrlPr>
                          <a:rPr lang="en-GB" sz="3500" b="1" i="1">
                            <a:latin typeface="Cambria Math"/>
                          </a:rPr>
                        </m:ctrlPr>
                      </m:radPr>
                      <m:deg/>
                      <m:e>
                        <m:r>
                          <a:rPr lang="en-US" sz="3500" b="1" i="1">
                            <a:latin typeface="Cambria Math"/>
                          </a:rPr>
                          <m:t>−</m:t>
                        </m:r>
                        <m:r>
                          <a:rPr lang="en-US" sz="3500" b="1" i="1">
                            <a:latin typeface="Cambria Math"/>
                          </a:rPr>
                          <m:t>𝟏</m:t>
                        </m:r>
                      </m:e>
                    </m:rad>
                  </m:oMath>
                </a14:m>
                <a:r>
                  <a:rPr lang="en-GB" sz="3500" dirty="0">
                    <a:latin typeface="Garamond" panose="02020404030301010803" pitchFamily="18" charset="0"/>
                  </a:rPr>
                  <a:t>) + (15 x </a:t>
                </a:r>
                <a14:m>
                  <m:oMath xmlns:m="http://schemas.openxmlformats.org/officeDocument/2006/math">
                    <m:rad>
                      <m:radPr>
                        <m:degHide m:val="on"/>
                        <m:ctrlPr>
                          <a:rPr lang="en-GB" sz="3500" b="1" i="1">
                            <a:latin typeface="Cambria Math"/>
                          </a:rPr>
                        </m:ctrlPr>
                      </m:radPr>
                      <m:deg/>
                      <m:e>
                        <m:r>
                          <a:rPr lang="en-US" sz="3500" b="1" i="1">
                            <a:latin typeface="Cambria Math"/>
                          </a:rPr>
                          <m:t>−</m:t>
                        </m:r>
                        <m:r>
                          <a:rPr lang="en-US" sz="3500" b="1" i="1">
                            <a:latin typeface="Cambria Math"/>
                          </a:rPr>
                          <m:t>𝟏</m:t>
                        </m:r>
                      </m:e>
                    </m:rad>
                    <m:r>
                      <a:rPr lang="en-US" sz="3500" b="1" i="1">
                        <a:latin typeface="Cambria Math"/>
                      </a:rPr>
                      <m:t> </m:t>
                    </m:r>
                  </m:oMath>
                </a14:m>
                <a:r>
                  <a:rPr lang="en-GB" sz="3500" dirty="0">
                    <a:latin typeface="Garamond" panose="02020404030301010803" pitchFamily="18" charset="0"/>
                  </a:rPr>
                  <a:t> x </a:t>
                </a:r>
                <a14:m>
                  <m:oMath xmlns:m="http://schemas.openxmlformats.org/officeDocument/2006/math">
                    <m:rad>
                      <m:radPr>
                        <m:degHide m:val="on"/>
                        <m:ctrlPr>
                          <a:rPr lang="en-GB" sz="3500" b="1" i="1">
                            <a:latin typeface="Cambria Math"/>
                          </a:rPr>
                        </m:ctrlPr>
                      </m:radPr>
                      <m:deg/>
                      <m:e>
                        <m:r>
                          <a:rPr lang="en-US" sz="3500" b="1" i="1">
                            <a:latin typeface="Cambria Math"/>
                          </a:rPr>
                          <m:t>−</m:t>
                        </m:r>
                        <m:r>
                          <a:rPr lang="en-US" sz="3500" b="1" i="1">
                            <a:latin typeface="Cambria Math"/>
                          </a:rPr>
                          <m:t>𝟏</m:t>
                        </m:r>
                      </m:e>
                    </m:rad>
                  </m:oMath>
                </a14:m>
                <a:r>
                  <a:rPr lang="en-GB" sz="3500" dirty="0" smtClean="0">
                    <a:latin typeface="Garamond" panose="02020404030301010803" pitchFamily="18" charset="0"/>
                  </a:rPr>
                  <a:t>)</a:t>
                </a:r>
              </a:p>
              <a:p>
                <a:pPr marL="0" indent="0">
                  <a:buNone/>
                </a:pPr>
                <a:endParaRPr lang="en-GB" sz="3500" dirty="0">
                  <a:latin typeface="Garamond" panose="02020404030301010803" pitchFamily="18" charset="0"/>
                </a:endParaRPr>
              </a:p>
              <a:p>
                <a:pPr marL="0" indent="0">
                  <a:buNone/>
                </a:pPr>
                <a:r>
                  <a:rPr lang="en-GB" sz="3500" dirty="0">
                    <a:latin typeface="Garamond" panose="02020404030301010803" pitchFamily="18" charset="0"/>
                  </a:rPr>
                  <a:t>= (8 </a:t>
                </a:r>
                <a14:m>
                  <m:oMath xmlns:m="http://schemas.openxmlformats.org/officeDocument/2006/math">
                    <m:r>
                      <a:rPr lang="en-US" sz="3500" b="1" i="1">
                        <a:latin typeface="Cambria Math"/>
                      </a:rPr>
                      <m:t>−</m:t>
                    </m:r>
                  </m:oMath>
                </a14:m>
                <a:r>
                  <a:rPr lang="en-US" sz="3500" dirty="0">
                    <a:latin typeface="Garamond" panose="02020404030301010803" pitchFamily="18" charset="0"/>
                  </a:rPr>
                  <a:t> </a:t>
                </a:r>
                <a:r>
                  <a:rPr lang="en-GB" sz="3500" dirty="0">
                    <a:latin typeface="Garamond" panose="02020404030301010803" pitchFamily="18" charset="0"/>
                  </a:rPr>
                  <a:t>15) + (12 +10)</a:t>
                </a:r>
                <a14:m>
                  <m:oMath xmlns:m="http://schemas.openxmlformats.org/officeDocument/2006/math">
                    <m:r>
                      <a:rPr lang="en-GB" sz="3500" b="1" i="1">
                        <a:latin typeface="Cambria Math"/>
                      </a:rPr>
                      <m:t> </m:t>
                    </m:r>
                    <m:rad>
                      <m:radPr>
                        <m:degHide m:val="on"/>
                        <m:ctrlPr>
                          <a:rPr lang="en-GB" sz="3500" b="1" i="1">
                            <a:latin typeface="Cambria Math"/>
                          </a:rPr>
                        </m:ctrlPr>
                      </m:radPr>
                      <m:deg/>
                      <m:e>
                        <m:r>
                          <a:rPr lang="en-US" sz="3500" b="1" i="1">
                            <a:latin typeface="Cambria Math"/>
                          </a:rPr>
                          <m:t>−</m:t>
                        </m:r>
                        <m:r>
                          <a:rPr lang="en-US" sz="3500" b="1" i="1">
                            <a:latin typeface="Cambria Math"/>
                          </a:rPr>
                          <m:t>𝟏</m:t>
                        </m:r>
                      </m:e>
                    </m:rad>
                  </m:oMath>
                </a14:m>
                <a:r>
                  <a:rPr lang="en-GB" sz="3500" dirty="0">
                    <a:latin typeface="Garamond" panose="02020404030301010803" pitchFamily="18" charset="0"/>
                  </a:rPr>
                  <a:t>= </a:t>
                </a:r>
                <a14:m>
                  <m:oMath xmlns:m="http://schemas.openxmlformats.org/officeDocument/2006/math">
                    <m:r>
                      <a:rPr lang="en-US" sz="3500" b="1" i="1">
                        <a:latin typeface="Cambria Math"/>
                      </a:rPr>
                      <m:t>−</m:t>
                    </m:r>
                  </m:oMath>
                </a14:m>
                <a:r>
                  <a:rPr lang="en-GB" sz="3500" dirty="0">
                    <a:latin typeface="Garamond" panose="02020404030301010803" pitchFamily="18" charset="0"/>
                  </a:rPr>
                  <a:t>7 + 22</a:t>
                </a:r>
                <a14:m>
                  <m:oMath xmlns:m="http://schemas.openxmlformats.org/officeDocument/2006/math">
                    <m:rad>
                      <m:radPr>
                        <m:degHide m:val="on"/>
                        <m:ctrlPr>
                          <a:rPr lang="en-GB" sz="3500" b="1" i="1">
                            <a:latin typeface="Cambria Math"/>
                          </a:rPr>
                        </m:ctrlPr>
                      </m:radPr>
                      <m:deg/>
                      <m:e>
                        <m:r>
                          <a:rPr lang="en-US" sz="3500" b="1" i="1">
                            <a:latin typeface="Cambria Math"/>
                          </a:rPr>
                          <m:t>−</m:t>
                        </m:r>
                        <m:r>
                          <a:rPr lang="en-US" sz="3500" b="1" i="1">
                            <a:latin typeface="Cambria Math"/>
                          </a:rPr>
                          <m:t>𝟏</m:t>
                        </m:r>
                      </m:e>
                    </m:rad>
                  </m:oMath>
                </a14:m>
                <a:endParaRPr lang="en-GB" sz="3500" dirty="0">
                  <a:latin typeface="Garamond" panose="02020404030301010803" pitchFamily="18" charset="0"/>
                </a:endParaRPr>
              </a:p>
              <a:p>
                <a:pPr marL="0" indent="0">
                  <a:buNone/>
                </a:pPr>
                <a:r>
                  <a:rPr lang="en-GB" dirty="0"/>
                  <a:t> </a:t>
                </a:r>
              </a:p>
              <a:p>
                <a:pPr marL="0" indent="0">
                  <a:buNone/>
                </a:pPr>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51520" y="1600200"/>
                <a:ext cx="8435280" cy="4997152"/>
              </a:xfrm>
              <a:blipFill rotWithShape="1">
                <a:blip r:embed="rId3"/>
                <a:stretch>
                  <a:fillRect l="-1156" t="-2076"/>
                </a:stretch>
              </a:blipFill>
            </p:spPr>
            <p:txBody>
              <a:bodyPr/>
              <a:lstStyle/>
              <a:p>
                <a:r>
                  <a:rPr lang="en-GB">
                    <a:noFill/>
                  </a:rPr>
                  <a:t> </a:t>
                </a:r>
              </a:p>
            </p:txBody>
          </p:sp>
        </mc:Fallback>
      </mc:AlternateContent>
    </p:spTree>
    <p:extLst>
      <p:ext uri="{BB962C8B-B14F-4D97-AF65-F5344CB8AC3E}">
        <p14:creationId xmlns:p14="http://schemas.microsoft.com/office/powerpoint/2010/main" val="1182539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normAutofit fontScale="90000"/>
              </a:bodyPr>
              <a:lstStyle/>
              <a:p>
                <a:r>
                  <a:rPr lang="en-GB" dirty="0" smtClean="0">
                    <a:solidFill>
                      <a:srgbClr val="0066FF"/>
                    </a:solidFill>
                    <a:latin typeface="Garamond" panose="02020404030301010803" pitchFamily="18" charset="0"/>
                  </a:rPr>
                  <a:t>We call the object </a:t>
                </a:r>
                <a:br>
                  <a:rPr lang="en-GB" dirty="0" smtClean="0">
                    <a:solidFill>
                      <a:srgbClr val="0066FF"/>
                    </a:solidFill>
                    <a:latin typeface="Garamond" panose="02020404030301010803" pitchFamily="18" charset="0"/>
                  </a:rPr>
                </a:br>
                <a:r>
                  <a:rPr lang="en-GB" i="1" dirty="0">
                    <a:solidFill>
                      <a:srgbClr val="0066FF"/>
                    </a:solidFill>
                    <a:latin typeface="Garamond" panose="02020404030301010803" pitchFamily="18" charset="0"/>
                  </a:rPr>
                  <a:t>a </a:t>
                </a:r>
                <a:r>
                  <a:rPr lang="en-GB" dirty="0">
                    <a:solidFill>
                      <a:srgbClr val="0066FF"/>
                    </a:solidFill>
                    <a:latin typeface="Garamond" panose="02020404030301010803" pitchFamily="18" charset="0"/>
                  </a:rPr>
                  <a:t>+ </a:t>
                </a:r>
                <a:r>
                  <a:rPr lang="en-GB" i="1" dirty="0">
                    <a:solidFill>
                      <a:srgbClr val="0066FF"/>
                    </a:solidFill>
                    <a:latin typeface="Garamond" panose="02020404030301010803" pitchFamily="18" charset="0"/>
                  </a:rPr>
                  <a:t>b</a:t>
                </a:r>
                <a14:m>
                  <m:oMath xmlns:m="http://schemas.openxmlformats.org/officeDocument/2006/math">
                    <m:rad>
                      <m:radPr>
                        <m:degHide m:val="on"/>
                        <m:ctrlPr>
                          <a:rPr lang="en-GB" b="1" i="1">
                            <a:solidFill>
                              <a:srgbClr val="0066FF"/>
                            </a:solidFill>
                            <a:latin typeface="Cambria Math"/>
                          </a:rPr>
                        </m:ctrlPr>
                      </m:radPr>
                      <m:deg/>
                      <m:e>
                        <m:r>
                          <a:rPr lang="en-US" b="1" i="1">
                            <a:solidFill>
                              <a:srgbClr val="0066FF"/>
                            </a:solidFill>
                            <a:latin typeface="Cambria Math"/>
                          </a:rPr>
                          <m:t>−</m:t>
                        </m:r>
                        <m:r>
                          <a:rPr lang="en-US" b="1" i="1">
                            <a:solidFill>
                              <a:srgbClr val="0066FF"/>
                            </a:solidFill>
                            <a:latin typeface="Cambria Math"/>
                          </a:rPr>
                          <m:t>𝟏</m:t>
                        </m:r>
                      </m:e>
                    </m:rad>
                  </m:oMath>
                </a14:m>
                <a:r>
                  <a:rPr lang="en-US" b="1" i="1" dirty="0">
                    <a:solidFill>
                      <a:srgbClr val="0066FF"/>
                    </a:solidFill>
                    <a:latin typeface="Garamond" panose="02020404030301010803" pitchFamily="18" charset="0"/>
                  </a:rPr>
                  <a:t> </a:t>
                </a:r>
                <a:r>
                  <a:rPr lang="en-GB" dirty="0">
                    <a:solidFill>
                      <a:srgbClr val="0066FF"/>
                    </a:solidFill>
                    <a:latin typeface="Garamond" panose="02020404030301010803" pitchFamily="18" charset="0"/>
                  </a:rPr>
                  <a:t>a </a:t>
                </a:r>
                <a:r>
                  <a:rPr lang="en-GB" i="1" dirty="0">
                    <a:solidFill>
                      <a:srgbClr val="0066FF"/>
                    </a:solidFill>
                    <a:latin typeface="Garamond" panose="02020404030301010803" pitchFamily="18" charset="0"/>
                  </a:rPr>
                  <a:t>complex </a:t>
                </a:r>
                <a:r>
                  <a:rPr lang="en-GB" i="1" dirty="0" smtClean="0">
                    <a:solidFill>
                      <a:srgbClr val="0066FF"/>
                    </a:solidFill>
                    <a:latin typeface="Garamond" panose="02020404030301010803" pitchFamily="18" charset="0"/>
                  </a:rPr>
                  <a:t>number</a:t>
                </a:r>
                <a:r>
                  <a:rPr lang="en-GB" dirty="0" smtClean="0">
                    <a:solidFill>
                      <a:srgbClr val="0066FF"/>
                    </a:solidFill>
                    <a:latin typeface="Garamond" panose="02020404030301010803" pitchFamily="18" charset="0"/>
                  </a:rPr>
                  <a:t> </a:t>
                </a:r>
                <a:endParaRPr lang="en-GB" dirty="0">
                  <a:solidFill>
                    <a:srgbClr val="0066FF"/>
                  </a:solidFill>
                  <a:latin typeface="Garamond" panose="02020404030301010803" pitchFamily="18" charset="0"/>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t="-19681" b="-3244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r>
                  <a:rPr lang="en-GB" sz="3600" dirty="0">
                    <a:latin typeface="Garamond" panose="02020404030301010803" pitchFamily="18" charset="0"/>
                  </a:rPr>
                  <a:t>the number </a:t>
                </a:r>
                <a:r>
                  <a:rPr lang="en-GB" sz="3600" i="1" dirty="0">
                    <a:latin typeface="Garamond" panose="02020404030301010803" pitchFamily="18" charset="0"/>
                  </a:rPr>
                  <a:t>a </a:t>
                </a:r>
                <a:r>
                  <a:rPr lang="en-GB" sz="3600" dirty="0">
                    <a:latin typeface="Garamond" panose="02020404030301010803" pitchFamily="18" charset="0"/>
                  </a:rPr>
                  <a:t>is its </a:t>
                </a:r>
                <a:r>
                  <a:rPr lang="en-GB" sz="3600" i="1" dirty="0">
                    <a:latin typeface="Garamond" panose="02020404030301010803" pitchFamily="18" charset="0"/>
                  </a:rPr>
                  <a:t>real part</a:t>
                </a:r>
                <a:r>
                  <a:rPr lang="en-GB" sz="3600" dirty="0">
                    <a:latin typeface="Garamond" panose="02020404030301010803" pitchFamily="18" charset="0"/>
                  </a:rPr>
                  <a:t>, and the number </a:t>
                </a:r>
                <a:r>
                  <a:rPr lang="en-GB" sz="3600" i="1" dirty="0">
                    <a:latin typeface="Garamond" panose="02020404030301010803" pitchFamily="18" charset="0"/>
                  </a:rPr>
                  <a:t>b </a:t>
                </a:r>
                <a:r>
                  <a:rPr lang="en-GB" sz="3600" dirty="0">
                    <a:latin typeface="Garamond" panose="02020404030301010803" pitchFamily="18" charset="0"/>
                  </a:rPr>
                  <a:t>is its </a:t>
                </a:r>
                <a:r>
                  <a:rPr lang="en-GB" sz="3600" i="1" dirty="0">
                    <a:latin typeface="Garamond" panose="02020404030301010803" pitchFamily="18" charset="0"/>
                  </a:rPr>
                  <a:t>imaginary </a:t>
                </a:r>
                <a:r>
                  <a:rPr lang="en-GB" sz="3600" i="1" dirty="0" smtClean="0">
                    <a:latin typeface="Garamond" panose="02020404030301010803" pitchFamily="18" charset="0"/>
                  </a:rPr>
                  <a:t>part</a:t>
                </a:r>
                <a:endParaRPr lang="en-GB" sz="3600" dirty="0" smtClean="0">
                  <a:latin typeface="Garamond" panose="02020404030301010803" pitchFamily="18" charset="0"/>
                </a:endParaRPr>
              </a:p>
              <a:p>
                <a:pPr marL="0" indent="0">
                  <a:buNone/>
                </a:pPr>
                <a:endParaRPr lang="en-GB" sz="3600" dirty="0">
                  <a:latin typeface="Garamond" panose="02020404030301010803" pitchFamily="18" charset="0"/>
                </a:endParaRPr>
              </a:p>
              <a:p>
                <a:pPr marL="0" indent="0">
                  <a:buNone/>
                </a:pPr>
                <a:r>
                  <a:rPr lang="en-GB" sz="3600" dirty="0">
                    <a:latin typeface="Garamond" panose="02020404030301010803" pitchFamily="18" charset="0"/>
                  </a:rPr>
                  <a:t>Nowadays, we usually use the letter </a:t>
                </a:r>
                <a:r>
                  <a:rPr lang="en-GB" sz="3600" i="1" dirty="0" err="1">
                    <a:latin typeface="Garamond" panose="02020404030301010803" pitchFamily="18" charset="0"/>
                  </a:rPr>
                  <a:t>i</a:t>
                </a:r>
                <a:r>
                  <a:rPr lang="en-GB" sz="3600" i="1" dirty="0">
                    <a:latin typeface="Garamond" panose="02020404030301010803" pitchFamily="18" charset="0"/>
                  </a:rPr>
                  <a:t> </a:t>
                </a:r>
                <a:r>
                  <a:rPr lang="en-GB" sz="3600" dirty="0">
                    <a:latin typeface="Garamond" panose="02020404030301010803" pitchFamily="18" charset="0"/>
                  </a:rPr>
                  <a:t>to mean </a:t>
                </a:r>
                <a14:m>
                  <m:oMath xmlns:m="http://schemas.openxmlformats.org/officeDocument/2006/math">
                    <m:rad>
                      <m:radPr>
                        <m:degHide m:val="on"/>
                        <m:ctrlPr>
                          <a:rPr lang="en-GB" sz="3600" b="1" i="1">
                            <a:latin typeface="Cambria Math"/>
                          </a:rPr>
                        </m:ctrlPr>
                      </m:radPr>
                      <m:deg/>
                      <m:e>
                        <m:r>
                          <a:rPr lang="en-US" sz="3600" b="1" i="1">
                            <a:latin typeface="Cambria Math"/>
                          </a:rPr>
                          <m:t>−</m:t>
                        </m:r>
                        <m:r>
                          <a:rPr lang="en-US" sz="3600" b="1" i="1">
                            <a:latin typeface="Cambria Math"/>
                          </a:rPr>
                          <m:t>𝟏</m:t>
                        </m:r>
                      </m:e>
                    </m:rad>
                  </m:oMath>
                </a14:m>
                <a:endParaRPr lang="en-GB" sz="3600" dirty="0" smtClean="0">
                  <a:latin typeface="Garamond" panose="02020404030301010803" pitchFamily="18" charset="0"/>
                </a:endParaRPr>
              </a:p>
              <a:p>
                <a:pPr marL="0" indent="0">
                  <a:buNone/>
                </a:pPr>
                <a:endParaRPr lang="en-GB" sz="3600" dirty="0">
                  <a:latin typeface="Garamond" panose="02020404030301010803" pitchFamily="18" charset="0"/>
                </a:endParaRPr>
              </a:p>
              <a:p>
                <a:pPr marL="0" indent="0">
                  <a:buNone/>
                </a:pPr>
                <a:r>
                  <a:rPr lang="en-GB" sz="3600" dirty="0">
                    <a:latin typeface="Garamond" panose="02020404030301010803" pitchFamily="18" charset="0"/>
                  </a:rPr>
                  <a:t>so that </a:t>
                </a:r>
                <a:r>
                  <a:rPr lang="en-GB" sz="3600" i="1" dirty="0">
                    <a:latin typeface="Garamond" panose="02020404030301010803" pitchFamily="18" charset="0"/>
                  </a:rPr>
                  <a:t>i</a:t>
                </a:r>
                <a:r>
                  <a:rPr lang="en-GB" sz="3600" i="1" baseline="30000" dirty="0">
                    <a:latin typeface="Garamond" panose="02020404030301010803" pitchFamily="18" charset="0"/>
                  </a:rPr>
                  <a:t>2</a:t>
                </a:r>
                <a:r>
                  <a:rPr lang="en-GB" sz="3600" dirty="0">
                    <a:latin typeface="Garamond" panose="02020404030301010803" pitchFamily="18" charset="0"/>
                  </a:rPr>
                  <a:t> = </a:t>
                </a:r>
                <a14:m>
                  <m:oMath xmlns:m="http://schemas.openxmlformats.org/officeDocument/2006/math">
                    <m:r>
                      <a:rPr lang="en-US" sz="3600" b="1" i="1">
                        <a:latin typeface="Cambria Math"/>
                      </a:rPr>
                      <m:t>−</m:t>
                    </m:r>
                  </m:oMath>
                </a14:m>
                <a:r>
                  <a:rPr lang="en-GB" sz="3600" dirty="0" smtClean="0">
                    <a:latin typeface="Garamond" panose="02020404030301010803" pitchFamily="18" charset="0"/>
                  </a:rPr>
                  <a:t>1</a:t>
                </a:r>
                <a:endParaRPr lang="en-GB" sz="3600" dirty="0">
                  <a:latin typeface="Garamond" panose="02020404030301010803" pitchFamily="18" charset="0"/>
                </a:endParaRPr>
              </a:p>
              <a:p>
                <a:pPr marL="0" indent="0">
                  <a:buNone/>
                </a:pPr>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2222" t="-2022" r="-3185" b="-2830"/>
                </a:stretch>
              </a:blipFill>
            </p:spPr>
            <p:txBody>
              <a:bodyPr/>
              <a:lstStyle/>
              <a:p>
                <a:r>
                  <a:rPr lang="en-GB">
                    <a:noFill/>
                  </a:rPr>
                  <a:t> </a:t>
                </a:r>
              </a:p>
            </p:txBody>
          </p:sp>
        </mc:Fallback>
      </mc:AlternateContent>
    </p:spTree>
    <p:extLst>
      <p:ext uri="{BB962C8B-B14F-4D97-AF65-F5344CB8AC3E}">
        <p14:creationId xmlns:p14="http://schemas.microsoft.com/office/powerpoint/2010/main" val="1498366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p:spPr>
        <p:txBody>
          <a:bodyPr>
            <a:noAutofit/>
          </a:bodyPr>
          <a:lstStyle/>
          <a:p>
            <a:r>
              <a:rPr lang="en-GB" sz="3600" dirty="0" smtClean="0">
                <a:solidFill>
                  <a:srgbClr val="0066FF"/>
                </a:solidFill>
                <a:latin typeface="Garamond" panose="02020404030301010803" pitchFamily="18" charset="0"/>
              </a:rPr>
              <a:t>Representing Complex numbers geometrically</a:t>
            </a:r>
            <a:endParaRPr lang="en-GB" sz="3600" dirty="0">
              <a:solidFill>
                <a:srgbClr val="0066FF"/>
              </a:solidFill>
              <a:latin typeface="Garamond" panose="02020404030301010803" pitchFamily="18"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79512" y="1600200"/>
                <a:ext cx="4320480" cy="4525963"/>
              </a:xfrm>
            </p:spPr>
            <p:txBody>
              <a:bodyPr/>
              <a:lstStyle/>
              <a:p>
                <a:pPr marL="0" indent="0">
                  <a:buNone/>
                </a:pPr>
                <a:r>
                  <a:rPr lang="en-GB" dirty="0" smtClean="0"/>
                  <a:t> </a:t>
                </a:r>
                <a:r>
                  <a:rPr lang="en-GB" dirty="0" smtClean="0">
                    <a:latin typeface="Garamond" panose="02020404030301010803" pitchFamily="18" charset="0"/>
                  </a:rPr>
                  <a:t>Caspar Wessel in 1799 </a:t>
                </a:r>
              </a:p>
              <a:p>
                <a:pPr marL="0" indent="0">
                  <a:buNone/>
                </a:pPr>
                <a:r>
                  <a:rPr lang="en-GB" sz="2400" dirty="0" smtClean="0">
                    <a:latin typeface="Garamond" panose="02020404030301010803" pitchFamily="18" charset="0"/>
                  </a:rPr>
                  <a:t>In this representation, called the complex plane, two axes are drawn at right angles – the real axis and the imaginary axis – and the complex number </a:t>
                </a:r>
                <a:r>
                  <a:rPr lang="en-GB" sz="2400" i="1" dirty="0" smtClean="0">
                    <a:latin typeface="Garamond" panose="02020404030301010803" pitchFamily="18" charset="0"/>
                  </a:rPr>
                  <a:t>a</a:t>
                </a:r>
                <a:r>
                  <a:rPr lang="en-GB" sz="2400" dirty="0" smtClean="0">
                    <a:latin typeface="Garamond" panose="02020404030301010803" pitchFamily="18" charset="0"/>
                  </a:rPr>
                  <a:t> + </a:t>
                </a:r>
                <a:r>
                  <a:rPr lang="en-GB" sz="2400" i="1" dirty="0" smtClean="0">
                    <a:latin typeface="Garamond" panose="02020404030301010803" pitchFamily="18" charset="0"/>
                  </a:rPr>
                  <a:t>b</a:t>
                </a:r>
                <a:r>
                  <a:rPr lang="en-GB" sz="2400" dirty="0" smtClean="0">
                    <a:latin typeface="Garamond" panose="02020404030301010803" pitchFamily="18" charset="0"/>
                  </a:rPr>
                  <a:t> </a:t>
                </a:r>
                <a14:m>
                  <m:oMath xmlns:m="http://schemas.openxmlformats.org/officeDocument/2006/math">
                    <m:rad>
                      <m:radPr>
                        <m:degHide m:val="on"/>
                        <m:ctrlPr>
                          <a:rPr lang="en-GB" sz="2400" i="1">
                            <a:latin typeface="Cambria Math"/>
                          </a:rPr>
                        </m:ctrlPr>
                      </m:radPr>
                      <m:deg/>
                      <m:e>
                        <m:r>
                          <a:rPr lang="en-GB" sz="2400" i="1">
                            <a:latin typeface="Cambria Math"/>
                          </a:rPr>
                          <m:t>−1</m:t>
                        </m:r>
                      </m:e>
                    </m:rad>
                  </m:oMath>
                </a14:m>
                <a:r>
                  <a:rPr lang="en-GB" sz="2400" dirty="0" smtClean="0">
                    <a:latin typeface="Garamond" panose="02020404030301010803" pitchFamily="18" charset="0"/>
                  </a:rPr>
                  <a:t> is represented by the point at a distance </a:t>
                </a:r>
                <a:r>
                  <a:rPr lang="en-GB" sz="2400" i="1" dirty="0" smtClean="0">
                    <a:latin typeface="Garamond" panose="02020404030301010803" pitchFamily="18" charset="0"/>
                  </a:rPr>
                  <a:t>a</a:t>
                </a:r>
                <a:r>
                  <a:rPr lang="en-GB" sz="2400" dirty="0" smtClean="0">
                    <a:latin typeface="Garamond" panose="02020404030301010803" pitchFamily="18" charset="0"/>
                  </a:rPr>
                  <a:t> in the direction of the real axis and at height </a:t>
                </a:r>
                <a:r>
                  <a:rPr lang="en-GB" sz="2400" i="1" dirty="0" smtClean="0">
                    <a:latin typeface="Garamond" panose="02020404030301010803" pitchFamily="18" charset="0"/>
                  </a:rPr>
                  <a:t>b</a:t>
                </a:r>
                <a:r>
                  <a:rPr lang="en-GB" sz="2400" dirty="0" smtClean="0">
                    <a:latin typeface="Garamond" panose="02020404030301010803" pitchFamily="18" charset="0"/>
                  </a:rPr>
                  <a:t> in the direction of the imaginary axis.</a:t>
                </a:r>
                <a:endParaRPr lang="en-GB" sz="2400" dirty="0">
                  <a:latin typeface="Garamond" panose="02020404030301010803"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79512" y="1600200"/>
                <a:ext cx="4320480" cy="4525963"/>
              </a:xfrm>
              <a:blipFill rotWithShape="1">
                <a:blip r:embed="rId2"/>
                <a:stretch>
                  <a:fillRect l="-2116" t="-1617" r="-3244"/>
                </a:stretch>
              </a:blipFill>
            </p:spPr>
            <p:txBody>
              <a:bodyPr/>
              <a:lstStyle/>
              <a:p>
                <a:r>
                  <a:rPr lang="en-GB">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833917"/>
            <a:ext cx="4032448" cy="4793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3752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7416824" cy="1143000"/>
          </a:xfrm>
        </p:spPr>
        <p:txBody>
          <a:bodyPr>
            <a:normAutofit/>
          </a:bodyPr>
          <a:lstStyle/>
          <a:p>
            <a:r>
              <a:rPr lang="en-GB" sz="3200" i="1" dirty="0">
                <a:latin typeface="Garamond" panose="02020404030301010803" pitchFamily="18" charset="0"/>
              </a:rPr>
              <a:t>Is there any other algebraic representation of complex numbers that reveals all valid operations on them?</a:t>
            </a:r>
            <a:endParaRPr lang="en-GB" sz="3200" dirty="0">
              <a:latin typeface="Garamond" panose="02020404030301010803" pitchFamily="18"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57299"/>
            <a:ext cx="1224136" cy="923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9862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7416824" cy="1143000"/>
          </a:xfrm>
        </p:spPr>
        <p:txBody>
          <a:bodyPr>
            <a:normAutofit/>
          </a:bodyPr>
          <a:lstStyle/>
          <a:p>
            <a:r>
              <a:rPr lang="en-GB" sz="3200" i="1" dirty="0">
                <a:latin typeface="Garamond" panose="02020404030301010803" pitchFamily="18" charset="0"/>
              </a:rPr>
              <a:t>Is there any other algebraic representation of complex numbers that reveals all valid operations on them?</a:t>
            </a:r>
            <a:endParaRPr lang="en-GB" sz="3200" dirty="0">
              <a:latin typeface="Garamond" panose="02020404030301010803" pitchFamily="18"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57299"/>
            <a:ext cx="1224136" cy="923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03658" y="1556792"/>
            <a:ext cx="8388821" cy="1107996"/>
          </a:xfrm>
          <a:prstGeom prst="rect">
            <a:avLst/>
          </a:prstGeom>
          <a:noFill/>
        </p:spPr>
        <p:txBody>
          <a:bodyPr wrap="square" rtlCol="0">
            <a:spAutoFit/>
          </a:bodyPr>
          <a:lstStyle/>
          <a:p>
            <a:pPr algn="ctr"/>
            <a:r>
              <a:rPr lang="en-GB" sz="2400" dirty="0">
                <a:latin typeface="Garamond" panose="02020404030301010803" pitchFamily="18" charset="0"/>
              </a:rPr>
              <a:t>We </a:t>
            </a:r>
            <a:r>
              <a:rPr lang="en-GB" sz="2400" b="1" dirty="0">
                <a:latin typeface="Garamond" panose="02020404030301010803" pitchFamily="18" charset="0"/>
              </a:rPr>
              <a:t>define</a:t>
            </a:r>
            <a:r>
              <a:rPr lang="en-GB" sz="2400" dirty="0">
                <a:latin typeface="Garamond" panose="02020404030301010803" pitchFamily="18" charset="0"/>
              </a:rPr>
              <a:t> a complex number as a </a:t>
            </a:r>
            <a:r>
              <a:rPr lang="en-GB" sz="2400" b="1" dirty="0">
                <a:latin typeface="Garamond" panose="02020404030301010803" pitchFamily="18" charset="0"/>
              </a:rPr>
              <a:t>pai</a:t>
            </a:r>
            <a:r>
              <a:rPr lang="en-GB" sz="2400" dirty="0">
                <a:latin typeface="Garamond" panose="02020404030301010803" pitchFamily="18" charset="0"/>
              </a:rPr>
              <a:t>r (</a:t>
            </a:r>
            <a:r>
              <a:rPr lang="en-GB" sz="2400" i="1" dirty="0">
                <a:latin typeface="Garamond" panose="02020404030301010803" pitchFamily="18" charset="0"/>
              </a:rPr>
              <a:t>a</a:t>
            </a:r>
            <a:r>
              <a:rPr lang="en-GB" sz="2400" dirty="0">
                <a:latin typeface="Garamond" panose="02020404030301010803" pitchFamily="18" charset="0"/>
              </a:rPr>
              <a:t>, </a:t>
            </a:r>
            <a:r>
              <a:rPr lang="en-GB" sz="2400" i="1" dirty="0">
                <a:latin typeface="Garamond" panose="02020404030301010803" pitchFamily="18" charset="0"/>
              </a:rPr>
              <a:t>b</a:t>
            </a:r>
            <a:r>
              <a:rPr lang="en-GB" sz="2400" dirty="0">
                <a:latin typeface="Garamond" panose="02020404030301010803" pitchFamily="18" charset="0"/>
              </a:rPr>
              <a:t>) of real numbers.</a:t>
            </a:r>
          </a:p>
          <a:p>
            <a:pPr algn="ctr"/>
            <a:endParaRPr lang="en-GB" sz="2400" dirty="0">
              <a:latin typeface="Garamond" panose="02020404030301010803" pitchFamily="18" charset="0"/>
            </a:endParaRPr>
          </a:p>
          <a:p>
            <a:endParaRPr lang="en-GB" dirty="0"/>
          </a:p>
        </p:txBody>
      </p:sp>
    </p:spTree>
    <p:extLst>
      <p:ext uri="{BB962C8B-B14F-4D97-AF65-F5344CB8AC3E}">
        <p14:creationId xmlns:p14="http://schemas.microsoft.com/office/powerpoint/2010/main" val="758087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7416824" cy="1143000"/>
          </a:xfrm>
        </p:spPr>
        <p:txBody>
          <a:bodyPr>
            <a:normAutofit/>
          </a:bodyPr>
          <a:lstStyle/>
          <a:p>
            <a:r>
              <a:rPr lang="en-GB" sz="3200" i="1" dirty="0">
                <a:latin typeface="Garamond" panose="02020404030301010803" pitchFamily="18" charset="0"/>
              </a:rPr>
              <a:t>Is there any other algebraic representation of complex numbers that reveals all valid operations on them?</a:t>
            </a:r>
            <a:endParaRPr lang="en-GB" sz="3200" dirty="0">
              <a:latin typeface="Garamond" panose="02020404030301010803" pitchFamily="18"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57299"/>
            <a:ext cx="1224136" cy="923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03658" y="1556792"/>
            <a:ext cx="8388821" cy="1477328"/>
          </a:xfrm>
          <a:prstGeom prst="rect">
            <a:avLst/>
          </a:prstGeom>
          <a:noFill/>
        </p:spPr>
        <p:txBody>
          <a:bodyPr wrap="square" rtlCol="0">
            <a:spAutoFit/>
          </a:bodyPr>
          <a:lstStyle/>
          <a:p>
            <a:pPr algn="ctr"/>
            <a:r>
              <a:rPr lang="en-GB" sz="2400" dirty="0">
                <a:latin typeface="Garamond" panose="02020404030301010803" pitchFamily="18" charset="0"/>
              </a:rPr>
              <a:t>We </a:t>
            </a:r>
            <a:r>
              <a:rPr lang="en-GB" sz="2400" b="1" dirty="0">
                <a:latin typeface="Garamond" panose="02020404030301010803" pitchFamily="18" charset="0"/>
              </a:rPr>
              <a:t>define</a:t>
            </a:r>
            <a:r>
              <a:rPr lang="en-GB" sz="2400" dirty="0">
                <a:latin typeface="Garamond" panose="02020404030301010803" pitchFamily="18" charset="0"/>
              </a:rPr>
              <a:t> a complex number as a </a:t>
            </a:r>
            <a:r>
              <a:rPr lang="en-GB" sz="2400" b="1" dirty="0">
                <a:latin typeface="Garamond" panose="02020404030301010803" pitchFamily="18" charset="0"/>
              </a:rPr>
              <a:t>pai</a:t>
            </a:r>
            <a:r>
              <a:rPr lang="en-GB" sz="2400" dirty="0">
                <a:latin typeface="Garamond" panose="02020404030301010803" pitchFamily="18" charset="0"/>
              </a:rPr>
              <a:t>r (</a:t>
            </a:r>
            <a:r>
              <a:rPr lang="en-GB" sz="2400" i="1" dirty="0">
                <a:latin typeface="Garamond" panose="02020404030301010803" pitchFamily="18" charset="0"/>
              </a:rPr>
              <a:t>a</a:t>
            </a:r>
            <a:r>
              <a:rPr lang="en-GB" sz="2400" dirty="0">
                <a:latin typeface="Garamond" panose="02020404030301010803" pitchFamily="18" charset="0"/>
              </a:rPr>
              <a:t>, </a:t>
            </a:r>
            <a:r>
              <a:rPr lang="en-GB" sz="2400" i="1" dirty="0">
                <a:latin typeface="Garamond" panose="02020404030301010803" pitchFamily="18" charset="0"/>
              </a:rPr>
              <a:t>b</a:t>
            </a:r>
            <a:r>
              <a:rPr lang="en-GB" sz="2400" dirty="0">
                <a:latin typeface="Garamond" panose="02020404030301010803" pitchFamily="18" charset="0"/>
              </a:rPr>
              <a:t>) of real numbers.</a:t>
            </a:r>
          </a:p>
          <a:p>
            <a:pPr algn="ctr"/>
            <a:endParaRPr lang="en-GB" sz="2400" dirty="0">
              <a:latin typeface="Garamond" panose="02020404030301010803" pitchFamily="18" charset="0"/>
            </a:endParaRPr>
          </a:p>
          <a:p>
            <a:pPr algn="ctr"/>
            <a:r>
              <a:rPr lang="en-GB" sz="2400" dirty="0">
                <a:latin typeface="Garamond" panose="02020404030301010803" pitchFamily="18" charset="0"/>
              </a:rPr>
              <a:t>They are </a:t>
            </a:r>
            <a:r>
              <a:rPr lang="en-GB" sz="2400" b="1" dirty="0">
                <a:latin typeface="Garamond" panose="02020404030301010803" pitchFamily="18" charset="0"/>
              </a:rPr>
              <a:t>added</a:t>
            </a:r>
            <a:r>
              <a:rPr lang="en-GB" sz="2400" dirty="0">
                <a:latin typeface="Garamond" panose="02020404030301010803" pitchFamily="18" charset="0"/>
              </a:rPr>
              <a:t> as follows: (</a:t>
            </a:r>
            <a:r>
              <a:rPr lang="en-GB" sz="2400" i="1" dirty="0">
                <a:latin typeface="Garamond" panose="02020404030301010803" pitchFamily="18" charset="0"/>
              </a:rPr>
              <a:t>a</a:t>
            </a:r>
            <a:r>
              <a:rPr lang="en-GB" sz="2400" dirty="0">
                <a:latin typeface="Garamond" panose="02020404030301010803" pitchFamily="18" charset="0"/>
              </a:rPr>
              <a:t>, </a:t>
            </a:r>
            <a:r>
              <a:rPr lang="en-GB" sz="2400" i="1" dirty="0">
                <a:latin typeface="Garamond" panose="02020404030301010803" pitchFamily="18" charset="0"/>
              </a:rPr>
              <a:t>b</a:t>
            </a:r>
            <a:r>
              <a:rPr lang="en-GB" sz="2400" dirty="0">
                <a:latin typeface="Garamond" panose="02020404030301010803" pitchFamily="18" charset="0"/>
              </a:rPr>
              <a:t>) + (</a:t>
            </a:r>
            <a:r>
              <a:rPr lang="en-GB" sz="2400" i="1" dirty="0">
                <a:latin typeface="Garamond" panose="02020404030301010803" pitchFamily="18" charset="0"/>
              </a:rPr>
              <a:t>c</a:t>
            </a:r>
            <a:r>
              <a:rPr lang="en-GB" sz="2400" dirty="0">
                <a:latin typeface="Garamond" panose="02020404030301010803" pitchFamily="18" charset="0"/>
              </a:rPr>
              <a:t>, </a:t>
            </a:r>
            <a:r>
              <a:rPr lang="en-GB" sz="2400" i="1" dirty="0">
                <a:latin typeface="Garamond" panose="02020404030301010803" pitchFamily="18" charset="0"/>
              </a:rPr>
              <a:t>d</a:t>
            </a:r>
            <a:r>
              <a:rPr lang="en-GB" sz="2400" dirty="0">
                <a:latin typeface="Garamond" panose="02020404030301010803" pitchFamily="18" charset="0"/>
              </a:rPr>
              <a:t>) = (</a:t>
            </a:r>
            <a:r>
              <a:rPr lang="en-GB" sz="2400" i="1" dirty="0">
                <a:latin typeface="Garamond" panose="02020404030301010803" pitchFamily="18" charset="0"/>
              </a:rPr>
              <a:t>a </a:t>
            </a:r>
            <a:r>
              <a:rPr lang="en-GB" sz="2400" dirty="0">
                <a:latin typeface="Garamond" panose="02020404030301010803" pitchFamily="18" charset="0"/>
              </a:rPr>
              <a:t>+ </a:t>
            </a:r>
            <a:r>
              <a:rPr lang="en-GB" sz="2400" i="1" dirty="0">
                <a:latin typeface="Garamond" panose="02020404030301010803" pitchFamily="18" charset="0"/>
              </a:rPr>
              <a:t>c</a:t>
            </a:r>
            <a:r>
              <a:rPr lang="en-GB" sz="2400" dirty="0">
                <a:latin typeface="Garamond" panose="02020404030301010803" pitchFamily="18" charset="0"/>
              </a:rPr>
              <a:t>, </a:t>
            </a:r>
            <a:r>
              <a:rPr lang="en-GB" sz="2400" i="1" dirty="0">
                <a:latin typeface="Garamond" panose="02020404030301010803" pitchFamily="18" charset="0"/>
              </a:rPr>
              <a:t>b </a:t>
            </a:r>
            <a:r>
              <a:rPr lang="en-GB" sz="2400" dirty="0">
                <a:latin typeface="Garamond" panose="02020404030301010803" pitchFamily="18" charset="0"/>
              </a:rPr>
              <a:t>+ </a:t>
            </a:r>
            <a:r>
              <a:rPr lang="en-GB" sz="2400" i="1" dirty="0">
                <a:latin typeface="Garamond" panose="02020404030301010803" pitchFamily="18" charset="0"/>
              </a:rPr>
              <a:t>d</a:t>
            </a:r>
            <a:r>
              <a:rPr lang="en-GB" sz="2400" dirty="0">
                <a:latin typeface="Garamond" panose="02020404030301010803" pitchFamily="18" charset="0"/>
              </a:rPr>
              <a:t>);</a:t>
            </a:r>
          </a:p>
          <a:p>
            <a:endParaRPr lang="en-GB" dirty="0"/>
          </a:p>
        </p:txBody>
      </p:sp>
    </p:spTree>
    <p:extLst>
      <p:ext uri="{BB962C8B-B14F-4D97-AF65-F5344CB8AC3E}">
        <p14:creationId xmlns:p14="http://schemas.microsoft.com/office/powerpoint/2010/main" val="8539794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7416824" cy="1143000"/>
          </a:xfrm>
        </p:spPr>
        <p:txBody>
          <a:bodyPr>
            <a:normAutofit/>
          </a:bodyPr>
          <a:lstStyle/>
          <a:p>
            <a:r>
              <a:rPr lang="en-GB" sz="3200" i="1" dirty="0">
                <a:latin typeface="Garamond" panose="02020404030301010803" pitchFamily="18" charset="0"/>
              </a:rPr>
              <a:t>Is there any other algebraic representation of complex numbers that reveals all valid operations on them?</a:t>
            </a:r>
            <a:endParaRPr lang="en-GB" sz="3200" dirty="0">
              <a:latin typeface="Garamond" panose="02020404030301010803" pitchFamily="18"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57299"/>
            <a:ext cx="1224136" cy="923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03658" y="1556792"/>
            <a:ext cx="8388821" cy="2585323"/>
          </a:xfrm>
          <a:prstGeom prst="rect">
            <a:avLst/>
          </a:prstGeom>
          <a:noFill/>
        </p:spPr>
        <p:txBody>
          <a:bodyPr wrap="square" rtlCol="0">
            <a:spAutoFit/>
          </a:bodyPr>
          <a:lstStyle/>
          <a:p>
            <a:pPr algn="ctr"/>
            <a:r>
              <a:rPr lang="en-GB" sz="2400" dirty="0">
                <a:latin typeface="Garamond" panose="02020404030301010803" pitchFamily="18" charset="0"/>
              </a:rPr>
              <a:t>We </a:t>
            </a:r>
            <a:r>
              <a:rPr lang="en-GB" sz="2400" b="1" dirty="0">
                <a:latin typeface="Garamond" panose="02020404030301010803" pitchFamily="18" charset="0"/>
              </a:rPr>
              <a:t>define</a:t>
            </a:r>
            <a:r>
              <a:rPr lang="en-GB" sz="2400" dirty="0">
                <a:latin typeface="Garamond" panose="02020404030301010803" pitchFamily="18" charset="0"/>
              </a:rPr>
              <a:t> a complex number as a </a:t>
            </a:r>
            <a:r>
              <a:rPr lang="en-GB" sz="2400" b="1" dirty="0">
                <a:latin typeface="Garamond" panose="02020404030301010803" pitchFamily="18" charset="0"/>
              </a:rPr>
              <a:t>pai</a:t>
            </a:r>
            <a:r>
              <a:rPr lang="en-GB" sz="2400" dirty="0">
                <a:latin typeface="Garamond" panose="02020404030301010803" pitchFamily="18" charset="0"/>
              </a:rPr>
              <a:t>r (</a:t>
            </a:r>
            <a:r>
              <a:rPr lang="en-GB" sz="2400" i="1" dirty="0">
                <a:latin typeface="Garamond" panose="02020404030301010803" pitchFamily="18" charset="0"/>
              </a:rPr>
              <a:t>a</a:t>
            </a:r>
            <a:r>
              <a:rPr lang="en-GB" sz="2400" dirty="0">
                <a:latin typeface="Garamond" panose="02020404030301010803" pitchFamily="18" charset="0"/>
              </a:rPr>
              <a:t>, </a:t>
            </a:r>
            <a:r>
              <a:rPr lang="en-GB" sz="2400" i="1" dirty="0">
                <a:latin typeface="Garamond" panose="02020404030301010803" pitchFamily="18" charset="0"/>
              </a:rPr>
              <a:t>b</a:t>
            </a:r>
            <a:r>
              <a:rPr lang="en-GB" sz="2400" dirty="0">
                <a:latin typeface="Garamond" panose="02020404030301010803" pitchFamily="18" charset="0"/>
              </a:rPr>
              <a:t>) of real </a:t>
            </a:r>
            <a:r>
              <a:rPr lang="en-GB" sz="2400" dirty="0" smtClean="0">
                <a:latin typeface="Garamond" panose="02020404030301010803" pitchFamily="18" charset="0"/>
              </a:rPr>
              <a:t>numbers</a:t>
            </a:r>
            <a:endParaRPr lang="en-GB" sz="2400" dirty="0">
              <a:latin typeface="Garamond" panose="02020404030301010803" pitchFamily="18" charset="0"/>
            </a:endParaRPr>
          </a:p>
          <a:p>
            <a:pPr algn="ctr"/>
            <a:endParaRPr lang="en-GB" sz="2400" dirty="0">
              <a:latin typeface="Garamond" panose="02020404030301010803" pitchFamily="18" charset="0"/>
            </a:endParaRPr>
          </a:p>
          <a:p>
            <a:pPr algn="ctr"/>
            <a:r>
              <a:rPr lang="en-GB" sz="2400" dirty="0">
                <a:latin typeface="Garamond" panose="02020404030301010803" pitchFamily="18" charset="0"/>
              </a:rPr>
              <a:t>They are </a:t>
            </a:r>
            <a:r>
              <a:rPr lang="en-GB" sz="2400" b="1" dirty="0">
                <a:latin typeface="Garamond" panose="02020404030301010803" pitchFamily="18" charset="0"/>
              </a:rPr>
              <a:t>added</a:t>
            </a:r>
            <a:r>
              <a:rPr lang="en-GB" sz="2400" dirty="0">
                <a:latin typeface="Garamond" panose="02020404030301010803" pitchFamily="18" charset="0"/>
              </a:rPr>
              <a:t> as follows: (</a:t>
            </a:r>
            <a:r>
              <a:rPr lang="en-GB" sz="2400" i="1" dirty="0">
                <a:latin typeface="Garamond" panose="02020404030301010803" pitchFamily="18" charset="0"/>
              </a:rPr>
              <a:t>a</a:t>
            </a:r>
            <a:r>
              <a:rPr lang="en-GB" sz="2400" dirty="0">
                <a:latin typeface="Garamond" panose="02020404030301010803" pitchFamily="18" charset="0"/>
              </a:rPr>
              <a:t>, </a:t>
            </a:r>
            <a:r>
              <a:rPr lang="en-GB" sz="2400" i="1" dirty="0">
                <a:latin typeface="Garamond" panose="02020404030301010803" pitchFamily="18" charset="0"/>
              </a:rPr>
              <a:t>b</a:t>
            </a:r>
            <a:r>
              <a:rPr lang="en-GB" sz="2400" dirty="0">
                <a:latin typeface="Garamond" panose="02020404030301010803" pitchFamily="18" charset="0"/>
              </a:rPr>
              <a:t>) + (</a:t>
            </a:r>
            <a:r>
              <a:rPr lang="en-GB" sz="2400" i="1" dirty="0">
                <a:latin typeface="Garamond" panose="02020404030301010803" pitchFamily="18" charset="0"/>
              </a:rPr>
              <a:t>c</a:t>
            </a:r>
            <a:r>
              <a:rPr lang="en-GB" sz="2400" dirty="0">
                <a:latin typeface="Garamond" panose="02020404030301010803" pitchFamily="18" charset="0"/>
              </a:rPr>
              <a:t>, </a:t>
            </a:r>
            <a:r>
              <a:rPr lang="en-GB" sz="2400" i="1" dirty="0">
                <a:latin typeface="Garamond" panose="02020404030301010803" pitchFamily="18" charset="0"/>
              </a:rPr>
              <a:t>d</a:t>
            </a:r>
            <a:r>
              <a:rPr lang="en-GB" sz="2400" dirty="0">
                <a:latin typeface="Garamond" panose="02020404030301010803" pitchFamily="18" charset="0"/>
              </a:rPr>
              <a:t>) = (</a:t>
            </a:r>
            <a:r>
              <a:rPr lang="en-GB" sz="2400" i="1" dirty="0">
                <a:latin typeface="Garamond" panose="02020404030301010803" pitchFamily="18" charset="0"/>
              </a:rPr>
              <a:t>a </a:t>
            </a:r>
            <a:r>
              <a:rPr lang="en-GB" sz="2400" dirty="0">
                <a:latin typeface="Garamond" panose="02020404030301010803" pitchFamily="18" charset="0"/>
              </a:rPr>
              <a:t>+ </a:t>
            </a:r>
            <a:r>
              <a:rPr lang="en-GB" sz="2400" i="1" dirty="0">
                <a:latin typeface="Garamond" panose="02020404030301010803" pitchFamily="18" charset="0"/>
              </a:rPr>
              <a:t>c</a:t>
            </a:r>
            <a:r>
              <a:rPr lang="en-GB" sz="2400" dirty="0">
                <a:latin typeface="Garamond" panose="02020404030301010803" pitchFamily="18" charset="0"/>
              </a:rPr>
              <a:t>, </a:t>
            </a:r>
            <a:r>
              <a:rPr lang="en-GB" sz="2400" i="1" dirty="0">
                <a:latin typeface="Garamond" panose="02020404030301010803" pitchFamily="18" charset="0"/>
              </a:rPr>
              <a:t>b </a:t>
            </a:r>
            <a:r>
              <a:rPr lang="en-GB" sz="2400" dirty="0">
                <a:latin typeface="Garamond" panose="02020404030301010803" pitchFamily="18" charset="0"/>
              </a:rPr>
              <a:t>+ </a:t>
            </a:r>
            <a:r>
              <a:rPr lang="en-GB" sz="2400" i="1" dirty="0">
                <a:latin typeface="Garamond" panose="02020404030301010803" pitchFamily="18" charset="0"/>
              </a:rPr>
              <a:t>d</a:t>
            </a:r>
            <a:r>
              <a:rPr lang="en-GB" sz="2400" dirty="0" smtClean="0">
                <a:latin typeface="Garamond" panose="02020404030301010803" pitchFamily="18" charset="0"/>
              </a:rPr>
              <a:t>)</a:t>
            </a:r>
            <a:endParaRPr lang="en-GB" sz="2400" dirty="0">
              <a:latin typeface="Garamond" panose="02020404030301010803" pitchFamily="18" charset="0"/>
            </a:endParaRPr>
          </a:p>
          <a:p>
            <a:pPr algn="ctr"/>
            <a:endParaRPr lang="en-GB" sz="2400" dirty="0">
              <a:latin typeface="Garamond" panose="02020404030301010803" pitchFamily="18" charset="0"/>
            </a:endParaRPr>
          </a:p>
          <a:p>
            <a:pPr algn="ctr"/>
            <a:r>
              <a:rPr lang="en-GB" sz="2400" dirty="0">
                <a:latin typeface="Garamond" panose="02020404030301010803" pitchFamily="18" charset="0"/>
              </a:rPr>
              <a:t>They are </a:t>
            </a:r>
            <a:r>
              <a:rPr lang="en-GB" sz="2400" b="1" dirty="0">
                <a:latin typeface="Garamond" panose="02020404030301010803" pitchFamily="18" charset="0"/>
              </a:rPr>
              <a:t>multiplied</a:t>
            </a:r>
            <a:r>
              <a:rPr lang="en-GB" sz="2400" dirty="0">
                <a:latin typeface="Garamond" panose="02020404030301010803" pitchFamily="18" charset="0"/>
              </a:rPr>
              <a:t> as follows: (</a:t>
            </a:r>
            <a:r>
              <a:rPr lang="en-GB" sz="2400" i="1" dirty="0">
                <a:latin typeface="Garamond" panose="02020404030301010803" pitchFamily="18" charset="0"/>
              </a:rPr>
              <a:t>a</a:t>
            </a:r>
            <a:r>
              <a:rPr lang="en-GB" sz="2400" dirty="0">
                <a:latin typeface="Garamond" panose="02020404030301010803" pitchFamily="18" charset="0"/>
              </a:rPr>
              <a:t>, </a:t>
            </a:r>
            <a:r>
              <a:rPr lang="en-GB" sz="2400" i="1" dirty="0">
                <a:latin typeface="Garamond" panose="02020404030301010803" pitchFamily="18" charset="0"/>
              </a:rPr>
              <a:t>b</a:t>
            </a:r>
            <a:r>
              <a:rPr lang="en-GB" sz="2400" dirty="0">
                <a:latin typeface="Garamond" panose="02020404030301010803" pitchFamily="18" charset="0"/>
              </a:rPr>
              <a:t>) x (</a:t>
            </a:r>
            <a:r>
              <a:rPr lang="en-GB" sz="2400" i="1" dirty="0">
                <a:latin typeface="Garamond" panose="02020404030301010803" pitchFamily="18" charset="0"/>
              </a:rPr>
              <a:t>c</a:t>
            </a:r>
            <a:r>
              <a:rPr lang="en-GB" sz="2400" dirty="0">
                <a:latin typeface="Garamond" panose="02020404030301010803" pitchFamily="18" charset="0"/>
              </a:rPr>
              <a:t>, </a:t>
            </a:r>
            <a:r>
              <a:rPr lang="en-GB" sz="2400" i="1" dirty="0">
                <a:latin typeface="Garamond" panose="02020404030301010803" pitchFamily="18" charset="0"/>
              </a:rPr>
              <a:t>d</a:t>
            </a:r>
            <a:r>
              <a:rPr lang="en-GB" sz="2400" dirty="0">
                <a:latin typeface="Garamond" panose="02020404030301010803" pitchFamily="18" charset="0"/>
              </a:rPr>
              <a:t>) = (</a:t>
            </a:r>
            <a:r>
              <a:rPr lang="en-GB" sz="2400" i="1" dirty="0">
                <a:latin typeface="Garamond" panose="02020404030301010803" pitchFamily="18" charset="0"/>
              </a:rPr>
              <a:t>ac </a:t>
            </a:r>
            <a:r>
              <a:rPr lang="en-GB" sz="2400" dirty="0">
                <a:latin typeface="Garamond" panose="02020404030301010803" pitchFamily="18" charset="0"/>
              </a:rPr>
              <a:t>- </a:t>
            </a:r>
            <a:r>
              <a:rPr lang="en-GB" sz="2400" i="1" dirty="0" err="1">
                <a:latin typeface="Garamond" panose="02020404030301010803" pitchFamily="18" charset="0"/>
              </a:rPr>
              <a:t>bd</a:t>
            </a:r>
            <a:r>
              <a:rPr lang="en-GB" sz="2400" dirty="0">
                <a:latin typeface="Garamond" panose="02020404030301010803" pitchFamily="18" charset="0"/>
              </a:rPr>
              <a:t>, </a:t>
            </a:r>
            <a:r>
              <a:rPr lang="en-GB" sz="2400" i="1" dirty="0">
                <a:latin typeface="Garamond" panose="02020404030301010803" pitchFamily="18" charset="0"/>
              </a:rPr>
              <a:t>ad </a:t>
            </a:r>
            <a:r>
              <a:rPr lang="en-GB" sz="2400" dirty="0">
                <a:latin typeface="Garamond" panose="02020404030301010803" pitchFamily="18" charset="0"/>
              </a:rPr>
              <a:t>+ </a:t>
            </a:r>
            <a:r>
              <a:rPr lang="en-GB" sz="2400" i="1" dirty="0" err="1">
                <a:latin typeface="Garamond" panose="02020404030301010803" pitchFamily="18" charset="0"/>
              </a:rPr>
              <a:t>bc</a:t>
            </a:r>
            <a:r>
              <a:rPr lang="en-GB" sz="2400" dirty="0" smtClean="0">
                <a:latin typeface="Garamond" panose="02020404030301010803" pitchFamily="18" charset="0"/>
              </a:rPr>
              <a:t>)</a:t>
            </a:r>
            <a:endParaRPr lang="en-GB" sz="2400" dirty="0">
              <a:latin typeface="Garamond" panose="02020404030301010803" pitchFamily="18" charset="0"/>
            </a:endParaRPr>
          </a:p>
          <a:p>
            <a:pPr algn="ctr"/>
            <a:endParaRPr lang="en-GB" sz="2400" dirty="0">
              <a:latin typeface="Garamond" panose="02020404030301010803" pitchFamily="18" charset="0"/>
            </a:endParaRPr>
          </a:p>
          <a:p>
            <a:endParaRPr lang="en-GB" dirty="0"/>
          </a:p>
        </p:txBody>
      </p:sp>
    </p:spTree>
    <p:extLst>
      <p:ext uri="{BB962C8B-B14F-4D97-AF65-F5344CB8AC3E}">
        <p14:creationId xmlns:p14="http://schemas.microsoft.com/office/powerpoint/2010/main" val="25905948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7416824" cy="1143000"/>
          </a:xfrm>
        </p:spPr>
        <p:txBody>
          <a:bodyPr>
            <a:normAutofit/>
          </a:bodyPr>
          <a:lstStyle/>
          <a:p>
            <a:r>
              <a:rPr lang="en-GB" sz="3200" i="1" dirty="0">
                <a:latin typeface="Garamond" panose="02020404030301010803" pitchFamily="18" charset="0"/>
              </a:rPr>
              <a:t>Is there any other algebraic representation of complex numbers that reveals all valid operations on them?</a:t>
            </a:r>
            <a:endParaRPr lang="en-GB" sz="3200" dirty="0">
              <a:latin typeface="Garamond" panose="02020404030301010803" pitchFamily="18"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57299"/>
            <a:ext cx="1224136" cy="923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03658" y="1556792"/>
            <a:ext cx="8388821" cy="5170646"/>
          </a:xfrm>
          <a:prstGeom prst="rect">
            <a:avLst/>
          </a:prstGeom>
          <a:noFill/>
        </p:spPr>
        <p:txBody>
          <a:bodyPr wrap="square" rtlCol="0">
            <a:spAutoFit/>
          </a:bodyPr>
          <a:lstStyle/>
          <a:p>
            <a:pPr algn="ctr"/>
            <a:r>
              <a:rPr lang="en-GB" sz="2400" dirty="0">
                <a:latin typeface="Garamond" panose="02020404030301010803" pitchFamily="18" charset="0"/>
              </a:rPr>
              <a:t>We </a:t>
            </a:r>
            <a:r>
              <a:rPr lang="en-GB" sz="2400" b="1" dirty="0">
                <a:latin typeface="Garamond" panose="02020404030301010803" pitchFamily="18" charset="0"/>
              </a:rPr>
              <a:t>define</a:t>
            </a:r>
            <a:r>
              <a:rPr lang="en-GB" sz="2400" dirty="0">
                <a:latin typeface="Garamond" panose="02020404030301010803" pitchFamily="18" charset="0"/>
              </a:rPr>
              <a:t> a complex number as a </a:t>
            </a:r>
            <a:r>
              <a:rPr lang="en-GB" sz="2400" b="1" dirty="0">
                <a:latin typeface="Garamond" panose="02020404030301010803" pitchFamily="18" charset="0"/>
              </a:rPr>
              <a:t>pai</a:t>
            </a:r>
            <a:r>
              <a:rPr lang="en-GB" sz="2400" dirty="0">
                <a:latin typeface="Garamond" panose="02020404030301010803" pitchFamily="18" charset="0"/>
              </a:rPr>
              <a:t>r (</a:t>
            </a:r>
            <a:r>
              <a:rPr lang="en-GB" sz="2400" i="1" dirty="0">
                <a:latin typeface="Garamond" panose="02020404030301010803" pitchFamily="18" charset="0"/>
              </a:rPr>
              <a:t>a</a:t>
            </a:r>
            <a:r>
              <a:rPr lang="en-GB" sz="2400" dirty="0">
                <a:latin typeface="Garamond" panose="02020404030301010803" pitchFamily="18" charset="0"/>
              </a:rPr>
              <a:t>, </a:t>
            </a:r>
            <a:r>
              <a:rPr lang="en-GB" sz="2400" i="1" dirty="0">
                <a:latin typeface="Garamond" panose="02020404030301010803" pitchFamily="18" charset="0"/>
              </a:rPr>
              <a:t>b</a:t>
            </a:r>
            <a:r>
              <a:rPr lang="en-GB" sz="2400" dirty="0">
                <a:latin typeface="Garamond" panose="02020404030301010803" pitchFamily="18" charset="0"/>
              </a:rPr>
              <a:t>) of real </a:t>
            </a:r>
            <a:r>
              <a:rPr lang="en-GB" sz="2400" dirty="0" smtClean="0">
                <a:latin typeface="Garamond" panose="02020404030301010803" pitchFamily="18" charset="0"/>
              </a:rPr>
              <a:t>numbers</a:t>
            </a:r>
            <a:endParaRPr lang="en-GB" sz="2400" dirty="0">
              <a:latin typeface="Garamond" panose="02020404030301010803" pitchFamily="18" charset="0"/>
            </a:endParaRPr>
          </a:p>
          <a:p>
            <a:pPr algn="ctr"/>
            <a:endParaRPr lang="en-GB" sz="2400" dirty="0">
              <a:latin typeface="Garamond" panose="02020404030301010803" pitchFamily="18" charset="0"/>
            </a:endParaRPr>
          </a:p>
          <a:p>
            <a:pPr algn="ctr"/>
            <a:r>
              <a:rPr lang="en-GB" sz="2400" dirty="0">
                <a:latin typeface="Garamond" panose="02020404030301010803" pitchFamily="18" charset="0"/>
              </a:rPr>
              <a:t>They are </a:t>
            </a:r>
            <a:r>
              <a:rPr lang="en-GB" sz="2400" b="1" dirty="0">
                <a:latin typeface="Garamond" panose="02020404030301010803" pitchFamily="18" charset="0"/>
              </a:rPr>
              <a:t>added</a:t>
            </a:r>
            <a:r>
              <a:rPr lang="en-GB" sz="2400" dirty="0">
                <a:latin typeface="Garamond" panose="02020404030301010803" pitchFamily="18" charset="0"/>
              </a:rPr>
              <a:t> as follows: (</a:t>
            </a:r>
            <a:r>
              <a:rPr lang="en-GB" sz="2400" i="1" dirty="0">
                <a:latin typeface="Garamond" panose="02020404030301010803" pitchFamily="18" charset="0"/>
              </a:rPr>
              <a:t>a</a:t>
            </a:r>
            <a:r>
              <a:rPr lang="en-GB" sz="2400" dirty="0">
                <a:latin typeface="Garamond" panose="02020404030301010803" pitchFamily="18" charset="0"/>
              </a:rPr>
              <a:t>, </a:t>
            </a:r>
            <a:r>
              <a:rPr lang="en-GB" sz="2400" i="1" dirty="0">
                <a:latin typeface="Garamond" panose="02020404030301010803" pitchFamily="18" charset="0"/>
              </a:rPr>
              <a:t>b</a:t>
            </a:r>
            <a:r>
              <a:rPr lang="en-GB" sz="2400" dirty="0">
                <a:latin typeface="Garamond" panose="02020404030301010803" pitchFamily="18" charset="0"/>
              </a:rPr>
              <a:t>) + (</a:t>
            </a:r>
            <a:r>
              <a:rPr lang="en-GB" sz="2400" i="1" dirty="0">
                <a:latin typeface="Garamond" panose="02020404030301010803" pitchFamily="18" charset="0"/>
              </a:rPr>
              <a:t>c</a:t>
            </a:r>
            <a:r>
              <a:rPr lang="en-GB" sz="2400" dirty="0">
                <a:latin typeface="Garamond" panose="02020404030301010803" pitchFamily="18" charset="0"/>
              </a:rPr>
              <a:t>, </a:t>
            </a:r>
            <a:r>
              <a:rPr lang="en-GB" sz="2400" i="1" dirty="0">
                <a:latin typeface="Garamond" panose="02020404030301010803" pitchFamily="18" charset="0"/>
              </a:rPr>
              <a:t>d</a:t>
            </a:r>
            <a:r>
              <a:rPr lang="en-GB" sz="2400" dirty="0">
                <a:latin typeface="Garamond" panose="02020404030301010803" pitchFamily="18" charset="0"/>
              </a:rPr>
              <a:t>) = (</a:t>
            </a:r>
            <a:r>
              <a:rPr lang="en-GB" sz="2400" i="1" dirty="0">
                <a:latin typeface="Garamond" panose="02020404030301010803" pitchFamily="18" charset="0"/>
              </a:rPr>
              <a:t>a </a:t>
            </a:r>
            <a:r>
              <a:rPr lang="en-GB" sz="2400" dirty="0">
                <a:latin typeface="Garamond" panose="02020404030301010803" pitchFamily="18" charset="0"/>
              </a:rPr>
              <a:t>+ </a:t>
            </a:r>
            <a:r>
              <a:rPr lang="en-GB" sz="2400" i="1" dirty="0">
                <a:latin typeface="Garamond" panose="02020404030301010803" pitchFamily="18" charset="0"/>
              </a:rPr>
              <a:t>c</a:t>
            </a:r>
            <a:r>
              <a:rPr lang="en-GB" sz="2400" dirty="0">
                <a:latin typeface="Garamond" panose="02020404030301010803" pitchFamily="18" charset="0"/>
              </a:rPr>
              <a:t>, </a:t>
            </a:r>
            <a:r>
              <a:rPr lang="en-GB" sz="2400" i="1" dirty="0">
                <a:latin typeface="Garamond" panose="02020404030301010803" pitchFamily="18" charset="0"/>
              </a:rPr>
              <a:t>b </a:t>
            </a:r>
            <a:r>
              <a:rPr lang="en-GB" sz="2400" dirty="0">
                <a:latin typeface="Garamond" panose="02020404030301010803" pitchFamily="18" charset="0"/>
              </a:rPr>
              <a:t>+ </a:t>
            </a:r>
            <a:r>
              <a:rPr lang="en-GB" sz="2400" i="1" dirty="0">
                <a:latin typeface="Garamond" panose="02020404030301010803" pitchFamily="18" charset="0"/>
              </a:rPr>
              <a:t>d</a:t>
            </a:r>
            <a:r>
              <a:rPr lang="en-GB" sz="2400" dirty="0" smtClean="0">
                <a:latin typeface="Garamond" panose="02020404030301010803" pitchFamily="18" charset="0"/>
              </a:rPr>
              <a:t>)</a:t>
            </a:r>
            <a:endParaRPr lang="en-GB" sz="2400" dirty="0">
              <a:latin typeface="Garamond" panose="02020404030301010803" pitchFamily="18" charset="0"/>
            </a:endParaRPr>
          </a:p>
          <a:p>
            <a:pPr algn="ctr"/>
            <a:endParaRPr lang="en-GB" sz="2400" dirty="0">
              <a:latin typeface="Garamond" panose="02020404030301010803" pitchFamily="18" charset="0"/>
            </a:endParaRPr>
          </a:p>
          <a:p>
            <a:pPr algn="ctr"/>
            <a:r>
              <a:rPr lang="en-GB" sz="2400" dirty="0">
                <a:latin typeface="Garamond" panose="02020404030301010803" pitchFamily="18" charset="0"/>
              </a:rPr>
              <a:t>They are </a:t>
            </a:r>
            <a:r>
              <a:rPr lang="en-GB" sz="2400" b="1" dirty="0">
                <a:latin typeface="Garamond" panose="02020404030301010803" pitchFamily="18" charset="0"/>
              </a:rPr>
              <a:t>multiplied</a:t>
            </a:r>
            <a:r>
              <a:rPr lang="en-GB" sz="2400" dirty="0">
                <a:latin typeface="Garamond" panose="02020404030301010803" pitchFamily="18" charset="0"/>
              </a:rPr>
              <a:t> as follows: (</a:t>
            </a:r>
            <a:r>
              <a:rPr lang="en-GB" sz="2400" i="1" dirty="0">
                <a:latin typeface="Garamond" panose="02020404030301010803" pitchFamily="18" charset="0"/>
              </a:rPr>
              <a:t>a</a:t>
            </a:r>
            <a:r>
              <a:rPr lang="en-GB" sz="2400" dirty="0">
                <a:latin typeface="Garamond" panose="02020404030301010803" pitchFamily="18" charset="0"/>
              </a:rPr>
              <a:t>, </a:t>
            </a:r>
            <a:r>
              <a:rPr lang="en-GB" sz="2400" i="1" dirty="0">
                <a:latin typeface="Garamond" panose="02020404030301010803" pitchFamily="18" charset="0"/>
              </a:rPr>
              <a:t>b</a:t>
            </a:r>
            <a:r>
              <a:rPr lang="en-GB" sz="2400" dirty="0">
                <a:latin typeface="Garamond" panose="02020404030301010803" pitchFamily="18" charset="0"/>
              </a:rPr>
              <a:t>) x (</a:t>
            </a:r>
            <a:r>
              <a:rPr lang="en-GB" sz="2400" i="1" dirty="0">
                <a:latin typeface="Garamond" panose="02020404030301010803" pitchFamily="18" charset="0"/>
              </a:rPr>
              <a:t>c</a:t>
            </a:r>
            <a:r>
              <a:rPr lang="en-GB" sz="2400" dirty="0">
                <a:latin typeface="Garamond" panose="02020404030301010803" pitchFamily="18" charset="0"/>
              </a:rPr>
              <a:t>, </a:t>
            </a:r>
            <a:r>
              <a:rPr lang="en-GB" sz="2400" i="1" dirty="0">
                <a:latin typeface="Garamond" panose="02020404030301010803" pitchFamily="18" charset="0"/>
              </a:rPr>
              <a:t>d</a:t>
            </a:r>
            <a:r>
              <a:rPr lang="en-GB" sz="2400" dirty="0">
                <a:latin typeface="Garamond" panose="02020404030301010803" pitchFamily="18" charset="0"/>
              </a:rPr>
              <a:t>) = (</a:t>
            </a:r>
            <a:r>
              <a:rPr lang="en-GB" sz="2400" i="1" dirty="0">
                <a:latin typeface="Garamond" panose="02020404030301010803" pitchFamily="18" charset="0"/>
              </a:rPr>
              <a:t>ac </a:t>
            </a:r>
            <a:r>
              <a:rPr lang="en-GB" sz="2400" dirty="0">
                <a:latin typeface="Garamond" panose="02020404030301010803" pitchFamily="18" charset="0"/>
              </a:rPr>
              <a:t>- </a:t>
            </a:r>
            <a:r>
              <a:rPr lang="en-GB" sz="2400" i="1" dirty="0" err="1">
                <a:latin typeface="Garamond" panose="02020404030301010803" pitchFamily="18" charset="0"/>
              </a:rPr>
              <a:t>bd</a:t>
            </a:r>
            <a:r>
              <a:rPr lang="en-GB" sz="2400" dirty="0">
                <a:latin typeface="Garamond" panose="02020404030301010803" pitchFamily="18" charset="0"/>
              </a:rPr>
              <a:t>, </a:t>
            </a:r>
            <a:r>
              <a:rPr lang="en-GB" sz="2400" i="1" dirty="0">
                <a:latin typeface="Garamond" panose="02020404030301010803" pitchFamily="18" charset="0"/>
              </a:rPr>
              <a:t>ad </a:t>
            </a:r>
            <a:r>
              <a:rPr lang="en-GB" sz="2400" dirty="0">
                <a:latin typeface="Garamond" panose="02020404030301010803" pitchFamily="18" charset="0"/>
              </a:rPr>
              <a:t>+ </a:t>
            </a:r>
            <a:r>
              <a:rPr lang="en-GB" sz="2400" i="1" dirty="0" err="1">
                <a:latin typeface="Garamond" panose="02020404030301010803" pitchFamily="18" charset="0"/>
              </a:rPr>
              <a:t>bc</a:t>
            </a:r>
            <a:r>
              <a:rPr lang="en-GB" sz="2400" dirty="0" smtClean="0">
                <a:latin typeface="Garamond" panose="02020404030301010803" pitchFamily="18" charset="0"/>
              </a:rPr>
              <a:t>)</a:t>
            </a:r>
            <a:endParaRPr lang="en-GB" sz="2400" dirty="0">
              <a:latin typeface="Garamond" panose="02020404030301010803" pitchFamily="18" charset="0"/>
            </a:endParaRPr>
          </a:p>
          <a:p>
            <a:pPr algn="ctr"/>
            <a:endParaRPr lang="en-GB" sz="2400" dirty="0">
              <a:latin typeface="Garamond" panose="02020404030301010803" pitchFamily="18" charset="0"/>
            </a:endParaRPr>
          </a:p>
          <a:p>
            <a:pPr algn="ctr"/>
            <a:r>
              <a:rPr lang="en-GB" sz="2400" dirty="0">
                <a:latin typeface="Garamond" panose="02020404030301010803" pitchFamily="18" charset="0"/>
              </a:rPr>
              <a:t>The pair (</a:t>
            </a:r>
            <a:r>
              <a:rPr lang="en-GB" sz="2400" i="1" dirty="0">
                <a:latin typeface="Garamond" panose="02020404030301010803" pitchFamily="18" charset="0"/>
              </a:rPr>
              <a:t>a</a:t>
            </a:r>
            <a:r>
              <a:rPr lang="en-GB" sz="2400" dirty="0">
                <a:latin typeface="Garamond" panose="02020404030301010803" pitchFamily="18" charset="0"/>
              </a:rPr>
              <a:t>, 0) then </a:t>
            </a:r>
            <a:r>
              <a:rPr lang="en-GB" sz="2400" b="1" dirty="0">
                <a:latin typeface="Garamond" panose="02020404030301010803" pitchFamily="18" charset="0"/>
              </a:rPr>
              <a:t>corresponds</a:t>
            </a:r>
            <a:r>
              <a:rPr lang="en-GB" sz="2400" dirty="0">
                <a:latin typeface="Garamond" panose="02020404030301010803" pitchFamily="18" charset="0"/>
              </a:rPr>
              <a:t> to the real number </a:t>
            </a:r>
            <a:r>
              <a:rPr lang="en-GB" sz="2400" i="1" dirty="0">
                <a:latin typeface="Garamond" panose="02020404030301010803" pitchFamily="18" charset="0"/>
              </a:rPr>
              <a:t>a</a:t>
            </a:r>
          </a:p>
          <a:p>
            <a:pPr algn="ctr"/>
            <a:endParaRPr lang="en-GB" sz="2400" i="1" dirty="0">
              <a:latin typeface="Garamond" panose="02020404030301010803" pitchFamily="18" charset="0"/>
            </a:endParaRPr>
          </a:p>
          <a:p>
            <a:pPr algn="ctr"/>
            <a:r>
              <a:rPr lang="en-GB" sz="2400" dirty="0">
                <a:latin typeface="Garamond" panose="02020404030301010803" pitchFamily="18" charset="0"/>
              </a:rPr>
              <a:t>the pair (0, 1) </a:t>
            </a:r>
            <a:r>
              <a:rPr lang="en-GB" sz="2400" b="1" dirty="0">
                <a:latin typeface="Garamond" panose="02020404030301010803" pitchFamily="18" charset="0"/>
              </a:rPr>
              <a:t>corresponds</a:t>
            </a:r>
            <a:r>
              <a:rPr lang="en-GB" sz="2400" dirty="0">
                <a:latin typeface="Garamond" panose="02020404030301010803" pitchFamily="18" charset="0"/>
              </a:rPr>
              <a:t> to the imaginary number </a:t>
            </a:r>
            <a:r>
              <a:rPr lang="en-GB" sz="2400" i="1" dirty="0" err="1">
                <a:latin typeface="Garamond" panose="02020404030301010803" pitchFamily="18" charset="0"/>
              </a:rPr>
              <a:t>i</a:t>
            </a:r>
            <a:endParaRPr lang="en-GB" sz="2400" i="1" dirty="0">
              <a:latin typeface="Garamond" panose="02020404030301010803" pitchFamily="18" charset="0"/>
            </a:endParaRPr>
          </a:p>
          <a:p>
            <a:pPr algn="ctr"/>
            <a:endParaRPr lang="en-GB" sz="2400" i="1" dirty="0">
              <a:latin typeface="Garamond" panose="02020404030301010803" pitchFamily="18" charset="0"/>
            </a:endParaRPr>
          </a:p>
          <a:p>
            <a:pPr algn="ctr"/>
            <a:r>
              <a:rPr lang="en-GB" sz="2400" dirty="0">
                <a:latin typeface="Garamond" panose="02020404030301010803" pitchFamily="18" charset="0"/>
              </a:rPr>
              <a:t>Then</a:t>
            </a:r>
            <a:r>
              <a:rPr lang="en-GB" sz="2400" i="1" dirty="0">
                <a:latin typeface="Garamond" panose="02020404030301010803" pitchFamily="18" charset="0"/>
              </a:rPr>
              <a:t> </a:t>
            </a:r>
            <a:r>
              <a:rPr lang="en-GB" sz="2400" dirty="0">
                <a:latin typeface="Garamond" panose="02020404030301010803" pitchFamily="18" charset="0"/>
              </a:rPr>
              <a:t>(0, 1) x (0, 1) = (-1, 0</a:t>
            </a:r>
            <a:r>
              <a:rPr lang="en-GB" sz="2400" dirty="0" smtClean="0">
                <a:latin typeface="Garamond" panose="02020404030301010803" pitchFamily="18" charset="0"/>
              </a:rPr>
              <a:t>)</a:t>
            </a:r>
            <a:endParaRPr lang="en-GB" sz="2400" dirty="0">
              <a:latin typeface="Garamond" panose="02020404030301010803" pitchFamily="18" charset="0"/>
            </a:endParaRPr>
          </a:p>
          <a:p>
            <a:pPr algn="ctr"/>
            <a:r>
              <a:rPr lang="en-GB" sz="2400" dirty="0">
                <a:latin typeface="Garamond" panose="02020404030301010803" pitchFamily="18" charset="0"/>
              </a:rPr>
              <a:t>which </a:t>
            </a:r>
            <a:r>
              <a:rPr lang="en-GB" sz="2400" b="1" dirty="0">
                <a:latin typeface="Garamond" panose="02020404030301010803" pitchFamily="18" charset="0"/>
              </a:rPr>
              <a:t>corresponds</a:t>
            </a:r>
            <a:r>
              <a:rPr lang="en-GB" sz="2400" dirty="0">
                <a:latin typeface="Garamond" panose="02020404030301010803" pitchFamily="18" charset="0"/>
              </a:rPr>
              <a:t> to the equation</a:t>
            </a:r>
          </a:p>
          <a:p>
            <a:pPr algn="ctr"/>
            <a:r>
              <a:rPr lang="en-GB" sz="2400" dirty="0">
                <a:latin typeface="Garamond" panose="02020404030301010803" pitchFamily="18" charset="0"/>
              </a:rPr>
              <a:t> </a:t>
            </a:r>
            <a:r>
              <a:rPr lang="en-GB" sz="2400" i="1" dirty="0" err="1">
                <a:latin typeface="Garamond" panose="02020404030301010803" pitchFamily="18" charset="0"/>
              </a:rPr>
              <a:t>i</a:t>
            </a:r>
            <a:r>
              <a:rPr lang="en-GB" sz="2400" i="1" dirty="0">
                <a:latin typeface="Garamond" panose="02020404030301010803" pitchFamily="18" charset="0"/>
              </a:rPr>
              <a:t> </a:t>
            </a:r>
            <a:r>
              <a:rPr lang="en-GB" sz="2400" dirty="0">
                <a:latin typeface="Garamond" panose="02020404030301010803" pitchFamily="18" charset="0"/>
              </a:rPr>
              <a:t> x </a:t>
            </a:r>
            <a:r>
              <a:rPr lang="en-GB" sz="2400" i="1" dirty="0" err="1">
                <a:latin typeface="Garamond" panose="02020404030301010803" pitchFamily="18" charset="0"/>
              </a:rPr>
              <a:t>i</a:t>
            </a:r>
            <a:r>
              <a:rPr lang="en-GB" sz="2400" i="1" dirty="0">
                <a:latin typeface="Garamond" panose="02020404030301010803" pitchFamily="18" charset="0"/>
              </a:rPr>
              <a:t> </a:t>
            </a:r>
            <a:r>
              <a:rPr lang="en-GB" sz="2400" dirty="0">
                <a:latin typeface="Garamond" panose="02020404030301010803" pitchFamily="18" charset="0"/>
              </a:rPr>
              <a:t>= - </a:t>
            </a:r>
            <a:r>
              <a:rPr lang="en-GB" sz="2400" dirty="0" smtClean="0">
                <a:latin typeface="Garamond" panose="02020404030301010803" pitchFamily="18" charset="0"/>
              </a:rPr>
              <a:t>1</a:t>
            </a:r>
            <a:endParaRPr lang="en-GB" sz="2400" dirty="0">
              <a:latin typeface="Garamond" panose="02020404030301010803" pitchFamily="18" charset="0"/>
            </a:endParaRPr>
          </a:p>
          <a:p>
            <a:endParaRPr lang="en-GB" dirty="0"/>
          </a:p>
        </p:txBody>
      </p:sp>
    </p:spTree>
    <p:extLst>
      <p:ext uri="{BB962C8B-B14F-4D97-AF65-F5344CB8AC3E}">
        <p14:creationId xmlns:p14="http://schemas.microsoft.com/office/powerpoint/2010/main" val="313623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Triadic fancies</a:t>
            </a:r>
            <a:endParaRPr lang="en-GB" dirty="0">
              <a:solidFill>
                <a:srgbClr val="0066FF"/>
              </a:solidFill>
              <a:latin typeface="Garamond" panose="02020404030301010803"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3528" y="1600200"/>
                <a:ext cx="8496944" cy="4525963"/>
              </a:xfrm>
            </p:spPr>
            <p:txBody>
              <a:bodyPr>
                <a:normAutofit/>
              </a:bodyPr>
              <a:lstStyle/>
              <a:p>
                <a:pPr marL="0" indent="0">
                  <a:buNone/>
                </a:pPr>
                <a:r>
                  <a:rPr lang="en-GB" sz="3000" dirty="0" smtClean="0">
                    <a:latin typeface="Garamond" panose="02020404030301010803" pitchFamily="18" charset="0"/>
                  </a:rPr>
                  <a:t>Hamilton </a:t>
                </a:r>
                <a:r>
                  <a:rPr lang="en-GB" sz="3000" dirty="0">
                    <a:latin typeface="Garamond" panose="02020404030301010803" pitchFamily="18" charset="0"/>
                  </a:rPr>
                  <a:t>now looked at number triples such as (</a:t>
                </a:r>
                <a:r>
                  <a:rPr lang="en-GB" sz="3000" i="1" dirty="0">
                    <a:latin typeface="Garamond" panose="02020404030301010803" pitchFamily="18" charset="0"/>
                  </a:rPr>
                  <a:t>a, b, c</a:t>
                </a:r>
                <a:r>
                  <a:rPr lang="en-GB" sz="3000" dirty="0" smtClean="0">
                    <a:latin typeface="Garamond" panose="02020404030301010803" pitchFamily="18" charset="0"/>
                  </a:rPr>
                  <a:t>)</a:t>
                </a:r>
              </a:p>
              <a:p>
                <a:pPr marL="0" indent="0">
                  <a:buNone/>
                </a:pPr>
                <a:endParaRPr lang="en-GB" sz="3000" dirty="0">
                  <a:latin typeface="Garamond" panose="02020404030301010803" pitchFamily="18" charset="0"/>
                </a:endParaRPr>
              </a:p>
              <a:p>
                <a:pPr marL="0" indent="0">
                  <a:buNone/>
                </a:pPr>
                <a:r>
                  <a:rPr lang="en-GB" sz="3000" dirty="0">
                    <a:latin typeface="Garamond" panose="02020404030301010803" pitchFamily="18" charset="0"/>
                  </a:rPr>
                  <a:t>H</a:t>
                </a:r>
                <a:r>
                  <a:rPr lang="en-GB" sz="3000" dirty="0" smtClean="0">
                    <a:latin typeface="Garamond" panose="02020404030301010803" pitchFamily="18" charset="0"/>
                  </a:rPr>
                  <a:t>e </a:t>
                </a:r>
                <a:r>
                  <a:rPr lang="en-GB" sz="3000" dirty="0">
                    <a:latin typeface="Garamond" panose="02020404030301010803" pitchFamily="18" charset="0"/>
                  </a:rPr>
                  <a:t>wrote them </a:t>
                </a:r>
                <a:r>
                  <a:rPr lang="en-GB" sz="3000" dirty="0" smtClean="0">
                    <a:latin typeface="Garamond" panose="02020404030301010803" pitchFamily="18" charset="0"/>
                  </a:rPr>
                  <a:t>as: </a:t>
                </a:r>
                <a:r>
                  <a:rPr lang="en-GB" sz="3000" i="1" dirty="0" smtClean="0">
                    <a:latin typeface="Garamond" panose="02020404030301010803" pitchFamily="18" charset="0"/>
                  </a:rPr>
                  <a:t> </a:t>
                </a:r>
                <a:r>
                  <a:rPr lang="en-GB" sz="3000" i="1" dirty="0">
                    <a:latin typeface="Garamond" panose="02020404030301010803" pitchFamily="18" charset="0"/>
                  </a:rPr>
                  <a:t>a + bi + </a:t>
                </a:r>
                <a:r>
                  <a:rPr lang="en-GB" sz="3000" i="1" dirty="0" err="1">
                    <a:latin typeface="Garamond" panose="02020404030301010803" pitchFamily="18" charset="0"/>
                  </a:rPr>
                  <a:t>cj</a:t>
                </a:r>
                <a:r>
                  <a:rPr lang="en-GB" sz="3000" i="1" dirty="0">
                    <a:latin typeface="Garamond" panose="02020404030301010803" pitchFamily="18" charset="0"/>
                  </a:rPr>
                  <a:t> </a:t>
                </a:r>
                <a:r>
                  <a:rPr lang="en-GB" sz="3000" dirty="0">
                    <a:latin typeface="Garamond" panose="02020404030301010803" pitchFamily="18" charset="0"/>
                  </a:rPr>
                  <a:t>where </a:t>
                </a:r>
                <a:r>
                  <a:rPr lang="en-GB" sz="3000" i="1" dirty="0">
                    <a:latin typeface="Garamond" panose="02020404030301010803" pitchFamily="18" charset="0"/>
                  </a:rPr>
                  <a:t>i</a:t>
                </a:r>
                <a:r>
                  <a:rPr lang="en-GB" sz="3000" i="1" baseline="30000" dirty="0">
                    <a:latin typeface="Garamond" panose="02020404030301010803" pitchFamily="18" charset="0"/>
                  </a:rPr>
                  <a:t>2</a:t>
                </a:r>
                <a:r>
                  <a:rPr lang="en-GB" sz="3000" dirty="0">
                    <a:latin typeface="Garamond" panose="02020404030301010803" pitchFamily="18" charset="0"/>
                  </a:rPr>
                  <a:t> = </a:t>
                </a:r>
                <a:r>
                  <a:rPr lang="en-GB" sz="3000" i="1" dirty="0">
                    <a:latin typeface="Garamond" panose="02020404030301010803" pitchFamily="18" charset="0"/>
                  </a:rPr>
                  <a:t>j</a:t>
                </a:r>
                <a:r>
                  <a:rPr lang="en-GB" sz="3000" i="1" baseline="30000" dirty="0">
                    <a:latin typeface="Garamond" panose="02020404030301010803" pitchFamily="18" charset="0"/>
                  </a:rPr>
                  <a:t>2</a:t>
                </a:r>
                <a:r>
                  <a:rPr lang="en-GB" sz="3000" i="1" dirty="0">
                    <a:latin typeface="Garamond" panose="02020404030301010803" pitchFamily="18" charset="0"/>
                  </a:rPr>
                  <a:t> = </a:t>
                </a:r>
                <a14:m>
                  <m:oMath xmlns:m="http://schemas.openxmlformats.org/officeDocument/2006/math">
                    <m:r>
                      <a:rPr lang="en-GB" sz="3000" i="1" dirty="0" smtClean="0">
                        <a:latin typeface="Cambria Math"/>
                        <a:ea typeface="Cambria Math"/>
                      </a:rPr>
                      <m:t>−</m:t>
                    </m:r>
                  </m:oMath>
                </a14:m>
                <a:r>
                  <a:rPr lang="en-GB" sz="3000" dirty="0">
                    <a:latin typeface="Garamond" panose="02020404030301010803" pitchFamily="18" charset="0"/>
                  </a:rPr>
                  <a:t>1</a:t>
                </a:r>
                <a:r>
                  <a:rPr lang="en-GB" sz="3000" dirty="0" smtClean="0">
                    <a:latin typeface="Garamond" panose="02020404030301010803" pitchFamily="18" charset="0"/>
                  </a:rPr>
                  <a:t> </a:t>
                </a:r>
              </a:p>
              <a:p>
                <a:pPr marL="0" indent="0">
                  <a:buNone/>
                </a:pPr>
                <a:endParaRPr lang="en-GB" sz="3000" dirty="0">
                  <a:latin typeface="Garamond" panose="02020404030301010803" pitchFamily="18" charset="0"/>
                </a:endParaRPr>
              </a:p>
              <a:p>
                <a:pPr marL="0" indent="0">
                  <a:buNone/>
                </a:pPr>
                <a:r>
                  <a:rPr lang="en-GB" sz="3000" dirty="0" smtClean="0">
                    <a:latin typeface="Garamond" panose="02020404030301010803" pitchFamily="18" charset="0"/>
                  </a:rPr>
                  <a:t>Addition was easy:</a:t>
                </a:r>
              </a:p>
              <a:p>
                <a:pPr marL="0" indent="0">
                  <a:buNone/>
                </a:pPr>
                <a:r>
                  <a:rPr lang="en-GB" sz="2800" i="1" dirty="0">
                    <a:latin typeface="Garamond" panose="02020404030301010803" pitchFamily="18" charset="0"/>
                  </a:rPr>
                  <a:t>(1 + 2i + 3j</a:t>
                </a:r>
                <a:r>
                  <a:rPr lang="en-GB" sz="2800" dirty="0">
                    <a:latin typeface="Garamond" panose="02020404030301010803" pitchFamily="18" charset="0"/>
                  </a:rPr>
                  <a:t>)</a:t>
                </a:r>
                <a:r>
                  <a:rPr lang="en-GB" sz="2800" i="1" dirty="0">
                    <a:latin typeface="Garamond" panose="02020404030301010803" pitchFamily="18" charset="0"/>
                  </a:rPr>
                  <a:t> + (4 + 5i + 6j) = (1 + 4) + (2i + 5i) + (3j + 6j)</a:t>
                </a:r>
                <a:endParaRPr lang="en-GB" sz="2800" dirty="0">
                  <a:latin typeface="Garamond" panose="02020404030301010803" pitchFamily="18" charset="0"/>
                </a:endParaRPr>
              </a:p>
              <a:p>
                <a:pPr marL="0" indent="0">
                  <a:buNone/>
                </a:pPr>
                <a:r>
                  <a:rPr lang="en-GB" sz="2800" i="1" dirty="0">
                    <a:latin typeface="Garamond" panose="02020404030301010803" pitchFamily="18" charset="0"/>
                  </a:rPr>
                  <a:t>= 5 + 7i + 9j</a:t>
                </a:r>
                <a:endParaRPr lang="en-GB" sz="2800" dirty="0">
                  <a:latin typeface="Garamond" panose="02020404030301010803" pitchFamily="18" charset="0"/>
                </a:endParaRPr>
              </a:p>
              <a:p>
                <a:pPr marL="0" indent="0">
                  <a:buNone/>
                </a:pPr>
                <a:endParaRPr lang="en-GB" sz="3000" dirty="0">
                  <a:latin typeface="Garamond" panose="02020404030301010803"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3528" y="1600200"/>
                <a:ext cx="8496944" cy="4525963"/>
              </a:xfrm>
              <a:blipFill rotWithShape="1">
                <a:blip r:embed="rId2"/>
                <a:stretch>
                  <a:fillRect l="-1650" t="-1752"/>
                </a:stretch>
              </a:blipFill>
            </p:spPr>
            <p:txBody>
              <a:bodyPr/>
              <a:lstStyle/>
              <a:p>
                <a:r>
                  <a:rPr lang="en-GB">
                    <a:noFill/>
                  </a:rPr>
                  <a:t> </a:t>
                </a:r>
              </a:p>
            </p:txBody>
          </p:sp>
        </mc:Fallback>
      </mc:AlternateContent>
    </p:spTree>
    <p:extLst>
      <p:ext uri="{BB962C8B-B14F-4D97-AF65-F5344CB8AC3E}">
        <p14:creationId xmlns:p14="http://schemas.microsoft.com/office/powerpoint/2010/main" val="790195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GB" dirty="0">
                <a:solidFill>
                  <a:srgbClr val="0066FF"/>
                </a:solidFill>
                <a:latin typeface="Garamond" pitchFamily="18" charset="0"/>
              </a:rPr>
              <a:t>Hamilton, Boole and their Algebras</a:t>
            </a:r>
            <a:endParaRPr lang="en-GB" altLang="en-US" dirty="0" smtClean="0"/>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4174" y="1268760"/>
            <a:ext cx="3197773"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p:cNvSpPr txBox="1"/>
              <p:nvPr/>
            </p:nvSpPr>
            <p:spPr>
              <a:xfrm>
                <a:off x="5220072" y="5589240"/>
                <a:ext cx="2956771" cy="1169551"/>
              </a:xfrm>
              <a:prstGeom prst="rect">
                <a:avLst/>
              </a:prstGeom>
              <a:noFill/>
            </p:spPr>
            <p:txBody>
              <a:bodyPr wrap="none" rtlCol="0">
                <a:spAutoFit/>
              </a:bodyPr>
              <a:lstStyle/>
              <a:p>
                <a:r>
                  <a:rPr lang="en-GB" sz="2100" dirty="0" smtClean="0"/>
                  <a:t>George Boole 1815–1864</a:t>
                </a:r>
              </a:p>
              <a:p>
                <a:endParaRPr lang="en-GB" sz="2100" dirty="0" smtClean="0"/>
              </a:p>
              <a:p>
                <a:pPr algn="ctr"/>
                <a14:m>
                  <m:oMath xmlns:m="http://schemas.openxmlformats.org/officeDocument/2006/math">
                    <m:sSup>
                      <m:sSupPr>
                        <m:ctrlPr>
                          <a:rPr lang="en-GB" sz="2800" i="1" smtClean="0">
                            <a:latin typeface="Cambria Math"/>
                          </a:rPr>
                        </m:ctrlPr>
                      </m:sSupPr>
                      <m:e>
                        <m:r>
                          <a:rPr lang="en-GB" sz="2800" b="0" i="1" smtClean="0">
                            <a:latin typeface="Cambria Math"/>
                          </a:rPr>
                          <m:t>𝑥</m:t>
                        </m:r>
                      </m:e>
                      <m:sup>
                        <m:r>
                          <a:rPr lang="en-GB" sz="2800" b="0" i="1" smtClean="0">
                            <a:latin typeface="Cambria Math"/>
                          </a:rPr>
                          <m:t>2</m:t>
                        </m:r>
                      </m:sup>
                    </m:sSup>
                  </m:oMath>
                </a14:m>
                <a:r>
                  <a:rPr lang="en-GB" sz="2800" dirty="0" smtClean="0"/>
                  <a:t> </a:t>
                </a:r>
                <a14:m>
                  <m:oMath xmlns:m="http://schemas.openxmlformats.org/officeDocument/2006/math">
                    <m:r>
                      <a:rPr lang="en-GB" sz="2800" i="1" dirty="0" smtClean="0">
                        <a:latin typeface="Cambria Math"/>
                        <a:ea typeface="Cambria Math"/>
                      </a:rPr>
                      <m:t>=</m:t>
                    </m:r>
                    <m:r>
                      <a:rPr lang="en-GB" sz="2800" b="0" i="1" dirty="0" smtClean="0">
                        <a:latin typeface="Cambria Math"/>
                        <a:ea typeface="Cambria Math"/>
                      </a:rPr>
                      <m:t>𝑥</m:t>
                    </m:r>
                  </m:oMath>
                </a14:m>
                <a:endParaRPr lang="en-GB"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5220072" y="5589240"/>
                <a:ext cx="2956771" cy="1169551"/>
              </a:xfrm>
              <a:prstGeom prst="rect">
                <a:avLst/>
              </a:prstGeom>
              <a:blipFill rotWithShape="1">
                <a:blip r:embed="rId5"/>
                <a:stretch>
                  <a:fillRect l="-2268" t="-3125" r="-14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35496" y="5661248"/>
                <a:ext cx="4171976" cy="1169551"/>
              </a:xfrm>
              <a:prstGeom prst="rect">
                <a:avLst/>
              </a:prstGeom>
              <a:noFill/>
            </p:spPr>
            <p:txBody>
              <a:bodyPr wrap="none" rtlCol="0">
                <a:spAutoFit/>
              </a:bodyPr>
              <a:lstStyle/>
              <a:p>
                <a:r>
                  <a:rPr lang="en-GB" sz="2100" dirty="0" smtClean="0"/>
                  <a:t>William Rowan Hamilton 1805–1865</a:t>
                </a:r>
              </a:p>
              <a:p>
                <a:endParaRPr lang="en-GB" sz="2100" dirty="0" smtClean="0"/>
              </a:p>
              <a:p>
                <a:pPr algn="ctr"/>
                <a14:m>
                  <m:oMath xmlns:m="http://schemas.openxmlformats.org/officeDocument/2006/math">
                    <m:r>
                      <a:rPr lang="en-GB" sz="2800" b="0" i="1" smtClean="0">
                        <a:latin typeface="Cambria Math"/>
                      </a:rPr>
                      <m:t>𝑖𝑗</m:t>
                    </m:r>
                    <m:r>
                      <a:rPr lang="en-GB" sz="2800" b="0" i="1" smtClean="0">
                        <a:latin typeface="Cambria Math"/>
                      </a:rPr>
                      <m:t> =  −</m:t>
                    </m:r>
                    <m:r>
                      <a:rPr lang="en-GB" sz="2800" b="0" i="1" smtClean="0">
                        <a:latin typeface="Cambria Math"/>
                        <a:ea typeface="Cambria Math"/>
                      </a:rPr>
                      <m:t>𝑗𝑖</m:t>
                    </m:r>
                  </m:oMath>
                </a14:m>
                <a:r>
                  <a:rPr lang="en-GB" sz="2800" dirty="0" smtClean="0"/>
                  <a:t> </a:t>
                </a:r>
                <a:endParaRPr lang="en-GB"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35496" y="5661248"/>
                <a:ext cx="4171976" cy="1169551"/>
              </a:xfrm>
              <a:prstGeom prst="rect">
                <a:avLst/>
              </a:prstGeom>
              <a:blipFill rotWithShape="1">
                <a:blip r:embed="rId6"/>
                <a:stretch>
                  <a:fillRect l="-1754" t="-3125" r="-731"/>
                </a:stretch>
              </a:blipFill>
            </p:spPr>
            <p:txBody>
              <a:bodyPr/>
              <a:lstStyle/>
              <a:p>
                <a:r>
                  <a:rPr lang="en-GB">
                    <a:noFill/>
                  </a:rPr>
                  <a:t> </a:t>
                </a:r>
              </a:p>
            </p:txBody>
          </p:sp>
        </mc:Fallback>
      </mc:AlternateContent>
      <p:pic>
        <p:nvPicPr>
          <p:cNvPr id="8" name="Picture 4"/>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860032" y="1268760"/>
            <a:ext cx="3397250" cy="430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How to multiply triples?</a:t>
            </a:r>
            <a:endParaRPr lang="en-GB" dirty="0">
              <a:solidFill>
                <a:srgbClr val="0066FF"/>
              </a:solidFill>
              <a:latin typeface="Garamond" panose="02020404030301010803" pitchFamily="18"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pPr marL="0" indent="0">
                  <a:buNone/>
                </a:pPr>
                <a:r>
                  <a:rPr lang="en-GB" dirty="0" smtClean="0">
                    <a:latin typeface="Garamond" panose="02020404030301010803" pitchFamily="18" charset="0"/>
                  </a:rPr>
                  <a:t>How could we define </a:t>
                </a:r>
                <a:r>
                  <a:rPr lang="en-GB" i="1" dirty="0" smtClean="0">
                    <a:latin typeface="Garamond" panose="02020404030301010803" pitchFamily="18" charset="0"/>
                  </a:rPr>
                  <a:t>(1 </a:t>
                </a:r>
                <a:r>
                  <a:rPr lang="en-GB" i="1" dirty="0">
                    <a:latin typeface="Garamond" panose="02020404030301010803" pitchFamily="18" charset="0"/>
                  </a:rPr>
                  <a:t>+ 2i + 3j</a:t>
                </a:r>
                <a:r>
                  <a:rPr lang="en-GB" dirty="0">
                    <a:latin typeface="Garamond" panose="02020404030301010803" pitchFamily="18" charset="0"/>
                  </a:rPr>
                  <a:t>)</a:t>
                </a:r>
                <a:r>
                  <a:rPr lang="en-GB" i="1" dirty="0">
                    <a:latin typeface="Garamond" panose="02020404030301010803" pitchFamily="18" charset="0"/>
                  </a:rPr>
                  <a:t> x (4 + 5i + 6j</a:t>
                </a:r>
                <a:r>
                  <a:rPr lang="en-GB" i="1" dirty="0" smtClean="0">
                    <a:latin typeface="Garamond" panose="02020404030301010803" pitchFamily="18" charset="0"/>
                  </a:rPr>
                  <a:t>)</a:t>
                </a:r>
                <a:r>
                  <a:rPr lang="en-GB" dirty="0" smtClean="0">
                    <a:latin typeface="Garamond" panose="02020404030301010803" pitchFamily="18" charset="0"/>
                  </a:rPr>
                  <a:t>?</a:t>
                </a:r>
                <a:endParaRPr lang="en-GB" i="1" dirty="0" smtClean="0">
                  <a:latin typeface="Garamond" panose="02020404030301010803" pitchFamily="18" charset="0"/>
                </a:endParaRPr>
              </a:p>
              <a:p>
                <a:pPr marL="0" indent="0">
                  <a:buNone/>
                </a:pPr>
                <a:endParaRPr lang="en-GB" i="1" dirty="0">
                  <a:latin typeface="Garamond" panose="02020404030301010803" pitchFamily="18" charset="0"/>
                </a:endParaRPr>
              </a:p>
              <a:p>
                <a:pPr marL="0" indent="0">
                  <a:buNone/>
                </a:pPr>
                <a:r>
                  <a:rPr lang="en-GB" dirty="0">
                    <a:latin typeface="Garamond" panose="02020404030301010803" pitchFamily="18" charset="0"/>
                  </a:rPr>
                  <a:t>If we multiply them out in the analogous way to complex numbers and use </a:t>
                </a:r>
                <a:r>
                  <a:rPr lang="en-GB" i="1" dirty="0">
                    <a:latin typeface="Garamond" panose="02020404030301010803" pitchFamily="18" charset="0"/>
                  </a:rPr>
                  <a:t>i</a:t>
                </a:r>
                <a:r>
                  <a:rPr lang="en-GB" i="1" baseline="30000" dirty="0">
                    <a:latin typeface="Garamond" panose="02020404030301010803" pitchFamily="18" charset="0"/>
                  </a:rPr>
                  <a:t>2</a:t>
                </a:r>
                <a:r>
                  <a:rPr lang="en-GB" dirty="0">
                    <a:latin typeface="Garamond" panose="02020404030301010803" pitchFamily="18" charset="0"/>
                  </a:rPr>
                  <a:t> = </a:t>
                </a:r>
                <a:r>
                  <a:rPr lang="en-GB" i="1" dirty="0">
                    <a:latin typeface="Garamond" panose="02020404030301010803" pitchFamily="18" charset="0"/>
                  </a:rPr>
                  <a:t>j</a:t>
                </a:r>
                <a:r>
                  <a:rPr lang="en-GB" i="1" baseline="30000" dirty="0">
                    <a:latin typeface="Garamond" panose="02020404030301010803" pitchFamily="18" charset="0"/>
                  </a:rPr>
                  <a:t>2</a:t>
                </a:r>
                <a:r>
                  <a:rPr lang="en-GB" i="1" dirty="0">
                    <a:latin typeface="Garamond" panose="02020404030301010803" pitchFamily="18" charset="0"/>
                  </a:rPr>
                  <a:t> = </a:t>
                </a:r>
                <a14:m>
                  <m:oMath xmlns:m="http://schemas.openxmlformats.org/officeDocument/2006/math">
                    <m:r>
                      <a:rPr lang="en-GB" i="1" dirty="0">
                        <a:latin typeface="Cambria Math"/>
                        <a:ea typeface="Cambria Math"/>
                      </a:rPr>
                      <m:t>−</m:t>
                    </m:r>
                  </m:oMath>
                </a14:m>
                <a:r>
                  <a:rPr lang="en-GB" dirty="0">
                    <a:latin typeface="Garamond" panose="02020404030301010803" pitchFamily="18" charset="0"/>
                  </a:rPr>
                  <a:t>1 we </a:t>
                </a:r>
                <a:r>
                  <a:rPr lang="en-GB" dirty="0" smtClean="0">
                    <a:latin typeface="Garamond" panose="02020404030301010803" pitchFamily="18" charset="0"/>
                  </a:rPr>
                  <a:t>obtain</a:t>
                </a:r>
              </a:p>
              <a:p>
                <a:pPr marL="0" indent="0">
                  <a:buNone/>
                </a:pPr>
                <a:endParaRPr lang="en-GB" dirty="0">
                  <a:latin typeface="Garamond" panose="02020404030301010803" pitchFamily="18" charset="0"/>
                </a:endParaRPr>
              </a:p>
              <a:p>
                <a:pPr marL="0" indent="0">
                  <a:buNone/>
                </a:pPr>
                <a:r>
                  <a:rPr lang="en-GB" dirty="0">
                    <a:latin typeface="Garamond" panose="02020404030301010803" pitchFamily="18" charset="0"/>
                  </a:rPr>
                  <a:t>(4 – 10 – 18) + (5 + 8)</a:t>
                </a:r>
                <a:r>
                  <a:rPr lang="en-GB" i="1" dirty="0" err="1">
                    <a:latin typeface="Garamond" panose="02020404030301010803" pitchFamily="18" charset="0"/>
                  </a:rPr>
                  <a:t>i</a:t>
                </a:r>
                <a:r>
                  <a:rPr lang="en-GB" i="1" dirty="0">
                    <a:latin typeface="Garamond" panose="02020404030301010803" pitchFamily="18" charset="0"/>
                  </a:rPr>
                  <a:t> + </a:t>
                </a:r>
                <a:r>
                  <a:rPr lang="en-GB" dirty="0">
                    <a:latin typeface="Garamond" panose="02020404030301010803" pitchFamily="18" charset="0"/>
                  </a:rPr>
                  <a:t>(6 + 12)</a:t>
                </a:r>
                <a:r>
                  <a:rPr lang="en-GB" i="1" dirty="0">
                    <a:latin typeface="Garamond" panose="02020404030301010803" pitchFamily="18" charset="0"/>
                  </a:rPr>
                  <a:t>j</a:t>
                </a:r>
                <a:r>
                  <a:rPr lang="en-GB" dirty="0">
                    <a:latin typeface="Garamond" panose="02020404030301010803" pitchFamily="18" charset="0"/>
                  </a:rPr>
                  <a:t> + (12 + </a:t>
                </a:r>
                <a:r>
                  <a:rPr lang="en-GB" dirty="0" smtClean="0">
                    <a:latin typeface="Garamond" panose="02020404030301010803" pitchFamily="18" charset="0"/>
                  </a:rPr>
                  <a:t>15)</a:t>
                </a:r>
                <a:r>
                  <a:rPr lang="en-GB" b="1" i="1" dirty="0" err="1" smtClean="0">
                    <a:latin typeface="Garamond" panose="02020404030301010803" pitchFamily="18" charset="0"/>
                  </a:rPr>
                  <a:t>ij</a:t>
                </a:r>
                <a:endParaRPr lang="en-GB" b="1" i="1" dirty="0" smtClean="0">
                  <a:latin typeface="Garamond" panose="02020404030301010803" pitchFamily="18" charset="0"/>
                </a:endParaRPr>
              </a:p>
              <a:p>
                <a:pPr marL="0" indent="0">
                  <a:buNone/>
                </a:pPr>
                <a:endParaRPr lang="en-GB" dirty="0">
                  <a:latin typeface="Garamond" panose="02020404030301010803" pitchFamily="18" charset="0"/>
                </a:endParaRPr>
              </a:p>
              <a:p>
                <a:pPr marL="0" indent="0">
                  <a:buNone/>
                </a:pPr>
                <a:r>
                  <a:rPr lang="en-GB" dirty="0">
                    <a:latin typeface="Garamond" panose="02020404030301010803" pitchFamily="18" charset="0"/>
                  </a:rPr>
                  <a:t>What is this term </a:t>
                </a:r>
                <a:r>
                  <a:rPr lang="en-GB" b="1" i="1" dirty="0" err="1">
                    <a:latin typeface="Garamond" panose="02020404030301010803" pitchFamily="18" charset="0"/>
                  </a:rPr>
                  <a:t>ij</a:t>
                </a:r>
                <a:r>
                  <a:rPr lang="en-GB" dirty="0">
                    <a:latin typeface="Garamond" panose="02020404030301010803" pitchFamily="18" charset="0"/>
                  </a:rPr>
                  <a:t>?</a:t>
                </a:r>
              </a:p>
              <a:p>
                <a:pPr marL="0" indent="0">
                  <a:buNone/>
                </a:pPr>
                <a:endParaRPr lang="en-GB" dirty="0">
                  <a:latin typeface="Garamond" panose="02020404030301010803" pitchFamily="18" charset="0"/>
                </a:endParaRPr>
              </a:p>
              <a:p>
                <a:pPr marL="0" indent="0">
                  <a:buNone/>
                </a:pPr>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852" t="-2695"/>
                </a:stretch>
              </a:blipFill>
            </p:spPr>
            <p:txBody>
              <a:bodyPr/>
              <a:lstStyle/>
              <a:p>
                <a:r>
                  <a:rPr lang="en-GB">
                    <a:noFill/>
                  </a:rPr>
                  <a:t> </a:t>
                </a:r>
              </a:p>
            </p:txBody>
          </p:sp>
        </mc:Fallback>
      </mc:AlternateContent>
    </p:spTree>
    <p:extLst>
      <p:ext uri="{BB962C8B-B14F-4D97-AF65-F5344CB8AC3E}">
        <p14:creationId xmlns:p14="http://schemas.microsoft.com/office/powerpoint/2010/main" val="1459537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2977" y="1844824"/>
            <a:ext cx="3859463" cy="3388114"/>
          </a:xfrm>
        </p:spPr>
      </p:pic>
      <p:sp>
        <p:nvSpPr>
          <p:cNvPr id="3" name="TextBox 2"/>
          <p:cNvSpPr txBox="1"/>
          <p:nvPr/>
        </p:nvSpPr>
        <p:spPr>
          <a:xfrm>
            <a:off x="179512" y="1484784"/>
            <a:ext cx="4320479" cy="4708981"/>
          </a:xfrm>
          <a:prstGeom prst="rect">
            <a:avLst/>
          </a:prstGeom>
          <a:noFill/>
        </p:spPr>
        <p:txBody>
          <a:bodyPr wrap="square" rtlCol="0">
            <a:spAutoFit/>
          </a:bodyPr>
          <a:lstStyle/>
          <a:p>
            <a:r>
              <a:rPr lang="en-GB" sz="3000" dirty="0">
                <a:latin typeface="Garamond" panose="02020404030301010803" pitchFamily="18" charset="0"/>
              </a:rPr>
              <a:t>Every morning on my coming down to breakfast, your brother </a:t>
            </a:r>
            <a:r>
              <a:rPr lang="en-GB" sz="3000" dirty="0" smtClean="0">
                <a:latin typeface="Garamond" panose="02020404030301010803" pitchFamily="18" charset="0"/>
              </a:rPr>
              <a:t>William </a:t>
            </a:r>
            <a:r>
              <a:rPr lang="en-GB" sz="3000" dirty="0">
                <a:latin typeface="Garamond" panose="02020404030301010803" pitchFamily="18" charset="0"/>
              </a:rPr>
              <a:t>Edwin and yourself used to ask me. ‘Well, Papa, can you </a:t>
            </a:r>
            <a:r>
              <a:rPr lang="en-GB" sz="3000" b="1" dirty="0">
                <a:latin typeface="Garamond" panose="02020404030301010803" pitchFamily="18" charset="0"/>
              </a:rPr>
              <a:t>multiply </a:t>
            </a:r>
            <a:r>
              <a:rPr lang="en-GB" sz="3000" dirty="0">
                <a:latin typeface="Garamond" panose="02020404030301010803" pitchFamily="18" charset="0"/>
              </a:rPr>
              <a:t>triplets?’ Whereto I was always obliged to reply, with a sad shake of the head ‘No, I can only </a:t>
            </a:r>
            <a:r>
              <a:rPr lang="en-GB" sz="3000" b="1" dirty="0">
                <a:latin typeface="Garamond" panose="02020404030301010803" pitchFamily="18" charset="0"/>
              </a:rPr>
              <a:t>add </a:t>
            </a:r>
            <a:r>
              <a:rPr lang="en-GB" sz="3000" dirty="0">
                <a:latin typeface="Garamond" panose="02020404030301010803" pitchFamily="18" charset="0"/>
              </a:rPr>
              <a:t>and </a:t>
            </a:r>
            <a:r>
              <a:rPr lang="en-GB" sz="3000" b="1" dirty="0">
                <a:latin typeface="Garamond" panose="02020404030301010803" pitchFamily="18" charset="0"/>
              </a:rPr>
              <a:t>subtract</a:t>
            </a:r>
            <a:r>
              <a:rPr lang="en-GB" sz="3000" dirty="0">
                <a:latin typeface="Garamond" panose="02020404030301010803" pitchFamily="18" charset="0"/>
              </a:rPr>
              <a:t> </a:t>
            </a:r>
            <a:r>
              <a:rPr lang="en-GB" sz="3000" dirty="0" smtClean="0">
                <a:latin typeface="Garamond" panose="02020404030301010803" pitchFamily="18" charset="0"/>
              </a:rPr>
              <a:t>them’</a:t>
            </a:r>
            <a:endParaRPr lang="en-GB" sz="3000" dirty="0">
              <a:latin typeface="Garamond" panose="02020404030301010803" pitchFamily="18" charset="0"/>
            </a:endParaRPr>
          </a:p>
        </p:txBody>
      </p:sp>
    </p:spTree>
    <p:extLst>
      <p:ext uri="{BB962C8B-B14F-4D97-AF65-F5344CB8AC3E}">
        <p14:creationId xmlns:p14="http://schemas.microsoft.com/office/powerpoint/2010/main" val="19229640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66FF"/>
                </a:solidFill>
                <a:latin typeface="Garamond" panose="02020404030301010803" pitchFamily="18" charset="0"/>
              </a:rPr>
              <a:t>Division law</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00200"/>
                <a:ext cx="8229600" cy="4997152"/>
              </a:xfrm>
            </p:spPr>
            <p:txBody>
              <a:bodyPr>
                <a:normAutofit/>
              </a:bodyPr>
              <a:lstStyle/>
              <a:p>
                <a:pPr marL="0" indent="0">
                  <a:buNone/>
                </a:pPr>
                <a:r>
                  <a:rPr lang="en-GB" sz="3600" dirty="0" smtClean="0">
                    <a:latin typeface="Garamond" panose="02020404030301010803" pitchFamily="18" charset="0"/>
                  </a:rPr>
                  <a:t>If </a:t>
                </a:r>
                <a:r>
                  <a:rPr lang="en-GB" sz="3600" i="1" dirty="0">
                    <a:latin typeface="Garamond" panose="02020404030301010803" pitchFamily="18" charset="0"/>
                  </a:rPr>
                  <a:t>D, E</a:t>
                </a:r>
                <a:r>
                  <a:rPr lang="en-GB" sz="3600" dirty="0">
                    <a:latin typeface="Garamond" panose="02020404030301010803" pitchFamily="18" charset="0"/>
                  </a:rPr>
                  <a:t> are triples with </a:t>
                </a:r>
                <a:r>
                  <a:rPr lang="en-GB" sz="3600" i="1" dirty="0">
                    <a:latin typeface="Garamond" panose="02020404030301010803" pitchFamily="18" charset="0"/>
                  </a:rPr>
                  <a:t>D</a:t>
                </a:r>
                <a:r>
                  <a:rPr lang="en-GB" sz="3600" dirty="0">
                    <a:latin typeface="Garamond" panose="02020404030301010803" pitchFamily="18" charset="0"/>
                  </a:rPr>
                  <a:t> non </a:t>
                </a:r>
                <a:r>
                  <a:rPr lang="en-GB" sz="3600" dirty="0" smtClean="0">
                    <a:latin typeface="Garamond" panose="02020404030301010803" pitchFamily="18" charset="0"/>
                  </a:rPr>
                  <a:t>zero</a:t>
                </a:r>
              </a:p>
              <a:p>
                <a:pPr marL="0" indent="0">
                  <a:buNone/>
                </a:pPr>
                <a:r>
                  <a:rPr lang="en-GB" sz="3600" dirty="0" smtClean="0">
                    <a:latin typeface="Garamond" panose="02020404030301010803" pitchFamily="18" charset="0"/>
                  </a:rPr>
                  <a:t>then </a:t>
                </a:r>
                <a:r>
                  <a:rPr lang="en-GB" sz="3600" dirty="0">
                    <a:latin typeface="Garamond" panose="02020404030301010803" pitchFamily="18" charset="0"/>
                  </a:rPr>
                  <a:t>there must be a triple </a:t>
                </a:r>
                <a:r>
                  <a:rPr lang="en-GB" sz="3600" i="1" dirty="0">
                    <a:latin typeface="Garamond" panose="02020404030301010803" pitchFamily="18" charset="0"/>
                  </a:rPr>
                  <a:t>X</a:t>
                </a:r>
                <a:r>
                  <a:rPr lang="en-GB" sz="3600" dirty="0">
                    <a:latin typeface="Garamond" panose="02020404030301010803" pitchFamily="18" charset="0"/>
                  </a:rPr>
                  <a:t> so that</a:t>
                </a:r>
              </a:p>
              <a:p>
                <a:pPr marL="0" indent="0" algn="ctr">
                  <a:buNone/>
                </a:pPr>
                <a:r>
                  <a:rPr lang="en-GB" sz="3600" i="1" dirty="0" smtClean="0">
                    <a:latin typeface="Garamond" panose="02020404030301010803" pitchFamily="18" charset="0"/>
                  </a:rPr>
                  <a:t>D</a:t>
                </a:r>
                <a:r>
                  <a:rPr lang="en-GB" sz="3600" dirty="0" smtClean="0">
                    <a:latin typeface="Garamond" panose="02020404030301010803" pitchFamily="18" charset="0"/>
                  </a:rPr>
                  <a:t> </a:t>
                </a:r>
                <a:r>
                  <a:rPr lang="en-GB" sz="3600" dirty="0">
                    <a:latin typeface="Garamond" panose="02020404030301010803" pitchFamily="18" charset="0"/>
                  </a:rPr>
                  <a:t>multiplied by </a:t>
                </a:r>
                <a:r>
                  <a:rPr lang="en-GB" sz="3600" i="1" dirty="0">
                    <a:latin typeface="Garamond" panose="02020404030301010803" pitchFamily="18" charset="0"/>
                  </a:rPr>
                  <a:t>X</a:t>
                </a:r>
                <a:r>
                  <a:rPr lang="en-GB" sz="3600" dirty="0">
                    <a:latin typeface="Garamond" panose="02020404030301010803" pitchFamily="18" charset="0"/>
                  </a:rPr>
                  <a:t> equals </a:t>
                </a:r>
                <a:r>
                  <a:rPr lang="en-GB" sz="3600" i="1" dirty="0">
                    <a:latin typeface="Garamond" panose="02020404030301010803" pitchFamily="18" charset="0"/>
                  </a:rPr>
                  <a:t>E</a:t>
                </a:r>
                <a:endParaRPr lang="en-GB" sz="3600" dirty="0">
                  <a:latin typeface="Garamond" panose="02020404030301010803" pitchFamily="18" charset="0"/>
                </a:endParaRPr>
              </a:p>
              <a:p>
                <a:pPr marL="0" indent="0">
                  <a:buNone/>
                </a:pPr>
                <a:endParaRPr lang="en-GB" sz="3600" dirty="0" smtClean="0">
                  <a:latin typeface="Garamond" panose="02020404030301010803" pitchFamily="18" charset="0"/>
                </a:endParaRPr>
              </a:p>
              <a:p>
                <a:pPr marL="0" indent="0">
                  <a:buNone/>
                </a:pPr>
                <a:r>
                  <a:rPr lang="en-GB" sz="3600" dirty="0" smtClean="0">
                    <a:latin typeface="Garamond" panose="02020404030301010803" pitchFamily="18" charset="0"/>
                  </a:rPr>
                  <a:t>We </a:t>
                </a:r>
                <a:r>
                  <a:rPr lang="en-GB" sz="3600" dirty="0">
                    <a:latin typeface="Garamond" panose="02020404030301010803" pitchFamily="18" charset="0"/>
                  </a:rPr>
                  <a:t>can think of this as meaning that </a:t>
                </a:r>
                <a:r>
                  <a:rPr lang="en-GB" sz="3600" i="1" dirty="0">
                    <a:latin typeface="Garamond" panose="02020404030301010803" pitchFamily="18" charset="0"/>
                  </a:rPr>
                  <a:t>D</a:t>
                </a:r>
                <a:r>
                  <a:rPr lang="en-GB" sz="3600" dirty="0">
                    <a:latin typeface="Garamond" panose="02020404030301010803" pitchFamily="18" charset="0"/>
                  </a:rPr>
                  <a:t> divides </a:t>
                </a:r>
                <a:r>
                  <a:rPr lang="en-GB" sz="3600" i="1" dirty="0" smtClean="0">
                    <a:latin typeface="Garamond" panose="02020404030301010803" pitchFamily="18" charset="0"/>
                  </a:rPr>
                  <a:t>E</a:t>
                </a:r>
              </a:p>
              <a:p>
                <a:pPr marL="0" indent="0">
                  <a:buNone/>
                </a:pPr>
                <a:r>
                  <a:rPr lang="en-GB" sz="3400" dirty="0" smtClean="0">
                    <a:latin typeface="Garamond" panose="02020404030301010803" pitchFamily="18" charset="0"/>
                  </a:rPr>
                  <a:t>Examples: 3 x</a:t>
                </a:r>
                <a:r>
                  <a:rPr lang="en-GB" sz="3400" i="1" dirty="0" smtClean="0">
                    <a:latin typeface="Garamond" panose="02020404030301010803" pitchFamily="18" charset="0"/>
                  </a:rPr>
                  <a:t> </a:t>
                </a:r>
                <a14:m>
                  <m:oMath xmlns:m="http://schemas.openxmlformats.org/officeDocument/2006/math">
                    <m:f>
                      <m:fPr>
                        <m:ctrlPr>
                          <a:rPr lang="en-GB" sz="3400" i="1" smtClean="0">
                            <a:latin typeface="Cambria Math"/>
                          </a:rPr>
                        </m:ctrlPr>
                      </m:fPr>
                      <m:num>
                        <m:r>
                          <a:rPr lang="en-GB" sz="3400" b="0" i="1" smtClean="0">
                            <a:latin typeface="Cambria Math"/>
                          </a:rPr>
                          <m:t>17</m:t>
                        </m:r>
                      </m:num>
                      <m:den>
                        <m:r>
                          <a:rPr lang="en-GB" sz="3400" b="0" i="1" smtClean="0">
                            <a:latin typeface="Cambria Math"/>
                          </a:rPr>
                          <m:t>3</m:t>
                        </m:r>
                      </m:den>
                    </m:f>
                  </m:oMath>
                </a14:m>
                <a:r>
                  <a:rPr lang="en-GB" sz="3400" dirty="0" smtClean="0">
                    <a:latin typeface="Garamond" panose="02020404030301010803" pitchFamily="18" charset="0"/>
                  </a:rPr>
                  <a:t> = 17 and (1 + </a:t>
                </a:r>
                <a:r>
                  <a:rPr lang="en-GB" sz="3400" dirty="0" err="1" smtClean="0">
                    <a:latin typeface="Garamond" panose="02020404030301010803" pitchFamily="18" charset="0"/>
                  </a:rPr>
                  <a:t>i</a:t>
                </a:r>
                <a:r>
                  <a:rPr lang="en-GB" sz="3400" dirty="0" smtClean="0">
                    <a:latin typeface="Garamond" panose="02020404030301010803" pitchFamily="18" charset="0"/>
                  </a:rPr>
                  <a:t>)</a:t>
                </a:r>
                <a:r>
                  <a:rPr lang="en-GB" sz="3400" dirty="0" smtClean="0">
                    <a:latin typeface="Garamond" panose="02020404030301010803" pitchFamily="18" charset="0"/>
                  </a:rPr>
                  <a:t>x</a:t>
                </a:r>
                <a:r>
                  <a:rPr lang="en-GB" sz="3400" dirty="0" smtClean="0">
                    <a:latin typeface="Garamond" panose="02020404030301010803" pitchFamily="18" charset="0"/>
                  </a:rPr>
                  <a:t>(1 – </a:t>
                </a:r>
                <a:r>
                  <a:rPr lang="en-GB" sz="3400" dirty="0" err="1" smtClean="0">
                    <a:latin typeface="Garamond" panose="02020404030301010803" pitchFamily="18" charset="0"/>
                  </a:rPr>
                  <a:t>i</a:t>
                </a:r>
                <a:r>
                  <a:rPr lang="en-GB" sz="3400" dirty="0" smtClean="0">
                    <a:latin typeface="Garamond" panose="02020404030301010803" pitchFamily="18" charset="0"/>
                  </a:rPr>
                  <a:t>)/2 = 1</a:t>
                </a:r>
                <a:endParaRPr lang="en-GB" sz="3400" dirty="0">
                  <a:latin typeface="Garamond" panose="02020404030301010803"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997152"/>
              </a:xfrm>
              <a:blipFill rotWithShape="1">
                <a:blip r:embed="rId2"/>
                <a:stretch>
                  <a:fillRect l="-2222" t="-1832" r="-741"/>
                </a:stretch>
              </a:blipFill>
            </p:spPr>
            <p:txBody>
              <a:bodyPr/>
              <a:lstStyle/>
              <a:p>
                <a:r>
                  <a:rPr lang="en-GB">
                    <a:noFill/>
                  </a:rPr>
                  <a:t> </a:t>
                </a:r>
              </a:p>
            </p:txBody>
          </p:sp>
        </mc:Fallback>
      </mc:AlternateContent>
    </p:spTree>
    <p:extLst>
      <p:ext uri="{BB962C8B-B14F-4D97-AF65-F5344CB8AC3E}">
        <p14:creationId xmlns:p14="http://schemas.microsoft.com/office/powerpoint/2010/main" val="20809033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66FF"/>
                </a:solidFill>
                <a:latin typeface="Garamond" panose="02020404030301010803" pitchFamily="18" charset="0"/>
              </a:rPr>
              <a:t>T</a:t>
            </a:r>
            <a:r>
              <a:rPr lang="en-GB" dirty="0" smtClean="0">
                <a:solidFill>
                  <a:srgbClr val="0066FF"/>
                </a:solidFill>
                <a:latin typeface="Garamond" panose="02020404030301010803" pitchFamily="18" charset="0"/>
              </a:rPr>
              <a:t>he </a:t>
            </a:r>
            <a:r>
              <a:rPr lang="en-GB" dirty="0">
                <a:solidFill>
                  <a:srgbClr val="0066FF"/>
                </a:solidFill>
                <a:latin typeface="Garamond" panose="02020404030301010803" pitchFamily="18" charset="0"/>
              </a:rPr>
              <a:t>law of the modulus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79512" y="1600200"/>
                <a:ext cx="8784976" cy="4525963"/>
              </a:xfrm>
            </p:spPr>
            <p:txBody>
              <a:bodyPr>
                <a:normAutofit/>
              </a:bodyPr>
              <a:lstStyle/>
              <a:p>
                <a:pPr marL="0" indent="0">
                  <a:buNone/>
                </a:pPr>
                <a:r>
                  <a:rPr lang="en-GB" dirty="0">
                    <a:latin typeface="Garamond" panose="02020404030301010803" pitchFamily="18" charset="0"/>
                  </a:rPr>
                  <a:t>The modulus of </a:t>
                </a:r>
                <a:r>
                  <a:rPr lang="en-GB" i="1" dirty="0">
                    <a:latin typeface="Garamond" panose="02020404030301010803" pitchFamily="18" charset="0"/>
                  </a:rPr>
                  <a:t>a + bi + </a:t>
                </a:r>
                <a:r>
                  <a:rPr lang="en-GB" i="1" dirty="0" err="1">
                    <a:latin typeface="Garamond" panose="02020404030301010803" pitchFamily="18" charset="0"/>
                  </a:rPr>
                  <a:t>cj</a:t>
                </a:r>
                <a:r>
                  <a:rPr lang="en-GB" i="1" dirty="0">
                    <a:latin typeface="Garamond" panose="02020404030301010803" pitchFamily="18" charset="0"/>
                  </a:rPr>
                  <a:t> </a:t>
                </a:r>
                <a:r>
                  <a:rPr lang="en-GB" dirty="0">
                    <a:latin typeface="Garamond" panose="02020404030301010803" pitchFamily="18" charset="0"/>
                  </a:rPr>
                  <a:t>is just</a:t>
                </a:r>
                <a:r>
                  <a:rPr lang="en-GB" i="1" dirty="0">
                    <a:latin typeface="Garamond" panose="02020404030301010803" pitchFamily="18" charset="0"/>
                  </a:rPr>
                  <a:t> </a:t>
                </a:r>
                <a14:m>
                  <m:oMath xmlns:m="http://schemas.openxmlformats.org/officeDocument/2006/math">
                    <m:rad>
                      <m:radPr>
                        <m:degHide m:val="on"/>
                        <m:ctrlPr>
                          <a:rPr lang="en-GB" i="1">
                            <a:latin typeface="Cambria Math"/>
                          </a:rPr>
                        </m:ctrlPr>
                      </m:radPr>
                      <m:deg/>
                      <m:e>
                        <m:sSup>
                          <m:sSupPr>
                            <m:ctrlPr>
                              <a:rPr lang="en-GB" i="1">
                                <a:latin typeface="Cambria Math"/>
                              </a:rPr>
                            </m:ctrlPr>
                          </m:sSupPr>
                          <m:e>
                            <m:r>
                              <a:rPr lang="en-GB" i="1">
                                <a:latin typeface="Cambria Math"/>
                              </a:rPr>
                              <m:t>𝑎</m:t>
                            </m:r>
                          </m:e>
                          <m:sup>
                            <m:r>
                              <a:rPr lang="en-GB" i="1">
                                <a:latin typeface="Cambria Math"/>
                              </a:rPr>
                              <m:t>2</m:t>
                            </m:r>
                          </m:sup>
                        </m:sSup>
                        <m:r>
                          <a:rPr lang="en-GB" i="1">
                            <a:latin typeface="Cambria Math"/>
                          </a:rPr>
                          <m:t>+ </m:t>
                        </m:r>
                        <m:sSup>
                          <m:sSupPr>
                            <m:ctrlPr>
                              <a:rPr lang="en-GB" i="1">
                                <a:latin typeface="Cambria Math"/>
                              </a:rPr>
                            </m:ctrlPr>
                          </m:sSupPr>
                          <m:e>
                            <m:r>
                              <a:rPr lang="en-GB" i="1">
                                <a:latin typeface="Cambria Math"/>
                              </a:rPr>
                              <m:t>𝑏</m:t>
                            </m:r>
                          </m:e>
                          <m:sup>
                            <m:r>
                              <a:rPr lang="en-GB" i="1">
                                <a:latin typeface="Cambria Math"/>
                              </a:rPr>
                              <m:t>2</m:t>
                            </m:r>
                          </m:sup>
                        </m:sSup>
                        <m:r>
                          <a:rPr lang="en-GB" i="1">
                            <a:latin typeface="Cambria Math"/>
                          </a:rPr>
                          <m:t>+ </m:t>
                        </m:r>
                        <m:sSup>
                          <m:sSupPr>
                            <m:ctrlPr>
                              <a:rPr lang="en-GB" i="1">
                                <a:latin typeface="Cambria Math"/>
                              </a:rPr>
                            </m:ctrlPr>
                          </m:sSupPr>
                          <m:e>
                            <m:r>
                              <a:rPr lang="en-GB" i="1">
                                <a:latin typeface="Cambria Math"/>
                              </a:rPr>
                              <m:t>𝑐</m:t>
                            </m:r>
                          </m:e>
                          <m:sup>
                            <m:r>
                              <a:rPr lang="en-GB" i="1">
                                <a:latin typeface="Cambria Math"/>
                              </a:rPr>
                              <m:t>2</m:t>
                            </m:r>
                          </m:sup>
                        </m:sSup>
                      </m:e>
                    </m:rad>
                  </m:oMath>
                </a14:m>
                <a:endParaRPr lang="en-GB" dirty="0" smtClean="0">
                  <a:latin typeface="Garamond" panose="02020404030301010803" pitchFamily="18" charset="0"/>
                </a:endParaRPr>
              </a:p>
              <a:p>
                <a:pPr marL="0" indent="0">
                  <a:buNone/>
                </a:pPr>
                <a:endParaRPr lang="en-GB" dirty="0">
                  <a:latin typeface="Garamond" panose="02020404030301010803" pitchFamily="18" charset="0"/>
                </a:endParaRPr>
              </a:p>
              <a:p>
                <a:pPr marL="0" indent="0">
                  <a:buNone/>
                </a:pPr>
                <a:r>
                  <a:rPr lang="en-GB" dirty="0">
                    <a:latin typeface="Garamond" panose="02020404030301010803" pitchFamily="18" charset="0"/>
                  </a:rPr>
                  <a:t>Hamilton wanted his method of multiplication to have the </a:t>
                </a:r>
                <a:r>
                  <a:rPr lang="en-GB" dirty="0" smtClean="0">
                    <a:latin typeface="Garamond" panose="02020404030301010803" pitchFamily="18" charset="0"/>
                  </a:rPr>
                  <a:t>following property</a:t>
                </a:r>
                <a:r>
                  <a:rPr lang="en-GB" dirty="0" smtClean="0">
                    <a:latin typeface="Garamond" panose="02020404030301010803" pitchFamily="18" charset="0"/>
                  </a:rPr>
                  <a:t>:</a:t>
                </a:r>
              </a:p>
              <a:p>
                <a:pPr marL="0" indent="0">
                  <a:buNone/>
                </a:pPr>
                <a:endParaRPr lang="en-GB" dirty="0" smtClean="0">
                  <a:latin typeface="Garamond" panose="02020404030301010803" pitchFamily="18" charset="0"/>
                </a:endParaRPr>
              </a:p>
              <a:p>
                <a:pPr marL="0" indent="0">
                  <a:buNone/>
                </a:pPr>
                <a:r>
                  <a:rPr lang="en-GB" sz="2900" dirty="0" smtClean="0">
                    <a:latin typeface="Garamond" panose="02020404030301010803" pitchFamily="18" charset="0"/>
                  </a:rPr>
                  <a:t>the </a:t>
                </a:r>
                <a:r>
                  <a:rPr lang="en-GB" sz="2900" dirty="0">
                    <a:latin typeface="Garamond" panose="02020404030301010803" pitchFamily="18" charset="0"/>
                  </a:rPr>
                  <a:t>modulus of (</a:t>
                </a:r>
                <a:r>
                  <a:rPr lang="en-GB" sz="2900" i="1" dirty="0">
                    <a:latin typeface="Garamond" panose="02020404030301010803" pitchFamily="18" charset="0"/>
                  </a:rPr>
                  <a:t>a + bi + </a:t>
                </a:r>
                <a:r>
                  <a:rPr lang="en-GB" sz="2900" i="1" dirty="0" err="1">
                    <a:latin typeface="Garamond" panose="02020404030301010803" pitchFamily="18" charset="0"/>
                  </a:rPr>
                  <a:t>cj</a:t>
                </a:r>
                <a:r>
                  <a:rPr lang="en-GB" sz="2900" i="1" dirty="0">
                    <a:latin typeface="Garamond" panose="02020404030301010803" pitchFamily="18" charset="0"/>
                  </a:rPr>
                  <a:t>)(x + </a:t>
                </a:r>
                <a:r>
                  <a:rPr lang="en-GB" sz="2900" i="1" dirty="0" err="1">
                    <a:latin typeface="Garamond" panose="02020404030301010803" pitchFamily="18" charset="0"/>
                  </a:rPr>
                  <a:t>yi</a:t>
                </a:r>
                <a:r>
                  <a:rPr lang="en-GB" sz="2900" i="1" dirty="0">
                    <a:latin typeface="Garamond" panose="02020404030301010803" pitchFamily="18" charset="0"/>
                  </a:rPr>
                  <a:t> + </a:t>
                </a:r>
                <a:r>
                  <a:rPr lang="en-GB" sz="2900" i="1" dirty="0" err="1">
                    <a:latin typeface="Garamond" panose="02020404030301010803" pitchFamily="18" charset="0"/>
                  </a:rPr>
                  <a:t>zj</a:t>
                </a:r>
                <a:r>
                  <a:rPr lang="en-GB" sz="2900" i="1" dirty="0">
                    <a:latin typeface="Garamond" panose="02020404030301010803" pitchFamily="18" charset="0"/>
                  </a:rPr>
                  <a:t>)</a:t>
                </a:r>
                <a:r>
                  <a:rPr lang="en-GB" sz="2900" dirty="0">
                    <a:latin typeface="Garamond" panose="02020404030301010803" pitchFamily="18" charset="0"/>
                  </a:rPr>
                  <a:t> </a:t>
                </a:r>
                <a:r>
                  <a:rPr lang="en-GB" sz="2900" dirty="0" smtClean="0">
                    <a:latin typeface="Garamond" panose="02020404030301010803" pitchFamily="18" charset="0"/>
                  </a:rPr>
                  <a:t> equals the </a:t>
                </a:r>
                <a:r>
                  <a:rPr lang="en-GB" sz="2900" dirty="0">
                    <a:latin typeface="Garamond" panose="02020404030301010803" pitchFamily="18" charset="0"/>
                  </a:rPr>
                  <a:t>modulus of </a:t>
                </a:r>
                <a:r>
                  <a:rPr lang="en-GB" sz="2900" i="1" dirty="0">
                    <a:latin typeface="Garamond" panose="02020404030301010803" pitchFamily="18" charset="0"/>
                  </a:rPr>
                  <a:t>(a + bi + </a:t>
                </a:r>
                <a:r>
                  <a:rPr lang="en-GB" sz="2900" i="1" dirty="0" err="1">
                    <a:latin typeface="Garamond" panose="02020404030301010803" pitchFamily="18" charset="0"/>
                  </a:rPr>
                  <a:t>cj</a:t>
                </a:r>
                <a:r>
                  <a:rPr lang="en-GB" sz="2900" i="1" dirty="0">
                    <a:latin typeface="Garamond" panose="02020404030301010803" pitchFamily="18" charset="0"/>
                  </a:rPr>
                  <a:t>)</a:t>
                </a:r>
                <a:r>
                  <a:rPr lang="en-GB" sz="2900" dirty="0">
                    <a:latin typeface="Garamond" panose="02020404030301010803" pitchFamily="18" charset="0"/>
                  </a:rPr>
                  <a:t> times the modulus of </a:t>
                </a:r>
                <a:r>
                  <a:rPr lang="en-GB" sz="2900" i="1" dirty="0">
                    <a:latin typeface="Garamond" panose="02020404030301010803" pitchFamily="18" charset="0"/>
                  </a:rPr>
                  <a:t>(x + </a:t>
                </a:r>
                <a:r>
                  <a:rPr lang="en-GB" sz="2900" i="1" dirty="0" err="1">
                    <a:latin typeface="Garamond" panose="02020404030301010803" pitchFamily="18" charset="0"/>
                  </a:rPr>
                  <a:t>yi</a:t>
                </a:r>
                <a:r>
                  <a:rPr lang="en-GB" sz="2900" i="1" dirty="0">
                    <a:latin typeface="Garamond" panose="02020404030301010803" pitchFamily="18" charset="0"/>
                  </a:rPr>
                  <a:t> + </a:t>
                </a:r>
                <a:r>
                  <a:rPr lang="en-GB" sz="2900" i="1" dirty="0" err="1">
                    <a:latin typeface="Garamond" panose="02020404030301010803" pitchFamily="18" charset="0"/>
                  </a:rPr>
                  <a:t>zj</a:t>
                </a:r>
                <a:r>
                  <a:rPr lang="en-GB" sz="2900" i="1" dirty="0" smtClean="0">
                    <a:latin typeface="Garamond" panose="02020404030301010803" pitchFamily="18" charset="0"/>
                  </a:rPr>
                  <a:t>)</a:t>
                </a:r>
                <a:endParaRPr lang="en-GB" sz="2900" dirty="0">
                  <a:latin typeface="Garamond" panose="02020404030301010803" pitchFamily="18" charset="0"/>
                </a:endParaRPr>
              </a:p>
              <a:p>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79512" y="1600200"/>
                <a:ext cx="8784976" cy="4525963"/>
              </a:xfrm>
              <a:blipFill rotWithShape="1">
                <a:blip r:embed="rId2"/>
                <a:stretch>
                  <a:fillRect l="-1734" t="-270" r="-2080"/>
                </a:stretch>
              </a:blipFill>
            </p:spPr>
            <p:txBody>
              <a:bodyPr/>
              <a:lstStyle/>
              <a:p>
                <a:r>
                  <a:rPr lang="en-GB">
                    <a:noFill/>
                  </a:rPr>
                  <a:t> </a:t>
                </a:r>
              </a:p>
            </p:txBody>
          </p:sp>
        </mc:Fallback>
      </mc:AlternateContent>
    </p:spTree>
    <p:extLst>
      <p:ext uri="{BB962C8B-B14F-4D97-AF65-F5344CB8AC3E}">
        <p14:creationId xmlns:p14="http://schemas.microsoft.com/office/powerpoint/2010/main" val="2313153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GB" i="1" dirty="0">
                    <a:solidFill>
                      <a:srgbClr val="0066FF"/>
                    </a:solidFill>
                    <a:latin typeface="Garamond" panose="02020404030301010803" pitchFamily="18" charset="0"/>
                  </a:rPr>
                  <a:t>i</a:t>
                </a:r>
                <a:r>
                  <a:rPr lang="en-GB" i="1" baseline="30000" dirty="0">
                    <a:solidFill>
                      <a:srgbClr val="0066FF"/>
                    </a:solidFill>
                    <a:latin typeface="Garamond" panose="02020404030301010803" pitchFamily="18" charset="0"/>
                  </a:rPr>
                  <a:t>2</a:t>
                </a:r>
                <a:r>
                  <a:rPr lang="en-GB" dirty="0">
                    <a:solidFill>
                      <a:srgbClr val="0066FF"/>
                    </a:solidFill>
                    <a:latin typeface="Garamond" panose="02020404030301010803" pitchFamily="18" charset="0"/>
                  </a:rPr>
                  <a:t> </a:t>
                </a:r>
                <a:r>
                  <a:rPr lang="en-GB" i="1" dirty="0">
                    <a:solidFill>
                      <a:srgbClr val="0066FF"/>
                    </a:solidFill>
                    <a:latin typeface="Garamond" panose="02020404030301010803" pitchFamily="18" charset="0"/>
                  </a:rPr>
                  <a:t>= j</a:t>
                </a:r>
                <a:r>
                  <a:rPr lang="en-GB" baseline="30000" dirty="0">
                    <a:solidFill>
                      <a:srgbClr val="0066FF"/>
                    </a:solidFill>
                    <a:latin typeface="Garamond" panose="02020404030301010803" pitchFamily="18" charset="0"/>
                  </a:rPr>
                  <a:t>2</a:t>
                </a:r>
                <a:r>
                  <a:rPr lang="en-GB" dirty="0">
                    <a:solidFill>
                      <a:srgbClr val="0066FF"/>
                    </a:solidFill>
                    <a:latin typeface="Garamond" panose="02020404030301010803" pitchFamily="18" charset="0"/>
                  </a:rPr>
                  <a:t> </a:t>
                </a:r>
                <a:r>
                  <a:rPr lang="en-GB" i="1" dirty="0">
                    <a:solidFill>
                      <a:srgbClr val="0066FF"/>
                    </a:solidFill>
                    <a:latin typeface="Garamond" panose="02020404030301010803" pitchFamily="18" charset="0"/>
                  </a:rPr>
                  <a:t>= k</a:t>
                </a:r>
                <a:r>
                  <a:rPr lang="en-GB" i="1" baseline="30000" dirty="0">
                    <a:solidFill>
                      <a:srgbClr val="0066FF"/>
                    </a:solidFill>
                    <a:latin typeface="Garamond" panose="02020404030301010803" pitchFamily="18" charset="0"/>
                  </a:rPr>
                  <a:t>2</a:t>
                </a:r>
                <a:r>
                  <a:rPr lang="en-GB" i="1" dirty="0">
                    <a:solidFill>
                      <a:srgbClr val="0066FF"/>
                    </a:solidFill>
                    <a:latin typeface="Garamond" panose="02020404030301010803" pitchFamily="18" charset="0"/>
                  </a:rPr>
                  <a:t> =</a:t>
                </a:r>
                <a:r>
                  <a:rPr lang="en-GB" i="1" dirty="0" err="1">
                    <a:solidFill>
                      <a:srgbClr val="0066FF"/>
                    </a:solidFill>
                    <a:latin typeface="Garamond" panose="02020404030301010803" pitchFamily="18" charset="0"/>
                  </a:rPr>
                  <a:t>ijk</a:t>
                </a:r>
                <a:r>
                  <a:rPr lang="en-GB" i="1" dirty="0">
                    <a:solidFill>
                      <a:srgbClr val="0066FF"/>
                    </a:solidFill>
                    <a:latin typeface="Garamond" panose="02020404030301010803" pitchFamily="18" charset="0"/>
                  </a:rPr>
                  <a:t> = </a:t>
                </a:r>
                <a14:m>
                  <m:oMath xmlns:m="http://schemas.openxmlformats.org/officeDocument/2006/math">
                    <m:r>
                      <a:rPr lang="en-GB" i="1" dirty="0" smtClean="0">
                        <a:solidFill>
                          <a:srgbClr val="0066FF"/>
                        </a:solidFill>
                        <a:latin typeface="Cambria Math"/>
                        <a:ea typeface="Cambria Math"/>
                      </a:rPr>
                      <m:t>−</m:t>
                    </m:r>
                  </m:oMath>
                </a14:m>
                <a:r>
                  <a:rPr lang="en-GB" i="1" dirty="0" smtClean="0">
                    <a:solidFill>
                      <a:srgbClr val="0066FF"/>
                    </a:solidFill>
                    <a:latin typeface="Garamond" panose="02020404030301010803" pitchFamily="18" charset="0"/>
                  </a:rPr>
                  <a:t>1</a:t>
                </a:r>
                <a:r>
                  <a:rPr lang="en-GB" dirty="0" smtClean="0">
                    <a:solidFill>
                      <a:srgbClr val="0066FF"/>
                    </a:solidFill>
                    <a:latin typeface="Garamond" panose="02020404030301010803" pitchFamily="18" charset="0"/>
                  </a:rPr>
                  <a:t> </a:t>
                </a:r>
                <a:endParaRPr lang="en-GB" dirty="0">
                  <a:solidFill>
                    <a:srgbClr val="0066FF"/>
                  </a:solidFill>
                  <a:latin typeface="Garamond" panose="02020404030301010803"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9043"/>
                </a:stretch>
              </a:blipFill>
            </p:spPr>
            <p:txBody>
              <a:bodyPr/>
              <a:lstStyle/>
              <a:p>
                <a:r>
                  <a:rPr lang="en-GB">
                    <a:noFill/>
                  </a:rPr>
                  <a:t> </a:t>
                </a:r>
              </a:p>
            </p:txBody>
          </p:sp>
        </mc:Fallback>
      </mc:AlternateContent>
      <p:pic>
        <p:nvPicPr>
          <p:cNvPr id="1026"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480762" y="1600200"/>
            <a:ext cx="237347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bwMode="auto">
          <a:xfrm>
            <a:off x="747025" y="1600200"/>
            <a:ext cx="345895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131840" y="6237312"/>
            <a:ext cx="3206327" cy="584775"/>
          </a:xfrm>
          <a:prstGeom prst="rect">
            <a:avLst/>
          </a:prstGeom>
          <a:noFill/>
        </p:spPr>
        <p:txBody>
          <a:bodyPr wrap="none" rtlCol="0">
            <a:spAutoFit/>
          </a:bodyPr>
          <a:lstStyle/>
          <a:p>
            <a:r>
              <a:rPr lang="en-GB" sz="3200" dirty="0">
                <a:latin typeface="Garamond" panose="02020404030301010803" pitchFamily="18" charset="0"/>
              </a:rPr>
              <a:t>16</a:t>
            </a:r>
            <a:r>
              <a:rPr lang="en-GB" sz="3200" baseline="30000" dirty="0">
                <a:latin typeface="Garamond" panose="02020404030301010803" pitchFamily="18" charset="0"/>
              </a:rPr>
              <a:t>th</a:t>
            </a:r>
            <a:r>
              <a:rPr lang="en-GB" sz="3200" dirty="0">
                <a:latin typeface="Garamond" panose="02020404030301010803" pitchFamily="18" charset="0"/>
              </a:rPr>
              <a:t> October 1843 </a:t>
            </a:r>
          </a:p>
        </p:txBody>
      </p:sp>
    </p:spTree>
    <p:extLst>
      <p:ext uri="{BB962C8B-B14F-4D97-AF65-F5344CB8AC3E}">
        <p14:creationId xmlns:p14="http://schemas.microsoft.com/office/powerpoint/2010/main" val="18364488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642194"/>
          </a:xfrm>
        </p:spPr>
        <p:txBody>
          <a:bodyPr>
            <a:normAutofit fontScale="90000"/>
          </a:bodyPr>
          <a:lstStyle/>
          <a:p>
            <a:r>
              <a:rPr lang="en-GB" dirty="0" smtClean="0">
                <a:solidFill>
                  <a:srgbClr val="0066FF"/>
                </a:solidFill>
                <a:latin typeface="Garamond" panose="02020404030301010803" pitchFamily="18" charset="0"/>
              </a:rPr>
              <a:t>Quaternions</a:t>
            </a:r>
            <a:br>
              <a:rPr lang="en-GB" dirty="0" smtClean="0">
                <a:solidFill>
                  <a:srgbClr val="0066FF"/>
                </a:solidFill>
                <a:latin typeface="Garamond" panose="02020404030301010803" pitchFamily="18" charset="0"/>
              </a:rPr>
            </a:br>
            <a:r>
              <a:rPr lang="en-GB" i="1" dirty="0">
                <a:solidFill>
                  <a:srgbClr val="0066FF"/>
                </a:solidFill>
                <a:latin typeface="Garamond" panose="02020404030301010803" pitchFamily="18" charset="0"/>
              </a:rPr>
              <a:t>a + bi + </a:t>
            </a:r>
            <a:r>
              <a:rPr lang="en-GB" i="1" dirty="0" err="1">
                <a:solidFill>
                  <a:srgbClr val="0066FF"/>
                </a:solidFill>
                <a:latin typeface="Garamond" panose="02020404030301010803" pitchFamily="18" charset="0"/>
              </a:rPr>
              <a:t>cj</a:t>
            </a:r>
            <a:r>
              <a:rPr lang="en-GB" i="1" dirty="0">
                <a:solidFill>
                  <a:srgbClr val="0066FF"/>
                </a:solidFill>
                <a:latin typeface="Garamond" panose="02020404030301010803" pitchFamily="18" charset="0"/>
              </a:rPr>
              <a:t> + </a:t>
            </a:r>
            <a:r>
              <a:rPr lang="en-GB" i="1" dirty="0" err="1">
                <a:solidFill>
                  <a:srgbClr val="0066FF"/>
                </a:solidFill>
                <a:latin typeface="Garamond" panose="02020404030301010803" pitchFamily="18" charset="0"/>
              </a:rPr>
              <a:t>dk</a:t>
            </a:r>
            <a:r>
              <a:rPr lang="en-GB" dirty="0">
                <a:solidFill>
                  <a:srgbClr val="0066FF"/>
                </a:solidFill>
                <a:latin typeface="Garamond" panose="02020404030301010803" pitchFamily="18" charset="0"/>
              </a:rPr>
              <a:t/>
            </a:r>
            <a:br>
              <a:rPr lang="en-GB" dirty="0">
                <a:solidFill>
                  <a:srgbClr val="0066FF"/>
                </a:solidFill>
                <a:latin typeface="Garamond" panose="02020404030301010803" pitchFamily="18" charset="0"/>
              </a:rPr>
            </a:br>
            <a:r>
              <a:rPr lang="en-GB" dirty="0" smtClean="0">
                <a:solidFill>
                  <a:srgbClr val="0066FF"/>
                </a:solidFill>
                <a:latin typeface="Garamond" panose="02020404030301010803" pitchFamily="18" charset="0"/>
              </a:rPr>
              <a:t>where </a:t>
            </a:r>
            <a:r>
              <a:rPr lang="en-GB" i="1" dirty="0" smtClean="0">
                <a:solidFill>
                  <a:srgbClr val="0066FF"/>
                </a:solidFill>
                <a:latin typeface="Garamond" panose="02020404030301010803" pitchFamily="18" charset="0"/>
              </a:rPr>
              <a:t>i</a:t>
            </a:r>
            <a:r>
              <a:rPr lang="en-GB" i="1" baseline="30000" dirty="0" smtClean="0">
                <a:solidFill>
                  <a:srgbClr val="0066FF"/>
                </a:solidFill>
                <a:latin typeface="Garamond" panose="02020404030301010803" pitchFamily="18" charset="0"/>
              </a:rPr>
              <a:t>2</a:t>
            </a:r>
            <a:r>
              <a:rPr lang="en-GB" dirty="0" smtClean="0">
                <a:solidFill>
                  <a:srgbClr val="0066FF"/>
                </a:solidFill>
                <a:latin typeface="Garamond" panose="02020404030301010803" pitchFamily="18" charset="0"/>
              </a:rPr>
              <a:t> </a:t>
            </a:r>
            <a:r>
              <a:rPr lang="en-GB" i="1" dirty="0">
                <a:solidFill>
                  <a:srgbClr val="0066FF"/>
                </a:solidFill>
                <a:latin typeface="Garamond" panose="02020404030301010803" pitchFamily="18" charset="0"/>
              </a:rPr>
              <a:t>= j</a:t>
            </a:r>
            <a:r>
              <a:rPr lang="en-GB" baseline="30000" dirty="0">
                <a:solidFill>
                  <a:srgbClr val="0066FF"/>
                </a:solidFill>
                <a:latin typeface="Garamond" panose="02020404030301010803" pitchFamily="18" charset="0"/>
              </a:rPr>
              <a:t>2</a:t>
            </a:r>
            <a:r>
              <a:rPr lang="en-GB" dirty="0">
                <a:solidFill>
                  <a:srgbClr val="0066FF"/>
                </a:solidFill>
                <a:latin typeface="Garamond" panose="02020404030301010803" pitchFamily="18" charset="0"/>
              </a:rPr>
              <a:t> </a:t>
            </a:r>
            <a:r>
              <a:rPr lang="en-GB" i="1" dirty="0">
                <a:solidFill>
                  <a:srgbClr val="0066FF"/>
                </a:solidFill>
                <a:latin typeface="Garamond" panose="02020404030301010803" pitchFamily="18" charset="0"/>
              </a:rPr>
              <a:t>= k</a:t>
            </a:r>
            <a:r>
              <a:rPr lang="en-GB" i="1" baseline="30000" dirty="0">
                <a:solidFill>
                  <a:srgbClr val="0066FF"/>
                </a:solidFill>
                <a:latin typeface="Garamond" panose="02020404030301010803" pitchFamily="18" charset="0"/>
              </a:rPr>
              <a:t>2</a:t>
            </a:r>
            <a:r>
              <a:rPr lang="en-GB" i="1" dirty="0">
                <a:solidFill>
                  <a:srgbClr val="0066FF"/>
                </a:solidFill>
                <a:latin typeface="Garamond" panose="02020404030301010803" pitchFamily="18" charset="0"/>
              </a:rPr>
              <a:t> =</a:t>
            </a:r>
            <a:r>
              <a:rPr lang="en-GB" i="1" dirty="0" err="1">
                <a:solidFill>
                  <a:srgbClr val="0066FF"/>
                </a:solidFill>
                <a:latin typeface="Garamond" panose="02020404030301010803" pitchFamily="18" charset="0"/>
              </a:rPr>
              <a:t>ijk</a:t>
            </a:r>
            <a:r>
              <a:rPr lang="en-GB" i="1" dirty="0">
                <a:solidFill>
                  <a:srgbClr val="0066FF"/>
                </a:solidFill>
                <a:latin typeface="Garamond" panose="02020404030301010803" pitchFamily="18" charset="0"/>
              </a:rPr>
              <a:t> = -1</a:t>
            </a:r>
            <a:endParaRPr lang="en-GB" dirty="0">
              <a:solidFill>
                <a:srgbClr val="0066FF"/>
              </a:solidFill>
              <a:latin typeface="Garamond" panose="02020404030301010803" pitchFamily="18" charset="0"/>
            </a:endParaRPr>
          </a:p>
        </p:txBody>
      </p:sp>
      <p:sp>
        <p:nvSpPr>
          <p:cNvPr id="3" name="Content Placeholder 2"/>
          <p:cNvSpPr>
            <a:spLocks noGrp="1"/>
          </p:cNvSpPr>
          <p:nvPr>
            <p:ph idx="1"/>
          </p:nvPr>
        </p:nvSpPr>
        <p:spPr/>
        <p:txBody>
          <a:bodyPr/>
          <a:lstStyle/>
          <a:p>
            <a:pPr marL="0" indent="0">
              <a:buNone/>
            </a:pPr>
            <a:endParaRPr lang="en-GB" dirty="0">
              <a:latin typeface="Garamond" panose="02020404030301010803" pitchFamily="18" charset="0"/>
            </a:endParaRPr>
          </a:p>
        </p:txBody>
      </p:sp>
    </p:spTree>
    <p:extLst>
      <p:ext uri="{BB962C8B-B14F-4D97-AF65-F5344CB8AC3E}">
        <p14:creationId xmlns:p14="http://schemas.microsoft.com/office/powerpoint/2010/main" val="25764960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728192"/>
          </a:xfrm>
        </p:spPr>
        <p:txBody>
          <a:bodyPr>
            <a:normAutofit fontScale="90000"/>
          </a:bodyPr>
          <a:lstStyle/>
          <a:p>
            <a:r>
              <a:rPr lang="en-GB" dirty="0">
                <a:solidFill>
                  <a:srgbClr val="0066FF"/>
                </a:solidFill>
                <a:latin typeface="Garamond" panose="02020404030301010803" pitchFamily="18" charset="0"/>
              </a:rPr>
              <a:t>Quaternions</a:t>
            </a:r>
            <a:br>
              <a:rPr lang="en-GB" dirty="0">
                <a:solidFill>
                  <a:srgbClr val="0066FF"/>
                </a:solidFill>
                <a:latin typeface="Garamond" panose="02020404030301010803" pitchFamily="18" charset="0"/>
              </a:rPr>
            </a:br>
            <a:r>
              <a:rPr lang="en-GB" i="1" dirty="0">
                <a:solidFill>
                  <a:srgbClr val="0066FF"/>
                </a:solidFill>
                <a:latin typeface="Garamond" panose="02020404030301010803" pitchFamily="18" charset="0"/>
              </a:rPr>
              <a:t>a + bi + </a:t>
            </a:r>
            <a:r>
              <a:rPr lang="en-GB" i="1" dirty="0" err="1">
                <a:solidFill>
                  <a:srgbClr val="0066FF"/>
                </a:solidFill>
                <a:latin typeface="Garamond" panose="02020404030301010803" pitchFamily="18" charset="0"/>
              </a:rPr>
              <a:t>cj</a:t>
            </a:r>
            <a:r>
              <a:rPr lang="en-GB" i="1" dirty="0">
                <a:solidFill>
                  <a:srgbClr val="0066FF"/>
                </a:solidFill>
                <a:latin typeface="Garamond" panose="02020404030301010803" pitchFamily="18" charset="0"/>
              </a:rPr>
              <a:t> + </a:t>
            </a:r>
            <a:r>
              <a:rPr lang="en-GB" i="1" dirty="0" err="1">
                <a:solidFill>
                  <a:srgbClr val="0066FF"/>
                </a:solidFill>
                <a:latin typeface="Garamond" panose="02020404030301010803" pitchFamily="18" charset="0"/>
              </a:rPr>
              <a:t>dk</a:t>
            </a:r>
            <a:r>
              <a:rPr lang="en-GB" dirty="0">
                <a:solidFill>
                  <a:srgbClr val="0066FF"/>
                </a:solidFill>
                <a:latin typeface="Garamond" panose="02020404030301010803" pitchFamily="18" charset="0"/>
              </a:rPr>
              <a:t/>
            </a:r>
            <a:br>
              <a:rPr lang="en-GB" dirty="0">
                <a:solidFill>
                  <a:srgbClr val="0066FF"/>
                </a:solidFill>
                <a:latin typeface="Garamond" panose="02020404030301010803" pitchFamily="18" charset="0"/>
              </a:rPr>
            </a:br>
            <a:r>
              <a:rPr lang="en-GB" dirty="0">
                <a:solidFill>
                  <a:srgbClr val="0066FF"/>
                </a:solidFill>
                <a:latin typeface="Garamond" panose="02020404030301010803" pitchFamily="18" charset="0"/>
              </a:rPr>
              <a:t>where </a:t>
            </a:r>
            <a:r>
              <a:rPr lang="en-GB" i="1" dirty="0">
                <a:solidFill>
                  <a:srgbClr val="0066FF"/>
                </a:solidFill>
                <a:latin typeface="Garamond" panose="02020404030301010803" pitchFamily="18" charset="0"/>
              </a:rPr>
              <a:t>i</a:t>
            </a:r>
            <a:r>
              <a:rPr lang="en-GB" i="1" baseline="30000" dirty="0">
                <a:solidFill>
                  <a:srgbClr val="0066FF"/>
                </a:solidFill>
                <a:latin typeface="Garamond" panose="02020404030301010803" pitchFamily="18" charset="0"/>
              </a:rPr>
              <a:t>2</a:t>
            </a:r>
            <a:r>
              <a:rPr lang="en-GB" dirty="0">
                <a:solidFill>
                  <a:srgbClr val="0066FF"/>
                </a:solidFill>
                <a:latin typeface="Garamond" panose="02020404030301010803" pitchFamily="18" charset="0"/>
              </a:rPr>
              <a:t> </a:t>
            </a:r>
            <a:r>
              <a:rPr lang="en-GB" i="1" dirty="0">
                <a:solidFill>
                  <a:srgbClr val="0066FF"/>
                </a:solidFill>
                <a:latin typeface="Garamond" panose="02020404030301010803" pitchFamily="18" charset="0"/>
              </a:rPr>
              <a:t>= j</a:t>
            </a:r>
            <a:r>
              <a:rPr lang="en-GB" baseline="30000" dirty="0">
                <a:solidFill>
                  <a:srgbClr val="0066FF"/>
                </a:solidFill>
                <a:latin typeface="Garamond" panose="02020404030301010803" pitchFamily="18" charset="0"/>
              </a:rPr>
              <a:t>2</a:t>
            </a:r>
            <a:r>
              <a:rPr lang="en-GB" dirty="0">
                <a:solidFill>
                  <a:srgbClr val="0066FF"/>
                </a:solidFill>
                <a:latin typeface="Garamond" panose="02020404030301010803" pitchFamily="18" charset="0"/>
              </a:rPr>
              <a:t> </a:t>
            </a:r>
            <a:r>
              <a:rPr lang="en-GB" i="1" dirty="0">
                <a:solidFill>
                  <a:srgbClr val="0066FF"/>
                </a:solidFill>
                <a:latin typeface="Garamond" panose="02020404030301010803" pitchFamily="18" charset="0"/>
              </a:rPr>
              <a:t>= k</a:t>
            </a:r>
            <a:r>
              <a:rPr lang="en-GB" i="1" baseline="30000" dirty="0">
                <a:solidFill>
                  <a:srgbClr val="0066FF"/>
                </a:solidFill>
                <a:latin typeface="Garamond" panose="02020404030301010803" pitchFamily="18" charset="0"/>
              </a:rPr>
              <a:t>2</a:t>
            </a:r>
            <a:r>
              <a:rPr lang="en-GB" i="1" dirty="0">
                <a:solidFill>
                  <a:srgbClr val="0066FF"/>
                </a:solidFill>
                <a:latin typeface="Garamond" panose="02020404030301010803" pitchFamily="18" charset="0"/>
              </a:rPr>
              <a:t> =</a:t>
            </a:r>
            <a:r>
              <a:rPr lang="en-GB" i="1" dirty="0" err="1">
                <a:solidFill>
                  <a:srgbClr val="0066FF"/>
                </a:solidFill>
                <a:latin typeface="Garamond" panose="02020404030301010803" pitchFamily="18" charset="0"/>
              </a:rPr>
              <a:t>ijk</a:t>
            </a:r>
            <a:r>
              <a:rPr lang="en-GB" i="1" dirty="0">
                <a:solidFill>
                  <a:srgbClr val="0066FF"/>
                </a:solidFill>
                <a:latin typeface="Garamond" panose="02020404030301010803" pitchFamily="18" charset="0"/>
              </a:rPr>
              <a:t> = </a:t>
            </a:r>
            <a:r>
              <a:rPr lang="en-GB" i="1" dirty="0" smtClean="0">
                <a:solidFill>
                  <a:srgbClr val="0066FF"/>
                </a:solidFill>
                <a:latin typeface="Garamond" panose="02020404030301010803" pitchFamily="18" charset="0"/>
              </a:rPr>
              <a:t>–1</a:t>
            </a:r>
            <a:endParaRPr lang="en-GB" dirty="0"/>
          </a:p>
        </p:txBody>
      </p:sp>
      <p:sp>
        <p:nvSpPr>
          <p:cNvPr id="4" name="Content Placeholder 3"/>
          <p:cNvSpPr>
            <a:spLocks noGrp="1"/>
          </p:cNvSpPr>
          <p:nvPr>
            <p:ph sz="half" idx="2"/>
          </p:nvPr>
        </p:nvSpPr>
        <p:spPr>
          <a:xfrm>
            <a:off x="457200" y="2718072"/>
            <a:ext cx="4040188" cy="3951288"/>
          </a:xfrm>
        </p:spPr>
        <p:txBody>
          <a:bodyPr>
            <a:normAutofit lnSpcReduction="10000"/>
          </a:bodyPr>
          <a:lstStyle/>
          <a:p>
            <a:pPr marL="0" indent="0" algn="ctr">
              <a:buNone/>
            </a:pPr>
            <a:r>
              <a:rPr lang="en-GB" sz="3200" i="1" dirty="0" err="1">
                <a:latin typeface="Garamond" panose="02020404030301010803" pitchFamily="18" charset="0"/>
              </a:rPr>
              <a:t>ijk</a:t>
            </a:r>
            <a:r>
              <a:rPr lang="en-GB" sz="3200" i="1" dirty="0">
                <a:latin typeface="Garamond" panose="02020404030301010803" pitchFamily="18" charset="0"/>
              </a:rPr>
              <a:t> = –</a:t>
            </a:r>
            <a:r>
              <a:rPr lang="en-GB" sz="3200" i="1" dirty="0" smtClean="0">
                <a:latin typeface="Garamond" panose="02020404030301010803" pitchFamily="18" charset="0"/>
              </a:rPr>
              <a:t>1</a:t>
            </a:r>
          </a:p>
          <a:p>
            <a:pPr marL="0" indent="0" algn="ctr">
              <a:buNone/>
            </a:pPr>
            <a:endParaRPr lang="en-GB" sz="3200" i="1" dirty="0">
              <a:latin typeface="Garamond" panose="02020404030301010803" pitchFamily="18" charset="0"/>
            </a:endParaRPr>
          </a:p>
          <a:p>
            <a:pPr marL="0" indent="0" algn="ctr">
              <a:buNone/>
            </a:pPr>
            <a:r>
              <a:rPr lang="en-GB" sz="3200" i="1" dirty="0" err="1" smtClean="0">
                <a:latin typeface="Garamond" panose="02020404030301010803" pitchFamily="18" charset="0"/>
              </a:rPr>
              <a:t>ijkk</a:t>
            </a:r>
            <a:r>
              <a:rPr lang="en-GB" sz="3200" i="1" dirty="0" smtClean="0">
                <a:latin typeface="Garamond" panose="02020404030301010803" pitchFamily="18" charset="0"/>
              </a:rPr>
              <a:t> </a:t>
            </a:r>
            <a:r>
              <a:rPr lang="en-GB" sz="3200" i="1" dirty="0">
                <a:latin typeface="Garamond" panose="02020404030301010803" pitchFamily="18" charset="0"/>
              </a:rPr>
              <a:t>= </a:t>
            </a:r>
            <a:r>
              <a:rPr lang="en-GB" sz="3200" i="1" dirty="0" smtClean="0">
                <a:latin typeface="Garamond" panose="02020404030301010803" pitchFamily="18" charset="0"/>
              </a:rPr>
              <a:t>–k</a:t>
            </a:r>
          </a:p>
          <a:p>
            <a:pPr marL="0" indent="0" algn="ctr">
              <a:buNone/>
            </a:pPr>
            <a:endParaRPr lang="en-GB" sz="3200" i="1" dirty="0">
              <a:latin typeface="Garamond" panose="02020404030301010803" pitchFamily="18" charset="0"/>
            </a:endParaRPr>
          </a:p>
          <a:p>
            <a:pPr marL="0" indent="0" algn="ctr">
              <a:buNone/>
            </a:pPr>
            <a:r>
              <a:rPr lang="en-GB" sz="3200" i="1" dirty="0" smtClean="0">
                <a:latin typeface="Garamond" panose="02020404030301010803" pitchFamily="18" charset="0"/>
              </a:rPr>
              <a:t>–</a:t>
            </a:r>
            <a:r>
              <a:rPr lang="en-GB" sz="3200" i="1" dirty="0" err="1" smtClean="0">
                <a:latin typeface="Garamond" panose="02020404030301010803" pitchFamily="18" charset="0"/>
              </a:rPr>
              <a:t>ij</a:t>
            </a:r>
            <a:r>
              <a:rPr lang="en-GB" sz="3200" i="1" dirty="0" smtClean="0">
                <a:latin typeface="Garamond" panose="02020404030301010803" pitchFamily="18" charset="0"/>
              </a:rPr>
              <a:t> </a:t>
            </a:r>
            <a:r>
              <a:rPr lang="en-GB" sz="3200" i="1" dirty="0">
                <a:latin typeface="Garamond" panose="02020404030301010803" pitchFamily="18" charset="0"/>
              </a:rPr>
              <a:t>=  </a:t>
            </a:r>
            <a:r>
              <a:rPr lang="en-GB" sz="3200" i="1" dirty="0" smtClean="0">
                <a:latin typeface="Garamond" panose="02020404030301010803" pitchFamily="18" charset="0"/>
              </a:rPr>
              <a:t>–</a:t>
            </a:r>
            <a:r>
              <a:rPr lang="en-GB" sz="3200" i="1" dirty="0">
                <a:latin typeface="Garamond" panose="02020404030301010803" pitchFamily="18" charset="0"/>
              </a:rPr>
              <a:t>k</a:t>
            </a:r>
            <a:r>
              <a:rPr lang="en-GB" sz="3200" i="1" dirty="0" smtClean="0">
                <a:latin typeface="Garamond" panose="02020404030301010803" pitchFamily="18" charset="0"/>
              </a:rPr>
              <a:t> </a:t>
            </a:r>
          </a:p>
          <a:p>
            <a:pPr marL="0" indent="0" algn="ctr">
              <a:buNone/>
            </a:pPr>
            <a:endParaRPr lang="en-GB" sz="3200" i="1" dirty="0" smtClean="0">
              <a:latin typeface="Garamond" panose="02020404030301010803" pitchFamily="18" charset="0"/>
            </a:endParaRPr>
          </a:p>
          <a:p>
            <a:pPr marL="0" indent="0" algn="ctr">
              <a:buNone/>
            </a:pPr>
            <a:r>
              <a:rPr lang="en-GB" sz="3200" b="1" i="1" dirty="0" err="1" smtClean="0">
                <a:latin typeface="Garamond" panose="02020404030301010803" pitchFamily="18" charset="0"/>
              </a:rPr>
              <a:t>ij</a:t>
            </a:r>
            <a:r>
              <a:rPr lang="en-GB" sz="3200" b="1" i="1" dirty="0" smtClean="0">
                <a:latin typeface="Garamond" panose="02020404030301010803" pitchFamily="18" charset="0"/>
              </a:rPr>
              <a:t> </a:t>
            </a:r>
            <a:r>
              <a:rPr lang="en-GB" sz="3200" b="1" i="1" dirty="0">
                <a:latin typeface="Garamond" panose="02020404030301010803" pitchFamily="18" charset="0"/>
              </a:rPr>
              <a:t>= k</a:t>
            </a:r>
            <a:endParaRPr lang="en-GB" sz="3200" b="1" dirty="0">
              <a:latin typeface="Garamond" panose="02020404030301010803" pitchFamily="18" charset="0"/>
            </a:endParaRPr>
          </a:p>
          <a:p>
            <a:pPr marL="0" indent="0" algn="ctr">
              <a:buNone/>
            </a:pPr>
            <a:endParaRPr lang="en-GB" dirty="0">
              <a:latin typeface="Garamond" panose="02020404030301010803" pitchFamily="18" charset="0"/>
            </a:endParaRPr>
          </a:p>
          <a:p>
            <a:pPr marL="0" indent="0" algn="ctr">
              <a:buNone/>
            </a:pPr>
            <a:endParaRPr lang="en-GB" dirty="0"/>
          </a:p>
        </p:txBody>
      </p:sp>
      <p:sp>
        <p:nvSpPr>
          <p:cNvPr id="6" name="Content Placeholder 5"/>
          <p:cNvSpPr>
            <a:spLocks noGrp="1"/>
          </p:cNvSpPr>
          <p:nvPr>
            <p:ph sz="quarter" idx="4"/>
          </p:nvPr>
        </p:nvSpPr>
        <p:spPr>
          <a:xfrm>
            <a:off x="4645025" y="2718072"/>
            <a:ext cx="4041775" cy="3951288"/>
          </a:xfrm>
        </p:spPr>
        <p:txBody>
          <a:bodyPr>
            <a:normAutofit/>
          </a:bodyPr>
          <a:lstStyle/>
          <a:p>
            <a:pPr marL="0" lvl="0" indent="0" algn="ctr">
              <a:buNone/>
            </a:pPr>
            <a:endParaRPr lang="en-GB" sz="3200" dirty="0">
              <a:solidFill>
                <a:prstClr val="black"/>
              </a:solidFill>
              <a:latin typeface="Garamond" panose="02020404030301010803" pitchFamily="18" charset="0"/>
            </a:endParaRPr>
          </a:p>
          <a:p>
            <a:pPr marL="0" indent="0">
              <a:buNone/>
            </a:pPr>
            <a:endParaRPr lang="en-GB" dirty="0"/>
          </a:p>
        </p:txBody>
      </p:sp>
    </p:spTree>
    <p:extLst>
      <p:ext uri="{BB962C8B-B14F-4D97-AF65-F5344CB8AC3E}">
        <p14:creationId xmlns:p14="http://schemas.microsoft.com/office/powerpoint/2010/main" val="36185891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728192"/>
          </a:xfrm>
        </p:spPr>
        <p:txBody>
          <a:bodyPr>
            <a:normAutofit fontScale="90000"/>
          </a:bodyPr>
          <a:lstStyle/>
          <a:p>
            <a:r>
              <a:rPr lang="en-GB" dirty="0">
                <a:solidFill>
                  <a:srgbClr val="0066FF"/>
                </a:solidFill>
                <a:latin typeface="Garamond" panose="02020404030301010803" pitchFamily="18" charset="0"/>
              </a:rPr>
              <a:t>Quaternions</a:t>
            </a:r>
            <a:br>
              <a:rPr lang="en-GB" dirty="0">
                <a:solidFill>
                  <a:srgbClr val="0066FF"/>
                </a:solidFill>
                <a:latin typeface="Garamond" panose="02020404030301010803" pitchFamily="18" charset="0"/>
              </a:rPr>
            </a:br>
            <a:r>
              <a:rPr lang="en-GB" i="1" dirty="0">
                <a:solidFill>
                  <a:srgbClr val="0066FF"/>
                </a:solidFill>
                <a:latin typeface="Garamond" panose="02020404030301010803" pitchFamily="18" charset="0"/>
              </a:rPr>
              <a:t>a + bi + </a:t>
            </a:r>
            <a:r>
              <a:rPr lang="en-GB" i="1" dirty="0" err="1">
                <a:solidFill>
                  <a:srgbClr val="0066FF"/>
                </a:solidFill>
                <a:latin typeface="Garamond" panose="02020404030301010803" pitchFamily="18" charset="0"/>
              </a:rPr>
              <a:t>cj</a:t>
            </a:r>
            <a:r>
              <a:rPr lang="en-GB" i="1" dirty="0">
                <a:solidFill>
                  <a:srgbClr val="0066FF"/>
                </a:solidFill>
                <a:latin typeface="Garamond" panose="02020404030301010803" pitchFamily="18" charset="0"/>
              </a:rPr>
              <a:t> + </a:t>
            </a:r>
            <a:r>
              <a:rPr lang="en-GB" i="1" dirty="0" err="1">
                <a:solidFill>
                  <a:srgbClr val="0066FF"/>
                </a:solidFill>
                <a:latin typeface="Garamond" panose="02020404030301010803" pitchFamily="18" charset="0"/>
              </a:rPr>
              <a:t>dk</a:t>
            </a:r>
            <a:r>
              <a:rPr lang="en-GB" dirty="0">
                <a:solidFill>
                  <a:srgbClr val="0066FF"/>
                </a:solidFill>
                <a:latin typeface="Garamond" panose="02020404030301010803" pitchFamily="18" charset="0"/>
              </a:rPr>
              <a:t/>
            </a:r>
            <a:br>
              <a:rPr lang="en-GB" dirty="0">
                <a:solidFill>
                  <a:srgbClr val="0066FF"/>
                </a:solidFill>
                <a:latin typeface="Garamond" panose="02020404030301010803" pitchFamily="18" charset="0"/>
              </a:rPr>
            </a:br>
            <a:r>
              <a:rPr lang="en-GB" dirty="0">
                <a:solidFill>
                  <a:srgbClr val="0066FF"/>
                </a:solidFill>
                <a:latin typeface="Garamond" panose="02020404030301010803" pitchFamily="18" charset="0"/>
              </a:rPr>
              <a:t>where </a:t>
            </a:r>
            <a:r>
              <a:rPr lang="en-GB" i="1" dirty="0">
                <a:solidFill>
                  <a:srgbClr val="0066FF"/>
                </a:solidFill>
                <a:latin typeface="Garamond" panose="02020404030301010803" pitchFamily="18" charset="0"/>
              </a:rPr>
              <a:t>i</a:t>
            </a:r>
            <a:r>
              <a:rPr lang="en-GB" i="1" baseline="30000" dirty="0">
                <a:solidFill>
                  <a:srgbClr val="0066FF"/>
                </a:solidFill>
                <a:latin typeface="Garamond" panose="02020404030301010803" pitchFamily="18" charset="0"/>
              </a:rPr>
              <a:t>2</a:t>
            </a:r>
            <a:r>
              <a:rPr lang="en-GB" dirty="0">
                <a:solidFill>
                  <a:srgbClr val="0066FF"/>
                </a:solidFill>
                <a:latin typeface="Garamond" panose="02020404030301010803" pitchFamily="18" charset="0"/>
              </a:rPr>
              <a:t> </a:t>
            </a:r>
            <a:r>
              <a:rPr lang="en-GB" i="1" dirty="0">
                <a:solidFill>
                  <a:srgbClr val="0066FF"/>
                </a:solidFill>
                <a:latin typeface="Garamond" panose="02020404030301010803" pitchFamily="18" charset="0"/>
              </a:rPr>
              <a:t>= j</a:t>
            </a:r>
            <a:r>
              <a:rPr lang="en-GB" baseline="30000" dirty="0">
                <a:solidFill>
                  <a:srgbClr val="0066FF"/>
                </a:solidFill>
                <a:latin typeface="Garamond" panose="02020404030301010803" pitchFamily="18" charset="0"/>
              </a:rPr>
              <a:t>2</a:t>
            </a:r>
            <a:r>
              <a:rPr lang="en-GB" dirty="0">
                <a:solidFill>
                  <a:srgbClr val="0066FF"/>
                </a:solidFill>
                <a:latin typeface="Garamond" panose="02020404030301010803" pitchFamily="18" charset="0"/>
              </a:rPr>
              <a:t> </a:t>
            </a:r>
            <a:r>
              <a:rPr lang="en-GB" i="1" dirty="0">
                <a:solidFill>
                  <a:srgbClr val="0066FF"/>
                </a:solidFill>
                <a:latin typeface="Garamond" panose="02020404030301010803" pitchFamily="18" charset="0"/>
              </a:rPr>
              <a:t>= k</a:t>
            </a:r>
            <a:r>
              <a:rPr lang="en-GB" i="1" baseline="30000" dirty="0">
                <a:solidFill>
                  <a:srgbClr val="0066FF"/>
                </a:solidFill>
                <a:latin typeface="Garamond" panose="02020404030301010803" pitchFamily="18" charset="0"/>
              </a:rPr>
              <a:t>2</a:t>
            </a:r>
            <a:r>
              <a:rPr lang="en-GB" i="1" dirty="0">
                <a:solidFill>
                  <a:srgbClr val="0066FF"/>
                </a:solidFill>
                <a:latin typeface="Garamond" panose="02020404030301010803" pitchFamily="18" charset="0"/>
              </a:rPr>
              <a:t> =</a:t>
            </a:r>
            <a:r>
              <a:rPr lang="en-GB" i="1" dirty="0" err="1">
                <a:solidFill>
                  <a:srgbClr val="0066FF"/>
                </a:solidFill>
                <a:latin typeface="Garamond" panose="02020404030301010803" pitchFamily="18" charset="0"/>
              </a:rPr>
              <a:t>ijk</a:t>
            </a:r>
            <a:r>
              <a:rPr lang="en-GB" i="1" dirty="0">
                <a:solidFill>
                  <a:srgbClr val="0066FF"/>
                </a:solidFill>
                <a:latin typeface="Garamond" panose="02020404030301010803" pitchFamily="18" charset="0"/>
              </a:rPr>
              <a:t> = </a:t>
            </a:r>
            <a:r>
              <a:rPr lang="en-GB" i="1" dirty="0" smtClean="0">
                <a:solidFill>
                  <a:srgbClr val="0066FF"/>
                </a:solidFill>
                <a:latin typeface="Garamond" panose="02020404030301010803" pitchFamily="18" charset="0"/>
              </a:rPr>
              <a:t>–1</a:t>
            </a:r>
            <a:endParaRPr lang="en-GB" dirty="0"/>
          </a:p>
        </p:txBody>
      </p:sp>
      <p:sp>
        <p:nvSpPr>
          <p:cNvPr id="4" name="Content Placeholder 3"/>
          <p:cNvSpPr>
            <a:spLocks noGrp="1"/>
          </p:cNvSpPr>
          <p:nvPr>
            <p:ph sz="half" idx="2"/>
          </p:nvPr>
        </p:nvSpPr>
        <p:spPr>
          <a:xfrm>
            <a:off x="457200" y="2718072"/>
            <a:ext cx="4040188" cy="3951288"/>
          </a:xfrm>
        </p:spPr>
        <p:txBody>
          <a:bodyPr>
            <a:normAutofit lnSpcReduction="10000"/>
          </a:bodyPr>
          <a:lstStyle/>
          <a:p>
            <a:pPr marL="0" indent="0" algn="ctr">
              <a:buNone/>
            </a:pPr>
            <a:r>
              <a:rPr lang="en-GB" sz="3200" i="1" dirty="0" err="1">
                <a:latin typeface="Garamond" panose="02020404030301010803" pitchFamily="18" charset="0"/>
              </a:rPr>
              <a:t>ijk</a:t>
            </a:r>
            <a:r>
              <a:rPr lang="en-GB" sz="3200" i="1" dirty="0">
                <a:latin typeface="Garamond" panose="02020404030301010803" pitchFamily="18" charset="0"/>
              </a:rPr>
              <a:t> = –</a:t>
            </a:r>
            <a:r>
              <a:rPr lang="en-GB" sz="3200" i="1" dirty="0" smtClean="0">
                <a:latin typeface="Garamond" panose="02020404030301010803" pitchFamily="18" charset="0"/>
              </a:rPr>
              <a:t>1</a:t>
            </a:r>
          </a:p>
          <a:p>
            <a:pPr marL="0" indent="0" algn="ctr">
              <a:buNone/>
            </a:pPr>
            <a:endParaRPr lang="en-GB" sz="3200" i="1" dirty="0">
              <a:latin typeface="Garamond" panose="02020404030301010803" pitchFamily="18" charset="0"/>
            </a:endParaRPr>
          </a:p>
          <a:p>
            <a:pPr marL="0" indent="0" algn="ctr">
              <a:buNone/>
            </a:pPr>
            <a:r>
              <a:rPr lang="en-GB" sz="3200" i="1" dirty="0" err="1" smtClean="0">
                <a:latin typeface="Garamond" panose="02020404030301010803" pitchFamily="18" charset="0"/>
              </a:rPr>
              <a:t>ijkk</a:t>
            </a:r>
            <a:r>
              <a:rPr lang="en-GB" sz="3200" i="1" dirty="0" smtClean="0">
                <a:latin typeface="Garamond" panose="02020404030301010803" pitchFamily="18" charset="0"/>
              </a:rPr>
              <a:t> </a:t>
            </a:r>
            <a:r>
              <a:rPr lang="en-GB" sz="3200" i="1" dirty="0">
                <a:latin typeface="Garamond" panose="02020404030301010803" pitchFamily="18" charset="0"/>
              </a:rPr>
              <a:t>= </a:t>
            </a:r>
            <a:r>
              <a:rPr lang="en-GB" sz="3200" i="1" dirty="0" smtClean="0">
                <a:latin typeface="Garamond" panose="02020404030301010803" pitchFamily="18" charset="0"/>
              </a:rPr>
              <a:t>–k</a:t>
            </a:r>
          </a:p>
          <a:p>
            <a:pPr marL="0" indent="0" algn="ctr">
              <a:buNone/>
            </a:pPr>
            <a:endParaRPr lang="en-GB" sz="3200" i="1" dirty="0">
              <a:latin typeface="Garamond" panose="02020404030301010803" pitchFamily="18" charset="0"/>
            </a:endParaRPr>
          </a:p>
          <a:p>
            <a:pPr marL="0" indent="0" algn="ctr">
              <a:buNone/>
            </a:pPr>
            <a:r>
              <a:rPr lang="en-GB" sz="3200" i="1" dirty="0" smtClean="0">
                <a:latin typeface="Garamond" panose="02020404030301010803" pitchFamily="18" charset="0"/>
              </a:rPr>
              <a:t>–</a:t>
            </a:r>
            <a:r>
              <a:rPr lang="en-GB" sz="3200" i="1" dirty="0" err="1" smtClean="0">
                <a:latin typeface="Garamond" panose="02020404030301010803" pitchFamily="18" charset="0"/>
              </a:rPr>
              <a:t>ij</a:t>
            </a:r>
            <a:r>
              <a:rPr lang="en-GB" sz="3200" i="1" dirty="0" smtClean="0">
                <a:latin typeface="Garamond" panose="02020404030301010803" pitchFamily="18" charset="0"/>
              </a:rPr>
              <a:t> </a:t>
            </a:r>
            <a:r>
              <a:rPr lang="en-GB" sz="3200" i="1" dirty="0">
                <a:latin typeface="Garamond" panose="02020404030301010803" pitchFamily="18" charset="0"/>
              </a:rPr>
              <a:t>=  </a:t>
            </a:r>
            <a:r>
              <a:rPr lang="en-GB" sz="3200" i="1" dirty="0" smtClean="0">
                <a:latin typeface="Garamond" panose="02020404030301010803" pitchFamily="18" charset="0"/>
              </a:rPr>
              <a:t>–</a:t>
            </a:r>
            <a:r>
              <a:rPr lang="en-GB" sz="3200" i="1" dirty="0">
                <a:latin typeface="Garamond" panose="02020404030301010803" pitchFamily="18" charset="0"/>
              </a:rPr>
              <a:t>k</a:t>
            </a:r>
            <a:r>
              <a:rPr lang="en-GB" sz="3200" i="1" dirty="0" smtClean="0">
                <a:latin typeface="Garamond" panose="02020404030301010803" pitchFamily="18" charset="0"/>
              </a:rPr>
              <a:t> </a:t>
            </a:r>
          </a:p>
          <a:p>
            <a:pPr marL="0" indent="0" algn="ctr">
              <a:buNone/>
            </a:pPr>
            <a:endParaRPr lang="en-GB" sz="3200" i="1" dirty="0" smtClean="0">
              <a:latin typeface="Garamond" panose="02020404030301010803" pitchFamily="18" charset="0"/>
            </a:endParaRPr>
          </a:p>
          <a:p>
            <a:pPr marL="0" indent="0" algn="ctr">
              <a:buNone/>
            </a:pPr>
            <a:r>
              <a:rPr lang="en-GB" sz="3200" b="1" i="1" dirty="0" err="1" smtClean="0">
                <a:latin typeface="Garamond" panose="02020404030301010803" pitchFamily="18" charset="0"/>
              </a:rPr>
              <a:t>ij</a:t>
            </a:r>
            <a:r>
              <a:rPr lang="en-GB" sz="3200" b="1" i="1" dirty="0" smtClean="0">
                <a:latin typeface="Garamond" panose="02020404030301010803" pitchFamily="18" charset="0"/>
              </a:rPr>
              <a:t> </a:t>
            </a:r>
            <a:r>
              <a:rPr lang="en-GB" sz="3200" b="1" i="1" dirty="0">
                <a:latin typeface="Garamond" panose="02020404030301010803" pitchFamily="18" charset="0"/>
              </a:rPr>
              <a:t>= k</a:t>
            </a:r>
            <a:endParaRPr lang="en-GB" sz="3200" b="1" dirty="0">
              <a:latin typeface="Garamond" panose="02020404030301010803" pitchFamily="18" charset="0"/>
            </a:endParaRPr>
          </a:p>
          <a:p>
            <a:pPr marL="0" indent="0" algn="ctr">
              <a:buNone/>
            </a:pPr>
            <a:endParaRPr lang="en-GB" dirty="0">
              <a:latin typeface="Garamond" panose="02020404030301010803" pitchFamily="18" charset="0"/>
            </a:endParaRPr>
          </a:p>
          <a:p>
            <a:pPr marL="0" indent="0" algn="ctr">
              <a:buNone/>
            </a:pPr>
            <a:endParaRPr lang="en-GB" dirty="0"/>
          </a:p>
        </p:txBody>
      </p:sp>
      <p:sp>
        <p:nvSpPr>
          <p:cNvPr id="6" name="Content Placeholder 5"/>
          <p:cNvSpPr>
            <a:spLocks noGrp="1"/>
          </p:cNvSpPr>
          <p:nvPr>
            <p:ph sz="quarter" idx="4"/>
          </p:nvPr>
        </p:nvSpPr>
        <p:spPr>
          <a:xfrm>
            <a:off x="4645025" y="2718072"/>
            <a:ext cx="4041775" cy="3951288"/>
          </a:xfrm>
        </p:spPr>
        <p:txBody>
          <a:bodyPr>
            <a:normAutofit lnSpcReduction="10000"/>
          </a:bodyPr>
          <a:lstStyle/>
          <a:p>
            <a:pPr marL="0" lvl="0" indent="0" algn="ctr">
              <a:buNone/>
            </a:pPr>
            <a:r>
              <a:rPr lang="en-GB" sz="3200" i="1" dirty="0" err="1">
                <a:solidFill>
                  <a:prstClr val="black"/>
                </a:solidFill>
                <a:latin typeface="Garamond" panose="02020404030301010803" pitchFamily="18" charset="0"/>
              </a:rPr>
              <a:t>ijk</a:t>
            </a:r>
            <a:r>
              <a:rPr lang="en-GB" sz="3200" i="1" dirty="0">
                <a:solidFill>
                  <a:prstClr val="black"/>
                </a:solidFill>
                <a:latin typeface="Garamond" panose="02020404030301010803" pitchFamily="18" charset="0"/>
              </a:rPr>
              <a:t> = –1</a:t>
            </a:r>
          </a:p>
          <a:p>
            <a:pPr marL="0" lvl="0" indent="0" algn="ctr">
              <a:buNone/>
            </a:pPr>
            <a:endParaRPr lang="en-GB" sz="3200" i="1" dirty="0">
              <a:solidFill>
                <a:prstClr val="black"/>
              </a:solidFill>
              <a:latin typeface="Garamond" panose="02020404030301010803" pitchFamily="18" charset="0"/>
            </a:endParaRPr>
          </a:p>
          <a:p>
            <a:pPr marL="0" lvl="0" indent="0" algn="ctr">
              <a:buNone/>
            </a:pPr>
            <a:r>
              <a:rPr lang="en-GB" sz="3200" i="1" dirty="0" err="1" smtClean="0">
                <a:solidFill>
                  <a:prstClr val="black"/>
                </a:solidFill>
                <a:latin typeface="Garamond" panose="02020404030301010803" pitchFamily="18" charset="0"/>
              </a:rPr>
              <a:t>jiijk</a:t>
            </a:r>
            <a:r>
              <a:rPr lang="en-GB" sz="3200" i="1" dirty="0" smtClean="0">
                <a:solidFill>
                  <a:prstClr val="black"/>
                </a:solidFill>
                <a:latin typeface="Garamond" panose="02020404030301010803" pitchFamily="18" charset="0"/>
              </a:rPr>
              <a:t> </a:t>
            </a:r>
            <a:r>
              <a:rPr lang="en-GB" sz="3200" i="1" dirty="0">
                <a:solidFill>
                  <a:prstClr val="black"/>
                </a:solidFill>
                <a:latin typeface="Garamond" panose="02020404030301010803" pitchFamily="18" charset="0"/>
              </a:rPr>
              <a:t>= </a:t>
            </a:r>
            <a:r>
              <a:rPr lang="en-GB" sz="3200" i="1" dirty="0" smtClean="0">
                <a:solidFill>
                  <a:prstClr val="black"/>
                </a:solidFill>
                <a:latin typeface="Garamond" panose="02020404030301010803" pitchFamily="18" charset="0"/>
              </a:rPr>
              <a:t>–</a:t>
            </a:r>
            <a:r>
              <a:rPr lang="en-GB" sz="3200" i="1" dirty="0" err="1" smtClean="0">
                <a:solidFill>
                  <a:prstClr val="black"/>
                </a:solidFill>
                <a:latin typeface="Garamond" panose="02020404030301010803" pitchFamily="18" charset="0"/>
              </a:rPr>
              <a:t>ji</a:t>
            </a:r>
            <a:endParaRPr lang="en-GB" sz="3200" i="1" dirty="0">
              <a:solidFill>
                <a:prstClr val="black"/>
              </a:solidFill>
              <a:latin typeface="Garamond" panose="02020404030301010803" pitchFamily="18" charset="0"/>
            </a:endParaRPr>
          </a:p>
          <a:p>
            <a:pPr marL="0" lvl="0" indent="0" algn="ctr">
              <a:buNone/>
            </a:pPr>
            <a:endParaRPr lang="en-GB" sz="3200" i="1" dirty="0">
              <a:solidFill>
                <a:prstClr val="black"/>
              </a:solidFill>
              <a:latin typeface="Garamond" panose="02020404030301010803" pitchFamily="18" charset="0"/>
            </a:endParaRPr>
          </a:p>
          <a:p>
            <a:pPr marL="0" lvl="0" indent="0" algn="ctr">
              <a:buNone/>
            </a:pPr>
            <a:r>
              <a:rPr lang="en-GB" sz="3200" i="1" dirty="0" smtClean="0">
                <a:solidFill>
                  <a:prstClr val="black"/>
                </a:solidFill>
                <a:latin typeface="Garamond" panose="02020404030301010803" pitchFamily="18" charset="0"/>
              </a:rPr>
              <a:t>–</a:t>
            </a:r>
            <a:r>
              <a:rPr lang="en-GB" sz="3200" i="1" dirty="0" err="1" smtClean="0">
                <a:solidFill>
                  <a:prstClr val="black"/>
                </a:solidFill>
                <a:latin typeface="Garamond" panose="02020404030301010803" pitchFamily="18" charset="0"/>
              </a:rPr>
              <a:t>jjk</a:t>
            </a:r>
            <a:r>
              <a:rPr lang="en-GB" sz="3200" i="1" dirty="0" smtClean="0">
                <a:solidFill>
                  <a:prstClr val="black"/>
                </a:solidFill>
                <a:latin typeface="Garamond" panose="02020404030301010803" pitchFamily="18" charset="0"/>
              </a:rPr>
              <a:t> </a:t>
            </a:r>
            <a:r>
              <a:rPr lang="en-GB" sz="3200" i="1" dirty="0">
                <a:solidFill>
                  <a:prstClr val="black"/>
                </a:solidFill>
                <a:latin typeface="Garamond" panose="02020404030301010803" pitchFamily="18" charset="0"/>
              </a:rPr>
              <a:t>=  </a:t>
            </a:r>
            <a:r>
              <a:rPr lang="en-GB" sz="3200" i="1" dirty="0" smtClean="0">
                <a:solidFill>
                  <a:prstClr val="black"/>
                </a:solidFill>
                <a:latin typeface="Garamond" panose="02020404030301010803" pitchFamily="18" charset="0"/>
              </a:rPr>
              <a:t>–</a:t>
            </a:r>
            <a:r>
              <a:rPr lang="en-GB" sz="3200" i="1" dirty="0" err="1" smtClean="0">
                <a:solidFill>
                  <a:prstClr val="black"/>
                </a:solidFill>
                <a:latin typeface="Garamond" panose="02020404030301010803" pitchFamily="18" charset="0"/>
              </a:rPr>
              <a:t>ji</a:t>
            </a:r>
            <a:r>
              <a:rPr lang="en-GB" sz="3200" i="1" dirty="0" smtClean="0">
                <a:solidFill>
                  <a:prstClr val="black"/>
                </a:solidFill>
                <a:latin typeface="Garamond" panose="02020404030301010803" pitchFamily="18" charset="0"/>
              </a:rPr>
              <a:t> </a:t>
            </a:r>
            <a:endParaRPr lang="en-GB" sz="3200" i="1" dirty="0">
              <a:solidFill>
                <a:prstClr val="black"/>
              </a:solidFill>
              <a:latin typeface="Garamond" panose="02020404030301010803" pitchFamily="18" charset="0"/>
            </a:endParaRPr>
          </a:p>
          <a:p>
            <a:pPr marL="0" lvl="0" indent="0" algn="ctr">
              <a:buNone/>
            </a:pPr>
            <a:endParaRPr lang="en-GB" sz="3200" i="1" dirty="0">
              <a:solidFill>
                <a:prstClr val="black"/>
              </a:solidFill>
              <a:latin typeface="Garamond" panose="02020404030301010803" pitchFamily="18" charset="0"/>
            </a:endParaRPr>
          </a:p>
          <a:p>
            <a:pPr marL="0" indent="0" algn="ctr">
              <a:buNone/>
            </a:pPr>
            <a:r>
              <a:rPr lang="en-GB" sz="3200" b="1" i="1" dirty="0" smtClean="0">
                <a:solidFill>
                  <a:prstClr val="black"/>
                </a:solidFill>
                <a:latin typeface="Garamond" panose="02020404030301010803" pitchFamily="18" charset="0"/>
              </a:rPr>
              <a:t>k </a:t>
            </a:r>
            <a:r>
              <a:rPr lang="en-GB" sz="3200" b="1" i="1" dirty="0">
                <a:solidFill>
                  <a:prstClr val="black"/>
                </a:solidFill>
                <a:latin typeface="Garamond" panose="02020404030301010803" pitchFamily="18" charset="0"/>
              </a:rPr>
              <a:t>= –</a:t>
            </a:r>
            <a:r>
              <a:rPr lang="en-GB" sz="3200" b="1" i="1" dirty="0" err="1">
                <a:solidFill>
                  <a:prstClr val="black"/>
                </a:solidFill>
                <a:latin typeface="Garamond" panose="02020404030301010803" pitchFamily="18" charset="0"/>
              </a:rPr>
              <a:t>ji</a:t>
            </a:r>
            <a:r>
              <a:rPr lang="en-GB" sz="3200" b="1" i="1" dirty="0">
                <a:solidFill>
                  <a:prstClr val="black"/>
                </a:solidFill>
                <a:latin typeface="Garamond" panose="02020404030301010803" pitchFamily="18" charset="0"/>
              </a:rPr>
              <a:t> </a:t>
            </a:r>
          </a:p>
          <a:p>
            <a:pPr marL="0" lvl="0" indent="0" algn="ctr">
              <a:buNone/>
            </a:pPr>
            <a:endParaRPr lang="en-GB" sz="3200" dirty="0">
              <a:solidFill>
                <a:prstClr val="black"/>
              </a:solidFill>
              <a:latin typeface="Garamond" panose="02020404030301010803" pitchFamily="18" charset="0"/>
            </a:endParaRPr>
          </a:p>
          <a:p>
            <a:pPr marL="0" indent="0">
              <a:buNone/>
            </a:pPr>
            <a:endParaRPr lang="en-GB" dirty="0"/>
          </a:p>
        </p:txBody>
      </p:sp>
    </p:spTree>
    <p:extLst>
      <p:ext uri="{BB962C8B-B14F-4D97-AF65-F5344CB8AC3E}">
        <p14:creationId xmlns:p14="http://schemas.microsoft.com/office/powerpoint/2010/main" val="38638422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solidFill>
                  <a:srgbClr val="0066FF"/>
                </a:solidFill>
                <a:latin typeface="Garamond" panose="02020404030301010803" pitchFamily="18" charset="0"/>
              </a:rPr>
              <a:t>(a + bi + </a:t>
            </a:r>
            <a:r>
              <a:rPr lang="en-GB" i="1" dirty="0" err="1" smtClean="0">
                <a:solidFill>
                  <a:srgbClr val="0066FF"/>
                </a:solidFill>
                <a:latin typeface="Garamond" panose="02020404030301010803" pitchFamily="18" charset="0"/>
              </a:rPr>
              <a:t>cj</a:t>
            </a:r>
            <a:r>
              <a:rPr lang="en-GB" i="1" dirty="0" smtClean="0">
                <a:solidFill>
                  <a:srgbClr val="0066FF"/>
                </a:solidFill>
                <a:latin typeface="Garamond" panose="02020404030301010803" pitchFamily="18" charset="0"/>
              </a:rPr>
              <a:t> + </a:t>
            </a:r>
            <a:r>
              <a:rPr lang="en-GB" i="1" dirty="0" err="1" smtClean="0">
                <a:solidFill>
                  <a:srgbClr val="0066FF"/>
                </a:solidFill>
                <a:latin typeface="Garamond" panose="02020404030301010803" pitchFamily="18" charset="0"/>
              </a:rPr>
              <a:t>dk</a:t>
            </a:r>
            <a:r>
              <a:rPr lang="en-GB" i="1" dirty="0" smtClean="0">
                <a:solidFill>
                  <a:srgbClr val="0066FF"/>
                </a:solidFill>
                <a:latin typeface="Garamond" panose="02020404030301010803" pitchFamily="18" charset="0"/>
              </a:rPr>
              <a:t>)(w + xi + </a:t>
            </a:r>
            <a:r>
              <a:rPr lang="en-GB" i="1" dirty="0" err="1" smtClean="0">
                <a:solidFill>
                  <a:srgbClr val="0066FF"/>
                </a:solidFill>
                <a:latin typeface="Garamond" panose="02020404030301010803" pitchFamily="18" charset="0"/>
              </a:rPr>
              <a:t>yj</a:t>
            </a:r>
            <a:r>
              <a:rPr lang="en-GB" i="1" dirty="0" smtClean="0">
                <a:solidFill>
                  <a:srgbClr val="0066FF"/>
                </a:solidFill>
                <a:latin typeface="Garamond" panose="02020404030301010803" pitchFamily="18" charset="0"/>
              </a:rPr>
              <a:t> + </a:t>
            </a:r>
            <a:r>
              <a:rPr lang="en-GB" i="1" dirty="0" err="1" smtClean="0">
                <a:solidFill>
                  <a:srgbClr val="0066FF"/>
                </a:solidFill>
                <a:latin typeface="Garamond" panose="02020404030301010803" pitchFamily="18" charset="0"/>
              </a:rPr>
              <a:t>zk</a:t>
            </a:r>
            <a:r>
              <a:rPr lang="en-GB" i="1" dirty="0" smtClean="0">
                <a:solidFill>
                  <a:srgbClr val="0066FF"/>
                </a:solidFill>
                <a:latin typeface="Garamond" panose="02020404030301010803" pitchFamily="18" charset="0"/>
              </a:rPr>
              <a:t>)</a:t>
            </a:r>
            <a:endParaRPr lang="en-GB" i="1" dirty="0">
              <a:solidFill>
                <a:srgbClr val="0066FF"/>
              </a:solidFill>
              <a:latin typeface="Garamond" panose="02020404030301010803"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988840"/>
            <a:ext cx="1664352" cy="167044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6104" y="1974720"/>
            <a:ext cx="1664208" cy="1670304"/>
          </a:xfrm>
          <a:prstGeom prst="rect">
            <a:avLst/>
          </a:prstGeom>
        </p:spPr>
      </p:pic>
      <p:sp>
        <p:nvSpPr>
          <p:cNvPr id="6" name="TextBox 5"/>
          <p:cNvSpPr txBox="1"/>
          <p:nvPr/>
        </p:nvSpPr>
        <p:spPr>
          <a:xfrm>
            <a:off x="251520" y="4149080"/>
            <a:ext cx="3288080" cy="1077218"/>
          </a:xfrm>
          <a:prstGeom prst="rect">
            <a:avLst/>
          </a:prstGeom>
          <a:noFill/>
        </p:spPr>
        <p:txBody>
          <a:bodyPr wrap="none" rtlCol="0">
            <a:spAutoFit/>
          </a:bodyPr>
          <a:lstStyle/>
          <a:p>
            <a:pPr algn="ctr"/>
            <a:r>
              <a:rPr lang="en-GB" sz="3200" dirty="0" smtClean="0">
                <a:latin typeface="Garamond" panose="02020404030301010803" pitchFamily="18" charset="0"/>
              </a:rPr>
              <a:t>Clockwise</a:t>
            </a:r>
          </a:p>
          <a:p>
            <a:pPr algn="ctr"/>
            <a:r>
              <a:rPr lang="en-GB" sz="3200" dirty="0" smtClean="0">
                <a:latin typeface="Garamond" panose="02020404030301010803" pitchFamily="18" charset="0"/>
              </a:rPr>
              <a:t> </a:t>
            </a:r>
            <a:r>
              <a:rPr lang="en-GB" sz="3200" i="1" dirty="0" err="1">
                <a:latin typeface="Garamond" panose="02020404030301010803" pitchFamily="18" charset="0"/>
              </a:rPr>
              <a:t>ij</a:t>
            </a:r>
            <a:r>
              <a:rPr lang="en-GB" sz="3200" i="1" dirty="0">
                <a:latin typeface="Garamond" panose="02020404030301010803" pitchFamily="18" charset="0"/>
              </a:rPr>
              <a:t> = k, </a:t>
            </a:r>
            <a:r>
              <a:rPr lang="en-GB" sz="3200" i="1" dirty="0" err="1">
                <a:latin typeface="Garamond" panose="02020404030301010803" pitchFamily="18" charset="0"/>
              </a:rPr>
              <a:t>jk</a:t>
            </a:r>
            <a:r>
              <a:rPr lang="en-GB" sz="3200" i="1" dirty="0">
                <a:latin typeface="Garamond" panose="02020404030301010803" pitchFamily="18" charset="0"/>
              </a:rPr>
              <a:t> = </a:t>
            </a:r>
            <a:r>
              <a:rPr lang="en-GB" sz="3200" i="1" dirty="0" err="1">
                <a:latin typeface="Garamond" panose="02020404030301010803" pitchFamily="18" charset="0"/>
              </a:rPr>
              <a:t>i</a:t>
            </a:r>
            <a:r>
              <a:rPr lang="en-GB" sz="3200" i="1" dirty="0">
                <a:latin typeface="Garamond" panose="02020404030301010803" pitchFamily="18" charset="0"/>
              </a:rPr>
              <a:t>, </a:t>
            </a:r>
            <a:r>
              <a:rPr lang="en-GB" sz="3200" i="1" dirty="0" err="1">
                <a:latin typeface="Garamond" panose="02020404030301010803" pitchFamily="18" charset="0"/>
              </a:rPr>
              <a:t>ki</a:t>
            </a:r>
            <a:r>
              <a:rPr lang="en-GB" sz="3200" i="1" dirty="0">
                <a:latin typeface="Garamond" panose="02020404030301010803" pitchFamily="18" charset="0"/>
              </a:rPr>
              <a:t> = </a:t>
            </a:r>
            <a:r>
              <a:rPr lang="en-GB" sz="3200" i="1" dirty="0" smtClean="0">
                <a:latin typeface="Garamond" panose="02020404030301010803" pitchFamily="18" charset="0"/>
              </a:rPr>
              <a:t>j</a:t>
            </a:r>
            <a:endParaRPr lang="en-GB" sz="3200" dirty="0">
              <a:latin typeface="Garamond" panose="02020404030301010803" pitchFamily="18" charset="0"/>
            </a:endParaRPr>
          </a:p>
        </p:txBody>
      </p:sp>
      <p:sp>
        <p:nvSpPr>
          <p:cNvPr id="7" name="TextBox 6"/>
          <p:cNvSpPr txBox="1"/>
          <p:nvPr/>
        </p:nvSpPr>
        <p:spPr>
          <a:xfrm>
            <a:off x="4783662" y="4149080"/>
            <a:ext cx="4108818" cy="1077218"/>
          </a:xfrm>
          <a:prstGeom prst="rect">
            <a:avLst/>
          </a:prstGeom>
          <a:noFill/>
        </p:spPr>
        <p:txBody>
          <a:bodyPr wrap="none" rtlCol="0">
            <a:spAutoFit/>
          </a:bodyPr>
          <a:lstStyle/>
          <a:p>
            <a:pPr algn="ctr"/>
            <a:r>
              <a:rPr lang="en-GB" sz="3200" dirty="0" smtClean="0">
                <a:latin typeface="Garamond" panose="02020404030301010803" pitchFamily="18" charset="0"/>
              </a:rPr>
              <a:t>Anticlockwise</a:t>
            </a:r>
          </a:p>
          <a:p>
            <a:pPr algn="ctr"/>
            <a:r>
              <a:rPr lang="en-GB" sz="3200" dirty="0" smtClean="0">
                <a:latin typeface="Garamond" panose="02020404030301010803" pitchFamily="18" charset="0"/>
              </a:rPr>
              <a:t> </a:t>
            </a:r>
            <a:r>
              <a:rPr lang="en-GB" sz="3200" i="1" dirty="0" err="1">
                <a:latin typeface="Garamond" panose="02020404030301010803" pitchFamily="18" charset="0"/>
              </a:rPr>
              <a:t>ji</a:t>
            </a:r>
            <a:r>
              <a:rPr lang="en-GB" sz="3200" i="1" dirty="0">
                <a:latin typeface="Garamond" panose="02020404030301010803" pitchFamily="18" charset="0"/>
              </a:rPr>
              <a:t> = </a:t>
            </a:r>
            <a:r>
              <a:rPr lang="en-GB" sz="3200" i="1" dirty="0" smtClean="0">
                <a:latin typeface="Garamond" panose="02020404030301010803" pitchFamily="18" charset="0"/>
              </a:rPr>
              <a:t>–k</a:t>
            </a:r>
            <a:r>
              <a:rPr lang="en-GB" sz="3200" i="1" dirty="0">
                <a:latin typeface="Garamond" panose="02020404030301010803" pitchFamily="18" charset="0"/>
              </a:rPr>
              <a:t>, </a:t>
            </a:r>
            <a:r>
              <a:rPr lang="en-GB" sz="3200" i="1" dirty="0" err="1">
                <a:latin typeface="Garamond" panose="02020404030301010803" pitchFamily="18" charset="0"/>
              </a:rPr>
              <a:t>ik</a:t>
            </a:r>
            <a:r>
              <a:rPr lang="en-GB" sz="3200" i="1" dirty="0">
                <a:latin typeface="Garamond" panose="02020404030301010803" pitchFamily="18" charset="0"/>
              </a:rPr>
              <a:t> = – </a:t>
            </a:r>
            <a:r>
              <a:rPr lang="en-GB" sz="3200" i="1" dirty="0" smtClean="0">
                <a:latin typeface="Garamond" panose="02020404030301010803" pitchFamily="18" charset="0"/>
              </a:rPr>
              <a:t>j</a:t>
            </a:r>
            <a:r>
              <a:rPr lang="en-GB" sz="3200" i="1" dirty="0">
                <a:latin typeface="Garamond" panose="02020404030301010803" pitchFamily="18" charset="0"/>
              </a:rPr>
              <a:t>, </a:t>
            </a:r>
            <a:r>
              <a:rPr lang="en-GB" sz="3200" i="1" dirty="0" err="1">
                <a:latin typeface="Garamond" panose="02020404030301010803" pitchFamily="18" charset="0"/>
              </a:rPr>
              <a:t>kj</a:t>
            </a:r>
            <a:r>
              <a:rPr lang="en-GB" sz="3200" i="1" dirty="0">
                <a:latin typeface="Garamond" panose="02020404030301010803" pitchFamily="18" charset="0"/>
              </a:rPr>
              <a:t> = – </a:t>
            </a:r>
            <a:r>
              <a:rPr lang="en-GB" sz="3200" i="1" dirty="0" err="1" smtClean="0">
                <a:latin typeface="Garamond" panose="02020404030301010803" pitchFamily="18" charset="0"/>
              </a:rPr>
              <a:t>i</a:t>
            </a:r>
            <a:endParaRPr lang="en-GB" sz="3200" dirty="0">
              <a:latin typeface="Garamond" panose="02020404030301010803" pitchFamily="18" charset="0"/>
            </a:endParaRPr>
          </a:p>
        </p:txBody>
      </p:sp>
    </p:spTree>
    <p:extLst>
      <p:ext uri="{BB962C8B-B14F-4D97-AF65-F5344CB8AC3E}">
        <p14:creationId xmlns:p14="http://schemas.microsoft.com/office/powerpoint/2010/main" val="16706251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251520" y="2204864"/>
            <a:ext cx="8640960" cy="3921299"/>
          </a:xfrm>
        </p:spPr>
        <p:txBody>
          <a:bodyPr/>
          <a:lstStyle/>
          <a:p>
            <a:pPr marL="0" indent="0" algn="ctr">
              <a:buNone/>
            </a:pPr>
            <a:r>
              <a:rPr lang="en-GB" sz="4000" dirty="0">
                <a:latin typeface="Garamond" panose="02020404030301010803" pitchFamily="18" charset="0"/>
              </a:rPr>
              <a:t>And how the One of Time, </a:t>
            </a:r>
          </a:p>
          <a:p>
            <a:pPr marL="0" indent="0" algn="ctr">
              <a:buNone/>
            </a:pPr>
            <a:r>
              <a:rPr lang="en-GB" sz="4000" dirty="0">
                <a:latin typeface="Garamond" panose="02020404030301010803" pitchFamily="18" charset="0"/>
              </a:rPr>
              <a:t>of Space the Three, </a:t>
            </a:r>
          </a:p>
          <a:p>
            <a:pPr marL="0" indent="0" algn="ctr">
              <a:buNone/>
            </a:pPr>
            <a:r>
              <a:rPr lang="en-GB" sz="4000" dirty="0">
                <a:latin typeface="Garamond" panose="02020404030301010803" pitchFamily="18" charset="0"/>
              </a:rPr>
              <a:t>Might in the Chain of Symbols girdled be</a:t>
            </a:r>
          </a:p>
          <a:p>
            <a:endParaRPr lang="en-GB" dirty="0"/>
          </a:p>
        </p:txBody>
      </p:sp>
    </p:spTree>
    <p:extLst>
      <p:ext uri="{BB962C8B-B14F-4D97-AF65-F5344CB8AC3E}">
        <p14:creationId xmlns:p14="http://schemas.microsoft.com/office/powerpoint/2010/main" val="3028864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r>
              <a:rPr lang="en-GB" altLang="en-US" sz="3600" dirty="0" smtClean="0">
                <a:solidFill>
                  <a:srgbClr val="0066FF"/>
                </a:solidFill>
                <a:latin typeface="Garamond" panose="02020404030301010803" pitchFamily="18" charset="0"/>
              </a:rPr>
              <a:t>William Rowan Hamilton 1805</a:t>
            </a:r>
            <a:r>
              <a:rPr lang="en-GB" sz="3600" dirty="0" smtClean="0">
                <a:solidFill>
                  <a:srgbClr val="0066FF"/>
                </a:solidFill>
              </a:rPr>
              <a:t>–</a:t>
            </a:r>
            <a:r>
              <a:rPr lang="en-GB" altLang="en-US" sz="3600" dirty="0" smtClean="0">
                <a:solidFill>
                  <a:srgbClr val="0066FF"/>
                </a:solidFill>
                <a:latin typeface="Garamond" panose="02020404030301010803" pitchFamily="18" charset="0"/>
              </a:rPr>
              <a:t>1865</a:t>
            </a:r>
          </a:p>
        </p:txBody>
      </p:sp>
      <p:sp>
        <p:nvSpPr>
          <p:cNvPr id="9219" name="Rectangle 5"/>
          <p:cNvSpPr>
            <a:spLocks noGrp="1" noChangeArrowheads="1"/>
          </p:cNvSpPr>
          <p:nvPr>
            <p:ph type="body" sz="half" idx="1"/>
          </p:nvPr>
        </p:nvSpPr>
        <p:spPr/>
        <p:txBody>
          <a:bodyPr/>
          <a:lstStyle/>
          <a:p>
            <a:pPr eaLnBrk="1" hangingPunct="1">
              <a:lnSpc>
                <a:spcPct val="80000"/>
              </a:lnSpc>
            </a:pPr>
            <a:endParaRPr lang="en-US" altLang="en-US" sz="2000" smtClean="0"/>
          </a:p>
        </p:txBody>
      </p:sp>
      <p:pic>
        <p:nvPicPr>
          <p:cNvPr id="9221" name="Picture 7" descr="hamilton_portrait-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700213"/>
            <a:ext cx="3652837"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sz="half" idx="2"/>
          </p:nvPr>
        </p:nvSpPr>
        <p:spPr/>
        <p:txBody>
          <a:bodyPr/>
          <a:lstStyle/>
          <a:p>
            <a:endParaRPr lang="en-GB" dirty="0"/>
          </a:p>
        </p:txBody>
      </p:sp>
    </p:spTree>
    <p:extLst>
      <p:ext uri="{BB962C8B-B14F-4D97-AF65-F5344CB8AC3E}">
        <p14:creationId xmlns:p14="http://schemas.microsoft.com/office/powerpoint/2010/main" val="9988911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143000"/>
          </a:xfrm>
        </p:spPr>
        <p:txBody>
          <a:bodyPr>
            <a:noAutofit/>
          </a:bodyPr>
          <a:lstStyle/>
          <a:p>
            <a:r>
              <a:rPr lang="en-GB" sz="3600" dirty="0" smtClean="0">
                <a:latin typeface="Garamond" panose="02020404030301010803" pitchFamily="18" charset="0"/>
              </a:rPr>
              <a:t>A quaternion has a “scalar” and “vector” part</a:t>
            </a:r>
            <a:endParaRPr lang="en-GB" sz="3600" dirty="0">
              <a:latin typeface="Garamond" panose="02020404030301010803" pitchFamily="18" charset="0"/>
            </a:endParaRPr>
          </a:p>
        </p:txBody>
      </p:sp>
      <p:sp>
        <p:nvSpPr>
          <p:cNvPr id="3" name="Content Placeholder 2"/>
          <p:cNvSpPr>
            <a:spLocks noGrp="1"/>
          </p:cNvSpPr>
          <p:nvPr>
            <p:ph idx="1"/>
          </p:nvPr>
        </p:nvSpPr>
        <p:spPr/>
        <p:txBody>
          <a:bodyPr/>
          <a:lstStyle/>
          <a:p>
            <a:pPr marL="0" indent="0">
              <a:buNone/>
            </a:pPr>
            <a:r>
              <a:rPr lang="en-GB" dirty="0">
                <a:latin typeface="Garamond" panose="02020404030301010803" pitchFamily="18" charset="0"/>
              </a:rPr>
              <a:t>If </a:t>
            </a:r>
            <a:r>
              <a:rPr lang="en-GB" dirty="0" smtClean="0">
                <a:latin typeface="Garamond" panose="02020404030301010803" pitchFamily="18" charset="0"/>
              </a:rPr>
              <a:t>q</a:t>
            </a:r>
            <a:r>
              <a:rPr lang="en-GB" baseline="-25000" dirty="0" smtClean="0">
                <a:latin typeface="Garamond" panose="02020404030301010803" pitchFamily="18" charset="0"/>
              </a:rPr>
              <a:t>1</a:t>
            </a:r>
            <a:r>
              <a:rPr lang="en-GB" dirty="0" smtClean="0">
                <a:latin typeface="Garamond" panose="02020404030301010803" pitchFamily="18" charset="0"/>
              </a:rPr>
              <a:t> </a:t>
            </a:r>
            <a:r>
              <a:rPr lang="en-GB" dirty="0">
                <a:latin typeface="Garamond" panose="02020404030301010803" pitchFamily="18" charset="0"/>
              </a:rPr>
              <a:t>and </a:t>
            </a:r>
            <a:r>
              <a:rPr lang="en-GB" dirty="0" smtClean="0">
                <a:latin typeface="Garamond" panose="02020404030301010803" pitchFamily="18" charset="0"/>
              </a:rPr>
              <a:t>q</a:t>
            </a:r>
            <a:r>
              <a:rPr lang="en-GB" baseline="-25000" dirty="0" smtClean="0">
                <a:latin typeface="Garamond" panose="02020404030301010803" pitchFamily="18" charset="0"/>
              </a:rPr>
              <a:t>2</a:t>
            </a:r>
            <a:r>
              <a:rPr lang="en-GB" dirty="0" smtClean="0">
                <a:latin typeface="Garamond" panose="02020404030301010803" pitchFamily="18" charset="0"/>
              </a:rPr>
              <a:t> </a:t>
            </a:r>
            <a:r>
              <a:rPr lang="en-GB" dirty="0">
                <a:latin typeface="Garamond" panose="02020404030301010803" pitchFamily="18" charset="0"/>
              </a:rPr>
              <a:t>are two quaternions with no scalar </a:t>
            </a:r>
            <a:r>
              <a:rPr lang="en-GB" dirty="0" smtClean="0">
                <a:latin typeface="Garamond" panose="02020404030301010803" pitchFamily="18" charset="0"/>
              </a:rPr>
              <a:t>terms</a:t>
            </a:r>
            <a:endParaRPr lang="en-GB" dirty="0" smtClean="0">
              <a:latin typeface="Garamond" panose="02020404030301010803" pitchFamily="18" charset="0"/>
            </a:endParaRPr>
          </a:p>
          <a:p>
            <a:pPr marL="0" indent="0">
              <a:buNone/>
            </a:pPr>
            <a:endParaRPr lang="en-GB" dirty="0" smtClean="0">
              <a:latin typeface="Garamond" panose="02020404030301010803" pitchFamily="18" charset="0"/>
            </a:endParaRPr>
          </a:p>
          <a:p>
            <a:pPr marL="0" indent="0">
              <a:buNone/>
            </a:pPr>
            <a:r>
              <a:rPr lang="en-GB" dirty="0" smtClean="0">
                <a:latin typeface="Garamond" panose="02020404030301010803" pitchFamily="18" charset="0"/>
              </a:rPr>
              <a:t>then “scalar” part of q</a:t>
            </a:r>
            <a:r>
              <a:rPr lang="en-GB" baseline="-25000" dirty="0" smtClean="0">
                <a:latin typeface="Garamond" panose="02020404030301010803" pitchFamily="18" charset="0"/>
              </a:rPr>
              <a:t>1</a:t>
            </a:r>
            <a:r>
              <a:rPr lang="en-GB" dirty="0" smtClean="0">
                <a:latin typeface="Garamond" panose="02020404030301010803" pitchFamily="18" charset="0"/>
              </a:rPr>
              <a:t>q</a:t>
            </a:r>
            <a:r>
              <a:rPr lang="en-GB" baseline="-25000" dirty="0" smtClean="0">
                <a:latin typeface="Garamond" panose="02020404030301010803" pitchFamily="18" charset="0"/>
              </a:rPr>
              <a:t>2</a:t>
            </a:r>
            <a:r>
              <a:rPr lang="en-GB" dirty="0" smtClean="0">
                <a:latin typeface="Garamond" panose="02020404030301010803" pitchFamily="18" charset="0"/>
              </a:rPr>
              <a:t> </a:t>
            </a:r>
            <a:r>
              <a:rPr lang="en-GB" dirty="0">
                <a:latin typeface="Garamond" panose="02020404030301010803" pitchFamily="18" charset="0"/>
              </a:rPr>
              <a:t>is the negative of the dot product of the vectors </a:t>
            </a:r>
            <a:r>
              <a:rPr lang="en-GB" dirty="0" smtClean="0">
                <a:latin typeface="Garamond" panose="02020404030301010803" pitchFamily="18" charset="0"/>
              </a:rPr>
              <a:t>q</a:t>
            </a:r>
            <a:r>
              <a:rPr lang="en-GB" baseline="-25000" dirty="0" smtClean="0">
                <a:latin typeface="Garamond" panose="02020404030301010803" pitchFamily="18" charset="0"/>
              </a:rPr>
              <a:t>1</a:t>
            </a:r>
            <a:r>
              <a:rPr lang="en-GB" dirty="0" smtClean="0">
                <a:latin typeface="Garamond" panose="02020404030301010803" pitchFamily="18" charset="0"/>
              </a:rPr>
              <a:t> </a:t>
            </a:r>
            <a:r>
              <a:rPr lang="en-GB" dirty="0">
                <a:latin typeface="Garamond" panose="02020404030301010803" pitchFamily="18" charset="0"/>
              </a:rPr>
              <a:t>and </a:t>
            </a:r>
            <a:r>
              <a:rPr lang="en-GB" dirty="0" smtClean="0">
                <a:latin typeface="Garamond" panose="02020404030301010803" pitchFamily="18" charset="0"/>
              </a:rPr>
              <a:t>q</a:t>
            </a:r>
            <a:r>
              <a:rPr lang="en-GB" baseline="-25000" dirty="0" smtClean="0">
                <a:latin typeface="Garamond" panose="02020404030301010803" pitchFamily="18" charset="0"/>
              </a:rPr>
              <a:t>2</a:t>
            </a:r>
            <a:endParaRPr lang="en-GB" dirty="0" smtClean="0">
              <a:latin typeface="Garamond" panose="02020404030301010803" pitchFamily="18" charset="0"/>
            </a:endParaRPr>
          </a:p>
          <a:p>
            <a:pPr marL="0" indent="0">
              <a:buNone/>
            </a:pPr>
            <a:endParaRPr lang="en-GB" dirty="0" smtClean="0">
              <a:latin typeface="Garamond" panose="02020404030301010803" pitchFamily="18" charset="0"/>
            </a:endParaRPr>
          </a:p>
          <a:p>
            <a:pPr marL="0" indent="0">
              <a:buNone/>
            </a:pPr>
            <a:r>
              <a:rPr lang="en-GB" dirty="0" smtClean="0">
                <a:latin typeface="Garamond" panose="02020404030301010803" pitchFamily="18" charset="0"/>
              </a:rPr>
              <a:t>while the “vector” part of q</a:t>
            </a:r>
            <a:r>
              <a:rPr lang="en-GB" baseline="-25000" dirty="0" smtClean="0">
                <a:latin typeface="Garamond" panose="02020404030301010803" pitchFamily="18" charset="0"/>
              </a:rPr>
              <a:t>1</a:t>
            </a:r>
            <a:r>
              <a:rPr lang="en-GB" dirty="0" smtClean="0">
                <a:latin typeface="Garamond" panose="02020404030301010803" pitchFamily="18" charset="0"/>
              </a:rPr>
              <a:t>q</a:t>
            </a:r>
            <a:r>
              <a:rPr lang="en-GB" baseline="-25000" dirty="0" smtClean="0">
                <a:latin typeface="Garamond" panose="02020404030301010803" pitchFamily="18" charset="0"/>
              </a:rPr>
              <a:t>2</a:t>
            </a:r>
            <a:r>
              <a:rPr lang="en-GB" dirty="0" smtClean="0">
                <a:latin typeface="Garamond" panose="02020404030301010803" pitchFamily="18" charset="0"/>
              </a:rPr>
              <a:t> </a:t>
            </a:r>
            <a:r>
              <a:rPr lang="en-GB" dirty="0">
                <a:latin typeface="Garamond" panose="02020404030301010803" pitchFamily="18" charset="0"/>
              </a:rPr>
              <a:t>is the vector product of the vectors </a:t>
            </a:r>
            <a:r>
              <a:rPr lang="en-GB" dirty="0" smtClean="0">
                <a:latin typeface="Garamond" panose="02020404030301010803" pitchFamily="18" charset="0"/>
              </a:rPr>
              <a:t>q</a:t>
            </a:r>
            <a:r>
              <a:rPr lang="en-GB" baseline="-25000" dirty="0" smtClean="0">
                <a:latin typeface="Garamond" panose="02020404030301010803" pitchFamily="18" charset="0"/>
              </a:rPr>
              <a:t>1</a:t>
            </a:r>
            <a:r>
              <a:rPr lang="en-GB" dirty="0" smtClean="0">
                <a:latin typeface="Garamond" panose="02020404030301010803" pitchFamily="18" charset="0"/>
              </a:rPr>
              <a:t> </a:t>
            </a:r>
            <a:r>
              <a:rPr lang="en-GB" dirty="0">
                <a:latin typeface="Garamond" panose="02020404030301010803" pitchFamily="18" charset="0"/>
              </a:rPr>
              <a:t>and </a:t>
            </a:r>
            <a:r>
              <a:rPr lang="en-GB" dirty="0" smtClean="0">
                <a:latin typeface="Garamond" panose="02020404030301010803" pitchFamily="18" charset="0"/>
              </a:rPr>
              <a:t>q</a:t>
            </a:r>
            <a:r>
              <a:rPr lang="en-GB" baseline="-25000" dirty="0" smtClean="0">
                <a:latin typeface="Garamond" panose="02020404030301010803" pitchFamily="18" charset="0"/>
              </a:rPr>
              <a:t>2</a:t>
            </a:r>
            <a:endParaRPr lang="en-GB" dirty="0">
              <a:latin typeface="Garamond" panose="02020404030301010803" pitchFamily="18" charset="0"/>
            </a:endParaRPr>
          </a:p>
          <a:p>
            <a:endParaRPr lang="en-GB" dirty="0">
              <a:latin typeface="Garamond" panose="02020404030301010803" pitchFamily="18" charset="0"/>
            </a:endParaRPr>
          </a:p>
        </p:txBody>
      </p:sp>
    </p:spTree>
    <p:extLst>
      <p:ext uri="{BB962C8B-B14F-4D97-AF65-F5344CB8AC3E}">
        <p14:creationId xmlns:p14="http://schemas.microsoft.com/office/powerpoint/2010/main" val="29505592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solidFill>
                  <a:srgbClr val="0066FF"/>
                </a:solidFill>
                <a:latin typeface="Garamond" panose="02020404030301010803" pitchFamily="18" charset="0"/>
              </a:rPr>
              <a:t>Vince, J (2011). Quaternions for Computer Graphics. 1st. ed. London: </a:t>
            </a:r>
            <a:r>
              <a:rPr lang="en-GB" sz="2800" dirty="0" smtClean="0">
                <a:solidFill>
                  <a:srgbClr val="0066FF"/>
                </a:solidFill>
                <a:latin typeface="Garamond" panose="02020404030301010803" pitchFamily="18" charset="0"/>
              </a:rPr>
              <a:t>Springer</a:t>
            </a:r>
            <a:endParaRPr lang="en-GB" sz="2800" dirty="0">
              <a:solidFill>
                <a:srgbClr val="0066FF"/>
              </a:solidFill>
              <a:latin typeface="Garamond" panose="02020404030301010803" pitchFamily="18"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73548" y="1600200"/>
            <a:ext cx="3005904" cy="4525963"/>
          </a:xfrm>
        </p:spPr>
      </p:pic>
      <p:sp>
        <p:nvSpPr>
          <p:cNvPr id="4" name="Content Placeholder 3"/>
          <p:cNvSpPr>
            <a:spLocks noGrp="1"/>
          </p:cNvSpPr>
          <p:nvPr>
            <p:ph sz="half" idx="2"/>
          </p:nvPr>
        </p:nvSpPr>
        <p:spPr/>
        <p:txBody>
          <a:bodyPr>
            <a:normAutofit/>
          </a:bodyPr>
          <a:lstStyle/>
          <a:p>
            <a:pPr marL="0" indent="0">
              <a:buNone/>
            </a:pPr>
            <a:r>
              <a:rPr lang="en-GB" sz="3000" dirty="0">
                <a:latin typeface="Garamond" panose="02020404030301010803" pitchFamily="18" charset="0"/>
              </a:rPr>
              <a:t>Quaternions </a:t>
            </a:r>
            <a:r>
              <a:rPr lang="en-GB" sz="3000" dirty="0" smtClean="0">
                <a:latin typeface="Garamond" panose="02020404030301010803" pitchFamily="18" charset="0"/>
              </a:rPr>
              <a:t>can </a:t>
            </a:r>
            <a:r>
              <a:rPr lang="en-GB" sz="3000" dirty="0">
                <a:latin typeface="Garamond" panose="02020404030301010803" pitchFamily="18" charset="0"/>
              </a:rPr>
              <a:t>be used to achieve the transformation of any directed line in three dimensions to any other directed line which is why they are of use in computer graphics. </a:t>
            </a:r>
            <a:endParaRPr lang="en-GB" sz="3000" dirty="0"/>
          </a:p>
        </p:txBody>
      </p:sp>
    </p:spTree>
    <p:extLst>
      <p:ext uri="{BB962C8B-B14F-4D97-AF65-F5344CB8AC3E}">
        <p14:creationId xmlns:p14="http://schemas.microsoft.com/office/powerpoint/2010/main" val="36670740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66FF"/>
                </a:solidFill>
                <a:latin typeface="Garamond" panose="02020404030301010803" pitchFamily="18" charset="0"/>
              </a:rPr>
              <a:t>George Boole </a:t>
            </a:r>
            <a:br>
              <a:rPr lang="en-GB" dirty="0" smtClean="0">
                <a:solidFill>
                  <a:srgbClr val="0066FF"/>
                </a:solidFill>
                <a:latin typeface="Garamond" panose="02020404030301010803" pitchFamily="18" charset="0"/>
              </a:rPr>
            </a:br>
            <a:r>
              <a:rPr lang="en-GB" dirty="0" smtClean="0">
                <a:solidFill>
                  <a:srgbClr val="0066FF"/>
                </a:solidFill>
                <a:latin typeface="Garamond" panose="02020404030301010803" pitchFamily="18" charset="0"/>
              </a:rPr>
              <a:t>1815–64</a:t>
            </a:r>
            <a:endParaRPr lang="en-GB" dirty="0">
              <a:solidFill>
                <a:srgbClr val="0066FF"/>
              </a:solidFill>
              <a:latin typeface="Garamond" panose="02020404030301010803" pitchFamily="18" charset="0"/>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48064" y="1844824"/>
            <a:ext cx="3333713" cy="4176464"/>
          </a:xfrm>
        </p:spPr>
      </p:pic>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16038" y="1600200"/>
            <a:ext cx="372092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283968" y="6381328"/>
            <a:ext cx="4706160" cy="369332"/>
          </a:xfrm>
          <a:prstGeom prst="rect">
            <a:avLst/>
          </a:prstGeom>
          <a:noFill/>
        </p:spPr>
        <p:txBody>
          <a:bodyPr wrap="none" rtlCol="0">
            <a:spAutoFit/>
          </a:bodyPr>
          <a:lstStyle/>
          <a:p>
            <a:r>
              <a:rPr lang="en-GB" dirty="0" smtClean="0"/>
              <a:t>J.M.W. Turner, </a:t>
            </a:r>
            <a:r>
              <a:rPr lang="en-GB" i="1" dirty="0"/>
              <a:t>Cathedral Church at </a:t>
            </a:r>
            <a:r>
              <a:rPr lang="en-GB" i="1" dirty="0" smtClean="0"/>
              <a:t>Lincoln</a:t>
            </a:r>
            <a:r>
              <a:rPr lang="en-GB" b="1" i="1" dirty="0" smtClean="0"/>
              <a:t>, </a:t>
            </a:r>
            <a:r>
              <a:rPr lang="en-GB" dirty="0"/>
              <a:t>1795</a:t>
            </a:r>
          </a:p>
        </p:txBody>
      </p:sp>
    </p:spTree>
    <p:extLst>
      <p:ext uri="{BB962C8B-B14F-4D97-AF65-F5344CB8AC3E}">
        <p14:creationId xmlns:p14="http://schemas.microsoft.com/office/powerpoint/2010/main" val="12993856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66FF"/>
                </a:solidFill>
                <a:latin typeface="Garamond" panose="02020404030301010803" pitchFamily="18" charset="0"/>
              </a:rPr>
              <a:t>Appointed Professor </a:t>
            </a:r>
            <a:r>
              <a:rPr lang="en-GB" dirty="0">
                <a:solidFill>
                  <a:srgbClr val="0066FF"/>
                </a:solidFill>
                <a:latin typeface="Garamond" panose="02020404030301010803" pitchFamily="18" charset="0"/>
              </a:rPr>
              <a:t>of </a:t>
            </a:r>
            <a:r>
              <a:rPr lang="en-GB" dirty="0" smtClean="0">
                <a:solidFill>
                  <a:srgbClr val="0066FF"/>
                </a:solidFill>
                <a:latin typeface="Garamond" panose="02020404030301010803" pitchFamily="18" charset="0"/>
              </a:rPr>
              <a:t>Mathematics at Cork, 1849 </a:t>
            </a:r>
            <a:endParaRPr lang="en-GB" dirty="0">
              <a:solidFill>
                <a:srgbClr val="0066FF"/>
              </a:solidFill>
              <a:latin typeface="Garamond" panose="02020404030301010803"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8187" y="1635402"/>
            <a:ext cx="5687626" cy="4455558"/>
          </a:xfrm>
        </p:spPr>
      </p:pic>
    </p:spTree>
    <p:extLst>
      <p:ext uri="{BB962C8B-B14F-4D97-AF65-F5344CB8AC3E}">
        <p14:creationId xmlns:p14="http://schemas.microsoft.com/office/powerpoint/2010/main" val="9241647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Boole’s </a:t>
            </a:r>
            <a:r>
              <a:rPr lang="en-GB" i="1" dirty="0">
                <a:solidFill>
                  <a:srgbClr val="0066FF"/>
                </a:solidFill>
                <a:latin typeface="Garamond" panose="02020404030301010803" pitchFamily="18" charset="0"/>
              </a:rPr>
              <a:t>L</a:t>
            </a:r>
            <a:r>
              <a:rPr lang="en-GB" i="1" dirty="0" smtClean="0">
                <a:solidFill>
                  <a:srgbClr val="0066FF"/>
                </a:solidFill>
                <a:latin typeface="Garamond" panose="02020404030301010803" pitchFamily="18" charset="0"/>
              </a:rPr>
              <a:t>aws of Thought</a:t>
            </a:r>
            <a:endParaRPr lang="en-GB" dirty="0">
              <a:solidFill>
                <a:srgbClr val="0066FF"/>
              </a:solidFill>
              <a:latin typeface="Garamond" panose="02020404030301010803" pitchFamily="18" charset="0"/>
            </a:endParaRPr>
          </a:p>
        </p:txBody>
      </p:sp>
      <p:pic>
        <p:nvPicPr>
          <p:cNvPr id="2050"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341606"/>
            <a:ext cx="3096344" cy="5327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3347864" y="2821866"/>
            <a:ext cx="5760640" cy="2407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96580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Boole: A new algebra</a:t>
            </a:r>
            <a:endParaRPr lang="en-GB" dirty="0">
              <a:solidFill>
                <a:srgbClr val="0066FF"/>
              </a:solidFill>
              <a:latin typeface="Garamond" panose="02020404030301010803" pitchFamily="18" charset="0"/>
            </a:endParaRPr>
          </a:p>
        </p:txBody>
      </p:sp>
      <p:sp>
        <p:nvSpPr>
          <p:cNvPr id="3" name="Content Placeholder 2"/>
          <p:cNvSpPr>
            <a:spLocks noGrp="1"/>
          </p:cNvSpPr>
          <p:nvPr>
            <p:ph idx="1"/>
          </p:nvPr>
        </p:nvSpPr>
        <p:spPr>
          <a:xfrm>
            <a:off x="251520" y="1600200"/>
            <a:ext cx="8435280" cy="4525963"/>
          </a:xfrm>
        </p:spPr>
        <p:txBody>
          <a:bodyPr/>
          <a:lstStyle/>
          <a:p>
            <a:pPr marL="0" indent="0">
              <a:buNone/>
            </a:pPr>
            <a:r>
              <a:rPr lang="en-GB" dirty="0">
                <a:latin typeface="Garamond" panose="02020404030301010803" pitchFamily="18" charset="0"/>
              </a:rPr>
              <a:t>Let the symbol </a:t>
            </a:r>
            <a:r>
              <a:rPr lang="en-GB" i="1" dirty="0">
                <a:latin typeface="Garamond" panose="02020404030301010803" pitchFamily="18" charset="0"/>
              </a:rPr>
              <a:t>x</a:t>
            </a:r>
            <a:r>
              <a:rPr lang="en-GB" dirty="0">
                <a:latin typeface="Garamond" panose="02020404030301010803" pitchFamily="18" charset="0"/>
              </a:rPr>
              <a:t> denote the class of all white things</a:t>
            </a:r>
          </a:p>
          <a:p>
            <a:pPr marL="0" indent="0">
              <a:buNone/>
            </a:pPr>
            <a:r>
              <a:rPr lang="en-GB" dirty="0">
                <a:latin typeface="Garamond" panose="02020404030301010803" pitchFamily="18" charset="0"/>
              </a:rPr>
              <a:t>And the symbol </a:t>
            </a:r>
            <a:r>
              <a:rPr lang="en-GB" i="1" dirty="0">
                <a:latin typeface="Garamond" panose="02020404030301010803" pitchFamily="18" charset="0"/>
              </a:rPr>
              <a:t>y</a:t>
            </a:r>
            <a:r>
              <a:rPr lang="en-GB" dirty="0">
                <a:latin typeface="Garamond" panose="02020404030301010803" pitchFamily="18" charset="0"/>
              </a:rPr>
              <a:t> denote the class of all sheep</a:t>
            </a:r>
          </a:p>
          <a:p>
            <a:pPr marL="0" indent="0">
              <a:buNone/>
            </a:pPr>
            <a:r>
              <a:rPr lang="en-GB" dirty="0">
                <a:latin typeface="Garamond" panose="02020404030301010803" pitchFamily="18" charset="0"/>
              </a:rPr>
              <a:t>Then he used the compound symbol </a:t>
            </a:r>
            <a:r>
              <a:rPr lang="en-GB" i="1" dirty="0" err="1">
                <a:latin typeface="Garamond" panose="02020404030301010803" pitchFamily="18" charset="0"/>
              </a:rPr>
              <a:t>xy</a:t>
            </a:r>
            <a:r>
              <a:rPr lang="en-GB" dirty="0">
                <a:latin typeface="Garamond" panose="02020404030301010803" pitchFamily="18" charset="0"/>
              </a:rPr>
              <a:t> to denote the class of all white </a:t>
            </a:r>
            <a:r>
              <a:rPr lang="en-GB" dirty="0" smtClean="0">
                <a:latin typeface="Garamond" panose="02020404030301010803" pitchFamily="18" charset="0"/>
              </a:rPr>
              <a:t>sheep</a:t>
            </a:r>
          </a:p>
          <a:p>
            <a:pPr marL="0" indent="0">
              <a:buNone/>
            </a:pPr>
            <a:endParaRPr lang="en-GB" dirty="0">
              <a:latin typeface="Garamond" panose="02020404030301010803" pitchFamily="18" charset="0"/>
            </a:endParaRPr>
          </a:p>
          <a:p>
            <a:endParaRPr lang="en-GB" dirty="0"/>
          </a:p>
        </p:txBody>
      </p:sp>
    </p:spTree>
    <p:extLst>
      <p:ext uri="{BB962C8B-B14F-4D97-AF65-F5344CB8AC3E}">
        <p14:creationId xmlns:p14="http://schemas.microsoft.com/office/powerpoint/2010/main" val="19913098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66FF"/>
                </a:solidFill>
                <a:latin typeface="Garamond" panose="02020404030301010803" pitchFamily="18" charset="0"/>
              </a:rPr>
              <a:t>Boole: A new algebra</a:t>
            </a:r>
            <a:endParaRPr lang="en-GB" dirty="0"/>
          </a:p>
        </p:txBody>
      </p:sp>
      <p:sp>
        <p:nvSpPr>
          <p:cNvPr id="3" name="Content Placeholder 2"/>
          <p:cNvSpPr>
            <a:spLocks noGrp="1"/>
          </p:cNvSpPr>
          <p:nvPr>
            <p:ph idx="1"/>
          </p:nvPr>
        </p:nvSpPr>
        <p:spPr>
          <a:xfrm>
            <a:off x="251520" y="1600200"/>
            <a:ext cx="8435280" cy="4525963"/>
          </a:xfrm>
        </p:spPr>
        <p:txBody>
          <a:bodyPr/>
          <a:lstStyle/>
          <a:p>
            <a:pPr marL="0" indent="0">
              <a:buNone/>
            </a:pPr>
            <a:r>
              <a:rPr lang="en-GB" dirty="0">
                <a:latin typeface="Garamond" panose="02020404030301010803" pitchFamily="18" charset="0"/>
              </a:rPr>
              <a:t>Let the symbol </a:t>
            </a:r>
            <a:r>
              <a:rPr lang="en-GB" i="1" dirty="0">
                <a:latin typeface="Garamond" panose="02020404030301010803" pitchFamily="18" charset="0"/>
              </a:rPr>
              <a:t>x</a:t>
            </a:r>
            <a:r>
              <a:rPr lang="en-GB" dirty="0">
                <a:latin typeface="Garamond" panose="02020404030301010803" pitchFamily="18" charset="0"/>
              </a:rPr>
              <a:t> denote the class of all white things</a:t>
            </a:r>
          </a:p>
          <a:p>
            <a:pPr marL="0" indent="0">
              <a:buNone/>
            </a:pPr>
            <a:r>
              <a:rPr lang="en-GB" dirty="0">
                <a:latin typeface="Garamond" panose="02020404030301010803" pitchFamily="18" charset="0"/>
              </a:rPr>
              <a:t>And the symbol </a:t>
            </a:r>
            <a:r>
              <a:rPr lang="en-GB" i="1" dirty="0">
                <a:latin typeface="Garamond" panose="02020404030301010803" pitchFamily="18" charset="0"/>
              </a:rPr>
              <a:t>y</a:t>
            </a:r>
            <a:r>
              <a:rPr lang="en-GB" dirty="0">
                <a:latin typeface="Garamond" panose="02020404030301010803" pitchFamily="18" charset="0"/>
              </a:rPr>
              <a:t> denote the class of all sheep</a:t>
            </a:r>
          </a:p>
          <a:p>
            <a:pPr marL="0" indent="0">
              <a:buNone/>
            </a:pPr>
            <a:r>
              <a:rPr lang="en-GB" dirty="0">
                <a:latin typeface="Garamond" panose="02020404030301010803" pitchFamily="18" charset="0"/>
              </a:rPr>
              <a:t>Then he used the compound symbol </a:t>
            </a:r>
            <a:r>
              <a:rPr lang="en-GB" i="1" dirty="0" err="1">
                <a:latin typeface="Garamond" panose="02020404030301010803" pitchFamily="18" charset="0"/>
              </a:rPr>
              <a:t>xy</a:t>
            </a:r>
            <a:r>
              <a:rPr lang="en-GB" dirty="0">
                <a:latin typeface="Garamond" panose="02020404030301010803" pitchFamily="18" charset="0"/>
              </a:rPr>
              <a:t> to denote the class of all white </a:t>
            </a:r>
            <a:r>
              <a:rPr lang="en-GB" dirty="0" smtClean="0">
                <a:latin typeface="Garamond" panose="02020404030301010803" pitchFamily="18" charset="0"/>
              </a:rPr>
              <a:t>sheep</a:t>
            </a:r>
          </a:p>
          <a:p>
            <a:pPr marL="0" indent="0">
              <a:buNone/>
            </a:pPr>
            <a:r>
              <a:rPr lang="en-GB" dirty="0">
                <a:latin typeface="Garamond" panose="02020404030301010803" pitchFamily="18" charset="0"/>
              </a:rPr>
              <a:t>And if </a:t>
            </a:r>
            <a:r>
              <a:rPr lang="en-GB" i="1" dirty="0">
                <a:latin typeface="Garamond" panose="02020404030301010803" pitchFamily="18" charset="0"/>
              </a:rPr>
              <a:t>z</a:t>
            </a:r>
            <a:r>
              <a:rPr lang="en-GB" dirty="0">
                <a:latin typeface="Garamond" panose="02020404030301010803" pitchFamily="18" charset="0"/>
              </a:rPr>
              <a:t> denotes the class of all horned things</a:t>
            </a:r>
          </a:p>
          <a:p>
            <a:pPr marL="0" indent="0">
              <a:buNone/>
            </a:pPr>
            <a:r>
              <a:rPr lang="en-GB" dirty="0">
                <a:latin typeface="Garamond" panose="02020404030301010803" pitchFamily="18" charset="0"/>
              </a:rPr>
              <a:t>then </a:t>
            </a:r>
          </a:p>
          <a:p>
            <a:pPr marL="0" indent="0">
              <a:buNone/>
            </a:pPr>
            <a:r>
              <a:rPr lang="en-GB" i="1" dirty="0" err="1">
                <a:latin typeface="Garamond" panose="02020404030301010803" pitchFamily="18" charset="0"/>
              </a:rPr>
              <a:t>zxy</a:t>
            </a:r>
            <a:r>
              <a:rPr lang="en-GB" dirty="0">
                <a:latin typeface="Garamond" panose="02020404030301010803" pitchFamily="18" charset="0"/>
              </a:rPr>
              <a:t> = all horned white sheep</a:t>
            </a:r>
          </a:p>
          <a:p>
            <a:pPr marL="0" indent="0">
              <a:buNone/>
            </a:pPr>
            <a:endParaRPr lang="en-GB" dirty="0">
              <a:latin typeface="Garamond" panose="02020404030301010803" pitchFamily="18" charset="0"/>
            </a:endParaRPr>
          </a:p>
          <a:p>
            <a:endParaRPr lang="en-GB" dirty="0"/>
          </a:p>
        </p:txBody>
      </p:sp>
    </p:spTree>
    <p:extLst>
      <p:ext uri="{BB962C8B-B14F-4D97-AF65-F5344CB8AC3E}">
        <p14:creationId xmlns:p14="http://schemas.microsoft.com/office/powerpoint/2010/main" val="10523681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66FF"/>
                </a:solidFill>
                <a:latin typeface="Garamond" panose="02020404030301010803" pitchFamily="18" charset="0"/>
              </a:rPr>
              <a:t>Boole: A new algebra</a:t>
            </a:r>
            <a:endParaRPr lang="en-GB" dirty="0"/>
          </a:p>
        </p:txBody>
      </p:sp>
      <p:sp>
        <p:nvSpPr>
          <p:cNvPr id="3" name="Content Placeholder 2"/>
          <p:cNvSpPr>
            <a:spLocks noGrp="1"/>
          </p:cNvSpPr>
          <p:nvPr>
            <p:ph idx="1"/>
          </p:nvPr>
        </p:nvSpPr>
        <p:spPr/>
        <p:txBody>
          <a:bodyPr/>
          <a:lstStyle/>
          <a:p>
            <a:pPr marL="0" indent="0">
              <a:buNone/>
            </a:pPr>
            <a:r>
              <a:rPr lang="en-GB" dirty="0">
                <a:latin typeface="Garamond" panose="02020404030301010803" pitchFamily="18" charset="0"/>
              </a:rPr>
              <a:t>Again if </a:t>
            </a:r>
            <a:r>
              <a:rPr lang="en-GB" i="1" dirty="0">
                <a:latin typeface="Garamond" panose="02020404030301010803" pitchFamily="18" charset="0"/>
              </a:rPr>
              <a:t>x</a:t>
            </a:r>
            <a:r>
              <a:rPr lang="en-GB" dirty="0">
                <a:latin typeface="Garamond" panose="02020404030301010803" pitchFamily="18" charset="0"/>
              </a:rPr>
              <a:t> = all white things</a:t>
            </a:r>
          </a:p>
          <a:p>
            <a:pPr marL="0" indent="0">
              <a:buNone/>
            </a:pPr>
            <a:r>
              <a:rPr lang="en-GB" dirty="0">
                <a:latin typeface="Garamond" panose="02020404030301010803" pitchFamily="18" charset="0"/>
              </a:rPr>
              <a:t>And </a:t>
            </a:r>
            <a:r>
              <a:rPr lang="en-GB" i="1" dirty="0">
                <a:latin typeface="Garamond" panose="02020404030301010803" pitchFamily="18" charset="0"/>
              </a:rPr>
              <a:t>y</a:t>
            </a:r>
            <a:r>
              <a:rPr lang="en-GB" dirty="0">
                <a:latin typeface="Garamond" panose="02020404030301010803" pitchFamily="18" charset="0"/>
              </a:rPr>
              <a:t> = all sheep</a:t>
            </a:r>
          </a:p>
          <a:p>
            <a:pPr marL="0" indent="0">
              <a:buNone/>
            </a:pPr>
            <a:endParaRPr lang="en-GB" dirty="0" smtClean="0">
              <a:latin typeface="Garamond" panose="02020404030301010803" pitchFamily="18" charset="0"/>
            </a:endParaRPr>
          </a:p>
          <a:p>
            <a:pPr marL="0" indent="0" algn="ctr">
              <a:buNone/>
            </a:pPr>
            <a:r>
              <a:rPr lang="en-GB" dirty="0" smtClean="0">
                <a:latin typeface="Garamond" panose="02020404030301010803" pitchFamily="18" charset="0"/>
              </a:rPr>
              <a:t>Then  </a:t>
            </a:r>
            <a:r>
              <a:rPr lang="en-GB" i="1" dirty="0" err="1">
                <a:latin typeface="Garamond" panose="02020404030301010803" pitchFamily="18" charset="0"/>
              </a:rPr>
              <a:t>xy</a:t>
            </a:r>
            <a:r>
              <a:rPr lang="en-GB" i="1" dirty="0">
                <a:latin typeface="Garamond" panose="02020404030301010803" pitchFamily="18" charset="0"/>
              </a:rPr>
              <a:t> = </a:t>
            </a:r>
            <a:r>
              <a:rPr lang="en-GB" i="1" dirty="0" err="1">
                <a:latin typeface="Garamond" panose="02020404030301010803" pitchFamily="18" charset="0"/>
              </a:rPr>
              <a:t>yx</a:t>
            </a:r>
            <a:endParaRPr lang="en-GB" i="1" dirty="0">
              <a:latin typeface="Garamond" panose="02020404030301010803" pitchFamily="18" charset="0"/>
            </a:endParaRPr>
          </a:p>
          <a:p>
            <a:pPr marL="0" indent="0">
              <a:buNone/>
            </a:pPr>
            <a:endParaRPr lang="en-GB" dirty="0" smtClean="0">
              <a:latin typeface="Garamond" panose="02020404030301010803" pitchFamily="18" charset="0"/>
            </a:endParaRPr>
          </a:p>
          <a:p>
            <a:pPr marL="0" indent="0">
              <a:buNone/>
            </a:pPr>
            <a:r>
              <a:rPr lang="en-GB" dirty="0" smtClean="0">
                <a:latin typeface="Garamond" panose="02020404030301010803" pitchFamily="18" charset="0"/>
              </a:rPr>
              <a:t>Since </a:t>
            </a:r>
            <a:r>
              <a:rPr lang="en-GB" dirty="0">
                <a:latin typeface="Garamond" panose="02020404030301010803" pitchFamily="18" charset="0"/>
              </a:rPr>
              <a:t>the class of all white things that are sheep is the same as the class of all sheep that are white </a:t>
            </a:r>
          </a:p>
          <a:p>
            <a:endParaRPr lang="en-GB" dirty="0"/>
          </a:p>
        </p:txBody>
      </p:sp>
    </p:spTree>
    <p:extLst>
      <p:ext uri="{BB962C8B-B14F-4D97-AF65-F5344CB8AC3E}">
        <p14:creationId xmlns:p14="http://schemas.microsoft.com/office/powerpoint/2010/main" val="30083840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66FF"/>
                </a:solidFill>
                <a:latin typeface="Garamond" panose="02020404030301010803" pitchFamily="18" charset="0"/>
              </a:rPr>
              <a:t>Boole: A new algebra</a:t>
            </a:r>
            <a:endParaRPr lang="en-GB" dirty="0"/>
          </a:p>
        </p:txBody>
      </p:sp>
      <p:sp>
        <p:nvSpPr>
          <p:cNvPr id="3" name="Content Placeholder 2"/>
          <p:cNvSpPr>
            <a:spLocks noGrp="1"/>
          </p:cNvSpPr>
          <p:nvPr>
            <p:ph idx="1"/>
          </p:nvPr>
        </p:nvSpPr>
        <p:spPr>
          <a:xfrm>
            <a:off x="457200" y="1600200"/>
            <a:ext cx="8229600" cy="5069160"/>
          </a:xfrm>
        </p:spPr>
        <p:txBody>
          <a:bodyPr>
            <a:normAutofit/>
          </a:bodyPr>
          <a:lstStyle/>
          <a:p>
            <a:pPr marL="0" indent="0">
              <a:buNone/>
            </a:pPr>
            <a:r>
              <a:rPr lang="en-GB" dirty="0">
                <a:latin typeface="Garamond" panose="02020404030301010803" pitchFamily="18" charset="0"/>
              </a:rPr>
              <a:t>If every member of class </a:t>
            </a:r>
            <a:r>
              <a:rPr lang="en-GB" i="1" dirty="0">
                <a:latin typeface="Garamond" panose="02020404030301010803" pitchFamily="18" charset="0"/>
              </a:rPr>
              <a:t>x</a:t>
            </a:r>
            <a:r>
              <a:rPr lang="en-GB" dirty="0">
                <a:latin typeface="Garamond" panose="02020404030301010803" pitchFamily="18" charset="0"/>
              </a:rPr>
              <a:t> (say being a man) is also a member of class </a:t>
            </a:r>
            <a:r>
              <a:rPr lang="en-GB" i="1" dirty="0">
                <a:latin typeface="Garamond" panose="02020404030301010803" pitchFamily="18" charset="0"/>
              </a:rPr>
              <a:t>y</a:t>
            </a:r>
            <a:r>
              <a:rPr lang="en-GB" dirty="0">
                <a:latin typeface="Garamond" panose="02020404030301010803" pitchFamily="18" charset="0"/>
              </a:rPr>
              <a:t> (say being human) then </a:t>
            </a:r>
          </a:p>
          <a:p>
            <a:pPr marL="0" indent="0" algn="ctr">
              <a:buNone/>
            </a:pPr>
            <a:r>
              <a:rPr lang="en-GB" i="1" dirty="0" err="1">
                <a:latin typeface="Garamond" panose="02020404030301010803" pitchFamily="18" charset="0"/>
              </a:rPr>
              <a:t>xy</a:t>
            </a:r>
            <a:r>
              <a:rPr lang="en-GB" i="1" dirty="0">
                <a:latin typeface="Garamond" panose="02020404030301010803" pitchFamily="18" charset="0"/>
              </a:rPr>
              <a:t> = </a:t>
            </a:r>
            <a:r>
              <a:rPr lang="en-GB" i="1" dirty="0" smtClean="0">
                <a:latin typeface="Garamond" panose="02020404030301010803" pitchFamily="18" charset="0"/>
              </a:rPr>
              <a:t>x</a:t>
            </a:r>
          </a:p>
          <a:p>
            <a:pPr marL="0" indent="0" algn="ctr">
              <a:buNone/>
            </a:pPr>
            <a:r>
              <a:rPr lang="en-GB" dirty="0">
                <a:latin typeface="Garamond" panose="02020404030301010803" pitchFamily="18" charset="0"/>
              </a:rPr>
              <a:t>and in the special case when </a:t>
            </a:r>
            <a:r>
              <a:rPr lang="en-GB" i="1" dirty="0">
                <a:latin typeface="Garamond" panose="02020404030301010803" pitchFamily="18" charset="0"/>
              </a:rPr>
              <a:t>x</a:t>
            </a:r>
            <a:r>
              <a:rPr lang="en-GB" dirty="0">
                <a:latin typeface="Garamond" panose="02020404030301010803" pitchFamily="18" charset="0"/>
              </a:rPr>
              <a:t> and </a:t>
            </a:r>
            <a:r>
              <a:rPr lang="en-GB" i="1" dirty="0">
                <a:latin typeface="Garamond" panose="02020404030301010803" pitchFamily="18" charset="0"/>
              </a:rPr>
              <a:t>y</a:t>
            </a:r>
            <a:r>
              <a:rPr lang="en-GB" dirty="0">
                <a:latin typeface="Garamond" panose="02020404030301010803" pitchFamily="18" charset="0"/>
              </a:rPr>
              <a:t> are the same </a:t>
            </a:r>
          </a:p>
          <a:p>
            <a:pPr marL="0" indent="0" algn="ctr">
              <a:buNone/>
            </a:pPr>
            <a:r>
              <a:rPr lang="en-GB" i="1" dirty="0">
                <a:latin typeface="Garamond" panose="02020404030301010803" pitchFamily="18" charset="0"/>
              </a:rPr>
              <a:t>xx = x </a:t>
            </a:r>
          </a:p>
          <a:p>
            <a:pPr marL="0" indent="0" algn="ctr">
              <a:buNone/>
            </a:pPr>
            <a:endParaRPr lang="en-GB" i="1" dirty="0">
              <a:latin typeface="Garamond" panose="02020404030301010803" pitchFamily="18" charset="0"/>
            </a:endParaRPr>
          </a:p>
          <a:p>
            <a:endParaRPr lang="en-GB" dirty="0"/>
          </a:p>
        </p:txBody>
      </p:sp>
    </p:spTree>
    <p:extLst>
      <p:ext uri="{BB962C8B-B14F-4D97-AF65-F5344CB8AC3E}">
        <p14:creationId xmlns:p14="http://schemas.microsoft.com/office/powerpoint/2010/main" val="34573191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66FF"/>
                </a:solidFill>
                <a:latin typeface="Garamond" panose="02020404030301010803" pitchFamily="18" charset="0"/>
              </a:rPr>
              <a:t>Boole: A new algebra</a:t>
            </a:r>
            <a:endParaRPr lang="en-GB" dirty="0"/>
          </a:p>
        </p:txBody>
      </p:sp>
      <p:sp>
        <p:nvSpPr>
          <p:cNvPr id="3" name="Content Placeholder 2"/>
          <p:cNvSpPr>
            <a:spLocks noGrp="1"/>
          </p:cNvSpPr>
          <p:nvPr>
            <p:ph idx="1"/>
          </p:nvPr>
        </p:nvSpPr>
        <p:spPr>
          <a:xfrm>
            <a:off x="457200" y="1600200"/>
            <a:ext cx="8229600" cy="5069160"/>
          </a:xfrm>
        </p:spPr>
        <p:txBody>
          <a:bodyPr>
            <a:normAutofit/>
          </a:bodyPr>
          <a:lstStyle/>
          <a:p>
            <a:pPr marL="0" indent="0">
              <a:buNone/>
            </a:pPr>
            <a:r>
              <a:rPr lang="en-GB" dirty="0">
                <a:latin typeface="Garamond" panose="02020404030301010803" pitchFamily="18" charset="0"/>
              </a:rPr>
              <a:t>If every member of class </a:t>
            </a:r>
            <a:r>
              <a:rPr lang="en-GB" i="1" dirty="0">
                <a:latin typeface="Garamond" panose="02020404030301010803" pitchFamily="18" charset="0"/>
              </a:rPr>
              <a:t>x</a:t>
            </a:r>
            <a:r>
              <a:rPr lang="en-GB" dirty="0">
                <a:latin typeface="Garamond" panose="02020404030301010803" pitchFamily="18" charset="0"/>
              </a:rPr>
              <a:t> (say being a man) is also a member of class </a:t>
            </a:r>
            <a:r>
              <a:rPr lang="en-GB" i="1" dirty="0">
                <a:latin typeface="Garamond" panose="02020404030301010803" pitchFamily="18" charset="0"/>
              </a:rPr>
              <a:t>y</a:t>
            </a:r>
            <a:r>
              <a:rPr lang="en-GB" dirty="0">
                <a:latin typeface="Garamond" panose="02020404030301010803" pitchFamily="18" charset="0"/>
              </a:rPr>
              <a:t> (say being human) then </a:t>
            </a:r>
          </a:p>
          <a:p>
            <a:pPr marL="0" indent="0" algn="ctr">
              <a:buNone/>
            </a:pPr>
            <a:r>
              <a:rPr lang="en-GB" i="1" dirty="0" err="1">
                <a:latin typeface="Garamond" panose="02020404030301010803" pitchFamily="18" charset="0"/>
              </a:rPr>
              <a:t>xy</a:t>
            </a:r>
            <a:r>
              <a:rPr lang="en-GB" i="1" dirty="0">
                <a:latin typeface="Garamond" panose="02020404030301010803" pitchFamily="18" charset="0"/>
              </a:rPr>
              <a:t> = </a:t>
            </a:r>
            <a:r>
              <a:rPr lang="en-GB" i="1" dirty="0" smtClean="0">
                <a:latin typeface="Garamond" panose="02020404030301010803" pitchFamily="18" charset="0"/>
              </a:rPr>
              <a:t>x</a:t>
            </a:r>
          </a:p>
          <a:p>
            <a:pPr marL="0" indent="0" algn="ctr">
              <a:buNone/>
            </a:pPr>
            <a:r>
              <a:rPr lang="en-GB" dirty="0">
                <a:latin typeface="Garamond" panose="02020404030301010803" pitchFamily="18" charset="0"/>
              </a:rPr>
              <a:t>and in the special case when </a:t>
            </a:r>
            <a:r>
              <a:rPr lang="en-GB" i="1" dirty="0">
                <a:latin typeface="Garamond" panose="02020404030301010803" pitchFamily="18" charset="0"/>
              </a:rPr>
              <a:t>x</a:t>
            </a:r>
            <a:r>
              <a:rPr lang="en-GB" dirty="0">
                <a:latin typeface="Garamond" panose="02020404030301010803" pitchFamily="18" charset="0"/>
              </a:rPr>
              <a:t> and </a:t>
            </a:r>
            <a:r>
              <a:rPr lang="en-GB" i="1" dirty="0">
                <a:latin typeface="Garamond" panose="02020404030301010803" pitchFamily="18" charset="0"/>
              </a:rPr>
              <a:t>y</a:t>
            </a:r>
            <a:r>
              <a:rPr lang="en-GB" dirty="0">
                <a:latin typeface="Garamond" panose="02020404030301010803" pitchFamily="18" charset="0"/>
              </a:rPr>
              <a:t> are the same </a:t>
            </a:r>
          </a:p>
          <a:p>
            <a:pPr marL="0" indent="0" algn="ctr">
              <a:buNone/>
            </a:pPr>
            <a:r>
              <a:rPr lang="en-GB" i="1" dirty="0">
                <a:latin typeface="Garamond" panose="02020404030301010803" pitchFamily="18" charset="0"/>
              </a:rPr>
              <a:t>xx = x </a:t>
            </a:r>
          </a:p>
          <a:p>
            <a:pPr marL="0" indent="0" algn="ctr">
              <a:buNone/>
            </a:pPr>
            <a:r>
              <a:rPr lang="en-GB" dirty="0">
                <a:latin typeface="Garamond" panose="02020404030301010803" pitchFamily="18" charset="0"/>
              </a:rPr>
              <a:t>or using the analogy of multiplication of numbers we can write </a:t>
            </a:r>
          </a:p>
          <a:p>
            <a:pPr marL="0" indent="0" algn="ctr">
              <a:buNone/>
            </a:pPr>
            <a:r>
              <a:rPr lang="en-GB" i="1" dirty="0">
                <a:latin typeface="Garamond" panose="02020404030301010803" pitchFamily="18" charset="0"/>
              </a:rPr>
              <a:t>x</a:t>
            </a:r>
            <a:r>
              <a:rPr lang="en-GB" i="1" baseline="30000" dirty="0">
                <a:latin typeface="Garamond" panose="02020404030301010803" pitchFamily="18" charset="0"/>
              </a:rPr>
              <a:t>2</a:t>
            </a:r>
            <a:r>
              <a:rPr lang="en-GB" i="1" dirty="0">
                <a:latin typeface="Garamond" panose="02020404030301010803" pitchFamily="18" charset="0"/>
              </a:rPr>
              <a:t> = </a:t>
            </a:r>
            <a:r>
              <a:rPr lang="en-GB" i="1" dirty="0" smtClean="0">
                <a:latin typeface="Garamond" panose="02020404030301010803" pitchFamily="18" charset="0"/>
              </a:rPr>
              <a:t>x</a:t>
            </a:r>
          </a:p>
          <a:p>
            <a:pPr marL="0" indent="0" algn="ctr">
              <a:buNone/>
            </a:pPr>
            <a:r>
              <a:rPr lang="en-GB" dirty="0">
                <a:latin typeface="Garamond" panose="02020404030301010803" pitchFamily="18" charset="0"/>
              </a:rPr>
              <a:t>f</a:t>
            </a:r>
            <a:r>
              <a:rPr lang="en-GB" dirty="0" smtClean="0">
                <a:latin typeface="Garamond" panose="02020404030301010803" pitchFamily="18" charset="0"/>
              </a:rPr>
              <a:t>or</a:t>
            </a:r>
            <a:r>
              <a:rPr lang="en-GB" i="1" dirty="0" smtClean="0">
                <a:latin typeface="Garamond" panose="02020404030301010803" pitchFamily="18" charset="0"/>
              </a:rPr>
              <a:t> </a:t>
            </a:r>
            <a:r>
              <a:rPr lang="en-GB" b="1" i="1" dirty="0" smtClean="0">
                <a:latin typeface="Garamond" panose="02020404030301010803" pitchFamily="18" charset="0"/>
              </a:rPr>
              <a:t>all </a:t>
            </a:r>
            <a:r>
              <a:rPr lang="en-GB" dirty="0" smtClean="0">
                <a:latin typeface="Garamond" panose="02020404030301010803" pitchFamily="18" charset="0"/>
              </a:rPr>
              <a:t>classes </a:t>
            </a:r>
            <a:r>
              <a:rPr lang="en-GB" i="1" dirty="0" smtClean="0">
                <a:latin typeface="Garamond" panose="02020404030301010803" pitchFamily="18" charset="0"/>
              </a:rPr>
              <a:t>x</a:t>
            </a:r>
            <a:endParaRPr lang="en-GB" i="1" dirty="0">
              <a:latin typeface="Garamond" panose="02020404030301010803" pitchFamily="18" charset="0"/>
            </a:endParaRPr>
          </a:p>
          <a:p>
            <a:pPr marL="0" indent="0" algn="ctr">
              <a:buNone/>
            </a:pPr>
            <a:endParaRPr lang="en-GB" i="1" dirty="0">
              <a:latin typeface="Garamond" panose="02020404030301010803" pitchFamily="18" charset="0"/>
            </a:endParaRPr>
          </a:p>
          <a:p>
            <a:endParaRPr lang="en-GB" dirty="0"/>
          </a:p>
        </p:txBody>
      </p:sp>
    </p:spTree>
    <p:extLst>
      <p:ext uri="{BB962C8B-B14F-4D97-AF65-F5344CB8AC3E}">
        <p14:creationId xmlns:p14="http://schemas.microsoft.com/office/powerpoint/2010/main" val="1068070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r>
              <a:rPr lang="en-GB" altLang="en-US" sz="3600" dirty="0">
                <a:solidFill>
                  <a:srgbClr val="0066FF"/>
                </a:solidFill>
                <a:latin typeface="Garamond" panose="02020404030301010803" pitchFamily="18" charset="0"/>
              </a:rPr>
              <a:t>William Rowan Hamilton 1805</a:t>
            </a:r>
            <a:r>
              <a:rPr lang="en-GB" sz="3600" dirty="0">
                <a:solidFill>
                  <a:srgbClr val="0066FF"/>
                </a:solidFill>
              </a:rPr>
              <a:t>–</a:t>
            </a:r>
            <a:r>
              <a:rPr lang="en-GB" altLang="en-US" sz="3600" dirty="0">
                <a:solidFill>
                  <a:srgbClr val="0066FF"/>
                </a:solidFill>
                <a:latin typeface="Garamond" panose="02020404030301010803" pitchFamily="18" charset="0"/>
              </a:rPr>
              <a:t>1865</a:t>
            </a:r>
            <a:endParaRPr lang="en-GB" altLang="en-US" sz="3600" dirty="0" smtClean="0">
              <a:solidFill>
                <a:srgbClr val="0066FF"/>
              </a:solidFill>
              <a:latin typeface="Garamond" panose="02020404030301010803" pitchFamily="18" charset="0"/>
            </a:endParaRPr>
          </a:p>
        </p:txBody>
      </p:sp>
      <p:sp>
        <p:nvSpPr>
          <p:cNvPr id="9219" name="Rectangle 5"/>
          <p:cNvSpPr>
            <a:spLocks noGrp="1" noChangeArrowheads="1"/>
          </p:cNvSpPr>
          <p:nvPr>
            <p:ph type="body" sz="half" idx="1"/>
          </p:nvPr>
        </p:nvSpPr>
        <p:spPr/>
        <p:txBody>
          <a:bodyPr/>
          <a:lstStyle/>
          <a:p>
            <a:pPr eaLnBrk="1" hangingPunct="1">
              <a:lnSpc>
                <a:spcPct val="80000"/>
              </a:lnSpc>
            </a:pPr>
            <a:endParaRPr lang="en-US" altLang="en-US" sz="2000" smtClean="0"/>
          </a:p>
        </p:txBody>
      </p:sp>
      <p:sp>
        <p:nvSpPr>
          <p:cNvPr id="9220" name="Rectangle 6"/>
          <p:cNvSpPr>
            <a:spLocks noGrp="1" noChangeArrowheads="1"/>
          </p:cNvSpPr>
          <p:nvPr>
            <p:ph type="body" sz="half" idx="2"/>
          </p:nvPr>
        </p:nvSpPr>
        <p:spPr>
          <a:xfrm>
            <a:off x="4648200" y="1600200"/>
            <a:ext cx="4038600" cy="4997152"/>
          </a:xfrm>
        </p:spPr>
        <p:txBody>
          <a:bodyPr>
            <a:normAutofit/>
          </a:bodyPr>
          <a:lstStyle/>
          <a:p>
            <a:pPr marL="0" indent="0" eaLnBrk="1" hangingPunct="1">
              <a:lnSpc>
                <a:spcPct val="80000"/>
              </a:lnSpc>
              <a:buNone/>
            </a:pPr>
            <a:r>
              <a:rPr lang="en-US" altLang="en-US" sz="2400" dirty="0" smtClean="0">
                <a:latin typeface="Garamond" panose="02020404030301010803" pitchFamily="18" charset="0"/>
              </a:rPr>
              <a:t>One thing only have I to regret in the direction of my studies, that they should be diverted – or rather, rudely forced – by the College Course from their natural bent and </a:t>
            </a:r>
            <a:r>
              <a:rPr lang="en-US" altLang="en-US" sz="2400" dirty="0" err="1" smtClean="0">
                <a:latin typeface="Garamond" panose="02020404030301010803" pitchFamily="18" charset="0"/>
              </a:rPr>
              <a:t>favourite</a:t>
            </a:r>
            <a:r>
              <a:rPr lang="en-US" altLang="en-US" sz="2400" dirty="0" smtClean="0">
                <a:latin typeface="Garamond" panose="02020404030301010803" pitchFamily="18" charset="0"/>
              </a:rPr>
              <a:t> channel.  That bent, you know is Science – Science in its most exalted heights, in its most secret recesses.  It has so captivated me - so seized on …. My affections – that my attention to Classical studies is an effort and an irksome one.”</a:t>
            </a:r>
            <a:r>
              <a:rPr lang="en-GB" altLang="en-US" sz="2400" dirty="0" smtClean="0">
                <a:latin typeface="Garamond" panose="02020404030301010803" pitchFamily="18" charset="0"/>
              </a:rPr>
              <a:t> </a:t>
            </a:r>
          </a:p>
          <a:p>
            <a:pPr eaLnBrk="1" hangingPunct="1">
              <a:lnSpc>
                <a:spcPct val="80000"/>
              </a:lnSpc>
            </a:pPr>
            <a:endParaRPr lang="en-GB" altLang="en-US" sz="2000" dirty="0" smtClean="0"/>
          </a:p>
          <a:p>
            <a:pPr marL="0" indent="0" eaLnBrk="1" hangingPunct="1">
              <a:lnSpc>
                <a:spcPct val="80000"/>
              </a:lnSpc>
              <a:buNone/>
            </a:pPr>
            <a:r>
              <a:rPr lang="en-GB" altLang="en-US" sz="2000" i="1" dirty="0" smtClean="0">
                <a:latin typeface="Garamond" panose="02020404030301010803" pitchFamily="18" charset="0"/>
              </a:rPr>
              <a:t>Letter to his sister Eliza 1823</a:t>
            </a:r>
          </a:p>
        </p:txBody>
      </p:sp>
      <p:pic>
        <p:nvPicPr>
          <p:cNvPr id="9221" name="Picture 7" descr="hamilton_portrait-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700213"/>
            <a:ext cx="3652837"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Addition</a:t>
            </a:r>
            <a:endParaRPr lang="en-GB" dirty="0">
              <a:solidFill>
                <a:srgbClr val="0066FF"/>
              </a:solidFill>
              <a:latin typeface="Garamond" panose="02020404030301010803" pitchFamily="18" charset="0"/>
            </a:endParaRPr>
          </a:p>
        </p:txBody>
      </p:sp>
      <p:sp>
        <p:nvSpPr>
          <p:cNvPr id="3" name="Content Placeholder 2"/>
          <p:cNvSpPr>
            <a:spLocks noGrp="1"/>
          </p:cNvSpPr>
          <p:nvPr>
            <p:ph idx="1"/>
          </p:nvPr>
        </p:nvSpPr>
        <p:spPr>
          <a:xfrm>
            <a:off x="107504" y="1600200"/>
            <a:ext cx="8928992" cy="4997152"/>
          </a:xfrm>
        </p:spPr>
        <p:txBody>
          <a:bodyPr>
            <a:normAutofit fontScale="85000" lnSpcReduction="20000"/>
          </a:bodyPr>
          <a:lstStyle/>
          <a:p>
            <a:pPr marL="0" indent="0">
              <a:buNone/>
            </a:pPr>
            <a:r>
              <a:rPr lang="en-GB" sz="3100" dirty="0" smtClean="0">
                <a:latin typeface="Garamond" panose="02020404030301010803" pitchFamily="18" charset="0"/>
              </a:rPr>
              <a:t>If </a:t>
            </a:r>
            <a:r>
              <a:rPr lang="en-GB" sz="3100" i="1" dirty="0">
                <a:latin typeface="Garamond" panose="02020404030301010803" pitchFamily="18" charset="0"/>
              </a:rPr>
              <a:t>x </a:t>
            </a:r>
            <a:r>
              <a:rPr lang="en-GB" sz="3100" dirty="0">
                <a:latin typeface="Garamond" panose="02020404030301010803" pitchFamily="18" charset="0"/>
              </a:rPr>
              <a:t>and </a:t>
            </a:r>
            <a:r>
              <a:rPr lang="en-GB" sz="3100" i="1" dirty="0">
                <a:latin typeface="Garamond" panose="02020404030301010803" pitchFamily="18" charset="0"/>
              </a:rPr>
              <a:t>y</a:t>
            </a:r>
            <a:r>
              <a:rPr lang="en-GB" sz="3100" dirty="0">
                <a:latin typeface="Garamond" panose="02020404030301010803" pitchFamily="18" charset="0"/>
              </a:rPr>
              <a:t> are </a:t>
            </a:r>
            <a:r>
              <a:rPr lang="en-GB" sz="3100" dirty="0" smtClean="0">
                <a:latin typeface="Garamond" panose="02020404030301010803" pitchFamily="18" charset="0"/>
              </a:rPr>
              <a:t>classes</a:t>
            </a:r>
            <a:r>
              <a:rPr lang="en-GB" sz="3100" dirty="0">
                <a:latin typeface="Garamond" panose="02020404030301010803" pitchFamily="18" charset="0"/>
              </a:rPr>
              <a:t>, </a:t>
            </a:r>
            <a:endParaRPr lang="en-GB" sz="3100" dirty="0" smtClean="0">
              <a:latin typeface="Garamond" panose="02020404030301010803" pitchFamily="18" charset="0"/>
            </a:endParaRPr>
          </a:p>
          <a:p>
            <a:pPr marL="0" indent="0" algn="ctr">
              <a:buNone/>
            </a:pPr>
            <a:r>
              <a:rPr lang="en-GB" sz="3100" i="1" dirty="0" smtClean="0">
                <a:latin typeface="Garamond" panose="02020404030301010803" pitchFamily="18" charset="0"/>
              </a:rPr>
              <a:t>x </a:t>
            </a:r>
            <a:r>
              <a:rPr lang="en-GB" sz="3100" i="1" dirty="0">
                <a:latin typeface="Garamond" panose="02020404030301010803" pitchFamily="18" charset="0"/>
              </a:rPr>
              <a:t>+ y </a:t>
            </a:r>
            <a:endParaRPr lang="en-GB" sz="3100" i="1" dirty="0" smtClean="0">
              <a:latin typeface="Garamond" panose="02020404030301010803" pitchFamily="18" charset="0"/>
            </a:endParaRPr>
          </a:p>
          <a:p>
            <a:pPr marL="0" indent="0">
              <a:buNone/>
            </a:pPr>
            <a:r>
              <a:rPr lang="en-GB" sz="3100" dirty="0" smtClean="0">
                <a:latin typeface="Garamond" panose="02020404030301010803" pitchFamily="18" charset="0"/>
              </a:rPr>
              <a:t>denotes </a:t>
            </a:r>
            <a:r>
              <a:rPr lang="en-GB" sz="3100" dirty="0">
                <a:latin typeface="Garamond" panose="02020404030301010803" pitchFamily="18" charset="0"/>
              </a:rPr>
              <a:t>the class of all objects which belong to class </a:t>
            </a:r>
            <a:r>
              <a:rPr lang="en-GB" sz="3100" i="1" dirty="0">
                <a:latin typeface="Garamond" panose="02020404030301010803" pitchFamily="18" charset="0"/>
              </a:rPr>
              <a:t>x</a:t>
            </a:r>
            <a:r>
              <a:rPr lang="en-GB" sz="3100" dirty="0">
                <a:latin typeface="Garamond" panose="02020404030301010803" pitchFamily="18" charset="0"/>
              </a:rPr>
              <a:t> or to class </a:t>
            </a:r>
            <a:r>
              <a:rPr lang="en-GB" sz="3100" i="1" dirty="0">
                <a:latin typeface="Garamond" panose="02020404030301010803" pitchFamily="18" charset="0"/>
              </a:rPr>
              <a:t>y</a:t>
            </a:r>
            <a:r>
              <a:rPr lang="en-GB" sz="3100" dirty="0" smtClean="0">
                <a:latin typeface="Garamond" panose="02020404030301010803" pitchFamily="18" charset="0"/>
              </a:rPr>
              <a:t>.</a:t>
            </a:r>
          </a:p>
          <a:p>
            <a:pPr marL="0" indent="0">
              <a:buNone/>
            </a:pPr>
            <a:r>
              <a:rPr lang="en-GB" sz="3100" dirty="0">
                <a:latin typeface="Garamond" panose="02020404030301010803" pitchFamily="18" charset="0"/>
              </a:rPr>
              <a:t>if </a:t>
            </a:r>
            <a:r>
              <a:rPr lang="en-GB" sz="3100" i="1" dirty="0">
                <a:latin typeface="Garamond" panose="02020404030301010803" pitchFamily="18" charset="0"/>
              </a:rPr>
              <a:t>x</a:t>
            </a:r>
            <a:r>
              <a:rPr lang="en-GB" sz="3100" dirty="0">
                <a:latin typeface="Garamond" panose="02020404030301010803" pitchFamily="18" charset="0"/>
              </a:rPr>
              <a:t> is the class of all women and </a:t>
            </a:r>
            <a:r>
              <a:rPr lang="en-GB" sz="3100" i="1" dirty="0">
                <a:latin typeface="Garamond" panose="02020404030301010803" pitchFamily="18" charset="0"/>
              </a:rPr>
              <a:t>y</a:t>
            </a:r>
            <a:r>
              <a:rPr lang="en-GB" sz="3100" dirty="0">
                <a:latin typeface="Garamond" panose="02020404030301010803" pitchFamily="18" charset="0"/>
              </a:rPr>
              <a:t> is the class of all men then </a:t>
            </a:r>
            <a:r>
              <a:rPr lang="en-GB" sz="3100" i="1" dirty="0">
                <a:latin typeface="Garamond" panose="02020404030301010803" pitchFamily="18" charset="0"/>
              </a:rPr>
              <a:t>x + y </a:t>
            </a:r>
            <a:r>
              <a:rPr lang="en-GB" sz="3100" dirty="0">
                <a:latin typeface="Garamond" panose="02020404030301010803" pitchFamily="18" charset="0"/>
              </a:rPr>
              <a:t>is the class of all humans.</a:t>
            </a:r>
          </a:p>
          <a:p>
            <a:pPr marL="0" indent="0">
              <a:buNone/>
            </a:pPr>
            <a:r>
              <a:rPr lang="en-GB" sz="3100" dirty="0">
                <a:latin typeface="Garamond" panose="02020404030301010803" pitchFamily="18" charset="0"/>
              </a:rPr>
              <a:t>Then once again we have commutativity as</a:t>
            </a:r>
          </a:p>
          <a:p>
            <a:pPr marL="0" indent="0" algn="ctr">
              <a:buNone/>
            </a:pPr>
            <a:r>
              <a:rPr lang="en-GB" sz="3100" i="1" dirty="0">
                <a:latin typeface="Garamond" panose="02020404030301010803" pitchFamily="18" charset="0"/>
              </a:rPr>
              <a:t>x + y = y + x</a:t>
            </a:r>
          </a:p>
          <a:p>
            <a:pPr marL="0" indent="0">
              <a:buNone/>
            </a:pPr>
            <a:r>
              <a:rPr lang="en-GB" sz="3100" dirty="0">
                <a:latin typeface="Garamond" panose="02020404030301010803" pitchFamily="18" charset="0"/>
              </a:rPr>
              <a:t>We have other results similar to what we see in arithmetic, for example</a:t>
            </a:r>
          </a:p>
          <a:p>
            <a:pPr marL="0" indent="0" algn="ctr">
              <a:buNone/>
            </a:pPr>
            <a:r>
              <a:rPr lang="en-GB" sz="3100" i="1" dirty="0">
                <a:latin typeface="Garamond" panose="02020404030301010803" pitchFamily="18" charset="0"/>
              </a:rPr>
              <a:t>z(x + y) = </a:t>
            </a:r>
            <a:r>
              <a:rPr lang="en-GB" sz="3100" i="1" dirty="0" err="1">
                <a:latin typeface="Garamond" panose="02020404030301010803" pitchFamily="18" charset="0"/>
              </a:rPr>
              <a:t>zx</a:t>
            </a:r>
            <a:r>
              <a:rPr lang="en-GB" sz="3100" i="1" dirty="0">
                <a:latin typeface="Garamond" panose="02020404030301010803" pitchFamily="18" charset="0"/>
              </a:rPr>
              <a:t> + </a:t>
            </a:r>
            <a:r>
              <a:rPr lang="en-GB" sz="3100" i="1" dirty="0" err="1" smtClean="0">
                <a:latin typeface="Garamond" panose="02020404030301010803" pitchFamily="18" charset="0"/>
              </a:rPr>
              <a:t>zy</a:t>
            </a:r>
            <a:endParaRPr lang="en-GB" sz="3100" i="1" dirty="0" smtClean="0">
              <a:latin typeface="Garamond" panose="02020404030301010803" pitchFamily="18" charset="0"/>
            </a:endParaRPr>
          </a:p>
          <a:p>
            <a:pPr marL="0" indent="0">
              <a:buNone/>
            </a:pPr>
            <a:r>
              <a:rPr lang="en-GB" dirty="0" smtClean="0">
                <a:latin typeface="Garamond" panose="02020404030301010803" pitchFamily="18" charset="0"/>
              </a:rPr>
              <a:t>If </a:t>
            </a:r>
            <a:r>
              <a:rPr lang="en-GB" i="1" dirty="0">
                <a:latin typeface="Garamond" panose="02020404030301010803" pitchFamily="18" charset="0"/>
              </a:rPr>
              <a:t>z</a:t>
            </a:r>
            <a:r>
              <a:rPr lang="en-GB" dirty="0">
                <a:latin typeface="Garamond" panose="02020404030301010803" pitchFamily="18" charset="0"/>
              </a:rPr>
              <a:t> is the class of all Europeans then the left hand side is the class of all European humans while the right hand side is the class of European women or European men.</a:t>
            </a:r>
          </a:p>
          <a:p>
            <a:pPr marL="0" indent="0">
              <a:buNone/>
            </a:pPr>
            <a:endParaRPr lang="en-GB" sz="3100" i="1" dirty="0">
              <a:latin typeface="Garamond" panose="02020404030301010803" pitchFamily="18" charset="0"/>
            </a:endParaRPr>
          </a:p>
          <a:p>
            <a:pPr marL="0" indent="0">
              <a:buNone/>
            </a:pPr>
            <a:endParaRPr lang="en-GB" dirty="0">
              <a:latin typeface="Garamond" panose="02020404030301010803" pitchFamily="18" charset="0"/>
            </a:endParaRPr>
          </a:p>
          <a:p>
            <a:endParaRPr lang="en-GB" dirty="0"/>
          </a:p>
        </p:txBody>
      </p:sp>
    </p:spTree>
    <p:extLst>
      <p:ext uri="{BB962C8B-B14F-4D97-AF65-F5344CB8AC3E}">
        <p14:creationId xmlns:p14="http://schemas.microsoft.com/office/powerpoint/2010/main" val="17285071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Universal and empty class</a:t>
            </a:r>
            <a:endParaRPr lang="en-GB" dirty="0">
              <a:solidFill>
                <a:srgbClr val="0066FF"/>
              </a:solidFill>
              <a:latin typeface="Garamond" panose="02020404030301010803" pitchFamily="18" charset="0"/>
            </a:endParaRPr>
          </a:p>
        </p:txBody>
      </p:sp>
      <p:sp>
        <p:nvSpPr>
          <p:cNvPr id="3" name="Content Placeholder 2"/>
          <p:cNvSpPr>
            <a:spLocks noGrp="1"/>
          </p:cNvSpPr>
          <p:nvPr>
            <p:ph idx="1"/>
          </p:nvPr>
        </p:nvSpPr>
        <p:spPr>
          <a:xfrm>
            <a:off x="251520" y="1600200"/>
            <a:ext cx="8640960" cy="5069160"/>
          </a:xfrm>
        </p:spPr>
        <p:txBody>
          <a:bodyPr>
            <a:normAutofit fontScale="92500" lnSpcReduction="10000"/>
          </a:bodyPr>
          <a:lstStyle/>
          <a:p>
            <a:pPr marL="0" indent="0">
              <a:buNone/>
            </a:pPr>
            <a:r>
              <a:rPr lang="en-GB" dirty="0">
                <a:latin typeface="Garamond" panose="02020404030301010803" pitchFamily="18" charset="0"/>
              </a:rPr>
              <a:t>Boole also used the symbol </a:t>
            </a:r>
            <a:r>
              <a:rPr lang="en-GB" i="1" dirty="0">
                <a:latin typeface="Garamond" panose="02020404030301010803" pitchFamily="18" charset="0"/>
              </a:rPr>
              <a:t>1</a:t>
            </a:r>
            <a:r>
              <a:rPr lang="en-GB" dirty="0">
                <a:latin typeface="Garamond" panose="02020404030301010803" pitchFamily="18" charset="0"/>
              </a:rPr>
              <a:t> to denote the universal class, the symbol </a:t>
            </a:r>
            <a:r>
              <a:rPr lang="en-GB" i="1" dirty="0">
                <a:latin typeface="Garamond" panose="02020404030301010803" pitchFamily="18" charset="0"/>
              </a:rPr>
              <a:t>0</a:t>
            </a:r>
            <a:r>
              <a:rPr lang="en-GB" dirty="0">
                <a:latin typeface="Garamond" panose="02020404030301010803" pitchFamily="18" charset="0"/>
              </a:rPr>
              <a:t> for the empty class and he wrote </a:t>
            </a:r>
            <a:r>
              <a:rPr lang="en-GB" i="1" dirty="0">
                <a:latin typeface="Garamond" panose="02020404030301010803" pitchFamily="18" charset="0"/>
              </a:rPr>
              <a:t>1 – x </a:t>
            </a:r>
            <a:r>
              <a:rPr lang="en-GB" dirty="0">
                <a:latin typeface="Garamond" panose="02020404030301010803" pitchFamily="18" charset="0"/>
              </a:rPr>
              <a:t>for the class of all objects not in </a:t>
            </a:r>
            <a:r>
              <a:rPr lang="en-GB" i="1" dirty="0">
                <a:latin typeface="Garamond" panose="02020404030301010803" pitchFamily="18" charset="0"/>
              </a:rPr>
              <a:t>x</a:t>
            </a:r>
            <a:r>
              <a:rPr lang="en-GB" dirty="0">
                <a:latin typeface="Garamond" panose="02020404030301010803" pitchFamily="18" charset="0"/>
              </a:rPr>
              <a:t>.</a:t>
            </a:r>
          </a:p>
          <a:p>
            <a:pPr marL="0" indent="0">
              <a:buNone/>
            </a:pPr>
            <a:r>
              <a:rPr lang="en-GB" dirty="0" smtClean="0">
                <a:latin typeface="Garamond" panose="02020404030301010803" pitchFamily="18" charset="0"/>
              </a:rPr>
              <a:t>If </a:t>
            </a:r>
            <a:r>
              <a:rPr lang="en-GB" i="1" dirty="0" smtClean="0">
                <a:latin typeface="Garamond" panose="02020404030301010803" pitchFamily="18" charset="0"/>
              </a:rPr>
              <a:t>x</a:t>
            </a:r>
            <a:r>
              <a:rPr lang="en-GB" dirty="0" smtClean="0">
                <a:latin typeface="Garamond" panose="02020404030301010803" pitchFamily="18" charset="0"/>
              </a:rPr>
              <a:t> </a:t>
            </a:r>
            <a:r>
              <a:rPr lang="en-GB" dirty="0">
                <a:latin typeface="Garamond" panose="02020404030301010803" pitchFamily="18" charset="0"/>
              </a:rPr>
              <a:t>= all white things </a:t>
            </a:r>
          </a:p>
          <a:p>
            <a:pPr marL="0" indent="0">
              <a:buNone/>
            </a:pPr>
            <a:r>
              <a:rPr lang="en-GB" dirty="0" smtClean="0">
                <a:latin typeface="Garamond" panose="02020404030301010803" pitchFamily="18" charset="0"/>
              </a:rPr>
              <a:t>Then  </a:t>
            </a:r>
            <a:r>
              <a:rPr lang="en-GB" i="1" dirty="0">
                <a:latin typeface="Garamond" panose="02020404030301010803" pitchFamily="18" charset="0"/>
              </a:rPr>
              <a:t>(1- x) </a:t>
            </a:r>
            <a:r>
              <a:rPr lang="en-GB" dirty="0">
                <a:latin typeface="Garamond" panose="02020404030301010803" pitchFamily="18" charset="0"/>
              </a:rPr>
              <a:t>= all things not white</a:t>
            </a:r>
          </a:p>
          <a:p>
            <a:pPr marL="0" indent="0">
              <a:buNone/>
            </a:pPr>
            <a:r>
              <a:rPr lang="en-GB" dirty="0" smtClean="0">
                <a:latin typeface="Garamond" panose="02020404030301010803" pitchFamily="18" charset="0"/>
              </a:rPr>
              <a:t>Since </a:t>
            </a:r>
            <a:r>
              <a:rPr lang="en-GB" dirty="0">
                <a:latin typeface="Garamond" panose="02020404030301010803" pitchFamily="18" charset="0"/>
              </a:rPr>
              <a:t>objects cannot be white and not white at the same time</a:t>
            </a:r>
          </a:p>
          <a:p>
            <a:pPr marL="0" indent="0">
              <a:buNone/>
            </a:pPr>
            <a:r>
              <a:rPr lang="en-GB" i="1" dirty="0">
                <a:latin typeface="Garamond" panose="02020404030301010803" pitchFamily="18" charset="0"/>
              </a:rPr>
              <a:t>x(1 – x) = 0</a:t>
            </a:r>
          </a:p>
          <a:p>
            <a:pPr marL="0" indent="0">
              <a:buNone/>
            </a:pPr>
            <a:r>
              <a:rPr lang="en-GB" dirty="0">
                <a:latin typeface="Garamond" panose="02020404030301010803" pitchFamily="18" charset="0"/>
              </a:rPr>
              <a:t>or </a:t>
            </a:r>
            <a:r>
              <a:rPr lang="en-GB" i="1" dirty="0">
                <a:latin typeface="Garamond" panose="02020404030301010803" pitchFamily="18" charset="0"/>
              </a:rPr>
              <a:t>x – x</a:t>
            </a:r>
            <a:r>
              <a:rPr lang="en-GB" i="1" baseline="30000" dirty="0">
                <a:latin typeface="Garamond" panose="02020404030301010803" pitchFamily="18" charset="0"/>
              </a:rPr>
              <a:t>2</a:t>
            </a:r>
            <a:r>
              <a:rPr lang="en-GB" i="1" dirty="0">
                <a:latin typeface="Garamond" panose="02020404030301010803" pitchFamily="18" charset="0"/>
              </a:rPr>
              <a:t> = 0</a:t>
            </a:r>
          </a:p>
          <a:p>
            <a:pPr marL="0" indent="0">
              <a:buNone/>
            </a:pPr>
            <a:r>
              <a:rPr lang="en-GB" dirty="0">
                <a:latin typeface="Garamond" panose="02020404030301010803" pitchFamily="18" charset="0"/>
              </a:rPr>
              <a:t>or </a:t>
            </a:r>
            <a:r>
              <a:rPr lang="en-GB" i="1" dirty="0">
                <a:latin typeface="Garamond" panose="02020404030301010803" pitchFamily="18" charset="0"/>
              </a:rPr>
              <a:t>x</a:t>
            </a:r>
            <a:r>
              <a:rPr lang="en-GB" i="1" baseline="30000" dirty="0">
                <a:latin typeface="Garamond" panose="02020404030301010803" pitchFamily="18" charset="0"/>
              </a:rPr>
              <a:t>2</a:t>
            </a:r>
            <a:r>
              <a:rPr lang="en-GB" i="1" dirty="0">
                <a:latin typeface="Garamond" panose="02020404030301010803" pitchFamily="18" charset="0"/>
              </a:rPr>
              <a:t> = x </a:t>
            </a:r>
            <a:r>
              <a:rPr lang="en-GB" dirty="0">
                <a:latin typeface="Garamond" panose="02020404030301010803" pitchFamily="18" charset="0"/>
              </a:rPr>
              <a:t>as </a:t>
            </a:r>
            <a:r>
              <a:rPr lang="en-GB" dirty="0" smtClean="0">
                <a:latin typeface="Garamond" panose="02020404030301010803" pitchFamily="18" charset="0"/>
              </a:rPr>
              <a:t>before</a:t>
            </a:r>
            <a:endParaRPr lang="en-GB" dirty="0">
              <a:latin typeface="Garamond" panose="02020404030301010803" pitchFamily="18" charset="0"/>
            </a:endParaRPr>
          </a:p>
          <a:p>
            <a:pPr marL="0" indent="0">
              <a:buNone/>
            </a:pPr>
            <a:endParaRPr lang="en-GB" i="1" dirty="0">
              <a:latin typeface="Garamond" panose="02020404030301010803" pitchFamily="18" charset="0"/>
            </a:endParaRPr>
          </a:p>
          <a:p>
            <a:endParaRPr lang="en-GB" dirty="0"/>
          </a:p>
        </p:txBody>
      </p:sp>
    </p:spTree>
    <p:extLst>
      <p:ext uri="{BB962C8B-B14F-4D97-AF65-F5344CB8AC3E}">
        <p14:creationId xmlns:p14="http://schemas.microsoft.com/office/powerpoint/2010/main" val="24277296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Symbolic Algebra</a:t>
            </a:r>
            <a:endParaRPr lang="en-GB" dirty="0">
              <a:solidFill>
                <a:srgbClr val="0066FF"/>
              </a:solidFill>
              <a:latin typeface="Garamond" panose="02020404030301010803" pitchFamily="18" charset="0"/>
            </a:endParaRPr>
          </a:p>
        </p:txBody>
      </p:sp>
      <p:sp>
        <p:nvSpPr>
          <p:cNvPr id="3" name="Content Placeholder 2"/>
          <p:cNvSpPr>
            <a:spLocks noGrp="1"/>
          </p:cNvSpPr>
          <p:nvPr>
            <p:ph idx="1"/>
          </p:nvPr>
        </p:nvSpPr>
        <p:spPr>
          <a:xfrm>
            <a:off x="457200" y="1600200"/>
            <a:ext cx="8229600" cy="4925144"/>
          </a:xfrm>
        </p:spPr>
        <p:txBody>
          <a:bodyPr>
            <a:normAutofit fontScale="77500" lnSpcReduction="20000"/>
          </a:bodyPr>
          <a:lstStyle/>
          <a:p>
            <a:pPr marL="0" indent="0" algn="ctr">
              <a:lnSpc>
                <a:spcPct val="115000"/>
              </a:lnSpc>
              <a:spcAft>
                <a:spcPts val="600"/>
              </a:spcAft>
              <a:buNone/>
            </a:pPr>
            <a:r>
              <a:rPr lang="en-GB" sz="3600" dirty="0">
                <a:latin typeface="Garamond" panose="02020404030301010803" pitchFamily="18" charset="0"/>
                <a:ea typeface="Calibri"/>
                <a:cs typeface="Arial"/>
              </a:rPr>
              <a:t>All As are B, all </a:t>
            </a:r>
            <a:r>
              <a:rPr lang="en-GB" sz="3600" dirty="0" err="1">
                <a:latin typeface="Garamond" panose="02020404030301010803" pitchFamily="18" charset="0"/>
                <a:ea typeface="Calibri"/>
                <a:cs typeface="Arial"/>
              </a:rPr>
              <a:t>Bs</a:t>
            </a:r>
            <a:r>
              <a:rPr lang="en-GB" sz="3600" dirty="0">
                <a:latin typeface="Garamond" panose="02020404030301010803" pitchFamily="18" charset="0"/>
                <a:ea typeface="Calibri"/>
                <a:cs typeface="Arial"/>
              </a:rPr>
              <a:t> are C: therefore all As are C</a:t>
            </a:r>
            <a:endParaRPr lang="en-GB" sz="3600" dirty="0">
              <a:latin typeface="Garamond" panose="02020404030301010803" pitchFamily="18" charset="0"/>
              <a:ea typeface="Calibri"/>
              <a:cs typeface="Times New Roman"/>
            </a:endParaRPr>
          </a:p>
          <a:p>
            <a:pPr marL="0" indent="0" algn="ctr">
              <a:buNone/>
            </a:pPr>
            <a:r>
              <a:rPr lang="en-GB" sz="3600" dirty="0">
                <a:latin typeface="Garamond" panose="02020404030301010803" pitchFamily="18" charset="0"/>
              </a:rPr>
              <a:t>Let </a:t>
            </a:r>
            <a:r>
              <a:rPr lang="en-GB" sz="3600" i="1" dirty="0">
                <a:latin typeface="Garamond" panose="02020404030301010803" pitchFamily="18" charset="0"/>
              </a:rPr>
              <a:t>a</a:t>
            </a:r>
            <a:r>
              <a:rPr lang="en-GB" sz="3600" dirty="0">
                <a:latin typeface="Garamond" panose="02020404030301010803" pitchFamily="18" charset="0"/>
              </a:rPr>
              <a:t> equal the class of all As</a:t>
            </a:r>
          </a:p>
          <a:p>
            <a:pPr marL="0" indent="0" algn="ctr">
              <a:buNone/>
            </a:pPr>
            <a:r>
              <a:rPr lang="en-GB" sz="3600" dirty="0">
                <a:latin typeface="Garamond" panose="02020404030301010803" pitchFamily="18" charset="0"/>
              </a:rPr>
              <a:t>Let </a:t>
            </a:r>
            <a:r>
              <a:rPr lang="en-GB" sz="3600" i="1" dirty="0">
                <a:latin typeface="Garamond" panose="02020404030301010803" pitchFamily="18" charset="0"/>
              </a:rPr>
              <a:t>b</a:t>
            </a:r>
            <a:r>
              <a:rPr lang="en-GB" sz="3600" dirty="0">
                <a:latin typeface="Garamond" panose="02020404030301010803" pitchFamily="18" charset="0"/>
              </a:rPr>
              <a:t> equal the class of all </a:t>
            </a:r>
            <a:r>
              <a:rPr lang="en-GB" sz="3600" dirty="0" err="1">
                <a:latin typeface="Garamond" panose="02020404030301010803" pitchFamily="18" charset="0"/>
              </a:rPr>
              <a:t>Bs</a:t>
            </a:r>
            <a:endParaRPr lang="en-GB" sz="3600" dirty="0">
              <a:latin typeface="Garamond" panose="02020404030301010803" pitchFamily="18" charset="0"/>
            </a:endParaRPr>
          </a:p>
          <a:p>
            <a:pPr marL="0" indent="0" algn="ctr">
              <a:buNone/>
            </a:pPr>
            <a:r>
              <a:rPr lang="en-GB" sz="3600" dirty="0">
                <a:latin typeface="Garamond" panose="02020404030301010803" pitchFamily="18" charset="0"/>
              </a:rPr>
              <a:t>Let </a:t>
            </a:r>
            <a:r>
              <a:rPr lang="en-GB" sz="3600" i="1" dirty="0">
                <a:latin typeface="Garamond" panose="02020404030301010803" pitchFamily="18" charset="0"/>
              </a:rPr>
              <a:t>c</a:t>
            </a:r>
            <a:r>
              <a:rPr lang="en-GB" sz="3600" dirty="0">
                <a:latin typeface="Garamond" panose="02020404030301010803" pitchFamily="18" charset="0"/>
              </a:rPr>
              <a:t> equal the class of all </a:t>
            </a:r>
            <a:r>
              <a:rPr lang="en-GB" sz="3600" dirty="0">
                <a:latin typeface="Garamond" panose="02020404030301010803" pitchFamily="18" charset="0"/>
              </a:rPr>
              <a:t>C</a:t>
            </a:r>
            <a:r>
              <a:rPr lang="en-GB" sz="3600" dirty="0" smtClean="0">
                <a:latin typeface="Garamond" panose="02020404030301010803" pitchFamily="18" charset="0"/>
              </a:rPr>
              <a:t>s</a:t>
            </a:r>
            <a:endParaRPr lang="en-GB" sz="3600" dirty="0">
              <a:latin typeface="Garamond" panose="02020404030301010803" pitchFamily="18" charset="0"/>
            </a:endParaRPr>
          </a:p>
          <a:p>
            <a:pPr marL="0" indent="0" algn="ctr">
              <a:lnSpc>
                <a:spcPct val="115000"/>
              </a:lnSpc>
              <a:spcAft>
                <a:spcPts val="600"/>
              </a:spcAft>
              <a:buNone/>
            </a:pPr>
            <a:endParaRPr lang="en-GB" sz="3600" dirty="0" smtClean="0">
              <a:latin typeface="Garamond" panose="02020404030301010803" pitchFamily="18" charset="0"/>
              <a:ea typeface="Calibri"/>
              <a:cs typeface="Arial"/>
            </a:endParaRPr>
          </a:p>
          <a:p>
            <a:pPr marL="0" indent="0" algn="ctr">
              <a:lnSpc>
                <a:spcPct val="115000"/>
              </a:lnSpc>
              <a:spcAft>
                <a:spcPts val="600"/>
              </a:spcAft>
              <a:buNone/>
            </a:pPr>
            <a:r>
              <a:rPr lang="en-GB" sz="3600" dirty="0" smtClean="0">
                <a:latin typeface="Garamond" panose="02020404030301010803" pitchFamily="18" charset="0"/>
                <a:ea typeface="Calibri"/>
                <a:cs typeface="Arial"/>
              </a:rPr>
              <a:t>In Boole’s </a:t>
            </a:r>
            <a:r>
              <a:rPr lang="en-GB" sz="3600" dirty="0">
                <a:latin typeface="Garamond" panose="02020404030301010803" pitchFamily="18" charset="0"/>
                <a:ea typeface="Calibri"/>
                <a:cs typeface="Arial"/>
              </a:rPr>
              <a:t>notation the hypotheses are </a:t>
            </a:r>
            <a:endParaRPr lang="en-GB" sz="3600" dirty="0">
              <a:latin typeface="Garamond" panose="02020404030301010803" pitchFamily="18" charset="0"/>
              <a:ea typeface="Calibri"/>
              <a:cs typeface="Times New Roman"/>
            </a:endParaRPr>
          </a:p>
          <a:p>
            <a:pPr marL="0" indent="0" algn="ctr">
              <a:lnSpc>
                <a:spcPct val="115000"/>
              </a:lnSpc>
              <a:spcAft>
                <a:spcPts val="600"/>
              </a:spcAft>
              <a:buNone/>
            </a:pPr>
            <a:r>
              <a:rPr lang="en-GB" sz="3600" i="1" dirty="0">
                <a:latin typeface="Garamond" panose="02020404030301010803" pitchFamily="18" charset="0"/>
                <a:ea typeface="Calibri"/>
                <a:cs typeface="Arial"/>
              </a:rPr>
              <a:t>a = ab </a:t>
            </a:r>
            <a:r>
              <a:rPr lang="en-GB" sz="3600" dirty="0">
                <a:latin typeface="Garamond" panose="02020404030301010803" pitchFamily="18" charset="0"/>
                <a:ea typeface="Calibri"/>
                <a:cs typeface="Arial"/>
              </a:rPr>
              <a:t>and </a:t>
            </a:r>
            <a:r>
              <a:rPr lang="en-GB" sz="3600" i="1" dirty="0">
                <a:latin typeface="Garamond" panose="02020404030301010803" pitchFamily="18" charset="0"/>
                <a:ea typeface="Calibri"/>
                <a:cs typeface="Arial"/>
              </a:rPr>
              <a:t>b = </a:t>
            </a:r>
            <a:r>
              <a:rPr lang="en-GB" sz="3600" i="1" dirty="0" err="1">
                <a:latin typeface="Garamond" panose="02020404030301010803" pitchFamily="18" charset="0"/>
                <a:ea typeface="Calibri"/>
                <a:cs typeface="Arial"/>
              </a:rPr>
              <a:t>bc</a:t>
            </a:r>
            <a:endParaRPr lang="en-GB" sz="3600" i="1" dirty="0">
              <a:latin typeface="Garamond" panose="02020404030301010803" pitchFamily="18" charset="0"/>
              <a:ea typeface="Calibri"/>
              <a:cs typeface="Times New Roman"/>
            </a:endParaRPr>
          </a:p>
          <a:p>
            <a:pPr marL="0" indent="0" algn="ctr">
              <a:lnSpc>
                <a:spcPct val="115000"/>
              </a:lnSpc>
              <a:spcAft>
                <a:spcPts val="600"/>
              </a:spcAft>
              <a:buNone/>
            </a:pPr>
            <a:r>
              <a:rPr lang="en-GB" sz="3600" dirty="0">
                <a:latin typeface="Garamond" panose="02020404030301010803" pitchFamily="18" charset="0"/>
                <a:ea typeface="Calibri"/>
                <a:cs typeface="Arial"/>
              </a:rPr>
              <a:t>Then by substitution </a:t>
            </a:r>
            <a:r>
              <a:rPr lang="en-GB" sz="3600" i="1" dirty="0">
                <a:latin typeface="Garamond" panose="02020404030301010803" pitchFamily="18" charset="0"/>
                <a:ea typeface="Calibri"/>
                <a:cs typeface="Arial"/>
              </a:rPr>
              <a:t>a = ab = a(</a:t>
            </a:r>
            <a:r>
              <a:rPr lang="en-GB" sz="3600" i="1" dirty="0" err="1">
                <a:latin typeface="Garamond" panose="02020404030301010803" pitchFamily="18" charset="0"/>
                <a:ea typeface="Calibri"/>
                <a:cs typeface="Arial"/>
              </a:rPr>
              <a:t>bc</a:t>
            </a:r>
            <a:r>
              <a:rPr lang="en-GB" sz="3600" i="1" dirty="0">
                <a:latin typeface="Garamond" panose="02020404030301010803" pitchFamily="18" charset="0"/>
                <a:ea typeface="Calibri"/>
                <a:cs typeface="Arial"/>
              </a:rPr>
              <a:t>) = (ab)c = ac </a:t>
            </a:r>
            <a:r>
              <a:rPr lang="en-GB" sz="3600" dirty="0">
                <a:latin typeface="Garamond" panose="02020404030301010803" pitchFamily="18" charset="0"/>
                <a:ea typeface="Calibri"/>
                <a:cs typeface="Arial"/>
              </a:rPr>
              <a:t>so</a:t>
            </a:r>
            <a:endParaRPr lang="en-GB" sz="3600" dirty="0">
              <a:latin typeface="Garamond" panose="02020404030301010803" pitchFamily="18" charset="0"/>
              <a:ea typeface="Calibri"/>
              <a:cs typeface="Times New Roman"/>
            </a:endParaRPr>
          </a:p>
          <a:p>
            <a:pPr marL="0" indent="0" algn="ctr">
              <a:lnSpc>
                <a:spcPct val="115000"/>
              </a:lnSpc>
              <a:spcAft>
                <a:spcPts val="600"/>
              </a:spcAft>
              <a:buNone/>
            </a:pPr>
            <a:r>
              <a:rPr lang="en-GB" sz="3600" i="1" dirty="0">
                <a:latin typeface="Garamond" panose="02020404030301010803" pitchFamily="18" charset="0"/>
                <a:ea typeface="Calibri"/>
                <a:cs typeface="Arial"/>
              </a:rPr>
              <a:t>a = ac </a:t>
            </a:r>
            <a:r>
              <a:rPr lang="en-GB" sz="3600" dirty="0">
                <a:latin typeface="Garamond" panose="02020404030301010803" pitchFamily="18" charset="0"/>
                <a:ea typeface="Calibri"/>
                <a:cs typeface="Arial"/>
              </a:rPr>
              <a:t>so all As are C</a:t>
            </a:r>
            <a:endParaRPr lang="en-GB" sz="3600" dirty="0">
              <a:latin typeface="Garamond" panose="02020404030301010803" pitchFamily="18" charset="0"/>
              <a:ea typeface="Calibri"/>
              <a:cs typeface="Times New Roman"/>
            </a:endParaRPr>
          </a:p>
          <a:p>
            <a:endParaRPr lang="en-GB" dirty="0"/>
          </a:p>
        </p:txBody>
      </p:sp>
    </p:spTree>
    <p:extLst>
      <p:ext uri="{BB962C8B-B14F-4D97-AF65-F5344CB8AC3E}">
        <p14:creationId xmlns:p14="http://schemas.microsoft.com/office/powerpoint/2010/main" val="36865966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p:spPr>
        <p:txBody>
          <a:bodyPr>
            <a:normAutofit fontScale="90000"/>
          </a:bodyPr>
          <a:lstStyle/>
          <a:p>
            <a:r>
              <a:rPr lang="en-GB" dirty="0" smtClean="0">
                <a:solidFill>
                  <a:srgbClr val="0066FF"/>
                </a:solidFill>
                <a:latin typeface="Garamond" panose="02020404030301010803" pitchFamily="18" charset="0"/>
              </a:rPr>
              <a:t>Claude Shannon</a:t>
            </a:r>
            <a:r>
              <a:rPr lang="en-GB" dirty="0" smtClean="0">
                <a:latin typeface="Garamond" panose="02020404030301010803" pitchFamily="18" charset="0"/>
              </a:rPr>
              <a:t/>
            </a:r>
            <a:br>
              <a:rPr lang="en-GB" dirty="0" smtClean="0">
                <a:latin typeface="Garamond" panose="02020404030301010803" pitchFamily="18" charset="0"/>
              </a:rPr>
            </a:br>
            <a:r>
              <a:rPr lang="en-GB" sz="4000" dirty="0">
                <a:solidFill>
                  <a:srgbClr val="0066FF"/>
                </a:solidFill>
                <a:latin typeface="Garamond" panose="02020404030301010803" pitchFamily="18" charset="0"/>
              </a:rPr>
              <a:t>1916–2001</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15616" y="1926431"/>
            <a:ext cx="2743200" cy="3873500"/>
          </a:xfrm>
        </p:spPr>
      </p:pic>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498449" y="1600201"/>
            <a:ext cx="4394031" cy="568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05025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640960" cy="1440160"/>
          </a:xfrm>
        </p:spPr>
        <p:txBody>
          <a:bodyPr>
            <a:noAutofit/>
          </a:bodyPr>
          <a:lstStyle/>
          <a:p>
            <a:r>
              <a:rPr lang="en-GB" sz="3400" dirty="0" smtClean="0">
                <a:solidFill>
                  <a:srgbClr val="0066FF"/>
                </a:solidFill>
                <a:latin typeface="Garamond" panose="02020404030301010803" pitchFamily="18" charset="0"/>
              </a:rPr>
              <a:t>Shannon says that the </a:t>
            </a:r>
            <a:r>
              <a:rPr lang="en-GB" sz="3400" i="1" dirty="0" smtClean="0">
                <a:solidFill>
                  <a:srgbClr val="0066FF"/>
                </a:solidFill>
                <a:latin typeface="Garamond" panose="02020404030301010803" pitchFamily="18" charset="0"/>
              </a:rPr>
              <a:t>hindrance</a:t>
            </a:r>
            <a:r>
              <a:rPr lang="en-GB" sz="3400" dirty="0" smtClean="0">
                <a:solidFill>
                  <a:srgbClr val="0066FF"/>
                </a:solidFill>
                <a:latin typeface="Garamond" panose="02020404030301010803" pitchFamily="18" charset="0"/>
              </a:rPr>
              <a:t> between two points </a:t>
            </a:r>
            <a:r>
              <a:rPr lang="en-GB" sz="3400" i="1" dirty="0" smtClean="0">
                <a:solidFill>
                  <a:srgbClr val="0066FF"/>
                </a:solidFill>
                <a:latin typeface="Garamond" panose="02020404030301010803" pitchFamily="18" charset="0"/>
              </a:rPr>
              <a:t>a</a:t>
            </a:r>
            <a:r>
              <a:rPr lang="en-GB" sz="3400" dirty="0" smtClean="0">
                <a:solidFill>
                  <a:srgbClr val="0066FF"/>
                </a:solidFill>
                <a:latin typeface="Garamond" panose="02020404030301010803" pitchFamily="18" charset="0"/>
              </a:rPr>
              <a:t> and </a:t>
            </a:r>
            <a:r>
              <a:rPr lang="en-GB" sz="3400" i="1" dirty="0" smtClean="0">
                <a:solidFill>
                  <a:srgbClr val="0066FF"/>
                </a:solidFill>
                <a:latin typeface="Garamond" panose="02020404030301010803" pitchFamily="18" charset="0"/>
              </a:rPr>
              <a:t>b</a:t>
            </a:r>
            <a:r>
              <a:rPr lang="en-GB" sz="3400" dirty="0" smtClean="0">
                <a:solidFill>
                  <a:srgbClr val="0066FF"/>
                </a:solidFill>
                <a:latin typeface="Garamond" panose="02020404030301010803" pitchFamily="18" charset="0"/>
              </a:rPr>
              <a:t> on a circuit is 0 if current can flow and 1 otherwise</a:t>
            </a:r>
            <a:endParaRPr lang="en-GB" sz="3400" dirty="0">
              <a:solidFill>
                <a:srgbClr val="0066FF"/>
              </a:solidFill>
              <a:latin typeface="Garamond" panose="02020404030301010803"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2132856"/>
            <a:ext cx="8051708" cy="1573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4077072"/>
            <a:ext cx="2952328" cy="1569660"/>
          </a:xfrm>
          <a:prstGeom prst="rect">
            <a:avLst/>
          </a:prstGeom>
          <a:noFill/>
        </p:spPr>
        <p:txBody>
          <a:bodyPr wrap="square" rtlCol="0">
            <a:spAutoFit/>
          </a:bodyPr>
          <a:lstStyle/>
          <a:p>
            <a:r>
              <a:rPr lang="en-GB" sz="2400" dirty="0" smtClean="0">
                <a:latin typeface="Garamond" panose="02020404030301010803" pitchFamily="18" charset="0"/>
              </a:rPr>
              <a:t>If the switch </a:t>
            </a:r>
            <a:r>
              <a:rPr lang="en-GB" sz="2400" dirty="0">
                <a:latin typeface="Garamond" panose="02020404030301010803" pitchFamily="18" charset="0"/>
              </a:rPr>
              <a:t>between </a:t>
            </a:r>
            <a:r>
              <a:rPr lang="en-GB" sz="2400" i="1" dirty="0">
                <a:latin typeface="Garamond" panose="02020404030301010803" pitchFamily="18" charset="0"/>
              </a:rPr>
              <a:t>a</a:t>
            </a:r>
            <a:r>
              <a:rPr lang="en-GB" sz="2400" dirty="0">
                <a:latin typeface="Garamond" panose="02020404030301010803" pitchFamily="18" charset="0"/>
              </a:rPr>
              <a:t> and </a:t>
            </a:r>
            <a:r>
              <a:rPr lang="en-GB" sz="2400" i="1" dirty="0">
                <a:latin typeface="Garamond" panose="02020404030301010803" pitchFamily="18" charset="0"/>
              </a:rPr>
              <a:t>b</a:t>
            </a:r>
            <a:r>
              <a:rPr lang="en-GB" sz="2400" dirty="0">
                <a:latin typeface="Garamond" panose="02020404030301010803" pitchFamily="18" charset="0"/>
              </a:rPr>
              <a:t> </a:t>
            </a:r>
            <a:r>
              <a:rPr lang="en-GB" sz="2400" dirty="0" smtClean="0">
                <a:latin typeface="Garamond" panose="02020404030301010803" pitchFamily="18" charset="0"/>
              </a:rPr>
              <a:t>is closed the hindrance is 0 and if open the hindrance is 1</a:t>
            </a:r>
            <a:endParaRPr lang="en-GB" sz="2400" dirty="0">
              <a:latin typeface="Garamond" panose="02020404030301010803" pitchFamily="18" charset="0"/>
            </a:endParaRPr>
          </a:p>
        </p:txBody>
      </p:sp>
      <p:sp>
        <p:nvSpPr>
          <p:cNvPr id="5" name="TextBox 4"/>
          <p:cNvSpPr txBox="1"/>
          <p:nvPr/>
        </p:nvSpPr>
        <p:spPr>
          <a:xfrm>
            <a:off x="3275856" y="4077072"/>
            <a:ext cx="2304256" cy="1569660"/>
          </a:xfrm>
          <a:prstGeom prst="rect">
            <a:avLst/>
          </a:prstGeom>
          <a:noFill/>
        </p:spPr>
        <p:txBody>
          <a:bodyPr wrap="square" rtlCol="0">
            <a:spAutoFit/>
          </a:bodyPr>
          <a:lstStyle/>
          <a:p>
            <a:r>
              <a:rPr lang="en-GB" sz="2400" dirty="0" smtClean="0">
                <a:latin typeface="Garamond" panose="02020404030301010803" pitchFamily="18" charset="0"/>
              </a:rPr>
              <a:t>The hindrance of two switches X and Y in series is written X + Y</a:t>
            </a:r>
            <a:endParaRPr lang="en-GB" sz="2400" dirty="0">
              <a:latin typeface="Garamond" panose="02020404030301010803" pitchFamily="18" charset="0"/>
            </a:endParaRPr>
          </a:p>
        </p:txBody>
      </p:sp>
      <p:sp>
        <p:nvSpPr>
          <p:cNvPr id="7" name="TextBox 6"/>
          <p:cNvSpPr txBox="1"/>
          <p:nvPr/>
        </p:nvSpPr>
        <p:spPr>
          <a:xfrm>
            <a:off x="6012160" y="4077072"/>
            <a:ext cx="2520280" cy="1569660"/>
          </a:xfrm>
          <a:prstGeom prst="rect">
            <a:avLst/>
          </a:prstGeom>
          <a:noFill/>
        </p:spPr>
        <p:txBody>
          <a:bodyPr wrap="square" rtlCol="0">
            <a:spAutoFit/>
          </a:bodyPr>
          <a:lstStyle/>
          <a:p>
            <a:r>
              <a:rPr lang="en-GB" sz="2400" dirty="0" smtClean="0">
                <a:latin typeface="Garamond" panose="02020404030301010803" pitchFamily="18" charset="0"/>
              </a:rPr>
              <a:t>The hindrance of two switches X and Y in parallel is written XY</a:t>
            </a:r>
            <a:endParaRPr lang="en-GB" sz="2400" dirty="0">
              <a:latin typeface="Garamond" panose="02020404030301010803" pitchFamily="18" charset="0"/>
            </a:endParaRPr>
          </a:p>
        </p:txBody>
      </p:sp>
    </p:spTree>
    <p:extLst>
      <p:ext uri="{BB962C8B-B14F-4D97-AF65-F5344CB8AC3E}">
        <p14:creationId xmlns:p14="http://schemas.microsoft.com/office/powerpoint/2010/main" val="23389983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640960" cy="1440160"/>
          </a:xfrm>
        </p:spPr>
        <p:txBody>
          <a:bodyPr>
            <a:noAutofit/>
          </a:bodyPr>
          <a:lstStyle/>
          <a:p>
            <a:r>
              <a:rPr lang="en-GB" sz="3400" dirty="0" smtClean="0">
                <a:solidFill>
                  <a:srgbClr val="0066FF"/>
                </a:solidFill>
                <a:latin typeface="Garamond" panose="02020404030301010803" pitchFamily="18" charset="0"/>
              </a:rPr>
              <a:t>Shannon says that the </a:t>
            </a:r>
            <a:r>
              <a:rPr lang="en-GB" sz="3400" i="1" dirty="0" smtClean="0">
                <a:solidFill>
                  <a:srgbClr val="0066FF"/>
                </a:solidFill>
                <a:latin typeface="Garamond" panose="02020404030301010803" pitchFamily="18" charset="0"/>
              </a:rPr>
              <a:t>hindrance</a:t>
            </a:r>
            <a:r>
              <a:rPr lang="en-GB" sz="3400" dirty="0" smtClean="0">
                <a:solidFill>
                  <a:srgbClr val="0066FF"/>
                </a:solidFill>
                <a:latin typeface="Garamond" panose="02020404030301010803" pitchFamily="18" charset="0"/>
              </a:rPr>
              <a:t> between two points a and b on a circuit is 0 if current can flow and 1 otherwise</a:t>
            </a:r>
            <a:endParaRPr lang="en-GB" sz="3400" dirty="0">
              <a:solidFill>
                <a:srgbClr val="0066FF"/>
              </a:solidFill>
              <a:latin typeface="Garamond" panose="02020404030301010803"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2132856"/>
            <a:ext cx="8051708" cy="1573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4077072"/>
            <a:ext cx="2952328" cy="1569660"/>
          </a:xfrm>
          <a:prstGeom prst="rect">
            <a:avLst/>
          </a:prstGeom>
          <a:noFill/>
        </p:spPr>
        <p:txBody>
          <a:bodyPr wrap="square" rtlCol="0">
            <a:spAutoFit/>
          </a:bodyPr>
          <a:lstStyle/>
          <a:p>
            <a:r>
              <a:rPr lang="en-GB" sz="2400" dirty="0" smtClean="0">
                <a:latin typeface="Garamond" panose="02020404030301010803" pitchFamily="18" charset="0"/>
              </a:rPr>
              <a:t>If the switch </a:t>
            </a:r>
            <a:r>
              <a:rPr lang="en-GB" sz="2400" dirty="0">
                <a:latin typeface="Garamond" panose="02020404030301010803" pitchFamily="18" charset="0"/>
              </a:rPr>
              <a:t>between </a:t>
            </a:r>
            <a:r>
              <a:rPr lang="en-GB" sz="2400" i="1" dirty="0">
                <a:latin typeface="Garamond" panose="02020404030301010803" pitchFamily="18" charset="0"/>
              </a:rPr>
              <a:t>a</a:t>
            </a:r>
            <a:r>
              <a:rPr lang="en-GB" sz="2400" dirty="0">
                <a:latin typeface="Garamond" panose="02020404030301010803" pitchFamily="18" charset="0"/>
              </a:rPr>
              <a:t> and </a:t>
            </a:r>
            <a:r>
              <a:rPr lang="en-GB" sz="2400" i="1" dirty="0">
                <a:latin typeface="Garamond" panose="02020404030301010803" pitchFamily="18" charset="0"/>
              </a:rPr>
              <a:t>b</a:t>
            </a:r>
            <a:r>
              <a:rPr lang="en-GB" sz="2400" dirty="0">
                <a:latin typeface="Garamond" panose="02020404030301010803" pitchFamily="18" charset="0"/>
              </a:rPr>
              <a:t> </a:t>
            </a:r>
            <a:r>
              <a:rPr lang="en-GB" sz="2400" dirty="0" smtClean="0">
                <a:latin typeface="Garamond" panose="02020404030301010803" pitchFamily="18" charset="0"/>
              </a:rPr>
              <a:t>is closed the hindrance is 0 and if open the hindrance is 1</a:t>
            </a:r>
            <a:endParaRPr lang="en-GB" sz="2400" dirty="0">
              <a:latin typeface="Garamond" panose="02020404030301010803" pitchFamily="18" charset="0"/>
            </a:endParaRPr>
          </a:p>
        </p:txBody>
      </p:sp>
      <p:sp>
        <p:nvSpPr>
          <p:cNvPr id="5" name="TextBox 4"/>
          <p:cNvSpPr txBox="1"/>
          <p:nvPr/>
        </p:nvSpPr>
        <p:spPr>
          <a:xfrm>
            <a:off x="3275856" y="4077072"/>
            <a:ext cx="2304256" cy="1569660"/>
          </a:xfrm>
          <a:prstGeom prst="rect">
            <a:avLst/>
          </a:prstGeom>
          <a:noFill/>
        </p:spPr>
        <p:txBody>
          <a:bodyPr wrap="square" rtlCol="0">
            <a:spAutoFit/>
          </a:bodyPr>
          <a:lstStyle/>
          <a:p>
            <a:r>
              <a:rPr lang="en-GB" sz="2400" dirty="0" smtClean="0">
                <a:latin typeface="Garamond" panose="02020404030301010803" pitchFamily="18" charset="0"/>
              </a:rPr>
              <a:t>The hindrance of two switches X and Y in series is written X + Y</a:t>
            </a:r>
            <a:endParaRPr lang="en-GB" sz="2400" dirty="0">
              <a:latin typeface="Garamond" panose="02020404030301010803" pitchFamily="18" charset="0"/>
            </a:endParaRPr>
          </a:p>
        </p:txBody>
      </p:sp>
      <p:sp>
        <p:nvSpPr>
          <p:cNvPr id="7" name="TextBox 6"/>
          <p:cNvSpPr txBox="1"/>
          <p:nvPr/>
        </p:nvSpPr>
        <p:spPr>
          <a:xfrm>
            <a:off x="6012160" y="4077072"/>
            <a:ext cx="2520280" cy="1569660"/>
          </a:xfrm>
          <a:prstGeom prst="rect">
            <a:avLst/>
          </a:prstGeom>
          <a:noFill/>
        </p:spPr>
        <p:txBody>
          <a:bodyPr wrap="square" rtlCol="0">
            <a:spAutoFit/>
          </a:bodyPr>
          <a:lstStyle/>
          <a:p>
            <a:r>
              <a:rPr lang="en-GB" sz="2400" dirty="0" smtClean="0">
                <a:latin typeface="Garamond" panose="02020404030301010803" pitchFamily="18" charset="0"/>
              </a:rPr>
              <a:t>The hindrance of two switches X and Y in parallel is written XY</a:t>
            </a:r>
            <a:endParaRPr lang="en-GB" sz="2400" dirty="0">
              <a:latin typeface="Garamond" panose="02020404030301010803" pitchFamily="18" charset="0"/>
            </a:endParaRPr>
          </a:p>
        </p:txBody>
      </p:sp>
      <p:sp>
        <p:nvSpPr>
          <p:cNvPr id="3" name="TextBox 2"/>
          <p:cNvSpPr txBox="1"/>
          <p:nvPr/>
        </p:nvSpPr>
        <p:spPr>
          <a:xfrm>
            <a:off x="1043608" y="5589240"/>
            <a:ext cx="7933582" cy="1200329"/>
          </a:xfrm>
          <a:prstGeom prst="rect">
            <a:avLst/>
          </a:prstGeom>
          <a:noFill/>
        </p:spPr>
        <p:txBody>
          <a:bodyPr wrap="none" rtlCol="0">
            <a:spAutoFit/>
          </a:bodyPr>
          <a:lstStyle/>
          <a:p>
            <a:r>
              <a:rPr lang="en-GB" sz="2400" b="1" dirty="0" smtClean="0">
                <a:latin typeface="Garamond" panose="02020404030301010803" pitchFamily="18" charset="0"/>
              </a:rPr>
              <a:t>Postulates:</a:t>
            </a:r>
          </a:p>
          <a:p>
            <a:r>
              <a:rPr lang="en-GB" sz="2400" dirty="0" smtClean="0">
                <a:latin typeface="Garamond" panose="02020404030301010803" pitchFamily="18" charset="0"/>
              </a:rPr>
              <a:t>a </a:t>
            </a:r>
            <a:r>
              <a:rPr lang="en-GB" sz="2400" dirty="0">
                <a:latin typeface="Garamond" panose="02020404030301010803" pitchFamily="18" charset="0"/>
              </a:rPr>
              <a:t>closed circuit in </a:t>
            </a:r>
            <a:r>
              <a:rPr lang="en-GB" sz="2400" dirty="0" smtClean="0">
                <a:latin typeface="Garamond" panose="02020404030301010803" pitchFamily="18" charset="0"/>
              </a:rPr>
              <a:t>series </a:t>
            </a:r>
            <a:r>
              <a:rPr lang="en-GB" sz="2400" dirty="0">
                <a:latin typeface="Garamond" panose="02020404030301010803" pitchFamily="18" charset="0"/>
              </a:rPr>
              <a:t>with an open circuit is </a:t>
            </a:r>
            <a:r>
              <a:rPr lang="en-GB" sz="2400" dirty="0" smtClean="0">
                <a:latin typeface="Garamond" panose="02020404030301010803" pitchFamily="18" charset="0"/>
              </a:rPr>
              <a:t>an open circuit </a:t>
            </a:r>
            <a:endParaRPr lang="en-GB" sz="2400" dirty="0">
              <a:latin typeface="Garamond" panose="02020404030301010803" pitchFamily="18" charset="0"/>
            </a:endParaRPr>
          </a:p>
          <a:p>
            <a:r>
              <a:rPr lang="en-GB" sz="2400" dirty="0" smtClean="0">
                <a:latin typeface="Garamond" panose="02020404030301010803" pitchFamily="18" charset="0"/>
              </a:rPr>
              <a:t>a </a:t>
            </a:r>
            <a:r>
              <a:rPr lang="en-GB" sz="2400" dirty="0">
                <a:latin typeface="Garamond" panose="02020404030301010803" pitchFamily="18" charset="0"/>
              </a:rPr>
              <a:t>closed circuit in </a:t>
            </a:r>
            <a:r>
              <a:rPr lang="en-GB" sz="2400" dirty="0" smtClean="0">
                <a:latin typeface="Garamond" panose="02020404030301010803" pitchFamily="18" charset="0"/>
              </a:rPr>
              <a:t>parallel </a:t>
            </a:r>
            <a:r>
              <a:rPr lang="en-GB" sz="2400" dirty="0">
                <a:latin typeface="Garamond" panose="02020404030301010803" pitchFamily="18" charset="0"/>
              </a:rPr>
              <a:t>with an open circuit  is a closed </a:t>
            </a:r>
            <a:r>
              <a:rPr lang="en-GB" sz="2400" dirty="0" smtClean="0">
                <a:latin typeface="Garamond" panose="02020404030301010803" pitchFamily="18" charset="0"/>
              </a:rPr>
              <a:t>circuit</a:t>
            </a:r>
            <a:endParaRPr lang="en-GB" sz="2400" dirty="0">
              <a:latin typeface="Garamond" panose="02020404030301010803" pitchFamily="18" charset="0"/>
            </a:endParaRPr>
          </a:p>
        </p:txBody>
      </p:sp>
    </p:spTree>
    <p:extLst>
      <p:ext uri="{BB962C8B-B14F-4D97-AF65-F5344CB8AC3E}">
        <p14:creationId xmlns:p14="http://schemas.microsoft.com/office/powerpoint/2010/main" val="40244278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0511" y="332657"/>
            <a:ext cx="8225945"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79670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3930" y="1958181"/>
            <a:ext cx="721614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8172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3930" y="1958181"/>
            <a:ext cx="721614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548680"/>
            <a:ext cx="6223000"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1375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3440782"/>
            <a:ext cx="8362950"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467891"/>
            <a:ext cx="5638800"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6771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843808" y="3043152"/>
            <a:ext cx="5521724" cy="3626208"/>
          </a:xfrm>
        </p:spPr>
      </p:pic>
      <p:pic>
        <p:nvPicPr>
          <p:cNvPr id="1026"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68655" y="980728"/>
            <a:ext cx="8967841"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482617" y="404664"/>
            <a:ext cx="2241511" cy="369332"/>
          </a:xfrm>
          <a:prstGeom prst="rect">
            <a:avLst/>
          </a:prstGeom>
          <a:noFill/>
        </p:spPr>
        <p:txBody>
          <a:bodyPr wrap="none" rtlCol="0">
            <a:spAutoFit/>
          </a:bodyPr>
          <a:lstStyle/>
          <a:p>
            <a:r>
              <a:rPr lang="en-GB" dirty="0" smtClean="0">
                <a:latin typeface="Garamond" panose="02020404030301010803" pitchFamily="18" charset="0"/>
              </a:rPr>
              <a:t>Trinity College, Dublin</a:t>
            </a:r>
            <a:endParaRPr lang="en-GB" dirty="0">
              <a:latin typeface="Garamond" panose="02020404030301010803" pitchFamily="18" charset="0"/>
            </a:endParaRPr>
          </a:p>
        </p:txBody>
      </p:sp>
      <p:sp>
        <p:nvSpPr>
          <p:cNvPr id="7" name="TextBox 6"/>
          <p:cNvSpPr txBox="1"/>
          <p:nvPr/>
        </p:nvSpPr>
        <p:spPr>
          <a:xfrm>
            <a:off x="323528" y="6093296"/>
            <a:ext cx="2144305" cy="369332"/>
          </a:xfrm>
          <a:prstGeom prst="rect">
            <a:avLst/>
          </a:prstGeom>
          <a:noFill/>
        </p:spPr>
        <p:txBody>
          <a:bodyPr wrap="none" rtlCol="0">
            <a:spAutoFit/>
          </a:bodyPr>
          <a:lstStyle/>
          <a:p>
            <a:r>
              <a:rPr lang="en-GB" dirty="0" err="1" smtClean="0">
                <a:latin typeface="Garamond" panose="02020404030301010803" pitchFamily="18" charset="0"/>
              </a:rPr>
              <a:t>Dunsink</a:t>
            </a:r>
            <a:r>
              <a:rPr lang="en-GB" dirty="0" smtClean="0">
                <a:latin typeface="Garamond" panose="02020404030301010803" pitchFamily="18" charset="0"/>
              </a:rPr>
              <a:t> Observatory</a:t>
            </a:r>
            <a:endParaRPr lang="en-GB" dirty="0">
              <a:latin typeface="Garamond" panose="02020404030301010803" pitchFamily="18" charset="0"/>
            </a:endParaRPr>
          </a:p>
        </p:txBody>
      </p:sp>
    </p:spTree>
    <p:extLst>
      <p:ext uri="{BB962C8B-B14F-4D97-AF65-F5344CB8AC3E}">
        <p14:creationId xmlns:p14="http://schemas.microsoft.com/office/powerpoint/2010/main" val="1353941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george-booles-200th-birthday-5636122663190528.2-hp.gif">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57200" y="2112963"/>
            <a:ext cx="8229600" cy="3502025"/>
          </a:xfrm>
        </p:spPr>
      </p:pic>
    </p:spTree>
    <p:extLst>
      <p:ext uri="{BB962C8B-B14F-4D97-AF65-F5344CB8AC3E}">
        <p14:creationId xmlns:p14="http://schemas.microsoft.com/office/powerpoint/2010/main" val="8992758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Memorials</a:t>
            </a:r>
            <a:endParaRPr lang="en-GB" dirty="0">
              <a:solidFill>
                <a:srgbClr val="0066FF"/>
              </a:solidFill>
              <a:latin typeface="Garamond" panose="02020404030301010803" pitchFamily="18" charset="0"/>
            </a:endParaRP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99591" y="548680"/>
            <a:ext cx="2189253" cy="5976664"/>
          </a:xfr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2161242"/>
            <a:ext cx="4619897" cy="3211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23084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476672"/>
            <a:ext cx="4040188" cy="639762"/>
          </a:xfrm>
        </p:spPr>
        <p:txBody>
          <a:bodyPr/>
          <a:lstStyle/>
          <a:p>
            <a:pPr algn="ctr"/>
            <a:r>
              <a:rPr lang="en-GB" dirty="0" smtClean="0"/>
              <a:t>Hamilton</a:t>
            </a:r>
            <a:endParaRPr lang="en-GB"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17610" y="1556792"/>
            <a:ext cx="2570117" cy="3951288"/>
          </a:xfrm>
        </p:spPr>
      </p:pic>
      <p:sp>
        <p:nvSpPr>
          <p:cNvPr id="5" name="Text Placeholder 4"/>
          <p:cNvSpPr>
            <a:spLocks noGrp="1"/>
          </p:cNvSpPr>
          <p:nvPr>
            <p:ph type="body" sz="quarter" idx="3"/>
          </p:nvPr>
        </p:nvSpPr>
        <p:spPr>
          <a:xfrm>
            <a:off x="4645025" y="476672"/>
            <a:ext cx="4041775" cy="639762"/>
          </a:xfrm>
        </p:spPr>
        <p:txBody>
          <a:bodyPr/>
          <a:lstStyle/>
          <a:p>
            <a:pPr algn="ctr"/>
            <a:r>
              <a:rPr lang="en-GB" dirty="0" smtClean="0"/>
              <a:t>Boole</a:t>
            </a:r>
            <a:endParaRPr lang="en-GB" dirty="0"/>
          </a:p>
        </p:txBody>
      </p:sp>
      <p:pic>
        <p:nvPicPr>
          <p:cNvPr id="9"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4008" y="1467322"/>
            <a:ext cx="3960440" cy="3960440"/>
          </a:xfrm>
        </p:spPr>
      </p:pic>
      <p:sp>
        <p:nvSpPr>
          <p:cNvPr id="8" name="TextBox 7"/>
          <p:cNvSpPr txBox="1"/>
          <p:nvPr/>
        </p:nvSpPr>
        <p:spPr>
          <a:xfrm>
            <a:off x="179512" y="5805264"/>
            <a:ext cx="4032448" cy="646331"/>
          </a:xfrm>
          <a:prstGeom prst="rect">
            <a:avLst/>
          </a:prstGeom>
          <a:noFill/>
        </p:spPr>
        <p:txBody>
          <a:bodyPr wrap="square" rtlCol="0">
            <a:spAutoFit/>
          </a:bodyPr>
          <a:lstStyle/>
          <a:p>
            <a:r>
              <a:rPr lang="en-GB" dirty="0"/>
              <a:t>http://www.maths.tcd.ie/pub/HistMath/People/Hamilton/</a:t>
            </a:r>
          </a:p>
        </p:txBody>
      </p:sp>
      <p:sp>
        <p:nvSpPr>
          <p:cNvPr id="10" name="TextBox 9"/>
          <p:cNvSpPr txBox="1"/>
          <p:nvPr/>
        </p:nvSpPr>
        <p:spPr>
          <a:xfrm>
            <a:off x="4860033" y="5805264"/>
            <a:ext cx="3960440" cy="923330"/>
          </a:xfrm>
          <a:prstGeom prst="rect">
            <a:avLst/>
          </a:prstGeom>
          <a:noFill/>
        </p:spPr>
        <p:txBody>
          <a:bodyPr wrap="square" rtlCol="0">
            <a:spAutoFit/>
          </a:bodyPr>
          <a:lstStyle/>
          <a:p>
            <a:r>
              <a:rPr lang="en-GB" dirty="0" smtClean="0"/>
              <a:t>Des McHale, </a:t>
            </a:r>
            <a:r>
              <a:rPr lang="en-GB" i="1" dirty="0" smtClean="0"/>
              <a:t>George Boole, A Prelude to the Digital Age,</a:t>
            </a:r>
          </a:p>
          <a:p>
            <a:r>
              <a:rPr lang="en-GB" dirty="0" smtClean="0"/>
              <a:t>Cork University Press, 2015</a:t>
            </a:r>
            <a:endParaRPr lang="en-GB" dirty="0"/>
          </a:p>
        </p:txBody>
      </p:sp>
    </p:spTree>
    <p:extLst>
      <p:ext uri="{BB962C8B-B14F-4D97-AF65-F5344CB8AC3E}">
        <p14:creationId xmlns:p14="http://schemas.microsoft.com/office/powerpoint/2010/main" val="5650172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66FF"/>
                </a:solidFill>
                <a:latin typeface="Garamond" pitchFamily="18" charset="0"/>
              </a:rPr>
              <a:t>1 pm on Tuesdays at the Museum of London</a:t>
            </a:r>
            <a:endParaRPr lang="en-GB" dirty="0">
              <a:solidFill>
                <a:srgbClr val="0066FF"/>
              </a:solidFill>
              <a:latin typeface="Garamond" pitchFamily="18" charset="0"/>
            </a:endParaRPr>
          </a:p>
        </p:txBody>
      </p:sp>
      <p:sp>
        <p:nvSpPr>
          <p:cNvPr id="3" name="Content Placeholder 2"/>
          <p:cNvSpPr>
            <a:spLocks noGrp="1"/>
          </p:cNvSpPr>
          <p:nvPr>
            <p:ph idx="1"/>
          </p:nvPr>
        </p:nvSpPr>
        <p:spPr>
          <a:xfrm>
            <a:off x="457200" y="1600200"/>
            <a:ext cx="8229600" cy="5257800"/>
          </a:xfrm>
        </p:spPr>
        <p:txBody>
          <a:bodyPr>
            <a:normAutofit lnSpcReduction="10000"/>
          </a:bodyPr>
          <a:lstStyle/>
          <a:p>
            <a:pPr marL="0" indent="0">
              <a:buNone/>
            </a:pPr>
            <a:r>
              <a:rPr lang="en-GB" sz="2400" b="1" dirty="0" smtClean="0">
                <a:latin typeface="Garamond" pitchFamily="18" charset="0"/>
              </a:rPr>
              <a:t>Einstein’s </a:t>
            </a:r>
            <a:r>
              <a:rPr lang="en-GB" sz="2400" b="1" i="1" dirty="0" err="1" smtClean="0">
                <a:latin typeface="Garamond" pitchFamily="18" charset="0"/>
              </a:rPr>
              <a:t>Annus</a:t>
            </a:r>
            <a:r>
              <a:rPr lang="en-GB" sz="2400" b="1" i="1" dirty="0" smtClean="0">
                <a:latin typeface="Garamond" pitchFamily="18" charset="0"/>
              </a:rPr>
              <a:t> Mirabilis, 1905</a:t>
            </a:r>
            <a:endParaRPr lang="en-GB" sz="2400" b="1" dirty="0" smtClean="0">
              <a:latin typeface="Garamond" pitchFamily="18" charset="0"/>
            </a:endParaRPr>
          </a:p>
          <a:p>
            <a:pPr marL="0" indent="0" algn="ctr">
              <a:buNone/>
            </a:pPr>
            <a:r>
              <a:rPr lang="en-GB" sz="2400" dirty="0" smtClean="0">
                <a:latin typeface="Garamond" pitchFamily="18" charset="0"/>
              </a:rPr>
              <a:t>Tuesday 20 October 2015  </a:t>
            </a:r>
            <a:endParaRPr lang="en-GB" sz="2400" dirty="0">
              <a:latin typeface="Garamond" pitchFamily="18" charset="0"/>
            </a:endParaRPr>
          </a:p>
          <a:p>
            <a:pPr marL="0" indent="0">
              <a:buNone/>
            </a:pPr>
            <a:r>
              <a:rPr lang="en-GB" sz="2400" b="1" dirty="0" smtClean="0">
                <a:latin typeface="Garamond" pitchFamily="18" charset="0"/>
              </a:rPr>
              <a:t>Hamilton, Boole and their Algebras  </a:t>
            </a:r>
          </a:p>
          <a:p>
            <a:pPr marL="0" indent="0" algn="ctr">
              <a:buNone/>
            </a:pPr>
            <a:r>
              <a:rPr lang="en-GB" sz="2400" dirty="0" smtClean="0">
                <a:latin typeface="Garamond" pitchFamily="18" charset="0"/>
              </a:rPr>
              <a:t>Tuesday 17 November 2015  </a:t>
            </a:r>
            <a:endParaRPr lang="en-GB" sz="2400" dirty="0">
              <a:latin typeface="Garamond" pitchFamily="18" charset="0"/>
            </a:endParaRPr>
          </a:p>
          <a:p>
            <a:pPr marL="0" indent="0">
              <a:buNone/>
            </a:pPr>
            <a:r>
              <a:rPr lang="en-GB" sz="2400" b="1" dirty="0" smtClean="0">
                <a:latin typeface="Garamond" pitchFamily="18" charset="0"/>
              </a:rPr>
              <a:t>Babbage and Lovelace</a:t>
            </a:r>
          </a:p>
          <a:p>
            <a:pPr marL="0" indent="0" algn="ctr">
              <a:buNone/>
            </a:pPr>
            <a:r>
              <a:rPr lang="en-GB" sz="2400" dirty="0" smtClean="0">
                <a:latin typeface="Garamond" pitchFamily="18" charset="0"/>
              </a:rPr>
              <a:t>Tuesday </a:t>
            </a:r>
            <a:r>
              <a:rPr lang="en-GB" sz="2400" dirty="0">
                <a:latin typeface="Garamond" pitchFamily="18" charset="0"/>
              </a:rPr>
              <a:t>19 </a:t>
            </a:r>
            <a:r>
              <a:rPr lang="en-GB" sz="2400" dirty="0" smtClean="0">
                <a:latin typeface="Garamond" pitchFamily="18" charset="0"/>
              </a:rPr>
              <a:t>January 2016  </a:t>
            </a:r>
            <a:endParaRPr lang="en-GB" sz="2400" dirty="0">
              <a:latin typeface="Garamond" pitchFamily="18" charset="0"/>
            </a:endParaRPr>
          </a:p>
          <a:p>
            <a:pPr marL="0" indent="0">
              <a:buNone/>
            </a:pPr>
            <a:r>
              <a:rPr lang="en-GB" sz="2400" b="1" dirty="0" smtClean="0">
                <a:latin typeface="Garamond" pitchFamily="18" charset="0"/>
              </a:rPr>
              <a:t>Gauss and </a:t>
            </a:r>
            <a:r>
              <a:rPr lang="en-GB" sz="2400" b="1" dirty="0" err="1" smtClean="0">
                <a:latin typeface="Garamond" pitchFamily="18" charset="0"/>
              </a:rPr>
              <a:t>Germain</a:t>
            </a:r>
            <a:endParaRPr lang="en-GB" sz="2400" b="1" dirty="0" smtClean="0">
              <a:latin typeface="Garamond" pitchFamily="18" charset="0"/>
            </a:endParaRPr>
          </a:p>
          <a:p>
            <a:pPr marL="0" indent="0" algn="ctr">
              <a:buNone/>
            </a:pPr>
            <a:r>
              <a:rPr lang="en-GB" sz="2400" dirty="0" smtClean="0">
                <a:latin typeface="Garamond" pitchFamily="18" charset="0"/>
              </a:rPr>
              <a:t>Tuesday 16 February 2016  </a:t>
            </a:r>
            <a:endParaRPr lang="en-GB" sz="2400" dirty="0">
              <a:latin typeface="Garamond" pitchFamily="18" charset="0"/>
            </a:endParaRPr>
          </a:p>
          <a:p>
            <a:pPr marL="0" indent="0">
              <a:buNone/>
            </a:pPr>
            <a:r>
              <a:rPr lang="en-GB" sz="2400" b="1" dirty="0" smtClean="0">
                <a:latin typeface="Garamond" pitchFamily="18" charset="0"/>
              </a:rPr>
              <a:t>Hardy, Littlewood and Ramanujan</a:t>
            </a:r>
          </a:p>
          <a:p>
            <a:pPr marL="0" indent="0" algn="ctr">
              <a:buNone/>
            </a:pPr>
            <a:r>
              <a:rPr lang="en-GB" sz="2400" dirty="0" smtClean="0">
                <a:latin typeface="Garamond" pitchFamily="18" charset="0"/>
              </a:rPr>
              <a:t>Tuesday 15 March 2016 </a:t>
            </a:r>
          </a:p>
          <a:p>
            <a:pPr marL="0" indent="0">
              <a:buNone/>
            </a:pPr>
            <a:r>
              <a:rPr lang="en-GB" sz="2400" b="1" dirty="0" smtClean="0">
                <a:latin typeface="Garamond" pitchFamily="18" charset="0"/>
              </a:rPr>
              <a:t>Turing and von Neumann</a:t>
            </a:r>
          </a:p>
          <a:p>
            <a:pPr marL="0" indent="0" algn="ctr">
              <a:buNone/>
            </a:pPr>
            <a:r>
              <a:rPr lang="en-GB" sz="2400" dirty="0" smtClean="0">
                <a:latin typeface="Garamond" pitchFamily="18" charset="0"/>
              </a:rPr>
              <a:t>Tuesday 19 April 2016 </a:t>
            </a:r>
          </a:p>
          <a:p>
            <a:endParaRPr lang="en-GB" dirty="0"/>
          </a:p>
          <a:p>
            <a:pPr marL="0" indent="0">
              <a:buNone/>
            </a:pPr>
            <a:endParaRPr lang="en-GB" dirty="0"/>
          </a:p>
        </p:txBody>
      </p:sp>
    </p:spTree>
    <p:extLst>
      <p:ext uri="{BB962C8B-B14F-4D97-AF65-F5344CB8AC3E}">
        <p14:creationId xmlns:p14="http://schemas.microsoft.com/office/powerpoint/2010/main" val="456818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smtClean="0">
                <a:solidFill>
                  <a:srgbClr val="0066FF"/>
                </a:solidFill>
                <a:latin typeface="Garamond" panose="02020404030301010803" pitchFamily="18" charset="0"/>
              </a:rPr>
              <a:t>Conical Refraction</a:t>
            </a:r>
            <a:br>
              <a:rPr lang="en-GB" sz="2800" dirty="0" smtClean="0">
                <a:solidFill>
                  <a:srgbClr val="0066FF"/>
                </a:solidFill>
                <a:latin typeface="Garamond" panose="02020404030301010803" pitchFamily="18" charset="0"/>
              </a:rPr>
            </a:br>
            <a:r>
              <a:rPr lang="en-GB" sz="2800" dirty="0" smtClean="0">
                <a:solidFill>
                  <a:srgbClr val="0066FF"/>
                </a:solidFill>
                <a:latin typeface="Garamond" panose="02020404030301010803" pitchFamily="18" charset="0"/>
              </a:rPr>
              <a:t>Hamilton’s prediction of the behaviour of a ray of light passed through a prism with biaxial symmetry</a:t>
            </a:r>
            <a:endParaRPr lang="en-GB" sz="2800" dirty="0">
              <a:solidFill>
                <a:srgbClr val="0066FF"/>
              </a:solidFill>
              <a:latin typeface="Garamond" panose="02020404030301010803" pitchFamily="18"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7504" y="2532360"/>
            <a:ext cx="4038600" cy="2661643"/>
          </a:xfrm>
        </p:spPr>
      </p:pic>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42816" y="1600200"/>
            <a:ext cx="364936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012160" y="6165304"/>
            <a:ext cx="1761251" cy="646331"/>
          </a:xfrm>
          <a:prstGeom prst="rect">
            <a:avLst/>
          </a:prstGeom>
          <a:noFill/>
        </p:spPr>
        <p:txBody>
          <a:bodyPr wrap="none" rtlCol="0">
            <a:spAutoFit/>
          </a:bodyPr>
          <a:lstStyle/>
          <a:p>
            <a:pPr algn="ctr"/>
            <a:r>
              <a:rPr lang="en-GB" dirty="0" smtClean="0">
                <a:latin typeface="Garamond" panose="02020404030301010803" pitchFamily="18" charset="0"/>
              </a:rPr>
              <a:t>Humphrey Lloyd</a:t>
            </a:r>
          </a:p>
          <a:p>
            <a:pPr algn="ctr"/>
            <a:r>
              <a:rPr lang="en-GB" dirty="0" smtClean="0">
                <a:latin typeface="Garamond" panose="02020404030301010803" pitchFamily="18" charset="0"/>
              </a:rPr>
              <a:t>1800–81</a:t>
            </a:r>
            <a:endParaRPr lang="en-GB" dirty="0">
              <a:latin typeface="Garamond" panose="02020404030301010803" pitchFamily="18" charset="0"/>
            </a:endParaRPr>
          </a:p>
        </p:txBody>
      </p:sp>
    </p:spTree>
    <p:extLst>
      <p:ext uri="{BB962C8B-B14F-4D97-AF65-F5344CB8AC3E}">
        <p14:creationId xmlns:p14="http://schemas.microsoft.com/office/powerpoint/2010/main" val="773681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14:m>
                  <m:oMathPara xmlns:m="http://schemas.openxmlformats.org/officeDocument/2006/math">
                    <m:oMathParaPr>
                      <m:jc m:val="centerGroup"/>
                    </m:oMathParaPr>
                    <m:oMath xmlns:m="http://schemas.openxmlformats.org/officeDocument/2006/math">
                      <m:rad>
                        <m:radPr>
                          <m:degHide m:val="on"/>
                          <m:ctrlPr>
                            <a:rPr lang="en-GB" i="1">
                              <a:solidFill>
                                <a:srgbClr val="0066FF"/>
                              </a:solidFill>
                              <a:latin typeface="Cambria Math"/>
                            </a:rPr>
                          </m:ctrlPr>
                        </m:radPr>
                        <m:deg/>
                        <m:e>
                          <m:r>
                            <a:rPr lang="en-US" i="1">
                              <a:solidFill>
                                <a:srgbClr val="0066FF"/>
                              </a:solidFill>
                              <a:latin typeface="Cambria Math"/>
                            </a:rPr>
                            <m:t>−1</m:t>
                          </m:r>
                        </m:e>
                      </m:rad>
                    </m:oMath>
                  </m:oMathPara>
                </a14:m>
                <a:endParaRPr lang="en-GB"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a:stretch>
              </a:blipFill>
            </p:spPr>
            <p:txBody>
              <a:bodyPr/>
              <a:lstStyle/>
              <a:p>
                <a:r>
                  <a:rPr lang="en-GB">
                    <a:noFill/>
                  </a:rPr>
                  <a:t> </a:t>
                </a:r>
              </a:p>
            </p:txBody>
          </p:sp>
        </mc:Fallback>
      </mc:AlternateContent>
      <p:sp>
        <p:nvSpPr>
          <p:cNvPr id="3" name="Content Placeholder 2"/>
          <p:cNvSpPr>
            <a:spLocks noGrp="1"/>
          </p:cNvSpPr>
          <p:nvPr>
            <p:ph idx="1"/>
          </p:nvPr>
        </p:nvSpPr>
        <p:spPr/>
        <p:txBody>
          <a:bodyPr>
            <a:normAutofit/>
          </a:bodyPr>
          <a:lstStyle/>
          <a:p>
            <a:pPr marL="0" indent="0" algn="ctr">
              <a:buNone/>
            </a:pPr>
            <a:endParaRPr lang="en-GB" dirty="0">
              <a:latin typeface="Garamond" panose="02020404030301010803" pitchFamily="18" charset="0"/>
            </a:endParaRPr>
          </a:p>
          <a:p>
            <a:endParaRPr lang="en-GB" dirty="0"/>
          </a:p>
        </p:txBody>
      </p:sp>
    </p:spTree>
    <p:extLst>
      <p:ext uri="{BB962C8B-B14F-4D97-AF65-F5344CB8AC3E}">
        <p14:creationId xmlns:p14="http://schemas.microsoft.com/office/powerpoint/2010/main" val="2349994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14:m>
                  <m:oMathPara xmlns:m="http://schemas.openxmlformats.org/officeDocument/2006/math">
                    <m:oMathParaPr>
                      <m:jc m:val="centerGroup"/>
                    </m:oMathParaPr>
                    <m:oMath xmlns:m="http://schemas.openxmlformats.org/officeDocument/2006/math">
                      <m:rad>
                        <m:radPr>
                          <m:degHide m:val="on"/>
                          <m:ctrlPr>
                            <a:rPr lang="en-GB" i="1">
                              <a:solidFill>
                                <a:srgbClr val="0066FF"/>
                              </a:solidFill>
                              <a:latin typeface="Cambria Math"/>
                            </a:rPr>
                          </m:ctrlPr>
                        </m:radPr>
                        <m:deg/>
                        <m:e>
                          <m:r>
                            <a:rPr lang="en-US" i="1">
                              <a:solidFill>
                                <a:srgbClr val="0066FF"/>
                              </a:solidFill>
                              <a:latin typeface="Cambria Math"/>
                            </a:rPr>
                            <m:t>−1</m:t>
                          </m:r>
                        </m:e>
                      </m:rad>
                    </m:oMath>
                  </m:oMathPara>
                </a14:m>
                <a:endParaRPr lang="en-GB"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a:stretch>
              </a:blipFill>
            </p:spPr>
            <p:txBody>
              <a:bodyPr/>
              <a:lstStyle/>
              <a:p>
                <a:r>
                  <a:rPr lang="en-GB">
                    <a:noFill/>
                  </a:rPr>
                  <a:t> </a:t>
                </a:r>
              </a:p>
            </p:txBody>
          </p:sp>
        </mc:Fallback>
      </mc:AlternateContent>
      <p:sp>
        <p:nvSpPr>
          <p:cNvPr id="3" name="Content Placeholder 2"/>
          <p:cNvSpPr>
            <a:spLocks noGrp="1"/>
          </p:cNvSpPr>
          <p:nvPr>
            <p:ph idx="1"/>
          </p:nvPr>
        </p:nvSpPr>
        <p:spPr/>
        <p:txBody>
          <a:bodyPr>
            <a:normAutofit/>
          </a:bodyPr>
          <a:lstStyle/>
          <a:p>
            <a:pPr marL="0" indent="0" algn="ctr">
              <a:buNone/>
            </a:pPr>
            <a:r>
              <a:rPr lang="en-GB" dirty="0" smtClean="0">
                <a:latin typeface="Garamond" panose="02020404030301010803" pitchFamily="18" charset="0"/>
              </a:rPr>
              <a:t>.</a:t>
            </a:r>
            <a:endParaRPr lang="en-GB" dirty="0">
              <a:latin typeface="Garamond" panose="02020404030301010803" pitchFamily="18" charset="0"/>
            </a:endParaRPr>
          </a:p>
          <a:p>
            <a:endParaRPr lang="en-GB" dirty="0"/>
          </a:p>
        </p:txBody>
      </p:sp>
      <p:sp>
        <p:nvSpPr>
          <p:cNvPr id="4" name="TextBox 3"/>
          <p:cNvSpPr txBox="1"/>
          <p:nvPr/>
        </p:nvSpPr>
        <p:spPr>
          <a:xfrm>
            <a:off x="251520" y="1412776"/>
            <a:ext cx="8640960" cy="2862322"/>
          </a:xfrm>
          <a:prstGeom prst="rect">
            <a:avLst/>
          </a:prstGeom>
          <a:noFill/>
        </p:spPr>
        <p:txBody>
          <a:bodyPr wrap="square" rtlCol="0">
            <a:spAutoFit/>
          </a:bodyPr>
          <a:lstStyle/>
          <a:p>
            <a:pPr algn="ctr"/>
            <a:endParaRPr lang="en-GB" sz="2400" b="1" i="1" dirty="0" smtClean="0">
              <a:latin typeface="Garamond" panose="02020404030301010803" pitchFamily="18" charset="0"/>
            </a:endParaRPr>
          </a:p>
          <a:p>
            <a:pPr algn="ctr"/>
            <a:r>
              <a:rPr lang="en-GB" sz="2400" b="1" i="1" dirty="0">
                <a:latin typeface="Garamond" panose="02020404030301010803" pitchFamily="18" charset="0"/>
              </a:rPr>
              <a:t>Leonhard Euler</a:t>
            </a:r>
            <a:r>
              <a:rPr lang="en-GB" sz="2400" b="1" i="1" dirty="0" smtClean="0">
                <a:latin typeface="Garamond" panose="02020404030301010803" pitchFamily="18" charset="0"/>
              </a:rPr>
              <a:t>:</a:t>
            </a:r>
          </a:p>
          <a:p>
            <a:pPr algn="ctr"/>
            <a:endParaRPr lang="en-GB" sz="2400" dirty="0" smtClean="0">
              <a:latin typeface="Garamond" panose="02020404030301010803" pitchFamily="18" charset="0"/>
            </a:endParaRPr>
          </a:p>
          <a:p>
            <a:pPr algn="ctr"/>
            <a:r>
              <a:rPr lang="en-GB" sz="2800" dirty="0" smtClean="0">
                <a:latin typeface="Garamond" panose="02020404030301010803" pitchFamily="18" charset="0"/>
              </a:rPr>
              <a:t>Of </a:t>
            </a:r>
            <a:r>
              <a:rPr lang="en-GB" sz="2800" dirty="0">
                <a:latin typeface="Garamond" panose="02020404030301010803" pitchFamily="18" charset="0"/>
              </a:rPr>
              <a:t>such numbers we may truly assert that </a:t>
            </a:r>
            <a:r>
              <a:rPr lang="en-GB" sz="2800" dirty="0" smtClean="0">
                <a:latin typeface="Garamond" panose="02020404030301010803" pitchFamily="18" charset="0"/>
              </a:rPr>
              <a:t>they are </a:t>
            </a:r>
            <a:r>
              <a:rPr lang="en-GB" sz="2800" dirty="0">
                <a:latin typeface="Garamond" panose="02020404030301010803" pitchFamily="18" charset="0"/>
              </a:rPr>
              <a:t>neither nothing, nor greater than nothing</a:t>
            </a:r>
            <a:r>
              <a:rPr lang="en-GB" sz="2800" dirty="0" smtClean="0">
                <a:latin typeface="Garamond" panose="02020404030301010803" pitchFamily="18" charset="0"/>
              </a:rPr>
              <a:t>, nor </a:t>
            </a:r>
            <a:r>
              <a:rPr lang="en-GB" sz="2800" dirty="0">
                <a:latin typeface="Garamond" panose="02020404030301010803" pitchFamily="18" charset="0"/>
              </a:rPr>
              <a:t>less than nothing, which </a:t>
            </a:r>
            <a:r>
              <a:rPr lang="en-GB" sz="2800" dirty="0" smtClean="0">
                <a:latin typeface="Garamond" panose="02020404030301010803" pitchFamily="18" charset="0"/>
              </a:rPr>
              <a:t>necessarily constitutes </a:t>
            </a:r>
            <a:r>
              <a:rPr lang="en-GB" sz="2800" dirty="0">
                <a:latin typeface="Garamond" panose="02020404030301010803" pitchFamily="18" charset="0"/>
              </a:rPr>
              <a:t>them imaginary or impossible</a:t>
            </a:r>
            <a:r>
              <a:rPr lang="en-GB" sz="2800" b="1" dirty="0">
                <a:latin typeface="Garamond" panose="02020404030301010803" pitchFamily="18" charset="0"/>
              </a:rPr>
              <a:t>. </a:t>
            </a:r>
          </a:p>
          <a:p>
            <a:pPr algn="ctr"/>
            <a:endParaRPr lang="en-GB" sz="2400" b="1" i="1" dirty="0">
              <a:latin typeface="Garamond" panose="02020404030301010803" pitchFamily="18" charset="0"/>
            </a:endParaRPr>
          </a:p>
        </p:txBody>
      </p:sp>
    </p:spTree>
    <p:extLst>
      <p:ext uri="{BB962C8B-B14F-4D97-AF65-F5344CB8AC3E}">
        <p14:creationId xmlns:p14="http://schemas.microsoft.com/office/powerpoint/2010/main" val="4033533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14:m>
                  <m:oMathPara xmlns:m="http://schemas.openxmlformats.org/officeDocument/2006/math">
                    <m:oMathParaPr>
                      <m:jc m:val="centerGroup"/>
                    </m:oMathParaPr>
                    <m:oMath xmlns:m="http://schemas.openxmlformats.org/officeDocument/2006/math">
                      <m:rad>
                        <m:radPr>
                          <m:degHide m:val="on"/>
                          <m:ctrlPr>
                            <a:rPr lang="en-GB" i="1" smtClean="0">
                              <a:solidFill>
                                <a:srgbClr val="0066FF"/>
                              </a:solidFill>
                              <a:latin typeface="Cambria Math"/>
                            </a:rPr>
                          </m:ctrlPr>
                        </m:radPr>
                        <m:deg/>
                        <m:e>
                          <m:r>
                            <a:rPr lang="en-US" i="1">
                              <a:solidFill>
                                <a:srgbClr val="0066FF"/>
                              </a:solidFill>
                              <a:latin typeface="Cambria Math"/>
                            </a:rPr>
                            <m:t>−1</m:t>
                          </m:r>
                        </m:e>
                      </m:rad>
                    </m:oMath>
                  </m:oMathPara>
                </a14:m>
                <a:endParaRPr lang="en-GB"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a:stretch>
              </a:blipFill>
            </p:spPr>
            <p:txBody>
              <a:bodyPr/>
              <a:lstStyle/>
              <a:p>
                <a:r>
                  <a:rPr lang="en-GB">
                    <a:noFill/>
                  </a:rPr>
                  <a:t> </a:t>
                </a:r>
              </a:p>
            </p:txBody>
          </p:sp>
        </mc:Fallback>
      </mc:AlternateContent>
      <p:sp>
        <p:nvSpPr>
          <p:cNvPr id="3" name="Content Placeholder 2"/>
          <p:cNvSpPr>
            <a:spLocks noGrp="1"/>
          </p:cNvSpPr>
          <p:nvPr>
            <p:ph idx="1"/>
          </p:nvPr>
        </p:nvSpPr>
        <p:spPr/>
        <p:txBody>
          <a:bodyPr>
            <a:normAutofit/>
          </a:bodyPr>
          <a:lstStyle/>
          <a:p>
            <a:pPr marL="0" indent="0" algn="ctr">
              <a:buNone/>
            </a:pPr>
            <a:r>
              <a:rPr lang="en-GB" dirty="0" smtClean="0">
                <a:latin typeface="Garamond" panose="02020404030301010803" pitchFamily="18" charset="0"/>
              </a:rPr>
              <a:t>.</a:t>
            </a:r>
            <a:endParaRPr lang="en-GB" dirty="0">
              <a:latin typeface="Garamond" panose="02020404030301010803" pitchFamily="18" charset="0"/>
            </a:endParaRPr>
          </a:p>
          <a:p>
            <a:endParaRPr lang="en-GB" dirty="0"/>
          </a:p>
        </p:txBody>
      </p:sp>
      <mc:AlternateContent xmlns:mc="http://schemas.openxmlformats.org/markup-compatibility/2006" xmlns:a14="http://schemas.microsoft.com/office/drawing/2010/main">
        <mc:Choice Requires="a14">
          <p:sp>
            <p:nvSpPr>
              <p:cNvPr id="4" name="TextBox 3"/>
              <p:cNvSpPr txBox="1"/>
              <p:nvPr/>
            </p:nvSpPr>
            <p:spPr>
              <a:xfrm>
                <a:off x="251520" y="1412776"/>
                <a:ext cx="8640960" cy="4633897"/>
              </a:xfrm>
              <a:prstGeom prst="rect">
                <a:avLst/>
              </a:prstGeom>
              <a:noFill/>
            </p:spPr>
            <p:txBody>
              <a:bodyPr wrap="square" rtlCol="0">
                <a:spAutoFit/>
              </a:bodyPr>
              <a:lstStyle/>
              <a:p>
                <a:pPr algn="ctr"/>
                <a:endParaRPr lang="en-GB" sz="2400" b="1" i="1" dirty="0" smtClean="0">
                  <a:latin typeface="Garamond" panose="02020404030301010803" pitchFamily="18" charset="0"/>
                </a:endParaRPr>
              </a:p>
              <a:p>
                <a:pPr algn="ctr"/>
                <a:r>
                  <a:rPr lang="en-GB" sz="2400" b="1" i="1" dirty="0">
                    <a:latin typeface="Garamond" panose="02020404030301010803" pitchFamily="18" charset="0"/>
                  </a:rPr>
                  <a:t>Leonhard Euler</a:t>
                </a:r>
                <a:r>
                  <a:rPr lang="en-GB" sz="2400" b="1" i="1" dirty="0" smtClean="0">
                    <a:latin typeface="Garamond" panose="02020404030301010803" pitchFamily="18" charset="0"/>
                  </a:rPr>
                  <a:t>:</a:t>
                </a:r>
              </a:p>
              <a:p>
                <a:pPr algn="ctr"/>
                <a:endParaRPr lang="en-GB" sz="2400" dirty="0" smtClean="0">
                  <a:latin typeface="Garamond" panose="02020404030301010803" pitchFamily="18" charset="0"/>
                </a:endParaRPr>
              </a:p>
              <a:p>
                <a:pPr algn="ctr"/>
                <a:r>
                  <a:rPr lang="en-GB" sz="2800" dirty="0" smtClean="0">
                    <a:latin typeface="Garamond" panose="02020404030301010803" pitchFamily="18" charset="0"/>
                  </a:rPr>
                  <a:t>Of </a:t>
                </a:r>
                <a:r>
                  <a:rPr lang="en-GB" sz="2800" dirty="0">
                    <a:latin typeface="Garamond" panose="02020404030301010803" pitchFamily="18" charset="0"/>
                  </a:rPr>
                  <a:t>such numbers we may truly assert that </a:t>
                </a:r>
                <a:r>
                  <a:rPr lang="en-GB" sz="2800" dirty="0" smtClean="0">
                    <a:latin typeface="Garamond" panose="02020404030301010803" pitchFamily="18" charset="0"/>
                  </a:rPr>
                  <a:t>they are </a:t>
                </a:r>
                <a:r>
                  <a:rPr lang="en-GB" sz="2800" dirty="0">
                    <a:latin typeface="Garamond" panose="02020404030301010803" pitchFamily="18" charset="0"/>
                  </a:rPr>
                  <a:t>neither nothing, nor greater than nothing</a:t>
                </a:r>
                <a:r>
                  <a:rPr lang="en-GB" sz="2800" dirty="0" smtClean="0">
                    <a:latin typeface="Garamond" panose="02020404030301010803" pitchFamily="18" charset="0"/>
                  </a:rPr>
                  <a:t>, nor </a:t>
                </a:r>
                <a:r>
                  <a:rPr lang="en-GB" sz="2800" dirty="0">
                    <a:latin typeface="Garamond" panose="02020404030301010803" pitchFamily="18" charset="0"/>
                  </a:rPr>
                  <a:t>less than nothing, which </a:t>
                </a:r>
                <a:r>
                  <a:rPr lang="en-GB" sz="2800" dirty="0" smtClean="0">
                    <a:latin typeface="Garamond" panose="02020404030301010803" pitchFamily="18" charset="0"/>
                  </a:rPr>
                  <a:t>necessarily constitutes </a:t>
                </a:r>
                <a:r>
                  <a:rPr lang="en-GB" sz="2800" dirty="0">
                    <a:latin typeface="Garamond" panose="02020404030301010803" pitchFamily="18" charset="0"/>
                  </a:rPr>
                  <a:t>them imaginary or impossible</a:t>
                </a:r>
                <a:r>
                  <a:rPr lang="en-GB" sz="2800" b="1" dirty="0">
                    <a:latin typeface="Garamond" panose="02020404030301010803" pitchFamily="18" charset="0"/>
                  </a:rPr>
                  <a:t>. </a:t>
                </a:r>
              </a:p>
              <a:p>
                <a:pPr algn="ctr"/>
                <a:endParaRPr lang="en-GB" sz="2400" b="1" i="1" dirty="0">
                  <a:latin typeface="Garamond" panose="02020404030301010803" pitchFamily="18" charset="0"/>
                </a:endParaRPr>
              </a:p>
              <a:p>
                <a:pPr algn="ctr"/>
                <a:r>
                  <a:rPr lang="en-GB" sz="2400" b="1" i="1" dirty="0" smtClean="0">
                    <a:latin typeface="Garamond" panose="02020404030301010803" pitchFamily="18" charset="0"/>
                  </a:rPr>
                  <a:t>Augustus </a:t>
                </a:r>
                <a:r>
                  <a:rPr lang="en-GB" sz="2400" b="1" i="1" dirty="0">
                    <a:latin typeface="Garamond" panose="02020404030301010803" pitchFamily="18" charset="0"/>
                  </a:rPr>
                  <a:t>de Morgan</a:t>
                </a:r>
                <a:r>
                  <a:rPr lang="en-GB" sz="2400" b="1" i="1" dirty="0" smtClean="0">
                    <a:latin typeface="Garamond" panose="02020404030301010803" pitchFamily="18" charset="0"/>
                  </a:rPr>
                  <a:t>:</a:t>
                </a:r>
              </a:p>
              <a:p>
                <a:pPr algn="ctr"/>
                <a:endParaRPr lang="en-GB" sz="2400" b="1" i="1" dirty="0">
                  <a:latin typeface="Garamond" panose="02020404030301010803" pitchFamily="18" charset="0"/>
                </a:endParaRPr>
              </a:p>
              <a:p>
                <a:pPr algn="ctr"/>
                <a:r>
                  <a:rPr lang="en-GB" sz="2800" dirty="0">
                    <a:latin typeface="Garamond" panose="02020404030301010803" pitchFamily="18" charset="0"/>
                  </a:rPr>
                  <a:t>We have shown the symbol </a:t>
                </a:r>
                <a14:m>
                  <m:oMath xmlns:m="http://schemas.openxmlformats.org/officeDocument/2006/math">
                    <m:rad>
                      <m:radPr>
                        <m:degHide m:val="on"/>
                        <m:ctrlPr>
                          <a:rPr lang="en-GB" sz="2800" i="1">
                            <a:latin typeface="Cambria Math"/>
                          </a:rPr>
                        </m:ctrlPr>
                      </m:radPr>
                      <m:deg/>
                      <m:e>
                        <m:r>
                          <a:rPr lang="en-GB" sz="2800">
                            <a:latin typeface="Cambria Math"/>
                          </a:rPr>
                          <m:t>−</m:t>
                        </m:r>
                        <m:r>
                          <a:rPr lang="en-GB" sz="2800" i="1">
                            <a:latin typeface="Cambria Math"/>
                          </a:rPr>
                          <m:t>1</m:t>
                        </m:r>
                      </m:e>
                    </m:rad>
                    <m:r>
                      <a:rPr lang="en-GB" sz="2800">
                        <a:latin typeface="Cambria Math"/>
                      </a:rPr>
                      <m:t> </m:t>
                    </m:r>
                  </m:oMath>
                </a14:m>
                <a:r>
                  <a:rPr lang="en-GB" sz="2800" dirty="0">
                    <a:latin typeface="Garamond" panose="02020404030301010803" pitchFamily="18" charset="0"/>
                  </a:rPr>
                  <a:t>to be void of meaning, or rather self-contradictory and absurd</a:t>
                </a:r>
                <a:r>
                  <a:rPr lang="en-GB" sz="2800" dirty="0" smtClean="0">
                    <a:latin typeface="Garamond" panose="02020404030301010803" pitchFamily="18" charset="0"/>
                  </a:rPr>
                  <a:t>.</a:t>
                </a:r>
                <a:endParaRPr lang="en-GB"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251520" y="1412776"/>
                <a:ext cx="8640960" cy="4633897"/>
              </a:xfrm>
              <a:prstGeom prst="rect">
                <a:avLst/>
              </a:prstGeom>
              <a:blipFill rotWithShape="1">
                <a:blip r:embed="rId4"/>
                <a:stretch>
                  <a:fillRect r="-1058"/>
                </a:stretch>
              </a:blipFill>
            </p:spPr>
            <p:txBody>
              <a:bodyPr/>
              <a:lstStyle/>
              <a:p>
                <a:r>
                  <a:rPr lang="en-GB">
                    <a:noFill/>
                  </a:rPr>
                  <a:t> </a:t>
                </a:r>
              </a:p>
            </p:txBody>
          </p:sp>
        </mc:Fallback>
      </mc:AlternateContent>
    </p:spTree>
    <p:extLst>
      <p:ext uri="{BB962C8B-B14F-4D97-AF65-F5344CB8AC3E}">
        <p14:creationId xmlns:p14="http://schemas.microsoft.com/office/powerpoint/2010/main" val="1639155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2239</TotalTime>
  <Words>2326</Words>
  <Application>Microsoft Office PowerPoint</Application>
  <PresentationFormat>On-screen Show (4:3)</PresentationFormat>
  <Paragraphs>262</Paragraphs>
  <Slides>53</Slides>
  <Notes>5</Notes>
  <HiddenSlides>0</HiddenSlides>
  <MMClips>1</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Hamilton, Boole and their Algebras</vt:lpstr>
      <vt:lpstr>Hamilton, Boole and their Algebras</vt:lpstr>
      <vt:lpstr>William Rowan Hamilton 1805–1865</vt:lpstr>
      <vt:lpstr>William Rowan Hamilton 1805–1865</vt:lpstr>
      <vt:lpstr>PowerPoint Presentation</vt:lpstr>
      <vt:lpstr>Conical Refraction Hamilton’s prediction of the behaviour of a ray of light passed through a prism with biaxial symmetry</vt:lpstr>
      <vt:lpstr>√(-1)</vt:lpstr>
      <vt:lpstr>√(-1)</vt:lpstr>
      <vt:lpstr>√(-1)</vt:lpstr>
      <vt:lpstr>Suppose that we try to calculate with the symbol √(-1)</vt:lpstr>
      <vt:lpstr>Suppose that we try to calculate with the symbol √(-1)</vt:lpstr>
      <vt:lpstr>We call the object  a + b√(-1) a complex number </vt:lpstr>
      <vt:lpstr>Representing Complex numbers geometrically</vt:lpstr>
      <vt:lpstr>Is there any other algebraic representation of complex numbers that reveals all valid operations on them?</vt:lpstr>
      <vt:lpstr>Is there any other algebraic representation of complex numbers that reveals all valid operations on them?</vt:lpstr>
      <vt:lpstr>Is there any other algebraic representation of complex numbers that reveals all valid operations on them?</vt:lpstr>
      <vt:lpstr>Is there any other algebraic representation of complex numbers that reveals all valid operations on them?</vt:lpstr>
      <vt:lpstr>Is there any other algebraic representation of complex numbers that reveals all valid operations on them?</vt:lpstr>
      <vt:lpstr>Triadic fancies</vt:lpstr>
      <vt:lpstr>How to multiply triples?</vt:lpstr>
      <vt:lpstr>PowerPoint Presentation</vt:lpstr>
      <vt:lpstr>Division law</vt:lpstr>
      <vt:lpstr>The law of the modulus</vt:lpstr>
      <vt:lpstr>i2 = j2 = k2 =ijk = -1 </vt:lpstr>
      <vt:lpstr>Quaternions a + bi + cj + dk where i2 = j2 = k2 =ijk = -1</vt:lpstr>
      <vt:lpstr>Quaternions a + bi + cj + dk where i2 = j2 = k2 =ijk = –1</vt:lpstr>
      <vt:lpstr>Quaternions a + bi + cj + dk where i2 = j2 = k2 =ijk = –1</vt:lpstr>
      <vt:lpstr>(a + bi + cj + dk)(w + xi + yj + zk)</vt:lpstr>
      <vt:lpstr>PowerPoint Presentation</vt:lpstr>
      <vt:lpstr>A quaternion has a “scalar” and “vector” part</vt:lpstr>
      <vt:lpstr>Vince, J (2011). Quaternions for Computer Graphics. 1st. ed. London: Springer</vt:lpstr>
      <vt:lpstr>George Boole  1815–64</vt:lpstr>
      <vt:lpstr>Appointed Professor of Mathematics at Cork, 1849 </vt:lpstr>
      <vt:lpstr>Boole’s Laws of Thought</vt:lpstr>
      <vt:lpstr>Boole: A new algebra</vt:lpstr>
      <vt:lpstr>Boole: A new algebra</vt:lpstr>
      <vt:lpstr>Boole: A new algebra</vt:lpstr>
      <vt:lpstr>Boole: A new algebra</vt:lpstr>
      <vt:lpstr>Boole: A new algebra</vt:lpstr>
      <vt:lpstr>Addition</vt:lpstr>
      <vt:lpstr>Universal and empty class</vt:lpstr>
      <vt:lpstr>Symbolic Algebra</vt:lpstr>
      <vt:lpstr>Claude Shannon 1916–2001</vt:lpstr>
      <vt:lpstr>Shannon says that the hindrance between two points a and b on a circuit is 0 if current can flow and 1 otherwise</vt:lpstr>
      <vt:lpstr>Shannon says that the hindrance between two points a and b on a circuit is 0 if current can flow and 1 otherwise</vt:lpstr>
      <vt:lpstr>PowerPoint Presentation</vt:lpstr>
      <vt:lpstr>PowerPoint Presentation</vt:lpstr>
      <vt:lpstr>PowerPoint Presentation</vt:lpstr>
      <vt:lpstr>PowerPoint Presentation</vt:lpstr>
      <vt:lpstr>PowerPoint Presentation</vt:lpstr>
      <vt:lpstr>Memorials</vt:lpstr>
      <vt:lpstr>PowerPoint Presentation</vt:lpstr>
      <vt:lpstr>1 pm on Tuesdays at the Museum of London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Raymond</dc:creator>
  <cp:lastModifiedBy>Raymond</cp:lastModifiedBy>
  <cp:revision>120</cp:revision>
  <cp:lastPrinted>2015-11-13T12:44:12Z</cp:lastPrinted>
  <dcterms:created xsi:type="dcterms:W3CDTF">2015-04-29T14:03:51Z</dcterms:created>
  <dcterms:modified xsi:type="dcterms:W3CDTF">2015-11-15T13:26:07Z</dcterms:modified>
</cp:coreProperties>
</file>