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handoutMasterIdLst>
    <p:handoutMasterId r:id="rId56"/>
  </p:handoutMasterIdLst>
  <p:sldIdLst>
    <p:sldId id="257" r:id="rId2"/>
    <p:sldId id="309" r:id="rId3"/>
    <p:sldId id="344" r:id="rId4"/>
    <p:sldId id="341" r:id="rId5"/>
    <p:sldId id="342" r:id="rId6"/>
    <p:sldId id="343" r:id="rId7"/>
    <p:sldId id="345" r:id="rId8"/>
    <p:sldId id="377" r:id="rId9"/>
    <p:sldId id="378" r:id="rId10"/>
    <p:sldId id="347" r:id="rId11"/>
    <p:sldId id="350" r:id="rId12"/>
    <p:sldId id="349" r:id="rId13"/>
    <p:sldId id="354" r:id="rId14"/>
    <p:sldId id="351" r:id="rId15"/>
    <p:sldId id="352" r:id="rId16"/>
    <p:sldId id="337" r:id="rId17"/>
    <p:sldId id="380" r:id="rId18"/>
    <p:sldId id="356" r:id="rId19"/>
    <p:sldId id="371" r:id="rId20"/>
    <p:sldId id="355" r:id="rId21"/>
    <p:sldId id="357" r:id="rId22"/>
    <p:sldId id="383" r:id="rId23"/>
    <p:sldId id="382" r:id="rId24"/>
    <p:sldId id="358" r:id="rId25"/>
    <p:sldId id="386" r:id="rId26"/>
    <p:sldId id="385" r:id="rId27"/>
    <p:sldId id="384" r:id="rId28"/>
    <p:sldId id="360" r:id="rId29"/>
    <p:sldId id="397" r:id="rId30"/>
    <p:sldId id="398" r:id="rId31"/>
    <p:sldId id="396" r:id="rId32"/>
    <p:sldId id="361" r:id="rId33"/>
    <p:sldId id="363" r:id="rId34"/>
    <p:sldId id="362" r:id="rId35"/>
    <p:sldId id="340" r:id="rId36"/>
    <p:sldId id="364" r:id="rId37"/>
    <p:sldId id="365" r:id="rId38"/>
    <p:sldId id="390" r:id="rId39"/>
    <p:sldId id="391" r:id="rId40"/>
    <p:sldId id="367" r:id="rId41"/>
    <p:sldId id="392" r:id="rId42"/>
    <p:sldId id="368" r:id="rId43"/>
    <p:sldId id="393" r:id="rId44"/>
    <p:sldId id="332" r:id="rId45"/>
    <p:sldId id="394" r:id="rId46"/>
    <p:sldId id="372" r:id="rId47"/>
    <p:sldId id="373" r:id="rId48"/>
    <p:sldId id="375" r:id="rId49"/>
    <p:sldId id="376" r:id="rId50"/>
    <p:sldId id="374" r:id="rId51"/>
    <p:sldId id="370" r:id="rId52"/>
    <p:sldId id="395" r:id="rId53"/>
    <p:sldId id="308" r:id="rId54"/>
  </p:sldIdLst>
  <p:sldSz cx="9144000" cy="6858000" type="screen4x3"/>
  <p:notesSz cx="6881813" cy="100155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0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/>
          <a:lstStyle>
            <a:lvl1pPr algn="r">
              <a:defRPr sz="1300"/>
            </a:lvl1pPr>
          </a:lstStyle>
          <a:p>
            <a:fld id="{91371695-586E-4A64-A7D0-A5225C1B7C98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9513023"/>
            <a:ext cx="2982119" cy="500777"/>
          </a:xfrm>
          <a:prstGeom prst="rect">
            <a:avLst/>
          </a:prstGeom>
        </p:spPr>
        <p:txBody>
          <a:bodyPr vert="horz" lIns="96551" tIns="48276" rIns="96551" bIns="48276" rtlCol="0" anchor="b"/>
          <a:lstStyle>
            <a:lvl1pPr algn="r">
              <a:defRPr sz="1300"/>
            </a:lvl1pPr>
          </a:lstStyle>
          <a:p>
            <a:fld id="{E2676CB6-490C-46D3-86E3-1750D2ED9F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769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5000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F8692-A856-403E-99F6-CFFFA03614BA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6975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757738"/>
            <a:ext cx="5505450" cy="4506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230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951230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88517-4F99-40F4-897B-84B83375F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33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363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074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84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54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635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9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17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7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84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45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91E1F-4C3B-44E5-B86A-931BE2955060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97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1E1F-4C3B-44E5-B86A-931BE2955060}" type="datetimeFigureOut">
              <a:rPr lang="en-GB" smtClean="0"/>
              <a:t>15/02/2015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8E76E-C3FD-45D7-BBEF-2E541AE6AF8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705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ctrTitle" idx="4294967295"/>
          </p:nvPr>
        </p:nvSpPr>
        <p:spPr>
          <a:xfrm>
            <a:off x="251520" y="2277988"/>
            <a:ext cx="8640960" cy="19431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5400" dirty="0">
                <a:solidFill>
                  <a:srgbClr val="3366FF"/>
                </a:solidFill>
                <a:latin typeface="Garamond" pitchFamily="18" charset="0"/>
              </a:rPr>
              <a:t>Möbius and his Band</a:t>
            </a:r>
            <a:endParaRPr lang="en-GB" sz="5400" dirty="0" smtClean="0">
              <a:solidFill>
                <a:srgbClr val="3366FF"/>
              </a:solidFill>
              <a:latin typeface="Garamond" pitchFamily="18" charset="0"/>
            </a:endParaRPr>
          </a:p>
        </p:txBody>
      </p:sp>
      <p:sp>
        <p:nvSpPr>
          <p:cNvPr id="61443" name="Subtitle 2"/>
          <p:cNvSpPr>
            <a:spLocks noGrp="1"/>
          </p:cNvSpPr>
          <p:nvPr>
            <p:ph type="subTitle" idx="4294967295"/>
          </p:nvPr>
        </p:nvSpPr>
        <p:spPr>
          <a:xfrm>
            <a:off x="1258888" y="4307929"/>
            <a:ext cx="6626225" cy="1857375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en-GB" sz="4000" dirty="0" smtClean="0">
                <a:latin typeface="Garamond" pitchFamily="18" charset="0"/>
              </a:rPr>
              <a:t>Raymond Flood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en-GB" sz="3500" dirty="0" smtClean="0">
                <a:latin typeface="Garamond" pitchFamily="18" charset="0"/>
              </a:rPr>
              <a:t>Gresham Professor of Geometry</a:t>
            </a:r>
          </a:p>
        </p:txBody>
      </p:sp>
      <p:pic>
        <p:nvPicPr>
          <p:cNvPr id="61444" name="Picture 2" descr="C:\Users\s.morrison\Documents\Crests and Logos\Gresham logo_CMY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8488" y="228600"/>
            <a:ext cx="29464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044" y="587821"/>
            <a:ext cx="8351420" cy="5649491"/>
          </a:xfrm>
        </p:spPr>
      </p:pic>
    </p:spTree>
    <p:extLst>
      <p:ext uri="{BB962C8B-B14F-4D97-AF65-F5344CB8AC3E}">
        <p14:creationId xmlns:p14="http://schemas.microsoft.com/office/powerpoint/2010/main" val="331863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Cylinder</a:t>
            </a:r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 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and Torus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484784"/>
            <a:ext cx="7870264" cy="17145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8280920" cy="2808312"/>
          </a:xfrm>
        </p:spPr>
      </p:pic>
    </p:spTree>
    <p:extLst>
      <p:ext uri="{BB962C8B-B14F-4D97-AF65-F5344CB8AC3E}">
        <p14:creationId xmlns:p14="http://schemas.microsoft.com/office/powerpoint/2010/main" val="415383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Möbius band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856984" cy="3044299"/>
          </a:xfrm>
        </p:spPr>
      </p:pic>
    </p:spTree>
    <p:extLst>
      <p:ext uri="{BB962C8B-B14F-4D97-AF65-F5344CB8AC3E}">
        <p14:creationId xmlns:p14="http://schemas.microsoft.com/office/powerpoint/2010/main" val="17026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Möbius band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8856984" cy="30442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53136"/>
            <a:ext cx="2513856" cy="1885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25144"/>
            <a:ext cx="2736304" cy="16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556792"/>
            <a:ext cx="3957836" cy="402059"/>
          </a:xfrm>
        </p:spPr>
        <p:txBody>
          <a:bodyPr>
            <a:normAutofit fontScale="92500"/>
          </a:bodyPr>
          <a:lstStyle/>
          <a:p>
            <a:r>
              <a:rPr lang="en-GB" sz="2000" b="0" dirty="0" smtClean="0">
                <a:latin typeface="Garamond" panose="02020404030301010803" pitchFamily="18" charset="0"/>
              </a:rPr>
              <a:t>M.C. Escher‘s </a:t>
            </a:r>
            <a:r>
              <a:rPr lang="en-GB" sz="2000" b="0" dirty="0" err="1">
                <a:latin typeface="Garamond" panose="02020404030301010803" pitchFamily="18" charset="0"/>
              </a:rPr>
              <a:t>Möbius’s</a:t>
            </a:r>
            <a:r>
              <a:rPr lang="en-GB" sz="2000" b="0" dirty="0">
                <a:latin typeface="Garamond" panose="02020404030301010803" pitchFamily="18" charset="0"/>
              </a:rPr>
              <a:t> Strip </a:t>
            </a:r>
            <a:r>
              <a:rPr lang="en-GB" sz="2000" b="0" dirty="0" smtClean="0">
                <a:latin typeface="Garamond" panose="02020404030301010803" pitchFamily="18" charset="0"/>
              </a:rPr>
              <a:t>II (1963</a:t>
            </a:r>
            <a:r>
              <a:rPr lang="en-GB" sz="2000" b="0" dirty="0">
                <a:latin typeface="Garamond" panose="02020404030301010803" pitchFamily="18" charset="0"/>
              </a:rPr>
              <a:t>) 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283870"/>
            <a:ext cx="2006384" cy="4241474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0" dirty="0">
                <a:latin typeface="Garamond" panose="02020404030301010803" pitchFamily="18" charset="0"/>
              </a:rPr>
              <a:t>Gary Anderson in 1970 (right) and his original design of the recycling </a:t>
            </a:r>
            <a:r>
              <a:rPr lang="en-GB" b="0" dirty="0" smtClean="0">
                <a:latin typeface="Garamond" panose="02020404030301010803" pitchFamily="18" charset="0"/>
              </a:rPr>
              <a:t>logo.</a:t>
            </a:r>
            <a:endParaRPr lang="en-GB" b="0" dirty="0">
              <a:latin typeface="Garamond" panose="02020404030301010803" pitchFamily="18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792" y="2358032"/>
            <a:ext cx="2928241" cy="3951288"/>
          </a:xfrm>
        </p:spPr>
      </p:pic>
    </p:spTree>
    <p:extLst>
      <p:ext uri="{BB962C8B-B14F-4D97-AF65-F5344CB8AC3E}">
        <p14:creationId xmlns:p14="http://schemas.microsoft.com/office/powerpoint/2010/main" val="131110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Johann Benedict Listing</a:t>
            </a:r>
            <a:b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1808 - 1882 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He </a:t>
            </a:r>
            <a:r>
              <a:rPr lang="en-GB" dirty="0"/>
              <a:t>wrote the book </a:t>
            </a:r>
            <a:r>
              <a:rPr lang="en-GB" i="1" dirty="0" err="1"/>
              <a:t>Vorstudien</a:t>
            </a:r>
            <a:r>
              <a:rPr lang="en-GB" i="1" dirty="0"/>
              <a:t> </a:t>
            </a:r>
            <a:r>
              <a:rPr lang="en-GB" i="1" dirty="0" err="1"/>
              <a:t>zur</a:t>
            </a:r>
            <a:r>
              <a:rPr lang="en-GB" i="1" dirty="0"/>
              <a:t> </a:t>
            </a:r>
            <a:r>
              <a:rPr lang="en-GB" i="1" dirty="0" err="1"/>
              <a:t>Topologie</a:t>
            </a:r>
            <a:r>
              <a:rPr lang="en-GB" i="1" dirty="0"/>
              <a:t> </a:t>
            </a:r>
            <a:r>
              <a:rPr lang="en-GB" dirty="0"/>
              <a:t>in 1847. It was the first published use of the word topology </a:t>
            </a:r>
            <a:endParaRPr lang="en-GB" dirty="0" smtClean="0"/>
          </a:p>
          <a:p>
            <a:r>
              <a:rPr lang="en-GB" dirty="0"/>
              <a:t>In 1858 he </a:t>
            </a:r>
            <a:r>
              <a:rPr lang="en-GB" dirty="0" smtClean="0"/>
              <a:t>discovered </a:t>
            </a:r>
            <a:r>
              <a:rPr lang="en-GB" dirty="0"/>
              <a:t>the properties of the Möbius band </a:t>
            </a:r>
            <a:r>
              <a:rPr lang="en-GB" dirty="0" smtClean="0"/>
              <a:t>shortly before, </a:t>
            </a:r>
            <a:r>
              <a:rPr lang="en-GB" dirty="0"/>
              <a:t>and independently of, Möbius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550" y="1793081"/>
            <a:ext cx="3263900" cy="4140200"/>
          </a:xfrm>
        </p:spPr>
      </p:pic>
    </p:spTree>
    <p:extLst>
      <p:ext uri="{BB962C8B-B14F-4D97-AF65-F5344CB8AC3E}">
        <p14:creationId xmlns:p14="http://schemas.microsoft.com/office/powerpoint/2010/main" val="37801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Stigler’s Law: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/>
            </a:r>
            <a:b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sz="36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No scientific discovery is named after its original discoverer</a:t>
            </a:r>
            <a:endParaRPr lang="en-GB" sz="36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77250"/>
            <a:ext cx="4601099" cy="3211990"/>
          </a:xfrm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407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Stigler’s Law: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/>
            </a:r>
            <a:b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sz="36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No scientific discovery is named after its original discoverer</a:t>
            </a:r>
            <a:endParaRPr lang="en-GB" sz="36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520" y="2996952"/>
            <a:ext cx="4244280" cy="223224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latin typeface="Garamond" panose="02020404030301010803" pitchFamily="18" charset="0"/>
              </a:rPr>
              <a:t>Stigler named the sociologist Robert K. Merton as the discoverer of "Stigler's </a:t>
            </a:r>
            <a:r>
              <a:rPr lang="en-GB" dirty="0" smtClean="0">
                <a:latin typeface="Garamond" panose="02020404030301010803" pitchFamily="18" charset="0"/>
              </a:rPr>
              <a:t>law“. This ensures his law satisfied what it said!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377250"/>
            <a:ext cx="4601099" cy="3211990"/>
          </a:xfrm>
        </p:spPr>
      </p:pic>
    </p:spTree>
    <p:extLst>
      <p:ext uri="{BB962C8B-B14F-4D97-AF65-F5344CB8AC3E}">
        <p14:creationId xmlns:p14="http://schemas.microsoft.com/office/powerpoint/2010/main" val="103441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The Möbius band is not orientable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40" y="2694032"/>
            <a:ext cx="691896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The Möbius band is not orientable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3085316"/>
            <a:ext cx="7101840" cy="1927860"/>
          </a:xfrm>
        </p:spPr>
      </p:pic>
    </p:spTree>
    <p:extLst>
      <p:ext uri="{BB962C8B-B14F-4D97-AF65-F5344CB8AC3E}">
        <p14:creationId xmlns:p14="http://schemas.microsoft.com/office/powerpoint/2010/main" val="41932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6165304"/>
            <a:ext cx="3754760" cy="648072"/>
          </a:xfrm>
        </p:spPr>
        <p:txBody>
          <a:bodyPr>
            <a:normAutofit fontScale="90000"/>
          </a:bodyPr>
          <a:lstStyle/>
          <a:p>
            <a:r>
              <a:rPr lang="en-GB" sz="2400" dirty="0" smtClean="0">
                <a:latin typeface="Garamond" panose="02020404030301010803" pitchFamily="18" charset="0"/>
              </a:rPr>
              <a:t>August </a:t>
            </a:r>
            <a:r>
              <a:rPr lang="en-GB" sz="2400" dirty="0">
                <a:latin typeface="Garamond" panose="02020404030301010803" pitchFamily="18" charset="0"/>
              </a:rPr>
              <a:t>Ferdinand Möbius </a:t>
            </a:r>
            <a:r>
              <a:rPr lang="en-GB" sz="2400" dirty="0" smtClean="0">
                <a:latin typeface="Garamond" panose="02020404030301010803" pitchFamily="18" charset="0"/>
              </a:rPr>
              <a:t/>
            </a:r>
            <a:br>
              <a:rPr lang="en-GB" sz="2400" dirty="0" smtClean="0">
                <a:latin typeface="Garamond" panose="02020404030301010803" pitchFamily="18" charset="0"/>
              </a:rPr>
            </a:br>
            <a:r>
              <a:rPr lang="en-GB" sz="2400" dirty="0" smtClean="0">
                <a:latin typeface="Garamond" panose="02020404030301010803" pitchFamily="18" charset="0"/>
              </a:rPr>
              <a:t>1790 </a:t>
            </a:r>
            <a:r>
              <a:rPr lang="en-GB" sz="2400" dirty="0">
                <a:latin typeface="Garamond" panose="02020404030301010803" pitchFamily="18" charset="0"/>
              </a:rPr>
              <a:t>– </a:t>
            </a:r>
            <a:r>
              <a:rPr lang="en-GB" sz="2400" dirty="0" smtClean="0">
                <a:latin typeface="Garamond" panose="02020404030301010803" pitchFamily="18" charset="0"/>
              </a:rPr>
              <a:t>1868</a:t>
            </a:r>
            <a:endParaRPr lang="en-GB" sz="2400" dirty="0"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1" y="1600200"/>
            <a:ext cx="4735141" cy="4997152"/>
          </a:xfrm>
        </p:spPr>
        <p:txBody>
          <a:bodyPr>
            <a:noAutofit/>
          </a:bodyPr>
          <a:lstStyle/>
          <a:p>
            <a:r>
              <a:rPr lang="en-GB" dirty="0">
                <a:latin typeface="Garamond" panose="02020404030301010803" pitchFamily="18" charset="0"/>
              </a:rPr>
              <a:t>A Saxon mathematician</a:t>
            </a:r>
          </a:p>
          <a:p>
            <a:r>
              <a:rPr lang="en-GB" dirty="0">
                <a:latin typeface="Garamond" panose="02020404030301010803" pitchFamily="18" charset="0"/>
              </a:rPr>
              <a:t>Five princes, functions and transformations</a:t>
            </a:r>
          </a:p>
          <a:p>
            <a:r>
              <a:rPr lang="en-GB" dirty="0">
                <a:latin typeface="Garamond" panose="02020404030301010803" pitchFamily="18" charset="0"/>
              </a:rPr>
              <a:t>Möbius Band - one and two sided surfaces</a:t>
            </a:r>
          </a:p>
          <a:p>
            <a:r>
              <a:rPr lang="en-GB" dirty="0">
                <a:latin typeface="Garamond" panose="02020404030301010803" pitchFamily="18" charset="0"/>
              </a:rPr>
              <a:t>Cutting up!</a:t>
            </a:r>
          </a:p>
          <a:p>
            <a:r>
              <a:rPr lang="en-GB" dirty="0">
                <a:latin typeface="Garamond" panose="02020404030301010803" pitchFamily="18" charset="0"/>
              </a:rPr>
              <a:t>Klein bottle</a:t>
            </a:r>
          </a:p>
          <a:p>
            <a:r>
              <a:rPr lang="en-GB" dirty="0">
                <a:latin typeface="Garamond" panose="02020404030301010803" pitchFamily="18" charset="0"/>
              </a:rPr>
              <a:t>Projective geometry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61123" y="1268760"/>
            <a:ext cx="3756895" cy="4839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332656"/>
            <a:ext cx="23311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Overview</a:t>
            </a:r>
            <a:endParaRPr lang="en-GB" sz="4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3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The Möbius band is not orientable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010" y="2554580"/>
            <a:ext cx="4411980" cy="267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9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Bisecting the cylinder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917115"/>
            <a:ext cx="2187187" cy="394933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4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Bisecting the </a:t>
            </a:r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Möbius 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band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2187187" cy="452596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8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Bisecting the </a:t>
            </a:r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Möbius 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band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628800"/>
            <a:ext cx="2187187" cy="4525963"/>
          </a:xfrm>
        </p:spPr>
      </p:pic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3923928" y="1600200"/>
            <a:ext cx="47628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A mathematician confided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That a </a:t>
            </a:r>
            <a:r>
              <a:rPr lang="en-GB" dirty="0">
                <a:latin typeface="Garamond" panose="02020404030301010803" pitchFamily="18" charset="0"/>
              </a:rPr>
              <a:t>Möbius band </a:t>
            </a:r>
            <a:r>
              <a:rPr lang="en-GB" dirty="0" smtClean="0">
                <a:latin typeface="Garamond" panose="02020404030301010803" pitchFamily="18" charset="0"/>
              </a:rPr>
              <a:t>is one-sided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And you’ll get quite a laugh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If you cut one in half,</a:t>
            </a: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For it stays in one piece when divided</a:t>
            </a:r>
          </a:p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1600" dirty="0" smtClean="0">
                <a:latin typeface="Garamond" panose="02020404030301010803" pitchFamily="18" charset="0"/>
              </a:rPr>
              <a:t>Anonymous</a:t>
            </a:r>
            <a:endParaRPr lang="en-GB" sz="1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01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Bisecting the Möbius band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52455"/>
          <a:stretch/>
        </p:blipFill>
        <p:spPr>
          <a:xfrm>
            <a:off x="107504" y="1268760"/>
            <a:ext cx="2952000" cy="22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2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Bisecting the Möbius band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6208792" cy="223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1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Bisecting the Möbius band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6208792" cy="22367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2598420" cy="12649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4388"/>
            <a:ext cx="2689860" cy="122682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36096" y="436684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Flip the right hand rectangle so that double arrows match up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54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Bisecting the Möbius band</a:t>
            </a:r>
            <a:endParaRPr lang="en-GB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6208792" cy="223670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49080"/>
            <a:ext cx="2598420" cy="12649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74388"/>
            <a:ext cx="2689860" cy="12268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04440"/>
            <a:ext cx="2598420" cy="126492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99792" y="5303892"/>
            <a:ext cx="2689860" cy="122145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6096" y="56612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Join up single arrows to get a cylinder, two sided with two edges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36096" y="4366845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Flip the right hand rectangle so that double arrows match up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44824"/>
            <a:ext cx="2520280" cy="232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9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Cutting the Möbius band from a third of the way in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5471160" cy="2080260"/>
          </a:xfrm>
        </p:spPr>
      </p:pic>
    </p:spTree>
    <p:extLst>
      <p:ext uri="{BB962C8B-B14F-4D97-AF65-F5344CB8AC3E}">
        <p14:creationId xmlns:p14="http://schemas.microsoft.com/office/powerpoint/2010/main" val="26380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Cutting the Möbius band from a third of the way in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5471160" cy="2080260"/>
          </a:xfrm>
        </p:spPr>
      </p:pic>
      <p:sp>
        <p:nvSpPr>
          <p:cNvPr id="3" name="TextBox 2"/>
          <p:cNvSpPr txBox="1"/>
          <p:nvPr/>
        </p:nvSpPr>
        <p:spPr>
          <a:xfrm>
            <a:off x="5508104" y="2348880"/>
            <a:ext cx="360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This middle one is a </a:t>
            </a:r>
            <a:r>
              <a:rPr lang="en-GB" b="1" dirty="0">
                <a:latin typeface="Garamond" panose="02020404030301010803" pitchFamily="18" charset="0"/>
              </a:rPr>
              <a:t>Möbius band </a:t>
            </a:r>
          </a:p>
        </p:txBody>
      </p:sp>
    </p:spTree>
    <p:extLst>
      <p:ext uri="{BB962C8B-B14F-4D97-AF65-F5344CB8AC3E}">
        <p14:creationId xmlns:p14="http://schemas.microsoft.com/office/powerpoint/2010/main" val="42041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485800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3212976"/>
            <a:ext cx="4896544" cy="3573016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1790 Born </a:t>
            </a:r>
            <a:r>
              <a:rPr lang="en-GB" sz="2000" dirty="0">
                <a:latin typeface="Garamond" panose="02020404030301010803" pitchFamily="18" charset="0"/>
              </a:rPr>
              <a:t>in </a:t>
            </a:r>
            <a:r>
              <a:rPr lang="en-GB" sz="2000" dirty="0" err="1">
                <a:latin typeface="Garamond" panose="02020404030301010803" pitchFamily="18" charset="0"/>
              </a:rPr>
              <a:t>Schulpforta</a:t>
            </a:r>
            <a:r>
              <a:rPr lang="en-GB" sz="2000" dirty="0">
                <a:latin typeface="Garamond" panose="02020404030301010803" pitchFamily="18" charset="0"/>
              </a:rPr>
              <a:t>, </a:t>
            </a:r>
            <a:r>
              <a:rPr lang="en-GB" sz="2000" dirty="0" smtClean="0">
                <a:latin typeface="Garamond" panose="02020404030301010803" pitchFamily="18" charset="0"/>
              </a:rPr>
              <a:t>Saxony</a:t>
            </a:r>
          </a:p>
          <a:p>
            <a:pPr marL="0" indent="0">
              <a:spcBef>
                <a:spcPts val="200"/>
              </a:spcBef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1809 Student </a:t>
            </a:r>
            <a:r>
              <a:rPr lang="en-GB" sz="2000" dirty="0">
                <a:latin typeface="Garamond" panose="02020404030301010803" pitchFamily="18" charset="0"/>
              </a:rPr>
              <a:t>at Leipzig </a:t>
            </a:r>
            <a:r>
              <a:rPr lang="en-GB" sz="2000" dirty="0" smtClean="0">
                <a:latin typeface="Garamond" panose="02020404030301010803" pitchFamily="18" charset="0"/>
              </a:rPr>
              <a:t>University</a:t>
            </a:r>
          </a:p>
          <a:p>
            <a:pPr marL="0" indent="0">
              <a:spcBef>
                <a:spcPts val="200"/>
              </a:spcBef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1813–4 Travelled </a:t>
            </a:r>
            <a:r>
              <a:rPr lang="en-GB" sz="2000" dirty="0">
                <a:latin typeface="Garamond" panose="02020404030301010803" pitchFamily="18" charset="0"/>
              </a:rPr>
              <a:t>to </a:t>
            </a:r>
            <a:r>
              <a:rPr lang="en-GB" sz="2000" dirty="0" err="1">
                <a:latin typeface="Garamond" panose="02020404030301010803" pitchFamily="18" charset="0"/>
              </a:rPr>
              <a:t>Göttingen</a:t>
            </a:r>
            <a:r>
              <a:rPr lang="en-GB" sz="2000" dirty="0">
                <a:latin typeface="Garamond" panose="02020404030301010803" pitchFamily="18" charset="0"/>
              </a:rPr>
              <a:t> (Gauss</a:t>
            </a:r>
            <a:r>
              <a:rPr lang="en-GB" sz="2000" dirty="0" smtClean="0">
                <a:latin typeface="Garamond" panose="02020404030301010803" pitchFamily="18" charset="0"/>
              </a:rPr>
              <a:t>)</a:t>
            </a:r>
          </a:p>
          <a:p>
            <a:pPr marL="0" indent="0">
              <a:spcBef>
                <a:spcPts val="200"/>
              </a:spcBef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1815 Wrote </a:t>
            </a:r>
            <a:r>
              <a:rPr lang="en-GB" sz="2000" dirty="0">
                <a:latin typeface="Garamond" panose="02020404030301010803" pitchFamily="18" charset="0"/>
              </a:rPr>
              <a:t>doctoral thesis on </a:t>
            </a:r>
            <a:r>
              <a:rPr lang="en-GB" sz="2000" i="1" dirty="0">
                <a:latin typeface="Garamond" panose="02020404030301010803" pitchFamily="18" charset="0"/>
              </a:rPr>
              <a:t>The </a:t>
            </a:r>
            <a:r>
              <a:rPr lang="en-GB" sz="2000" i="1" dirty="0" err="1">
                <a:latin typeface="Garamond" panose="02020404030301010803" pitchFamily="18" charset="0"/>
              </a:rPr>
              <a:t>occultations</a:t>
            </a:r>
            <a:r>
              <a:rPr lang="en-GB" sz="2000" i="1" dirty="0">
                <a:latin typeface="Garamond" panose="02020404030301010803" pitchFamily="18" charset="0"/>
              </a:rPr>
              <a:t> of fixed </a:t>
            </a:r>
            <a:r>
              <a:rPr lang="en-GB" sz="2000" i="1" dirty="0" smtClean="0">
                <a:latin typeface="Garamond" panose="02020404030301010803" pitchFamily="18" charset="0"/>
              </a:rPr>
              <a:t>stars</a:t>
            </a:r>
          </a:p>
          <a:p>
            <a:pPr marL="0" indent="0">
              <a:spcBef>
                <a:spcPts val="200"/>
              </a:spcBef>
              <a:buNone/>
            </a:pPr>
            <a:endParaRPr lang="en-GB" sz="2000" i="1" dirty="0">
              <a:latin typeface="Garamond" panose="02020404030301010803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1816 Appointed </a:t>
            </a:r>
            <a:r>
              <a:rPr lang="en-GB" sz="2000" dirty="0">
                <a:latin typeface="Garamond" panose="02020404030301010803" pitchFamily="18" charset="0"/>
              </a:rPr>
              <a:t>Extraordinary Professor of Astronomy at </a:t>
            </a:r>
            <a:r>
              <a:rPr lang="en-GB" sz="2000" dirty="0" smtClean="0">
                <a:latin typeface="Garamond" panose="02020404030301010803" pitchFamily="18" charset="0"/>
              </a:rPr>
              <a:t>Leipzig</a:t>
            </a:r>
            <a:endParaRPr lang="en-GB" sz="2000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463" y="1196752"/>
            <a:ext cx="3540973" cy="4525963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81736" y="260648"/>
            <a:ext cx="375476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August Ferdinand Möbius </a:t>
            </a:r>
            <a:br>
              <a:rPr lang="en-GB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1790 – 1868</a:t>
            </a:r>
            <a:endParaRPr lang="en-GB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16632"/>
            <a:ext cx="5076055" cy="311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Cutting the Möbius band from a third of the way in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5471160" cy="2080260"/>
          </a:xfrm>
        </p:spPr>
      </p:pic>
      <p:sp>
        <p:nvSpPr>
          <p:cNvPr id="3" name="TextBox 2"/>
          <p:cNvSpPr txBox="1"/>
          <p:nvPr/>
        </p:nvSpPr>
        <p:spPr>
          <a:xfrm>
            <a:off x="5508104" y="2348880"/>
            <a:ext cx="360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This middle one is a </a:t>
            </a:r>
            <a:r>
              <a:rPr lang="en-GB" b="1" dirty="0">
                <a:latin typeface="Garamond" panose="02020404030301010803" pitchFamily="18" charset="0"/>
              </a:rPr>
              <a:t>Möbius band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93960"/>
            <a:ext cx="1752600" cy="655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8" y="4645888"/>
            <a:ext cx="1737360" cy="655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0068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Garamond" panose="02020404030301010803" pitchFamily="18" charset="0"/>
              </a:rPr>
              <a:t>Top and bottom rectangle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40050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Garamond" panose="02020404030301010803" pitchFamily="18" charset="0"/>
              </a:rPr>
              <a:t>Flip the top one and join to get </a:t>
            </a:r>
            <a:r>
              <a:rPr lang="en-GB" b="1" dirty="0" smtClean="0">
                <a:latin typeface="Garamond" panose="02020404030301010803" pitchFamily="18" charset="0"/>
              </a:rPr>
              <a:t>a cylinder</a:t>
            </a:r>
            <a:endParaRPr lang="en-GB" b="1" dirty="0"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00" y="4653136"/>
            <a:ext cx="1737360" cy="655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373216"/>
            <a:ext cx="1752600" cy="65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8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Cutting the Möbius band from a third of the way in</a:t>
            </a:r>
            <a:endParaRPr lang="en-GB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5471160" cy="2080260"/>
          </a:xfrm>
        </p:spPr>
      </p:pic>
      <p:sp>
        <p:nvSpPr>
          <p:cNvPr id="3" name="TextBox 2"/>
          <p:cNvSpPr txBox="1"/>
          <p:nvPr/>
        </p:nvSpPr>
        <p:spPr>
          <a:xfrm>
            <a:off x="5508104" y="2348880"/>
            <a:ext cx="360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Garamond" panose="02020404030301010803" pitchFamily="18" charset="0"/>
              </a:rPr>
              <a:t>This middle one is a </a:t>
            </a:r>
            <a:r>
              <a:rPr lang="en-GB" b="1" dirty="0">
                <a:latin typeface="Garamond" panose="02020404030301010803" pitchFamily="18" charset="0"/>
              </a:rPr>
              <a:t>Möbius band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293960"/>
            <a:ext cx="1752600" cy="6553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8" y="4645888"/>
            <a:ext cx="1737360" cy="655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520" y="4006805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Garamond" panose="02020404030301010803" pitchFamily="18" charset="0"/>
              </a:rPr>
              <a:t>Top and bottom rectangle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4005064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Garamond" panose="02020404030301010803" pitchFamily="18" charset="0"/>
              </a:rPr>
              <a:t>Flip the top one and join to get </a:t>
            </a:r>
            <a:r>
              <a:rPr lang="en-GB" b="1" dirty="0" smtClean="0">
                <a:latin typeface="Garamond" panose="02020404030301010803" pitchFamily="18" charset="0"/>
              </a:rPr>
              <a:t>a cylinder</a:t>
            </a:r>
            <a:endParaRPr lang="en-GB" b="1" dirty="0"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600" y="4653136"/>
            <a:ext cx="1737360" cy="6553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373216"/>
            <a:ext cx="1752600" cy="6553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68" y="4247480"/>
            <a:ext cx="319532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41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Why are the cylinder and </a:t>
            </a:r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Möbius 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band interlinked? 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10" y="2304891"/>
            <a:ext cx="3497580" cy="31165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168" y="2924944"/>
            <a:ext cx="319532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83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Bisecting when there are </a:t>
            </a:r>
            <a:r>
              <a:rPr lang="en-GB" b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two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half twists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327" y="1600200"/>
            <a:ext cx="1855017" cy="4525963"/>
          </a:xfrm>
        </p:spPr>
      </p:pic>
      <p:sp>
        <p:nvSpPr>
          <p:cNvPr id="3" name="TextBox 2"/>
          <p:cNvSpPr txBox="1"/>
          <p:nvPr/>
        </p:nvSpPr>
        <p:spPr>
          <a:xfrm>
            <a:off x="539552" y="3140968"/>
            <a:ext cx="43924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Garamond" panose="02020404030301010803" pitchFamily="18" charset="0"/>
              </a:rPr>
              <a:t>In general </a:t>
            </a:r>
            <a:r>
              <a:rPr lang="en-GB" sz="2600" dirty="0" smtClean="0">
                <a:latin typeface="Garamond" panose="02020404030301010803" pitchFamily="18" charset="0"/>
              </a:rPr>
              <a:t>if </a:t>
            </a:r>
            <a:r>
              <a:rPr lang="en-GB" sz="2600" dirty="0">
                <a:latin typeface="Garamond" panose="02020404030301010803" pitchFamily="18" charset="0"/>
              </a:rPr>
              <a:t>you bisect a strip with an </a:t>
            </a:r>
            <a:r>
              <a:rPr lang="en-GB" sz="2600" b="1" dirty="0">
                <a:latin typeface="Garamond" panose="02020404030301010803" pitchFamily="18" charset="0"/>
              </a:rPr>
              <a:t>even</a:t>
            </a:r>
            <a:r>
              <a:rPr lang="en-GB" sz="2600" dirty="0">
                <a:latin typeface="Garamond" panose="02020404030301010803" pitchFamily="18" charset="0"/>
              </a:rPr>
              <a:t> number, n, of half twists you get two loops each with n half-twists. So </a:t>
            </a:r>
            <a:r>
              <a:rPr lang="en-GB" sz="2600" dirty="0" smtClean="0">
                <a:latin typeface="Garamond" panose="02020404030301010803" pitchFamily="18" charset="0"/>
              </a:rPr>
              <a:t>as here a </a:t>
            </a:r>
            <a:r>
              <a:rPr lang="en-GB" sz="2600" dirty="0">
                <a:latin typeface="Garamond" panose="02020404030301010803" pitchFamily="18" charset="0"/>
              </a:rPr>
              <a:t>loop with 2 half-twists splits into two loops each with 2 </a:t>
            </a:r>
            <a:r>
              <a:rPr lang="en-GB" sz="2600" dirty="0" smtClean="0">
                <a:latin typeface="Garamond" panose="02020404030301010803" pitchFamily="18" charset="0"/>
              </a:rPr>
              <a:t>half-twists </a:t>
            </a:r>
            <a:endParaRPr lang="en-GB" sz="2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71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Bisecting when there are </a:t>
            </a:r>
            <a:r>
              <a:rPr lang="en-GB" b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three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half twists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760565"/>
            <a:ext cx="33843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>
                <a:latin typeface="Garamond" panose="02020404030301010803" pitchFamily="18" charset="0"/>
              </a:rPr>
              <a:t>In general </a:t>
            </a:r>
            <a:r>
              <a:rPr lang="en-GB" sz="2600" dirty="0" smtClean="0">
                <a:latin typeface="Garamond" panose="02020404030301010803" pitchFamily="18" charset="0"/>
              </a:rPr>
              <a:t>when </a:t>
            </a:r>
            <a:r>
              <a:rPr lang="en-GB" sz="2600" dirty="0">
                <a:latin typeface="Garamond" panose="02020404030301010803" pitchFamily="18" charset="0"/>
              </a:rPr>
              <a:t>n is odd, you get one loop with 2n + 2 half-twists. </a:t>
            </a:r>
            <a:endParaRPr lang="en-GB" sz="2600" dirty="0" smtClean="0">
              <a:latin typeface="Garamond" panose="02020404030301010803" pitchFamily="18" charset="0"/>
            </a:endParaRPr>
          </a:p>
          <a:p>
            <a:endParaRPr lang="en-GB" sz="2600" dirty="0" smtClean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83844"/>
            <a:ext cx="2255520" cy="15011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44" y="1772816"/>
            <a:ext cx="2255520" cy="16573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16" y="4221088"/>
            <a:ext cx="2132856" cy="2132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67080" y="1772816"/>
            <a:ext cx="328909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latin typeface="Garamond" panose="02020404030301010803" pitchFamily="18" charset="0"/>
              </a:rPr>
              <a:t>A loop with 3 half twists gives a loop, a trefoil knot with 8 half twists.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06825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70186"/>
          </a:xfrm>
        </p:spPr>
        <p:txBody>
          <a:bodyPr>
            <a:normAutofit/>
          </a:bodyPr>
          <a:lstStyle/>
          <a:p>
            <a:r>
              <a:rPr lang="en-GB" sz="4900" b="1" dirty="0">
                <a:solidFill>
                  <a:srgbClr val="3366FF"/>
                </a:solidFill>
                <a:latin typeface="Garamond" panose="02020404030301010803" pitchFamily="18" charset="0"/>
              </a:rPr>
              <a:t>Immortality</a:t>
            </a:r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/>
            </a:r>
            <a:b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sz="37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by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</a:t>
            </a:r>
            <a:r>
              <a:rPr lang="en-GB" sz="37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John </a:t>
            </a:r>
            <a:r>
              <a:rPr lang="en-GB" sz="3700" dirty="0">
                <a:solidFill>
                  <a:srgbClr val="3366FF"/>
                </a:solidFill>
                <a:latin typeface="Garamond" panose="02020404030301010803" pitchFamily="18" charset="0"/>
              </a:rPr>
              <a:t>R</a:t>
            </a:r>
            <a:r>
              <a:rPr lang="en-GB" sz="37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obinson, sculptor, 1935–2007</a:t>
            </a:r>
            <a:endParaRPr lang="en-GB" sz="37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01234"/>
            <a:ext cx="3025904" cy="429206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44824"/>
            <a:ext cx="4032448" cy="4032448"/>
          </a:xfrm>
        </p:spPr>
      </p:pic>
      <p:sp>
        <p:nvSpPr>
          <p:cNvPr id="7" name="TextBox 6"/>
          <p:cNvSpPr txBox="1"/>
          <p:nvPr/>
        </p:nvSpPr>
        <p:spPr>
          <a:xfrm>
            <a:off x="4355976" y="5651866"/>
            <a:ext cx="46426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Centre for the Popularisation of Mathematics</a:t>
            </a:r>
          </a:p>
          <a:p>
            <a:pPr algn="ctr"/>
            <a:r>
              <a:rPr lang="en-GB" dirty="0" smtClean="0"/>
              <a:t>University of Wales, Bangor</a:t>
            </a:r>
          </a:p>
          <a:p>
            <a:pPr algn="ctr"/>
            <a:r>
              <a:rPr lang="en-GB" dirty="0" smtClean="0"/>
              <a:t>http</a:t>
            </a:r>
            <a:r>
              <a:rPr lang="en-GB" dirty="0"/>
              <a:t>://www.popmath.org.uk/centre/index.html</a:t>
            </a:r>
          </a:p>
        </p:txBody>
      </p:sp>
    </p:spTree>
    <p:extLst>
      <p:ext uri="{BB962C8B-B14F-4D97-AF65-F5344CB8AC3E}">
        <p14:creationId xmlns:p14="http://schemas.microsoft.com/office/powerpoint/2010/main" val="297664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Cylinder, </a:t>
            </a:r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Torus and Möbius band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1484784"/>
            <a:ext cx="7870264" cy="792088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420888"/>
            <a:ext cx="8280920" cy="2376264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29200"/>
            <a:ext cx="8856984" cy="110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24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Klein Bottle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" r="71944"/>
          <a:stretch/>
        </p:blipFill>
        <p:spPr>
          <a:xfrm>
            <a:off x="1116280" y="1268760"/>
            <a:ext cx="1980000" cy="1866900"/>
          </a:xfrm>
        </p:spPr>
      </p:pic>
    </p:spTree>
    <p:extLst>
      <p:ext uri="{BB962C8B-B14F-4D97-AF65-F5344CB8AC3E}">
        <p14:creationId xmlns:p14="http://schemas.microsoft.com/office/powerpoint/2010/main" val="23415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Klein Bottle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80" y="1268760"/>
            <a:ext cx="7056120" cy="1866900"/>
          </a:xfrm>
        </p:spPr>
      </p:pic>
    </p:spTree>
    <p:extLst>
      <p:ext uri="{BB962C8B-B14F-4D97-AF65-F5344CB8AC3E}">
        <p14:creationId xmlns:p14="http://schemas.microsoft.com/office/powerpoint/2010/main" val="181998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Klein Bottle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280" y="1268760"/>
            <a:ext cx="7056120" cy="18669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3212976"/>
            <a:ext cx="6134100" cy="360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1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485800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3212976"/>
            <a:ext cx="4896544" cy="3573016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1790 Born </a:t>
            </a:r>
            <a:r>
              <a:rPr lang="en-GB" sz="2000" dirty="0">
                <a:latin typeface="Garamond" panose="02020404030301010803" pitchFamily="18" charset="0"/>
              </a:rPr>
              <a:t>in </a:t>
            </a:r>
            <a:r>
              <a:rPr lang="en-GB" sz="2000" dirty="0" err="1">
                <a:latin typeface="Garamond" panose="02020404030301010803" pitchFamily="18" charset="0"/>
              </a:rPr>
              <a:t>Schulpforta</a:t>
            </a:r>
            <a:r>
              <a:rPr lang="en-GB" sz="2000" dirty="0">
                <a:latin typeface="Garamond" panose="02020404030301010803" pitchFamily="18" charset="0"/>
              </a:rPr>
              <a:t>, </a:t>
            </a:r>
            <a:r>
              <a:rPr lang="en-GB" sz="2000" dirty="0" smtClean="0">
                <a:latin typeface="Garamond" panose="02020404030301010803" pitchFamily="18" charset="0"/>
              </a:rPr>
              <a:t>Saxony</a:t>
            </a:r>
          </a:p>
          <a:p>
            <a:pPr marL="0" indent="0">
              <a:spcBef>
                <a:spcPts val="200"/>
              </a:spcBef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1809 Student </a:t>
            </a:r>
            <a:r>
              <a:rPr lang="en-GB" sz="2000" dirty="0">
                <a:latin typeface="Garamond" panose="02020404030301010803" pitchFamily="18" charset="0"/>
              </a:rPr>
              <a:t>at Leipzig </a:t>
            </a:r>
            <a:r>
              <a:rPr lang="en-GB" sz="2000" dirty="0" smtClean="0">
                <a:latin typeface="Garamond" panose="02020404030301010803" pitchFamily="18" charset="0"/>
              </a:rPr>
              <a:t>University</a:t>
            </a:r>
          </a:p>
          <a:p>
            <a:pPr marL="0" indent="0">
              <a:spcBef>
                <a:spcPts val="200"/>
              </a:spcBef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1813–4 Travelled </a:t>
            </a:r>
            <a:r>
              <a:rPr lang="en-GB" sz="2000" dirty="0">
                <a:latin typeface="Garamond" panose="02020404030301010803" pitchFamily="18" charset="0"/>
              </a:rPr>
              <a:t>to </a:t>
            </a:r>
            <a:r>
              <a:rPr lang="en-GB" sz="2000" dirty="0" err="1">
                <a:latin typeface="Garamond" panose="02020404030301010803" pitchFamily="18" charset="0"/>
              </a:rPr>
              <a:t>Göttingen</a:t>
            </a:r>
            <a:r>
              <a:rPr lang="en-GB" sz="2000" dirty="0">
                <a:latin typeface="Garamond" panose="02020404030301010803" pitchFamily="18" charset="0"/>
              </a:rPr>
              <a:t> (Gauss</a:t>
            </a:r>
            <a:r>
              <a:rPr lang="en-GB" sz="2000" dirty="0" smtClean="0">
                <a:latin typeface="Garamond" panose="02020404030301010803" pitchFamily="18" charset="0"/>
              </a:rPr>
              <a:t>)</a:t>
            </a:r>
          </a:p>
          <a:p>
            <a:pPr marL="0" indent="0">
              <a:spcBef>
                <a:spcPts val="200"/>
              </a:spcBef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1815 Wrote </a:t>
            </a:r>
            <a:r>
              <a:rPr lang="en-GB" sz="2000" dirty="0">
                <a:latin typeface="Garamond" panose="02020404030301010803" pitchFamily="18" charset="0"/>
              </a:rPr>
              <a:t>doctoral thesis on </a:t>
            </a:r>
            <a:r>
              <a:rPr lang="en-GB" sz="2000" i="1" dirty="0">
                <a:latin typeface="Garamond" panose="02020404030301010803" pitchFamily="18" charset="0"/>
              </a:rPr>
              <a:t>The </a:t>
            </a:r>
            <a:r>
              <a:rPr lang="en-GB" sz="2000" i="1" dirty="0" err="1">
                <a:latin typeface="Garamond" panose="02020404030301010803" pitchFamily="18" charset="0"/>
              </a:rPr>
              <a:t>occultations</a:t>
            </a:r>
            <a:r>
              <a:rPr lang="en-GB" sz="2000" i="1" dirty="0">
                <a:latin typeface="Garamond" panose="02020404030301010803" pitchFamily="18" charset="0"/>
              </a:rPr>
              <a:t> of fixed </a:t>
            </a:r>
            <a:r>
              <a:rPr lang="en-GB" sz="2000" i="1" dirty="0" smtClean="0">
                <a:latin typeface="Garamond" panose="02020404030301010803" pitchFamily="18" charset="0"/>
              </a:rPr>
              <a:t>stars</a:t>
            </a:r>
          </a:p>
          <a:p>
            <a:pPr marL="0" indent="0">
              <a:spcBef>
                <a:spcPts val="200"/>
              </a:spcBef>
              <a:buNone/>
            </a:pPr>
            <a:endParaRPr lang="en-GB" sz="2000" i="1" dirty="0">
              <a:latin typeface="Garamond" panose="02020404030301010803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1816 Appointed </a:t>
            </a:r>
            <a:r>
              <a:rPr lang="en-GB" sz="2000" dirty="0">
                <a:latin typeface="Garamond" panose="02020404030301010803" pitchFamily="18" charset="0"/>
              </a:rPr>
              <a:t>Extraordinary Professor of Astronomy at </a:t>
            </a:r>
            <a:r>
              <a:rPr lang="en-GB" sz="2000" dirty="0" smtClean="0">
                <a:latin typeface="Garamond" panose="02020404030301010803" pitchFamily="18" charset="0"/>
              </a:rPr>
              <a:t>Leipzig</a:t>
            </a:r>
            <a:endParaRPr lang="en-GB" sz="2000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11" y="2242320"/>
            <a:ext cx="3655077" cy="2434826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281736" y="260648"/>
            <a:ext cx="375476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August Ferdinand Möbius </a:t>
            </a:r>
            <a:br>
              <a:rPr lang="en-GB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sz="24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1790 – 1868</a:t>
            </a:r>
            <a:endParaRPr lang="en-GB" sz="2400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16632"/>
            <a:ext cx="5076055" cy="3117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1167" y="5229200"/>
            <a:ext cx="3635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Garamond" panose="02020404030301010803" pitchFamily="18" charset="0"/>
              </a:rPr>
              <a:t>French troops presenting the captured Prussian standards to Napoleon after the battle of Jena</a:t>
            </a:r>
          </a:p>
        </p:txBody>
      </p:sp>
    </p:spTree>
    <p:extLst>
      <p:ext uri="{BB962C8B-B14F-4D97-AF65-F5344CB8AC3E}">
        <p14:creationId xmlns:p14="http://schemas.microsoft.com/office/powerpoint/2010/main" val="42155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Non intersecting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1412776"/>
            <a:ext cx="6537960" cy="1485900"/>
          </a:xfrm>
        </p:spPr>
      </p:pic>
    </p:spTree>
    <p:extLst>
      <p:ext uri="{BB962C8B-B14F-4D97-AF65-F5344CB8AC3E}">
        <p14:creationId xmlns:p14="http://schemas.microsoft.com/office/powerpoint/2010/main" val="12259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Non intersecting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020" y="1412776"/>
            <a:ext cx="6537960" cy="148590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1609328" y="3040360"/>
            <a:ext cx="6275040" cy="37010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Garamond" panose="02020404030301010803" pitchFamily="18" charset="0"/>
              </a:rPr>
              <a:t>A mathematician named Klein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Garamond" panose="02020404030301010803" pitchFamily="18" charset="0"/>
              </a:rPr>
              <a:t>Thought the Möbius band was divine.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Garamond" panose="02020404030301010803" pitchFamily="18" charset="0"/>
              </a:rPr>
              <a:t>Said he: “If you glue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Garamond" panose="02020404030301010803" pitchFamily="18" charset="0"/>
              </a:rPr>
              <a:t>the edges of two,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 smtClean="0">
                <a:latin typeface="Garamond" panose="02020404030301010803" pitchFamily="18" charset="0"/>
              </a:rPr>
              <a:t>You’ll get a weird bottle like mine.”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000" dirty="0" smtClean="0">
              <a:latin typeface="Garamond" panose="02020404030301010803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Leo Moser</a:t>
            </a:r>
            <a:endParaRPr lang="en-GB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21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Projective Plane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2034540" cy="1935480"/>
          </a:xfrm>
        </p:spPr>
      </p:pic>
    </p:spTree>
    <p:extLst>
      <p:ext uri="{BB962C8B-B14F-4D97-AF65-F5344CB8AC3E}">
        <p14:creationId xmlns:p14="http://schemas.microsoft.com/office/powerpoint/2010/main" val="384201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Projective Plane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268760"/>
            <a:ext cx="2034540" cy="1935480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222" y="3140968"/>
            <a:ext cx="4507210" cy="362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4869160"/>
            <a:ext cx="288032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latin typeface="Garamond" panose="02020404030301010803" pitchFamily="18" charset="0"/>
              </a:rPr>
              <a:t>Parallel lines meeting at infinity</a:t>
            </a:r>
            <a:endParaRPr lang="en-GB" sz="2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Barycentric coordinates – 1827</a:t>
            </a:r>
            <a:b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</a:br>
            <a:r>
              <a:rPr lang="en-GB" sz="3600" dirty="0" smtClean="0">
                <a:solidFill>
                  <a:srgbClr val="3366FF"/>
                </a:solidFill>
                <a:latin typeface="Garamond" panose="02020404030301010803" pitchFamily="18" charset="0"/>
                <a:ea typeface="Meiryo UI" panose="020B0604030504040204" pitchFamily="34" charset="-128"/>
                <a:cs typeface="Meiryo UI" panose="020B0604030504040204" pitchFamily="34" charset="-128"/>
              </a:rPr>
              <a:t>(the barycentre is the centre of mass or gravity)</a:t>
            </a:r>
            <a:endParaRPr lang="en-GB" sz="3600" dirty="0">
              <a:solidFill>
                <a:srgbClr val="3366FF"/>
              </a:solidFill>
              <a:latin typeface="Garamond" panose="02020404030301010803" pitchFamily="18" charset="0"/>
              <a:ea typeface="Meiryo UI" panose="020B0604030504040204" pitchFamily="34" charset="-128"/>
              <a:cs typeface="Meiryo UI" panose="020B0604030504040204" pitchFamily="34" charset="-12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5938972" cy="3467961"/>
          </a:xfrm>
        </p:spPr>
      </p:pic>
      <p:sp>
        <p:nvSpPr>
          <p:cNvPr id="3" name="TextBox 2"/>
          <p:cNvSpPr txBox="1"/>
          <p:nvPr/>
        </p:nvSpPr>
        <p:spPr>
          <a:xfrm>
            <a:off x="539552" y="5068341"/>
            <a:ext cx="8347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Garamond" panose="02020404030301010803" pitchFamily="18" charset="0"/>
              </a:rPr>
              <a:t>Example: point P = </a:t>
            </a:r>
            <a:r>
              <a:rPr lang="en-GB" sz="2800" dirty="0">
                <a:latin typeface="Garamond" panose="02020404030301010803" pitchFamily="18" charset="0"/>
              </a:rPr>
              <a:t>[2, 3, 5</a:t>
            </a:r>
            <a:r>
              <a:rPr lang="en-GB" sz="2800" dirty="0" smtClean="0">
                <a:latin typeface="Garamond" panose="02020404030301010803" pitchFamily="18" charset="0"/>
              </a:rPr>
              <a:t>] = [20, 30, 50] </a:t>
            </a:r>
          </a:p>
          <a:p>
            <a:r>
              <a:rPr lang="en-GB" sz="2800" dirty="0" smtClean="0">
                <a:latin typeface="Garamond" panose="02020404030301010803" pitchFamily="18" charset="0"/>
              </a:rPr>
              <a:t>In general, if not all the weights are zero, a point is all triples [</a:t>
            </a:r>
            <a:r>
              <a:rPr lang="en-GB" sz="2800" i="1" dirty="0" err="1" smtClean="0">
                <a:latin typeface="Garamond" panose="02020404030301010803" pitchFamily="18" charset="0"/>
              </a:rPr>
              <a:t>ka</a:t>
            </a:r>
            <a:r>
              <a:rPr lang="en-GB" sz="2800" i="1" dirty="0" smtClean="0">
                <a:latin typeface="Garamond" panose="02020404030301010803" pitchFamily="18" charset="0"/>
              </a:rPr>
              <a:t>, kb, kc</a:t>
            </a:r>
            <a:r>
              <a:rPr lang="en-GB" sz="2800" dirty="0" smtClean="0">
                <a:latin typeface="Garamond" panose="02020404030301010803" pitchFamily="18" charset="0"/>
              </a:rPr>
              <a:t>] for any non-zero k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11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Points at infinity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Garamond" panose="02020404030301010803" pitchFamily="18" charset="0"/>
              </a:rPr>
              <a:t>Every Cartesian point in the plane can be described by barycentric coordinates. These are the barycentric coordinates [a, b, c] with a + b + c </a:t>
            </a:r>
            <a:r>
              <a:rPr lang="en-GB" dirty="0" smtClean="0">
                <a:latin typeface="Garamond" panose="02020404030301010803" pitchFamily="18" charset="0"/>
              </a:rPr>
              <a:t>is </a:t>
            </a:r>
            <a:r>
              <a:rPr lang="en-GB" b="1" dirty="0" smtClean="0">
                <a:latin typeface="Garamond" panose="02020404030301010803" pitchFamily="18" charset="0"/>
              </a:rPr>
              <a:t>not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dirty="0">
                <a:latin typeface="Garamond" panose="02020404030301010803" pitchFamily="18" charset="0"/>
              </a:rPr>
              <a:t>zero.</a:t>
            </a:r>
          </a:p>
          <a:p>
            <a:r>
              <a:rPr lang="en-GB" dirty="0">
                <a:latin typeface="Garamond" panose="02020404030301010803" pitchFamily="18" charset="0"/>
              </a:rPr>
              <a:t>But what about points with barycentric coordinates [a, b, c] where a + b+ c </a:t>
            </a:r>
            <a:r>
              <a:rPr lang="en-GB" b="1" dirty="0">
                <a:latin typeface="Garamond" panose="02020404030301010803" pitchFamily="18" charset="0"/>
              </a:rPr>
              <a:t>is</a:t>
            </a:r>
            <a:r>
              <a:rPr lang="en-GB" dirty="0">
                <a:latin typeface="Garamond" panose="02020404030301010803" pitchFamily="18" charset="0"/>
              </a:rPr>
              <a:t> zero?</a:t>
            </a:r>
          </a:p>
          <a:p>
            <a:r>
              <a:rPr lang="en-GB" dirty="0">
                <a:latin typeface="Garamond" panose="02020404030301010803" pitchFamily="18" charset="0"/>
              </a:rPr>
              <a:t>Möbius called these extra points as </a:t>
            </a:r>
            <a:r>
              <a:rPr lang="en-GB" b="1" dirty="0">
                <a:latin typeface="Garamond" panose="02020404030301010803" pitchFamily="18" charset="0"/>
              </a:rPr>
              <a:t>points lying at infinity </a:t>
            </a:r>
            <a:r>
              <a:rPr lang="en-GB" dirty="0">
                <a:latin typeface="Garamond" panose="02020404030301010803" pitchFamily="18" charset="0"/>
              </a:rPr>
              <a:t>– each one of these extra points them corresponds to the direction of a family of parallel lines.</a:t>
            </a:r>
          </a:p>
        </p:txBody>
      </p:sp>
    </p:spTree>
    <p:extLst>
      <p:ext uri="{BB962C8B-B14F-4D97-AF65-F5344CB8AC3E}">
        <p14:creationId xmlns:p14="http://schemas.microsoft.com/office/powerpoint/2010/main" val="14721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en-GB" sz="32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Light from a point source </a:t>
            </a:r>
            <a:r>
              <a:rPr lang="en-GB" sz="3200" i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L</a:t>
            </a:r>
            <a:r>
              <a:rPr lang="en-GB" sz="32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projects the point </a:t>
            </a:r>
            <a:r>
              <a:rPr lang="en-GB" sz="3200" i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P </a:t>
            </a:r>
            <a:r>
              <a:rPr lang="en-GB" sz="32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and the line </a:t>
            </a:r>
            <a:r>
              <a:rPr lang="en-GB" sz="3200" i="1" dirty="0" smtClean="0">
                <a:solidFill>
                  <a:srgbClr val="3366FF"/>
                </a:solidFill>
                <a:latin typeface="Garamond" panose="02020404030301010803" pitchFamily="18" charset="0"/>
              </a:rPr>
              <a:t>l  </a:t>
            </a:r>
            <a:r>
              <a:rPr lang="en-GB" sz="32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on the first screen to </a:t>
            </a:r>
            <a:r>
              <a:rPr lang="en-GB" sz="3200" dirty="0">
                <a:solidFill>
                  <a:srgbClr val="3366FF"/>
                </a:solidFill>
                <a:latin typeface="Garamond" panose="02020404030301010803" pitchFamily="18" charset="0"/>
              </a:rPr>
              <a:t>the point </a:t>
            </a:r>
            <a:r>
              <a:rPr lang="en-GB" sz="3200" i="1" dirty="0">
                <a:solidFill>
                  <a:srgbClr val="3366FF"/>
                </a:solidFill>
                <a:latin typeface="Garamond" panose="02020404030301010803" pitchFamily="18" charset="0"/>
              </a:rPr>
              <a:t>P′</a:t>
            </a:r>
            <a:r>
              <a:rPr lang="en-GB" sz="3200" dirty="0">
                <a:solidFill>
                  <a:srgbClr val="3366FF"/>
                </a:solidFill>
                <a:latin typeface="Garamond" panose="02020404030301010803" pitchFamily="18" charset="0"/>
              </a:rPr>
              <a:t> and the line </a:t>
            </a:r>
            <a:r>
              <a:rPr lang="en-GB" sz="3200" i="1" dirty="0">
                <a:solidFill>
                  <a:srgbClr val="3366FF"/>
                </a:solidFill>
                <a:latin typeface="Garamond" panose="02020404030301010803" pitchFamily="18" charset="0"/>
              </a:rPr>
              <a:t>l′</a:t>
            </a:r>
            <a:r>
              <a:rPr lang="en-GB" sz="3200" dirty="0">
                <a:solidFill>
                  <a:srgbClr val="3366FF"/>
                </a:solidFill>
                <a:latin typeface="Garamond" panose="02020404030301010803" pitchFamily="18" charset="0"/>
              </a:rPr>
              <a:t> </a:t>
            </a:r>
            <a:r>
              <a:rPr lang="en-GB" sz="32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on </a:t>
            </a:r>
            <a:r>
              <a:rPr lang="en-GB" sz="3200" dirty="0">
                <a:solidFill>
                  <a:srgbClr val="3366FF"/>
                </a:solidFill>
                <a:latin typeface="Garamond" panose="02020404030301010803" pitchFamily="18" charset="0"/>
              </a:rPr>
              <a:t>the second screen.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10" y="1996281"/>
            <a:ext cx="4869180" cy="3733800"/>
          </a:xfrm>
        </p:spPr>
      </p:pic>
    </p:spTree>
    <p:extLst>
      <p:ext uri="{BB962C8B-B14F-4D97-AF65-F5344CB8AC3E}">
        <p14:creationId xmlns:p14="http://schemas.microsoft.com/office/powerpoint/2010/main" val="33758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en-GB" sz="3200" dirty="0">
                <a:solidFill>
                  <a:srgbClr val="3366FF"/>
                </a:solidFill>
                <a:latin typeface="Garamond" panose="02020404030301010803" pitchFamily="18" charset="0"/>
              </a:rPr>
              <a:t>An example in which the intersecting lines </a:t>
            </a:r>
            <a:r>
              <a:rPr lang="en-GB" sz="3200" i="1" dirty="0">
                <a:solidFill>
                  <a:srgbClr val="3366FF"/>
                </a:solidFill>
                <a:latin typeface="Garamond" panose="02020404030301010803" pitchFamily="18" charset="0"/>
              </a:rPr>
              <a:t>PN</a:t>
            </a:r>
            <a:r>
              <a:rPr lang="en-GB" sz="3200" dirty="0">
                <a:solidFill>
                  <a:srgbClr val="3366FF"/>
                </a:solidFill>
                <a:latin typeface="Garamond" panose="02020404030301010803" pitchFamily="18" charset="0"/>
              </a:rPr>
              <a:t> and </a:t>
            </a:r>
            <a:r>
              <a:rPr lang="en-GB" sz="3200" i="1" dirty="0">
                <a:solidFill>
                  <a:srgbClr val="3366FF"/>
                </a:solidFill>
                <a:latin typeface="Garamond" panose="02020404030301010803" pitchFamily="18" charset="0"/>
              </a:rPr>
              <a:t>QN</a:t>
            </a:r>
            <a:r>
              <a:rPr lang="en-GB" sz="3200" dirty="0">
                <a:solidFill>
                  <a:srgbClr val="3366FF"/>
                </a:solidFill>
                <a:latin typeface="Garamond" panose="02020404030301010803" pitchFamily="18" charset="0"/>
              </a:rPr>
              <a:t> on the first screen are projected to parallel lines on the second screen.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10" y="2194721"/>
            <a:ext cx="4869180" cy="3336920"/>
          </a:xfrm>
        </p:spPr>
      </p:pic>
    </p:spTree>
    <p:extLst>
      <p:ext uri="{BB962C8B-B14F-4D97-AF65-F5344CB8AC3E}">
        <p14:creationId xmlns:p14="http://schemas.microsoft.com/office/powerpoint/2010/main" val="194836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Projective Plane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16" y="1124744"/>
            <a:ext cx="3813048" cy="2226564"/>
          </a:xfrm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4696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Garamond" panose="02020404030301010803" pitchFamily="18" charset="0"/>
              </a:rPr>
              <a:t>Point corresponds to a triple of weights so is triples of numbers [</a:t>
            </a:r>
            <a:r>
              <a:rPr lang="en-GB" sz="2200" i="1" dirty="0" smtClean="0">
                <a:latin typeface="Garamond" panose="02020404030301010803" pitchFamily="18" charset="0"/>
              </a:rPr>
              <a:t>a, b, c</a:t>
            </a:r>
            <a:r>
              <a:rPr lang="en-GB" sz="2200" dirty="0" smtClean="0">
                <a:latin typeface="Garamond" panose="02020404030301010803" pitchFamily="18" charset="0"/>
              </a:rPr>
              <a:t>] defined up to multiples</a:t>
            </a:r>
            <a:endParaRPr lang="en-GB" sz="2200" dirty="0"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780928"/>
            <a:ext cx="4896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Garamond" panose="02020404030301010803" pitchFamily="18" charset="0"/>
              </a:rPr>
              <a:t>Now think of these </a:t>
            </a:r>
            <a:r>
              <a:rPr lang="en-GB" sz="2200" dirty="0">
                <a:latin typeface="Garamond" panose="02020404030301010803" pitchFamily="18" charset="0"/>
              </a:rPr>
              <a:t>triples of </a:t>
            </a:r>
            <a:r>
              <a:rPr lang="en-GB" sz="2200" dirty="0" smtClean="0">
                <a:latin typeface="Garamond" panose="02020404030301010803" pitchFamily="18" charset="0"/>
              </a:rPr>
              <a:t>numbers</a:t>
            </a:r>
          </a:p>
          <a:p>
            <a:r>
              <a:rPr lang="en-GB" sz="2200" dirty="0" smtClean="0">
                <a:latin typeface="Garamond" panose="02020404030301010803" pitchFamily="18" charset="0"/>
              </a:rPr>
              <a:t> </a:t>
            </a:r>
            <a:r>
              <a:rPr lang="en-GB" sz="2200" dirty="0">
                <a:latin typeface="Garamond" panose="02020404030301010803" pitchFamily="18" charset="0"/>
              </a:rPr>
              <a:t>[</a:t>
            </a:r>
            <a:r>
              <a:rPr lang="en-GB" sz="2200" i="1" dirty="0">
                <a:latin typeface="Garamond" panose="02020404030301010803" pitchFamily="18" charset="0"/>
              </a:rPr>
              <a:t>a, b, c</a:t>
            </a:r>
            <a:r>
              <a:rPr lang="en-GB" sz="2200" dirty="0">
                <a:latin typeface="Garamond" panose="02020404030301010803" pitchFamily="18" charset="0"/>
              </a:rPr>
              <a:t>] </a:t>
            </a:r>
            <a:r>
              <a:rPr lang="en-GB" sz="2200" dirty="0" smtClean="0">
                <a:latin typeface="Garamond" panose="02020404030301010803" pitchFamily="18" charset="0"/>
              </a:rPr>
              <a:t>as a line through the origin in ordinary three dimensional Euclidean space</a:t>
            </a:r>
            <a:endParaRPr lang="en-GB" sz="2200" dirty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3212976"/>
            <a:ext cx="2743200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4553833"/>
            <a:ext cx="489654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latin typeface="Garamond" panose="02020404030301010803" pitchFamily="18" charset="0"/>
              </a:rPr>
              <a:t>So a</a:t>
            </a:r>
            <a:r>
              <a:rPr lang="en-GB" sz="2200" b="1" dirty="0" smtClean="0">
                <a:latin typeface="Garamond" panose="02020404030301010803" pitchFamily="18" charset="0"/>
              </a:rPr>
              <a:t> point </a:t>
            </a:r>
            <a:r>
              <a:rPr lang="en-GB" sz="2200" dirty="0" smtClean="0">
                <a:latin typeface="Garamond" panose="02020404030301010803" pitchFamily="18" charset="0"/>
              </a:rPr>
              <a:t>in projective space is a </a:t>
            </a:r>
            <a:r>
              <a:rPr lang="en-GB" sz="2200" b="1" dirty="0" smtClean="0">
                <a:latin typeface="Garamond" panose="02020404030301010803" pitchFamily="18" charset="0"/>
              </a:rPr>
              <a:t>line</a:t>
            </a:r>
            <a:r>
              <a:rPr lang="en-GB" sz="2200" dirty="0" smtClean="0">
                <a:latin typeface="Garamond" panose="02020404030301010803" pitchFamily="18" charset="0"/>
              </a:rPr>
              <a:t> in three dimension Euclidean space.</a:t>
            </a:r>
          </a:p>
          <a:p>
            <a:r>
              <a:rPr lang="en-GB" sz="2200" dirty="0" smtClean="0">
                <a:latin typeface="Garamond" panose="02020404030301010803" pitchFamily="18" charset="0"/>
              </a:rPr>
              <a:t>Similarly a </a:t>
            </a:r>
            <a:r>
              <a:rPr lang="en-GB" sz="2200" b="1" dirty="0" smtClean="0">
                <a:latin typeface="Garamond" panose="02020404030301010803" pitchFamily="18" charset="0"/>
              </a:rPr>
              <a:t>line</a:t>
            </a:r>
            <a:r>
              <a:rPr lang="en-GB" sz="2200" dirty="0" smtClean="0">
                <a:latin typeface="Garamond" panose="02020404030301010803" pitchFamily="18" charset="0"/>
              </a:rPr>
              <a:t> in projective space is a </a:t>
            </a:r>
            <a:r>
              <a:rPr lang="en-GB" sz="2200" b="1" dirty="0" smtClean="0">
                <a:latin typeface="Garamond" panose="02020404030301010803" pitchFamily="18" charset="0"/>
              </a:rPr>
              <a:t>plane </a:t>
            </a:r>
            <a:r>
              <a:rPr lang="en-GB" sz="2200" dirty="0" smtClean="0">
                <a:latin typeface="Garamond" panose="02020404030301010803" pitchFamily="18" charset="0"/>
              </a:rPr>
              <a:t>through the origin in Euclidean space</a:t>
            </a:r>
          </a:p>
        </p:txBody>
      </p:sp>
    </p:spTree>
    <p:extLst>
      <p:ext uri="{BB962C8B-B14F-4D97-AF65-F5344CB8AC3E}">
        <p14:creationId xmlns:p14="http://schemas.microsoft.com/office/powerpoint/2010/main" val="297343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Duality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203032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800" dirty="0" smtClean="0">
                <a:latin typeface="Garamond" panose="02020404030301010803" pitchFamily="18" charset="0"/>
              </a:rPr>
              <a:t>In </a:t>
            </a:r>
            <a:r>
              <a:rPr lang="en-GB" sz="2800" dirty="0">
                <a:latin typeface="Garamond" panose="02020404030301010803" pitchFamily="18" charset="0"/>
              </a:rPr>
              <a:t>projective </a:t>
            </a:r>
            <a:r>
              <a:rPr lang="en-GB" sz="2800" dirty="0" smtClean="0">
                <a:latin typeface="Garamond" panose="02020404030301010803" pitchFamily="18" charset="0"/>
              </a:rPr>
              <a:t>space</a:t>
            </a:r>
          </a:p>
          <a:p>
            <a:pPr marL="0" indent="0">
              <a:buNone/>
            </a:pPr>
            <a:r>
              <a:rPr lang="en-GB" sz="2800" i="1" dirty="0" smtClean="0">
                <a:latin typeface="Garamond" panose="02020404030301010803" pitchFamily="18" charset="0"/>
              </a:rPr>
              <a:t>Any two points determine a unique line</a:t>
            </a:r>
          </a:p>
          <a:p>
            <a:pPr marL="0" indent="0">
              <a:buNone/>
            </a:pPr>
            <a:r>
              <a:rPr lang="en-GB" sz="2800" i="1" dirty="0" smtClean="0">
                <a:latin typeface="Garamond" panose="02020404030301010803" pitchFamily="18" charset="0"/>
              </a:rPr>
              <a:t>Any two lines determine a unique point</a:t>
            </a:r>
          </a:p>
          <a:p>
            <a:pPr marL="0" indent="0">
              <a:buNone/>
            </a:pPr>
            <a:endParaRPr lang="en-GB" sz="2800" i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This duality between points and lines means that any result concerning points lying on lines can be ‘</a:t>
            </a:r>
            <a:r>
              <a:rPr lang="en-GB" sz="28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dualized</a:t>
            </a:r>
            <a:r>
              <a:rPr lang="en-GB" sz="28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’ into another one about lines passing through points and conversely.</a:t>
            </a:r>
          </a:p>
          <a:p>
            <a:pPr marL="0" indent="0">
              <a:buNone/>
            </a:pPr>
            <a:endParaRPr lang="en-GB" sz="2800" b="1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800" dirty="0" smtClean="0">
                <a:latin typeface="Garamond" panose="02020404030301010803" pitchFamily="18" charset="0"/>
              </a:rPr>
              <a:t>One duality between</a:t>
            </a:r>
            <a:r>
              <a:rPr lang="en-GB" sz="2800" b="1" dirty="0" smtClean="0">
                <a:latin typeface="Garamond" panose="02020404030301010803" pitchFamily="18" charset="0"/>
              </a:rPr>
              <a:t> Points</a:t>
            </a:r>
            <a:r>
              <a:rPr lang="en-GB" sz="2800" dirty="0" smtClean="0">
                <a:latin typeface="Garamond" panose="02020404030301010803" pitchFamily="18" charset="0"/>
              </a:rPr>
              <a:t> </a:t>
            </a:r>
            <a:r>
              <a:rPr lang="en-GB" sz="2800" dirty="0">
                <a:latin typeface="Garamond" panose="02020404030301010803" pitchFamily="18" charset="0"/>
              </a:rPr>
              <a:t>and</a:t>
            </a:r>
            <a:r>
              <a:rPr lang="en-GB" sz="2800" b="1" dirty="0">
                <a:latin typeface="Garamond" panose="02020404030301010803" pitchFamily="18" charset="0"/>
              </a:rPr>
              <a:t> lines </a:t>
            </a:r>
            <a:r>
              <a:rPr lang="en-GB" sz="2800" dirty="0">
                <a:latin typeface="Garamond" panose="02020404030301010803" pitchFamily="18" charset="0"/>
              </a:rPr>
              <a:t>in the projective plane </a:t>
            </a:r>
            <a:r>
              <a:rPr lang="en-GB" sz="2800" dirty="0" smtClean="0">
                <a:latin typeface="Garamond" panose="02020404030301010803" pitchFamily="18" charset="0"/>
              </a:rPr>
              <a:t>is the association:</a:t>
            </a:r>
            <a:endParaRPr lang="en-GB" sz="28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800" dirty="0">
                <a:latin typeface="Garamond" panose="02020404030301010803" pitchFamily="18" charset="0"/>
              </a:rPr>
              <a:t>[</a:t>
            </a:r>
            <a:r>
              <a:rPr lang="en-GB" sz="2800" i="1" dirty="0">
                <a:latin typeface="Garamond" panose="02020404030301010803" pitchFamily="18" charset="0"/>
              </a:rPr>
              <a:t>a, b, c</a:t>
            </a:r>
            <a:r>
              <a:rPr lang="en-GB" sz="2800" dirty="0">
                <a:latin typeface="Garamond" panose="02020404030301010803" pitchFamily="18" charset="0"/>
              </a:rPr>
              <a:t>] </a:t>
            </a:r>
            <a:r>
              <a:rPr lang="en-GB" sz="2800" dirty="0">
                <a:latin typeface="Garamond" panose="02020404030301010803" pitchFamily="18" charset="0"/>
                <a:sym typeface="Symbol"/>
              </a:rPr>
              <a:t> </a:t>
            </a:r>
            <a:r>
              <a:rPr lang="en-GB" sz="2800" i="1" dirty="0" err="1">
                <a:latin typeface="Garamond" panose="02020404030301010803" pitchFamily="18" charset="0"/>
                <a:sym typeface="Symbol"/>
              </a:rPr>
              <a:t>ax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 + </a:t>
            </a:r>
            <a:r>
              <a:rPr lang="en-GB" sz="2800" dirty="0">
                <a:latin typeface="Garamond" panose="02020404030301010803" pitchFamily="18" charset="0"/>
                <a:sym typeface="Symbol"/>
              </a:rPr>
              <a:t>by </a:t>
            </a:r>
            <a:r>
              <a:rPr lang="en-GB" sz="2800" i="1" dirty="0">
                <a:latin typeface="Garamond" panose="02020404030301010803" pitchFamily="18" charset="0"/>
                <a:sym typeface="Symbol"/>
              </a:rPr>
              <a:t>+ </a:t>
            </a:r>
            <a:r>
              <a:rPr lang="en-GB" sz="2800" i="1" dirty="0" err="1" smtClean="0">
                <a:latin typeface="Garamond" panose="02020404030301010803" pitchFamily="18" charset="0"/>
                <a:sym typeface="Symbol"/>
              </a:rPr>
              <a:t>cz</a:t>
            </a:r>
            <a:endParaRPr lang="en-GB" sz="2800" i="1" dirty="0" smtClean="0">
              <a:latin typeface="Garamond" panose="02020404030301010803" pitchFamily="18" charset="0"/>
              <a:sym typeface="Symbol"/>
            </a:endParaRPr>
          </a:p>
          <a:p>
            <a:pPr marL="0" indent="0">
              <a:buNone/>
            </a:pPr>
            <a:endParaRPr lang="en-GB" sz="2800" dirty="0">
              <a:latin typeface="Garamond" panose="02020404030301010803" pitchFamily="18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407" y="2328664"/>
            <a:ext cx="2432081" cy="297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9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485800"/>
            <a:ext cx="8229600" cy="1143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3212976"/>
            <a:ext cx="4896544" cy="3573016"/>
          </a:xfrm>
        </p:spPr>
        <p:txBody>
          <a:bodyPr>
            <a:noAutofit/>
          </a:bodyPr>
          <a:lstStyle/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1790 Born </a:t>
            </a:r>
            <a:r>
              <a:rPr lang="en-GB" sz="2000" dirty="0">
                <a:latin typeface="Garamond" panose="02020404030301010803" pitchFamily="18" charset="0"/>
              </a:rPr>
              <a:t>in </a:t>
            </a:r>
            <a:r>
              <a:rPr lang="en-GB" sz="2000" dirty="0" err="1">
                <a:latin typeface="Garamond" panose="02020404030301010803" pitchFamily="18" charset="0"/>
              </a:rPr>
              <a:t>Schulpforta</a:t>
            </a:r>
            <a:r>
              <a:rPr lang="en-GB" sz="2000" dirty="0">
                <a:latin typeface="Garamond" panose="02020404030301010803" pitchFamily="18" charset="0"/>
              </a:rPr>
              <a:t>, </a:t>
            </a:r>
            <a:r>
              <a:rPr lang="en-GB" sz="2000" dirty="0" smtClean="0">
                <a:latin typeface="Garamond" panose="02020404030301010803" pitchFamily="18" charset="0"/>
              </a:rPr>
              <a:t>Saxony</a:t>
            </a:r>
          </a:p>
          <a:p>
            <a:pPr marL="0" indent="0">
              <a:spcBef>
                <a:spcPts val="200"/>
              </a:spcBef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1809 Student </a:t>
            </a:r>
            <a:r>
              <a:rPr lang="en-GB" sz="2000" dirty="0">
                <a:latin typeface="Garamond" panose="02020404030301010803" pitchFamily="18" charset="0"/>
              </a:rPr>
              <a:t>at Leipzig </a:t>
            </a:r>
            <a:r>
              <a:rPr lang="en-GB" sz="2000" dirty="0" smtClean="0">
                <a:latin typeface="Garamond" panose="02020404030301010803" pitchFamily="18" charset="0"/>
              </a:rPr>
              <a:t>University</a:t>
            </a:r>
          </a:p>
          <a:p>
            <a:pPr marL="0" indent="0">
              <a:spcBef>
                <a:spcPts val="200"/>
              </a:spcBef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1813–4 Travelled </a:t>
            </a:r>
            <a:r>
              <a:rPr lang="en-GB" sz="2000" dirty="0">
                <a:latin typeface="Garamond" panose="02020404030301010803" pitchFamily="18" charset="0"/>
              </a:rPr>
              <a:t>to </a:t>
            </a:r>
            <a:r>
              <a:rPr lang="en-GB" sz="2000" dirty="0" err="1">
                <a:latin typeface="Garamond" panose="02020404030301010803" pitchFamily="18" charset="0"/>
              </a:rPr>
              <a:t>Göttingen</a:t>
            </a:r>
            <a:r>
              <a:rPr lang="en-GB" sz="2000" dirty="0">
                <a:latin typeface="Garamond" panose="02020404030301010803" pitchFamily="18" charset="0"/>
              </a:rPr>
              <a:t> (Gauss</a:t>
            </a:r>
            <a:r>
              <a:rPr lang="en-GB" sz="2000" dirty="0" smtClean="0">
                <a:latin typeface="Garamond" panose="02020404030301010803" pitchFamily="18" charset="0"/>
              </a:rPr>
              <a:t>)</a:t>
            </a:r>
          </a:p>
          <a:p>
            <a:pPr marL="0" indent="0">
              <a:spcBef>
                <a:spcPts val="200"/>
              </a:spcBef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1815 Wrote </a:t>
            </a:r>
            <a:r>
              <a:rPr lang="en-GB" sz="2000" dirty="0">
                <a:latin typeface="Garamond" panose="02020404030301010803" pitchFamily="18" charset="0"/>
              </a:rPr>
              <a:t>doctoral thesis on </a:t>
            </a:r>
            <a:r>
              <a:rPr lang="en-GB" sz="2000" i="1" dirty="0">
                <a:latin typeface="Garamond" panose="02020404030301010803" pitchFamily="18" charset="0"/>
              </a:rPr>
              <a:t>The </a:t>
            </a:r>
            <a:r>
              <a:rPr lang="en-GB" sz="2000" i="1" dirty="0" err="1">
                <a:latin typeface="Garamond" panose="02020404030301010803" pitchFamily="18" charset="0"/>
              </a:rPr>
              <a:t>occultations</a:t>
            </a:r>
            <a:r>
              <a:rPr lang="en-GB" sz="2000" i="1" dirty="0">
                <a:latin typeface="Garamond" panose="02020404030301010803" pitchFamily="18" charset="0"/>
              </a:rPr>
              <a:t> of fixed </a:t>
            </a:r>
            <a:r>
              <a:rPr lang="en-GB" sz="2000" i="1" dirty="0" smtClean="0">
                <a:latin typeface="Garamond" panose="02020404030301010803" pitchFamily="18" charset="0"/>
              </a:rPr>
              <a:t>stars</a:t>
            </a:r>
          </a:p>
          <a:p>
            <a:pPr marL="0" indent="0">
              <a:spcBef>
                <a:spcPts val="200"/>
              </a:spcBef>
              <a:buNone/>
            </a:pPr>
            <a:endParaRPr lang="en-GB" sz="2000" i="1" dirty="0">
              <a:latin typeface="Garamond" panose="02020404030301010803" pitchFamily="18" charset="0"/>
            </a:endParaRPr>
          </a:p>
          <a:p>
            <a:pPr marL="0" indent="0">
              <a:spcBef>
                <a:spcPts val="200"/>
              </a:spcBef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1816 Appointed </a:t>
            </a:r>
            <a:r>
              <a:rPr lang="en-GB" sz="2000" dirty="0">
                <a:latin typeface="Garamond" panose="02020404030301010803" pitchFamily="18" charset="0"/>
              </a:rPr>
              <a:t>Extraordinary Professor of Astronomy at </a:t>
            </a:r>
            <a:r>
              <a:rPr lang="en-GB" sz="2000" dirty="0" smtClean="0">
                <a:latin typeface="Garamond" panose="02020404030301010803" pitchFamily="18" charset="0"/>
              </a:rPr>
              <a:t>Leipzig</a:t>
            </a:r>
            <a:endParaRPr lang="en-GB" sz="2000" dirty="0">
              <a:latin typeface="Garamond" panose="020204040303010108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242320"/>
            <a:ext cx="3684324" cy="2770856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16632"/>
            <a:ext cx="5076055" cy="3117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1167" y="5229200"/>
            <a:ext cx="36358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Garamond" panose="02020404030301010803" pitchFamily="18" charset="0"/>
              </a:rPr>
              <a:t>The market square, Leipzig, in an engraving of 1712. The university is at the top of the picture.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14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Projective Plane as a rectangle with sides identified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90" y="1767681"/>
            <a:ext cx="5951220" cy="4191000"/>
          </a:xfrm>
        </p:spPr>
      </p:pic>
    </p:spTree>
    <p:extLst>
      <p:ext uri="{BB962C8B-B14F-4D97-AF65-F5344CB8AC3E}">
        <p14:creationId xmlns:p14="http://schemas.microsoft.com/office/powerpoint/2010/main" val="364496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66FF"/>
                </a:solidFill>
                <a:latin typeface="Garamond" panose="02020404030301010803" pitchFamily="18" charset="0"/>
              </a:rPr>
              <a:t>Classification of non-orientable surfaces</a:t>
            </a:r>
            <a:endParaRPr lang="en-GB" dirty="0">
              <a:solidFill>
                <a:srgbClr val="0066FF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628800"/>
            <a:ext cx="83529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GB" sz="26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A family of one sided surfaces without boundary can be constructed by taking a sphere, cutting discs out of it and gluing  in </a:t>
            </a:r>
            <a:r>
              <a:rPr lang="en-GB" sz="2600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Möbius</a:t>
            </a:r>
            <a:r>
              <a:rPr lang="en-GB" sz="2600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Bands instead of the discs.</a:t>
            </a:r>
            <a:endParaRPr lang="en-GB" sz="2600" b="1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551465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08104" y="573325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Garamond" panose="02020404030301010803" pitchFamily="18" charset="0"/>
              </a:rPr>
              <a:t>Klein bottle is  a sphere with </a:t>
            </a:r>
            <a:r>
              <a:rPr lang="en-GB" dirty="0">
                <a:latin typeface="Garamond" panose="02020404030301010803" pitchFamily="18" charset="0"/>
              </a:rPr>
              <a:t>two Möbius </a:t>
            </a:r>
            <a:r>
              <a:rPr lang="en-GB" dirty="0" smtClean="0">
                <a:latin typeface="Garamond" panose="02020404030301010803" pitchFamily="18" charset="0"/>
              </a:rPr>
              <a:t>bands glued onto it 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1560" y="5733256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Garamond" panose="02020404030301010803" pitchFamily="18" charset="0"/>
              </a:rPr>
              <a:t>Projective plane is  a sphere with one </a:t>
            </a:r>
            <a:r>
              <a:rPr lang="en-GB" dirty="0">
                <a:latin typeface="Garamond" panose="02020404030301010803" pitchFamily="18" charset="0"/>
              </a:rPr>
              <a:t>Möbius band </a:t>
            </a:r>
            <a:r>
              <a:rPr lang="en-GB" dirty="0" smtClean="0">
                <a:latin typeface="Garamond" panose="02020404030301010803" pitchFamily="18" charset="0"/>
              </a:rPr>
              <a:t> glued onto it 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56" y="3295620"/>
            <a:ext cx="2232660" cy="229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solidFill>
                  <a:srgbClr val="3366FF"/>
                </a:solidFill>
                <a:latin typeface="Garamond" panose="02020404030301010803" pitchFamily="18" charset="0"/>
              </a:rPr>
              <a:t>Möbius’s</a:t>
            </a:r>
            <a:r>
              <a:rPr lang="en-GB" dirty="0" smtClean="0">
                <a:solidFill>
                  <a:srgbClr val="3366FF"/>
                </a:solidFill>
                <a:latin typeface="Garamond" panose="02020404030301010803" pitchFamily="18" charset="0"/>
              </a:rPr>
              <a:t> legacy </a:t>
            </a:r>
            <a:endParaRPr lang="en-GB" dirty="0">
              <a:solidFill>
                <a:srgbClr val="3366FF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3490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His mathematical taste was imaginative and impeccable. And, while he may have lacked the inspiration of genius, whatever he did he did well and he seldom entered a field without leaving his mark.</a:t>
            </a:r>
          </a:p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No body of deep theorems … but a style of thinking, a working philosophy for doing mathematics effectively and concentrating on what’s important.</a:t>
            </a:r>
          </a:p>
          <a:p>
            <a:pPr marL="0" indent="0">
              <a:buNone/>
            </a:pPr>
            <a:endParaRPr lang="en-GB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dirty="0" smtClean="0">
                <a:latin typeface="Garamond" panose="02020404030301010803" pitchFamily="18" charset="0"/>
              </a:rPr>
              <a:t>That is </a:t>
            </a:r>
            <a:r>
              <a:rPr lang="en-GB" dirty="0" err="1" smtClean="0">
                <a:latin typeface="Garamond" panose="02020404030301010803" pitchFamily="18" charset="0"/>
              </a:rPr>
              <a:t>Möbius’s</a:t>
            </a:r>
            <a:r>
              <a:rPr lang="en-GB" dirty="0" smtClean="0">
                <a:latin typeface="Garamond" panose="02020404030301010803" pitchFamily="18" charset="0"/>
              </a:rPr>
              <a:t> modern legacy. We couldn’t ask for more.</a:t>
            </a:r>
            <a:endParaRPr lang="en-GB" dirty="0">
              <a:latin typeface="Garamond" panose="020204040303010108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2620" y="6093296"/>
            <a:ext cx="5813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Ian Stewart</a:t>
            </a:r>
            <a:r>
              <a:rPr lang="en-GB" dirty="0">
                <a:latin typeface="Garamond" panose="02020404030301010803" pitchFamily="18" charset="0"/>
              </a:rPr>
              <a:t>, 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i="1" dirty="0" smtClean="0">
                <a:latin typeface="Garamond" panose="02020404030301010803" pitchFamily="18" charset="0"/>
              </a:rPr>
              <a:t>Möbius and his Band, </a:t>
            </a:r>
            <a:r>
              <a:rPr lang="en-GB" dirty="0" err="1" smtClean="0">
                <a:latin typeface="Garamond" panose="02020404030301010803" pitchFamily="18" charset="0"/>
              </a:rPr>
              <a:t>eds</a:t>
            </a:r>
            <a:r>
              <a:rPr lang="en-GB" dirty="0" smtClean="0">
                <a:latin typeface="Garamond" panose="02020404030301010803" pitchFamily="18" charset="0"/>
              </a:rPr>
              <a:t> </a:t>
            </a:r>
            <a:r>
              <a:rPr lang="en-GB" dirty="0" err="1" smtClean="0">
                <a:latin typeface="Garamond" panose="02020404030301010803" pitchFamily="18" charset="0"/>
              </a:rPr>
              <a:t>Fauvel</a:t>
            </a:r>
            <a:r>
              <a:rPr lang="en-GB" dirty="0" smtClean="0">
                <a:latin typeface="Garamond" panose="02020404030301010803" pitchFamily="18" charset="0"/>
              </a:rPr>
              <a:t>, Flood and Wilson</a:t>
            </a:r>
            <a:endParaRPr lang="en-GB" i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6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1 pm on Tuesdays </a:t>
            </a:r>
            <a:b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</a:br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Museum of London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506916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>
                    <a:alpha val="50000"/>
                  </a:schemeClr>
                </a:solidFill>
                <a:latin typeface="Garamond" panose="02020404030301010803" pitchFamily="18" charset="0"/>
              </a:rPr>
              <a:t>Fermat’s Theorems: Tuesday 16 September 2014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>
                    <a:alpha val="50000"/>
                  </a:schemeClr>
                </a:solidFill>
                <a:latin typeface="Garamond" panose="02020404030301010803" pitchFamily="18" charset="0"/>
              </a:rPr>
              <a:t>Newton’s Laws: Tuesday 21 October 2014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>
                    <a:alpha val="50000"/>
                  </a:schemeClr>
                </a:solidFill>
                <a:latin typeface="Garamond" panose="02020404030301010803" pitchFamily="18" charset="0"/>
              </a:rPr>
              <a:t>Euler’s Exponentials: Tuesday 18 November 2014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>
                    <a:alpha val="50000"/>
                  </a:schemeClr>
                </a:solidFill>
                <a:latin typeface="Garamond" panose="02020404030301010803" pitchFamily="18" charset="0"/>
              </a:rPr>
              <a:t>Fourier’s Series: Tuesday 20 January 2015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tx1">
                    <a:alpha val="50000"/>
                  </a:schemeClr>
                </a:solidFill>
                <a:latin typeface="Garamond" panose="02020404030301010803" pitchFamily="18" charset="0"/>
              </a:rPr>
              <a:t>Möbius and his Band: Tuesday 17 February 2015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1" dirty="0">
                <a:latin typeface="Garamond" panose="02020404030301010803" pitchFamily="18" charset="0"/>
              </a:rPr>
              <a:t>Cantor’s Infinities: Tuesday 17 March 2015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67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485800"/>
            <a:ext cx="8229600" cy="1143000"/>
          </a:xfrm>
        </p:spPr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3212976"/>
            <a:ext cx="4536504" cy="35283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>
                <a:latin typeface="Garamond" panose="02020404030301010803" pitchFamily="18" charset="0"/>
              </a:rPr>
              <a:t>1818–21 Leipzig Observatory developed under his </a:t>
            </a:r>
            <a:r>
              <a:rPr lang="en-GB" sz="2000" dirty="0" smtClean="0">
                <a:latin typeface="Garamond" panose="02020404030301010803" pitchFamily="18" charset="0"/>
              </a:rPr>
              <a:t>supervision</a:t>
            </a:r>
          </a:p>
          <a:p>
            <a:pPr marL="0" indent="0"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1844 </a:t>
            </a:r>
            <a:r>
              <a:rPr lang="en-GB" sz="2000" dirty="0">
                <a:latin typeface="Garamond" panose="02020404030301010803" pitchFamily="18" charset="0"/>
              </a:rPr>
              <a:t>Appointed Full Professor in Astronomy, </a:t>
            </a:r>
            <a:r>
              <a:rPr lang="en-GB" sz="2000" dirty="0" smtClean="0">
                <a:latin typeface="Garamond" panose="02020404030301010803" pitchFamily="18" charset="0"/>
              </a:rPr>
              <a:t>Leipzig</a:t>
            </a:r>
          </a:p>
          <a:p>
            <a:pPr marL="0" indent="0"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000" dirty="0">
                <a:latin typeface="Garamond" panose="02020404030301010803" pitchFamily="18" charset="0"/>
              </a:rPr>
              <a:t>1848 Appointed Director of the </a:t>
            </a:r>
            <a:r>
              <a:rPr lang="en-GB" sz="2000" dirty="0" smtClean="0">
                <a:latin typeface="Garamond" panose="02020404030301010803" pitchFamily="18" charset="0"/>
              </a:rPr>
              <a:t>Observatory</a:t>
            </a:r>
          </a:p>
          <a:p>
            <a:pPr marL="0" indent="0">
              <a:buNone/>
            </a:pPr>
            <a:endParaRPr lang="en-GB" sz="20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000" dirty="0" smtClean="0">
                <a:latin typeface="Garamond" panose="02020404030301010803" pitchFamily="18" charset="0"/>
              </a:rPr>
              <a:t>1868 </a:t>
            </a:r>
            <a:r>
              <a:rPr lang="en-GB" sz="2000" dirty="0">
                <a:latin typeface="Garamond" panose="02020404030301010803" pitchFamily="18" charset="0"/>
              </a:rPr>
              <a:t>Died on 26 September in Leipzig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16632"/>
            <a:ext cx="5076055" cy="3117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41167" y="5229200"/>
            <a:ext cx="3635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latin typeface="Garamond" panose="02020404030301010803" pitchFamily="18" charset="0"/>
              </a:rPr>
              <a:t> Leipzig Observatory (1909)</a:t>
            </a:r>
            <a:endParaRPr lang="en-GB" dirty="0">
              <a:latin typeface="Garamond" panose="020204040303010108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80" y="2440439"/>
            <a:ext cx="4038600" cy="257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64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THE FIVE PRINCES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Garamond" panose="02020404030301010803" pitchFamily="18" charset="0"/>
              </a:rPr>
              <a:t>In </a:t>
            </a:r>
            <a:r>
              <a:rPr lang="en-GB" sz="2200" dirty="0">
                <a:latin typeface="Garamond" panose="02020404030301010803" pitchFamily="18" charset="0"/>
              </a:rPr>
              <a:t>his classes at Leipzig around 1840, Möbius asked the following question of his students: </a:t>
            </a:r>
            <a:endParaRPr lang="en-GB" sz="22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200" i="1" dirty="0" smtClean="0">
                <a:latin typeface="Garamond" panose="02020404030301010803" pitchFamily="18" charset="0"/>
              </a:rPr>
              <a:t>There </a:t>
            </a:r>
            <a:r>
              <a:rPr lang="en-GB" sz="2200" i="1" dirty="0">
                <a:latin typeface="Garamond" panose="02020404030301010803" pitchFamily="18" charset="0"/>
              </a:rPr>
              <a:t>was once a king with five sons. In his will he stated that after his death the sons should divide the kingdom into five regions in such a way that each one should share part of its boundary with each of the other four regions. Can the terms of the will be satisfied</a:t>
            </a:r>
            <a:r>
              <a:rPr lang="en-GB" sz="2200" i="1" dirty="0" smtClean="0">
                <a:latin typeface="Garamond" panose="02020404030301010803" pitchFamily="18" charset="0"/>
              </a:rPr>
              <a:t>?</a:t>
            </a:r>
          </a:p>
          <a:p>
            <a:pPr marL="0" indent="0">
              <a:buNone/>
            </a:pPr>
            <a:r>
              <a:rPr lang="en-GB" sz="2200" dirty="0" smtClean="0">
                <a:latin typeface="Garamond" panose="02020404030301010803" pitchFamily="18" charset="0"/>
              </a:rPr>
              <a:t>This </a:t>
            </a:r>
            <a:r>
              <a:rPr lang="en-GB" sz="2200" dirty="0">
                <a:latin typeface="Garamond" panose="02020404030301010803" pitchFamily="18" charset="0"/>
              </a:rPr>
              <a:t>is one of the earliest problems from the area of mathematics now known as </a:t>
            </a:r>
            <a:r>
              <a:rPr lang="en-GB" sz="2200" i="1" dirty="0">
                <a:latin typeface="Garamond" panose="02020404030301010803" pitchFamily="18" charset="0"/>
              </a:rPr>
              <a:t>topology</a:t>
            </a:r>
            <a:r>
              <a:rPr lang="en-GB" sz="2200" dirty="0">
                <a:latin typeface="Garamond" panose="02020404030301010803" pitchFamily="18" charset="0"/>
              </a:rPr>
              <a:t>. The answer to the question is </a:t>
            </a:r>
            <a:r>
              <a:rPr lang="en-GB" sz="2200" i="1" dirty="0">
                <a:latin typeface="Garamond" panose="02020404030301010803" pitchFamily="18" charset="0"/>
              </a:rPr>
              <a:t>no</a:t>
            </a:r>
            <a:r>
              <a:rPr lang="en-GB" sz="2200" dirty="0">
                <a:latin typeface="Garamond" panose="02020404030301010803" pitchFamily="18" charset="0"/>
              </a:rPr>
              <a:t>.   </a:t>
            </a:r>
            <a:endParaRPr lang="en-GB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74" y="383411"/>
            <a:ext cx="2233326" cy="2126614"/>
          </a:xfrm>
        </p:spPr>
      </p:pic>
    </p:spTree>
    <p:extLst>
      <p:ext uri="{BB962C8B-B14F-4D97-AF65-F5344CB8AC3E}">
        <p14:creationId xmlns:p14="http://schemas.microsoft.com/office/powerpoint/2010/main" val="30449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THE FIVE PRINCES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Garamond" panose="02020404030301010803" pitchFamily="18" charset="0"/>
              </a:rPr>
              <a:t>In </a:t>
            </a:r>
            <a:r>
              <a:rPr lang="en-GB" sz="2200" dirty="0">
                <a:latin typeface="Garamond" panose="02020404030301010803" pitchFamily="18" charset="0"/>
              </a:rPr>
              <a:t>his classes at Leipzig around 1840, Möbius asked the following question of his students: </a:t>
            </a:r>
            <a:endParaRPr lang="en-GB" sz="22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200" i="1" dirty="0" smtClean="0">
                <a:latin typeface="Garamond" panose="02020404030301010803" pitchFamily="18" charset="0"/>
              </a:rPr>
              <a:t>There </a:t>
            </a:r>
            <a:r>
              <a:rPr lang="en-GB" sz="2200" i="1" dirty="0">
                <a:latin typeface="Garamond" panose="02020404030301010803" pitchFamily="18" charset="0"/>
              </a:rPr>
              <a:t>was once a king with five sons. In his will he stated that after his death the sons should divide the kingdom into five regions in such a way that each one should share part of its boundary with each of the other four regions. Can the terms of the will be satisfied</a:t>
            </a:r>
            <a:r>
              <a:rPr lang="en-GB" sz="2200" i="1" dirty="0" smtClean="0">
                <a:latin typeface="Garamond" panose="02020404030301010803" pitchFamily="18" charset="0"/>
              </a:rPr>
              <a:t>?</a:t>
            </a:r>
          </a:p>
          <a:p>
            <a:pPr marL="0" indent="0">
              <a:buNone/>
            </a:pPr>
            <a:r>
              <a:rPr lang="en-GB" sz="2200" dirty="0" smtClean="0">
                <a:latin typeface="Garamond" panose="02020404030301010803" pitchFamily="18" charset="0"/>
              </a:rPr>
              <a:t>This </a:t>
            </a:r>
            <a:r>
              <a:rPr lang="en-GB" sz="2200" dirty="0">
                <a:latin typeface="Garamond" panose="02020404030301010803" pitchFamily="18" charset="0"/>
              </a:rPr>
              <a:t>is one of the earliest problems from the area of mathematics now known as </a:t>
            </a:r>
            <a:r>
              <a:rPr lang="en-GB" sz="2200" i="1" dirty="0">
                <a:latin typeface="Garamond" panose="02020404030301010803" pitchFamily="18" charset="0"/>
              </a:rPr>
              <a:t>topology</a:t>
            </a:r>
            <a:r>
              <a:rPr lang="en-GB" sz="2200" dirty="0">
                <a:latin typeface="Garamond" panose="02020404030301010803" pitchFamily="18" charset="0"/>
              </a:rPr>
              <a:t>. The answer to the question is </a:t>
            </a:r>
            <a:r>
              <a:rPr lang="en-GB" sz="2200" i="1" dirty="0">
                <a:latin typeface="Garamond" panose="02020404030301010803" pitchFamily="18" charset="0"/>
              </a:rPr>
              <a:t>no</a:t>
            </a:r>
            <a:r>
              <a:rPr lang="en-GB" sz="2200" dirty="0">
                <a:latin typeface="Garamond" panose="02020404030301010803" pitchFamily="18" charset="0"/>
              </a:rPr>
              <a:t>.   </a:t>
            </a:r>
            <a:endParaRPr lang="en-GB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74" y="383411"/>
            <a:ext cx="2233326" cy="21266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51" y="2681568"/>
            <a:ext cx="2202837" cy="218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08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3366FF"/>
                </a:solidFill>
                <a:latin typeface="Garamond" panose="02020404030301010803" pitchFamily="18" charset="0"/>
              </a:rPr>
              <a:t>THE FIVE PRINCES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412776"/>
            <a:ext cx="4316288" cy="51125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 smtClean="0">
                <a:latin typeface="Garamond" panose="02020404030301010803" pitchFamily="18" charset="0"/>
              </a:rPr>
              <a:t>In </a:t>
            </a:r>
            <a:r>
              <a:rPr lang="en-GB" sz="2200" dirty="0">
                <a:latin typeface="Garamond" panose="02020404030301010803" pitchFamily="18" charset="0"/>
              </a:rPr>
              <a:t>his classes at Leipzig around 1840, Möbius asked the following question of his students: </a:t>
            </a:r>
            <a:endParaRPr lang="en-GB" sz="2200" dirty="0" smtClean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GB" sz="2200" i="1" dirty="0" smtClean="0">
                <a:latin typeface="Garamond" panose="02020404030301010803" pitchFamily="18" charset="0"/>
              </a:rPr>
              <a:t>There </a:t>
            </a:r>
            <a:r>
              <a:rPr lang="en-GB" sz="2200" i="1" dirty="0">
                <a:latin typeface="Garamond" panose="02020404030301010803" pitchFamily="18" charset="0"/>
              </a:rPr>
              <a:t>was once a king with five sons. In his will he stated that after his death the sons should divide the kingdom into five regions in such a way that each one should share part of its boundary with each of the other four regions. Can the terms of the will be satisfied</a:t>
            </a:r>
            <a:r>
              <a:rPr lang="en-GB" sz="2200" i="1" dirty="0" smtClean="0">
                <a:latin typeface="Garamond" panose="02020404030301010803" pitchFamily="18" charset="0"/>
              </a:rPr>
              <a:t>?</a:t>
            </a:r>
          </a:p>
          <a:p>
            <a:pPr marL="0" indent="0">
              <a:buNone/>
            </a:pPr>
            <a:r>
              <a:rPr lang="en-GB" sz="2200" dirty="0" smtClean="0">
                <a:latin typeface="Garamond" panose="02020404030301010803" pitchFamily="18" charset="0"/>
              </a:rPr>
              <a:t>This </a:t>
            </a:r>
            <a:r>
              <a:rPr lang="en-GB" sz="2200" dirty="0">
                <a:latin typeface="Garamond" panose="02020404030301010803" pitchFamily="18" charset="0"/>
              </a:rPr>
              <a:t>is one of the earliest problems from the area of mathematics now known as </a:t>
            </a:r>
            <a:r>
              <a:rPr lang="en-GB" sz="2200" i="1" dirty="0">
                <a:latin typeface="Garamond" panose="02020404030301010803" pitchFamily="18" charset="0"/>
              </a:rPr>
              <a:t>topology</a:t>
            </a:r>
            <a:r>
              <a:rPr lang="en-GB" sz="2200" dirty="0">
                <a:latin typeface="Garamond" panose="02020404030301010803" pitchFamily="18" charset="0"/>
              </a:rPr>
              <a:t>. The answer to the question is </a:t>
            </a:r>
            <a:r>
              <a:rPr lang="en-GB" sz="2200" i="1" dirty="0">
                <a:latin typeface="Garamond" panose="02020404030301010803" pitchFamily="18" charset="0"/>
              </a:rPr>
              <a:t>no</a:t>
            </a:r>
            <a:r>
              <a:rPr lang="en-GB" sz="2200" dirty="0">
                <a:latin typeface="Garamond" panose="02020404030301010803" pitchFamily="18" charset="0"/>
              </a:rPr>
              <a:t>.   </a:t>
            </a:r>
            <a:endParaRPr lang="en-GB" sz="2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674" y="383411"/>
            <a:ext cx="2233326" cy="212661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51" y="2681568"/>
            <a:ext cx="2202837" cy="21875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389" y="4088909"/>
            <a:ext cx="2141859" cy="24924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64288" y="6023029"/>
            <a:ext cx="1800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aramond" panose="02020404030301010803" pitchFamily="18" charset="0"/>
              </a:rPr>
              <a:t>From R.J. Wilson </a:t>
            </a:r>
            <a:r>
              <a:rPr lang="en-GB" i="1" dirty="0" smtClean="0">
                <a:latin typeface="Garamond" panose="02020404030301010803" pitchFamily="18" charset="0"/>
              </a:rPr>
              <a:t>Four Colours Suffice</a:t>
            </a:r>
            <a:endParaRPr lang="en-GB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5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9492</TotalTime>
  <Words>1578</Words>
  <Application>Microsoft Office PowerPoint</Application>
  <PresentationFormat>On-screen Show (4:3)</PresentationFormat>
  <Paragraphs>175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Möbius and his Band</vt:lpstr>
      <vt:lpstr>August Ferdinand Möbius  1790 – 1868</vt:lpstr>
      <vt:lpstr>PowerPoint Presentation</vt:lpstr>
      <vt:lpstr>PowerPoint Presentation</vt:lpstr>
      <vt:lpstr>PowerPoint Presentation</vt:lpstr>
      <vt:lpstr>PowerPoint Presentation</vt:lpstr>
      <vt:lpstr>THE FIVE PRINCES </vt:lpstr>
      <vt:lpstr>THE FIVE PRINCES </vt:lpstr>
      <vt:lpstr>THE FIVE PRINCES </vt:lpstr>
      <vt:lpstr>PowerPoint Presentation</vt:lpstr>
      <vt:lpstr>Cylinder and Torus</vt:lpstr>
      <vt:lpstr>Möbius band</vt:lpstr>
      <vt:lpstr>Möbius band</vt:lpstr>
      <vt:lpstr>PowerPoint Presentation</vt:lpstr>
      <vt:lpstr>Johann Benedict Listing 1808 - 1882 </vt:lpstr>
      <vt:lpstr>Stigler’s Law: No scientific discovery is named after its original discoverer</vt:lpstr>
      <vt:lpstr>Stigler’s Law: No scientific discovery is named after its original discoverer</vt:lpstr>
      <vt:lpstr>The Möbius band is not orientable</vt:lpstr>
      <vt:lpstr>The Möbius band is not orientable</vt:lpstr>
      <vt:lpstr>The Möbius band is not orientable</vt:lpstr>
      <vt:lpstr>Bisecting the cylinder</vt:lpstr>
      <vt:lpstr>Bisecting the Möbius band</vt:lpstr>
      <vt:lpstr>Bisecting the Möbius band</vt:lpstr>
      <vt:lpstr>Bisecting the Möbius band</vt:lpstr>
      <vt:lpstr>Bisecting the Möbius band</vt:lpstr>
      <vt:lpstr>Bisecting the Möbius band</vt:lpstr>
      <vt:lpstr>Bisecting the Möbius band</vt:lpstr>
      <vt:lpstr>Cutting the Möbius band from a third of the way in</vt:lpstr>
      <vt:lpstr>Cutting the Möbius band from a third of the way in</vt:lpstr>
      <vt:lpstr>Cutting the Möbius band from a third of the way in</vt:lpstr>
      <vt:lpstr>Cutting the Möbius band from a third of the way in</vt:lpstr>
      <vt:lpstr>Why are the cylinder and Möbius band interlinked? </vt:lpstr>
      <vt:lpstr>Bisecting when there are two half twists</vt:lpstr>
      <vt:lpstr>Bisecting when there are three half twists</vt:lpstr>
      <vt:lpstr>Immortality by John Robinson, sculptor, 1935–2007</vt:lpstr>
      <vt:lpstr>Cylinder, Torus and Möbius band </vt:lpstr>
      <vt:lpstr>Klein Bottle</vt:lpstr>
      <vt:lpstr>Klein Bottle</vt:lpstr>
      <vt:lpstr>Klein Bottle</vt:lpstr>
      <vt:lpstr>Non intersecting</vt:lpstr>
      <vt:lpstr>Non intersecting</vt:lpstr>
      <vt:lpstr>Projective Plane</vt:lpstr>
      <vt:lpstr>Projective Plane</vt:lpstr>
      <vt:lpstr>Barycentric coordinates – 1827 (the barycentre is the centre of mass or gravity)</vt:lpstr>
      <vt:lpstr>Points at infinity</vt:lpstr>
      <vt:lpstr>Light from a point source L projects the point P and the line l  on the first screen to the point P′ and the line l′ on the second screen.</vt:lpstr>
      <vt:lpstr>An example in which the intersecting lines PN and QN on the first screen are projected to parallel lines on the second screen.</vt:lpstr>
      <vt:lpstr>Projective Plane</vt:lpstr>
      <vt:lpstr>Duality</vt:lpstr>
      <vt:lpstr>Projective Plane as a rectangle with sides identified</vt:lpstr>
      <vt:lpstr>Classification of non-orientable surfaces</vt:lpstr>
      <vt:lpstr>Möbius’s legacy </vt:lpstr>
      <vt:lpstr>1 pm on Tuesdays  Museum of London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Raymond</dc:creator>
  <cp:lastModifiedBy>Raymond</cp:lastModifiedBy>
  <cp:revision>306</cp:revision>
  <cp:lastPrinted>2015-02-12T12:09:59Z</cp:lastPrinted>
  <dcterms:created xsi:type="dcterms:W3CDTF">2014-11-03T13:08:59Z</dcterms:created>
  <dcterms:modified xsi:type="dcterms:W3CDTF">2015-02-15T14:50:19Z</dcterms:modified>
</cp:coreProperties>
</file>