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7" r:id="rId2"/>
    <p:sldId id="309" r:id="rId3"/>
    <p:sldId id="328" r:id="rId4"/>
    <p:sldId id="329" r:id="rId5"/>
    <p:sldId id="331" r:id="rId6"/>
    <p:sldId id="332" r:id="rId7"/>
    <p:sldId id="357" r:id="rId8"/>
    <p:sldId id="356" r:id="rId9"/>
    <p:sldId id="333" r:id="rId10"/>
    <p:sldId id="322" r:id="rId11"/>
    <p:sldId id="358" r:id="rId12"/>
    <p:sldId id="334" r:id="rId13"/>
    <p:sldId id="359" r:id="rId14"/>
    <p:sldId id="335" r:id="rId15"/>
    <p:sldId id="360" r:id="rId16"/>
    <p:sldId id="323" r:id="rId17"/>
    <p:sldId id="340" r:id="rId18"/>
    <p:sldId id="337" r:id="rId19"/>
    <p:sldId id="338" r:id="rId20"/>
    <p:sldId id="339" r:id="rId21"/>
    <p:sldId id="342" r:id="rId22"/>
    <p:sldId id="341" r:id="rId23"/>
    <p:sldId id="349" r:id="rId24"/>
    <p:sldId id="361" r:id="rId25"/>
    <p:sldId id="310" r:id="rId26"/>
    <p:sldId id="343" r:id="rId27"/>
    <p:sldId id="345" r:id="rId28"/>
    <p:sldId id="346" r:id="rId29"/>
    <p:sldId id="347" r:id="rId30"/>
    <p:sldId id="344" r:id="rId31"/>
    <p:sldId id="348" r:id="rId32"/>
    <p:sldId id="362" r:id="rId33"/>
    <p:sldId id="311" r:id="rId34"/>
    <p:sldId id="312" r:id="rId35"/>
    <p:sldId id="363" r:id="rId36"/>
    <p:sldId id="313" r:id="rId37"/>
    <p:sldId id="314" r:id="rId38"/>
    <p:sldId id="315" r:id="rId39"/>
    <p:sldId id="316" r:id="rId40"/>
    <p:sldId id="353" r:id="rId41"/>
    <p:sldId id="354" r:id="rId42"/>
    <p:sldId id="350" r:id="rId43"/>
    <p:sldId id="352" r:id="rId44"/>
    <p:sldId id="364" r:id="rId45"/>
  </p:sldIdLst>
  <p:sldSz cx="9144000" cy="6858000" type="screen4x3"/>
  <p:notesSz cx="688181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sorterViewPr>
    <p:cViewPr>
      <p:scale>
        <a:sx n="100" d="100"/>
        <a:sy n="100" d="100"/>
      </p:scale>
      <p:origin x="0" y="12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en-GB"/>
          </a:p>
        </p:txBody>
      </p:sp>
      <p:sp>
        <p:nvSpPr>
          <p:cNvPr id="3" name="Date Placeholder 2"/>
          <p:cNvSpPr>
            <a:spLocks noGrp="1"/>
          </p:cNvSpPr>
          <p:nvPr>
            <p:ph type="dt" sz="quarter" idx="1"/>
          </p:nvPr>
        </p:nvSpPr>
        <p:spPr>
          <a:xfrm>
            <a:off x="3898102" y="0"/>
            <a:ext cx="2982119" cy="500777"/>
          </a:xfrm>
          <a:prstGeom prst="rect">
            <a:avLst/>
          </a:prstGeom>
        </p:spPr>
        <p:txBody>
          <a:bodyPr vert="horz" lIns="96551" tIns="48276" rIns="96551" bIns="48276" rtlCol="0"/>
          <a:lstStyle>
            <a:lvl1pPr algn="r">
              <a:defRPr sz="1300"/>
            </a:lvl1pPr>
          </a:lstStyle>
          <a:p>
            <a:fld id="{91371695-586E-4A64-A7D0-A5225C1B7C98}" type="datetimeFigureOut">
              <a:rPr lang="en-GB" smtClean="0"/>
              <a:t>14/03/2015</a:t>
            </a:fld>
            <a:endParaRPr lang="en-GB"/>
          </a:p>
        </p:txBody>
      </p:sp>
      <p:sp>
        <p:nvSpPr>
          <p:cNvPr id="4" name="Footer Placeholder 3"/>
          <p:cNvSpPr>
            <a:spLocks noGrp="1"/>
          </p:cNvSpPr>
          <p:nvPr>
            <p:ph type="ftr" sz="quarter" idx="2"/>
          </p:nvPr>
        </p:nvSpPr>
        <p:spPr>
          <a:xfrm>
            <a:off x="0" y="9513023"/>
            <a:ext cx="2982119" cy="500777"/>
          </a:xfrm>
          <a:prstGeom prst="rect">
            <a:avLst/>
          </a:prstGeom>
        </p:spPr>
        <p:txBody>
          <a:bodyPr vert="horz" lIns="96551" tIns="48276" rIns="96551" bIns="48276" rtlCol="0" anchor="b"/>
          <a:lstStyle>
            <a:lvl1pPr algn="l">
              <a:defRPr sz="1300"/>
            </a:lvl1pPr>
          </a:lstStyle>
          <a:p>
            <a:endParaRPr lang="en-GB"/>
          </a:p>
        </p:txBody>
      </p:sp>
      <p:sp>
        <p:nvSpPr>
          <p:cNvPr id="5" name="Slide Number Placeholder 4"/>
          <p:cNvSpPr>
            <a:spLocks noGrp="1"/>
          </p:cNvSpPr>
          <p:nvPr>
            <p:ph type="sldNum" sz="quarter" idx="3"/>
          </p:nvPr>
        </p:nvSpPr>
        <p:spPr>
          <a:xfrm>
            <a:off x="3898102" y="9513023"/>
            <a:ext cx="2982119" cy="500777"/>
          </a:xfrm>
          <a:prstGeom prst="rect">
            <a:avLst/>
          </a:prstGeom>
        </p:spPr>
        <p:txBody>
          <a:bodyPr vert="horz" lIns="96551" tIns="48276" rIns="96551" bIns="48276" rtlCol="0" anchor="b"/>
          <a:lstStyle>
            <a:lvl1pPr algn="r">
              <a:defRPr sz="1300"/>
            </a:lvl1pPr>
          </a:lstStyle>
          <a:p>
            <a:fld id="{E2676CB6-490C-46D3-86E3-1750D2ED9FD6}" type="slidenum">
              <a:rPr lang="en-GB" smtClean="0"/>
              <a:t>‹#›</a:t>
            </a:fld>
            <a:endParaRPr lang="en-GB"/>
          </a:p>
        </p:txBody>
      </p:sp>
    </p:spTree>
    <p:extLst>
      <p:ext uri="{BB962C8B-B14F-4D97-AF65-F5344CB8AC3E}">
        <p14:creationId xmlns:p14="http://schemas.microsoft.com/office/powerpoint/2010/main" val="997769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7313" y="0"/>
            <a:ext cx="2982912" cy="500063"/>
          </a:xfrm>
          <a:prstGeom prst="rect">
            <a:avLst/>
          </a:prstGeom>
        </p:spPr>
        <p:txBody>
          <a:bodyPr vert="horz" lIns="91440" tIns="45720" rIns="91440" bIns="45720" rtlCol="0"/>
          <a:lstStyle>
            <a:lvl1pPr algn="r">
              <a:defRPr sz="1200"/>
            </a:lvl1pPr>
          </a:lstStyle>
          <a:p>
            <a:fld id="{ACFF8692-A856-403E-99F6-CFFFA03614BA}" type="datetimeFigureOut">
              <a:rPr lang="en-GB" smtClean="0"/>
              <a:t>14/03/2015</a:t>
            </a:fld>
            <a:endParaRPr lang="en-GB"/>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757738"/>
            <a:ext cx="5505450" cy="45069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2300"/>
            <a:ext cx="2982913"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7313" y="9512300"/>
            <a:ext cx="2982912" cy="501650"/>
          </a:xfrm>
          <a:prstGeom prst="rect">
            <a:avLst/>
          </a:prstGeom>
        </p:spPr>
        <p:txBody>
          <a:bodyPr vert="horz" lIns="91440" tIns="45720" rIns="91440" bIns="45720" rtlCol="0" anchor="b"/>
          <a:lstStyle>
            <a:lvl1pPr algn="r">
              <a:defRPr sz="1200"/>
            </a:lvl1pPr>
          </a:lstStyle>
          <a:p>
            <a:fld id="{0F088517-4F99-40F4-897B-84B83375F91A}" type="slidenum">
              <a:rPr lang="en-GB" smtClean="0"/>
              <a:t>‹#›</a:t>
            </a:fld>
            <a:endParaRPr lang="en-GB"/>
          </a:p>
        </p:txBody>
      </p:sp>
    </p:spTree>
    <p:extLst>
      <p:ext uri="{BB962C8B-B14F-4D97-AF65-F5344CB8AC3E}">
        <p14:creationId xmlns:p14="http://schemas.microsoft.com/office/powerpoint/2010/main" val="3583633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691E1F-4C3B-44E5-B86A-931BE2955060}" type="datetimeFigureOut">
              <a:rPr lang="en-GB" smtClean="0"/>
              <a:t>14/03/2015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234136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91E1F-4C3B-44E5-B86A-931BE2955060}" type="datetimeFigureOut">
              <a:rPr lang="en-GB" smtClean="0"/>
              <a:t>14/03/2015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332407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91E1F-4C3B-44E5-B86A-931BE2955060}" type="datetimeFigureOut">
              <a:rPr lang="en-GB" smtClean="0"/>
              <a:t>14/03/2015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168484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91E1F-4C3B-44E5-B86A-931BE2955060}" type="datetimeFigureOut">
              <a:rPr lang="en-GB" smtClean="0"/>
              <a:t>14/03/2015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38254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691E1F-4C3B-44E5-B86A-931BE2955060}" type="datetimeFigureOut">
              <a:rPr lang="en-GB" smtClean="0"/>
              <a:t>14/03/2015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156635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691E1F-4C3B-44E5-B86A-931BE2955060}" type="datetimeFigureOut">
              <a:rPr lang="en-GB" smtClean="0"/>
              <a:t>14/03/2015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2971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691E1F-4C3B-44E5-B86A-931BE2955060}" type="datetimeFigureOut">
              <a:rPr lang="en-GB" smtClean="0"/>
              <a:t>14/03/2015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235517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691E1F-4C3B-44E5-B86A-931BE2955060}" type="datetimeFigureOut">
              <a:rPr lang="en-GB" smtClean="0"/>
              <a:t>14/03/2015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41237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91E1F-4C3B-44E5-B86A-931BE2955060}" type="datetimeFigureOut">
              <a:rPr lang="en-GB" smtClean="0"/>
              <a:t>14/03/2015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113084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91E1F-4C3B-44E5-B86A-931BE2955060}" type="datetimeFigureOut">
              <a:rPr lang="en-GB" smtClean="0"/>
              <a:t>14/03/2015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203645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91E1F-4C3B-44E5-B86A-931BE2955060}" type="datetimeFigureOut">
              <a:rPr lang="en-GB" smtClean="0"/>
              <a:t>14/03/2015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88E76E-C3FD-45D7-BBEF-2E541AE6AF81}" type="slidenum">
              <a:rPr lang="en-GB" smtClean="0"/>
              <a:t>‹#›</a:t>
            </a:fld>
            <a:endParaRPr lang="en-GB"/>
          </a:p>
        </p:txBody>
      </p:sp>
    </p:spTree>
    <p:extLst>
      <p:ext uri="{BB962C8B-B14F-4D97-AF65-F5344CB8AC3E}">
        <p14:creationId xmlns:p14="http://schemas.microsoft.com/office/powerpoint/2010/main" val="201197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91E1F-4C3B-44E5-B86A-931BE2955060}" type="datetimeFigureOut">
              <a:rPr lang="en-GB" smtClean="0"/>
              <a:t>14/03/2015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8E76E-C3FD-45D7-BBEF-2E541AE6AF81}" type="slidenum">
              <a:rPr lang="en-GB" smtClean="0"/>
              <a:t>‹#›</a:t>
            </a:fld>
            <a:endParaRPr lang="en-GB"/>
          </a:p>
        </p:txBody>
      </p:sp>
    </p:spTree>
    <p:extLst>
      <p:ext uri="{BB962C8B-B14F-4D97-AF65-F5344CB8AC3E}">
        <p14:creationId xmlns:p14="http://schemas.microsoft.com/office/powerpoint/2010/main" val="1173705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mathcs.org/analysis/reals/infinity/answers/hilbert_hotel.html"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idx="4294967295"/>
          </p:nvPr>
        </p:nvSpPr>
        <p:spPr>
          <a:xfrm>
            <a:off x="251520" y="2277988"/>
            <a:ext cx="8640960" cy="1943100"/>
          </a:xfrm>
        </p:spPr>
        <p:txBody>
          <a:bodyPr/>
          <a:lstStyle/>
          <a:p>
            <a:pPr>
              <a:spcBef>
                <a:spcPts val="600"/>
              </a:spcBef>
              <a:spcAft>
                <a:spcPts val="600"/>
              </a:spcAft>
            </a:pPr>
            <a:r>
              <a:rPr lang="en-GB" sz="5400" dirty="0" smtClean="0">
                <a:solidFill>
                  <a:srgbClr val="3366FF"/>
                </a:solidFill>
                <a:latin typeface="Garamond" pitchFamily="18" charset="0"/>
              </a:rPr>
              <a:t>Cantor’s Infinities</a:t>
            </a:r>
          </a:p>
        </p:txBody>
      </p:sp>
      <p:sp>
        <p:nvSpPr>
          <p:cNvPr id="61443" name="Subtitle 2"/>
          <p:cNvSpPr>
            <a:spLocks noGrp="1"/>
          </p:cNvSpPr>
          <p:nvPr>
            <p:ph type="subTitle" idx="4294967295"/>
          </p:nvPr>
        </p:nvSpPr>
        <p:spPr>
          <a:xfrm>
            <a:off x="1258888" y="4307929"/>
            <a:ext cx="6626225" cy="1857375"/>
          </a:xfrm>
        </p:spPr>
        <p:txBody>
          <a:bodyPr/>
          <a:lstStyle/>
          <a:p>
            <a:pPr marL="0" indent="0" algn="ctr" eaLnBrk="1" hangingPunct="1">
              <a:buFont typeface="Arial" charset="0"/>
              <a:buNone/>
            </a:pPr>
            <a:r>
              <a:rPr lang="en-GB" sz="4000" dirty="0" smtClean="0">
                <a:latin typeface="Garamond" pitchFamily="18" charset="0"/>
              </a:rPr>
              <a:t>Raymond Flood</a:t>
            </a:r>
          </a:p>
          <a:p>
            <a:pPr marL="0" indent="0" algn="ctr" eaLnBrk="1" hangingPunct="1">
              <a:buFont typeface="Arial" charset="0"/>
              <a:buNone/>
            </a:pPr>
            <a:r>
              <a:rPr lang="en-GB" sz="3500" dirty="0" smtClean="0">
                <a:latin typeface="Garamond" pitchFamily="18" charset="0"/>
              </a:rPr>
              <a:t>Gresham Professor of Geometry</a:t>
            </a:r>
          </a:p>
        </p:txBody>
      </p:sp>
      <p:pic>
        <p:nvPicPr>
          <p:cNvPr id="61444" name="Picture 2" descr="C:\Users\s.morrison\Documents\Crests and Logos\Gresham logo_CMYK.jpg"/>
          <p:cNvPicPr>
            <a:picLocks noChangeAspect="1" noChangeArrowheads="1"/>
          </p:cNvPicPr>
          <p:nvPr/>
        </p:nvPicPr>
        <p:blipFill>
          <a:blip r:embed="rId2"/>
          <a:srcRect/>
          <a:stretch>
            <a:fillRect/>
          </a:stretch>
        </p:blipFill>
        <p:spPr bwMode="auto">
          <a:xfrm>
            <a:off x="3138488" y="228600"/>
            <a:ext cx="2946400"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3366FF"/>
                </a:solidFill>
                <a:latin typeface="Garamond" panose="02020404030301010803" pitchFamily="18" charset="0"/>
              </a:rPr>
              <a:t>Hilbert’s </a:t>
            </a:r>
            <a:r>
              <a:rPr lang="en-GB" dirty="0">
                <a:solidFill>
                  <a:srgbClr val="3366FF"/>
                </a:solidFill>
                <a:latin typeface="Garamond" panose="02020404030301010803" pitchFamily="18" charset="0"/>
              </a:rPr>
              <a:t>Grand </a:t>
            </a:r>
            <a:r>
              <a:rPr lang="en-GB" dirty="0" smtClean="0">
                <a:solidFill>
                  <a:srgbClr val="3366FF"/>
                </a:solidFill>
                <a:latin typeface="Garamond" panose="02020404030301010803" pitchFamily="18" charset="0"/>
              </a:rPr>
              <a:t>Hotel</a:t>
            </a:r>
            <a:endParaRPr lang="en-GB" dirty="0">
              <a:solidFill>
                <a:srgbClr val="3366FF"/>
              </a:solidFill>
              <a:latin typeface="Garamond" panose="02020404030301010803" pitchFamily="18" charset="0"/>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00808"/>
            <a:ext cx="4038600" cy="2092183"/>
          </a:xfrm>
        </p:spPr>
      </p:pic>
      <p:sp>
        <p:nvSpPr>
          <p:cNvPr id="5" name="TextBox 4"/>
          <p:cNvSpPr txBox="1"/>
          <p:nvPr/>
        </p:nvSpPr>
        <p:spPr>
          <a:xfrm>
            <a:off x="5508104" y="6372036"/>
            <a:ext cx="2684774" cy="369332"/>
          </a:xfrm>
          <a:prstGeom prst="rect">
            <a:avLst/>
          </a:prstGeom>
          <a:noFill/>
        </p:spPr>
        <p:txBody>
          <a:bodyPr wrap="none" rtlCol="0">
            <a:spAutoFit/>
          </a:bodyPr>
          <a:lstStyle/>
          <a:p>
            <a:r>
              <a:rPr lang="en-GB" dirty="0"/>
              <a:t>Image </a:t>
            </a:r>
            <a:r>
              <a:rPr lang="en-GB" dirty="0" smtClean="0"/>
              <a:t>Credit: </a:t>
            </a:r>
            <a:r>
              <a:rPr lang="en-GB" dirty="0" smtClean="0">
                <a:hlinkClick r:id="rId3"/>
              </a:rPr>
              <a:t>MathCS.org</a:t>
            </a:r>
            <a:endParaRPr lang="en-GB" dirty="0"/>
          </a:p>
        </p:txBody>
      </p:sp>
      <p:sp>
        <p:nvSpPr>
          <p:cNvPr id="3" name="Content Placeholder 2"/>
          <p:cNvSpPr>
            <a:spLocks noGrp="1"/>
          </p:cNvSpPr>
          <p:nvPr>
            <p:ph sz="half" idx="1"/>
          </p:nvPr>
        </p:nvSpPr>
        <p:spPr>
          <a:xfrm>
            <a:off x="323528" y="2464296"/>
            <a:ext cx="4172272" cy="3052936"/>
          </a:xfrm>
        </p:spPr>
        <p:txBody>
          <a:bodyPr>
            <a:normAutofit/>
          </a:bodyPr>
          <a:lstStyle/>
          <a:p>
            <a:r>
              <a:rPr lang="en-GB" dirty="0" smtClean="0">
                <a:latin typeface="Garamond" panose="02020404030301010803" pitchFamily="18" charset="0"/>
              </a:rPr>
              <a:t>One new arrival</a:t>
            </a:r>
          </a:p>
          <a:p>
            <a:endParaRPr lang="en-GB" dirty="0">
              <a:latin typeface="Garamond" panose="02020404030301010803" pitchFamily="18" charset="0"/>
            </a:endParaRPr>
          </a:p>
        </p:txBody>
      </p:sp>
    </p:spTree>
    <p:extLst>
      <p:ext uri="{BB962C8B-B14F-4D97-AF65-F5344CB8AC3E}">
        <p14:creationId xmlns:p14="http://schemas.microsoft.com/office/powerpoint/2010/main" val="329312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3366FF"/>
                </a:solidFill>
                <a:latin typeface="Garamond" panose="02020404030301010803" pitchFamily="18" charset="0"/>
              </a:rPr>
              <a:t>Hilbert’s </a:t>
            </a:r>
            <a:r>
              <a:rPr lang="en-GB" dirty="0">
                <a:solidFill>
                  <a:srgbClr val="3366FF"/>
                </a:solidFill>
                <a:latin typeface="Garamond" panose="02020404030301010803" pitchFamily="18" charset="0"/>
              </a:rPr>
              <a:t>Grand </a:t>
            </a:r>
            <a:r>
              <a:rPr lang="en-GB" dirty="0" smtClean="0">
                <a:solidFill>
                  <a:srgbClr val="3366FF"/>
                </a:solidFill>
                <a:latin typeface="Garamond" panose="02020404030301010803" pitchFamily="18" charset="0"/>
              </a:rPr>
              <a:t>Hotel</a:t>
            </a:r>
            <a:endParaRPr lang="en-GB" dirty="0">
              <a:solidFill>
                <a:srgbClr val="3366FF"/>
              </a:solidFill>
              <a:latin typeface="Garamond" panose="02020404030301010803" pitchFamily="18" charset="0"/>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00808"/>
            <a:ext cx="4038600" cy="2092183"/>
          </a:xfrm>
        </p:spPr>
      </p:pic>
      <p:sp>
        <p:nvSpPr>
          <p:cNvPr id="3" name="Content Placeholder 2"/>
          <p:cNvSpPr>
            <a:spLocks noGrp="1"/>
          </p:cNvSpPr>
          <p:nvPr>
            <p:ph sz="half" idx="1"/>
          </p:nvPr>
        </p:nvSpPr>
        <p:spPr>
          <a:xfrm>
            <a:off x="323528" y="2464296"/>
            <a:ext cx="4172272" cy="3052936"/>
          </a:xfrm>
        </p:spPr>
        <p:txBody>
          <a:bodyPr>
            <a:normAutofit/>
          </a:bodyPr>
          <a:lstStyle/>
          <a:p>
            <a:r>
              <a:rPr lang="en-GB" dirty="0" smtClean="0">
                <a:latin typeface="Garamond" panose="02020404030301010803" pitchFamily="18" charset="0"/>
              </a:rPr>
              <a:t>One new arrival</a:t>
            </a:r>
          </a:p>
          <a:p>
            <a:r>
              <a:rPr lang="en-GB" dirty="0" smtClean="0">
                <a:latin typeface="Garamond" panose="02020404030301010803" pitchFamily="18" charset="0"/>
              </a:rPr>
              <a:t>everybody moves up </a:t>
            </a:r>
            <a:r>
              <a:rPr lang="en-GB" dirty="0">
                <a:latin typeface="Garamond" panose="02020404030301010803" pitchFamily="18" charset="0"/>
              </a:rPr>
              <a:t>a room </a:t>
            </a:r>
            <a:endParaRPr lang="en-GB" dirty="0" smtClean="0">
              <a:latin typeface="Garamond" panose="02020404030301010803" pitchFamily="18" charset="0"/>
            </a:endParaRPr>
          </a:p>
          <a:p>
            <a:r>
              <a:rPr lang="en-GB" dirty="0" smtClean="0">
                <a:latin typeface="Garamond" panose="02020404030301010803" pitchFamily="18" charset="0"/>
              </a:rPr>
              <a:t>New arrival put in room 1</a:t>
            </a:r>
          </a:p>
          <a:p>
            <a:r>
              <a:rPr lang="en-GB" dirty="0" smtClean="0">
                <a:latin typeface="Garamond" panose="02020404030301010803" pitchFamily="18" charset="0"/>
              </a:rPr>
              <a:t>Done!</a:t>
            </a:r>
          </a:p>
          <a:p>
            <a:r>
              <a:rPr lang="en-GB" dirty="0">
                <a:latin typeface="Garamond" panose="02020404030301010803" pitchFamily="18" charset="0"/>
              </a:rPr>
              <a:t>1 + ℵ</a:t>
            </a:r>
            <a:r>
              <a:rPr lang="en-GB" baseline="-25000" dirty="0">
                <a:latin typeface="Garamond" panose="02020404030301010803" pitchFamily="18" charset="0"/>
              </a:rPr>
              <a:t>0</a:t>
            </a:r>
            <a:r>
              <a:rPr lang="en-GB" dirty="0">
                <a:latin typeface="Garamond" panose="02020404030301010803" pitchFamily="18" charset="0"/>
              </a:rPr>
              <a:t> = ℵ</a:t>
            </a:r>
            <a:r>
              <a:rPr lang="en-GB" baseline="-25000" dirty="0">
                <a:latin typeface="Garamond" panose="02020404030301010803" pitchFamily="18" charset="0"/>
              </a:rPr>
              <a:t>0</a:t>
            </a:r>
            <a:endParaRPr lang="en-GB" dirty="0">
              <a:latin typeface="Garamond" panose="02020404030301010803" pitchFamily="18" charset="0"/>
            </a:endParaRPr>
          </a:p>
          <a:p>
            <a:endParaRPr lang="en-GB" dirty="0">
              <a:latin typeface="Garamond" panose="02020404030301010803" pitchFamily="18" charset="0"/>
            </a:endParaRPr>
          </a:p>
        </p:txBody>
      </p:sp>
    </p:spTree>
    <p:extLst>
      <p:ext uri="{BB962C8B-B14F-4D97-AF65-F5344CB8AC3E}">
        <p14:creationId xmlns:p14="http://schemas.microsoft.com/office/powerpoint/2010/main" val="647770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260648"/>
            <a:ext cx="8435280" cy="1143000"/>
          </a:xfrm>
        </p:spPr>
        <p:txBody>
          <a:bodyPr>
            <a:normAutofit fontScale="90000"/>
          </a:bodyPr>
          <a:lstStyle/>
          <a:p>
            <a:r>
              <a:rPr lang="en-GB" dirty="0">
                <a:solidFill>
                  <a:srgbClr val="3366FF"/>
                </a:solidFill>
                <a:latin typeface="Garamond" panose="02020404030301010803" pitchFamily="18" charset="0"/>
              </a:rPr>
              <a:t>Hilbert’s Grand Hotel and </a:t>
            </a:r>
            <a:r>
              <a:rPr lang="en-GB" dirty="0" smtClean="0">
                <a:solidFill>
                  <a:srgbClr val="3366FF"/>
                </a:solidFill>
                <a:latin typeface="Garamond" panose="02020404030301010803" pitchFamily="18" charset="0"/>
              </a:rPr>
              <a:t>66 new arrivals</a:t>
            </a:r>
            <a:endParaRPr lang="en-GB" dirty="0">
              <a:solidFill>
                <a:srgbClr val="3366FF"/>
              </a:solidFill>
              <a:latin typeface="Garamond" panose="02020404030301010803" pitchFamily="18"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93437" y="4005064"/>
            <a:ext cx="3337088" cy="22479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00808"/>
            <a:ext cx="4038600" cy="2092183"/>
          </a:xfrm>
        </p:spPr>
      </p:pic>
      <p:sp>
        <p:nvSpPr>
          <p:cNvPr id="3" name="Rectangle 2"/>
          <p:cNvSpPr/>
          <p:nvPr/>
        </p:nvSpPr>
        <p:spPr>
          <a:xfrm>
            <a:off x="35496" y="1412776"/>
            <a:ext cx="4572000" cy="523220"/>
          </a:xfrm>
          <a:prstGeom prst="rect">
            <a:avLst/>
          </a:prstGeom>
        </p:spPr>
        <p:txBody>
          <a:bodyPr>
            <a:spAutoFit/>
          </a:bodyPr>
          <a:lstStyle/>
          <a:p>
            <a:pPr marL="342900" lvl="0" indent="-342900">
              <a:spcBef>
                <a:spcPct val="20000"/>
              </a:spcBef>
              <a:buFont typeface="Arial" panose="020B0604020202020204" pitchFamily="34" charset="0"/>
              <a:buChar char="•"/>
            </a:pPr>
            <a:r>
              <a:rPr lang="en-GB" sz="2800" dirty="0" smtClean="0">
                <a:solidFill>
                  <a:prstClr val="black"/>
                </a:solidFill>
                <a:latin typeface="Garamond" panose="02020404030301010803" pitchFamily="18" charset="0"/>
              </a:rPr>
              <a:t>66 </a:t>
            </a:r>
            <a:r>
              <a:rPr lang="en-GB" sz="2800" dirty="0">
                <a:solidFill>
                  <a:prstClr val="black"/>
                </a:solidFill>
                <a:latin typeface="Garamond" panose="02020404030301010803" pitchFamily="18" charset="0"/>
              </a:rPr>
              <a:t>new </a:t>
            </a:r>
            <a:r>
              <a:rPr lang="en-GB" sz="2800" dirty="0" smtClean="0">
                <a:solidFill>
                  <a:prstClr val="black"/>
                </a:solidFill>
                <a:latin typeface="Garamond" panose="02020404030301010803" pitchFamily="18" charset="0"/>
              </a:rPr>
              <a:t>arrivals</a:t>
            </a:r>
            <a:endParaRPr lang="en-GB" sz="28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4173050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260648"/>
            <a:ext cx="8435280" cy="1143000"/>
          </a:xfrm>
        </p:spPr>
        <p:txBody>
          <a:bodyPr>
            <a:normAutofit fontScale="90000"/>
          </a:bodyPr>
          <a:lstStyle/>
          <a:p>
            <a:r>
              <a:rPr lang="en-GB" dirty="0">
                <a:solidFill>
                  <a:srgbClr val="3366FF"/>
                </a:solidFill>
                <a:latin typeface="Garamond" panose="02020404030301010803" pitchFamily="18" charset="0"/>
              </a:rPr>
              <a:t>Hilbert’s Grand Hotel and </a:t>
            </a:r>
            <a:r>
              <a:rPr lang="en-GB" dirty="0" smtClean="0">
                <a:solidFill>
                  <a:srgbClr val="3366FF"/>
                </a:solidFill>
                <a:latin typeface="Garamond" panose="02020404030301010803" pitchFamily="18" charset="0"/>
              </a:rPr>
              <a:t>66 new arrivals</a:t>
            </a:r>
            <a:endParaRPr lang="en-GB" dirty="0">
              <a:solidFill>
                <a:srgbClr val="3366FF"/>
              </a:solidFill>
              <a:latin typeface="Garamond" panose="02020404030301010803" pitchFamily="18"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93437" y="4005064"/>
            <a:ext cx="3337088" cy="22479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00808"/>
            <a:ext cx="4038600" cy="2092183"/>
          </a:xfrm>
        </p:spPr>
      </p:pic>
      <p:sp>
        <p:nvSpPr>
          <p:cNvPr id="3" name="Rectangle 2"/>
          <p:cNvSpPr/>
          <p:nvPr/>
        </p:nvSpPr>
        <p:spPr>
          <a:xfrm>
            <a:off x="35496" y="1412776"/>
            <a:ext cx="4572000" cy="5349157"/>
          </a:xfrm>
          <a:prstGeom prst="rect">
            <a:avLst/>
          </a:prstGeom>
        </p:spPr>
        <p:txBody>
          <a:bodyPr>
            <a:spAutoFit/>
          </a:bodyPr>
          <a:lstStyle/>
          <a:p>
            <a:pPr marL="342900" lvl="0" indent="-342900">
              <a:spcBef>
                <a:spcPct val="20000"/>
              </a:spcBef>
              <a:buFont typeface="Arial" panose="020B0604020202020204" pitchFamily="34" charset="0"/>
              <a:buChar char="•"/>
            </a:pPr>
            <a:r>
              <a:rPr lang="en-GB" sz="2800" dirty="0" smtClean="0">
                <a:solidFill>
                  <a:prstClr val="black"/>
                </a:solidFill>
                <a:latin typeface="Garamond" panose="02020404030301010803" pitchFamily="18" charset="0"/>
              </a:rPr>
              <a:t>66 </a:t>
            </a:r>
            <a:r>
              <a:rPr lang="en-GB" sz="2800" dirty="0">
                <a:solidFill>
                  <a:prstClr val="black"/>
                </a:solidFill>
                <a:latin typeface="Garamond" panose="02020404030301010803" pitchFamily="18" charset="0"/>
              </a:rPr>
              <a:t>new </a:t>
            </a:r>
            <a:r>
              <a:rPr lang="en-GB" sz="2800" dirty="0" smtClean="0">
                <a:solidFill>
                  <a:prstClr val="black"/>
                </a:solidFill>
                <a:latin typeface="Garamond" panose="02020404030301010803" pitchFamily="18" charset="0"/>
              </a:rPr>
              <a:t>arrivals</a:t>
            </a:r>
            <a:endParaRPr lang="en-GB" sz="2800" dirty="0">
              <a:solidFill>
                <a:prstClr val="black"/>
              </a:solidFill>
              <a:latin typeface="Garamond" panose="02020404030301010803" pitchFamily="18" charset="0"/>
            </a:endParaRPr>
          </a:p>
          <a:p>
            <a:pPr marL="342900" indent="-342900">
              <a:spcBef>
                <a:spcPct val="20000"/>
              </a:spcBef>
              <a:buFont typeface="Arial" panose="020B0604020202020204" pitchFamily="34" charset="0"/>
              <a:buChar char="•"/>
            </a:pPr>
            <a:r>
              <a:rPr lang="en-GB" sz="2800" dirty="0">
                <a:solidFill>
                  <a:prstClr val="black"/>
                </a:solidFill>
                <a:latin typeface="Garamond" panose="02020404030301010803" pitchFamily="18" charset="0"/>
              </a:rPr>
              <a:t>everybody moves up </a:t>
            </a:r>
            <a:r>
              <a:rPr lang="en-GB" sz="2800" dirty="0" smtClean="0">
                <a:solidFill>
                  <a:prstClr val="black"/>
                </a:solidFill>
                <a:latin typeface="Garamond" panose="02020404030301010803" pitchFamily="18" charset="0"/>
              </a:rPr>
              <a:t>66 rooms </a:t>
            </a:r>
          </a:p>
          <a:p>
            <a:pPr>
              <a:spcBef>
                <a:spcPct val="20000"/>
              </a:spcBef>
            </a:pPr>
            <a:r>
              <a:rPr lang="en-GB" sz="2800" dirty="0" smtClean="0">
                <a:solidFill>
                  <a:prstClr val="black"/>
                </a:solidFill>
                <a:latin typeface="Garamond" panose="02020404030301010803" pitchFamily="18" charset="0"/>
              </a:rPr>
              <a:t> </a:t>
            </a:r>
            <a:r>
              <a:rPr lang="en-GB" sz="2800" dirty="0">
                <a:latin typeface="Garamond" panose="02020404030301010803" pitchFamily="18" charset="0"/>
              </a:rPr>
              <a:t>So if they are in room </a:t>
            </a:r>
            <a:r>
              <a:rPr lang="en-GB" sz="2800" i="1" dirty="0">
                <a:latin typeface="Garamond" panose="02020404030301010803" pitchFamily="18" charset="0"/>
              </a:rPr>
              <a:t>n</a:t>
            </a:r>
            <a:r>
              <a:rPr lang="en-GB" sz="2800" dirty="0">
                <a:latin typeface="Garamond" panose="02020404030301010803" pitchFamily="18" charset="0"/>
              </a:rPr>
              <a:t> they move to room </a:t>
            </a:r>
            <a:r>
              <a:rPr lang="en-GB" sz="2800" i="1" dirty="0">
                <a:latin typeface="Garamond" panose="02020404030301010803" pitchFamily="18" charset="0"/>
              </a:rPr>
              <a:t>n</a:t>
            </a:r>
            <a:r>
              <a:rPr lang="en-GB" sz="2800" dirty="0">
                <a:latin typeface="Garamond" panose="02020404030301010803" pitchFamily="18" charset="0"/>
              </a:rPr>
              <a:t> + 66 </a:t>
            </a:r>
          </a:p>
          <a:p>
            <a:pPr marL="342900" lvl="0" indent="-342900">
              <a:spcBef>
                <a:spcPct val="20000"/>
              </a:spcBef>
              <a:buFont typeface="Arial" panose="020B0604020202020204" pitchFamily="34" charset="0"/>
              <a:buChar char="•"/>
            </a:pPr>
            <a:r>
              <a:rPr lang="en-GB" sz="2800" dirty="0" smtClean="0">
                <a:solidFill>
                  <a:prstClr val="black"/>
                </a:solidFill>
                <a:latin typeface="Garamond" panose="02020404030301010803" pitchFamily="18" charset="0"/>
              </a:rPr>
              <a:t>New arrivals </a:t>
            </a:r>
            <a:r>
              <a:rPr lang="en-GB" sz="2800" dirty="0">
                <a:solidFill>
                  <a:prstClr val="black"/>
                </a:solidFill>
                <a:latin typeface="Garamond" panose="02020404030301010803" pitchFamily="18" charset="0"/>
              </a:rPr>
              <a:t>put in </a:t>
            </a:r>
            <a:r>
              <a:rPr lang="en-GB" sz="2800" dirty="0" smtClean="0">
                <a:solidFill>
                  <a:prstClr val="black"/>
                </a:solidFill>
                <a:latin typeface="Garamond" panose="02020404030301010803" pitchFamily="18" charset="0"/>
              </a:rPr>
              <a:t>rooms 1 to 66</a:t>
            </a:r>
            <a:endParaRPr lang="en-GB" sz="2800" dirty="0">
              <a:solidFill>
                <a:prstClr val="black"/>
              </a:solidFill>
              <a:latin typeface="Garamond" panose="02020404030301010803" pitchFamily="18" charset="0"/>
            </a:endParaRPr>
          </a:p>
          <a:p>
            <a:pPr marL="342900" lvl="0" indent="-342900">
              <a:spcBef>
                <a:spcPct val="20000"/>
              </a:spcBef>
              <a:buFont typeface="Arial" panose="020B0604020202020204" pitchFamily="34" charset="0"/>
              <a:buChar char="•"/>
            </a:pPr>
            <a:r>
              <a:rPr lang="en-GB" sz="2800" dirty="0">
                <a:solidFill>
                  <a:prstClr val="black"/>
                </a:solidFill>
                <a:latin typeface="Garamond" panose="02020404030301010803" pitchFamily="18" charset="0"/>
              </a:rPr>
              <a:t>Done</a:t>
            </a:r>
            <a:r>
              <a:rPr lang="en-GB" sz="2800" dirty="0" smtClean="0">
                <a:solidFill>
                  <a:prstClr val="black"/>
                </a:solidFill>
                <a:latin typeface="Garamond" panose="02020404030301010803" pitchFamily="18" charset="0"/>
              </a:rPr>
              <a:t>!</a:t>
            </a:r>
          </a:p>
          <a:p>
            <a:pPr marL="342900" lvl="0" indent="-342900">
              <a:spcBef>
                <a:spcPct val="20000"/>
              </a:spcBef>
              <a:buFont typeface="Arial" panose="020B0604020202020204" pitchFamily="34" charset="0"/>
              <a:buChar char="•"/>
            </a:pPr>
            <a:r>
              <a:rPr lang="en-GB" sz="2800" dirty="0" smtClean="0">
                <a:solidFill>
                  <a:prstClr val="black"/>
                </a:solidFill>
                <a:latin typeface="Garamond" panose="02020404030301010803" pitchFamily="18" charset="0"/>
              </a:rPr>
              <a:t>Works for any finite number of new arrivals.</a:t>
            </a:r>
          </a:p>
          <a:p>
            <a:pPr marL="342900" indent="-342900">
              <a:spcBef>
                <a:spcPct val="20000"/>
              </a:spcBef>
              <a:buFont typeface="Arial" panose="020B0604020202020204" pitchFamily="34" charset="0"/>
              <a:buChar char="•"/>
            </a:pPr>
            <a:r>
              <a:rPr lang="en-GB" sz="2800" dirty="0" smtClean="0">
                <a:latin typeface="Garamond" panose="02020404030301010803" pitchFamily="18" charset="0"/>
              </a:rPr>
              <a:t>66 </a:t>
            </a:r>
            <a:r>
              <a:rPr lang="en-GB" sz="2800" dirty="0">
                <a:latin typeface="Garamond" panose="02020404030301010803" pitchFamily="18" charset="0"/>
              </a:rPr>
              <a:t>+ ℵ</a:t>
            </a:r>
            <a:r>
              <a:rPr lang="en-GB" sz="2800" baseline="-25000" dirty="0">
                <a:latin typeface="Garamond" panose="02020404030301010803" pitchFamily="18" charset="0"/>
              </a:rPr>
              <a:t>0</a:t>
            </a:r>
            <a:r>
              <a:rPr lang="en-GB" sz="2800" dirty="0">
                <a:latin typeface="Garamond" panose="02020404030301010803" pitchFamily="18" charset="0"/>
              </a:rPr>
              <a:t> = </a:t>
            </a:r>
            <a:r>
              <a:rPr lang="en-GB" sz="2800" dirty="0" smtClean="0">
                <a:latin typeface="Garamond" panose="02020404030301010803" pitchFamily="18" charset="0"/>
              </a:rPr>
              <a:t>ℵ</a:t>
            </a:r>
            <a:r>
              <a:rPr lang="en-GB" sz="2800" baseline="-25000" dirty="0" smtClean="0">
                <a:latin typeface="Garamond" panose="02020404030301010803" pitchFamily="18" charset="0"/>
              </a:rPr>
              <a:t>0</a:t>
            </a:r>
            <a:endParaRPr lang="en-GB" sz="28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4069323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3366FF"/>
                </a:solidFill>
                <a:latin typeface="Garamond" panose="02020404030301010803" pitchFamily="18" charset="0"/>
              </a:rPr>
              <a:t>Hilbert’s Grand Hotel and an infinite number of new arrivals</a:t>
            </a:r>
            <a:endParaRPr lang="en-GB"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76056" y="4005064"/>
            <a:ext cx="3371850" cy="22479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00808"/>
            <a:ext cx="4038600" cy="2092183"/>
          </a:xfrm>
        </p:spPr>
      </p:pic>
    </p:spTree>
    <p:extLst>
      <p:ext uri="{BB962C8B-B14F-4D97-AF65-F5344CB8AC3E}">
        <p14:creationId xmlns:p14="http://schemas.microsoft.com/office/powerpoint/2010/main" val="3489221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3366FF"/>
                </a:solidFill>
                <a:latin typeface="Garamond" panose="02020404030301010803" pitchFamily="18" charset="0"/>
              </a:rPr>
              <a:t>Hilbert’s Grand Hotel and an infinite number of new arrivals</a:t>
            </a:r>
            <a:endParaRPr lang="en-GB"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76056" y="4005064"/>
            <a:ext cx="3371850" cy="22479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00808"/>
            <a:ext cx="4038600" cy="2092183"/>
          </a:xfr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988840"/>
            <a:ext cx="6120680" cy="14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3" y="3501008"/>
            <a:ext cx="4464495" cy="3231654"/>
          </a:xfrm>
          <a:prstGeom prst="rect">
            <a:avLst/>
          </a:prstGeom>
          <a:noFill/>
        </p:spPr>
        <p:txBody>
          <a:bodyPr wrap="square" rtlCol="0">
            <a:spAutoFit/>
          </a:bodyPr>
          <a:lstStyle/>
          <a:p>
            <a:pPr algn="ctr"/>
            <a:r>
              <a:rPr lang="en-GB" sz="2200" dirty="0" smtClean="0">
                <a:latin typeface="Garamond" panose="02020404030301010803" pitchFamily="18" charset="0"/>
              </a:rPr>
              <a:t>Everybody moves </a:t>
            </a:r>
            <a:r>
              <a:rPr lang="en-GB" sz="2200" dirty="0">
                <a:latin typeface="Garamond" panose="02020404030301010803" pitchFamily="18" charset="0"/>
              </a:rPr>
              <a:t>to the room with number twice that of their current room. </a:t>
            </a:r>
            <a:r>
              <a:rPr lang="en-GB" sz="2200" dirty="0" smtClean="0">
                <a:latin typeface="Garamond" panose="02020404030301010803" pitchFamily="18" charset="0"/>
              </a:rPr>
              <a:t> All </a:t>
            </a:r>
            <a:r>
              <a:rPr lang="en-GB" sz="2200" dirty="0">
                <a:latin typeface="Garamond" panose="02020404030301010803" pitchFamily="18" charset="0"/>
              </a:rPr>
              <a:t>the odd numbered rooms </a:t>
            </a:r>
            <a:r>
              <a:rPr lang="en-GB" sz="2200" dirty="0" smtClean="0">
                <a:latin typeface="Garamond" panose="02020404030301010803" pitchFamily="18" charset="0"/>
              </a:rPr>
              <a:t>are now free </a:t>
            </a:r>
            <a:r>
              <a:rPr lang="en-GB" sz="2200" dirty="0">
                <a:latin typeface="Garamond" panose="02020404030301010803" pitchFamily="18" charset="0"/>
              </a:rPr>
              <a:t>and he uses them to accommodate the infinite number of people on the </a:t>
            </a:r>
            <a:r>
              <a:rPr lang="en-GB" sz="2200" dirty="0" smtClean="0">
                <a:latin typeface="Garamond" panose="02020404030301010803" pitchFamily="18" charset="0"/>
              </a:rPr>
              <a:t>bus</a:t>
            </a:r>
            <a:endParaRPr lang="en-GB" sz="2200" dirty="0">
              <a:latin typeface="Garamond" panose="02020404030301010803" pitchFamily="18" charset="0"/>
            </a:endParaRPr>
          </a:p>
          <a:p>
            <a:endParaRPr lang="en-GB" sz="3600" dirty="0" smtClean="0">
              <a:latin typeface="Garamond" panose="02020404030301010803" pitchFamily="18" charset="0"/>
            </a:endParaRPr>
          </a:p>
          <a:p>
            <a:pPr algn="ctr"/>
            <a:r>
              <a:rPr lang="en-GB" sz="3600" dirty="0" smtClean="0">
                <a:latin typeface="Garamond" panose="02020404030301010803" pitchFamily="18" charset="0"/>
              </a:rPr>
              <a:t>ℵ</a:t>
            </a:r>
            <a:r>
              <a:rPr lang="en-GB" sz="3600" baseline="-25000" dirty="0" smtClean="0">
                <a:latin typeface="Garamond" panose="02020404030301010803" pitchFamily="18" charset="0"/>
              </a:rPr>
              <a:t>0 </a:t>
            </a:r>
            <a:r>
              <a:rPr lang="en-GB" sz="3600" dirty="0" smtClean="0">
                <a:latin typeface="Garamond" panose="02020404030301010803" pitchFamily="18" charset="0"/>
              </a:rPr>
              <a:t>+ </a:t>
            </a:r>
            <a:r>
              <a:rPr lang="en-GB" sz="3600" dirty="0">
                <a:latin typeface="Garamond" panose="02020404030301010803" pitchFamily="18" charset="0"/>
              </a:rPr>
              <a:t>ℵ</a:t>
            </a:r>
            <a:r>
              <a:rPr lang="en-GB" sz="3600" baseline="-25000" dirty="0">
                <a:latin typeface="Garamond" panose="02020404030301010803" pitchFamily="18" charset="0"/>
              </a:rPr>
              <a:t>0</a:t>
            </a:r>
            <a:r>
              <a:rPr lang="en-GB" sz="3600" dirty="0">
                <a:latin typeface="Garamond" panose="02020404030301010803" pitchFamily="18" charset="0"/>
              </a:rPr>
              <a:t> = </a:t>
            </a:r>
            <a:r>
              <a:rPr lang="en-GB" sz="3600" dirty="0" smtClean="0">
                <a:latin typeface="Garamond" panose="02020404030301010803" pitchFamily="18" charset="0"/>
              </a:rPr>
              <a:t>ℵ</a:t>
            </a:r>
            <a:r>
              <a:rPr lang="en-GB" sz="3600" baseline="-25000" dirty="0" smtClean="0">
                <a:latin typeface="Garamond" panose="02020404030301010803" pitchFamily="18" charset="0"/>
              </a:rPr>
              <a:t>0</a:t>
            </a:r>
            <a:endParaRPr lang="en-GB" dirty="0"/>
          </a:p>
        </p:txBody>
      </p:sp>
    </p:spTree>
    <p:extLst>
      <p:ext uri="{BB962C8B-B14F-4D97-AF65-F5344CB8AC3E}">
        <p14:creationId xmlns:p14="http://schemas.microsoft.com/office/powerpoint/2010/main" val="4241592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 </a:t>
            </a:r>
            <a:r>
              <a:rPr lang="en-GB" dirty="0" err="1">
                <a:solidFill>
                  <a:srgbClr val="3366FF"/>
                </a:solidFill>
                <a:latin typeface="Garamond" panose="02020404030301010803" pitchFamily="18" charset="0"/>
              </a:rPr>
              <a:t>Countably</a:t>
            </a:r>
            <a:r>
              <a:rPr lang="en-GB" dirty="0">
                <a:solidFill>
                  <a:srgbClr val="3366FF"/>
                </a:solidFill>
                <a:latin typeface="Garamond" panose="02020404030301010803" pitchFamily="18" charset="0"/>
              </a:rPr>
              <a:t> infinite number of buses each with </a:t>
            </a:r>
            <a:r>
              <a:rPr lang="en-GB" dirty="0" err="1">
                <a:solidFill>
                  <a:srgbClr val="3366FF"/>
                </a:solidFill>
                <a:latin typeface="Garamond" panose="02020404030301010803" pitchFamily="18" charset="0"/>
              </a:rPr>
              <a:t>countably</a:t>
            </a:r>
            <a:r>
              <a:rPr lang="en-GB" dirty="0">
                <a:solidFill>
                  <a:srgbClr val="3366FF"/>
                </a:solidFill>
                <a:latin typeface="Garamond" panose="02020404030301010803" pitchFamily="18" charset="0"/>
              </a:rPr>
              <a:t> infinite </a:t>
            </a:r>
            <a:r>
              <a:rPr lang="en-GB" dirty="0" smtClean="0">
                <a:solidFill>
                  <a:srgbClr val="3366FF"/>
                </a:solidFill>
                <a:latin typeface="Garamond" panose="02020404030301010803" pitchFamily="18" charset="0"/>
              </a:rPr>
              <a:t>passengers</a:t>
            </a:r>
            <a:endParaRPr lang="en-GB" dirty="0">
              <a:solidFill>
                <a:srgbClr val="3366FF"/>
              </a:solidFill>
              <a:latin typeface="Garamond" panose="02020404030301010803" pitchFamily="18"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32040" y="3861048"/>
            <a:ext cx="1673860" cy="1115907"/>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385" y="1844824"/>
            <a:ext cx="3709063" cy="1921467"/>
          </a:xfrm>
          <a:prstGeom prst="rect">
            <a:avLst/>
          </a:prstGeom>
        </p:spPr>
      </p:pic>
      <p:pic>
        <p:nvPicPr>
          <p:cNvPr id="8"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4797152"/>
            <a:ext cx="1673860" cy="1115907"/>
          </a:xfrm>
          <a:prstGeom prst="rect">
            <a:avLst/>
          </a:prstGeom>
        </p:spPr>
      </p:pic>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5733256"/>
            <a:ext cx="1673860" cy="1115907"/>
          </a:xfrm>
          <a:prstGeom prst="rect">
            <a:avLst/>
          </a:prstGeom>
        </p:spPr>
      </p:pic>
      <p:sp>
        <p:nvSpPr>
          <p:cNvPr id="10" name="Content Placeholder 9"/>
          <p:cNvSpPr>
            <a:spLocks noGrp="1"/>
          </p:cNvSpPr>
          <p:nvPr>
            <p:ph sz="half" idx="2"/>
          </p:nvPr>
        </p:nvSpPr>
        <p:spPr/>
        <p:txBody>
          <a:bodyPr/>
          <a:lstStyle/>
          <a:p>
            <a:endParaRPr lang="en-GB"/>
          </a:p>
        </p:txBody>
      </p:sp>
    </p:spTree>
    <p:extLst>
      <p:ext uri="{BB962C8B-B14F-4D97-AF65-F5344CB8AC3E}">
        <p14:creationId xmlns:p14="http://schemas.microsoft.com/office/powerpoint/2010/main" val="28980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 </a:t>
            </a:r>
            <a:r>
              <a:rPr lang="en-GB" dirty="0" err="1">
                <a:solidFill>
                  <a:srgbClr val="3366FF"/>
                </a:solidFill>
                <a:latin typeface="Garamond" panose="02020404030301010803" pitchFamily="18" charset="0"/>
              </a:rPr>
              <a:t>Countably</a:t>
            </a:r>
            <a:r>
              <a:rPr lang="en-GB" dirty="0">
                <a:solidFill>
                  <a:srgbClr val="3366FF"/>
                </a:solidFill>
                <a:latin typeface="Garamond" panose="02020404030301010803" pitchFamily="18" charset="0"/>
              </a:rPr>
              <a:t> infinite number of buses each with </a:t>
            </a:r>
            <a:r>
              <a:rPr lang="en-GB" dirty="0" err="1">
                <a:solidFill>
                  <a:srgbClr val="3366FF"/>
                </a:solidFill>
                <a:latin typeface="Garamond" panose="02020404030301010803" pitchFamily="18" charset="0"/>
              </a:rPr>
              <a:t>countably</a:t>
            </a:r>
            <a:r>
              <a:rPr lang="en-GB" dirty="0">
                <a:solidFill>
                  <a:srgbClr val="3366FF"/>
                </a:solidFill>
                <a:latin typeface="Garamond" panose="02020404030301010803" pitchFamily="18" charset="0"/>
              </a:rPr>
              <a:t> infinite </a:t>
            </a:r>
            <a:r>
              <a:rPr lang="en-GB" dirty="0" smtClean="0">
                <a:solidFill>
                  <a:srgbClr val="3366FF"/>
                </a:solidFill>
                <a:latin typeface="Garamond" panose="02020404030301010803" pitchFamily="18" charset="0"/>
              </a:rPr>
              <a:t>passengers</a:t>
            </a:r>
            <a:endParaRPr lang="en-GB" dirty="0">
              <a:solidFill>
                <a:srgbClr val="3366FF"/>
              </a:solidFill>
              <a:latin typeface="Garamond" panose="02020404030301010803" pitchFamily="18"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32040" y="3861048"/>
            <a:ext cx="1673860" cy="111590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15616" y="2056351"/>
            <a:ext cx="2592519" cy="1732689"/>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385" y="1844824"/>
            <a:ext cx="3709063" cy="1921467"/>
          </a:xfrm>
          <a:prstGeom prst="rect">
            <a:avLst/>
          </a:prstGeom>
        </p:spPr>
      </p:pic>
      <p:pic>
        <p:nvPicPr>
          <p:cNvPr id="8"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4797152"/>
            <a:ext cx="1673860" cy="1115907"/>
          </a:xfrm>
          <a:prstGeom prst="rect">
            <a:avLst/>
          </a:prstGeom>
        </p:spPr>
      </p:pic>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5733256"/>
            <a:ext cx="1673860" cy="1115907"/>
          </a:xfrm>
          <a:prstGeom prst="rect">
            <a:avLst/>
          </a:prstGeom>
        </p:spPr>
      </p:pic>
    </p:spTree>
    <p:extLst>
      <p:ext uri="{BB962C8B-B14F-4D97-AF65-F5344CB8AC3E}">
        <p14:creationId xmlns:p14="http://schemas.microsoft.com/office/powerpoint/2010/main" val="145978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 </a:t>
            </a:r>
            <a:r>
              <a:rPr lang="en-GB" dirty="0" err="1">
                <a:solidFill>
                  <a:srgbClr val="3366FF"/>
                </a:solidFill>
                <a:latin typeface="Garamond" panose="02020404030301010803" pitchFamily="18" charset="0"/>
              </a:rPr>
              <a:t>Countably</a:t>
            </a:r>
            <a:r>
              <a:rPr lang="en-GB" dirty="0">
                <a:solidFill>
                  <a:srgbClr val="3366FF"/>
                </a:solidFill>
                <a:latin typeface="Garamond" panose="02020404030301010803" pitchFamily="18" charset="0"/>
              </a:rPr>
              <a:t> infinite number of buses each with </a:t>
            </a:r>
            <a:r>
              <a:rPr lang="en-GB" dirty="0" err="1">
                <a:solidFill>
                  <a:srgbClr val="3366FF"/>
                </a:solidFill>
                <a:latin typeface="Garamond" panose="02020404030301010803" pitchFamily="18" charset="0"/>
              </a:rPr>
              <a:t>countably</a:t>
            </a:r>
            <a:r>
              <a:rPr lang="en-GB" dirty="0">
                <a:solidFill>
                  <a:srgbClr val="3366FF"/>
                </a:solidFill>
                <a:latin typeface="Garamond" panose="02020404030301010803" pitchFamily="18" charset="0"/>
              </a:rPr>
              <a:t> infinite </a:t>
            </a:r>
            <a:r>
              <a:rPr lang="en-GB" dirty="0" smtClean="0">
                <a:solidFill>
                  <a:srgbClr val="3366FF"/>
                </a:solidFill>
                <a:latin typeface="Garamond" panose="02020404030301010803" pitchFamily="18" charset="0"/>
              </a:rPr>
              <a:t>passengers</a:t>
            </a:r>
            <a:endParaRPr lang="en-GB" dirty="0">
              <a:solidFill>
                <a:srgbClr val="3366FF"/>
              </a:solidFill>
              <a:latin typeface="Garamond" panose="02020404030301010803" pitchFamily="18"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32040" y="3861048"/>
            <a:ext cx="1673860" cy="111590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15616" y="2056351"/>
            <a:ext cx="2592519" cy="1732688"/>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385" y="1844824"/>
            <a:ext cx="3709063" cy="1921467"/>
          </a:xfrm>
          <a:prstGeom prst="rect">
            <a:avLst/>
          </a:prstGeom>
        </p:spPr>
      </p:pic>
      <p:pic>
        <p:nvPicPr>
          <p:cNvPr id="8"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4797152"/>
            <a:ext cx="1673860" cy="1115907"/>
          </a:xfrm>
          <a:prstGeom prst="rect">
            <a:avLst/>
          </a:prstGeom>
        </p:spPr>
      </p:pic>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5733256"/>
            <a:ext cx="1673860" cy="1115907"/>
          </a:xfrm>
          <a:prstGeom prst="rect">
            <a:avLst/>
          </a:prstGeom>
        </p:spPr>
      </p:pic>
    </p:spTree>
    <p:extLst>
      <p:ext uri="{BB962C8B-B14F-4D97-AF65-F5344CB8AC3E}">
        <p14:creationId xmlns:p14="http://schemas.microsoft.com/office/powerpoint/2010/main" val="265159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 </a:t>
            </a:r>
            <a:r>
              <a:rPr lang="en-GB" dirty="0" err="1">
                <a:solidFill>
                  <a:srgbClr val="3366FF"/>
                </a:solidFill>
                <a:latin typeface="Garamond" panose="02020404030301010803" pitchFamily="18" charset="0"/>
              </a:rPr>
              <a:t>Countably</a:t>
            </a:r>
            <a:r>
              <a:rPr lang="en-GB" dirty="0">
                <a:solidFill>
                  <a:srgbClr val="3366FF"/>
                </a:solidFill>
                <a:latin typeface="Garamond" panose="02020404030301010803" pitchFamily="18" charset="0"/>
              </a:rPr>
              <a:t> infinite number of buses each with </a:t>
            </a:r>
            <a:r>
              <a:rPr lang="en-GB" dirty="0" err="1">
                <a:solidFill>
                  <a:srgbClr val="3366FF"/>
                </a:solidFill>
                <a:latin typeface="Garamond" panose="02020404030301010803" pitchFamily="18" charset="0"/>
              </a:rPr>
              <a:t>countably</a:t>
            </a:r>
            <a:r>
              <a:rPr lang="en-GB" dirty="0">
                <a:solidFill>
                  <a:srgbClr val="3366FF"/>
                </a:solidFill>
                <a:latin typeface="Garamond" panose="02020404030301010803" pitchFamily="18" charset="0"/>
              </a:rPr>
              <a:t> infinite </a:t>
            </a:r>
            <a:r>
              <a:rPr lang="en-GB" dirty="0" smtClean="0">
                <a:solidFill>
                  <a:srgbClr val="3366FF"/>
                </a:solidFill>
                <a:latin typeface="Garamond" panose="02020404030301010803" pitchFamily="18" charset="0"/>
              </a:rPr>
              <a:t>passengers</a:t>
            </a:r>
            <a:endParaRPr lang="en-GB" dirty="0">
              <a:solidFill>
                <a:srgbClr val="3366FF"/>
              </a:solidFill>
              <a:latin typeface="Garamond" panose="02020404030301010803" pitchFamily="18"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32040" y="3861048"/>
            <a:ext cx="1673860" cy="111590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15616" y="2056351"/>
            <a:ext cx="2592519" cy="1732688"/>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385" y="1844824"/>
            <a:ext cx="3709063" cy="1921467"/>
          </a:xfrm>
          <a:prstGeom prst="rect">
            <a:avLst/>
          </a:prstGeom>
        </p:spPr>
      </p:pic>
      <p:pic>
        <p:nvPicPr>
          <p:cNvPr id="8"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4797152"/>
            <a:ext cx="1673860" cy="1115907"/>
          </a:xfrm>
          <a:prstGeom prst="rect">
            <a:avLst/>
          </a:prstGeom>
        </p:spPr>
      </p:pic>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5733256"/>
            <a:ext cx="1673860" cy="1115907"/>
          </a:xfrm>
          <a:prstGeom prst="rect">
            <a:avLst/>
          </a:prstGeom>
        </p:spPr>
      </p:pic>
    </p:spTree>
    <p:extLst>
      <p:ext uri="{BB962C8B-B14F-4D97-AF65-F5344CB8AC3E}">
        <p14:creationId xmlns:p14="http://schemas.microsoft.com/office/powerpoint/2010/main" val="365046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6165304"/>
            <a:ext cx="3754760" cy="648072"/>
          </a:xfrm>
        </p:spPr>
        <p:txBody>
          <a:bodyPr>
            <a:normAutofit fontScale="90000"/>
          </a:bodyPr>
          <a:lstStyle/>
          <a:p>
            <a:r>
              <a:rPr lang="en-GB" sz="2400" dirty="0" smtClean="0">
                <a:latin typeface="Garamond" panose="02020404030301010803" pitchFamily="18" charset="0"/>
              </a:rPr>
              <a:t>Georg Cantor </a:t>
            </a:r>
            <a:br>
              <a:rPr lang="en-GB" sz="2400" dirty="0" smtClean="0">
                <a:latin typeface="Garamond" panose="02020404030301010803" pitchFamily="18" charset="0"/>
              </a:rPr>
            </a:br>
            <a:r>
              <a:rPr lang="en-GB" sz="2400" dirty="0" smtClean="0">
                <a:latin typeface="Garamond" panose="02020404030301010803" pitchFamily="18" charset="0"/>
              </a:rPr>
              <a:t>1845 </a:t>
            </a:r>
            <a:r>
              <a:rPr lang="en-GB" sz="2400" dirty="0">
                <a:latin typeface="Garamond" panose="02020404030301010803" pitchFamily="18" charset="0"/>
              </a:rPr>
              <a:t>– </a:t>
            </a:r>
            <a:r>
              <a:rPr lang="en-GB" sz="2400" dirty="0" smtClean="0">
                <a:latin typeface="Garamond" panose="02020404030301010803" pitchFamily="18" charset="0"/>
              </a:rPr>
              <a:t>1918</a:t>
            </a:r>
            <a:endParaRPr lang="en-GB" sz="2400" dirty="0">
              <a:latin typeface="Garamond" panose="02020404030301010803" pitchFamily="18" charset="0"/>
            </a:endParaRPr>
          </a:p>
        </p:txBody>
      </p:sp>
      <p:sp>
        <p:nvSpPr>
          <p:cNvPr id="4" name="TextBox 3"/>
          <p:cNvSpPr txBox="1"/>
          <p:nvPr/>
        </p:nvSpPr>
        <p:spPr>
          <a:xfrm>
            <a:off x="2483768" y="332656"/>
            <a:ext cx="4015073" cy="769441"/>
          </a:xfrm>
          <a:prstGeom prst="rect">
            <a:avLst/>
          </a:prstGeom>
          <a:noFill/>
        </p:spPr>
        <p:txBody>
          <a:bodyPr wrap="none" rtlCol="0">
            <a:spAutoFit/>
          </a:bodyPr>
          <a:lstStyle/>
          <a:p>
            <a:r>
              <a:rPr lang="en-GB" sz="4400" dirty="0" smtClean="0">
                <a:solidFill>
                  <a:srgbClr val="3366FF"/>
                </a:solidFill>
                <a:latin typeface="Garamond" panose="02020404030301010803" pitchFamily="18" charset="0"/>
              </a:rPr>
              <a:t>Cantor’s infinities</a:t>
            </a:r>
            <a:endParaRPr lang="en-GB" sz="4400" dirty="0">
              <a:solidFill>
                <a:srgbClr val="3366FF"/>
              </a:solidFill>
              <a:latin typeface="Garamond" panose="02020404030301010803"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268760"/>
            <a:ext cx="3672408" cy="484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2217119"/>
            <a:ext cx="4444369" cy="32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1561" y="5733256"/>
            <a:ext cx="3672408" cy="769441"/>
          </a:xfrm>
          <a:prstGeom prst="rect">
            <a:avLst/>
          </a:prstGeom>
          <a:noFill/>
        </p:spPr>
        <p:txBody>
          <a:bodyPr wrap="square" rtlCol="0">
            <a:spAutoFit/>
          </a:bodyPr>
          <a:lstStyle/>
          <a:p>
            <a:pPr algn="ctr"/>
            <a:r>
              <a:rPr lang="de-DE" sz="2200" dirty="0" smtClean="0">
                <a:latin typeface="Garamond" panose="02020404030301010803" pitchFamily="18" charset="0"/>
              </a:rPr>
              <a:t>Bronze </a:t>
            </a:r>
            <a:r>
              <a:rPr lang="de-DE" sz="2200" dirty="0">
                <a:latin typeface="Garamond" panose="02020404030301010803" pitchFamily="18" charset="0"/>
              </a:rPr>
              <a:t>monument </a:t>
            </a:r>
            <a:r>
              <a:rPr lang="de-DE" sz="2200" dirty="0" smtClean="0">
                <a:latin typeface="Garamond" panose="02020404030301010803" pitchFamily="18" charset="0"/>
              </a:rPr>
              <a:t> to Cantor in </a:t>
            </a:r>
            <a:r>
              <a:rPr lang="de-DE" sz="2200" dirty="0">
                <a:latin typeface="Garamond" panose="02020404030301010803" pitchFamily="18" charset="0"/>
              </a:rPr>
              <a:t>Halle-Neustadt</a:t>
            </a:r>
            <a:endParaRPr lang="en-GB" sz="2200" dirty="0"/>
          </a:p>
        </p:txBody>
      </p:sp>
    </p:spTree>
    <p:extLst>
      <p:ext uri="{BB962C8B-B14F-4D97-AF65-F5344CB8AC3E}">
        <p14:creationId xmlns:p14="http://schemas.microsoft.com/office/powerpoint/2010/main" val="2218432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 </a:t>
            </a:r>
            <a:r>
              <a:rPr lang="en-GB" dirty="0" err="1">
                <a:solidFill>
                  <a:srgbClr val="3366FF"/>
                </a:solidFill>
                <a:latin typeface="Garamond" panose="02020404030301010803" pitchFamily="18" charset="0"/>
              </a:rPr>
              <a:t>Countably</a:t>
            </a:r>
            <a:r>
              <a:rPr lang="en-GB" dirty="0">
                <a:solidFill>
                  <a:srgbClr val="3366FF"/>
                </a:solidFill>
                <a:latin typeface="Garamond" panose="02020404030301010803" pitchFamily="18" charset="0"/>
              </a:rPr>
              <a:t> infinite number of buses each with </a:t>
            </a:r>
            <a:r>
              <a:rPr lang="en-GB" dirty="0" err="1">
                <a:solidFill>
                  <a:srgbClr val="3366FF"/>
                </a:solidFill>
                <a:latin typeface="Garamond" panose="02020404030301010803" pitchFamily="18" charset="0"/>
              </a:rPr>
              <a:t>countably</a:t>
            </a:r>
            <a:r>
              <a:rPr lang="en-GB" dirty="0">
                <a:solidFill>
                  <a:srgbClr val="3366FF"/>
                </a:solidFill>
                <a:latin typeface="Garamond" panose="02020404030301010803" pitchFamily="18" charset="0"/>
              </a:rPr>
              <a:t> infinite </a:t>
            </a:r>
            <a:r>
              <a:rPr lang="en-GB" dirty="0" smtClean="0">
                <a:solidFill>
                  <a:srgbClr val="3366FF"/>
                </a:solidFill>
                <a:latin typeface="Garamond" panose="02020404030301010803" pitchFamily="18" charset="0"/>
              </a:rPr>
              <a:t>passengers</a:t>
            </a:r>
            <a:endParaRPr lang="en-GB" dirty="0">
              <a:solidFill>
                <a:srgbClr val="3366FF"/>
              </a:solidFill>
              <a:latin typeface="Garamond" panose="02020404030301010803" pitchFamily="18"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32040" y="3861048"/>
            <a:ext cx="1673860" cy="111590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15616" y="2056351"/>
            <a:ext cx="2592519" cy="1732688"/>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385" y="1844824"/>
            <a:ext cx="3709063" cy="1921467"/>
          </a:xfrm>
          <a:prstGeom prst="rect">
            <a:avLst/>
          </a:prstGeom>
        </p:spPr>
      </p:pic>
      <p:pic>
        <p:nvPicPr>
          <p:cNvPr id="8"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4797152"/>
            <a:ext cx="1673860" cy="1115907"/>
          </a:xfrm>
          <a:prstGeom prst="rect">
            <a:avLst/>
          </a:prstGeom>
        </p:spPr>
      </p:pic>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5733256"/>
            <a:ext cx="1673860" cy="1115907"/>
          </a:xfrm>
          <a:prstGeom prst="rect">
            <a:avLst/>
          </a:prstGeom>
        </p:spPr>
      </p:pic>
    </p:spTree>
    <p:extLst>
      <p:ext uri="{BB962C8B-B14F-4D97-AF65-F5344CB8AC3E}">
        <p14:creationId xmlns:p14="http://schemas.microsoft.com/office/powerpoint/2010/main" val="329107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 </a:t>
            </a:r>
            <a:r>
              <a:rPr lang="en-GB" dirty="0" err="1">
                <a:solidFill>
                  <a:srgbClr val="3366FF"/>
                </a:solidFill>
                <a:latin typeface="Garamond" panose="02020404030301010803" pitchFamily="18" charset="0"/>
              </a:rPr>
              <a:t>Countably</a:t>
            </a:r>
            <a:r>
              <a:rPr lang="en-GB" dirty="0">
                <a:solidFill>
                  <a:srgbClr val="3366FF"/>
                </a:solidFill>
                <a:latin typeface="Garamond" panose="02020404030301010803" pitchFamily="18" charset="0"/>
              </a:rPr>
              <a:t> infinite number of buses each with </a:t>
            </a:r>
            <a:r>
              <a:rPr lang="en-GB" dirty="0" err="1">
                <a:solidFill>
                  <a:srgbClr val="3366FF"/>
                </a:solidFill>
                <a:latin typeface="Garamond" panose="02020404030301010803" pitchFamily="18" charset="0"/>
              </a:rPr>
              <a:t>countably</a:t>
            </a:r>
            <a:r>
              <a:rPr lang="en-GB" dirty="0">
                <a:solidFill>
                  <a:srgbClr val="3366FF"/>
                </a:solidFill>
                <a:latin typeface="Garamond" panose="02020404030301010803" pitchFamily="18" charset="0"/>
              </a:rPr>
              <a:t> infinite </a:t>
            </a:r>
            <a:r>
              <a:rPr lang="en-GB" dirty="0" smtClean="0">
                <a:solidFill>
                  <a:srgbClr val="3366FF"/>
                </a:solidFill>
                <a:latin typeface="Garamond" panose="02020404030301010803" pitchFamily="18" charset="0"/>
              </a:rPr>
              <a:t>passengers</a:t>
            </a:r>
            <a:endParaRPr lang="en-GB" dirty="0">
              <a:solidFill>
                <a:srgbClr val="3366FF"/>
              </a:solidFill>
              <a:latin typeface="Garamond" panose="02020404030301010803" pitchFamily="18"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32040" y="3861048"/>
            <a:ext cx="1673860" cy="111590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15616" y="2056351"/>
            <a:ext cx="2592519" cy="1732688"/>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385" y="1844824"/>
            <a:ext cx="3709063" cy="1921467"/>
          </a:xfrm>
          <a:prstGeom prst="rect">
            <a:avLst/>
          </a:prstGeom>
        </p:spPr>
      </p:pic>
      <p:pic>
        <p:nvPicPr>
          <p:cNvPr id="8"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4797152"/>
            <a:ext cx="1673860" cy="1115907"/>
          </a:xfrm>
          <a:prstGeom prst="rect">
            <a:avLst/>
          </a:prstGeom>
        </p:spPr>
      </p:pic>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5733256"/>
            <a:ext cx="1673860" cy="1115907"/>
          </a:xfrm>
          <a:prstGeom prst="rect">
            <a:avLst/>
          </a:prstGeom>
        </p:spPr>
      </p:pic>
      <p:sp>
        <p:nvSpPr>
          <p:cNvPr id="4" name="TextBox 3"/>
          <p:cNvSpPr txBox="1"/>
          <p:nvPr/>
        </p:nvSpPr>
        <p:spPr>
          <a:xfrm>
            <a:off x="827584" y="4437112"/>
            <a:ext cx="3457998" cy="707886"/>
          </a:xfrm>
          <a:prstGeom prst="rect">
            <a:avLst/>
          </a:prstGeom>
          <a:noFill/>
        </p:spPr>
        <p:txBody>
          <a:bodyPr wrap="none" rtlCol="0">
            <a:spAutoFit/>
          </a:bodyPr>
          <a:lstStyle/>
          <a:p>
            <a:r>
              <a:rPr lang="en-GB" sz="4000" dirty="0">
                <a:latin typeface="Garamond" panose="02020404030301010803" pitchFamily="18" charset="0"/>
              </a:rPr>
              <a:t>ℵ</a:t>
            </a:r>
            <a:r>
              <a:rPr lang="en-GB" sz="4000" baseline="-25000" dirty="0">
                <a:latin typeface="Garamond" panose="02020404030301010803" pitchFamily="18" charset="0"/>
              </a:rPr>
              <a:t>0 </a:t>
            </a:r>
            <a:r>
              <a:rPr lang="en-GB" sz="4000" dirty="0">
                <a:latin typeface="Garamond" panose="02020404030301010803" pitchFamily="18" charset="0"/>
              </a:rPr>
              <a:t>times ℵ</a:t>
            </a:r>
            <a:r>
              <a:rPr lang="en-GB" sz="4000" baseline="-25000" dirty="0">
                <a:latin typeface="Garamond" panose="02020404030301010803" pitchFamily="18" charset="0"/>
              </a:rPr>
              <a:t>0</a:t>
            </a:r>
            <a:r>
              <a:rPr lang="en-GB" sz="4000" dirty="0">
                <a:latin typeface="Garamond" panose="02020404030301010803" pitchFamily="18" charset="0"/>
              </a:rPr>
              <a:t> = </a:t>
            </a:r>
            <a:r>
              <a:rPr lang="en-GB" sz="4000" dirty="0" smtClean="0">
                <a:latin typeface="Garamond" panose="02020404030301010803" pitchFamily="18" charset="0"/>
              </a:rPr>
              <a:t>ℵ</a:t>
            </a:r>
            <a:r>
              <a:rPr lang="en-GB" sz="4000" baseline="-25000" dirty="0" smtClean="0">
                <a:latin typeface="Garamond" panose="02020404030301010803" pitchFamily="18" charset="0"/>
              </a:rPr>
              <a:t>0</a:t>
            </a:r>
            <a:endParaRPr lang="en-GB" sz="4000" dirty="0">
              <a:latin typeface="Garamond" panose="02020404030301010803" pitchFamily="18" charset="0"/>
            </a:endParaRPr>
          </a:p>
        </p:txBody>
      </p:sp>
    </p:spTree>
    <p:extLst>
      <p:ext uri="{BB962C8B-B14F-4D97-AF65-F5344CB8AC3E}">
        <p14:creationId xmlns:p14="http://schemas.microsoft.com/office/powerpoint/2010/main" val="604985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2232248"/>
          </a:xfrm>
        </p:spPr>
        <p:txBody>
          <a:bodyPr>
            <a:noAutofit/>
          </a:bodyPr>
          <a:lstStyle/>
          <a:p>
            <a:r>
              <a:rPr lang="en-GB" sz="3400" i="1" dirty="0">
                <a:solidFill>
                  <a:srgbClr val="3366FF"/>
                </a:solidFill>
                <a:latin typeface="Garamond" panose="02020404030301010803" pitchFamily="18" charset="0"/>
              </a:rPr>
              <a:t>I see what might be going on – we can do this because these infinite sets are discrete, have gaps, and this is what allows the method to work because we can somehow interleave them and this is why we always end up with ℵ</a:t>
            </a:r>
            <a:r>
              <a:rPr lang="en-GB" sz="3400" i="1" baseline="-25000" dirty="0">
                <a:solidFill>
                  <a:srgbClr val="3366FF"/>
                </a:solidFill>
                <a:latin typeface="Garamond" panose="02020404030301010803" pitchFamily="18" charset="0"/>
              </a:rPr>
              <a:t>0</a:t>
            </a:r>
            <a:r>
              <a:rPr lang="en-GB" sz="3400" i="1" dirty="0" smtClean="0">
                <a:solidFill>
                  <a:srgbClr val="3366FF"/>
                </a:solidFill>
                <a:latin typeface="Garamond" panose="02020404030301010803" pitchFamily="18" charset="0"/>
              </a:rPr>
              <a:t>.</a:t>
            </a:r>
            <a:endParaRPr lang="en-GB" sz="3400" dirty="0">
              <a:solidFill>
                <a:srgbClr val="3366FF"/>
              </a:solidFill>
              <a:latin typeface="Garamond" panose="02020404030301010803" pitchFamily="18" charset="0"/>
            </a:endParaRPr>
          </a:p>
        </p:txBody>
      </p:sp>
      <p:sp>
        <p:nvSpPr>
          <p:cNvPr id="4" name="Content Placeholder 3"/>
          <p:cNvSpPr>
            <a:spLocks noGrp="1"/>
          </p:cNvSpPr>
          <p:nvPr>
            <p:ph idx="1"/>
          </p:nvPr>
        </p:nvSpPr>
        <p:spPr/>
        <p:txBody>
          <a:bodyPr/>
          <a:lstStyle/>
          <a:p>
            <a:endParaRPr lang="en-GB"/>
          </a:p>
        </p:txBody>
      </p:sp>
    </p:spTree>
    <p:extLst>
      <p:ext uri="{BB962C8B-B14F-4D97-AF65-F5344CB8AC3E}">
        <p14:creationId xmlns:p14="http://schemas.microsoft.com/office/powerpoint/2010/main" val="316803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2232248"/>
          </a:xfrm>
        </p:spPr>
        <p:txBody>
          <a:bodyPr>
            <a:noAutofit/>
          </a:bodyPr>
          <a:lstStyle/>
          <a:p>
            <a:r>
              <a:rPr lang="en-GB" sz="3400" i="1" dirty="0">
                <a:solidFill>
                  <a:srgbClr val="3366FF"/>
                </a:solidFill>
                <a:latin typeface="Garamond" panose="02020404030301010803" pitchFamily="18" charset="0"/>
              </a:rPr>
              <a:t>I see what might be going on – we can do this because these infinite sets are discrete, have gaps, and this is what allows the method to work because we can somehow interleave them and this is why we always end up with ℵ</a:t>
            </a:r>
            <a:r>
              <a:rPr lang="en-GB" sz="3400" i="1" baseline="-25000" dirty="0">
                <a:solidFill>
                  <a:srgbClr val="3366FF"/>
                </a:solidFill>
                <a:latin typeface="Garamond" panose="02020404030301010803" pitchFamily="18" charset="0"/>
              </a:rPr>
              <a:t>0</a:t>
            </a:r>
            <a:r>
              <a:rPr lang="en-GB" sz="3400" i="1" dirty="0" smtClean="0">
                <a:solidFill>
                  <a:srgbClr val="3366FF"/>
                </a:solidFill>
                <a:latin typeface="Garamond" panose="02020404030301010803" pitchFamily="18" charset="0"/>
              </a:rPr>
              <a:t>.</a:t>
            </a:r>
            <a:endParaRPr lang="en-GB" sz="3400" dirty="0">
              <a:solidFill>
                <a:srgbClr val="3366FF"/>
              </a:solidFill>
              <a:latin typeface="Garamond" panose="02020404030301010803" pitchFamily="18" charset="0"/>
            </a:endParaRPr>
          </a:p>
        </p:txBody>
      </p:sp>
      <p:sp>
        <p:nvSpPr>
          <p:cNvPr id="3" name="Content Placeholder 2"/>
          <p:cNvSpPr>
            <a:spLocks noGrp="1"/>
          </p:cNvSpPr>
          <p:nvPr>
            <p:ph idx="1"/>
          </p:nvPr>
        </p:nvSpPr>
        <p:spPr>
          <a:xfrm>
            <a:off x="457200" y="2359421"/>
            <a:ext cx="8507288" cy="3949899"/>
          </a:xfrm>
        </p:spPr>
        <p:txBody>
          <a:bodyPr/>
          <a:lstStyle/>
          <a:p>
            <a:r>
              <a:rPr lang="en-GB" dirty="0" smtClean="0">
                <a:latin typeface="Garamond" panose="02020404030301010803" pitchFamily="18" charset="0"/>
              </a:rPr>
              <a:t>Afraid not!</a:t>
            </a:r>
          </a:p>
        </p:txBody>
      </p:sp>
    </p:spTree>
    <p:extLst>
      <p:ext uri="{BB962C8B-B14F-4D97-AF65-F5344CB8AC3E}">
        <p14:creationId xmlns:p14="http://schemas.microsoft.com/office/powerpoint/2010/main" val="1714224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2232248"/>
          </a:xfrm>
        </p:spPr>
        <p:txBody>
          <a:bodyPr>
            <a:noAutofit/>
          </a:bodyPr>
          <a:lstStyle/>
          <a:p>
            <a:r>
              <a:rPr lang="en-GB" sz="3400" i="1" dirty="0">
                <a:solidFill>
                  <a:srgbClr val="3366FF"/>
                </a:solidFill>
                <a:latin typeface="Garamond" panose="02020404030301010803" pitchFamily="18" charset="0"/>
              </a:rPr>
              <a:t>I see what might be going on – we can do this because these infinite sets are discrete, have gaps, and this is what allows the method to work because we can somehow interleave them and this is why we always end up with ℵ</a:t>
            </a:r>
            <a:r>
              <a:rPr lang="en-GB" sz="3400" i="1" baseline="-25000" dirty="0">
                <a:solidFill>
                  <a:srgbClr val="3366FF"/>
                </a:solidFill>
                <a:latin typeface="Garamond" panose="02020404030301010803" pitchFamily="18" charset="0"/>
              </a:rPr>
              <a:t>0</a:t>
            </a:r>
            <a:r>
              <a:rPr lang="en-GB" sz="3400" i="1" dirty="0" smtClean="0">
                <a:solidFill>
                  <a:srgbClr val="3366FF"/>
                </a:solidFill>
                <a:latin typeface="Garamond" panose="02020404030301010803" pitchFamily="18" charset="0"/>
              </a:rPr>
              <a:t>.</a:t>
            </a:r>
            <a:endParaRPr lang="en-GB" sz="3400" dirty="0">
              <a:solidFill>
                <a:srgbClr val="3366FF"/>
              </a:solidFill>
              <a:latin typeface="Garamond" panose="02020404030301010803" pitchFamily="18" charset="0"/>
            </a:endParaRPr>
          </a:p>
        </p:txBody>
      </p:sp>
      <p:sp>
        <p:nvSpPr>
          <p:cNvPr id="3" name="Content Placeholder 2"/>
          <p:cNvSpPr>
            <a:spLocks noGrp="1"/>
          </p:cNvSpPr>
          <p:nvPr>
            <p:ph idx="1"/>
          </p:nvPr>
        </p:nvSpPr>
        <p:spPr>
          <a:xfrm>
            <a:off x="457200" y="2359421"/>
            <a:ext cx="8507288" cy="3949899"/>
          </a:xfrm>
        </p:spPr>
        <p:txBody>
          <a:bodyPr/>
          <a:lstStyle/>
          <a:p>
            <a:r>
              <a:rPr lang="en-GB" dirty="0" smtClean="0">
                <a:latin typeface="Garamond" panose="02020404030301010803" pitchFamily="18" charset="0"/>
              </a:rPr>
              <a:t>Afraid not!</a:t>
            </a:r>
          </a:p>
          <a:p>
            <a:r>
              <a:rPr lang="en-GB" dirty="0" smtClean="0">
                <a:latin typeface="Garamond" panose="02020404030301010803" pitchFamily="18" charset="0"/>
              </a:rPr>
              <a:t>A rational number or fraction is </a:t>
            </a:r>
            <a:r>
              <a:rPr lang="en-GB" dirty="0">
                <a:latin typeface="Garamond" panose="02020404030301010803" pitchFamily="18" charset="0"/>
              </a:rPr>
              <a:t>any integer divided by any nonzero integer, for example, 5/4, 87/32, -567/981</a:t>
            </a:r>
            <a:r>
              <a:rPr lang="en-GB" dirty="0" smtClean="0">
                <a:latin typeface="Garamond" panose="02020404030301010803" pitchFamily="18" charset="0"/>
              </a:rPr>
              <a:t>.</a:t>
            </a:r>
          </a:p>
          <a:p>
            <a:r>
              <a:rPr lang="en-GB" dirty="0">
                <a:latin typeface="Garamond" panose="02020404030301010803" pitchFamily="18" charset="0"/>
              </a:rPr>
              <a:t>The </a:t>
            </a:r>
            <a:r>
              <a:rPr lang="en-GB" dirty="0" err="1">
                <a:latin typeface="Garamond" panose="02020404030301010803" pitchFamily="18" charset="0"/>
              </a:rPr>
              <a:t>rationals</a:t>
            </a:r>
            <a:r>
              <a:rPr lang="en-GB" dirty="0">
                <a:latin typeface="Garamond" panose="02020404030301010803" pitchFamily="18" charset="0"/>
              </a:rPr>
              <a:t> don’t have gaps in the sense that between any two </a:t>
            </a:r>
            <a:r>
              <a:rPr lang="en-GB" dirty="0" err="1">
                <a:latin typeface="Garamond" panose="02020404030301010803" pitchFamily="18" charset="0"/>
              </a:rPr>
              <a:t>rationals</a:t>
            </a:r>
            <a:r>
              <a:rPr lang="en-GB" dirty="0">
                <a:latin typeface="Garamond" panose="02020404030301010803" pitchFamily="18" charset="0"/>
              </a:rPr>
              <a:t> there is another </a:t>
            </a:r>
            <a:r>
              <a:rPr lang="en-GB" dirty="0" smtClean="0">
                <a:latin typeface="Garamond" panose="02020404030301010803" pitchFamily="18" charset="0"/>
              </a:rPr>
              <a:t>rational</a:t>
            </a:r>
          </a:p>
          <a:p>
            <a:r>
              <a:rPr lang="en-GB" dirty="0" smtClean="0">
                <a:latin typeface="Garamond" panose="02020404030301010803" pitchFamily="18" charset="0"/>
              </a:rPr>
              <a:t>The </a:t>
            </a:r>
            <a:r>
              <a:rPr lang="en-GB" dirty="0" err="1">
                <a:latin typeface="Garamond" panose="02020404030301010803" pitchFamily="18" charset="0"/>
              </a:rPr>
              <a:t>rationals</a:t>
            </a:r>
            <a:r>
              <a:rPr lang="en-GB" dirty="0">
                <a:latin typeface="Garamond" panose="02020404030301010803" pitchFamily="18" charset="0"/>
              </a:rPr>
              <a:t> </a:t>
            </a:r>
            <a:r>
              <a:rPr lang="en-GB" b="1" i="1" dirty="0">
                <a:latin typeface="Garamond" panose="02020404030301010803" pitchFamily="18" charset="0"/>
              </a:rPr>
              <a:t>are</a:t>
            </a:r>
            <a:r>
              <a:rPr lang="en-GB" dirty="0">
                <a:latin typeface="Garamond" panose="02020404030301010803" pitchFamily="18" charset="0"/>
              </a:rPr>
              <a:t> </a:t>
            </a:r>
            <a:r>
              <a:rPr lang="en-GB" dirty="0" smtClean="0">
                <a:latin typeface="Garamond" panose="02020404030301010803" pitchFamily="18" charset="0"/>
              </a:rPr>
              <a:t>countable</a:t>
            </a:r>
            <a:endParaRPr lang="en-GB" dirty="0"/>
          </a:p>
        </p:txBody>
      </p:sp>
    </p:spTree>
    <p:extLst>
      <p:ext uri="{BB962C8B-B14F-4D97-AF65-F5344CB8AC3E}">
        <p14:creationId xmlns:p14="http://schemas.microsoft.com/office/powerpoint/2010/main" val="4095732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latin typeface="Garamond" panose="02020404030301010803" pitchFamily="18" charset="0"/>
              </a:rPr>
              <a:t>The positive </a:t>
            </a:r>
            <a:r>
              <a:rPr lang="en-GB" dirty="0" err="1" smtClean="0">
                <a:solidFill>
                  <a:srgbClr val="3366FF"/>
                </a:solidFill>
                <a:latin typeface="Garamond" panose="02020404030301010803" pitchFamily="18" charset="0"/>
              </a:rPr>
              <a:t>rationals</a:t>
            </a:r>
            <a:r>
              <a:rPr lang="en-GB" dirty="0" smtClean="0">
                <a:solidFill>
                  <a:srgbClr val="3366FF"/>
                </a:solidFill>
                <a:latin typeface="Garamond" panose="02020404030301010803" pitchFamily="18" charset="0"/>
              </a:rPr>
              <a:t> are countable</a:t>
            </a:r>
            <a:endParaRPr lang="en-GB" dirty="0">
              <a:solidFill>
                <a:srgbClr val="3366FF"/>
              </a:solidFill>
              <a:latin typeface="Garamond" panose="02020404030301010803" pitchFamily="18" charset="0"/>
            </a:endParaRPr>
          </a:p>
        </p:txBody>
      </p:sp>
      <p:sp>
        <p:nvSpPr>
          <p:cNvPr id="3" name="Content Placeholder 2"/>
          <p:cNvSpPr>
            <a:spLocks noGrp="1"/>
          </p:cNvSpPr>
          <p:nvPr>
            <p:ph sz="half" idx="1"/>
          </p:nvPr>
        </p:nvSpPr>
        <p:spPr>
          <a:xfrm>
            <a:off x="179512" y="1268760"/>
            <a:ext cx="4316288" cy="4032448"/>
          </a:xfrm>
        </p:spPr>
        <p:txBody>
          <a:bodyPr>
            <a:normAutofit/>
          </a:bodyPr>
          <a:lstStyle/>
          <a:p>
            <a:pPr marL="0" indent="0">
              <a:buNone/>
            </a:pPr>
            <a:r>
              <a:rPr lang="en-GB" sz="2300" dirty="0" smtClean="0">
                <a:latin typeface="Garamond" panose="02020404030301010803" pitchFamily="18" charset="0"/>
              </a:rPr>
              <a:t>the </a:t>
            </a:r>
            <a:r>
              <a:rPr lang="en-GB" sz="2300" dirty="0">
                <a:latin typeface="Garamond" panose="02020404030301010803" pitchFamily="18" charset="0"/>
              </a:rPr>
              <a:t>first row lists the integers, </a:t>
            </a:r>
            <a:endParaRPr lang="en-GB" sz="2300" dirty="0" smtClean="0">
              <a:latin typeface="Garamond" panose="02020404030301010803" pitchFamily="18" charset="0"/>
            </a:endParaRPr>
          </a:p>
          <a:p>
            <a:pPr marL="0" indent="0">
              <a:buNone/>
            </a:pPr>
            <a:r>
              <a:rPr lang="en-GB" sz="2300" dirty="0" smtClean="0">
                <a:latin typeface="Garamond" panose="02020404030301010803" pitchFamily="18" charset="0"/>
              </a:rPr>
              <a:t>the </a:t>
            </a:r>
            <a:r>
              <a:rPr lang="en-GB" sz="2300" dirty="0">
                <a:latin typeface="Garamond" panose="02020404030301010803" pitchFamily="18" charset="0"/>
              </a:rPr>
              <a:t>second row lists the ‘halves</a:t>
            </a:r>
            <a:r>
              <a:rPr lang="en-GB" sz="2300" dirty="0" smtClean="0">
                <a:latin typeface="Garamond" panose="02020404030301010803" pitchFamily="18" charset="0"/>
              </a:rPr>
              <a:t>’,</a:t>
            </a:r>
          </a:p>
          <a:p>
            <a:pPr marL="0" indent="0">
              <a:buNone/>
            </a:pPr>
            <a:r>
              <a:rPr lang="en-GB" sz="2300" dirty="0">
                <a:latin typeface="Garamond" panose="02020404030301010803" pitchFamily="18" charset="0"/>
              </a:rPr>
              <a:t>t</a:t>
            </a:r>
            <a:r>
              <a:rPr lang="en-GB" sz="2300" dirty="0" smtClean="0">
                <a:latin typeface="Garamond" panose="02020404030301010803" pitchFamily="18" charset="0"/>
              </a:rPr>
              <a:t>he third row the thirds</a:t>
            </a:r>
          </a:p>
          <a:p>
            <a:pPr marL="0" indent="0">
              <a:buNone/>
            </a:pPr>
            <a:r>
              <a:rPr lang="en-GB" sz="2300" dirty="0">
                <a:latin typeface="Garamond" panose="02020404030301010803" pitchFamily="18" charset="0"/>
              </a:rPr>
              <a:t>t</a:t>
            </a:r>
            <a:r>
              <a:rPr lang="en-GB" sz="2300" dirty="0" smtClean="0">
                <a:latin typeface="Garamond" panose="02020404030301010803" pitchFamily="18" charset="0"/>
              </a:rPr>
              <a:t>he fourth row the quarters</a:t>
            </a:r>
            <a:endParaRPr lang="en-GB" sz="2300" dirty="0">
              <a:latin typeface="Garamond" panose="02020404030301010803" pitchFamily="18" charset="0"/>
            </a:endParaRPr>
          </a:p>
          <a:p>
            <a:pPr marL="0" indent="0">
              <a:buNone/>
            </a:pPr>
            <a:r>
              <a:rPr lang="en-GB" sz="2300" dirty="0" smtClean="0">
                <a:latin typeface="Garamond" panose="02020404030301010803" pitchFamily="18" charset="0"/>
              </a:rPr>
              <a:t>and </a:t>
            </a:r>
            <a:r>
              <a:rPr lang="en-GB" sz="2300" dirty="0">
                <a:latin typeface="Garamond" panose="02020404030301010803" pitchFamily="18" charset="0"/>
              </a:rPr>
              <a:t>so on</a:t>
            </a:r>
            <a:r>
              <a:rPr lang="en-GB" sz="2300" dirty="0" smtClean="0">
                <a:latin typeface="Garamond" panose="02020404030301010803" pitchFamily="18" charset="0"/>
              </a:rPr>
              <a:t>.</a:t>
            </a:r>
          </a:p>
          <a:p>
            <a:pPr marL="0" indent="0">
              <a:buNone/>
            </a:pPr>
            <a:endParaRPr lang="en-GB" sz="2300" dirty="0">
              <a:latin typeface="Garamond" panose="02020404030301010803" pitchFamily="18" charset="0"/>
            </a:endParaRPr>
          </a:p>
          <a:p>
            <a:pPr marL="0" indent="0">
              <a:buNone/>
            </a:pPr>
            <a:r>
              <a:rPr lang="en-GB" sz="2300" dirty="0" smtClean="0">
                <a:latin typeface="Garamond" panose="02020404030301010803" pitchFamily="18" charset="0"/>
              </a:rPr>
              <a:t>We </a:t>
            </a:r>
            <a:r>
              <a:rPr lang="en-GB" sz="2300" dirty="0">
                <a:latin typeface="Garamond" panose="02020404030301010803" pitchFamily="18" charset="0"/>
              </a:rPr>
              <a:t>then ‘snake around’ the diagonals of this array of numbers, deleting any numbers that we have seen before: this gives the </a:t>
            </a:r>
            <a:r>
              <a:rPr lang="en-GB" sz="2300" dirty="0" smtClean="0">
                <a:latin typeface="Garamond" panose="02020404030301010803" pitchFamily="18" charset="0"/>
              </a:rPr>
              <a:t>list</a:t>
            </a:r>
            <a:endParaRPr lang="en-GB"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1628800"/>
            <a:ext cx="4091329" cy="313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512" y="5949280"/>
            <a:ext cx="8856984" cy="830997"/>
          </a:xfrm>
          <a:prstGeom prst="rect">
            <a:avLst/>
          </a:prstGeom>
          <a:noFill/>
        </p:spPr>
        <p:txBody>
          <a:bodyPr wrap="square" rtlCol="0">
            <a:spAutoFit/>
          </a:bodyPr>
          <a:lstStyle/>
          <a:p>
            <a:pPr algn="ctr"/>
            <a:r>
              <a:rPr lang="en-GB" sz="2400" dirty="0" smtClean="0">
                <a:latin typeface="Garamond" panose="02020404030301010803" pitchFamily="18" charset="0"/>
              </a:rPr>
              <a:t>This </a:t>
            </a:r>
            <a:r>
              <a:rPr lang="en-GB" sz="2400" dirty="0">
                <a:latin typeface="Garamond" panose="02020404030301010803" pitchFamily="18" charset="0"/>
              </a:rPr>
              <a:t>list contains all the positive </a:t>
            </a:r>
            <a:r>
              <a:rPr lang="en-GB" sz="2400" dirty="0" smtClean="0">
                <a:latin typeface="Garamond" panose="02020404030301010803" pitchFamily="18" charset="0"/>
              </a:rPr>
              <a:t>fractions, so the positive fractions  are </a:t>
            </a:r>
            <a:r>
              <a:rPr lang="en-GB" sz="2400" b="1" dirty="0" smtClean="0">
                <a:latin typeface="Garamond" panose="02020404030301010803" pitchFamily="18" charset="0"/>
              </a:rPr>
              <a:t>countable</a:t>
            </a:r>
            <a:r>
              <a:rPr lang="en-GB" sz="2400" dirty="0" smtClean="0">
                <a:latin typeface="Garamond" panose="02020404030301010803" pitchFamily="18" charset="0"/>
              </a:rPr>
              <a:t>.</a:t>
            </a:r>
            <a:endParaRPr lang="en-GB" sz="2200" dirty="0">
              <a:latin typeface="Garamond" panose="02020404030301010803"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5301208"/>
            <a:ext cx="59912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92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latin typeface="Garamond" panose="02020404030301010803" pitchFamily="18" charset="0"/>
              </a:rPr>
              <a:t>The Reals</a:t>
            </a:r>
            <a:endParaRPr lang="en-GB" dirty="0">
              <a:solidFill>
                <a:srgbClr val="3366FF"/>
              </a:solidFill>
              <a:latin typeface="Garamond" panose="02020404030301010803" pitchFamily="18" charset="0"/>
            </a:endParaRPr>
          </a:p>
        </p:txBody>
      </p:sp>
      <p:sp>
        <p:nvSpPr>
          <p:cNvPr id="3" name="Content Placeholder 2"/>
          <p:cNvSpPr>
            <a:spLocks noGrp="1"/>
          </p:cNvSpPr>
          <p:nvPr>
            <p:ph idx="1"/>
          </p:nvPr>
        </p:nvSpPr>
        <p:spPr>
          <a:xfrm>
            <a:off x="457200" y="1196752"/>
            <a:ext cx="8229600" cy="5904656"/>
          </a:xfrm>
        </p:spPr>
        <p:txBody>
          <a:bodyPr>
            <a:noAutofit/>
          </a:bodyPr>
          <a:lstStyle/>
          <a:p>
            <a:pPr marL="0" indent="0">
              <a:buNone/>
            </a:pPr>
            <a:r>
              <a:rPr lang="en-GB" sz="2200" dirty="0">
                <a:latin typeface="Garamond" panose="02020404030301010803" pitchFamily="18" charset="0"/>
              </a:rPr>
              <a:t>W</a:t>
            </a:r>
            <a:r>
              <a:rPr lang="en-GB" sz="2200" dirty="0" smtClean="0">
                <a:latin typeface="Garamond" panose="02020404030301010803" pitchFamily="18" charset="0"/>
              </a:rPr>
              <a:t>e </a:t>
            </a:r>
            <a:r>
              <a:rPr lang="en-GB" sz="2200" dirty="0">
                <a:latin typeface="Garamond" panose="02020404030301010803" pitchFamily="18" charset="0"/>
              </a:rPr>
              <a:t>will prove that the set of real numbers in the interval from 0 up to 1 is not countable</a:t>
            </a:r>
            <a:r>
              <a:rPr lang="en-GB" sz="2200" dirty="0" smtClean="0">
                <a:latin typeface="Garamond" panose="02020404030301010803" pitchFamily="18" charset="0"/>
              </a:rPr>
              <a:t>. We use </a:t>
            </a:r>
            <a:r>
              <a:rPr lang="en-GB" sz="2200" i="1" dirty="0">
                <a:latin typeface="Garamond" panose="02020404030301010803" pitchFamily="18" charset="0"/>
              </a:rPr>
              <a:t>proof by </a:t>
            </a:r>
            <a:r>
              <a:rPr lang="en-GB" sz="2200" i="1" dirty="0" smtClean="0">
                <a:latin typeface="Garamond" panose="02020404030301010803" pitchFamily="18" charset="0"/>
              </a:rPr>
              <a:t>contradiction</a:t>
            </a:r>
          </a:p>
          <a:p>
            <a:pPr marL="0" indent="0">
              <a:buNone/>
            </a:pPr>
            <a:r>
              <a:rPr lang="en-GB" sz="2200" dirty="0" smtClean="0">
                <a:latin typeface="Garamond" panose="02020404030301010803" pitchFamily="18" charset="0"/>
              </a:rPr>
              <a:t>Suppose they are </a:t>
            </a:r>
            <a:r>
              <a:rPr lang="en-GB" sz="2200" i="1" dirty="0" smtClean="0">
                <a:latin typeface="Garamond" panose="02020404030301010803" pitchFamily="18" charset="0"/>
              </a:rPr>
              <a:t>countable </a:t>
            </a:r>
            <a:r>
              <a:rPr lang="en-GB" sz="2200" dirty="0" smtClean="0">
                <a:latin typeface="Garamond" panose="02020404030301010803" pitchFamily="18" charset="0"/>
              </a:rPr>
              <a:t>then we can create a list like</a:t>
            </a:r>
          </a:p>
          <a:p>
            <a:pPr marL="0" indent="0">
              <a:buNone/>
            </a:pPr>
            <a:r>
              <a:rPr lang="en-GB" sz="2200" dirty="0">
                <a:latin typeface="Garamond" panose="02020404030301010803" pitchFamily="18" charset="0"/>
              </a:rPr>
              <a:t>1	</a:t>
            </a:r>
            <a:r>
              <a:rPr lang="en-GB" sz="2200" dirty="0">
                <a:latin typeface="Garamond" panose="02020404030301010803" pitchFamily="18" charset="0"/>
                <a:sym typeface="Symbol"/>
              </a:rPr>
              <a:t></a:t>
            </a:r>
            <a:r>
              <a:rPr lang="en-GB" sz="2200" dirty="0">
                <a:latin typeface="Garamond" panose="02020404030301010803" pitchFamily="18" charset="0"/>
              </a:rPr>
              <a:t>	</a:t>
            </a:r>
            <a:r>
              <a:rPr lang="en-GB" sz="2200" i="1" dirty="0">
                <a:latin typeface="Garamond" panose="02020404030301010803" pitchFamily="18" charset="0"/>
              </a:rPr>
              <a:t>x</a:t>
            </a:r>
            <a:r>
              <a:rPr lang="en-GB" sz="2200" i="1" baseline="-25000" dirty="0">
                <a:latin typeface="Garamond" panose="02020404030301010803" pitchFamily="18" charset="0"/>
              </a:rPr>
              <a:t>1</a:t>
            </a:r>
            <a:r>
              <a:rPr lang="en-GB" sz="2200" dirty="0">
                <a:latin typeface="Garamond" panose="02020404030301010803" pitchFamily="18" charset="0"/>
              </a:rPr>
              <a:t> = 0.256173…</a:t>
            </a:r>
          </a:p>
          <a:p>
            <a:pPr marL="0" indent="0">
              <a:buNone/>
            </a:pPr>
            <a:r>
              <a:rPr lang="en-GB" sz="2200" dirty="0">
                <a:latin typeface="Garamond" panose="02020404030301010803" pitchFamily="18" charset="0"/>
              </a:rPr>
              <a:t>2	</a:t>
            </a:r>
            <a:r>
              <a:rPr lang="en-GB" sz="2200" dirty="0">
                <a:latin typeface="Garamond" panose="02020404030301010803" pitchFamily="18" charset="0"/>
                <a:sym typeface="Symbol"/>
              </a:rPr>
              <a:t></a:t>
            </a:r>
            <a:r>
              <a:rPr lang="en-GB" sz="2200" dirty="0">
                <a:latin typeface="Garamond" panose="02020404030301010803" pitchFamily="18" charset="0"/>
              </a:rPr>
              <a:t>	</a:t>
            </a:r>
            <a:r>
              <a:rPr lang="en-GB" sz="2200" i="1" dirty="0">
                <a:latin typeface="Garamond" panose="02020404030301010803" pitchFamily="18" charset="0"/>
              </a:rPr>
              <a:t>x</a:t>
            </a:r>
            <a:r>
              <a:rPr lang="en-GB" sz="2200" i="1" baseline="-25000" dirty="0">
                <a:latin typeface="Garamond" panose="02020404030301010803" pitchFamily="18" charset="0"/>
              </a:rPr>
              <a:t>2</a:t>
            </a:r>
            <a:r>
              <a:rPr lang="en-GB" sz="2200" i="1" dirty="0">
                <a:latin typeface="Garamond" panose="02020404030301010803" pitchFamily="18" charset="0"/>
              </a:rPr>
              <a:t> </a:t>
            </a:r>
            <a:r>
              <a:rPr lang="en-GB" sz="2200" dirty="0">
                <a:latin typeface="Garamond" panose="02020404030301010803" pitchFamily="18" charset="0"/>
              </a:rPr>
              <a:t>= 0.654321…</a:t>
            </a:r>
          </a:p>
          <a:p>
            <a:pPr marL="0" indent="0">
              <a:buNone/>
            </a:pPr>
            <a:r>
              <a:rPr lang="en-GB" sz="2200" dirty="0">
                <a:latin typeface="Garamond" panose="02020404030301010803" pitchFamily="18" charset="0"/>
              </a:rPr>
              <a:t>3	</a:t>
            </a:r>
            <a:r>
              <a:rPr lang="en-GB" sz="2200" dirty="0">
                <a:latin typeface="Garamond" panose="02020404030301010803" pitchFamily="18" charset="0"/>
                <a:sym typeface="Symbol"/>
              </a:rPr>
              <a:t></a:t>
            </a:r>
            <a:r>
              <a:rPr lang="en-GB" sz="2200" dirty="0">
                <a:latin typeface="Garamond" panose="02020404030301010803" pitchFamily="18" charset="0"/>
              </a:rPr>
              <a:t>	</a:t>
            </a:r>
            <a:r>
              <a:rPr lang="en-GB" sz="2200" i="1" dirty="0">
                <a:latin typeface="Garamond" panose="02020404030301010803" pitchFamily="18" charset="0"/>
              </a:rPr>
              <a:t>x</a:t>
            </a:r>
            <a:r>
              <a:rPr lang="en-GB" sz="2200" i="1" baseline="-25000" dirty="0">
                <a:latin typeface="Garamond" panose="02020404030301010803" pitchFamily="18" charset="0"/>
              </a:rPr>
              <a:t>3</a:t>
            </a:r>
            <a:r>
              <a:rPr lang="en-GB" sz="2200" dirty="0">
                <a:latin typeface="Garamond" panose="02020404030301010803" pitchFamily="18" charset="0"/>
              </a:rPr>
              <a:t> = 0.876241…</a:t>
            </a:r>
          </a:p>
          <a:p>
            <a:pPr marL="0" indent="0">
              <a:buNone/>
            </a:pPr>
            <a:r>
              <a:rPr lang="en-GB" sz="2200" dirty="0">
                <a:latin typeface="Garamond" panose="02020404030301010803" pitchFamily="18" charset="0"/>
              </a:rPr>
              <a:t>4	</a:t>
            </a:r>
            <a:r>
              <a:rPr lang="en-GB" sz="2200" dirty="0">
                <a:latin typeface="Garamond" panose="02020404030301010803" pitchFamily="18" charset="0"/>
                <a:sym typeface="Symbol"/>
              </a:rPr>
              <a:t></a:t>
            </a:r>
            <a:r>
              <a:rPr lang="en-GB" sz="2200" dirty="0">
                <a:latin typeface="Garamond" panose="02020404030301010803" pitchFamily="18" charset="0"/>
              </a:rPr>
              <a:t>	</a:t>
            </a:r>
            <a:r>
              <a:rPr lang="en-GB" sz="2200" i="1" dirty="0">
                <a:latin typeface="Garamond" panose="02020404030301010803" pitchFamily="18" charset="0"/>
              </a:rPr>
              <a:t>x</a:t>
            </a:r>
            <a:r>
              <a:rPr lang="en-GB" sz="2200" i="1" baseline="-25000" dirty="0">
                <a:latin typeface="Garamond" panose="02020404030301010803" pitchFamily="18" charset="0"/>
              </a:rPr>
              <a:t>4</a:t>
            </a:r>
            <a:r>
              <a:rPr lang="en-GB" sz="2200" dirty="0">
                <a:latin typeface="Garamond" panose="02020404030301010803" pitchFamily="18" charset="0"/>
              </a:rPr>
              <a:t> = 0.60000…</a:t>
            </a:r>
          </a:p>
          <a:p>
            <a:pPr marL="0" indent="0">
              <a:buNone/>
            </a:pPr>
            <a:r>
              <a:rPr lang="en-GB" sz="2200" dirty="0">
                <a:latin typeface="Garamond" panose="02020404030301010803" pitchFamily="18" charset="0"/>
              </a:rPr>
              <a:t>5	</a:t>
            </a:r>
            <a:r>
              <a:rPr lang="en-GB" sz="2200" dirty="0">
                <a:latin typeface="Garamond" panose="02020404030301010803" pitchFamily="18" charset="0"/>
                <a:sym typeface="Symbol"/>
              </a:rPr>
              <a:t></a:t>
            </a:r>
            <a:r>
              <a:rPr lang="en-GB" sz="2200" dirty="0">
                <a:latin typeface="Garamond" panose="02020404030301010803" pitchFamily="18" charset="0"/>
              </a:rPr>
              <a:t>	</a:t>
            </a:r>
            <a:r>
              <a:rPr lang="en-GB" sz="2200" i="1" dirty="0">
                <a:latin typeface="Garamond" panose="02020404030301010803" pitchFamily="18" charset="0"/>
              </a:rPr>
              <a:t>x</a:t>
            </a:r>
            <a:r>
              <a:rPr lang="en-GB" sz="2200" i="1" baseline="-25000" dirty="0">
                <a:latin typeface="Garamond" panose="02020404030301010803" pitchFamily="18" charset="0"/>
              </a:rPr>
              <a:t>5</a:t>
            </a:r>
            <a:r>
              <a:rPr lang="en-GB" sz="2200" i="1" dirty="0">
                <a:latin typeface="Garamond" panose="02020404030301010803" pitchFamily="18" charset="0"/>
              </a:rPr>
              <a:t> </a:t>
            </a:r>
            <a:r>
              <a:rPr lang="en-GB" sz="2200" dirty="0">
                <a:latin typeface="Garamond" panose="02020404030301010803" pitchFamily="18" charset="0"/>
              </a:rPr>
              <a:t>= 0.67678…</a:t>
            </a:r>
          </a:p>
          <a:p>
            <a:pPr marL="0" indent="0">
              <a:buNone/>
            </a:pPr>
            <a:r>
              <a:rPr lang="en-GB" sz="2200" dirty="0">
                <a:latin typeface="Garamond" panose="02020404030301010803" pitchFamily="18" charset="0"/>
              </a:rPr>
              <a:t>6	</a:t>
            </a:r>
            <a:r>
              <a:rPr lang="en-GB" sz="2200" dirty="0">
                <a:latin typeface="Garamond" panose="02020404030301010803" pitchFamily="18" charset="0"/>
                <a:sym typeface="Symbol"/>
              </a:rPr>
              <a:t></a:t>
            </a:r>
            <a:r>
              <a:rPr lang="en-GB" sz="2200" dirty="0">
                <a:latin typeface="Garamond" panose="02020404030301010803" pitchFamily="18" charset="0"/>
              </a:rPr>
              <a:t>	</a:t>
            </a:r>
            <a:r>
              <a:rPr lang="en-GB" sz="2200" i="1" dirty="0">
                <a:latin typeface="Garamond" panose="02020404030301010803" pitchFamily="18" charset="0"/>
              </a:rPr>
              <a:t>x</a:t>
            </a:r>
            <a:r>
              <a:rPr lang="en-GB" sz="2200" i="1" baseline="-25000" dirty="0">
                <a:latin typeface="Garamond" panose="02020404030301010803" pitchFamily="18" charset="0"/>
              </a:rPr>
              <a:t>6</a:t>
            </a:r>
            <a:r>
              <a:rPr lang="en-GB" sz="2200" dirty="0">
                <a:latin typeface="Garamond" panose="02020404030301010803" pitchFamily="18" charset="0"/>
              </a:rPr>
              <a:t> = 0.38751…</a:t>
            </a:r>
          </a:p>
          <a:p>
            <a:pPr marL="0" indent="0">
              <a:buNone/>
            </a:pPr>
            <a:r>
              <a:rPr lang="en-GB" sz="2200" dirty="0">
                <a:latin typeface="Garamond" panose="02020404030301010803" pitchFamily="18" charset="0"/>
              </a:rPr>
              <a:t>.	 .	.       .</a:t>
            </a:r>
          </a:p>
          <a:p>
            <a:pPr marL="0" indent="0">
              <a:buNone/>
            </a:pPr>
            <a:r>
              <a:rPr lang="en-GB" sz="2200" dirty="0">
                <a:latin typeface="Garamond" panose="02020404030301010803" pitchFamily="18" charset="0"/>
              </a:rPr>
              <a:t>.	 .	.       .</a:t>
            </a:r>
          </a:p>
          <a:p>
            <a:pPr marL="0" indent="0">
              <a:buNone/>
            </a:pPr>
            <a:r>
              <a:rPr lang="en-GB" sz="2200" i="1" dirty="0" smtClean="0">
                <a:latin typeface="Garamond" panose="02020404030301010803" pitchFamily="18" charset="0"/>
              </a:rPr>
              <a:t>n</a:t>
            </a:r>
            <a:r>
              <a:rPr lang="en-GB" sz="2200" dirty="0">
                <a:latin typeface="Garamond" panose="02020404030301010803" pitchFamily="18" charset="0"/>
              </a:rPr>
              <a:t>	</a:t>
            </a:r>
            <a:r>
              <a:rPr lang="en-GB" sz="2200" dirty="0">
                <a:latin typeface="Garamond" panose="02020404030301010803" pitchFamily="18" charset="0"/>
                <a:sym typeface="Symbol"/>
              </a:rPr>
              <a:t></a:t>
            </a:r>
            <a:r>
              <a:rPr lang="en-GB" sz="2200" dirty="0">
                <a:latin typeface="Garamond" panose="02020404030301010803" pitchFamily="18" charset="0"/>
              </a:rPr>
              <a:t>	</a:t>
            </a:r>
            <a:r>
              <a:rPr lang="en-GB" sz="2200" i="1" dirty="0" err="1">
                <a:latin typeface="Garamond" panose="02020404030301010803" pitchFamily="18" charset="0"/>
              </a:rPr>
              <a:t>x</a:t>
            </a:r>
            <a:r>
              <a:rPr lang="en-GB" sz="2200" i="1" baseline="-25000" dirty="0" err="1">
                <a:latin typeface="Garamond" panose="02020404030301010803" pitchFamily="18" charset="0"/>
              </a:rPr>
              <a:t>n</a:t>
            </a:r>
            <a:r>
              <a:rPr lang="en-GB" sz="2200" dirty="0">
                <a:latin typeface="Garamond" panose="02020404030301010803" pitchFamily="18" charset="0"/>
              </a:rPr>
              <a:t> = 0.a</a:t>
            </a:r>
            <a:r>
              <a:rPr lang="en-GB" sz="2200" baseline="-25000" dirty="0">
                <a:latin typeface="Garamond" panose="02020404030301010803" pitchFamily="18" charset="0"/>
              </a:rPr>
              <a:t>1</a:t>
            </a:r>
            <a:r>
              <a:rPr lang="en-GB" sz="2200" dirty="0">
                <a:latin typeface="Garamond" panose="02020404030301010803" pitchFamily="18" charset="0"/>
              </a:rPr>
              <a:t>a</a:t>
            </a:r>
            <a:r>
              <a:rPr lang="en-GB" sz="2200" baseline="-25000" dirty="0">
                <a:latin typeface="Garamond" panose="02020404030301010803" pitchFamily="18" charset="0"/>
              </a:rPr>
              <a:t>2</a:t>
            </a:r>
            <a:r>
              <a:rPr lang="en-GB" sz="2200" dirty="0">
                <a:latin typeface="Garamond" panose="02020404030301010803" pitchFamily="18" charset="0"/>
              </a:rPr>
              <a:t>a</a:t>
            </a:r>
            <a:r>
              <a:rPr lang="en-GB" sz="2200" baseline="-25000" dirty="0">
                <a:latin typeface="Garamond" panose="02020404030301010803" pitchFamily="18" charset="0"/>
              </a:rPr>
              <a:t>3</a:t>
            </a:r>
            <a:r>
              <a:rPr lang="en-GB" sz="2200" dirty="0">
                <a:latin typeface="Garamond" panose="02020404030301010803" pitchFamily="18" charset="0"/>
              </a:rPr>
              <a:t>a</a:t>
            </a:r>
            <a:r>
              <a:rPr lang="en-GB" sz="2200" baseline="-25000" dirty="0">
                <a:latin typeface="Garamond" panose="02020404030301010803" pitchFamily="18" charset="0"/>
              </a:rPr>
              <a:t>4</a:t>
            </a:r>
            <a:r>
              <a:rPr lang="en-GB" sz="2200" dirty="0">
                <a:latin typeface="Garamond" panose="02020404030301010803" pitchFamily="18" charset="0"/>
              </a:rPr>
              <a:t>a</a:t>
            </a:r>
            <a:r>
              <a:rPr lang="en-GB" sz="2200" baseline="-25000" dirty="0">
                <a:latin typeface="Garamond" panose="02020404030301010803" pitchFamily="18" charset="0"/>
              </a:rPr>
              <a:t>5</a:t>
            </a:r>
            <a:r>
              <a:rPr lang="en-GB" sz="2200" dirty="0">
                <a:latin typeface="Garamond" panose="02020404030301010803" pitchFamily="18" charset="0"/>
              </a:rPr>
              <a:t> …a</a:t>
            </a:r>
            <a:r>
              <a:rPr lang="en-GB" sz="2200" baseline="-25000" dirty="0">
                <a:latin typeface="Garamond" panose="02020404030301010803" pitchFamily="18" charset="0"/>
              </a:rPr>
              <a:t>n</a:t>
            </a:r>
            <a:r>
              <a:rPr lang="en-GB" sz="2200" dirty="0">
                <a:latin typeface="Garamond" panose="02020404030301010803" pitchFamily="18" charset="0"/>
              </a:rPr>
              <a:t> …</a:t>
            </a:r>
          </a:p>
          <a:p>
            <a:pPr marL="0" indent="0">
              <a:buNone/>
            </a:pPr>
            <a:r>
              <a:rPr lang="en-GB" sz="2200" dirty="0">
                <a:latin typeface="Garamond" panose="02020404030301010803" pitchFamily="18" charset="0"/>
              </a:rPr>
              <a:t>.	 .	.       .</a:t>
            </a:r>
          </a:p>
          <a:p>
            <a:pPr marL="0" indent="0">
              <a:buNone/>
            </a:pPr>
            <a:r>
              <a:rPr lang="en-GB" sz="2200" dirty="0">
                <a:latin typeface="Garamond" panose="02020404030301010803" pitchFamily="18" charset="0"/>
              </a:rPr>
              <a:t>.	 .	.       .</a:t>
            </a:r>
          </a:p>
          <a:p>
            <a:pPr marL="0" indent="0">
              <a:buNone/>
            </a:pPr>
            <a:r>
              <a:rPr lang="en-GB" sz="2200" dirty="0">
                <a:latin typeface="Garamond" panose="02020404030301010803" pitchFamily="18" charset="0"/>
              </a:rPr>
              <a:t>.	 .	.       </a:t>
            </a:r>
            <a:r>
              <a:rPr lang="en-GB" sz="2200" dirty="0" smtClean="0">
                <a:latin typeface="Garamond" panose="02020404030301010803" pitchFamily="18" charset="0"/>
              </a:rPr>
              <a:t>.</a:t>
            </a:r>
            <a:endParaRPr lang="en-GB" sz="2200" dirty="0">
              <a:latin typeface="Garamond" panose="02020404030301010803" pitchFamily="18" charset="0"/>
            </a:endParaRPr>
          </a:p>
        </p:txBody>
      </p:sp>
    </p:spTree>
    <p:extLst>
      <p:ext uri="{BB962C8B-B14F-4D97-AF65-F5344CB8AC3E}">
        <p14:creationId xmlns:p14="http://schemas.microsoft.com/office/powerpoint/2010/main" val="428780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600200"/>
            <a:ext cx="4824536" cy="4925144"/>
          </a:xfrm>
        </p:spPr>
        <p:txBody>
          <a:bodyPr>
            <a:normAutofit fontScale="92500" lnSpcReduction="10000"/>
          </a:bodyPr>
          <a:lstStyle/>
          <a:p>
            <a:pPr marL="0" lvl="0" indent="0">
              <a:buNone/>
            </a:pPr>
            <a:r>
              <a:rPr lang="en-GB" sz="2200" dirty="0">
                <a:solidFill>
                  <a:prstClr val="black"/>
                </a:solidFill>
                <a:latin typeface="Garamond" panose="02020404030301010803" pitchFamily="18" charset="0"/>
              </a:rPr>
              <a:t>1	</a:t>
            </a:r>
            <a:r>
              <a:rPr lang="en-GB" sz="2200" dirty="0">
                <a:solidFill>
                  <a:prstClr val="black"/>
                </a:solidFill>
                <a:latin typeface="Garamond" panose="02020404030301010803" pitchFamily="18" charset="0"/>
                <a:sym typeface="Symbol"/>
              </a:rPr>
              <a:t></a:t>
            </a:r>
            <a:r>
              <a:rPr lang="en-GB" sz="2200" dirty="0">
                <a:solidFill>
                  <a:prstClr val="black"/>
                </a:solidFill>
                <a:latin typeface="Garamond" panose="02020404030301010803" pitchFamily="18" charset="0"/>
              </a:rPr>
              <a:t>	</a:t>
            </a:r>
            <a:r>
              <a:rPr lang="en-GB" sz="2200" i="1" dirty="0">
                <a:solidFill>
                  <a:prstClr val="black"/>
                </a:solidFill>
                <a:latin typeface="Garamond" panose="02020404030301010803" pitchFamily="18" charset="0"/>
              </a:rPr>
              <a:t>x</a:t>
            </a:r>
            <a:r>
              <a:rPr lang="en-GB" sz="2200" i="1" baseline="-25000" dirty="0">
                <a:solidFill>
                  <a:prstClr val="black"/>
                </a:solidFill>
                <a:latin typeface="Garamond" panose="02020404030301010803" pitchFamily="18" charset="0"/>
              </a:rPr>
              <a:t>1</a:t>
            </a:r>
            <a:r>
              <a:rPr lang="en-GB" sz="2200" dirty="0">
                <a:solidFill>
                  <a:prstClr val="black"/>
                </a:solidFill>
                <a:latin typeface="Garamond" panose="02020404030301010803" pitchFamily="18" charset="0"/>
              </a:rPr>
              <a:t> = 0.256173…</a:t>
            </a:r>
          </a:p>
          <a:p>
            <a:pPr marL="0" lvl="0" indent="0">
              <a:buNone/>
            </a:pPr>
            <a:r>
              <a:rPr lang="en-GB" sz="2200" dirty="0">
                <a:solidFill>
                  <a:prstClr val="black"/>
                </a:solidFill>
                <a:latin typeface="Garamond" panose="02020404030301010803" pitchFamily="18" charset="0"/>
              </a:rPr>
              <a:t>2	</a:t>
            </a:r>
            <a:r>
              <a:rPr lang="en-GB" sz="2200" dirty="0">
                <a:solidFill>
                  <a:prstClr val="black"/>
                </a:solidFill>
                <a:latin typeface="Garamond" panose="02020404030301010803" pitchFamily="18" charset="0"/>
                <a:sym typeface="Symbol"/>
              </a:rPr>
              <a:t></a:t>
            </a:r>
            <a:r>
              <a:rPr lang="en-GB" sz="2200" dirty="0">
                <a:solidFill>
                  <a:prstClr val="black"/>
                </a:solidFill>
                <a:latin typeface="Garamond" panose="02020404030301010803" pitchFamily="18" charset="0"/>
              </a:rPr>
              <a:t>	</a:t>
            </a:r>
            <a:r>
              <a:rPr lang="en-GB" sz="2200" i="1" dirty="0">
                <a:solidFill>
                  <a:prstClr val="black"/>
                </a:solidFill>
                <a:latin typeface="Garamond" panose="02020404030301010803" pitchFamily="18" charset="0"/>
              </a:rPr>
              <a:t>x</a:t>
            </a:r>
            <a:r>
              <a:rPr lang="en-GB" sz="2200" i="1" baseline="-25000" dirty="0">
                <a:solidFill>
                  <a:prstClr val="black"/>
                </a:solidFill>
                <a:latin typeface="Garamond" panose="02020404030301010803" pitchFamily="18" charset="0"/>
              </a:rPr>
              <a:t>2</a:t>
            </a:r>
            <a:r>
              <a:rPr lang="en-GB" sz="2200" i="1" dirty="0">
                <a:solidFill>
                  <a:prstClr val="black"/>
                </a:solidFill>
                <a:latin typeface="Garamond" panose="02020404030301010803" pitchFamily="18" charset="0"/>
              </a:rPr>
              <a:t> </a:t>
            </a:r>
            <a:r>
              <a:rPr lang="en-GB" sz="2200" dirty="0">
                <a:solidFill>
                  <a:prstClr val="black"/>
                </a:solidFill>
                <a:latin typeface="Garamond" panose="02020404030301010803" pitchFamily="18" charset="0"/>
              </a:rPr>
              <a:t>= 0.654321…</a:t>
            </a:r>
          </a:p>
          <a:p>
            <a:pPr marL="0" lvl="0" indent="0">
              <a:buNone/>
            </a:pPr>
            <a:r>
              <a:rPr lang="en-GB" sz="2200" dirty="0">
                <a:solidFill>
                  <a:prstClr val="black"/>
                </a:solidFill>
                <a:latin typeface="Garamond" panose="02020404030301010803" pitchFamily="18" charset="0"/>
              </a:rPr>
              <a:t>3	</a:t>
            </a:r>
            <a:r>
              <a:rPr lang="en-GB" sz="2200" dirty="0">
                <a:solidFill>
                  <a:prstClr val="black"/>
                </a:solidFill>
                <a:latin typeface="Garamond" panose="02020404030301010803" pitchFamily="18" charset="0"/>
                <a:sym typeface="Symbol"/>
              </a:rPr>
              <a:t></a:t>
            </a:r>
            <a:r>
              <a:rPr lang="en-GB" sz="2200" dirty="0">
                <a:solidFill>
                  <a:prstClr val="black"/>
                </a:solidFill>
                <a:latin typeface="Garamond" panose="02020404030301010803" pitchFamily="18" charset="0"/>
              </a:rPr>
              <a:t>	</a:t>
            </a:r>
            <a:r>
              <a:rPr lang="en-GB" sz="2200" i="1" dirty="0">
                <a:solidFill>
                  <a:prstClr val="black"/>
                </a:solidFill>
                <a:latin typeface="Garamond" panose="02020404030301010803" pitchFamily="18" charset="0"/>
              </a:rPr>
              <a:t>x</a:t>
            </a:r>
            <a:r>
              <a:rPr lang="en-GB" sz="2200" i="1" baseline="-25000" dirty="0">
                <a:solidFill>
                  <a:prstClr val="black"/>
                </a:solidFill>
                <a:latin typeface="Garamond" panose="02020404030301010803" pitchFamily="18" charset="0"/>
              </a:rPr>
              <a:t>3</a:t>
            </a:r>
            <a:r>
              <a:rPr lang="en-GB" sz="2200" dirty="0">
                <a:solidFill>
                  <a:prstClr val="black"/>
                </a:solidFill>
                <a:latin typeface="Garamond" panose="02020404030301010803" pitchFamily="18" charset="0"/>
              </a:rPr>
              <a:t> = 0.876241…</a:t>
            </a:r>
          </a:p>
          <a:p>
            <a:pPr marL="0" lvl="0" indent="0">
              <a:buNone/>
            </a:pPr>
            <a:r>
              <a:rPr lang="en-GB" sz="2200" dirty="0">
                <a:solidFill>
                  <a:prstClr val="black"/>
                </a:solidFill>
                <a:latin typeface="Garamond" panose="02020404030301010803" pitchFamily="18" charset="0"/>
              </a:rPr>
              <a:t>4	</a:t>
            </a:r>
            <a:r>
              <a:rPr lang="en-GB" sz="2200" dirty="0">
                <a:solidFill>
                  <a:prstClr val="black"/>
                </a:solidFill>
                <a:latin typeface="Garamond" panose="02020404030301010803" pitchFamily="18" charset="0"/>
                <a:sym typeface="Symbol"/>
              </a:rPr>
              <a:t></a:t>
            </a:r>
            <a:r>
              <a:rPr lang="en-GB" sz="2200" dirty="0">
                <a:solidFill>
                  <a:prstClr val="black"/>
                </a:solidFill>
                <a:latin typeface="Garamond" panose="02020404030301010803" pitchFamily="18" charset="0"/>
              </a:rPr>
              <a:t>	</a:t>
            </a:r>
            <a:r>
              <a:rPr lang="en-GB" sz="2200" i="1" dirty="0">
                <a:solidFill>
                  <a:prstClr val="black"/>
                </a:solidFill>
                <a:latin typeface="Garamond" panose="02020404030301010803" pitchFamily="18" charset="0"/>
              </a:rPr>
              <a:t>x</a:t>
            </a:r>
            <a:r>
              <a:rPr lang="en-GB" sz="2200" i="1" baseline="-25000" dirty="0">
                <a:solidFill>
                  <a:prstClr val="black"/>
                </a:solidFill>
                <a:latin typeface="Garamond" panose="02020404030301010803" pitchFamily="18" charset="0"/>
              </a:rPr>
              <a:t>4</a:t>
            </a:r>
            <a:r>
              <a:rPr lang="en-GB" sz="2200" dirty="0">
                <a:solidFill>
                  <a:prstClr val="black"/>
                </a:solidFill>
                <a:latin typeface="Garamond" panose="02020404030301010803" pitchFamily="18" charset="0"/>
              </a:rPr>
              <a:t> = 0.60000…</a:t>
            </a:r>
          </a:p>
          <a:p>
            <a:pPr marL="0" lvl="0" indent="0">
              <a:buNone/>
            </a:pPr>
            <a:r>
              <a:rPr lang="en-GB" sz="2200" dirty="0">
                <a:solidFill>
                  <a:prstClr val="black"/>
                </a:solidFill>
                <a:latin typeface="Garamond" panose="02020404030301010803" pitchFamily="18" charset="0"/>
              </a:rPr>
              <a:t>5	</a:t>
            </a:r>
            <a:r>
              <a:rPr lang="en-GB" sz="2200" dirty="0">
                <a:solidFill>
                  <a:prstClr val="black"/>
                </a:solidFill>
                <a:latin typeface="Garamond" panose="02020404030301010803" pitchFamily="18" charset="0"/>
                <a:sym typeface="Symbol"/>
              </a:rPr>
              <a:t></a:t>
            </a:r>
            <a:r>
              <a:rPr lang="en-GB" sz="2200" dirty="0">
                <a:solidFill>
                  <a:prstClr val="black"/>
                </a:solidFill>
                <a:latin typeface="Garamond" panose="02020404030301010803" pitchFamily="18" charset="0"/>
              </a:rPr>
              <a:t>	</a:t>
            </a:r>
            <a:r>
              <a:rPr lang="en-GB" sz="2200" i="1" dirty="0">
                <a:solidFill>
                  <a:prstClr val="black"/>
                </a:solidFill>
                <a:latin typeface="Garamond" panose="02020404030301010803" pitchFamily="18" charset="0"/>
              </a:rPr>
              <a:t>x</a:t>
            </a:r>
            <a:r>
              <a:rPr lang="en-GB" sz="2200" i="1" baseline="-25000" dirty="0">
                <a:solidFill>
                  <a:prstClr val="black"/>
                </a:solidFill>
                <a:latin typeface="Garamond" panose="02020404030301010803" pitchFamily="18" charset="0"/>
              </a:rPr>
              <a:t>5</a:t>
            </a:r>
            <a:r>
              <a:rPr lang="en-GB" sz="2200" i="1" dirty="0">
                <a:solidFill>
                  <a:prstClr val="black"/>
                </a:solidFill>
                <a:latin typeface="Garamond" panose="02020404030301010803" pitchFamily="18" charset="0"/>
              </a:rPr>
              <a:t> </a:t>
            </a:r>
            <a:r>
              <a:rPr lang="en-GB" sz="2200" dirty="0">
                <a:solidFill>
                  <a:prstClr val="black"/>
                </a:solidFill>
                <a:latin typeface="Garamond" panose="02020404030301010803" pitchFamily="18" charset="0"/>
              </a:rPr>
              <a:t>= 0.67678…</a:t>
            </a:r>
          </a:p>
          <a:p>
            <a:pPr marL="0" lvl="0" indent="0">
              <a:buNone/>
            </a:pPr>
            <a:r>
              <a:rPr lang="en-GB" sz="2200" dirty="0">
                <a:solidFill>
                  <a:prstClr val="black"/>
                </a:solidFill>
                <a:latin typeface="Garamond" panose="02020404030301010803" pitchFamily="18" charset="0"/>
              </a:rPr>
              <a:t>6	</a:t>
            </a:r>
            <a:r>
              <a:rPr lang="en-GB" sz="2200" dirty="0">
                <a:solidFill>
                  <a:prstClr val="black"/>
                </a:solidFill>
                <a:latin typeface="Garamond" panose="02020404030301010803" pitchFamily="18" charset="0"/>
                <a:sym typeface="Symbol"/>
              </a:rPr>
              <a:t></a:t>
            </a:r>
            <a:r>
              <a:rPr lang="en-GB" sz="2200" dirty="0">
                <a:solidFill>
                  <a:prstClr val="black"/>
                </a:solidFill>
                <a:latin typeface="Garamond" panose="02020404030301010803" pitchFamily="18" charset="0"/>
              </a:rPr>
              <a:t>	</a:t>
            </a:r>
            <a:r>
              <a:rPr lang="en-GB" sz="2200" i="1" dirty="0">
                <a:solidFill>
                  <a:prstClr val="black"/>
                </a:solidFill>
                <a:latin typeface="Garamond" panose="02020404030301010803" pitchFamily="18" charset="0"/>
              </a:rPr>
              <a:t>x</a:t>
            </a:r>
            <a:r>
              <a:rPr lang="en-GB" sz="2200" i="1" baseline="-25000" dirty="0">
                <a:solidFill>
                  <a:prstClr val="black"/>
                </a:solidFill>
                <a:latin typeface="Garamond" panose="02020404030301010803" pitchFamily="18" charset="0"/>
              </a:rPr>
              <a:t>6</a:t>
            </a:r>
            <a:r>
              <a:rPr lang="en-GB" sz="2200" dirty="0">
                <a:solidFill>
                  <a:prstClr val="black"/>
                </a:solidFill>
                <a:latin typeface="Garamond" panose="02020404030301010803" pitchFamily="18" charset="0"/>
              </a:rPr>
              <a:t> = 0.38751…</a:t>
            </a:r>
          </a:p>
          <a:p>
            <a:pPr marL="0" lvl="0" indent="0">
              <a:buNone/>
            </a:pPr>
            <a:r>
              <a:rPr lang="en-GB" sz="2200" dirty="0">
                <a:solidFill>
                  <a:prstClr val="black"/>
                </a:solidFill>
                <a:latin typeface="Garamond" panose="02020404030301010803" pitchFamily="18" charset="0"/>
              </a:rPr>
              <a:t> </a:t>
            </a:r>
          </a:p>
          <a:p>
            <a:pPr marL="0" lvl="0" indent="0">
              <a:buNone/>
            </a:pPr>
            <a:r>
              <a:rPr lang="en-GB" sz="2200" i="1" dirty="0">
                <a:solidFill>
                  <a:prstClr val="black"/>
                </a:solidFill>
                <a:latin typeface="Garamond" panose="02020404030301010803" pitchFamily="18" charset="0"/>
              </a:rPr>
              <a:t>n</a:t>
            </a:r>
            <a:r>
              <a:rPr lang="en-GB" sz="2200" dirty="0">
                <a:solidFill>
                  <a:prstClr val="black"/>
                </a:solidFill>
                <a:latin typeface="Garamond" panose="02020404030301010803" pitchFamily="18" charset="0"/>
              </a:rPr>
              <a:t>	</a:t>
            </a:r>
            <a:r>
              <a:rPr lang="en-GB" sz="2200" dirty="0">
                <a:solidFill>
                  <a:prstClr val="black"/>
                </a:solidFill>
                <a:latin typeface="Garamond" panose="02020404030301010803" pitchFamily="18" charset="0"/>
                <a:sym typeface="Symbol"/>
              </a:rPr>
              <a:t></a:t>
            </a:r>
            <a:r>
              <a:rPr lang="en-GB" sz="2200" dirty="0">
                <a:solidFill>
                  <a:prstClr val="black"/>
                </a:solidFill>
                <a:latin typeface="Garamond" panose="02020404030301010803" pitchFamily="18" charset="0"/>
              </a:rPr>
              <a:t>	</a:t>
            </a:r>
            <a:r>
              <a:rPr lang="en-GB" sz="2200" i="1" dirty="0" err="1">
                <a:solidFill>
                  <a:prstClr val="black"/>
                </a:solidFill>
                <a:latin typeface="Garamond" panose="02020404030301010803" pitchFamily="18" charset="0"/>
              </a:rPr>
              <a:t>x</a:t>
            </a:r>
            <a:r>
              <a:rPr lang="en-GB" sz="2200" i="1" baseline="-25000" dirty="0" err="1">
                <a:solidFill>
                  <a:prstClr val="black"/>
                </a:solidFill>
                <a:latin typeface="Garamond" panose="02020404030301010803" pitchFamily="18" charset="0"/>
              </a:rPr>
              <a:t>n</a:t>
            </a:r>
            <a:r>
              <a:rPr lang="en-GB" sz="2200" dirty="0">
                <a:solidFill>
                  <a:prstClr val="black"/>
                </a:solidFill>
                <a:latin typeface="Garamond" panose="02020404030301010803" pitchFamily="18" charset="0"/>
              </a:rPr>
              <a:t> = </a:t>
            </a:r>
            <a:r>
              <a:rPr lang="en-GB" sz="2200" i="1" dirty="0">
                <a:solidFill>
                  <a:prstClr val="black"/>
                </a:solidFill>
                <a:latin typeface="Garamond" panose="02020404030301010803" pitchFamily="18" charset="0"/>
              </a:rPr>
              <a:t>0.a</a:t>
            </a:r>
            <a:r>
              <a:rPr lang="en-GB" sz="2200" i="1" baseline="-25000" dirty="0">
                <a:solidFill>
                  <a:prstClr val="black"/>
                </a:solidFill>
                <a:latin typeface="Garamond" panose="02020404030301010803" pitchFamily="18" charset="0"/>
              </a:rPr>
              <a:t>1</a:t>
            </a:r>
            <a:r>
              <a:rPr lang="en-GB" sz="2200" i="1" dirty="0">
                <a:solidFill>
                  <a:prstClr val="black"/>
                </a:solidFill>
                <a:latin typeface="Garamond" panose="02020404030301010803" pitchFamily="18" charset="0"/>
              </a:rPr>
              <a:t>a</a:t>
            </a:r>
            <a:r>
              <a:rPr lang="en-GB" sz="2200" i="1" baseline="-25000" dirty="0">
                <a:solidFill>
                  <a:prstClr val="black"/>
                </a:solidFill>
                <a:latin typeface="Garamond" panose="02020404030301010803" pitchFamily="18" charset="0"/>
              </a:rPr>
              <a:t>2</a:t>
            </a:r>
            <a:r>
              <a:rPr lang="en-GB" sz="2200" i="1" dirty="0">
                <a:solidFill>
                  <a:prstClr val="black"/>
                </a:solidFill>
                <a:latin typeface="Garamond" panose="02020404030301010803" pitchFamily="18" charset="0"/>
              </a:rPr>
              <a:t>a</a:t>
            </a:r>
            <a:r>
              <a:rPr lang="en-GB" sz="2200" i="1" baseline="-25000" dirty="0">
                <a:solidFill>
                  <a:prstClr val="black"/>
                </a:solidFill>
                <a:latin typeface="Garamond" panose="02020404030301010803" pitchFamily="18" charset="0"/>
              </a:rPr>
              <a:t>3</a:t>
            </a:r>
            <a:r>
              <a:rPr lang="en-GB" sz="2200" i="1" dirty="0">
                <a:solidFill>
                  <a:prstClr val="black"/>
                </a:solidFill>
                <a:latin typeface="Garamond" panose="02020404030301010803" pitchFamily="18" charset="0"/>
              </a:rPr>
              <a:t>a</a:t>
            </a:r>
            <a:r>
              <a:rPr lang="en-GB" sz="2200" i="1" baseline="-25000" dirty="0">
                <a:solidFill>
                  <a:prstClr val="black"/>
                </a:solidFill>
                <a:latin typeface="Garamond" panose="02020404030301010803" pitchFamily="18" charset="0"/>
              </a:rPr>
              <a:t>4</a:t>
            </a:r>
            <a:r>
              <a:rPr lang="en-GB" sz="2200" i="1" dirty="0">
                <a:solidFill>
                  <a:prstClr val="black"/>
                </a:solidFill>
                <a:latin typeface="Garamond" panose="02020404030301010803" pitchFamily="18" charset="0"/>
              </a:rPr>
              <a:t>a</a:t>
            </a:r>
            <a:r>
              <a:rPr lang="en-GB" sz="2200" i="1" baseline="-25000" dirty="0">
                <a:solidFill>
                  <a:prstClr val="black"/>
                </a:solidFill>
                <a:latin typeface="Garamond" panose="02020404030301010803" pitchFamily="18" charset="0"/>
              </a:rPr>
              <a:t>5</a:t>
            </a:r>
            <a:r>
              <a:rPr lang="en-GB" sz="2200" i="1" dirty="0">
                <a:solidFill>
                  <a:prstClr val="black"/>
                </a:solidFill>
                <a:latin typeface="Garamond" panose="02020404030301010803" pitchFamily="18" charset="0"/>
              </a:rPr>
              <a:t> …a</a:t>
            </a:r>
            <a:r>
              <a:rPr lang="en-GB" sz="2200" i="1" baseline="-25000" dirty="0">
                <a:solidFill>
                  <a:prstClr val="black"/>
                </a:solidFill>
                <a:latin typeface="Garamond" panose="02020404030301010803" pitchFamily="18" charset="0"/>
              </a:rPr>
              <a:t>n</a:t>
            </a:r>
            <a:r>
              <a:rPr lang="en-GB" sz="2200" i="1" dirty="0">
                <a:solidFill>
                  <a:prstClr val="black"/>
                </a:solidFill>
                <a:latin typeface="Garamond" panose="02020404030301010803" pitchFamily="18" charset="0"/>
              </a:rPr>
              <a:t> …</a:t>
            </a:r>
          </a:p>
          <a:p>
            <a:pPr marL="0" lvl="0" indent="0">
              <a:buNone/>
            </a:pPr>
            <a:r>
              <a:rPr lang="en-GB" sz="2200" dirty="0">
                <a:solidFill>
                  <a:prstClr val="black"/>
                </a:solidFill>
                <a:latin typeface="Garamond" panose="02020404030301010803" pitchFamily="18" charset="0"/>
              </a:rPr>
              <a:t>.	 .	.       .</a:t>
            </a:r>
          </a:p>
          <a:p>
            <a:pPr marL="0" lvl="0" indent="0">
              <a:buNone/>
            </a:pPr>
            <a:r>
              <a:rPr lang="en-GB" sz="2200" dirty="0">
                <a:solidFill>
                  <a:prstClr val="black"/>
                </a:solidFill>
                <a:latin typeface="Garamond" panose="02020404030301010803" pitchFamily="18" charset="0"/>
              </a:rPr>
              <a:t>.	 .	.       .</a:t>
            </a:r>
          </a:p>
          <a:p>
            <a:endParaRPr lang="en-GB" dirty="0"/>
          </a:p>
        </p:txBody>
      </p:sp>
      <p:sp>
        <p:nvSpPr>
          <p:cNvPr id="4" name="Content Placeholder 3"/>
          <p:cNvSpPr>
            <a:spLocks noGrp="1"/>
          </p:cNvSpPr>
          <p:nvPr>
            <p:ph sz="half" idx="2"/>
          </p:nvPr>
        </p:nvSpPr>
        <p:spPr>
          <a:xfrm>
            <a:off x="5213920" y="1528192"/>
            <a:ext cx="3822576" cy="5069160"/>
          </a:xfrm>
        </p:spPr>
        <p:txBody>
          <a:bodyPr>
            <a:normAutofit fontScale="92500" lnSpcReduction="10000"/>
          </a:bodyPr>
          <a:lstStyle/>
          <a:p>
            <a:pPr marL="0" indent="0">
              <a:buNone/>
            </a:pPr>
            <a:r>
              <a:rPr lang="en-GB" dirty="0" smtClean="0">
                <a:latin typeface="Garamond" panose="02020404030301010803" pitchFamily="18" charset="0"/>
              </a:rPr>
              <a:t>Construct the number</a:t>
            </a:r>
          </a:p>
          <a:p>
            <a:pPr marL="0" indent="0">
              <a:buNone/>
            </a:pPr>
            <a:r>
              <a:rPr lang="en-GB" i="1" dirty="0">
                <a:latin typeface="Garamond" panose="02020404030301010803" pitchFamily="18" charset="0"/>
              </a:rPr>
              <a:t>b </a:t>
            </a:r>
            <a:r>
              <a:rPr lang="en-GB" dirty="0">
                <a:latin typeface="Garamond" panose="02020404030301010803" pitchFamily="18" charset="0"/>
              </a:rPr>
              <a:t>= 0.</a:t>
            </a:r>
            <a:r>
              <a:rPr lang="en-GB" i="1" dirty="0">
                <a:latin typeface="Garamond" panose="02020404030301010803" pitchFamily="18" charset="0"/>
              </a:rPr>
              <a:t>b</a:t>
            </a:r>
            <a:r>
              <a:rPr lang="en-GB" i="1" baseline="-25000" dirty="0">
                <a:latin typeface="Garamond" panose="02020404030301010803" pitchFamily="18" charset="0"/>
              </a:rPr>
              <a:t>1</a:t>
            </a:r>
            <a:r>
              <a:rPr lang="en-GB" i="1" dirty="0">
                <a:latin typeface="Garamond" panose="02020404030301010803" pitchFamily="18" charset="0"/>
              </a:rPr>
              <a:t>b</a:t>
            </a:r>
            <a:r>
              <a:rPr lang="en-GB" i="1" baseline="-25000" dirty="0">
                <a:latin typeface="Garamond" panose="02020404030301010803" pitchFamily="18" charset="0"/>
              </a:rPr>
              <a:t>2</a:t>
            </a:r>
            <a:r>
              <a:rPr lang="en-GB" i="1" dirty="0">
                <a:latin typeface="Garamond" panose="02020404030301010803" pitchFamily="18" charset="0"/>
              </a:rPr>
              <a:t>b</a:t>
            </a:r>
            <a:r>
              <a:rPr lang="en-GB" i="1" baseline="-25000" dirty="0">
                <a:latin typeface="Garamond" panose="02020404030301010803" pitchFamily="18" charset="0"/>
              </a:rPr>
              <a:t>3</a:t>
            </a:r>
            <a:r>
              <a:rPr lang="en-GB" i="1" dirty="0">
                <a:latin typeface="Garamond" panose="02020404030301010803" pitchFamily="18" charset="0"/>
              </a:rPr>
              <a:t>b</a:t>
            </a:r>
            <a:r>
              <a:rPr lang="en-GB" i="1" baseline="-25000" dirty="0">
                <a:latin typeface="Garamond" panose="02020404030301010803" pitchFamily="18" charset="0"/>
              </a:rPr>
              <a:t>4</a:t>
            </a:r>
            <a:r>
              <a:rPr lang="en-GB" i="1" dirty="0">
                <a:latin typeface="Garamond" panose="02020404030301010803" pitchFamily="18" charset="0"/>
              </a:rPr>
              <a:t>b</a:t>
            </a:r>
            <a:r>
              <a:rPr lang="en-GB" i="1" baseline="-25000" dirty="0">
                <a:latin typeface="Garamond" panose="02020404030301010803" pitchFamily="18" charset="0"/>
              </a:rPr>
              <a:t>5</a:t>
            </a:r>
            <a:r>
              <a:rPr lang="en-GB" dirty="0">
                <a:latin typeface="Garamond" panose="02020404030301010803" pitchFamily="18" charset="0"/>
              </a:rPr>
              <a:t> … </a:t>
            </a:r>
            <a:endParaRPr lang="en-GB" dirty="0" smtClean="0">
              <a:latin typeface="Garamond" panose="02020404030301010803" pitchFamily="18" charset="0"/>
            </a:endParaRPr>
          </a:p>
          <a:p>
            <a:pPr marL="0" indent="0">
              <a:buNone/>
            </a:pPr>
            <a:r>
              <a:rPr lang="en-GB" dirty="0" smtClean="0">
                <a:latin typeface="Garamond" panose="02020404030301010803" pitchFamily="18" charset="0"/>
              </a:rPr>
              <a:t>Choose</a:t>
            </a:r>
          </a:p>
          <a:p>
            <a:pPr marL="0" indent="0">
              <a:buNone/>
            </a:pPr>
            <a:r>
              <a:rPr lang="en-GB" i="1" dirty="0">
                <a:latin typeface="Garamond" panose="02020404030301010803" pitchFamily="18" charset="0"/>
              </a:rPr>
              <a:t>b</a:t>
            </a:r>
            <a:r>
              <a:rPr lang="en-GB" i="1" baseline="-25000" dirty="0" smtClean="0">
                <a:latin typeface="Garamond" panose="02020404030301010803" pitchFamily="18" charset="0"/>
              </a:rPr>
              <a:t>1</a:t>
            </a:r>
            <a:r>
              <a:rPr lang="en-GB" i="1" dirty="0" smtClean="0">
                <a:latin typeface="Garamond" panose="02020404030301010803" pitchFamily="18" charset="0"/>
              </a:rPr>
              <a:t> </a:t>
            </a:r>
            <a:r>
              <a:rPr lang="en-GB" dirty="0" smtClean="0">
                <a:latin typeface="Garamond" panose="02020404030301010803" pitchFamily="18" charset="0"/>
              </a:rPr>
              <a:t> not equal to 2 say  4</a:t>
            </a:r>
          </a:p>
          <a:p>
            <a:pPr marL="0" indent="0">
              <a:buNone/>
            </a:pPr>
            <a:r>
              <a:rPr lang="en-GB" i="1" dirty="0" smtClean="0">
                <a:latin typeface="Garamond" panose="02020404030301010803" pitchFamily="18" charset="0"/>
              </a:rPr>
              <a:t>b</a:t>
            </a:r>
            <a:r>
              <a:rPr lang="en-GB" i="1" baseline="-25000" dirty="0" smtClean="0">
                <a:latin typeface="Garamond" panose="02020404030301010803" pitchFamily="18" charset="0"/>
              </a:rPr>
              <a:t>2</a:t>
            </a:r>
            <a:r>
              <a:rPr lang="en-GB" i="1" dirty="0" smtClean="0">
                <a:latin typeface="Garamond" panose="02020404030301010803" pitchFamily="18" charset="0"/>
              </a:rPr>
              <a:t> </a:t>
            </a:r>
            <a:r>
              <a:rPr lang="en-GB" dirty="0" smtClean="0">
                <a:latin typeface="Garamond" panose="02020404030301010803" pitchFamily="18" charset="0"/>
              </a:rPr>
              <a:t> </a:t>
            </a:r>
            <a:r>
              <a:rPr lang="en-GB" dirty="0">
                <a:latin typeface="Garamond" panose="02020404030301010803" pitchFamily="18" charset="0"/>
              </a:rPr>
              <a:t>not equal to </a:t>
            </a:r>
            <a:r>
              <a:rPr lang="en-GB" dirty="0" smtClean="0">
                <a:latin typeface="Garamond" panose="02020404030301010803" pitchFamily="18" charset="0"/>
              </a:rPr>
              <a:t>5 </a:t>
            </a:r>
            <a:r>
              <a:rPr lang="en-GB" dirty="0">
                <a:latin typeface="Garamond" panose="02020404030301010803" pitchFamily="18" charset="0"/>
              </a:rPr>
              <a:t>say </a:t>
            </a:r>
            <a:r>
              <a:rPr lang="en-GB" dirty="0" smtClean="0">
                <a:latin typeface="Garamond" panose="02020404030301010803" pitchFamily="18" charset="0"/>
              </a:rPr>
              <a:t> 7</a:t>
            </a:r>
            <a:endParaRPr lang="en-GB" dirty="0">
              <a:latin typeface="Garamond" panose="02020404030301010803" pitchFamily="18" charset="0"/>
            </a:endParaRPr>
          </a:p>
          <a:p>
            <a:pPr marL="0" indent="0">
              <a:buNone/>
            </a:pPr>
            <a:r>
              <a:rPr lang="en-GB" i="1" dirty="0" smtClean="0">
                <a:latin typeface="Garamond" panose="02020404030301010803" pitchFamily="18" charset="0"/>
              </a:rPr>
              <a:t>b</a:t>
            </a:r>
            <a:r>
              <a:rPr lang="en-GB" i="1" baseline="-25000" dirty="0" smtClean="0">
                <a:latin typeface="Garamond" panose="02020404030301010803" pitchFamily="18" charset="0"/>
              </a:rPr>
              <a:t>3</a:t>
            </a:r>
            <a:r>
              <a:rPr lang="en-GB" i="1" dirty="0" smtClean="0">
                <a:latin typeface="Garamond" panose="02020404030301010803" pitchFamily="18" charset="0"/>
              </a:rPr>
              <a:t> </a:t>
            </a:r>
            <a:r>
              <a:rPr lang="en-GB" dirty="0" smtClean="0">
                <a:latin typeface="Garamond" panose="02020404030301010803" pitchFamily="18" charset="0"/>
              </a:rPr>
              <a:t> </a:t>
            </a:r>
            <a:r>
              <a:rPr lang="en-GB" dirty="0">
                <a:latin typeface="Garamond" panose="02020404030301010803" pitchFamily="18" charset="0"/>
              </a:rPr>
              <a:t>not equal to </a:t>
            </a:r>
            <a:r>
              <a:rPr lang="en-GB" dirty="0" smtClean="0">
                <a:latin typeface="Garamond" panose="02020404030301010803" pitchFamily="18" charset="0"/>
              </a:rPr>
              <a:t>6 </a:t>
            </a:r>
            <a:r>
              <a:rPr lang="en-GB" dirty="0">
                <a:latin typeface="Garamond" panose="02020404030301010803" pitchFamily="18" charset="0"/>
              </a:rPr>
              <a:t>say </a:t>
            </a:r>
            <a:r>
              <a:rPr lang="en-GB" dirty="0" smtClean="0">
                <a:latin typeface="Garamond" panose="02020404030301010803" pitchFamily="18" charset="0"/>
              </a:rPr>
              <a:t> 8</a:t>
            </a:r>
            <a:endParaRPr lang="en-GB" dirty="0">
              <a:latin typeface="Garamond" panose="02020404030301010803" pitchFamily="18" charset="0"/>
            </a:endParaRPr>
          </a:p>
          <a:p>
            <a:pPr marL="0" indent="0">
              <a:buNone/>
            </a:pPr>
            <a:r>
              <a:rPr lang="en-GB" i="1" dirty="0" smtClean="0">
                <a:latin typeface="Garamond" panose="02020404030301010803" pitchFamily="18" charset="0"/>
              </a:rPr>
              <a:t>b</a:t>
            </a:r>
            <a:r>
              <a:rPr lang="en-GB" i="1" baseline="-25000" dirty="0" smtClean="0">
                <a:latin typeface="Garamond" panose="02020404030301010803" pitchFamily="18" charset="0"/>
              </a:rPr>
              <a:t>4</a:t>
            </a:r>
            <a:r>
              <a:rPr lang="en-GB" i="1" dirty="0" smtClean="0">
                <a:latin typeface="Garamond" panose="02020404030301010803" pitchFamily="18" charset="0"/>
              </a:rPr>
              <a:t> </a:t>
            </a:r>
            <a:r>
              <a:rPr lang="en-GB" dirty="0" smtClean="0">
                <a:latin typeface="Garamond" panose="02020404030301010803" pitchFamily="18" charset="0"/>
              </a:rPr>
              <a:t> </a:t>
            </a:r>
            <a:r>
              <a:rPr lang="en-GB" dirty="0">
                <a:latin typeface="Garamond" panose="02020404030301010803" pitchFamily="18" charset="0"/>
              </a:rPr>
              <a:t>not equal to </a:t>
            </a:r>
            <a:r>
              <a:rPr lang="en-GB" dirty="0" smtClean="0">
                <a:latin typeface="Garamond" panose="02020404030301010803" pitchFamily="18" charset="0"/>
              </a:rPr>
              <a:t>0 </a:t>
            </a:r>
            <a:r>
              <a:rPr lang="en-GB" dirty="0">
                <a:latin typeface="Garamond" panose="02020404030301010803" pitchFamily="18" charset="0"/>
              </a:rPr>
              <a:t>say </a:t>
            </a:r>
            <a:r>
              <a:rPr lang="en-GB" dirty="0" smtClean="0">
                <a:latin typeface="Garamond" panose="02020404030301010803" pitchFamily="18" charset="0"/>
              </a:rPr>
              <a:t> 3</a:t>
            </a:r>
            <a:endParaRPr lang="en-GB" dirty="0">
              <a:latin typeface="Garamond" panose="02020404030301010803" pitchFamily="18" charset="0"/>
            </a:endParaRPr>
          </a:p>
          <a:p>
            <a:pPr marL="0" indent="0">
              <a:buNone/>
            </a:pPr>
            <a:r>
              <a:rPr lang="en-GB" i="1" dirty="0" smtClean="0">
                <a:latin typeface="Garamond" panose="02020404030301010803" pitchFamily="18" charset="0"/>
              </a:rPr>
              <a:t>b</a:t>
            </a:r>
            <a:r>
              <a:rPr lang="en-GB" i="1" baseline="-25000" dirty="0" smtClean="0">
                <a:latin typeface="Garamond" panose="02020404030301010803" pitchFamily="18" charset="0"/>
              </a:rPr>
              <a:t>5</a:t>
            </a:r>
            <a:r>
              <a:rPr lang="en-GB" i="1" dirty="0" smtClean="0">
                <a:latin typeface="Garamond" panose="02020404030301010803" pitchFamily="18" charset="0"/>
              </a:rPr>
              <a:t> </a:t>
            </a:r>
            <a:r>
              <a:rPr lang="en-GB" dirty="0" smtClean="0">
                <a:latin typeface="Garamond" panose="02020404030301010803" pitchFamily="18" charset="0"/>
              </a:rPr>
              <a:t> </a:t>
            </a:r>
            <a:r>
              <a:rPr lang="en-GB" dirty="0">
                <a:latin typeface="Garamond" panose="02020404030301010803" pitchFamily="18" charset="0"/>
              </a:rPr>
              <a:t>not equal to </a:t>
            </a:r>
            <a:r>
              <a:rPr lang="en-GB" dirty="0" smtClean="0">
                <a:latin typeface="Garamond" panose="02020404030301010803" pitchFamily="18" charset="0"/>
              </a:rPr>
              <a:t>8 </a:t>
            </a:r>
            <a:r>
              <a:rPr lang="en-GB" dirty="0">
                <a:latin typeface="Garamond" panose="02020404030301010803" pitchFamily="18" charset="0"/>
              </a:rPr>
              <a:t>say </a:t>
            </a:r>
            <a:r>
              <a:rPr lang="en-GB" dirty="0" smtClean="0">
                <a:latin typeface="Garamond" panose="02020404030301010803" pitchFamily="18" charset="0"/>
              </a:rPr>
              <a:t> 7</a:t>
            </a:r>
            <a:endParaRPr lang="en-GB" dirty="0">
              <a:latin typeface="Garamond" panose="02020404030301010803" pitchFamily="18" charset="0"/>
            </a:endParaRPr>
          </a:p>
          <a:p>
            <a:pPr marL="0" indent="0">
              <a:buNone/>
            </a:pPr>
            <a:endParaRPr lang="en-GB" dirty="0" smtClean="0"/>
          </a:p>
          <a:p>
            <a:pPr marL="0" indent="0">
              <a:buNone/>
            </a:pPr>
            <a:r>
              <a:rPr lang="en-GB" i="1" dirty="0" err="1" smtClean="0">
                <a:latin typeface="Garamond" panose="02020404030301010803" pitchFamily="18" charset="0"/>
              </a:rPr>
              <a:t>b</a:t>
            </a:r>
            <a:r>
              <a:rPr lang="en-GB" i="1" baseline="-25000" dirty="0" err="1" smtClean="0">
                <a:latin typeface="Garamond" panose="02020404030301010803" pitchFamily="18" charset="0"/>
              </a:rPr>
              <a:t>n</a:t>
            </a:r>
            <a:r>
              <a:rPr lang="en-GB" i="1" dirty="0" smtClean="0">
                <a:latin typeface="Garamond" panose="02020404030301010803" pitchFamily="18" charset="0"/>
              </a:rPr>
              <a:t> </a:t>
            </a:r>
            <a:r>
              <a:rPr lang="en-GB" dirty="0">
                <a:latin typeface="Garamond" panose="02020404030301010803" pitchFamily="18" charset="0"/>
              </a:rPr>
              <a:t> </a:t>
            </a:r>
            <a:r>
              <a:rPr lang="en-GB" dirty="0" smtClean="0">
                <a:latin typeface="Garamond" panose="02020404030301010803" pitchFamily="18" charset="0"/>
              </a:rPr>
              <a:t> not </a:t>
            </a:r>
            <a:r>
              <a:rPr lang="en-GB" dirty="0">
                <a:latin typeface="Garamond" panose="02020404030301010803" pitchFamily="18" charset="0"/>
              </a:rPr>
              <a:t>equal to </a:t>
            </a:r>
            <a:r>
              <a:rPr lang="en-GB" i="1" dirty="0">
                <a:solidFill>
                  <a:prstClr val="black"/>
                </a:solidFill>
                <a:latin typeface="Garamond" panose="02020404030301010803" pitchFamily="18" charset="0"/>
              </a:rPr>
              <a:t>a</a:t>
            </a:r>
            <a:r>
              <a:rPr lang="en-GB" i="1" baseline="-25000" dirty="0">
                <a:solidFill>
                  <a:prstClr val="black"/>
                </a:solidFill>
                <a:latin typeface="Garamond" panose="02020404030301010803" pitchFamily="18" charset="0"/>
              </a:rPr>
              <a:t>n</a:t>
            </a:r>
            <a:r>
              <a:rPr lang="en-GB" dirty="0" smtClean="0">
                <a:latin typeface="Garamond" panose="02020404030301010803" pitchFamily="18" charset="0"/>
              </a:rPr>
              <a:t> </a:t>
            </a:r>
          </a:p>
          <a:p>
            <a:pPr marL="0" indent="0">
              <a:buNone/>
            </a:pPr>
            <a:r>
              <a:rPr lang="en-GB" dirty="0" smtClean="0">
                <a:latin typeface="Garamond" panose="02020404030301010803" pitchFamily="18" charset="0"/>
              </a:rPr>
              <a:t> </a:t>
            </a:r>
            <a:endParaRPr lang="en-GB" dirty="0">
              <a:latin typeface="Garamond" panose="02020404030301010803" pitchFamily="18" charset="0"/>
            </a:endParaRPr>
          </a:p>
          <a:p>
            <a:pPr marL="0" indent="0">
              <a:buNone/>
            </a:pPr>
            <a:endParaRPr lang="en-GB" dirty="0"/>
          </a:p>
        </p:txBody>
      </p:sp>
    </p:spTree>
    <p:extLst>
      <p:ext uri="{BB962C8B-B14F-4D97-AF65-F5344CB8AC3E}">
        <p14:creationId xmlns:p14="http://schemas.microsoft.com/office/powerpoint/2010/main" val="4143812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600200"/>
            <a:ext cx="4824536" cy="4925144"/>
          </a:xfrm>
        </p:spPr>
        <p:txBody>
          <a:bodyPr>
            <a:normAutofit fontScale="92500" lnSpcReduction="10000"/>
          </a:bodyPr>
          <a:lstStyle/>
          <a:p>
            <a:pPr marL="0" lvl="0" indent="0">
              <a:buNone/>
            </a:pPr>
            <a:r>
              <a:rPr lang="en-GB" sz="2200" dirty="0">
                <a:solidFill>
                  <a:prstClr val="black"/>
                </a:solidFill>
                <a:latin typeface="Garamond" panose="02020404030301010803" pitchFamily="18" charset="0"/>
              </a:rPr>
              <a:t>1	</a:t>
            </a:r>
            <a:r>
              <a:rPr lang="en-GB" sz="2200" dirty="0">
                <a:solidFill>
                  <a:prstClr val="black"/>
                </a:solidFill>
                <a:latin typeface="Garamond" panose="02020404030301010803" pitchFamily="18" charset="0"/>
                <a:sym typeface="Symbol"/>
              </a:rPr>
              <a:t></a:t>
            </a:r>
            <a:r>
              <a:rPr lang="en-GB" sz="2200" dirty="0">
                <a:solidFill>
                  <a:prstClr val="black"/>
                </a:solidFill>
                <a:latin typeface="Garamond" panose="02020404030301010803" pitchFamily="18" charset="0"/>
              </a:rPr>
              <a:t>	</a:t>
            </a:r>
            <a:r>
              <a:rPr lang="en-GB" sz="2200" i="1" dirty="0">
                <a:solidFill>
                  <a:prstClr val="black"/>
                </a:solidFill>
                <a:latin typeface="Garamond" panose="02020404030301010803" pitchFamily="18" charset="0"/>
              </a:rPr>
              <a:t>x</a:t>
            </a:r>
            <a:r>
              <a:rPr lang="en-GB" sz="2200" i="1" baseline="-25000" dirty="0">
                <a:solidFill>
                  <a:prstClr val="black"/>
                </a:solidFill>
                <a:latin typeface="Garamond" panose="02020404030301010803" pitchFamily="18" charset="0"/>
              </a:rPr>
              <a:t>1</a:t>
            </a:r>
            <a:r>
              <a:rPr lang="en-GB" sz="2200" dirty="0">
                <a:solidFill>
                  <a:prstClr val="black"/>
                </a:solidFill>
                <a:latin typeface="Garamond" panose="02020404030301010803" pitchFamily="18" charset="0"/>
              </a:rPr>
              <a:t> = 0.256173…</a:t>
            </a:r>
          </a:p>
          <a:p>
            <a:pPr marL="0" lvl="0" indent="0">
              <a:buNone/>
            </a:pPr>
            <a:r>
              <a:rPr lang="en-GB" sz="2200" dirty="0">
                <a:solidFill>
                  <a:prstClr val="black"/>
                </a:solidFill>
                <a:latin typeface="Garamond" panose="02020404030301010803" pitchFamily="18" charset="0"/>
              </a:rPr>
              <a:t>2	</a:t>
            </a:r>
            <a:r>
              <a:rPr lang="en-GB" sz="2200" dirty="0">
                <a:solidFill>
                  <a:prstClr val="black"/>
                </a:solidFill>
                <a:latin typeface="Garamond" panose="02020404030301010803" pitchFamily="18" charset="0"/>
                <a:sym typeface="Symbol"/>
              </a:rPr>
              <a:t></a:t>
            </a:r>
            <a:r>
              <a:rPr lang="en-GB" sz="2200" dirty="0">
                <a:solidFill>
                  <a:prstClr val="black"/>
                </a:solidFill>
                <a:latin typeface="Garamond" panose="02020404030301010803" pitchFamily="18" charset="0"/>
              </a:rPr>
              <a:t>	</a:t>
            </a:r>
            <a:r>
              <a:rPr lang="en-GB" sz="2200" i="1" dirty="0">
                <a:solidFill>
                  <a:prstClr val="black"/>
                </a:solidFill>
                <a:latin typeface="Garamond" panose="02020404030301010803" pitchFamily="18" charset="0"/>
              </a:rPr>
              <a:t>x</a:t>
            </a:r>
            <a:r>
              <a:rPr lang="en-GB" sz="2200" i="1" baseline="-25000" dirty="0">
                <a:solidFill>
                  <a:prstClr val="black"/>
                </a:solidFill>
                <a:latin typeface="Garamond" panose="02020404030301010803" pitchFamily="18" charset="0"/>
              </a:rPr>
              <a:t>2</a:t>
            </a:r>
            <a:r>
              <a:rPr lang="en-GB" sz="2200" i="1" dirty="0">
                <a:solidFill>
                  <a:prstClr val="black"/>
                </a:solidFill>
                <a:latin typeface="Garamond" panose="02020404030301010803" pitchFamily="18" charset="0"/>
              </a:rPr>
              <a:t> </a:t>
            </a:r>
            <a:r>
              <a:rPr lang="en-GB" sz="2200" dirty="0">
                <a:solidFill>
                  <a:prstClr val="black"/>
                </a:solidFill>
                <a:latin typeface="Garamond" panose="02020404030301010803" pitchFamily="18" charset="0"/>
              </a:rPr>
              <a:t>= 0.654321…</a:t>
            </a:r>
          </a:p>
          <a:p>
            <a:pPr marL="0" lvl="0" indent="0">
              <a:buNone/>
            </a:pPr>
            <a:r>
              <a:rPr lang="en-GB" sz="2200" dirty="0">
                <a:solidFill>
                  <a:prstClr val="black"/>
                </a:solidFill>
                <a:latin typeface="Garamond" panose="02020404030301010803" pitchFamily="18" charset="0"/>
              </a:rPr>
              <a:t>3	</a:t>
            </a:r>
            <a:r>
              <a:rPr lang="en-GB" sz="2200" dirty="0">
                <a:solidFill>
                  <a:prstClr val="black"/>
                </a:solidFill>
                <a:latin typeface="Garamond" panose="02020404030301010803" pitchFamily="18" charset="0"/>
                <a:sym typeface="Symbol"/>
              </a:rPr>
              <a:t></a:t>
            </a:r>
            <a:r>
              <a:rPr lang="en-GB" sz="2200" dirty="0">
                <a:solidFill>
                  <a:prstClr val="black"/>
                </a:solidFill>
                <a:latin typeface="Garamond" panose="02020404030301010803" pitchFamily="18" charset="0"/>
              </a:rPr>
              <a:t>	</a:t>
            </a:r>
            <a:r>
              <a:rPr lang="en-GB" sz="2200" i="1" dirty="0">
                <a:solidFill>
                  <a:prstClr val="black"/>
                </a:solidFill>
                <a:latin typeface="Garamond" panose="02020404030301010803" pitchFamily="18" charset="0"/>
              </a:rPr>
              <a:t>x</a:t>
            </a:r>
            <a:r>
              <a:rPr lang="en-GB" sz="2200" i="1" baseline="-25000" dirty="0">
                <a:solidFill>
                  <a:prstClr val="black"/>
                </a:solidFill>
                <a:latin typeface="Garamond" panose="02020404030301010803" pitchFamily="18" charset="0"/>
              </a:rPr>
              <a:t>3</a:t>
            </a:r>
            <a:r>
              <a:rPr lang="en-GB" sz="2200" dirty="0">
                <a:solidFill>
                  <a:prstClr val="black"/>
                </a:solidFill>
                <a:latin typeface="Garamond" panose="02020404030301010803" pitchFamily="18" charset="0"/>
              </a:rPr>
              <a:t> = 0.876241…</a:t>
            </a:r>
          </a:p>
          <a:p>
            <a:pPr marL="0" lvl="0" indent="0">
              <a:buNone/>
            </a:pPr>
            <a:r>
              <a:rPr lang="en-GB" sz="2200" dirty="0">
                <a:solidFill>
                  <a:prstClr val="black"/>
                </a:solidFill>
                <a:latin typeface="Garamond" panose="02020404030301010803" pitchFamily="18" charset="0"/>
              </a:rPr>
              <a:t>4	</a:t>
            </a:r>
            <a:r>
              <a:rPr lang="en-GB" sz="2200" dirty="0">
                <a:solidFill>
                  <a:prstClr val="black"/>
                </a:solidFill>
                <a:latin typeface="Garamond" panose="02020404030301010803" pitchFamily="18" charset="0"/>
                <a:sym typeface="Symbol"/>
              </a:rPr>
              <a:t></a:t>
            </a:r>
            <a:r>
              <a:rPr lang="en-GB" sz="2200" dirty="0">
                <a:solidFill>
                  <a:prstClr val="black"/>
                </a:solidFill>
                <a:latin typeface="Garamond" panose="02020404030301010803" pitchFamily="18" charset="0"/>
              </a:rPr>
              <a:t>	</a:t>
            </a:r>
            <a:r>
              <a:rPr lang="en-GB" sz="2200" i="1" dirty="0">
                <a:solidFill>
                  <a:prstClr val="black"/>
                </a:solidFill>
                <a:latin typeface="Garamond" panose="02020404030301010803" pitchFamily="18" charset="0"/>
              </a:rPr>
              <a:t>x</a:t>
            </a:r>
            <a:r>
              <a:rPr lang="en-GB" sz="2200" i="1" baseline="-25000" dirty="0">
                <a:solidFill>
                  <a:prstClr val="black"/>
                </a:solidFill>
                <a:latin typeface="Garamond" panose="02020404030301010803" pitchFamily="18" charset="0"/>
              </a:rPr>
              <a:t>4</a:t>
            </a:r>
            <a:r>
              <a:rPr lang="en-GB" sz="2200" dirty="0">
                <a:solidFill>
                  <a:prstClr val="black"/>
                </a:solidFill>
                <a:latin typeface="Garamond" panose="02020404030301010803" pitchFamily="18" charset="0"/>
              </a:rPr>
              <a:t> = 0.60000…</a:t>
            </a:r>
          </a:p>
          <a:p>
            <a:pPr marL="0" lvl="0" indent="0">
              <a:buNone/>
            </a:pPr>
            <a:r>
              <a:rPr lang="en-GB" sz="2200" dirty="0">
                <a:solidFill>
                  <a:prstClr val="black"/>
                </a:solidFill>
                <a:latin typeface="Garamond" panose="02020404030301010803" pitchFamily="18" charset="0"/>
              </a:rPr>
              <a:t>5	</a:t>
            </a:r>
            <a:r>
              <a:rPr lang="en-GB" sz="2200" dirty="0">
                <a:solidFill>
                  <a:prstClr val="black"/>
                </a:solidFill>
                <a:latin typeface="Garamond" panose="02020404030301010803" pitchFamily="18" charset="0"/>
                <a:sym typeface="Symbol"/>
              </a:rPr>
              <a:t></a:t>
            </a:r>
            <a:r>
              <a:rPr lang="en-GB" sz="2200" dirty="0">
                <a:solidFill>
                  <a:prstClr val="black"/>
                </a:solidFill>
                <a:latin typeface="Garamond" panose="02020404030301010803" pitchFamily="18" charset="0"/>
              </a:rPr>
              <a:t>	</a:t>
            </a:r>
            <a:r>
              <a:rPr lang="en-GB" sz="2200" i="1" dirty="0">
                <a:solidFill>
                  <a:prstClr val="black"/>
                </a:solidFill>
                <a:latin typeface="Garamond" panose="02020404030301010803" pitchFamily="18" charset="0"/>
              </a:rPr>
              <a:t>x</a:t>
            </a:r>
            <a:r>
              <a:rPr lang="en-GB" sz="2200" i="1" baseline="-25000" dirty="0">
                <a:solidFill>
                  <a:prstClr val="black"/>
                </a:solidFill>
                <a:latin typeface="Garamond" panose="02020404030301010803" pitchFamily="18" charset="0"/>
              </a:rPr>
              <a:t>5</a:t>
            </a:r>
            <a:r>
              <a:rPr lang="en-GB" sz="2200" i="1" dirty="0">
                <a:solidFill>
                  <a:prstClr val="black"/>
                </a:solidFill>
                <a:latin typeface="Garamond" panose="02020404030301010803" pitchFamily="18" charset="0"/>
              </a:rPr>
              <a:t> </a:t>
            </a:r>
            <a:r>
              <a:rPr lang="en-GB" sz="2200" dirty="0">
                <a:solidFill>
                  <a:prstClr val="black"/>
                </a:solidFill>
                <a:latin typeface="Garamond" panose="02020404030301010803" pitchFamily="18" charset="0"/>
              </a:rPr>
              <a:t>= 0.67678…</a:t>
            </a:r>
          </a:p>
          <a:p>
            <a:pPr marL="0" lvl="0" indent="0">
              <a:buNone/>
            </a:pPr>
            <a:r>
              <a:rPr lang="en-GB" sz="2200" dirty="0">
                <a:solidFill>
                  <a:prstClr val="black"/>
                </a:solidFill>
                <a:latin typeface="Garamond" panose="02020404030301010803" pitchFamily="18" charset="0"/>
              </a:rPr>
              <a:t>6	</a:t>
            </a:r>
            <a:r>
              <a:rPr lang="en-GB" sz="2200" dirty="0">
                <a:solidFill>
                  <a:prstClr val="black"/>
                </a:solidFill>
                <a:latin typeface="Garamond" panose="02020404030301010803" pitchFamily="18" charset="0"/>
                <a:sym typeface="Symbol"/>
              </a:rPr>
              <a:t></a:t>
            </a:r>
            <a:r>
              <a:rPr lang="en-GB" sz="2200" dirty="0">
                <a:solidFill>
                  <a:prstClr val="black"/>
                </a:solidFill>
                <a:latin typeface="Garamond" panose="02020404030301010803" pitchFamily="18" charset="0"/>
              </a:rPr>
              <a:t>	</a:t>
            </a:r>
            <a:r>
              <a:rPr lang="en-GB" sz="2200" i="1" dirty="0">
                <a:solidFill>
                  <a:prstClr val="black"/>
                </a:solidFill>
                <a:latin typeface="Garamond" panose="02020404030301010803" pitchFamily="18" charset="0"/>
              </a:rPr>
              <a:t>x</a:t>
            </a:r>
            <a:r>
              <a:rPr lang="en-GB" sz="2200" i="1" baseline="-25000" dirty="0">
                <a:solidFill>
                  <a:prstClr val="black"/>
                </a:solidFill>
                <a:latin typeface="Garamond" panose="02020404030301010803" pitchFamily="18" charset="0"/>
              </a:rPr>
              <a:t>6</a:t>
            </a:r>
            <a:r>
              <a:rPr lang="en-GB" sz="2200" dirty="0">
                <a:solidFill>
                  <a:prstClr val="black"/>
                </a:solidFill>
                <a:latin typeface="Garamond" panose="02020404030301010803" pitchFamily="18" charset="0"/>
              </a:rPr>
              <a:t> = 0.38751…</a:t>
            </a:r>
          </a:p>
          <a:p>
            <a:pPr marL="0" lvl="0" indent="0">
              <a:buNone/>
            </a:pPr>
            <a:r>
              <a:rPr lang="en-GB" sz="2200" dirty="0">
                <a:solidFill>
                  <a:prstClr val="black"/>
                </a:solidFill>
                <a:latin typeface="Garamond" panose="02020404030301010803" pitchFamily="18" charset="0"/>
              </a:rPr>
              <a:t> </a:t>
            </a:r>
          </a:p>
          <a:p>
            <a:pPr marL="0" lvl="0" indent="0">
              <a:buNone/>
            </a:pPr>
            <a:r>
              <a:rPr lang="en-GB" sz="2200" i="1" dirty="0">
                <a:solidFill>
                  <a:prstClr val="black"/>
                </a:solidFill>
                <a:latin typeface="Garamond" panose="02020404030301010803" pitchFamily="18" charset="0"/>
              </a:rPr>
              <a:t>n</a:t>
            </a:r>
            <a:r>
              <a:rPr lang="en-GB" sz="2200" dirty="0">
                <a:solidFill>
                  <a:prstClr val="black"/>
                </a:solidFill>
                <a:latin typeface="Garamond" panose="02020404030301010803" pitchFamily="18" charset="0"/>
              </a:rPr>
              <a:t>	</a:t>
            </a:r>
            <a:r>
              <a:rPr lang="en-GB" sz="2200" dirty="0">
                <a:solidFill>
                  <a:prstClr val="black"/>
                </a:solidFill>
                <a:latin typeface="Garamond" panose="02020404030301010803" pitchFamily="18" charset="0"/>
                <a:sym typeface="Symbol"/>
              </a:rPr>
              <a:t></a:t>
            </a:r>
            <a:r>
              <a:rPr lang="en-GB" sz="2200" dirty="0">
                <a:solidFill>
                  <a:prstClr val="black"/>
                </a:solidFill>
                <a:latin typeface="Garamond" panose="02020404030301010803" pitchFamily="18" charset="0"/>
              </a:rPr>
              <a:t>	</a:t>
            </a:r>
            <a:r>
              <a:rPr lang="en-GB" sz="2200" i="1" dirty="0" err="1">
                <a:solidFill>
                  <a:prstClr val="black"/>
                </a:solidFill>
                <a:latin typeface="Garamond" panose="02020404030301010803" pitchFamily="18" charset="0"/>
              </a:rPr>
              <a:t>x</a:t>
            </a:r>
            <a:r>
              <a:rPr lang="en-GB" sz="2200" i="1" baseline="-25000" dirty="0" err="1">
                <a:solidFill>
                  <a:prstClr val="black"/>
                </a:solidFill>
                <a:latin typeface="Garamond" panose="02020404030301010803" pitchFamily="18" charset="0"/>
              </a:rPr>
              <a:t>n</a:t>
            </a:r>
            <a:r>
              <a:rPr lang="en-GB" sz="2200" dirty="0">
                <a:solidFill>
                  <a:prstClr val="black"/>
                </a:solidFill>
                <a:latin typeface="Garamond" panose="02020404030301010803" pitchFamily="18" charset="0"/>
              </a:rPr>
              <a:t> = </a:t>
            </a:r>
            <a:r>
              <a:rPr lang="en-GB" sz="2200" i="1" dirty="0">
                <a:solidFill>
                  <a:prstClr val="black"/>
                </a:solidFill>
                <a:latin typeface="Garamond" panose="02020404030301010803" pitchFamily="18" charset="0"/>
              </a:rPr>
              <a:t>0.a</a:t>
            </a:r>
            <a:r>
              <a:rPr lang="en-GB" sz="2200" i="1" baseline="-25000" dirty="0">
                <a:solidFill>
                  <a:prstClr val="black"/>
                </a:solidFill>
                <a:latin typeface="Garamond" panose="02020404030301010803" pitchFamily="18" charset="0"/>
              </a:rPr>
              <a:t>1</a:t>
            </a:r>
            <a:r>
              <a:rPr lang="en-GB" sz="2200" i="1" dirty="0">
                <a:solidFill>
                  <a:prstClr val="black"/>
                </a:solidFill>
                <a:latin typeface="Garamond" panose="02020404030301010803" pitchFamily="18" charset="0"/>
              </a:rPr>
              <a:t>a</a:t>
            </a:r>
            <a:r>
              <a:rPr lang="en-GB" sz="2200" i="1" baseline="-25000" dirty="0">
                <a:solidFill>
                  <a:prstClr val="black"/>
                </a:solidFill>
                <a:latin typeface="Garamond" panose="02020404030301010803" pitchFamily="18" charset="0"/>
              </a:rPr>
              <a:t>2</a:t>
            </a:r>
            <a:r>
              <a:rPr lang="en-GB" sz="2200" i="1" dirty="0">
                <a:solidFill>
                  <a:prstClr val="black"/>
                </a:solidFill>
                <a:latin typeface="Garamond" panose="02020404030301010803" pitchFamily="18" charset="0"/>
              </a:rPr>
              <a:t>a</a:t>
            </a:r>
            <a:r>
              <a:rPr lang="en-GB" sz="2200" i="1" baseline="-25000" dirty="0">
                <a:solidFill>
                  <a:prstClr val="black"/>
                </a:solidFill>
                <a:latin typeface="Garamond" panose="02020404030301010803" pitchFamily="18" charset="0"/>
              </a:rPr>
              <a:t>3</a:t>
            </a:r>
            <a:r>
              <a:rPr lang="en-GB" sz="2200" i="1" dirty="0">
                <a:solidFill>
                  <a:prstClr val="black"/>
                </a:solidFill>
                <a:latin typeface="Garamond" panose="02020404030301010803" pitchFamily="18" charset="0"/>
              </a:rPr>
              <a:t>a</a:t>
            </a:r>
            <a:r>
              <a:rPr lang="en-GB" sz="2200" i="1" baseline="-25000" dirty="0">
                <a:solidFill>
                  <a:prstClr val="black"/>
                </a:solidFill>
                <a:latin typeface="Garamond" panose="02020404030301010803" pitchFamily="18" charset="0"/>
              </a:rPr>
              <a:t>4</a:t>
            </a:r>
            <a:r>
              <a:rPr lang="en-GB" sz="2200" i="1" dirty="0">
                <a:solidFill>
                  <a:prstClr val="black"/>
                </a:solidFill>
                <a:latin typeface="Garamond" panose="02020404030301010803" pitchFamily="18" charset="0"/>
              </a:rPr>
              <a:t>a</a:t>
            </a:r>
            <a:r>
              <a:rPr lang="en-GB" sz="2200" i="1" baseline="-25000" dirty="0">
                <a:solidFill>
                  <a:prstClr val="black"/>
                </a:solidFill>
                <a:latin typeface="Garamond" panose="02020404030301010803" pitchFamily="18" charset="0"/>
              </a:rPr>
              <a:t>5</a:t>
            </a:r>
            <a:r>
              <a:rPr lang="en-GB" sz="2200" i="1" dirty="0">
                <a:solidFill>
                  <a:prstClr val="black"/>
                </a:solidFill>
                <a:latin typeface="Garamond" panose="02020404030301010803" pitchFamily="18" charset="0"/>
              </a:rPr>
              <a:t> …a</a:t>
            </a:r>
            <a:r>
              <a:rPr lang="en-GB" sz="2200" i="1" baseline="-25000" dirty="0">
                <a:solidFill>
                  <a:prstClr val="black"/>
                </a:solidFill>
                <a:latin typeface="Garamond" panose="02020404030301010803" pitchFamily="18" charset="0"/>
              </a:rPr>
              <a:t>n</a:t>
            </a:r>
            <a:r>
              <a:rPr lang="en-GB" sz="2200" i="1" dirty="0">
                <a:solidFill>
                  <a:prstClr val="black"/>
                </a:solidFill>
                <a:latin typeface="Garamond" panose="02020404030301010803" pitchFamily="18" charset="0"/>
              </a:rPr>
              <a:t> …</a:t>
            </a:r>
          </a:p>
          <a:p>
            <a:pPr marL="0" lvl="0" indent="0">
              <a:buNone/>
            </a:pPr>
            <a:r>
              <a:rPr lang="en-GB" sz="2200" dirty="0">
                <a:solidFill>
                  <a:prstClr val="black"/>
                </a:solidFill>
                <a:latin typeface="Garamond" panose="02020404030301010803" pitchFamily="18" charset="0"/>
              </a:rPr>
              <a:t>.	 .	.       .</a:t>
            </a:r>
          </a:p>
          <a:p>
            <a:pPr marL="0" lvl="0" indent="0">
              <a:buNone/>
            </a:pPr>
            <a:r>
              <a:rPr lang="en-GB" sz="2200" dirty="0">
                <a:solidFill>
                  <a:prstClr val="black"/>
                </a:solidFill>
                <a:latin typeface="Garamond" panose="02020404030301010803" pitchFamily="18" charset="0"/>
              </a:rPr>
              <a:t>.	 .	.       .</a:t>
            </a:r>
          </a:p>
          <a:p>
            <a:endParaRPr lang="en-GB" dirty="0"/>
          </a:p>
        </p:txBody>
      </p:sp>
      <p:sp>
        <p:nvSpPr>
          <p:cNvPr id="4" name="Content Placeholder 3"/>
          <p:cNvSpPr>
            <a:spLocks noGrp="1"/>
          </p:cNvSpPr>
          <p:nvPr>
            <p:ph sz="half" idx="2"/>
          </p:nvPr>
        </p:nvSpPr>
        <p:spPr>
          <a:xfrm>
            <a:off x="5213920" y="1600200"/>
            <a:ext cx="3822576" cy="5069160"/>
          </a:xfrm>
        </p:spPr>
        <p:txBody>
          <a:bodyPr>
            <a:normAutofit fontScale="92500" lnSpcReduction="10000"/>
          </a:bodyPr>
          <a:lstStyle/>
          <a:p>
            <a:pPr marL="0" indent="0">
              <a:buNone/>
            </a:pPr>
            <a:r>
              <a:rPr lang="en-GB" dirty="0" smtClean="0">
                <a:latin typeface="Garamond" panose="02020404030301010803" pitchFamily="18" charset="0"/>
              </a:rPr>
              <a:t>Construct the number</a:t>
            </a:r>
          </a:p>
          <a:p>
            <a:pPr marL="0" indent="0">
              <a:buNone/>
            </a:pPr>
            <a:r>
              <a:rPr lang="en-GB" i="1" dirty="0">
                <a:latin typeface="Garamond" panose="02020404030301010803" pitchFamily="18" charset="0"/>
              </a:rPr>
              <a:t>b </a:t>
            </a:r>
            <a:r>
              <a:rPr lang="en-GB" dirty="0">
                <a:latin typeface="Garamond" panose="02020404030301010803" pitchFamily="18" charset="0"/>
              </a:rPr>
              <a:t>= 0.</a:t>
            </a:r>
            <a:r>
              <a:rPr lang="en-GB" i="1" dirty="0">
                <a:latin typeface="Garamond" panose="02020404030301010803" pitchFamily="18" charset="0"/>
              </a:rPr>
              <a:t>b</a:t>
            </a:r>
            <a:r>
              <a:rPr lang="en-GB" i="1" baseline="-25000" dirty="0">
                <a:latin typeface="Garamond" panose="02020404030301010803" pitchFamily="18" charset="0"/>
              </a:rPr>
              <a:t>1</a:t>
            </a:r>
            <a:r>
              <a:rPr lang="en-GB" i="1" dirty="0">
                <a:latin typeface="Garamond" panose="02020404030301010803" pitchFamily="18" charset="0"/>
              </a:rPr>
              <a:t>b</a:t>
            </a:r>
            <a:r>
              <a:rPr lang="en-GB" i="1" baseline="-25000" dirty="0">
                <a:latin typeface="Garamond" panose="02020404030301010803" pitchFamily="18" charset="0"/>
              </a:rPr>
              <a:t>2</a:t>
            </a:r>
            <a:r>
              <a:rPr lang="en-GB" i="1" dirty="0">
                <a:latin typeface="Garamond" panose="02020404030301010803" pitchFamily="18" charset="0"/>
              </a:rPr>
              <a:t>b</a:t>
            </a:r>
            <a:r>
              <a:rPr lang="en-GB" i="1" baseline="-25000" dirty="0">
                <a:latin typeface="Garamond" panose="02020404030301010803" pitchFamily="18" charset="0"/>
              </a:rPr>
              <a:t>3</a:t>
            </a:r>
            <a:r>
              <a:rPr lang="en-GB" i="1" dirty="0">
                <a:latin typeface="Garamond" panose="02020404030301010803" pitchFamily="18" charset="0"/>
              </a:rPr>
              <a:t>b</a:t>
            </a:r>
            <a:r>
              <a:rPr lang="en-GB" i="1" baseline="-25000" dirty="0">
                <a:latin typeface="Garamond" panose="02020404030301010803" pitchFamily="18" charset="0"/>
              </a:rPr>
              <a:t>4</a:t>
            </a:r>
            <a:r>
              <a:rPr lang="en-GB" i="1" dirty="0">
                <a:latin typeface="Garamond" panose="02020404030301010803" pitchFamily="18" charset="0"/>
              </a:rPr>
              <a:t>b</a:t>
            </a:r>
            <a:r>
              <a:rPr lang="en-GB" i="1" baseline="-25000" dirty="0">
                <a:latin typeface="Garamond" panose="02020404030301010803" pitchFamily="18" charset="0"/>
              </a:rPr>
              <a:t>5</a:t>
            </a:r>
            <a:r>
              <a:rPr lang="en-GB" dirty="0">
                <a:latin typeface="Garamond" panose="02020404030301010803" pitchFamily="18" charset="0"/>
              </a:rPr>
              <a:t> … </a:t>
            </a:r>
            <a:endParaRPr lang="en-GB" dirty="0" smtClean="0">
              <a:latin typeface="Garamond" panose="02020404030301010803" pitchFamily="18" charset="0"/>
            </a:endParaRPr>
          </a:p>
          <a:p>
            <a:pPr marL="0" indent="0">
              <a:buNone/>
            </a:pPr>
            <a:r>
              <a:rPr lang="en-GB" dirty="0" smtClean="0">
                <a:latin typeface="Garamond" panose="02020404030301010803" pitchFamily="18" charset="0"/>
              </a:rPr>
              <a:t>Choose</a:t>
            </a:r>
          </a:p>
          <a:p>
            <a:pPr marL="0" indent="0">
              <a:buNone/>
            </a:pPr>
            <a:r>
              <a:rPr lang="en-GB" i="1" dirty="0">
                <a:latin typeface="Garamond" panose="02020404030301010803" pitchFamily="18" charset="0"/>
              </a:rPr>
              <a:t>b</a:t>
            </a:r>
            <a:r>
              <a:rPr lang="en-GB" i="1" baseline="-25000" dirty="0" smtClean="0">
                <a:latin typeface="Garamond" panose="02020404030301010803" pitchFamily="18" charset="0"/>
              </a:rPr>
              <a:t>1</a:t>
            </a:r>
            <a:r>
              <a:rPr lang="en-GB" i="1" dirty="0" smtClean="0">
                <a:latin typeface="Garamond" panose="02020404030301010803" pitchFamily="18" charset="0"/>
              </a:rPr>
              <a:t> </a:t>
            </a:r>
            <a:r>
              <a:rPr lang="en-GB" dirty="0" smtClean="0">
                <a:latin typeface="Garamond" panose="02020404030301010803" pitchFamily="18" charset="0"/>
              </a:rPr>
              <a:t>not equal to 2 say is 4</a:t>
            </a:r>
          </a:p>
          <a:p>
            <a:pPr marL="0" indent="0">
              <a:buNone/>
            </a:pPr>
            <a:r>
              <a:rPr lang="en-GB" i="1" dirty="0" smtClean="0">
                <a:latin typeface="Garamond" panose="02020404030301010803" pitchFamily="18" charset="0"/>
              </a:rPr>
              <a:t>b</a:t>
            </a:r>
            <a:r>
              <a:rPr lang="en-GB" i="1" baseline="-25000" dirty="0" smtClean="0">
                <a:latin typeface="Garamond" panose="02020404030301010803" pitchFamily="18" charset="0"/>
              </a:rPr>
              <a:t>2</a:t>
            </a:r>
            <a:r>
              <a:rPr lang="en-GB" i="1" dirty="0" smtClean="0">
                <a:latin typeface="Garamond" panose="02020404030301010803" pitchFamily="18" charset="0"/>
              </a:rPr>
              <a:t> </a:t>
            </a:r>
            <a:r>
              <a:rPr lang="en-GB" dirty="0" smtClean="0">
                <a:latin typeface="Garamond" panose="02020404030301010803" pitchFamily="18" charset="0"/>
              </a:rPr>
              <a:t>not </a:t>
            </a:r>
            <a:r>
              <a:rPr lang="en-GB" dirty="0">
                <a:latin typeface="Garamond" panose="02020404030301010803" pitchFamily="18" charset="0"/>
              </a:rPr>
              <a:t>equal to 2 say is </a:t>
            </a:r>
            <a:r>
              <a:rPr lang="en-GB" dirty="0" smtClean="0">
                <a:latin typeface="Garamond" panose="02020404030301010803" pitchFamily="18" charset="0"/>
              </a:rPr>
              <a:t>7</a:t>
            </a:r>
            <a:endParaRPr lang="en-GB" dirty="0">
              <a:latin typeface="Garamond" panose="02020404030301010803" pitchFamily="18" charset="0"/>
            </a:endParaRPr>
          </a:p>
          <a:p>
            <a:pPr marL="0" indent="0">
              <a:buNone/>
            </a:pPr>
            <a:r>
              <a:rPr lang="en-GB" i="1" dirty="0" smtClean="0">
                <a:latin typeface="Garamond" panose="02020404030301010803" pitchFamily="18" charset="0"/>
              </a:rPr>
              <a:t>b</a:t>
            </a:r>
            <a:r>
              <a:rPr lang="en-GB" i="1" baseline="-25000" dirty="0" smtClean="0">
                <a:latin typeface="Garamond" panose="02020404030301010803" pitchFamily="18" charset="0"/>
              </a:rPr>
              <a:t>3</a:t>
            </a:r>
            <a:r>
              <a:rPr lang="en-GB" i="1" dirty="0" smtClean="0">
                <a:latin typeface="Garamond" panose="02020404030301010803" pitchFamily="18" charset="0"/>
              </a:rPr>
              <a:t> </a:t>
            </a:r>
            <a:r>
              <a:rPr lang="en-GB" dirty="0" smtClean="0">
                <a:latin typeface="Garamond" panose="02020404030301010803" pitchFamily="18" charset="0"/>
              </a:rPr>
              <a:t>not </a:t>
            </a:r>
            <a:r>
              <a:rPr lang="en-GB" dirty="0">
                <a:latin typeface="Garamond" panose="02020404030301010803" pitchFamily="18" charset="0"/>
              </a:rPr>
              <a:t>equal to 2 say is </a:t>
            </a:r>
            <a:r>
              <a:rPr lang="en-GB" dirty="0" smtClean="0">
                <a:latin typeface="Garamond" panose="02020404030301010803" pitchFamily="18" charset="0"/>
              </a:rPr>
              <a:t>8</a:t>
            </a:r>
            <a:endParaRPr lang="en-GB" dirty="0">
              <a:latin typeface="Garamond" panose="02020404030301010803" pitchFamily="18" charset="0"/>
            </a:endParaRPr>
          </a:p>
          <a:p>
            <a:pPr marL="0" indent="0">
              <a:buNone/>
            </a:pPr>
            <a:r>
              <a:rPr lang="en-GB" i="1" dirty="0" smtClean="0">
                <a:latin typeface="Garamond" panose="02020404030301010803" pitchFamily="18" charset="0"/>
              </a:rPr>
              <a:t>b</a:t>
            </a:r>
            <a:r>
              <a:rPr lang="en-GB" i="1" baseline="-25000" dirty="0" smtClean="0">
                <a:latin typeface="Garamond" panose="02020404030301010803" pitchFamily="18" charset="0"/>
              </a:rPr>
              <a:t>4</a:t>
            </a:r>
            <a:r>
              <a:rPr lang="en-GB" i="1" dirty="0" smtClean="0">
                <a:latin typeface="Garamond" panose="02020404030301010803" pitchFamily="18" charset="0"/>
              </a:rPr>
              <a:t> </a:t>
            </a:r>
            <a:r>
              <a:rPr lang="en-GB" dirty="0" smtClean="0">
                <a:latin typeface="Garamond" panose="02020404030301010803" pitchFamily="18" charset="0"/>
              </a:rPr>
              <a:t>not </a:t>
            </a:r>
            <a:r>
              <a:rPr lang="en-GB" dirty="0">
                <a:latin typeface="Garamond" panose="02020404030301010803" pitchFamily="18" charset="0"/>
              </a:rPr>
              <a:t>equal to 2 say is </a:t>
            </a:r>
            <a:r>
              <a:rPr lang="en-GB" dirty="0" smtClean="0">
                <a:latin typeface="Garamond" panose="02020404030301010803" pitchFamily="18" charset="0"/>
              </a:rPr>
              <a:t>3</a:t>
            </a:r>
            <a:endParaRPr lang="en-GB" dirty="0">
              <a:latin typeface="Garamond" panose="02020404030301010803" pitchFamily="18" charset="0"/>
            </a:endParaRPr>
          </a:p>
          <a:p>
            <a:pPr marL="0" indent="0">
              <a:buNone/>
            </a:pPr>
            <a:r>
              <a:rPr lang="en-GB" i="1" dirty="0" smtClean="0">
                <a:latin typeface="Garamond" panose="02020404030301010803" pitchFamily="18" charset="0"/>
              </a:rPr>
              <a:t>b</a:t>
            </a:r>
            <a:r>
              <a:rPr lang="en-GB" i="1" baseline="-25000" dirty="0" smtClean="0">
                <a:latin typeface="Garamond" panose="02020404030301010803" pitchFamily="18" charset="0"/>
              </a:rPr>
              <a:t>5</a:t>
            </a:r>
            <a:r>
              <a:rPr lang="en-GB" i="1" dirty="0" smtClean="0">
                <a:latin typeface="Garamond" panose="02020404030301010803" pitchFamily="18" charset="0"/>
              </a:rPr>
              <a:t> </a:t>
            </a:r>
            <a:r>
              <a:rPr lang="en-GB" dirty="0" smtClean="0">
                <a:latin typeface="Garamond" panose="02020404030301010803" pitchFamily="18" charset="0"/>
              </a:rPr>
              <a:t>not </a:t>
            </a:r>
            <a:r>
              <a:rPr lang="en-GB" dirty="0">
                <a:latin typeface="Garamond" panose="02020404030301010803" pitchFamily="18" charset="0"/>
              </a:rPr>
              <a:t>equal to 2 say is </a:t>
            </a:r>
            <a:r>
              <a:rPr lang="en-GB" dirty="0" smtClean="0">
                <a:latin typeface="Garamond" panose="02020404030301010803" pitchFamily="18" charset="0"/>
              </a:rPr>
              <a:t>7</a:t>
            </a:r>
            <a:endParaRPr lang="en-GB" dirty="0">
              <a:latin typeface="Garamond" panose="02020404030301010803" pitchFamily="18" charset="0"/>
            </a:endParaRPr>
          </a:p>
          <a:p>
            <a:pPr marL="0" indent="0">
              <a:buNone/>
            </a:pPr>
            <a:endParaRPr lang="en-GB" dirty="0" smtClean="0"/>
          </a:p>
          <a:p>
            <a:pPr marL="0" indent="0">
              <a:buNone/>
            </a:pPr>
            <a:r>
              <a:rPr lang="en-GB" i="1" dirty="0" err="1" smtClean="0">
                <a:latin typeface="Garamond" panose="02020404030301010803" pitchFamily="18" charset="0"/>
              </a:rPr>
              <a:t>b</a:t>
            </a:r>
            <a:r>
              <a:rPr lang="en-GB" i="1" baseline="-25000" dirty="0" err="1" smtClean="0">
                <a:latin typeface="Garamond" panose="02020404030301010803" pitchFamily="18" charset="0"/>
              </a:rPr>
              <a:t>n</a:t>
            </a:r>
            <a:r>
              <a:rPr lang="en-GB" i="1" dirty="0" smtClean="0">
                <a:latin typeface="Garamond" panose="02020404030301010803" pitchFamily="18" charset="0"/>
              </a:rPr>
              <a:t>  </a:t>
            </a:r>
            <a:r>
              <a:rPr lang="en-GB" dirty="0" smtClean="0">
                <a:latin typeface="Garamond" panose="02020404030301010803" pitchFamily="18" charset="0"/>
              </a:rPr>
              <a:t>not </a:t>
            </a:r>
            <a:r>
              <a:rPr lang="en-GB" dirty="0">
                <a:latin typeface="Garamond" panose="02020404030301010803" pitchFamily="18" charset="0"/>
              </a:rPr>
              <a:t>equal to </a:t>
            </a:r>
            <a:r>
              <a:rPr lang="en-GB" i="1" dirty="0">
                <a:solidFill>
                  <a:prstClr val="black"/>
                </a:solidFill>
                <a:latin typeface="Garamond" panose="02020404030301010803" pitchFamily="18" charset="0"/>
              </a:rPr>
              <a:t>a</a:t>
            </a:r>
            <a:r>
              <a:rPr lang="en-GB" i="1" baseline="-25000" dirty="0">
                <a:solidFill>
                  <a:prstClr val="black"/>
                </a:solidFill>
                <a:latin typeface="Garamond" panose="02020404030301010803" pitchFamily="18" charset="0"/>
              </a:rPr>
              <a:t>n</a:t>
            </a:r>
            <a:r>
              <a:rPr lang="en-GB" dirty="0" smtClean="0">
                <a:latin typeface="Garamond" panose="02020404030301010803" pitchFamily="18" charset="0"/>
              </a:rPr>
              <a:t> </a:t>
            </a:r>
          </a:p>
          <a:p>
            <a:pPr marL="0" indent="0">
              <a:buNone/>
            </a:pPr>
            <a:r>
              <a:rPr lang="en-GB" dirty="0" smtClean="0">
                <a:latin typeface="Garamond" panose="02020404030301010803" pitchFamily="18" charset="0"/>
              </a:rPr>
              <a:t> </a:t>
            </a:r>
            <a:endParaRPr lang="en-GB" dirty="0">
              <a:latin typeface="Garamond" panose="02020404030301010803" pitchFamily="18" charset="0"/>
            </a:endParaRPr>
          </a:p>
          <a:p>
            <a:pPr marL="0" indent="0">
              <a:buNone/>
            </a:pPr>
            <a:endParaRPr lang="en-GB" dirty="0"/>
          </a:p>
        </p:txBody>
      </p:sp>
      <p:sp>
        <p:nvSpPr>
          <p:cNvPr id="5" name="TextBox 4"/>
          <p:cNvSpPr txBox="1"/>
          <p:nvPr/>
        </p:nvSpPr>
        <p:spPr>
          <a:xfrm>
            <a:off x="84945" y="476672"/>
            <a:ext cx="8879543" cy="984885"/>
          </a:xfrm>
          <a:prstGeom prst="rect">
            <a:avLst/>
          </a:prstGeom>
          <a:noFill/>
        </p:spPr>
        <p:txBody>
          <a:bodyPr wrap="square" rtlCol="0">
            <a:spAutoFit/>
          </a:bodyPr>
          <a:lstStyle/>
          <a:p>
            <a:r>
              <a:rPr lang="en-GB" sz="2900" b="1" dirty="0" smtClean="0">
                <a:solidFill>
                  <a:srgbClr val="3366FF"/>
                </a:solidFill>
                <a:latin typeface="Garamond" panose="02020404030301010803" pitchFamily="18" charset="0"/>
              </a:rPr>
              <a:t>Then</a:t>
            </a:r>
            <a:r>
              <a:rPr lang="en-GB" sz="2900" b="1" i="1" dirty="0" smtClean="0">
                <a:solidFill>
                  <a:srgbClr val="3366FF"/>
                </a:solidFill>
                <a:latin typeface="Garamond" panose="02020404030301010803" pitchFamily="18" charset="0"/>
              </a:rPr>
              <a:t> b </a:t>
            </a:r>
            <a:r>
              <a:rPr lang="en-GB" sz="2900" b="1" dirty="0">
                <a:solidFill>
                  <a:srgbClr val="3366FF"/>
                </a:solidFill>
                <a:latin typeface="Garamond" panose="02020404030301010803" pitchFamily="18" charset="0"/>
              </a:rPr>
              <a:t>= 0.</a:t>
            </a:r>
            <a:r>
              <a:rPr lang="en-GB" sz="2900" b="1" i="1" dirty="0">
                <a:solidFill>
                  <a:srgbClr val="3366FF"/>
                </a:solidFill>
                <a:latin typeface="Garamond" panose="02020404030301010803" pitchFamily="18" charset="0"/>
              </a:rPr>
              <a:t>b</a:t>
            </a:r>
            <a:r>
              <a:rPr lang="en-GB" sz="2900" b="1" i="1" baseline="-25000" dirty="0">
                <a:solidFill>
                  <a:srgbClr val="3366FF"/>
                </a:solidFill>
                <a:latin typeface="Garamond" panose="02020404030301010803" pitchFamily="18" charset="0"/>
              </a:rPr>
              <a:t>1</a:t>
            </a:r>
            <a:r>
              <a:rPr lang="en-GB" sz="2900" b="1" i="1" dirty="0">
                <a:solidFill>
                  <a:srgbClr val="3366FF"/>
                </a:solidFill>
                <a:latin typeface="Garamond" panose="02020404030301010803" pitchFamily="18" charset="0"/>
              </a:rPr>
              <a:t>b</a:t>
            </a:r>
            <a:r>
              <a:rPr lang="en-GB" sz="2900" b="1" i="1" baseline="-25000" dirty="0">
                <a:solidFill>
                  <a:srgbClr val="3366FF"/>
                </a:solidFill>
                <a:latin typeface="Garamond" panose="02020404030301010803" pitchFamily="18" charset="0"/>
              </a:rPr>
              <a:t>2</a:t>
            </a:r>
            <a:r>
              <a:rPr lang="en-GB" sz="2900" b="1" i="1" dirty="0">
                <a:solidFill>
                  <a:srgbClr val="3366FF"/>
                </a:solidFill>
                <a:latin typeface="Garamond" panose="02020404030301010803" pitchFamily="18" charset="0"/>
              </a:rPr>
              <a:t>b</a:t>
            </a:r>
            <a:r>
              <a:rPr lang="en-GB" sz="2900" b="1" i="1" baseline="-25000" dirty="0">
                <a:solidFill>
                  <a:srgbClr val="3366FF"/>
                </a:solidFill>
                <a:latin typeface="Garamond" panose="02020404030301010803" pitchFamily="18" charset="0"/>
              </a:rPr>
              <a:t>3</a:t>
            </a:r>
            <a:r>
              <a:rPr lang="en-GB" sz="2900" b="1" i="1" dirty="0">
                <a:solidFill>
                  <a:srgbClr val="3366FF"/>
                </a:solidFill>
                <a:latin typeface="Garamond" panose="02020404030301010803" pitchFamily="18" charset="0"/>
              </a:rPr>
              <a:t>b</a:t>
            </a:r>
            <a:r>
              <a:rPr lang="en-GB" sz="2900" b="1" i="1" baseline="-25000" dirty="0">
                <a:solidFill>
                  <a:srgbClr val="3366FF"/>
                </a:solidFill>
                <a:latin typeface="Garamond" panose="02020404030301010803" pitchFamily="18" charset="0"/>
              </a:rPr>
              <a:t>4</a:t>
            </a:r>
            <a:r>
              <a:rPr lang="en-GB" sz="2900" b="1" i="1" dirty="0">
                <a:solidFill>
                  <a:srgbClr val="3366FF"/>
                </a:solidFill>
                <a:latin typeface="Garamond" panose="02020404030301010803" pitchFamily="18" charset="0"/>
              </a:rPr>
              <a:t>b</a:t>
            </a:r>
            <a:r>
              <a:rPr lang="en-GB" sz="2900" b="1" i="1" baseline="-25000" dirty="0">
                <a:solidFill>
                  <a:srgbClr val="3366FF"/>
                </a:solidFill>
                <a:latin typeface="Garamond" panose="02020404030301010803" pitchFamily="18" charset="0"/>
              </a:rPr>
              <a:t>5</a:t>
            </a:r>
            <a:r>
              <a:rPr lang="en-GB" sz="2900" b="1" dirty="0">
                <a:solidFill>
                  <a:srgbClr val="3366FF"/>
                </a:solidFill>
                <a:latin typeface="Garamond" panose="02020404030301010803" pitchFamily="18" charset="0"/>
              </a:rPr>
              <a:t> … = 0.47837</a:t>
            </a:r>
            <a:r>
              <a:rPr lang="en-GB" sz="2900" b="1" dirty="0" smtClean="0">
                <a:solidFill>
                  <a:srgbClr val="3366FF"/>
                </a:solidFill>
                <a:latin typeface="Garamond" panose="02020404030301010803" pitchFamily="18" charset="0"/>
              </a:rPr>
              <a:t>… is NOT in the list</a:t>
            </a:r>
          </a:p>
          <a:p>
            <a:pPr algn="ctr"/>
            <a:r>
              <a:rPr lang="en-GB" sz="2900" b="1" i="1" dirty="0" smtClean="0">
                <a:solidFill>
                  <a:srgbClr val="3366FF"/>
                </a:solidFill>
                <a:latin typeface="Garamond" panose="02020404030301010803" pitchFamily="18" charset="0"/>
              </a:rPr>
              <a:t>The reals are uncountable!</a:t>
            </a:r>
            <a:endParaRPr lang="en-GB" sz="2900" b="1" i="1" dirty="0">
              <a:solidFill>
                <a:srgbClr val="3366FF"/>
              </a:solidFill>
              <a:latin typeface="Garamond" panose="02020404030301010803" pitchFamily="18" charset="0"/>
            </a:endParaRPr>
          </a:p>
        </p:txBody>
      </p:sp>
    </p:spTree>
    <p:extLst>
      <p:ext uri="{BB962C8B-B14F-4D97-AF65-F5344CB8AC3E}">
        <p14:creationId xmlns:p14="http://schemas.microsoft.com/office/powerpoint/2010/main" val="1341729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63272" cy="1143000"/>
          </a:xfrm>
        </p:spPr>
        <p:txBody>
          <a:bodyPr>
            <a:noAutofit/>
          </a:bodyPr>
          <a:lstStyle/>
          <a:p>
            <a:r>
              <a:rPr lang="en-GB" sz="3600" dirty="0">
                <a:solidFill>
                  <a:srgbClr val="3366FF"/>
                </a:solidFill>
                <a:latin typeface="Garamond" panose="02020404030301010803" pitchFamily="18" charset="0"/>
              </a:rPr>
              <a:t>T</a:t>
            </a:r>
            <a:r>
              <a:rPr lang="en-GB" sz="3600" dirty="0" smtClean="0">
                <a:solidFill>
                  <a:srgbClr val="3366FF"/>
                </a:solidFill>
                <a:latin typeface="Garamond" panose="02020404030301010803" pitchFamily="18" charset="0"/>
              </a:rPr>
              <a:t>he </a:t>
            </a:r>
            <a:r>
              <a:rPr lang="en-GB" sz="3600" dirty="0">
                <a:solidFill>
                  <a:srgbClr val="3366FF"/>
                </a:solidFill>
                <a:latin typeface="Garamond" panose="02020404030301010803" pitchFamily="18" charset="0"/>
              </a:rPr>
              <a:t>cardinality of the reals is the same as that of the interval of the reals between 0 and </a:t>
            </a:r>
            <a:r>
              <a:rPr lang="en-GB" sz="3600" dirty="0" smtClean="0">
                <a:solidFill>
                  <a:srgbClr val="3366FF"/>
                </a:solidFill>
                <a:latin typeface="Garamond" panose="02020404030301010803" pitchFamily="18" charset="0"/>
              </a:rPr>
              <a:t>1</a:t>
            </a:r>
            <a:endParaRPr lang="en-GB" sz="3600" dirty="0">
              <a:solidFill>
                <a:srgbClr val="33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3419" y="1600200"/>
            <a:ext cx="2480989" cy="4525963"/>
          </a:xfrm>
        </p:spPr>
      </p:pic>
      <mc:AlternateContent xmlns:mc="http://schemas.openxmlformats.org/markup-compatibility/2006" xmlns:a14="http://schemas.microsoft.com/office/drawing/2010/main">
        <mc:Choice Requires="a14">
          <p:sp>
            <p:nvSpPr>
              <p:cNvPr id="5" name="Rectangle 4"/>
              <p:cNvSpPr/>
              <p:nvPr/>
            </p:nvSpPr>
            <p:spPr>
              <a:xfrm>
                <a:off x="6300192" y="6196860"/>
                <a:ext cx="1021433" cy="544508"/>
              </a:xfrm>
              <a:prstGeom prst="rect">
                <a:avLst/>
              </a:prstGeom>
            </p:spPr>
            <p:txBody>
              <a:bodyPr wrap="none">
                <a:spAutoFit/>
              </a:bodyPr>
              <a:lstStyle/>
              <a:p>
                <a:pPr>
                  <a:lnSpc>
                    <a:spcPct val="115000"/>
                  </a:lnSpc>
                  <a:spcAft>
                    <a:spcPts val="480"/>
                  </a:spcAft>
                </a:pPr>
                <a:r>
                  <a:rPr lang="en-GB" i="1" dirty="0">
                    <a:latin typeface="Arial"/>
                    <a:ea typeface="Calibri"/>
                    <a:cs typeface="Times New Roman"/>
                  </a:rPr>
                  <a:t>y = </a:t>
                </a:r>
                <a14:m>
                  <m:oMath xmlns:m="http://schemas.openxmlformats.org/officeDocument/2006/math">
                    <m:f>
                      <m:fPr>
                        <m:ctrlPr>
                          <a:rPr lang="en-GB" i="1">
                            <a:effectLst/>
                            <a:latin typeface="Cambria Math"/>
                            <a:ea typeface="Calibri"/>
                            <a:cs typeface="Arial"/>
                          </a:rPr>
                        </m:ctrlPr>
                      </m:fPr>
                      <m:num>
                        <m:r>
                          <a:rPr lang="en-GB" i="1">
                            <a:effectLst/>
                            <a:latin typeface="Cambria Math"/>
                            <a:ea typeface="Calibri"/>
                            <a:cs typeface="Arial"/>
                          </a:rPr>
                          <m:t>2</m:t>
                        </m:r>
                        <m:r>
                          <a:rPr lang="en-GB" i="1">
                            <a:effectLst/>
                            <a:latin typeface="Cambria Math"/>
                            <a:ea typeface="Calibri"/>
                            <a:cs typeface="Arial"/>
                          </a:rPr>
                          <m:t>𝑥</m:t>
                        </m:r>
                        <m:r>
                          <a:rPr lang="en-GB" i="1">
                            <a:effectLst/>
                            <a:latin typeface="Cambria Math"/>
                            <a:ea typeface="Calibri"/>
                            <a:cs typeface="Arial"/>
                          </a:rPr>
                          <m:t>−1</m:t>
                        </m:r>
                      </m:num>
                      <m:den>
                        <m:r>
                          <a:rPr lang="en-GB" i="1">
                            <a:effectLst/>
                            <a:latin typeface="Cambria Math"/>
                            <a:ea typeface="Calibri"/>
                            <a:cs typeface="Arial"/>
                          </a:rPr>
                          <m:t>𝑥</m:t>
                        </m:r>
                        <m:r>
                          <a:rPr lang="en-GB" i="1">
                            <a:effectLst/>
                            <a:latin typeface="Cambria Math"/>
                            <a:ea typeface="Calibri"/>
                            <a:cs typeface="Arial"/>
                          </a:rPr>
                          <m:t>− </m:t>
                        </m:r>
                        <m:sSup>
                          <m:sSupPr>
                            <m:ctrlPr>
                              <a:rPr lang="en-GB" i="1">
                                <a:effectLst/>
                                <a:latin typeface="Cambria Math"/>
                                <a:ea typeface="Calibri"/>
                                <a:cs typeface="Arial"/>
                              </a:rPr>
                            </m:ctrlPr>
                          </m:sSupPr>
                          <m:e>
                            <m:r>
                              <a:rPr lang="en-GB" i="1">
                                <a:effectLst/>
                                <a:latin typeface="Cambria Math"/>
                                <a:ea typeface="Calibri"/>
                                <a:cs typeface="Arial"/>
                              </a:rPr>
                              <m:t>𝑥</m:t>
                            </m:r>
                          </m:e>
                          <m:sup>
                            <m:r>
                              <a:rPr lang="en-GB" i="1">
                                <a:effectLst/>
                                <a:latin typeface="Cambria Math"/>
                                <a:ea typeface="Calibri"/>
                                <a:cs typeface="Arial"/>
                              </a:rPr>
                              <m:t>2</m:t>
                            </m:r>
                          </m:sup>
                        </m:sSup>
                      </m:den>
                    </m:f>
                  </m:oMath>
                </a14:m>
                <a:endParaRPr lang="en-GB" sz="1400" dirty="0">
                  <a:ea typeface="Calibri"/>
                  <a:cs typeface="Times New Roman"/>
                </a:endParaRPr>
              </a:p>
            </p:txBody>
          </p:sp>
        </mc:Choice>
        <mc:Fallback xmlns="">
          <p:sp>
            <p:nvSpPr>
              <p:cNvPr id="5" name="Rectangle 4"/>
              <p:cNvSpPr>
                <a:spLocks noRot="1" noChangeAspect="1" noMove="1" noResize="1" noEditPoints="1" noAdjustHandles="1" noChangeArrowheads="1" noChangeShapeType="1" noTextEdit="1"/>
              </p:cNvSpPr>
              <p:nvPr/>
            </p:nvSpPr>
            <p:spPr>
              <a:xfrm>
                <a:off x="6300192" y="6196860"/>
                <a:ext cx="1021433" cy="544508"/>
              </a:xfrm>
              <a:prstGeom prst="rect">
                <a:avLst/>
              </a:prstGeom>
              <a:blipFill rotWithShape="1">
                <a:blip r:embed="rId3"/>
                <a:stretch>
                  <a:fillRect l="-4762" b="-5618"/>
                </a:stretch>
              </a:blipFill>
            </p:spPr>
            <p:txBody>
              <a:bodyPr/>
              <a:lstStyle/>
              <a:p>
                <a:r>
                  <a:rPr lang="en-GB">
                    <a:noFill/>
                  </a:rPr>
                  <a:t> </a:t>
                </a:r>
              </a:p>
            </p:txBody>
          </p:sp>
        </mc:Fallback>
      </mc:AlternateContent>
      <p:sp>
        <p:nvSpPr>
          <p:cNvPr id="6" name="TextBox 5"/>
          <p:cNvSpPr txBox="1"/>
          <p:nvPr/>
        </p:nvSpPr>
        <p:spPr>
          <a:xfrm>
            <a:off x="395536" y="3083476"/>
            <a:ext cx="4968552" cy="2062103"/>
          </a:xfrm>
          <a:prstGeom prst="rect">
            <a:avLst/>
          </a:prstGeom>
          <a:noFill/>
        </p:spPr>
        <p:txBody>
          <a:bodyPr wrap="square" rtlCol="0">
            <a:spAutoFit/>
          </a:bodyPr>
          <a:lstStyle/>
          <a:p>
            <a:r>
              <a:rPr lang="en-GB" sz="3200" dirty="0">
                <a:latin typeface="Garamond" panose="02020404030301010803" pitchFamily="18" charset="0"/>
              </a:rPr>
              <a:t>The cardinality of the </a:t>
            </a:r>
            <a:r>
              <a:rPr lang="en-GB" sz="3200" dirty="0" smtClean="0">
                <a:latin typeface="Garamond" panose="02020404030301010803" pitchFamily="18" charset="0"/>
              </a:rPr>
              <a:t>reals </a:t>
            </a:r>
            <a:r>
              <a:rPr lang="en-GB" sz="3200" dirty="0">
                <a:latin typeface="Garamond" panose="02020404030301010803" pitchFamily="18" charset="0"/>
              </a:rPr>
              <a:t>is often denoted by </a:t>
            </a:r>
            <a:r>
              <a:rPr lang="en-GB" sz="3200" i="1" dirty="0">
                <a:latin typeface="Garamond" panose="02020404030301010803" pitchFamily="18" charset="0"/>
              </a:rPr>
              <a:t>c</a:t>
            </a:r>
            <a:r>
              <a:rPr lang="en-GB" sz="3200" dirty="0">
                <a:latin typeface="Garamond" panose="02020404030301010803" pitchFamily="18" charset="0"/>
              </a:rPr>
              <a:t> </a:t>
            </a:r>
            <a:endParaRPr lang="en-GB" sz="3200" dirty="0" smtClean="0">
              <a:latin typeface="Garamond" panose="02020404030301010803" pitchFamily="18" charset="0"/>
            </a:endParaRPr>
          </a:p>
          <a:p>
            <a:r>
              <a:rPr lang="en-GB" sz="3200" dirty="0" smtClean="0">
                <a:latin typeface="Garamond" panose="02020404030301010803" pitchFamily="18" charset="0"/>
              </a:rPr>
              <a:t>for </a:t>
            </a:r>
            <a:r>
              <a:rPr lang="en-GB" sz="3200" dirty="0">
                <a:latin typeface="Garamond" panose="02020404030301010803" pitchFamily="18" charset="0"/>
              </a:rPr>
              <a:t>the continuum of real numbers. </a:t>
            </a:r>
          </a:p>
        </p:txBody>
      </p:sp>
    </p:spTree>
    <p:extLst>
      <p:ext uri="{BB962C8B-B14F-4D97-AF65-F5344CB8AC3E}">
        <p14:creationId xmlns:p14="http://schemas.microsoft.com/office/powerpoint/2010/main" val="1502672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6165304"/>
            <a:ext cx="3754760" cy="648072"/>
          </a:xfrm>
        </p:spPr>
        <p:txBody>
          <a:bodyPr>
            <a:normAutofit fontScale="90000"/>
          </a:bodyPr>
          <a:lstStyle/>
          <a:p>
            <a:r>
              <a:rPr lang="en-GB" sz="2400" dirty="0" smtClean="0">
                <a:latin typeface="Garamond" panose="02020404030301010803" pitchFamily="18" charset="0"/>
              </a:rPr>
              <a:t>Georg Cantor </a:t>
            </a:r>
            <a:br>
              <a:rPr lang="en-GB" sz="2400" dirty="0" smtClean="0">
                <a:latin typeface="Garamond" panose="02020404030301010803" pitchFamily="18" charset="0"/>
              </a:rPr>
            </a:br>
            <a:r>
              <a:rPr lang="en-GB" sz="2400" dirty="0" smtClean="0">
                <a:latin typeface="Garamond" panose="02020404030301010803" pitchFamily="18" charset="0"/>
              </a:rPr>
              <a:t>1845 </a:t>
            </a:r>
            <a:r>
              <a:rPr lang="en-GB" sz="2400" dirty="0">
                <a:latin typeface="Garamond" panose="02020404030301010803" pitchFamily="18" charset="0"/>
              </a:rPr>
              <a:t>– </a:t>
            </a:r>
            <a:r>
              <a:rPr lang="en-GB" sz="2400" dirty="0" smtClean="0">
                <a:latin typeface="Garamond" panose="02020404030301010803" pitchFamily="18" charset="0"/>
              </a:rPr>
              <a:t>1918</a:t>
            </a:r>
            <a:endParaRPr lang="en-GB" sz="2400" dirty="0">
              <a:latin typeface="Garamond" panose="02020404030301010803" pitchFamily="18" charset="0"/>
            </a:endParaRPr>
          </a:p>
        </p:txBody>
      </p:sp>
      <p:sp>
        <p:nvSpPr>
          <p:cNvPr id="3" name="Content Placeholder 2"/>
          <p:cNvSpPr>
            <a:spLocks noGrp="1"/>
          </p:cNvSpPr>
          <p:nvPr>
            <p:ph idx="1"/>
          </p:nvPr>
        </p:nvSpPr>
        <p:spPr>
          <a:xfrm>
            <a:off x="179511" y="1672207"/>
            <a:ext cx="4735141" cy="4440321"/>
          </a:xfrm>
        </p:spPr>
        <p:txBody>
          <a:bodyPr>
            <a:noAutofit/>
          </a:bodyPr>
          <a:lstStyle/>
          <a:p>
            <a:r>
              <a:rPr lang="en-GB" sz="3000" dirty="0" smtClean="0">
                <a:latin typeface="Garamond" panose="02020404030301010803" pitchFamily="18" charset="0"/>
              </a:rPr>
              <a:t>Sets</a:t>
            </a:r>
            <a:endParaRPr lang="en-GB" sz="3000" dirty="0">
              <a:latin typeface="Garamond" panose="02020404030301010803" pitchFamily="18" charset="0"/>
            </a:endParaRPr>
          </a:p>
          <a:p>
            <a:r>
              <a:rPr lang="en-GB" sz="3000" dirty="0" smtClean="0">
                <a:latin typeface="Garamond" panose="02020404030301010803" pitchFamily="18" charset="0"/>
              </a:rPr>
              <a:t>One-to-one correspondence</a:t>
            </a:r>
            <a:endParaRPr lang="en-GB" sz="3000" dirty="0">
              <a:latin typeface="Garamond" panose="02020404030301010803" pitchFamily="18" charset="0"/>
            </a:endParaRPr>
          </a:p>
          <a:p>
            <a:r>
              <a:rPr lang="en-GB" sz="3000" dirty="0" smtClean="0">
                <a:latin typeface="Garamond" panose="02020404030301010803" pitchFamily="18" charset="0"/>
              </a:rPr>
              <a:t>Countable</a:t>
            </a:r>
            <a:endParaRPr lang="en-GB" sz="3000" dirty="0">
              <a:latin typeface="Garamond" panose="02020404030301010803" pitchFamily="18" charset="0"/>
            </a:endParaRPr>
          </a:p>
          <a:p>
            <a:r>
              <a:rPr lang="en-GB" sz="3000" dirty="0" smtClean="0">
                <a:latin typeface="Garamond" panose="02020404030301010803" pitchFamily="18" charset="0"/>
              </a:rPr>
              <a:t>Uncountable</a:t>
            </a:r>
            <a:endParaRPr lang="en-GB" sz="3000" dirty="0">
              <a:latin typeface="Garamond" panose="02020404030301010803" pitchFamily="18" charset="0"/>
            </a:endParaRPr>
          </a:p>
          <a:p>
            <a:r>
              <a:rPr lang="en-GB" sz="3000" dirty="0" smtClean="0">
                <a:latin typeface="Garamond" panose="02020404030301010803" pitchFamily="18" charset="0"/>
              </a:rPr>
              <a:t>Infinite number of infinite sets of different sizes</a:t>
            </a:r>
          </a:p>
          <a:p>
            <a:r>
              <a:rPr lang="en-GB" sz="3000" dirty="0" smtClean="0">
                <a:latin typeface="Garamond" panose="02020404030301010803" pitchFamily="18" charset="0"/>
              </a:rPr>
              <a:t>Continuum hypothesis</a:t>
            </a:r>
          </a:p>
          <a:p>
            <a:r>
              <a:rPr lang="en-GB" sz="3000" dirty="0" smtClean="0">
                <a:latin typeface="Garamond" panose="02020404030301010803" pitchFamily="18" charset="0"/>
              </a:rPr>
              <a:t>Reception of Cantor’s ideas</a:t>
            </a:r>
            <a:endParaRPr lang="en-GB" sz="3000" dirty="0">
              <a:latin typeface="Garamond" panose="02020404030301010803" pitchFamily="18" charset="0"/>
            </a:endParaRPr>
          </a:p>
        </p:txBody>
      </p:sp>
      <p:sp>
        <p:nvSpPr>
          <p:cNvPr id="4" name="TextBox 3"/>
          <p:cNvSpPr txBox="1"/>
          <p:nvPr/>
        </p:nvSpPr>
        <p:spPr>
          <a:xfrm>
            <a:off x="2483768" y="332656"/>
            <a:ext cx="4015073" cy="769441"/>
          </a:xfrm>
          <a:prstGeom prst="rect">
            <a:avLst/>
          </a:prstGeom>
          <a:noFill/>
        </p:spPr>
        <p:txBody>
          <a:bodyPr wrap="none" rtlCol="0">
            <a:spAutoFit/>
          </a:bodyPr>
          <a:lstStyle/>
          <a:p>
            <a:r>
              <a:rPr lang="en-GB" sz="4400" dirty="0" smtClean="0">
                <a:solidFill>
                  <a:srgbClr val="3366FF"/>
                </a:solidFill>
                <a:latin typeface="Garamond" panose="02020404030301010803" pitchFamily="18" charset="0"/>
              </a:rPr>
              <a:t>Cantor’s infinities</a:t>
            </a:r>
            <a:endParaRPr lang="en-GB" sz="4400" dirty="0">
              <a:solidFill>
                <a:srgbClr val="3366FF"/>
              </a:solidFill>
              <a:latin typeface="Garamond" panose="02020404030301010803"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268760"/>
            <a:ext cx="3672408" cy="484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200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363272" cy="2016224"/>
          </a:xfrm>
        </p:spPr>
        <p:txBody>
          <a:bodyPr>
            <a:noAutofit/>
          </a:bodyPr>
          <a:lstStyle/>
          <a:p>
            <a:r>
              <a:rPr lang="en-GB" sz="2800" dirty="0" smtClean="0">
                <a:solidFill>
                  <a:srgbClr val="3366FF"/>
                </a:solidFill>
                <a:latin typeface="Garamond" panose="02020404030301010803" pitchFamily="18" charset="0"/>
              </a:rPr>
              <a:t>The </a:t>
            </a:r>
            <a:r>
              <a:rPr lang="en-GB" sz="2800" dirty="0" err="1" smtClean="0">
                <a:solidFill>
                  <a:srgbClr val="3366FF"/>
                </a:solidFill>
                <a:latin typeface="Garamond" panose="02020404030301010803" pitchFamily="18" charset="0"/>
              </a:rPr>
              <a:t>rationals</a:t>
            </a:r>
            <a:r>
              <a:rPr lang="en-GB" sz="2800" dirty="0" smtClean="0">
                <a:solidFill>
                  <a:srgbClr val="3366FF"/>
                </a:solidFill>
                <a:latin typeface="Garamond" panose="02020404030301010803" pitchFamily="18" charset="0"/>
              </a:rPr>
              <a:t> can </a:t>
            </a:r>
            <a:r>
              <a:rPr lang="en-GB" sz="2800" dirty="0">
                <a:solidFill>
                  <a:srgbClr val="3366FF"/>
                </a:solidFill>
                <a:latin typeface="Garamond" panose="02020404030301010803" pitchFamily="18" charset="0"/>
              </a:rPr>
              <a:t>be thought of as </a:t>
            </a:r>
            <a:r>
              <a:rPr lang="en-GB" sz="2800" dirty="0" smtClean="0">
                <a:solidFill>
                  <a:srgbClr val="3366FF"/>
                </a:solidFill>
                <a:latin typeface="Garamond" panose="02020404030301010803" pitchFamily="18" charset="0"/>
              </a:rPr>
              <a:t>precisely the </a:t>
            </a:r>
            <a:r>
              <a:rPr lang="en-GB" sz="2800" dirty="0">
                <a:solidFill>
                  <a:srgbClr val="3366FF"/>
                </a:solidFill>
                <a:latin typeface="Garamond" panose="02020404030301010803" pitchFamily="18" charset="0"/>
              </a:rPr>
              <a:t>collection of decimals which terminate or repeat e.g.</a:t>
            </a:r>
            <a:br>
              <a:rPr lang="en-GB" sz="2800" dirty="0">
                <a:solidFill>
                  <a:srgbClr val="3366FF"/>
                </a:solidFill>
                <a:latin typeface="Garamond" panose="02020404030301010803" pitchFamily="18" charset="0"/>
              </a:rPr>
            </a:br>
            <a:r>
              <a:rPr lang="en-GB" sz="2400" dirty="0">
                <a:solidFill>
                  <a:srgbClr val="3366FF"/>
                </a:solidFill>
                <a:latin typeface="Garamond" panose="02020404030301010803" pitchFamily="18" charset="0"/>
              </a:rPr>
              <a:t>5/4 = 1.25000000 …</a:t>
            </a:r>
            <a:br>
              <a:rPr lang="en-GB" sz="2400" dirty="0">
                <a:solidFill>
                  <a:srgbClr val="3366FF"/>
                </a:solidFill>
                <a:latin typeface="Garamond" panose="02020404030301010803" pitchFamily="18" charset="0"/>
              </a:rPr>
            </a:br>
            <a:r>
              <a:rPr lang="en-GB" sz="2400" dirty="0">
                <a:solidFill>
                  <a:srgbClr val="3366FF"/>
                </a:solidFill>
                <a:latin typeface="Garamond" panose="02020404030301010803" pitchFamily="18" charset="0"/>
              </a:rPr>
              <a:t>17/7 = 2.</a:t>
            </a:r>
            <a:r>
              <a:rPr lang="en-GB" sz="2400" b="1" dirty="0">
                <a:solidFill>
                  <a:srgbClr val="3366FF"/>
                </a:solidFill>
                <a:latin typeface="Garamond" panose="02020404030301010803" pitchFamily="18" charset="0"/>
              </a:rPr>
              <a:t>428571</a:t>
            </a:r>
            <a:r>
              <a:rPr lang="en-GB" sz="2400" dirty="0">
                <a:solidFill>
                  <a:srgbClr val="3366FF"/>
                </a:solidFill>
                <a:latin typeface="Garamond" panose="02020404030301010803" pitchFamily="18" charset="0"/>
              </a:rPr>
              <a:t>428571</a:t>
            </a:r>
            <a:r>
              <a:rPr lang="en-GB" sz="2400" b="1" dirty="0">
                <a:solidFill>
                  <a:srgbClr val="3366FF"/>
                </a:solidFill>
                <a:latin typeface="Garamond" panose="02020404030301010803" pitchFamily="18" charset="0"/>
              </a:rPr>
              <a:t>428571</a:t>
            </a:r>
            <a:r>
              <a:rPr lang="en-GB" sz="2400" dirty="0">
                <a:solidFill>
                  <a:srgbClr val="3366FF"/>
                </a:solidFill>
                <a:latin typeface="Garamond" panose="02020404030301010803" pitchFamily="18" charset="0"/>
              </a:rPr>
              <a:t> …</a:t>
            </a:r>
            <a:br>
              <a:rPr lang="en-GB" sz="2400" dirty="0">
                <a:solidFill>
                  <a:srgbClr val="3366FF"/>
                </a:solidFill>
                <a:latin typeface="Garamond" panose="02020404030301010803" pitchFamily="18" charset="0"/>
              </a:rPr>
            </a:br>
            <a:r>
              <a:rPr lang="en-GB" sz="2400" dirty="0">
                <a:solidFill>
                  <a:srgbClr val="3366FF"/>
                </a:solidFill>
                <a:latin typeface="Garamond" panose="02020404030301010803" pitchFamily="18" charset="0"/>
              </a:rPr>
              <a:t>-133/990 = - 0.1</a:t>
            </a:r>
            <a:r>
              <a:rPr lang="en-GB" sz="2400" b="1" dirty="0">
                <a:solidFill>
                  <a:srgbClr val="3366FF"/>
                </a:solidFill>
                <a:latin typeface="Garamond" panose="02020404030301010803" pitchFamily="18" charset="0"/>
              </a:rPr>
              <a:t>34</a:t>
            </a:r>
            <a:r>
              <a:rPr lang="en-GB" sz="2400" dirty="0">
                <a:solidFill>
                  <a:srgbClr val="3366FF"/>
                </a:solidFill>
                <a:latin typeface="Garamond" panose="02020404030301010803" pitchFamily="18" charset="0"/>
              </a:rPr>
              <a:t>34</a:t>
            </a:r>
            <a:r>
              <a:rPr lang="en-GB" sz="2400" b="1" dirty="0">
                <a:solidFill>
                  <a:srgbClr val="3366FF"/>
                </a:solidFill>
                <a:latin typeface="Garamond" panose="02020404030301010803" pitchFamily="18" charset="0"/>
              </a:rPr>
              <a:t>34</a:t>
            </a:r>
            <a:r>
              <a:rPr lang="en-GB" sz="2400" dirty="0">
                <a:solidFill>
                  <a:srgbClr val="3366FF"/>
                </a:solidFill>
                <a:latin typeface="Garamond" panose="02020404030301010803" pitchFamily="18" charset="0"/>
              </a:rPr>
              <a:t>34</a:t>
            </a:r>
            <a:r>
              <a:rPr lang="en-GB" sz="2400" dirty="0" smtClean="0">
                <a:solidFill>
                  <a:srgbClr val="3366FF"/>
                </a:solidFill>
                <a:latin typeface="Garamond" panose="02020404030301010803" pitchFamily="18" charset="0"/>
              </a:rPr>
              <a:t>…</a:t>
            </a:r>
            <a:endParaRPr lang="en-GB" sz="2400" dirty="0">
              <a:solidFill>
                <a:srgbClr val="3366FF"/>
              </a:solidFill>
              <a:latin typeface="Garamond" panose="02020404030301010803" pitchFamily="18" charset="0"/>
            </a:endParaRPr>
          </a:p>
        </p:txBody>
      </p:sp>
      <p:sp>
        <p:nvSpPr>
          <p:cNvPr id="3" name="Content Placeholder 2"/>
          <p:cNvSpPr>
            <a:spLocks noGrp="1"/>
          </p:cNvSpPr>
          <p:nvPr>
            <p:ph sz="half" idx="1"/>
          </p:nvPr>
        </p:nvSpPr>
        <p:spPr>
          <a:xfrm>
            <a:off x="179512" y="2276872"/>
            <a:ext cx="4316288" cy="4464496"/>
          </a:xfrm>
        </p:spPr>
        <p:txBody>
          <a:bodyPr>
            <a:normAutofit fontScale="55000" lnSpcReduction="20000"/>
          </a:bodyPr>
          <a:lstStyle/>
          <a:p>
            <a:pPr marL="0" indent="0">
              <a:buNone/>
            </a:pPr>
            <a:r>
              <a:rPr lang="en-GB" sz="3500" dirty="0">
                <a:latin typeface="Garamond" panose="02020404030301010803" pitchFamily="18" charset="0"/>
              </a:rPr>
              <a:t>The decimal expansion of a fraction must terminate or </a:t>
            </a:r>
            <a:r>
              <a:rPr lang="en-GB" sz="3500" dirty="0" smtClean="0">
                <a:latin typeface="Garamond" panose="02020404030301010803" pitchFamily="18" charset="0"/>
              </a:rPr>
              <a:t>repeat </a:t>
            </a:r>
            <a:r>
              <a:rPr lang="en-GB" sz="3500" dirty="0">
                <a:latin typeface="Garamond" panose="02020404030301010803" pitchFamily="18" charset="0"/>
              </a:rPr>
              <a:t>because when you divide the bottom integer into the top one there are only a limited number of remainders you can </a:t>
            </a:r>
            <a:r>
              <a:rPr lang="en-GB" sz="3500" dirty="0" smtClean="0">
                <a:latin typeface="Garamond" panose="02020404030301010803" pitchFamily="18" charset="0"/>
              </a:rPr>
              <a:t>get. </a:t>
            </a:r>
          </a:p>
          <a:p>
            <a:pPr marL="0" indent="0">
              <a:buNone/>
            </a:pPr>
            <a:endParaRPr lang="en-GB" sz="2900" dirty="0">
              <a:latin typeface="Garamond" panose="02020404030301010803" pitchFamily="18" charset="0"/>
            </a:endParaRPr>
          </a:p>
          <a:p>
            <a:pPr marL="0" indent="0">
              <a:buNone/>
            </a:pPr>
            <a:r>
              <a:rPr lang="en-GB" sz="2600" dirty="0" smtClean="0"/>
              <a:t>1/7 </a:t>
            </a:r>
            <a:r>
              <a:rPr lang="en-GB" sz="2600" dirty="0"/>
              <a:t>starts </a:t>
            </a:r>
            <a:r>
              <a:rPr lang="en-GB" sz="2600" dirty="0" smtClean="0"/>
              <a:t>with</a:t>
            </a:r>
          </a:p>
          <a:p>
            <a:pPr marL="0" indent="0">
              <a:buNone/>
            </a:pPr>
            <a:endParaRPr lang="en-GB" sz="2600" dirty="0"/>
          </a:p>
          <a:p>
            <a:pPr marL="0" indent="0">
              <a:lnSpc>
                <a:spcPct val="120000"/>
              </a:lnSpc>
              <a:buNone/>
            </a:pPr>
            <a:r>
              <a:rPr lang="en-GB" sz="2600" dirty="0"/>
              <a:t>0.1		remainder 3 then</a:t>
            </a:r>
          </a:p>
          <a:p>
            <a:pPr marL="0" indent="0">
              <a:lnSpc>
                <a:spcPct val="120000"/>
              </a:lnSpc>
              <a:buNone/>
            </a:pPr>
            <a:r>
              <a:rPr lang="en-GB" sz="2600" dirty="0"/>
              <a:t>0.14		remainder 2 then</a:t>
            </a:r>
          </a:p>
          <a:p>
            <a:pPr marL="0" indent="0">
              <a:lnSpc>
                <a:spcPct val="120000"/>
              </a:lnSpc>
              <a:buNone/>
            </a:pPr>
            <a:r>
              <a:rPr lang="en-GB" sz="2600" dirty="0"/>
              <a:t>0.142		remainder 6 then</a:t>
            </a:r>
          </a:p>
          <a:p>
            <a:pPr marL="0" indent="0">
              <a:lnSpc>
                <a:spcPct val="120000"/>
              </a:lnSpc>
              <a:buNone/>
            </a:pPr>
            <a:r>
              <a:rPr lang="en-GB" sz="2600" dirty="0"/>
              <a:t>0.1428		remainder 4 then</a:t>
            </a:r>
          </a:p>
          <a:p>
            <a:pPr marL="0" indent="0">
              <a:lnSpc>
                <a:spcPct val="120000"/>
              </a:lnSpc>
              <a:buNone/>
            </a:pPr>
            <a:r>
              <a:rPr lang="en-GB" sz="2600" dirty="0"/>
              <a:t>0.14285	</a:t>
            </a:r>
            <a:r>
              <a:rPr lang="en-GB" sz="2600" dirty="0" smtClean="0"/>
              <a:t>	remainder </a:t>
            </a:r>
            <a:r>
              <a:rPr lang="en-GB" sz="2600" dirty="0"/>
              <a:t>5 then</a:t>
            </a:r>
          </a:p>
          <a:p>
            <a:pPr marL="0" indent="0">
              <a:lnSpc>
                <a:spcPct val="120000"/>
              </a:lnSpc>
              <a:buNone/>
            </a:pPr>
            <a:r>
              <a:rPr lang="en-GB" sz="2600" dirty="0"/>
              <a:t>0.142857	</a:t>
            </a:r>
            <a:r>
              <a:rPr lang="en-GB" sz="2600" dirty="0" smtClean="0"/>
              <a:t>	remainder </a:t>
            </a:r>
            <a:r>
              <a:rPr lang="en-GB" sz="2600" dirty="0"/>
              <a:t>1 which we have had </a:t>
            </a:r>
            <a:r>
              <a:rPr lang="en-GB" sz="2600" b="1" dirty="0"/>
              <a:t>before</a:t>
            </a:r>
            <a:r>
              <a:rPr lang="en-GB" sz="2600" dirty="0"/>
              <a:t> at the start so process </a:t>
            </a:r>
            <a:r>
              <a:rPr lang="en-GB" sz="2600" b="1" dirty="0" smtClean="0"/>
              <a:t>repeats</a:t>
            </a:r>
            <a:endParaRPr lang="en-GB" sz="2600" dirty="0">
              <a:latin typeface="Garamond" panose="02020404030301010803" pitchFamily="18" charset="0"/>
            </a:endParaRPr>
          </a:p>
        </p:txBody>
      </p:sp>
      <p:sp>
        <p:nvSpPr>
          <p:cNvPr id="4" name="Content Placeholder 3"/>
          <p:cNvSpPr>
            <a:spLocks noGrp="1"/>
          </p:cNvSpPr>
          <p:nvPr>
            <p:ph sz="half" idx="2"/>
          </p:nvPr>
        </p:nvSpPr>
        <p:spPr>
          <a:xfrm>
            <a:off x="4648200" y="2276872"/>
            <a:ext cx="4038600" cy="3672408"/>
          </a:xfrm>
        </p:spPr>
        <p:txBody>
          <a:bodyPr>
            <a:normAutofit fontScale="55000" lnSpcReduction="20000"/>
          </a:bodyPr>
          <a:lstStyle/>
          <a:p>
            <a:pPr marL="0" indent="0">
              <a:buNone/>
            </a:pPr>
            <a:r>
              <a:rPr lang="en-GB" sz="3500" dirty="0">
                <a:latin typeface="Garamond" panose="02020404030301010803" pitchFamily="18" charset="0"/>
              </a:rPr>
              <a:t>A</a:t>
            </a:r>
            <a:r>
              <a:rPr lang="en-GB" sz="3500" dirty="0" smtClean="0">
                <a:latin typeface="Garamond" panose="02020404030301010803" pitchFamily="18" charset="0"/>
              </a:rPr>
              <a:t> </a:t>
            </a:r>
            <a:r>
              <a:rPr lang="en-GB" sz="3500" dirty="0">
                <a:latin typeface="Garamond" panose="02020404030301010803" pitchFamily="18" charset="0"/>
              </a:rPr>
              <a:t>repeating decimal is a fraction </a:t>
            </a:r>
            <a:r>
              <a:rPr lang="en-GB" sz="3500" dirty="0" smtClean="0">
                <a:latin typeface="Garamond" panose="02020404030301010803" pitchFamily="18" charset="0"/>
              </a:rPr>
              <a:t>e.g.</a:t>
            </a:r>
          </a:p>
          <a:p>
            <a:pPr marL="0" indent="0">
              <a:buNone/>
            </a:pPr>
            <a:r>
              <a:rPr lang="en-GB" sz="3500" dirty="0" smtClean="0">
                <a:latin typeface="Garamond" panose="02020404030301010803" pitchFamily="18" charset="0"/>
              </a:rPr>
              <a:t>Consider  </a:t>
            </a:r>
            <a:r>
              <a:rPr lang="en-GB" sz="3500" i="1" dirty="0">
                <a:latin typeface="Garamond" panose="02020404030301010803" pitchFamily="18" charset="0"/>
              </a:rPr>
              <a:t>x </a:t>
            </a:r>
            <a:r>
              <a:rPr lang="en-GB" sz="3500" dirty="0">
                <a:latin typeface="Garamond" panose="02020404030301010803" pitchFamily="18" charset="0"/>
              </a:rPr>
              <a:t>= 0.123123123123 …</a:t>
            </a:r>
          </a:p>
          <a:p>
            <a:endParaRPr lang="en-GB" sz="3500" dirty="0" smtClean="0">
              <a:latin typeface="Garamond" panose="02020404030301010803" pitchFamily="18" charset="0"/>
            </a:endParaRPr>
          </a:p>
          <a:p>
            <a:pPr marL="0" indent="0">
              <a:buNone/>
            </a:pPr>
            <a:r>
              <a:rPr lang="en-GB" sz="3500" dirty="0" smtClean="0">
                <a:latin typeface="Garamond" panose="02020404030301010803" pitchFamily="18" charset="0"/>
              </a:rPr>
              <a:t>This </a:t>
            </a:r>
            <a:r>
              <a:rPr lang="en-GB" sz="3500" dirty="0">
                <a:latin typeface="Garamond" panose="02020404030301010803" pitchFamily="18" charset="0"/>
              </a:rPr>
              <a:t>has a repeating block of length </a:t>
            </a:r>
            <a:r>
              <a:rPr lang="en-GB" sz="3500" dirty="0" smtClean="0">
                <a:latin typeface="Garamond" panose="02020404030301010803" pitchFamily="18" charset="0"/>
              </a:rPr>
              <a:t>3</a:t>
            </a:r>
          </a:p>
          <a:p>
            <a:pPr marL="0" indent="0">
              <a:buNone/>
            </a:pPr>
            <a:endParaRPr lang="en-GB" dirty="0">
              <a:latin typeface="Garamond" panose="02020404030301010803" pitchFamily="18" charset="0"/>
            </a:endParaRPr>
          </a:p>
          <a:p>
            <a:pPr marL="0" indent="0">
              <a:buNone/>
            </a:pPr>
            <a:r>
              <a:rPr lang="en-GB" dirty="0" smtClean="0">
                <a:latin typeface="Garamond" panose="02020404030301010803" pitchFamily="18" charset="0"/>
              </a:rPr>
              <a:t>Multiply </a:t>
            </a:r>
            <a:r>
              <a:rPr lang="en-GB" dirty="0">
                <a:latin typeface="Garamond" panose="02020404030301010803" pitchFamily="18" charset="0"/>
              </a:rPr>
              <a:t>by 10</a:t>
            </a:r>
            <a:r>
              <a:rPr lang="en-GB" baseline="30000" dirty="0">
                <a:latin typeface="Garamond" panose="02020404030301010803" pitchFamily="18" charset="0"/>
              </a:rPr>
              <a:t>3</a:t>
            </a:r>
            <a:r>
              <a:rPr lang="en-GB" dirty="0">
                <a:latin typeface="Garamond" panose="02020404030301010803" pitchFamily="18" charset="0"/>
              </a:rPr>
              <a:t> to </a:t>
            </a:r>
            <a:r>
              <a:rPr lang="en-GB" dirty="0" smtClean="0">
                <a:latin typeface="Garamond" panose="02020404030301010803" pitchFamily="18" charset="0"/>
              </a:rPr>
              <a:t>get</a:t>
            </a:r>
          </a:p>
          <a:p>
            <a:pPr marL="0" indent="0">
              <a:buNone/>
            </a:pPr>
            <a:endParaRPr lang="en-GB" dirty="0" smtClean="0">
              <a:latin typeface="Garamond" panose="02020404030301010803" pitchFamily="18" charset="0"/>
            </a:endParaRPr>
          </a:p>
          <a:p>
            <a:pPr marL="0" indent="0">
              <a:buNone/>
            </a:pPr>
            <a:r>
              <a:rPr lang="en-GB" dirty="0" smtClean="0">
                <a:latin typeface="Garamond" panose="02020404030301010803" pitchFamily="18" charset="0"/>
              </a:rPr>
              <a:t>1000 </a:t>
            </a:r>
            <a:r>
              <a:rPr lang="en-GB" i="1" dirty="0">
                <a:latin typeface="Garamond" panose="02020404030301010803" pitchFamily="18" charset="0"/>
              </a:rPr>
              <a:t>x</a:t>
            </a:r>
            <a:r>
              <a:rPr lang="en-GB" dirty="0">
                <a:latin typeface="Garamond" panose="02020404030301010803" pitchFamily="18" charset="0"/>
              </a:rPr>
              <a:t> = 123.123123123 </a:t>
            </a:r>
            <a:r>
              <a:rPr lang="en-GB" dirty="0" smtClean="0">
                <a:latin typeface="Garamond" panose="02020404030301010803" pitchFamily="18" charset="0"/>
              </a:rPr>
              <a:t>…</a:t>
            </a:r>
          </a:p>
          <a:p>
            <a:pPr marL="0" indent="0">
              <a:buNone/>
            </a:pPr>
            <a:r>
              <a:rPr lang="en-GB" dirty="0" smtClean="0">
                <a:latin typeface="Garamond" panose="02020404030301010803" pitchFamily="18" charset="0"/>
              </a:rPr>
              <a:t>Subtract </a:t>
            </a:r>
            <a:r>
              <a:rPr lang="en-GB" i="1" dirty="0">
                <a:latin typeface="Garamond" panose="02020404030301010803" pitchFamily="18" charset="0"/>
              </a:rPr>
              <a:t>x </a:t>
            </a:r>
            <a:endParaRPr lang="en-GB" dirty="0">
              <a:latin typeface="Garamond" panose="02020404030301010803" pitchFamily="18" charset="0"/>
            </a:endParaRPr>
          </a:p>
          <a:p>
            <a:pPr marL="0" indent="0">
              <a:buNone/>
            </a:pPr>
            <a:r>
              <a:rPr lang="en-GB" dirty="0" smtClean="0">
                <a:latin typeface="Garamond" panose="02020404030301010803" pitchFamily="18" charset="0"/>
              </a:rPr>
              <a:t>         </a:t>
            </a:r>
            <a:r>
              <a:rPr lang="en-GB" i="1" dirty="0" smtClean="0">
                <a:latin typeface="Garamond" panose="02020404030301010803" pitchFamily="18" charset="0"/>
              </a:rPr>
              <a:t>x</a:t>
            </a:r>
            <a:r>
              <a:rPr lang="en-GB" dirty="0" smtClean="0">
                <a:latin typeface="Garamond" panose="02020404030301010803" pitchFamily="18" charset="0"/>
              </a:rPr>
              <a:t> </a:t>
            </a:r>
            <a:r>
              <a:rPr lang="en-GB" dirty="0">
                <a:latin typeface="Garamond" panose="02020404030301010803" pitchFamily="18" charset="0"/>
              </a:rPr>
              <a:t>=     0.123123123 </a:t>
            </a:r>
            <a:r>
              <a:rPr lang="en-GB" dirty="0" smtClean="0">
                <a:latin typeface="Garamond" panose="02020404030301010803" pitchFamily="18" charset="0"/>
              </a:rPr>
              <a:t>…</a:t>
            </a:r>
          </a:p>
          <a:p>
            <a:pPr marL="0" indent="0">
              <a:buNone/>
            </a:pPr>
            <a:endParaRPr lang="en-GB" dirty="0">
              <a:latin typeface="Garamond" panose="02020404030301010803" pitchFamily="18" charset="0"/>
            </a:endParaRPr>
          </a:p>
          <a:p>
            <a:pPr marL="0" indent="0" algn="ctr">
              <a:buNone/>
            </a:pPr>
            <a:r>
              <a:rPr lang="en-GB" dirty="0" smtClean="0">
                <a:latin typeface="Garamond" panose="02020404030301010803" pitchFamily="18" charset="0"/>
              </a:rPr>
              <a:t>999</a:t>
            </a:r>
            <a:r>
              <a:rPr lang="en-GB" i="1" dirty="0" smtClean="0">
                <a:latin typeface="Garamond" panose="02020404030301010803" pitchFamily="18" charset="0"/>
              </a:rPr>
              <a:t>x </a:t>
            </a:r>
            <a:r>
              <a:rPr lang="en-GB" dirty="0">
                <a:latin typeface="Garamond" panose="02020404030301010803" pitchFamily="18" charset="0"/>
              </a:rPr>
              <a:t>= </a:t>
            </a:r>
            <a:r>
              <a:rPr lang="en-GB" dirty="0" smtClean="0">
                <a:latin typeface="Garamond" panose="02020404030301010803" pitchFamily="18" charset="0"/>
              </a:rPr>
              <a:t>123</a:t>
            </a:r>
          </a:p>
          <a:p>
            <a:pPr marL="0" indent="0" algn="ctr">
              <a:buNone/>
            </a:pPr>
            <a:endParaRPr lang="en-GB" dirty="0" smtClean="0">
              <a:latin typeface="Garamond" panose="02020404030301010803" pitchFamily="18" charset="0"/>
            </a:endParaRPr>
          </a:p>
          <a:p>
            <a:pPr marL="0" indent="0" algn="ctr">
              <a:buNone/>
            </a:pPr>
            <a:r>
              <a:rPr lang="en-GB" i="1" dirty="0" smtClean="0">
                <a:latin typeface="Garamond" panose="02020404030301010803" pitchFamily="18" charset="0"/>
              </a:rPr>
              <a:t>x </a:t>
            </a:r>
            <a:r>
              <a:rPr lang="en-GB" i="1" dirty="0">
                <a:latin typeface="Garamond" panose="02020404030301010803" pitchFamily="18" charset="0"/>
              </a:rPr>
              <a:t>= </a:t>
            </a:r>
            <a:r>
              <a:rPr lang="en-GB" dirty="0">
                <a:latin typeface="Garamond" panose="02020404030301010803" pitchFamily="18" charset="0"/>
              </a:rPr>
              <a:t>123/999 = 41/333 </a:t>
            </a:r>
          </a:p>
        </p:txBody>
      </p:sp>
      <p:sp>
        <p:nvSpPr>
          <p:cNvPr id="5" name="TextBox 4"/>
          <p:cNvSpPr txBox="1"/>
          <p:nvPr/>
        </p:nvSpPr>
        <p:spPr>
          <a:xfrm>
            <a:off x="899592" y="5949280"/>
            <a:ext cx="7172156" cy="830997"/>
          </a:xfrm>
          <a:prstGeom prst="rect">
            <a:avLst/>
          </a:prstGeom>
          <a:noFill/>
        </p:spPr>
        <p:txBody>
          <a:bodyPr wrap="none" rtlCol="0">
            <a:spAutoFit/>
          </a:bodyPr>
          <a:lstStyle/>
          <a:p>
            <a:pPr algn="ctr"/>
            <a:r>
              <a:rPr lang="en-GB" sz="2400" dirty="0" smtClean="0">
                <a:latin typeface="Garamond" panose="02020404030301010803" pitchFamily="18" charset="0"/>
              </a:rPr>
              <a:t>The </a:t>
            </a:r>
            <a:r>
              <a:rPr lang="en-GB" sz="2400" i="1" dirty="0" smtClean="0">
                <a:latin typeface="Garamond" panose="02020404030301010803" pitchFamily="18" charset="0"/>
              </a:rPr>
              <a:t>irrationals </a:t>
            </a:r>
            <a:r>
              <a:rPr lang="en-GB" sz="2400" dirty="0" smtClean="0">
                <a:latin typeface="Garamond" panose="02020404030301010803" pitchFamily="18" charset="0"/>
              </a:rPr>
              <a:t>are those real numbers which are </a:t>
            </a:r>
            <a:r>
              <a:rPr lang="en-GB" sz="2400" i="1" dirty="0" smtClean="0">
                <a:latin typeface="Garamond" panose="02020404030301010803" pitchFamily="18" charset="0"/>
              </a:rPr>
              <a:t>not </a:t>
            </a:r>
            <a:r>
              <a:rPr lang="en-GB" sz="2400" dirty="0" smtClean="0">
                <a:latin typeface="Garamond" panose="02020404030301010803" pitchFamily="18" charset="0"/>
              </a:rPr>
              <a:t>rational</a:t>
            </a:r>
          </a:p>
          <a:p>
            <a:pPr algn="ctr"/>
            <a:r>
              <a:rPr lang="en-GB" sz="2400" dirty="0" smtClean="0">
                <a:latin typeface="Garamond" panose="02020404030301010803" pitchFamily="18" charset="0"/>
              </a:rPr>
              <a:t>So their decimal expansions do not terminate or repeat</a:t>
            </a:r>
            <a:endParaRPr lang="en-GB" sz="2400" dirty="0">
              <a:latin typeface="Garamond" panose="02020404030301010803" pitchFamily="18" charset="0"/>
            </a:endParaRPr>
          </a:p>
        </p:txBody>
      </p:sp>
    </p:spTree>
    <p:extLst>
      <p:ext uri="{BB962C8B-B14F-4D97-AF65-F5344CB8AC3E}">
        <p14:creationId xmlns:p14="http://schemas.microsoft.com/office/powerpoint/2010/main" val="2195481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latin typeface="Garamond" panose="02020404030301010803" pitchFamily="18" charset="0"/>
              </a:rPr>
              <a:t>Cardinality of some sets</a:t>
            </a:r>
            <a:endParaRPr lang="en-GB" dirty="0">
              <a:solidFill>
                <a:srgbClr val="3366FF"/>
              </a:solidFill>
              <a:latin typeface="Garamond" panose="020204040303010108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6516735"/>
              </p:ext>
            </p:extLst>
          </p:nvPr>
        </p:nvGraphicFramePr>
        <p:xfrm>
          <a:off x="467544" y="1268760"/>
          <a:ext cx="8424936" cy="3344808"/>
        </p:xfrm>
        <a:graphic>
          <a:graphicData uri="http://schemas.openxmlformats.org/drawingml/2006/table">
            <a:tbl>
              <a:tblPr firstRow="1" firstCol="1" bandRow="1"/>
              <a:tblGrid>
                <a:gridCol w="3085740"/>
                <a:gridCol w="3827028"/>
                <a:gridCol w="1512168"/>
              </a:tblGrid>
              <a:tr h="389480">
                <a:tc>
                  <a:txBody>
                    <a:bodyPr/>
                    <a:lstStyle/>
                    <a:p>
                      <a:pPr algn="ctr">
                        <a:lnSpc>
                          <a:spcPct val="115000"/>
                        </a:lnSpc>
                        <a:spcAft>
                          <a:spcPts val="480"/>
                        </a:spcAft>
                      </a:pPr>
                      <a:r>
                        <a:rPr lang="en-GB" sz="2200" b="1" dirty="0">
                          <a:solidFill>
                            <a:srgbClr val="3366FF"/>
                          </a:solidFill>
                          <a:effectLst/>
                          <a:latin typeface="Garamond"/>
                          <a:ea typeface="Calibri"/>
                          <a:cs typeface="Arial"/>
                        </a:rPr>
                        <a:t>Set</a:t>
                      </a:r>
                      <a:endParaRPr lang="en-GB" sz="2200" b="1" dirty="0">
                        <a:solidFill>
                          <a:srgbClr val="3366FF"/>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200" b="1" dirty="0">
                          <a:solidFill>
                            <a:srgbClr val="3366FF"/>
                          </a:solidFill>
                          <a:effectLst/>
                          <a:latin typeface="Garamond"/>
                          <a:ea typeface="Calibri"/>
                          <a:cs typeface="Arial"/>
                        </a:rPr>
                        <a:t>Description</a:t>
                      </a:r>
                      <a:endParaRPr lang="en-GB" sz="2200" b="1" dirty="0">
                        <a:solidFill>
                          <a:srgbClr val="3366FF"/>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200" b="1" dirty="0">
                          <a:solidFill>
                            <a:srgbClr val="3366FF"/>
                          </a:solidFill>
                          <a:effectLst/>
                          <a:latin typeface="Garamond"/>
                          <a:ea typeface="Calibri"/>
                          <a:cs typeface="Arial"/>
                        </a:rPr>
                        <a:t>Cardinality</a:t>
                      </a:r>
                      <a:endParaRPr lang="en-GB" sz="2200" b="1" dirty="0">
                        <a:solidFill>
                          <a:srgbClr val="3366FF"/>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33">
                <a:tc>
                  <a:txBody>
                    <a:bodyPr/>
                    <a:lstStyle/>
                    <a:p>
                      <a:pPr>
                        <a:lnSpc>
                          <a:spcPct val="115000"/>
                        </a:lnSpc>
                        <a:spcAft>
                          <a:spcPts val="480"/>
                        </a:spcAft>
                      </a:pPr>
                      <a:r>
                        <a:rPr lang="en-GB" sz="2000" dirty="0">
                          <a:effectLst/>
                          <a:latin typeface="Garamond"/>
                          <a:ea typeface="Calibri"/>
                          <a:cs typeface="Arial"/>
                        </a:rPr>
                        <a:t>Natural numbers</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480"/>
                        </a:spcAft>
                      </a:pPr>
                      <a:r>
                        <a:rPr lang="en-GB" sz="2000">
                          <a:effectLst/>
                          <a:latin typeface="Garamond"/>
                          <a:ea typeface="Calibri"/>
                          <a:cs typeface="Arial"/>
                        </a:rPr>
                        <a:t>1, 2, 3, 4, 5, …</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000">
                          <a:effectLst/>
                          <a:latin typeface="Cambria Math"/>
                          <a:ea typeface="Calibri"/>
                          <a:cs typeface="Cambria Math"/>
                        </a:rPr>
                        <a:t>ℵ</a:t>
                      </a:r>
                      <a:r>
                        <a:rPr lang="en-GB" sz="2000" baseline="-25000">
                          <a:effectLst/>
                          <a:latin typeface="Arial"/>
                          <a:ea typeface="Calibri"/>
                          <a:cs typeface="Times New Roman"/>
                        </a:rPr>
                        <a:t>0</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930">
                <a:tc>
                  <a:txBody>
                    <a:bodyPr/>
                    <a:lstStyle/>
                    <a:p>
                      <a:pPr>
                        <a:lnSpc>
                          <a:spcPct val="115000"/>
                        </a:lnSpc>
                        <a:spcAft>
                          <a:spcPts val="480"/>
                        </a:spcAft>
                      </a:pPr>
                      <a:r>
                        <a:rPr lang="en-GB" sz="2000" dirty="0">
                          <a:effectLst/>
                          <a:latin typeface="Garamond"/>
                          <a:ea typeface="Calibri"/>
                          <a:cs typeface="Arial"/>
                        </a:rPr>
                        <a:t>Integers</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480"/>
                        </a:spcAft>
                      </a:pPr>
                      <a:r>
                        <a:rPr lang="en-GB" sz="2000">
                          <a:effectLst/>
                          <a:latin typeface="Garamond"/>
                          <a:ea typeface="Calibri"/>
                          <a:cs typeface="Arial"/>
                        </a:rPr>
                        <a:t>…, -5, -4, -3, -2, -1, 0, 1, 2, 3, 4, 5, …</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000">
                          <a:effectLst/>
                          <a:latin typeface="Cambria Math"/>
                          <a:ea typeface="Calibri"/>
                          <a:cs typeface="Cambria Math"/>
                        </a:rPr>
                        <a:t>ℵ</a:t>
                      </a:r>
                      <a:r>
                        <a:rPr lang="en-GB" sz="2000" baseline="-25000">
                          <a:effectLst/>
                          <a:latin typeface="Arial"/>
                          <a:ea typeface="Calibri"/>
                          <a:cs typeface="Times New Roman"/>
                        </a:rPr>
                        <a:t>0</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466">
                <a:tc>
                  <a:txBody>
                    <a:bodyPr/>
                    <a:lstStyle/>
                    <a:p>
                      <a:pPr>
                        <a:lnSpc>
                          <a:spcPct val="115000"/>
                        </a:lnSpc>
                        <a:spcAft>
                          <a:spcPts val="480"/>
                        </a:spcAft>
                      </a:pPr>
                      <a:r>
                        <a:rPr lang="en-GB" sz="2000" dirty="0">
                          <a:effectLst/>
                          <a:latin typeface="Garamond"/>
                          <a:ea typeface="Calibri"/>
                          <a:cs typeface="Arial"/>
                        </a:rPr>
                        <a:t>Rational numbers or fractions</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480"/>
                        </a:spcAft>
                      </a:pPr>
                      <a:r>
                        <a:rPr lang="en-GB" sz="2000" dirty="0" smtClean="0">
                          <a:effectLst/>
                          <a:latin typeface="Garamond"/>
                          <a:ea typeface="Calibri"/>
                          <a:cs typeface="Arial"/>
                        </a:rPr>
                        <a:t>All</a:t>
                      </a:r>
                      <a:r>
                        <a:rPr lang="en-GB" sz="2000" baseline="0" dirty="0" smtClean="0">
                          <a:effectLst/>
                          <a:latin typeface="Garamond"/>
                          <a:ea typeface="Calibri"/>
                          <a:cs typeface="Arial"/>
                        </a:rPr>
                        <a:t> the</a:t>
                      </a:r>
                      <a:r>
                        <a:rPr lang="en-GB" sz="2000" dirty="0" smtClean="0">
                          <a:effectLst/>
                          <a:latin typeface="Garamond"/>
                          <a:ea typeface="Calibri"/>
                          <a:cs typeface="Arial"/>
                        </a:rPr>
                        <a:t> </a:t>
                      </a:r>
                      <a:r>
                        <a:rPr lang="en-GB" sz="2000" dirty="0">
                          <a:effectLst/>
                          <a:latin typeface="Garamond"/>
                          <a:ea typeface="Calibri"/>
                          <a:cs typeface="Arial"/>
                        </a:rPr>
                        <a:t>decimals which </a:t>
                      </a:r>
                      <a:r>
                        <a:rPr lang="en-GB" sz="2000" dirty="0" smtClean="0">
                          <a:effectLst/>
                          <a:latin typeface="Garamond"/>
                          <a:ea typeface="Calibri"/>
                          <a:cs typeface="Arial"/>
                        </a:rPr>
                        <a:t>terminate </a:t>
                      </a:r>
                      <a:r>
                        <a:rPr lang="en-GB" sz="2000" dirty="0">
                          <a:effectLst/>
                          <a:latin typeface="Garamond"/>
                          <a:ea typeface="Calibri"/>
                          <a:cs typeface="Arial"/>
                        </a:rPr>
                        <a:t>or </a:t>
                      </a:r>
                      <a:r>
                        <a:rPr lang="en-GB" sz="2000" dirty="0" smtClean="0">
                          <a:effectLst/>
                          <a:latin typeface="Garamond"/>
                          <a:ea typeface="Calibri"/>
                          <a:cs typeface="Arial"/>
                        </a:rPr>
                        <a:t>repeat</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000">
                          <a:effectLst/>
                          <a:latin typeface="Cambria Math"/>
                          <a:ea typeface="Calibri"/>
                          <a:cs typeface="Cambria Math"/>
                        </a:rPr>
                        <a:t>ℵ</a:t>
                      </a:r>
                      <a:r>
                        <a:rPr lang="en-GB" sz="2000" baseline="-25000">
                          <a:effectLst/>
                          <a:latin typeface="Arial"/>
                          <a:ea typeface="Calibri"/>
                          <a:cs typeface="Times New Roman"/>
                        </a:rPr>
                        <a:t>0</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466">
                <a:tc>
                  <a:txBody>
                    <a:bodyPr/>
                    <a:lstStyle/>
                    <a:p>
                      <a:pPr>
                        <a:lnSpc>
                          <a:spcPct val="115000"/>
                        </a:lnSpc>
                        <a:spcAft>
                          <a:spcPts val="480"/>
                        </a:spcAft>
                      </a:pPr>
                      <a:r>
                        <a:rPr lang="en-GB" sz="2000" dirty="0">
                          <a:effectLst/>
                          <a:latin typeface="Garamond"/>
                          <a:ea typeface="Calibri"/>
                          <a:cs typeface="Arial"/>
                        </a:rPr>
                        <a:t>Irrational numbers</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480"/>
                        </a:spcAft>
                      </a:pPr>
                      <a:r>
                        <a:rPr lang="en-GB" sz="2000" dirty="0">
                          <a:effectLst/>
                          <a:latin typeface="Garamond"/>
                          <a:ea typeface="Calibri"/>
                          <a:cs typeface="Arial"/>
                        </a:rPr>
                        <a:t>All the decimals which do not terminate or repeat</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000" i="1">
                          <a:effectLst/>
                          <a:latin typeface="Arial"/>
                          <a:ea typeface="Calibri"/>
                          <a:cs typeface="Times New Roman"/>
                        </a:rPr>
                        <a:t>c</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33">
                <a:tc>
                  <a:txBody>
                    <a:bodyPr/>
                    <a:lstStyle/>
                    <a:p>
                      <a:pPr>
                        <a:lnSpc>
                          <a:spcPct val="115000"/>
                        </a:lnSpc>
                        <a:spcAft>
                          <a:spcPts val="480"/>
                        </a:spcAft>
                      </a:pPr>
                      <a:r>
                        <a:rPr lang="en-GB" sz="2000">
                          <a:effectLst/>
                          <a:latin typeface="Garamond"/>
                          <a:ea typeface="Calibri"/>
                          <a:cs typeface="Arial"/>
                        </a:rPr>
                        <a:t>Real numbers</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480"/>
                        </a:spcAft>
                      </a:pPr>
                      <a:r>
                        <a:rPr lang="en-GB" sz="2000" dirty="0">
                          <a:effectLst/>
                          <a:latin typeface="Garamond"/>
                          <a:ea typeface="Calibri"/>
                          <a:cs typeface="Arial"/>
                        </a:rPr>
                        <a:t>All decimals</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000" i="1" dirty="0">
                          <a:effectLst/>
                          <a:latin typeface="Arial"/>
                          <a:ea typeface="Calibri"/>
                          <a:cs typeface="Times New Roman"/>
                        </a:rPr>
                        <a:t>c</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4797152"/>
            <a:ext cx="2221959" cy="1858516"/>
          </a:xfrm>
          <a:prstGeom prst="rect">
            <a:avLst/>
          </a:prstGeom>
        </p:spPr>
      </p:pic>
    </p:spTree>
    <p:extLst>
      <p:ext uri="{BB962C8B-B14F-4D97-AF65-F5344CB8AC3E}">
        <p14:creationId xmlns:p14="http://schemas.microsoft.com/office/powerpoint/2010/main" val="558088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latin typeface="Garamond" panose="02020404030301010803" pitchFamily="18" charset="0"/>
              </a:rPr>
              <a:t>Cardinality of some sets</a:t>
            </a:r>
            <a:endParaRPr lang="en-GB" dirty="0">
              <a:solidFill>
                <a:srgbClr val="3366FF"/>
              </a:solidFill>
              <a:latin typeface="Garamond" panose="02020404030301010803" pitchFamily="18" charset="0"/>
            </a:endParaRP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081239647"/>
                  </p:ext>
                </p:extLst>
              </p:nvPr>
            </p:nvGraphicFramePr>
            <p:xfrm>
              <a:off x="467544" y="1268760"/>
              <a:ext cx="8424936" cy="3240360"/>
            </p:xfrm>
            <a:graphic>
              <a:graphicData uri="http://schemas.openxmlformats.org/drawingml/2006/table">
                <a:tbl>
                  <a:tblPr firstRow="1" firstCol="1" bandRow="1"/>
                  <a:tblGrid>
                    <a:gridCol w="3085740"/>
                    <a:gridCol w="3827028"/>
                    <a:gridCol w="1512168"/>
                  </a:tblGrid>
                  <a:tr h="389480">
                    <a:tc>
                      <a:txBody>
                        <a:bodyPr/>
                        <a:lstStyle/>
                        <a:p>
                          <a:pPr algn="ctr">
                            <a:lnSpc>
                              <a:spcPct val="115000"/>
                            </a:lnSpc>
                            <a:spcAft>
                              <a:spcPts val="480"/>
                            </a:spcAft>
                          </a:pPr>
                          <a:r>
                            <a:rPr lang="en-GB" sz="2200" b="1" dirty="0">
                              <a:solidFill>
                                <a:srgbClr val="3366FF"/>
                              </a:solidFill>
                              <a:effectLst/>
                              <a:latin typeface="Garamond"/>
                              <a:ea typeface="Calibri"/>
                              <a:cs typeface="Arial"/>
                            </a:rPr>
                            <a:t>Set</a:t>
                          </a:r>
                          <a:endParaRPr lang="en-GB" sz="2200" b="1" dirty="0">
                            <a:solidFill>
                              <a:srgbClr val="3366FF"/>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200" b="1" dirty="0">
                              <a:solidFill>
                                <a:srgbClr val="3366FF"/>
                              </a:solidFill>
                              <a:effectLst/>
                              <a:latin typeface="Garamond"/>
                              <a:ea typeface="Calibri"/>
                              <a:cs typeface="Arial"/>
                            </a:rPr>
                            <a:t>Description</a:t>
                          </a:r>
                          <a:endParaRPr lang="en-GB" sz="2200" b="1" dirty="0">
                            <a:solidFill>
                              <a:srgbClr val="3366FF"/>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200" b="1" dirty="0">
                              <a:solidFill>
                                <a:srgbClr val="3366FF"/>
                              </a:solidFill>
                              <a:effectLst/>
                              <a:latin typeface="Garamond"/>
                              <a:ea typeface="Calibri"/>
                              <a:cs typeface="Arial"/>
                            </a:rPr>
                            <a:t>Cardinality</a:t>
                          </a:r>
                          <a:endParaRPr lang="en-GB" sz="2200" b="1" dirty="0">
                            <a:solidFill>
                              <a:srgbClr val="3366FF"/>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33">
                    <a:tc>
                      <a:txBody>
                        <a:bodyPr/>
                        <a:lstStyle/>
                        <a:p>
                          <a:pPr>
                            <a:lnSpc>
                              <a:spcPct val="115000"/>
                            </a:lnSpc>
                            <a:spcAft>
                              <a:spcPts val="480"/>
                            </a:spcAft>
                          </a:pPr>
                          <a:r>
                            <a:rPr lang="en-GB" sz="2000" dirty="0">
                              <a:effectLst/>
                              <a:latin typeface="Garamond"/>
                              <a:ea typeface="Calibri"/>
                              <a:cs typeface="Arial"/>
                            </a:rPr>
                            <a:t>Real numbers</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480"/>
                            </a:spcAft>
                          </a:pPr>
                          <a:r>
                            <a:rPr lang="en-GB" sz="2000" dirty="0">
                              <a:effectLst/>
                              <a:latin typeface="Garamond"/>
                              <a:ea typeface="Calibri"/>
                              <a:cs typeface="Arial"/>
                            </a:rPr>
                            <a:t>All decimals</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000" i="1">
                              <a:effectLst/>
                              <a:latin typeface="Arial"/>
                              <a:ea typeface="Calibri"/>
                              <a:cs typeface="Times New Roman"/>
                            </a:rPr>
                            <a:t>c</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466">
                    <a:tc>
                      <a:txBody>
                        <a:bodyPr/>
                        <a:lstStyle/>
                        <a:p>
                          <a:pPr>
                            <a:lnSpc>
                              <a:spcPct val="115000"/>
                            </a:lnSpc>
                            <a:spcAft>
                              <a:spcPts val="480"/>
                            </a:spcAft>
                          </a:pPr>
                          <a:r>
                            <a:rPr lang="en-GB" sz="2000">
                              <a:effectLst/>
                              <a:latin typeface="Garamond"/>
                              <a:ea typeface="Calibri"/>
                              <a:cs typeface="Arial"/>
                            </a:rPr>
                            <a:t>Algebraic numbers</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480"/>
                            </a:spcAft>
                          </a:pPr>
                          <a:r>
                            <a:rPr lang="en-GB" sz="2000" dirty="0" smtClean="0">
                              <a:effectLst/>
                              <a:latin typeface="Garamond"/>
                              <a:ea typeface="Calibri"/>
                              <a:cs typeface="Arial"/>
                            </a:rPr>
                            <a:t>All solutions of polynomial equations with integer coefficients. All rationals are algebraic</a:t>
                          </a:r>
                          <a:r>
                            <a:rPr lang="en-GB" sz="2000" baseline="0" dirty="0" smtClean="0">
                              <a:effectLst/>
                              <a:latin typeface="Garamond"/>
                              <a:ea typeface="Calibri"/>
                              <a:cs typeface="Arial"/>
                            </a:rPr>
                            <a:t> as well as many irrationals </a:t>
                          </a:r>
                          <a14:m>
                            <m:oMath xmlns:m="http://schemas.openxmlformats.org/officeDocument/2006/math">
                              <m:r>
                                <a:rPr lang="en-GB" sz="2000" b="0" i="0" baseline="0" smtClean="0">
                                  <a:effectLst/>
                                  <a:latin typeface="Cambria Math"/>
                                  <a:ea typeface="Cambria Math"/>
                                  <a:cs typeface="Arial"/>
                                </a:rPr>
                                <m:t> </m:t>
                              </m:r>
                              <m:r>
                                <m:rPr>
                                  <m:sty m:val="p"/>
                                </m:rPr>
                                <a:rPr lang="en-GB" sz="2000" b="0" i="0" baseline="0" smtClean="0">
                                  <a:effectLst/>
                                  <a:latin typeface="Cambria Math"/>
                                  <a:ea typeface="Cambria Math"/>
                                  <a:cs typeface="Arial"/>
                                </a:rPr>
                                <m:t>e</m:t>
                              </m:r>
                              <m:r>
                                <a:rPr lang="en-GB" sz="2000" b="0" i="0" baseline="0" smtClean="0">
                                  <a:effectLst/>
                                  <a:latin typeface="Cambria Math"/>
                                  <a:ea typeface="Cambria Math"/>
                                  <a:cs typeface="Arial"/>
                                </a:rPr>
                                <m:t>.</m:t>
                              </m:r>
                              <m:r>
                                <m:rPr>
                                  <m:sty m:val="p"/>
                                </m:rPr>
                                <a:rPr lang="en-GB" sz="2000" b="0" i="0" baseline="0" smtClean="0">
                                  <a:effectLst/>
                                  <a:latin typeface="Cambria Math"/>
                                  <a:ea typeface="Cambria Math"/>
                                  <a:cs typeface="Arial"/>
                                </a:rPr>
                                <m:t>g</m:t>
                              </m:r>
                              <m:r>
                                <a:rPr lang="en-GB" sz="2000" b="0" i="0" baseline="0" smtClean="0">
                                  <a:effectLst/>
                                  <a:latin typeface="Cambria Math"/>
                                  <a:ea typeface="Cambria Math"/>
                                  <a:cs typeface="Arial"/>
                                </a:rPr>
                                <m:t>. </m:t>
                              </m:r>
                              <m:r>
                                <a:rPr lang="en-GB" sz="2000" i="1" baseline="0" smtClean="0">
                                  <a:effectLst/>
                                  <a:latin typeface="Cambria Math"/>
                                  <a:ea typeface="Cambria Math"/>
                                  <a:cs typeface="Arial"/>
                                </a:rPr>
                                <m:t>√</m:t>
                              </m:r>
                              <m:r>
                                <a:rPr lang="en-GB" sz="2000" b="0" i="1" baseline="0" smtClean="0">
                                  <a:effectLst/>
                                  <a:latin typeface="Cambria Math"/>
                                  <a:ea typeface="Cambria Math"/>
                                  <a:cs typeface="Arial"/>
                                </a:rPr>
                                <m:t>2.</m:t>
                              </m:r>
                            </m:oMath>
                          </a14:m>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000">
                              <a:effectLst/>
                              <a:latin typeface="Cambria Math"/>
                              <a:ea typeface="Calibri"/>
                              <a:cs typeface="Cambria Math"/>
                            </a:rPr>
                            <a:t>ℵ</a:t>
                          </a:r>
                          <a:r>
                            <a:rPr lang="en-GB" sz="2000" baseline="-25000">
                              <a:effectLst/>
                              <a:latin typeface="Arial"/>
                              <a:ea typeface="Calibri"/>
                              <a:cs typeface="Times New Roman"/>
                            </a:rPr>
                            <a:t>0</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2841">
                    <a:tc>
                      <a:txBody>
                        <a:bodyPr/>
                        <a:lstStyle/>
                        <a:p>
                          <a:pPr>
                            <a:lnSpc>
                              <a:spcPct val="115000"/>
                            </a:lnSpc>
                            <a:spcAft>
                              <a:spcPts val="480"/>
                            </a:spcAft>
                          </a:pPr>
                          <a:r>
                            <a:rPr lang="en-GB" sz="2000" dirty="0">
                              <a:effectLst/>
                              <a:latin typeface="Garamond"/>
                              <a:ea typeface="Calibri"/>
                              <a:cs typeface="Arial"/>
                            </a:rPr>
                            <a:t>Transcendental numbers</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480"/>
                            </a:spcAft>
                          </a:pPr>
                          <a:r>
                            <a:rPr lang="en-GB" sz="2000" dirty="0">
                              <a:effectLst/>
                              <a:latin typeface="Garamond"/>
                              <a:ea typeface="Calibri"/>
                              <a:cs typeface="Arial"/>
                            </a:rPr>
                            <a:t>All </a:t>
                          </a:r>
                          <a:r>
                            <a:rPr lang="en-GB" sz="2000" dirty="0" smtClean="0">
                              <a:effectLst/>
                              <a:latin typeface="Garamond"/>
                              <a:ea typeface="Calibri"/>
                              <a:cs typeface="Arial"/>
                            </a:rPr>
                            <a:t>reals </a:t>
                          </a:r>
                          <a:r>
                            <a:rPr lang="en-GB" sz="2000" dirty="0">
                              <a:effectLst/>
                              <a:latin typeface="Garamond"/>
                              <a:ea typeface="Calibri"/>
                              <a:cs typeface="Arial"/>
                            </a:rPr>
                            <a:t>which are not algebraic </a:t>
                          </a:r>
                          <a:r>
                            <a:rPr lang="en-GB" sz="2000" dirty="0" smtClean="0">
                              <a:effectLst/>
                              <a:latin typeface="Garamond"/>
                              <a:ea typeface="Calibri"/>
                              <a:cs typeface="Arial"/>
                            </a:rPr>
                            <a:t>numbers e.g. </a:t>
                          </a:r>
                          <a:r>
                            <a:rPr lang="en-GB" sz="2000" i="1" dirty="0" smtClean="0">
                              <a:effectLst/>
                              <a:latin typeface="Garamond"/>
                              <a:ea typeface="Calibri"/>
                              <a:cs typeface="Arial"/>
                              <a:sym typeface="Symbol"/>
                            </a:rPr>
                            <a:t></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000" i="1" dirty="0">
                              <a:effectLst/>
                              <a:latin typeface="Arial"/>
                              <a:ea typeface="Calibri"/>
                              <a:cs typeface="Times New Roman"/>
                            </a:rPr>
                            <a:t>c</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81239647"/>
                  </p:ext>
                </p:extLst>
              </p:nvPr>
            </p:nvGraphicFramePr>
            <p:xfrm>
              <a:off x="467544" y="1268760"/>
              <a:ext cx="8424936" cy="3240360"/>
            </p:xfrm>
            <a:graphic>
              <a:graphicData uri="http://schemas.openxmlformats.org/drawingml/2006/table">
                <a:tbl>
                  <a:tblPr firstRow="1" firstCol="1" bandRow="1"/>
                  <a:tblGrid>
                    <a:gridCol w="3085740"/>
                    <a:gridCol w="3827028"/>
                    <a:gridCol w="1512168"/>
                  </a:tblGrid>
                  <a:tr h="389480">
                    <a:tc>
                      <a:txBody>
                        <a:bodyPr/>
                        <a:lstStyle/>
                        <a:p>
                          <a:pPr algn="ctr">
                            <a:lnSpc>
                              <a:spcPct val="115000"/>
                            </a:lnSpc>
                            <a:spcAft>
                              <a:spcPts val="480"/>
                            </a:spcAft>
                          </a:pPr>
                          <a:r>
                            <a:rPr lang="en-GB" sz="2200" b="1" dirty="0">
                              <a:solidFill>
                                <a:srgbClr val="3366FF"/>
                              </a:solidFill>
                              <a:effectLst/>
                              <a:latin typeface="Garamond"/>
                              <a:ea typeface="Calibri"/>
                              <a:cs typeface="Arial"/>
                            </a:rPr>
                            <a:t>Set</a:t>
                          </a:r>
                          <a:endParaRPr lang="en-GB" sz="2200" b="1" dirty="0">
                            <a:solidFill>
                              <a:srgbClr val="3366FF"/>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200" b="1" dirty="0">
                              <a:solidFill>
                                <a:srgbClr val="3366FF"/>
                              </a:solidFill>
                              <a:effectLst/>
                              <a:latin typeface="Garamond"/>
                              <a:ea typeface="Calibri"/>
                              <a:cs typeface="Arial"/>
                            </a:rPr>
                            <a:t>Description</a:t>
                          </a:r>
                          <a:endParaRPr lang="en-GB" sz="2200" b="1" dirty="0">
                            <a:solidFill>
                              <a:srgbClr val="3366FF"/>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200" b="1" dirty="0">
                              <a:solidFill>
                                <a:srgbClr val="3366FF"/>
                              </a:solidFill>
                              <a:effectLst/>
                              <a:latin typeface="Garamond"/>
                              <a:ea typeface="Calibri"/>
                              <a:cs typeface="Arial"/>
                            </a:rPr>
                            <a:t>Cardinality</a:t>
                          </a:r>
                          <a:endParaRPr lang="en-GB" sz="2200" b="1" dirty="0">
                            <a:solidFill>
                              <a:srgbClr val="3366FF"/>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33">
                    <a:tc>
                      <a:txBody>
                        <a:bodyPr/>
                        <a:lstStyle/>
                        <a:p>
                          <a:pPr>
                            <a:lnSpc>
                              <a:spcPct val="115000"/>
                            </a:lnSpc>
                            <a:spcAft>
                              <a:spcPts val="480"/>
                            </a:spcAft>
                          </a:pPr>
                          <a:r>
                            <a:rPr lang="en-GB" sz="2000" dirty="0">
                              <a:effectLst/>
                              <a:latin typeface="Garamond"/>
                              <a:ea typeface="Calibri"/>
                              <a:cs typeface="Arial"/>
                            </a:rPr>
                            <a:t>Real numbers</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480"/>
                            </a:spcAft>
                          </a:pPr>
                          <a:r>
                            <a:rPr lang="en-GB" sz="2000" dirty="0">
                              <a:effectLst/>
                              <a:latin typeface="Garamond"/>
                              <a:ea typeface="Calibri"/>
                              <a:cs typeface="Arial"/>
                            </a:rPr>
                            <a:t>All decimals</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000" i="1">
                              <a:effectLst/>
                              <a:latin typeface="Arial"/>
                              <a:ea typeface="Calibri"/>
                              <a:cs typeface="Times New Roman"/>
                            </a:rPr>
                            <a:t>c</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306">
                    <a:tc>
                      <a:txBody>
                        <a:bodyPr/>
                        <a:lstStyle/>
                        <a:p>
                          <a:pPr>
                            <a:lnSpc>
                              <a:spcPct val="115000"/>
                            </a:lnSpc>
                            <a:spcAft>
                              <a:spcPts val="480"/>
                            </a:spcAft>
                          </a:pPr>
                          <a:r>
                            <a:rPr lang="en-GB" sz="2000">
                              <a:effectLst/>
                              <a:latin typeface="Garamond"/>
                              <a:ea typeface="Calibri"/>
                              <a:cs typeface="Arial"/>
                            </a:rPr>
                            <a:t>Algebraic numbers</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80732" t="-59149" r="-39490" b="-70638"/>
                          </a:stretch>
                        </a:blipFill>
                      </a:tcPr>
                    </a:tc>
                    <a:tc>
                      <a:txBody>
                        <a:bodyPr/>
                        <a:lstStyle/>
                        <a:p>
                          <a:pPr algn="ctr">
                            <a:lnSpc>
                              <a:spcPct val="115000"/>
                            </a:lnSpc>
                            <a:spcAft>
                              <a:spcPts val="480"/>
                            </a:spcAft>
                          </a:pPr>
                          <a:r>
                            <a:rPr lang="en-GB" sz="2000">
                              <a:effectLst/>
                              <a:latin typeface="Cambria Math"/>
                              <a:ea typeface="Calibri"/>
                              <a:cs typeface="Cambria Math"/>
                            </a:rPr>
                            <a:t>ℵ</a:t>
                          </a:r>
                          <a:r>
                            <a:rPr lang="en-GB" sz="2000" baseline="-25000">
                              <a:effectLst/>
                              <a:latin typeface="Arial"/>
                              <a:ea typeface="Calibri"/>
                              <a:cs typeface="Times New Roman"/>
                            </a:rPr>
                            <a:t>0</a:t>
                          </a:r>
                          <a:endParaRPr lang="en-GB"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2841">
                    <a:tc>
                      <a:txBody>
                        <a:bodyPr/>
                        <a:lstStyle/>
                        <a:p>
                          <a:pPr>
                            <a:lnSpc>
                              <a:spcPct val="115000"/>
                            </a:lnSpc>
                            <a:spcAft>
                              <a:spcPts val="480"/>
                            </a:spcAft>
                          </a:pPr>
                          <a:r>
                            <a:rPr lang="en-GB" sz="2000" dirty="0">
                              <a:effectLst/>
                              <a:latin typeface="Garamond"/>
                              <a:ea typeface="Calibri"/>
                              <a:cs typeface="Arial"/>
                            </a:rPr>
                            <a:t>Transcendental numbers</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480"/>
                            </a:spcAft>
                          </a:pPr>
                          <a:r>
                            <a:rPr lang="en-GB" sz="2000" dirty="0">
                              <a:effectLst/>
                              <a:latin typeface="Garamond"/>
                              <a:ea typeface="Calibri"/>
                              <a:cs typeface="Arial"/>
                            </a:rPr>
                            <a:t>All </a:t>
                          </a:r>
                          <a:r>
                            <a:rPr lang="en-GB" sz="2000" dirty="0" smtClean="0">
                              <a:effectLst/>
                              <a:latin typeface="Garamond"/>
                              <a:ea typeface="Calibri"/>
                              <a:cs typeface="Arial"/>
                            </a:rPr>
                            <a:t>reals </a:t>
                          </a:r>
                          <a:r>
                            <a:rPr lang="en-GB" sz="2000" dirty="0">
                              <a:effectLst/>
                              <a:latin typeface="Garamond"/>
                              <a:ea typeface="Calibri"/>
                              <a:cs typeface="Arial"/>
                            </a:rPr>
                            <a:t>which are not algebraic </a:t>
                          </a:r>
                          <a:r>
                            <a:rPr lang="en-GB" sz="2000" dirty="0" smtClean="0">
                              <a:effectLst/>
                              <a:latin typeface="Garamond"/>
                              <a:ea typeface="Calibri"/>
                              <a:cs typeface="Arial"/>
                            </a:rPr>
                            <a:t>numbers e.g. </a:t>
                          </a:r>
                          <a:r>
                            <a:rPr lang="en-GB" sz="2000" i="1" dirty="0" smtClean="0">
                              <a:effectLst/>
                              <a:latin typeface="Garamond"/>
                              <a:ea typeface="Calibri"/>
                              <a:cs typeface="Arial"/>
                              <a:sym typeface="Symbol"/>
                            </a:rPr>
                            <a:t></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480"/>
                            </a:spcAft>
                          </a:pPr>
                          <a:r>
                            <a:rPr lang="en-GB" sz="2000" i="1" dirty="0">
                              <a:effectLst/>
                              <a:latin typeface="Arial"/>
                              <a:ea typeface="Calibri"/>
                              <a:cs typeface="Times New Roman"/>
                            </a:rPr>
                            <a:t>c</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502" y="4581128"/>
            <a:ext cx="2392586" cy="2016224"/>
          </a:xfrm>
          <a:prstGeom prst="rect">
            <a:avLst/>
          </a:prstGeom>
        </p:spPr>
      </p:pic>
    </p:spTree>
    <p:extLst>
      <p:ext uri="{BB962C8B-B14F-4D97-AF65-F5344CB8AC3E}">
        <p14:creationId xmlns:p14="http://schemas.microsoft.com/office/powerpoint/2010/main" val="1675203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latin typeface="Garamond" panose="02020404030301010803" pitchFamily="18" charset="0"/>
              </a:rPr>
              <a:t>Power set of a set</a:t>
            </a:r>
            <a:endParaRPr lang="en-GB" dirty="0">
              <a:solidFill>
                <a:srgbClr val="3366FF"/>
              </a:solidFill>
              <a:latin typeface="Garamond" panose="02020404030301010803" pitchFamily="18" charset="0"/>
            </a:endParaRPr>
          </a:p>
        </p:txBody>
      </p:sp>
      <p:sp>
        <p:nvSpPr>
          <p:cNvPr id="3" name="Content Placeholder 2"/>
          <p:cNvSpPr>
            <a:spLocks noGrp="1"/>
          </p:cNvSpPr>
          <p:nvPr>
            <p:ph idx="1"/>
          </p:nvPr>
        </p:nvSpPr>
        <p:spPr>
          <a:xfrm>
            <a:off x="323528" y="1600200"/>
            <a:ext cx="8507288" cy="4997152"/>
          </a:xfrm>
        </p:spPr>
        <p:txBody>
          <a:bodyPr>
            <a:normAutofit fontScale="92500"/>
          </a:bodyPr>
          <a:lstStyle/>
          <a:p>
            <a:pPr marL="0" indent="0">
              <a:buNone/>
            </a:pPr>
            <a:r>
              <a:rPr lang="en-GB" dirty="0" smtClean="0">
                <a:latin typeface="Garamond" panose="02020404030301010803" pitchFamily="18" charset="0"/>
              </a:rPr>
              <a:t>Given a set </a:t>
            </a:r>
            <a:r>
              <a:rPr lang="en-GB" b="1" dirty="0" smtClean="0">
                <a:latin typeface="Garamond" panose="02020404030301010803" pitchFamily="18" charset="0"/>
              </a:rPr>
              <a:t>A</a:t>
            </a:r>
            <a:r>
              <a:rPr lang="en-GB" dirty="0" smtClean="0">
                <a:latin typeface="Garamond" panose="02020404030301010803" pitchFamily="18" charset="0"/>
              </a:rPr>
              <a:t>, the </a:t>
            </a:r>
            <a:r>
              <a:rPr lang="en-GB" i="1" dirty="0" smtClean="0">
                <a:latin typeface="Garamond" panose="02020404030301010803" pitchFamily="18" charset="0"/>
              </a:rPr>
              <a:t>power set </a:t>
            </a:r>
            <a:r>
              <a:rPr lang="en-GB" dirty="0" smtClean="0">
                <a:latin typeface="Garamond" panose="02020404030301010803" pitchFamily="18" charset="0"/>
              </a:rPr>
              <a:t>of </a:t>
            </a:r>
            <a:r>
              <a:rPr lang="en-GB" b="1" dirty="0" smtClean="0">
                <a:latin typeface="Garamond" panose="02020404030301010803" pitchFamily="18" charset="0"/>
              </a:rPr>
              <a:t>A</a:t>
            </a:r>
            <a:r>
              <a:rPr lang="en-GB" dirty="0" smtClean="0">
                <a:latin typeface="Garamond" panose="02020404030301010803" pitchFamily="18" charset="0"/>
              </a:rPr>
              <a:t>, denoted by P[</a:t>
            </a:r>
            <a:r>
              <a:rPr lang="en-GB" b="1" dirty="0" smtClean="0">
                <a:latin typeface="Garamond" panose="02020404030301010803" pitchFamily="18" charset="0"/>
              </a:rPr>
              <a:t>A</a:t>
            </a:r>
            <a:r>
              <a:rPr lang="en-GB" dirty="0" smtClean="0">
                <a:latin typeface="Garamond" panose="02020404030301010803" pitchFamily="18" charset="0"/>
              </a:rPr>
              <a:t>], is the set of all subsets of </a:t>
            </a:r>
            <a:r>
              <a:rPr lang="en-GB" b="1" dirty="0" smtClean="0">
                <a:latin typeface="Garamond" panose="02020404030301010803" pitchFamily="18" charset="0"/>
              </a:rPr>
              <a:t>A</a:t>
            </a:r>
            <a:r>
              <a:rPr lang="en-GB" dirty="0" smtClean="0">
                <a:latin typeface="Garamond" panose="02020404030301010803" pitchFamily="18" charset="0"/>
              </a:rPr>
              <a:t>.</a:t>
            </a:r>
          </a:p>
          <a:p>
            <a:pPr marL="0" indent="0">
              <a:buNone/>
            </a:pPr>
            <a:r>
              <a:rPr lang="en-GB" b="1" dirty="0" smtClean="0">
                <a:latin typeface="Garamond" panose="02020404030301010803" pitchFamily="18" charset="0"/>
              </a:rPr>
              <a:t>A</a:t>
            </a:r>
            <a:r>
              <a:rPr lang="en-GB" dirty="0" smtClean="0">
                <a:latin typeface="Garamond" panose="02020404030301010803" pitchFamily="18" charset="0"/>
              </a:rPr>
              <a:t> = {a, b, c}</a:t>
            </a:r>
          </a:p>
          <a:p>
            <a:pPr marL="0" indent="0">
              <a:buNone/>
            </a:pPr>
            <a:r>
              <a:rPr lang="en-GB" dirty="0" smtClean="0">
                <a:latin typeface="Garamond" panose="02020404030301010803" pitchFamily="18" charset="0"/>
              </a:rPr>
              <a:t>Then </a:t>
            </a:r>
            <a:r>
              <a:rPr lang="en-GB" b="1" dirty="0" smtClean="0">
                <a:latin typeface="Garamond" panose="02020404030301010803" pitchFamily="18" charset="0"/>
              </a:rPr>
              <a:t>A</a:t>
            </a:r>
            <a:r>
              <a:rPr lang="en-GB" dirty="0" smtClean="0">
                <a:latin typeface="Garamond" panose="02020404030301010803" pitchFamily="18" charset="0"/>
              </a:rPr>
              <a:t> has eight = 2</a:t>
            </a:r>
            <a:r>
              <a:rPr lang="en-GB" baseline="30000" dirty="0" smtClean="0">
                <a:latin typeface="Garamond" panose="02020404030301010803" pitchFamily="18" charset="0"/>
              </a:rPr>
              <a:t>3 </a:t>
            </a:r>
            <a:r>
              <a:rPr lang="en-GB" dirty="0" smtClean="0">
                <a:latin typeface="Garamond" panose="02020404030301010803" pitchFamily="18" charset="0"/>
              </a:rPr>
              <a:t>subsets  and the power set of </a:t>
            </a:r>
            <a:r>
              <a:rPr lang="en-GB" b="1" dirty="0" smtClean="0">
                <a:latin typeface="Garamond" panose="02020404030301010803" pitchFamily="18" charset="0"/>
              </a:rPr>
              <a:t>A</a:t>
            </a:r>
            <a:r>
              <a:rPr lang="en-GB" dirty="0" smtClean="0">
                <a:latin typeface="Garamond" panose="02020404030301010803" pitchFamily="18" charset="0"/>
              </a:rPr>
              <a:t> is the set containing these eight subsets.</a:t>
            </a:r>
          </a:p>
          <a:p>
            <a:pPr marL="0" indent="0">
              <a:buNone/>
            </a:pPr>
            <a:r>
              <a:rPr lang="en-GB" sz="2800" dirty="0" smtClean="0">
                <a:latin typeface="Garamond" panose="02020404030301010803" pitchFamily="18" charset="0"/>
              </a:rPr>
              <a:t>P[</a:t>
            </a:r>
            <a:r>
              <a:rPr lang="en-GB" sz="2800" b="1" dirty="0" smtClean="0">
                <a:latin typeface="Garamond" panose="02020404030301010803" pitchFamily="18" charset="0"/>
              </a:rPr>
              <a:t>A</a:t>
            </a:r>
            <a:r>
              <a:rPr lang="en-GB" sz="2800" dirty="0" smtClean="0">
                <a:latin typeface="Garamond" panose="02020404030301010803" pitchFamily="18" charset="0"/>
              </a:rPr>
              <a:t>] = { { }, {a}, {b}, {c}, {a, b}, {a, c}, {b, c}, {a, b, c} }</a:t>
            </a:r>
          </a:p>
          <a:p>
            <a:pPr marL="0" indent="0">
              <a:buNone/>
            </a:pPr>
            <a:endParaRPr lang="en-GB" sz="2800" dirty="0">
              <a:latin typeface="Garamond" panose="02020404030301010803" pitchFamily="18" charset="0"/>
            </a:endParaRPr>
          </a:p>
          <a:p>
            <a:pPr marL="0" indent="0">
              <a:buNone/>
            </a:pPr>
            <a:r>
              <a:rPr lang="en-GB" sz="2800" dirty="0" smtClean="0">
                <a:latin typeface="Garamond" panose="02020404030301010803" pitchFamily="18" charset="0"/>
              </a:rPr>
              <a:t>{ } is the empty set and </a:t>
            </a:r>
            <a:r>
              <a:rPr lang="en-GB" sz="2800" dirty="0">
                <a:latin typeface="Garamond" panose="02020404030301010803" pitchFamily="18" charset="0"/>
              </a:rPr>
              <a:t>i</a:t>
            </a:r>
            <a:r>
              <a:rPr lang="en-GB" sz="2800" dirty="0" smtClean="0">
                <a:latin typeface="Garamond" panose="02020404030301010803" pitchFamily="18" charset="0"/>
              </a:rPr>
              <a:t>f </a:t>
            </a:r>
            <a:r>
              <a:rPr lang="en-GB" sz="2800" dirty="0">
                <a:latin typeface="Garamond" panose="02020404030301010803" pitchFamily="18" charset="0"/>
              </a:rPr>
              <a:t>a set has </a:t>
            </a:r>
            <a:r>
              <a:rPr lang="en-GB" sz="2800" i="1" dirty="0">
                <a:latin typeface="Garamond" panose="02020404030301010803" pitchFamily="18" charset="0"/>
              </a:rPr>
              <a:t>n </a:t>
            </a:r>
            <a:r>
              <a:rPr lang="en-GB" sz="2800" dirty="0">
                <a:latin typeface="Garamond" panose="02020404030301010803" pitchFamily="18" charset="0"/>
              </a:rPr>
              <a:t>elements it has 2</a:t>
            </a:r>
            <a:r>
              <a:rPr lang="en-GB" sz="2800" i="1" baseline="30000" dirty="0">
                <a:latin typeface="Garamond" panose="02020404030301010803" pitchFamily="18" charset="0"/>
              </a:rPr>
              <a:t>n</a:t>
            </a:r>
            <a:r>
              <a:rPr lang="en-GB" sz="2800" dirty="0">
                <a:latin typeface="Garamond" panose="02020404030301010803" pitchFamily="18" charset="0"/>
              </a:rPr>
              <a:t> subsets.</a:t>
            </a:r>
          </a:p>
          <a:p>
            <a:pPr marL="0" indent="0">
              <a:buNone/>
            </a:pPr>
            <a:endParaRPr lang="en-GB" sz="2800" dirty="0" smtClean="0">
              <a:latin typeface="Garamond" panose="02020404030301010803" pitchFamily="18" charset="0"/>
            </a:endParaRPr>
          </a:p>
          <a:p>
            <a:pPr marL="0" indent="0">
              <a:buNone/>
            </a:pPr>
            <a:r>
              <a:rPr lang="en-GB" sz="2800" dirty="0" smtClean="0">
                <a:latin typeface="Garamond" panose="02020404030301010803" pitchFamily="18" charset="0"/>
              </a:rPr>
              <a:t>The power set is itself a set</a:t>
            </a:r>
            <a:endParaRPr lang="en-GB" sz="2800" dirty="0">
              <a:latin typeface="Garamond" panose="02020404030301010803" pitchFamily="18" charset="0"/>
            </a:endParaRPr>
          </a:p>
        </p:txBody>
      </p:sp>
    </p:spTree>
    <p:extLst>
      <p:ext uri="{BB962C8B-B14F-4D97-AF65-F5344CB8AC3E}">
        <p14:creationId xmlns:p14="http://schemas.microsoft.com/office/powerpoint/2010/main" val="2082021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solidFill>
                  <a:srgbClr val="3366FF"/>
                </a:solidFill>
                <a:latin typeface="Garamond" panose="02020404030301010803" pitchFamily="18" charset="0"/>
              </a:rPr>
              <a:t>No </a:t>
            </a:r>
            <a:r>
              <a:rPr lang="en-GB" sz="3600" dirty="0" smtClean="0">
                <a:solidFill>
                  <a:srgbClr val="3366FF"/>
                </a:solidFill>
                <a:latin typeface="Garamond" panose="02020404030301010803" pitchFamily="18" charset="0"/>
              </a:rPr>
              <a:t>set</a:t>
            </a:r>
            <a:r>
              <a:rPr lang="en-GB" sz="3600" b="1" dirty="0" smtClean="0">
                <a:solidFill>
                  <a:srgbClr val="3366FF"/>
                </a:solidFill>
                <a:latin typeface="Garamond" panose="02020404030301010803" pitchFamily="18" charset="0"/>
              </a:rPr>
              <a:t> </a:t>
            </a:r>
            <a:r>
              <a:rPr lang="en-GB" sz="3600" dirty="0" smtClean="0">
                <a:solidFill>
                  <a:srgbClr val="3366FF"/>
                </a:solidFill>
                <a:latin typeface="Garamond" panose="02020404030301010803" pitchFamily="18" charset="0"/>
              </a:rPr>
              <a:t>can be placed in one-to-one correspondence with its power set</a:t>
            </a:r>
            <a:endParaRPr lang="en-GB" sz="3600" dirty="0">
              <a:solidFill>
                <a:srgbClr val="3366FF"/>
              </a:solidFill>
              <a:latin typeface="Garamond" panose="02020404030301010803" pitchFamily="18" charset="0"/>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51745" y="1484784"/>
            <a:ext cx="6388607" cy="422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339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solidFill>
                  <a:srgbClr val="3366FF"/>
                </a:solidFill>
                <a:latin typeface="Garamond" panose="02020404030301010803" pitchFamily="18" charset="0"/>
              </a:rPr>
              <a:t>No </a:t>
            </a:r>
            <a:r>
              <a:rPr lang="en-GB" sz="3600" dirty="0" smtClean="0">
                <a:solidFill>
                  <a:srgbClr val="3366FF"/>
                </a:solidFill>
                <a:latin typeface="Garamond" panose="02020404030301010803" pitchFamily="18" charset="0"/>
              </a:rPr>
              <a:t>set</a:t>
            </a:r>
            <a:r>
              <a:rPr lang="en-GB" sz="3600" b="1" dirty="0" smtClean="0">
                <a:solidFill>
                  <a:srgbClr val="3366FF"/>
                </a:solidFill>
                <a:latin typeface="Garamond" panose="02020404030301010803" pitchFamily="18" charset="0"/>
              </a:rPr>
              <a:t> </a:t>
            </a:r>
            <a:r>
              <a:rPr lang="en-GB" sz="3600" dirty="0" smtClean="0">
                <a:solidFill>
                  <a:srgbClr val="3366FF"/>
                </a:solidFill>
                <a:latin typeface="Garamond" panose="02020404030301010803" pitchFamily="18" charset="0"/>
              </a:rPr>
              <a:t>can be placed in one-to-one correspondence with its power set</a:t>
            </a:r>
            <a:endParaRPr lang="en-GB" sz="3600" dirty="0">
              <a:solidFill>
                <a:srgbClr val="3366FF"/>
              </a:solidFill>
              <a:latin typeface="Garamond" panose="02020404030301010803" pitchFamily="18" charset="0"/>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51745" y="1484784"/>
            <a:ext cx="6388607" cy="422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5589240"/>
            <a:ext cx="8856984" cy="1200329"/>
          </a:xfrm>
          <a:prstGeom prst="rect">
            <a:avLst/>
          </a:prstGeom>
          <a:noFill/>
        </p:spPr>
        <p:txBody>
          <a:bodyPr wrap="square" rtlCol="0">
            <a:spAutoFit/>
          </a:bodyPr>
          <a:lstStyle/>
          <a:p>
            <a:pPr algn="ctr"/>
            <a:r>
              <a:rPr lang="en-GB" sz="2400" b="1" dirty="0">
                <a:latin typeface="Garamond" panose="02020404030301010803" pitchFamily="18" charset="0"/>
              </a:rPr>
              <a:t>B</a:t>
            </a:r>
            <a:r>
              <a:rPr lang="en-GB" sz="2400" dirty="0">
                <a:latin typeface="Garamond" panose="02020404030301010803" pitchFamily="18" charset="0"/>
              </a:rPr>
              <a:t> </a:t>
            </a:r>
            <a:r>
              <a:rPr lang="en-GB" sz="2400" dirty="0" smtClean="0">
                <a:latin typeface="Garamond" panose="02020404030301010803" pitchFamily="18" charset="0"/>
              </a:rPr>
              <a:t>is </a:t>
            </a:r>
            <a:r>
              <a:rPr lang="en-GB" sz="2400" dirty="0">
                <a:latin typeface="Garamond" panose="02020404030301010803" pitchFamily="18" charset="0"/>
              </a:rPr>
              <a:t>the set of each and every element of the original set A that is not a member of the subset with which it is matched</a:t>
            </a:r>
            <a:r>
              <a:rPr lang="en-GB" sz="2400" dirty="0" smtClean="0">
                <a:latin typeface="Garamond" panose="02020404030301010803" pitchFamily="18" charset="0"/>
              </a:rPr>
              <a:t>.</a:t>
            </a:r>
          </a:p>
          <a:p>
            <a:pPr algn="ctr"/>
            <a:r>
              <a:rPr lang="en-GB" sz="2400" b="1" dirty="0" smtClean="0">
                <a:latin typeface="Garamond" panose="02020404030301010803" pitchFamily="18" charset="0"/>
              </a:rPr>
              <a:t>B</a:t>
            </a:r>
            <a:r>
              <a:rPr lang="en-GB" sz="2400" dirty="0" smtClean="0">
                <a:latin typeface="Garamond" panose="02020404030301010803" pitchFamily="18" charset="0"/>
              </a:rPr>
              <a:t> = {</a:t>
            </a:r>
            <a:r>
              <a:rPr lang="en-GB" sz="2400" i="1" dirty="0" smtClean="0">
                <a:latin typeface="Garamond" panose="02020404030301010803" pitchFamily="18" charset="0"/>
              </a:rPr>
              <a:t>a, b, d, f, g, …}</a:t>
            </a:r>
            <a:endParaRPr lang="en-GB" sz="2400" dirty="0">
              <a:latin typeface="Garamond" panose="02020404030301010803" pitchFamily="18" charset="0"/>
            </a:endParaRPr>
          </a:p>
        </p:txBody>
      </p:sp>
    </p:spTree>
    <p:extLst>
      <p:ext uri="{BB962C8B-B14F-4D97-AF65-F5344CB8AC3E}">
        <p14:creationId xmlns:p14="http://schemas.microsoft.com/office/powerpoint/2010/main" val="2672811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fontScale="90000"/>
          </a:bodyPr>
          <a:lstStyle/>
          <a:p>
            <a:r>
              <a:rPr lang="en-GB" sz="3600" dirty="0">
                <a:solidFill>
                  <a:srgbClr val="3366FF"/>
                </a:solidFill>
                <a:latin typeface="Garamond" panose="02020404030301010803" pitchFamily="18" charset="0"/>
              </a:rPr>
              <a:t>Now </a:t>
            </a:r>
            <a:r>
              <a:rPr lang="en-GB" sz="3600" b="1" dirty="0">
                <a:solidFill>
                  <a:srgbClr val="3366FF"/>
                </a:solidFill>
                <a:latin typeface="Garamond" panose="02020404030301010803" pitchFamily="18" charset="0"/>
              </a:rPr>
              <a:t>B</a:t>
            </a:r>
            <a:r>
              <a:rPr lang="en-GB" sz="3600" dirty="0">
                <a:solidFill>
                  <a:srgbClr val="3366FF"/>
                </a:solidFill>
                <a:latin typeface="Garamond" panose="02020404030301010803" pitchFamily="18" charset="0"/>
              </a:rPr>
              <a:t> is just a subset of </a:t>
            </a:r>
            <a:r>
              <a:rPr lang="en-GB" sz="3600" b="1" dirty="0">
                <a:solidFill>
                  <a:srgbClr val="3366FF"/>
                </a:solidFill>
                <a:latin typeface="Garamond" panose="02020404030301010803" pitchFamily="18" charset="0"/>
              </a:rPr>
              <a:t>A</a:t>
            </a:r>
            <a:r>
              <a:rPr lang="en-GB" sz="3600" dirty="0">
                <a:solidFill>
                  <a:srgbClr val="3366FF"/>
                </a:solidFill>
                <a:latin typeface="Garamond" panose="02020404030301010803" pitchFamily="18" charset="0"/>
              </a:rPr>
              <a:t> so must appear somewhere in the right-hand column and so is matched with some element of </a:t>
            </a:r>
            <a:r>
              <a:rPr lang="en-GB" sz="3600" b="1" dirty="0">
                <a:solidFill>
                  <a:srgbClr val="3366FF"/>
                </a:solidFill>
                <a:latin typeface="Garamond" panose="02020404030301010803" pitchFamily="18" charset="0"/>
              </a:rPr>
              <a:t>A</a:t>
            </a:r>
            <a:r>
              <a:rPr lang="en-GB" sz="3600" dirty="0">
                <a:solidFill>
                  <a:srgbClr val="3366FF"/>
                </a:solidFill>
                <a:latin typeface="Garamond" panose="02020404030301010803" pitchFamily="18" charset="0"/>
              </a:rPr>
              <a:t> say </a:t>
            </a:r>
            <a:r>
              <a:rPr lang="en-GB" sz="3600" i="1" dirty="0" smtClean="0">
                <a:solidFill>
                  <a:srgbClr val="3366FF"/>
                </a:solidFill>
                <a:latin typeface="Garamond" panose="02020404030301010803" pitchFamily="18" charset="0"/>
              </a:rPr>
              <a:t>z</a:t>
            </a:r>
            <a:endParaRPr lang="en-GB" dirty="0">
              <a:solidFill>
                <a:srgbClr val="3366FF"/>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967253"/>
            <a:ext cx="7108169" cy="326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848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fontScale="90000"/>
          </a:bodyPr>
          <a:lstStyle/>
          <a:p>
            <a:r>
              <a:rPr lang="en-GB" sz="3600" dirty="0">
                <a:solidFill>
                  <a:srgbClr val="3366FF"/>
                </a:solidFill>
                <a:latin typeface="Garamond" panose="02020404030301010803" pitchFamily="18" charset="0"/>
              </a:rPr>
              <a:t>Now </a:t>
            </a:r>
            <a:r>
              <a:rPr lang="en-GB" sz="3600" b="1" dirty="0">
                <a:solidFill>
                  <a:srgbClr val="3366FF"/>
                </a:solidFill>
                <a:latin typeface="Garamond" panose="02020404030301010803" pitchFamily="18" charset="0"/>
              </a:rPr>
              <a:t>B</a:t>
            </a:r>
            <a:r>
              <a:rPr lang="en-GB" sz="3600" dirty="0">
                <a:solidFill>
                  <a:srgbClr val="3366FF"/>
                </a:solidFill>
                <a:latin typeface="Garamond" panose="02020404030301010803" pitchFamily="18" charset="0"/>
              </a:rPr>
              <a:t> is just a subset of </a:t>
            </a:r>
            <a:r>
              <a:rPr lang="en-GB" sz="3600" b="1" dirty="0">
                <a:solidFill>
                  <a:srgbClr val="3366FF"/>
                </a:solidFill>
                <a:latin typeface="Garamond" panose="02020404030301010803" pitchFamily="18" charset="0"/>
              </a:rPr>
              <a:t>A</a:t>
            </a:r>
            <a:r>
              <a:rPr lang="en-GB" sz="3600" dirty="0">
                <a:solidFill>
                  <a:srgbClr val="3366FF"/>
                </a:solidFill>
                <a:latin typeface="Garamond" panose="02020404030301010803" pitchFamily="18" charset="0"/>
              </a:rPr>
              <a:t> so must appear somewhere in the right-hand column and so is matched with some element of </a:t>
            </a:r>
            <a:r>
              <a:rPr lang="en-GB" sz="3600" b="1" dirty="0">
                <a:solidFill>
                  <a:srgbClr val="3366FF"/>
                </a:solidFill>
                <a:latin typeface="Garamond" panose="02020404030301010803" pitchFamily="18" charset="0"/>
              </a:rPr>
              <a:t>A</a:t>
            </a:r>
            <a:r>
              <a:rPr lang="en-GB" sz="3600" dirty="0">
                <a:solidFill>
                  <a:srgbClr val="3366FF"/>
                </a:solidFill>
                <a:latin typeface="Garamond" panose="02020404030301010803" pitchFamily="18" charset="0"/>
              </a:rPr>
              <a:t> say </a:t>
            </a:r>
            <a:r>
              <a:rPr lang="en-GB" sz="3600" i="1" dirty="0" smtClean="0">
                <a:solidFill>
                  <a:srgbClr val="3366FF"/>
                </a:solidFill>
                <a:latin typeface="Garamond" panose="02020404030301010803" pitchFamily="18" charset="0"/>
              </a:rPr>
              <a:t>z</a:t>
            </a:r>
            <a:endParaRPr lang="en-GB" dirty="0">
              <a:solidFill>
                <a:srgbClr val="3366FF"/>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967253"/>
            <a:ext cx="7108169" cy="326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95736" y="5446965"/>
            <a:ext cx="4044184" cy="646331"/>
          </a:xfrm>
          <a:prstGeom prst="rect">
            <a:avLst/>
          </a:prstGeom>
          <a:noFill/>
        </p:spPr>
        <p:txBody>
          <a:bodyPr wrap="none" rtlCol="0">
            <a:spAutoFit/>
          </a:bodyPr>
          <a:lstStyle/>
          <a:p>
            <a:r>
              <a:rPr lang="en-GB" sz="3600" dirty="0">
                <a:latin typeface="Garamond" panose="02020404030301010803" pitchFamily="18" charset="0"/>
              </a:rPr>
              <a:t>Is </a:t>
            </a:r>
            <a:r>
              <a:rPr lang="en-GB" sz="3600" i="1" dirty="0">
                <a:latin typeface="Garamond" panose="02020404030301010803" pitchFamily="18" charset="0"/>
              </a:rPr>
              <a:t>z </a:t>
            </a:r>
            <a:r>
              <a:rPr lang="en-GB" sz="3600" dirty="0">
                <a:latin typeface="Garamond" panose="02020404030301010803" pitchFamily="18" charset="0"/>
              </a:rPr>
              <a:t>an element of </a:t>
            </a:r>
            <a:r>
              <a:rPr lang="en-GB" sz="3600" b="1" dirty="0">
                <a:latin typeface="Garamond" panose="02020404030301010803" pitchFamily="18" charset="0"/>
              </a:rPr>
              <a:t>B</a:t>
            </a:r>
            <a:r>
              <a:rPr lang="en-GB" sz="3600" dirty="0" smtClean="0">
                <a:latin typeface="Garamond" panose="02020404030301010803" pitchFamily="18" charset="0"/>
              </a:rPr>
              <a:t>?</a:t>
            </a:r>
            <a:endParaRPr lang="en-GB" sz="3600" dirty="0">
              <a:latin typeface="Garamond" panose="02020404030301010803" pitchFamily="18" charset="0"/>
            </a:endParaRPr>
          </a:p>
        </p:txBody>
      </p:sp>
    </p:spTree>
    <p:extLst>
      <p:ext uri="{BB962C8B-B14F-4D97-AF65-F5344CB8AC3E}">
        <p14:creationId xmlns:p14="http://schemas.microsoft.com/office/powerpoint/2010/main" val="2127451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2016224"/>
          </a:xfrm>
        </p:spPr>
        <p:txBody>
          <a:bodyPr>
            <a:normAutofit fontScale="90000"/>
          </a:bodyPr>
          <a:lstStyle/>
          <a:p>
            <a:r>
              <a:rPr lang="en-GB" sz="3200" dirty="0" smtClean="0">
                <a:solidFill>
                  <a:srgbClr val="3366FF"/>
                </a:solidFill>
                <a:latin typeface="Garamond" panose="02020404030301010803" pitchFamily="18" charset="0"/>
              </a:rPr>
              <a:t>Case 1: Suppose </a:t>
            </a:r>
            <a:r>
              <a:rPr lang="en-GB" sz="3200" i="1" dirty="0">
                <a:solidFill>
                  <a:srgbClr val="3366FF"/>
                </a:solidFill>
                <a:latin typeface="Garamond" panose="02020404030301010803" pitchFamily="18" charset="0"/>
              </a:rPr>
              <a:t>z </a:t>
            </a:r>
            <a:r>
              <a:rPr lang="en-GB" sz="3200" i="1" dirty="0" smtClean="0">
                <a:solidFill>
                  <a:srgbClr val="3366FF"/>
                </a:solidFill>
                <a:latin typeface="Garamond" panose="02020404030301010803" pitchFamily="18" charset="0"/>
              </a:rPr>
              <a:t>is </a:t>
            </a:r>
            <a:r>
              <a:rPr lang="en-GB" sz="3200" dirty="0" smtClean="0">
                <a:solidFill>
                  <a:srgbClr val="3366FF"/>
                </a:solidFill>
                <a:latin typeface="Garamond" panose="02020404030301010803" pitchFamily="18" charset="0"/>
              </a:rPr>
              <a:t>an </a:t>
            </a:r>
            <a:r>
              <a:rPr lang="en-GB" sz="3200" dirty="0">
                <a:solidFill>
                  <a:srgbClr val="3366FF"/>
                </a:solidFill>
                <a:latin typeface="Garamond" panose="02020404030301010803" pitchFamily="18" charset="0"/>
              </a:rPr>
              <a:t>element of </a:t>
            </a:r>
            <a:r>
              <a:rPr lang="en-GB" sz="3200" b="1" dirty="0" smtClean="0">
                <a:solidFill>
                  <a:srgbClr val="3366FF"/>
                </a:solidFill>
                <a:latin typeface="Garamond" panose="02020404030301010803" pitchFamily="18" charset="0"/>
              </a:rPr>
              <a:t>B</a:t>
            </a:r>
            <a:br>
              <a:rPr lang="en-GB" sz="3200" b="1" dirty="0" smtClean="0">
                <a:solidFill>
                  <a:srgbClr val="3366FF"/>
                </a:solidFill>
                <a:latin typeface="Garamond" panose="02020404030301010803" pitchFamily="18" charset="0"/>
              </a:rPr>
            </a:br>
            <a:r>
              <a:rPr lang="en-GB" sz="3200" dirty="0">
                <a:latin typeface="Garamond" panose="02020404030301010803" pitchFamily="18" charset="0"/>
              </a:rPr>
              <a:t>Then </a:t>
            </a:r>
            <a:r>
              <a:rPr lang="en-GB" sz="3200" i="1" dirty="0">
                <a:latin typeface="Garamond" panose="02020404030301010803" pitchFamily="18" charset="0"/>
              </a:rPr>
              <a:t>z</a:t>
            </a:r>
            <a:r>
              <a:rPr lang="en-GB" sz="3200" dirty="0">
                <a:latin typeface="Garamond" panose="02020404030301010803" pitchFamily="18" charset="0"/>
              </a:rPr>
              <a:t> satisfies the defining property of </a:t>
            </a:r>
            <a:r>
              <a:rPr lang="en-GB" sz="3200" b="1" dirty="0">
                <a:latin typeface="Garamond" panose="02020404030301010803" pitchFamily="18" charset="0"/>
              </a:rPr>
              <a:t>B</a:t>
            </a:r>
            <a:r>
              <a:rPr lang="en-GB" sz="3200" dirty="0">
                <a:latin typeface="Garamond" panose="02020404030301010803" pitchFamily="18" charset="0"/>
              </a:rPr>
              <a:t> which is that it consists of elements which do not belong to their matching subset so </a:t>
            </a:r>
            <a:r>
              <a:rPr lang="en-GB" sz="3200" i="1" dirty="0">
                <a:latin typeface="Garamond" panose="02020404030301010803" pitchFamily="18" charset="0"/>
              </a:rPr>
              <a:t>z </a:t>
            </a:r>
            <a:r>
              <a:rPr lang="en-GB" sz="3200" dirty="0">
                <a:latin typeface="Garamond" panose="02020404030301010803" pitchFamily="18" charset="0"/>
              </a:rPr>
              <a:t>does not belong to </a:t>
            </a:r>
            <a:r>
              <a:rPr lang="en-GB" sz="3200" b="1" dirty="0">
                <a:latin typeface="Garamond" panose="02020404030301010803" pitchFamily="18" charset="0"/>
              </a:rPr>
              <a:t>B</a:t>
            </a:r>
            <a:r>
              <a:rPr lang="en-GB" sz="3200" dirty="0" smtClean="0">
                <a:latin typeface="Garamond" panose="02020404030301010803" pitchFamily="18" charset="0"/>
              </a:rPr>
              <a:t>!</a:t>
            </a:r>
            <a:br>
              <a:rPr lang="en-GB" sz="3200" dirty="0" smtClean="0">
                <a:latin typeface="Garamond" panose="02020404030301010803" pitchFamily="18" charset="0"/>
              </a:rPr>
            </a:br>
            <a:r>
              <a:rPr lang="en-GB" sz="3200" b="1" dirty="0" smtClean="0">
                <a:latin typeface="Garamond" panose="02020404030301010803" pitchFamily="18" charset="0"/>
              </a:rPr>
              <a:t>Contradiction</a:t>
            </a:r>
            <a:endParaRPr lang="en-GB" sz="3200" b="1" dirty="0">
              <a:solidFill>
                <a:srgbClr val="3366FF"/>
              </a:solidFill>
              <a:latin typeface="Garamond" panose="02020404030301010803" pitchFamily="18"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263397"/>
            <a:ext cx="7108169" cy="326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47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2016224"/>
          </a:xfrm>
        </p:spPr>
        <p:txBody>
          <a:bodyPr>
            <a:normAutofit fontScale="90000"/>
          </a:bodyPr>
          <a:lstStyle/>
          <a:p>
            <a:r>
              <a:rPr lang="en-GB" sz="3200" dirty="0" smtClean="0">
                <a:solidFill>
                  <a:srgbClr val="3366FF"/>
                </a:solidFill>
                <a:latin typeface="Garamond" panose="02020404030301010803" pitchFamily="18" charset="0"/>
              </a:rPr>
              <a:t>Case 2: Suppose </a:t>
            </a:r>
            <a:r>
              <a:rPr lang="en-GB" sz="3200" i="1" dirty="0">
                <a:solidFill>
                  <a:srgbClr val="3366FF"/>
                </a:solidFill>
                <a:latin typeface="Garamond" panose="02020404030301010803" pitchFamily="18" charset="0"/>
              </a:rPr>
              <a:t>z </a:t>
            </a:r>
            <a:r>
              <a:rPr lang="en-GB" sz="3200" i="1" dirty="0" smtClean="0">
                <a:solidFill>
                  <a:srgbClr val="3366FF"/>
                </a:solidFill>
                <a:latin typeface="Garamond" panose="02020404030301010803" pitchFamily="18" charset="0"/>
              </a:rPr>
              <a:t>is not</a:t>
            </a:r>
            <a:r>
              <a:rPr lang="en-GB" sz="3200" dirty="0" smtClean="0">
                <a:solidFill>
                  <a:srgbClr val="3366FF"/>
                </a:solidFill>
                <a:latin typeface="Garamond" panose="02020404030301010803" pitchFamily="18" charset="0"/>
              </a:rPr>
              <a:t> an </a:t>
            </a:r>
            <a:r>
              <a:rPr lang="en-GB" sz="3200" dirty="0">
                <a:solidFill>
                  <a:srgbClr val="3366FF"/>
                </a:solidFill>
                <a:latin typeface="Garamond" panose="02020404030301010803" pitchFamily="18" charset="0"/>
              </a:rPr>
              <a:t>element of </a:t>
            </a:r>
            <a:r>
              <a:rPr lang="en-GB" sz="3200" b="1" dirty="0" smtClean="0">
                <a:solidFill>
                  <a:srgbClr val="3366FF"/>
                </a:solidFill>
                <a:latin typeface="Garamond" panose="02020404030301010803" pitchFamily="18" charset="0"/>
              </a:rPr>
              <a:t>B</a:t>
            </a:r>
            <a:br>
              <a:rPr lang="en-GB" sz="3200" b="1" dirty="0" smtClean="0">
                <a:solidFill>
                  <a:srgbClr val="3366FF"/>
                </a:solidFill>
                <a:latin typeface="Garamond" panose="02020404030301010803" pitchFamily="18" charset="0"/>
              </a:rPr>
            </a:br>
            <a:r>
              <a:rPr lang="en-GB" sz="3200" dirty="0">
                <a:latin typeface="Garamond" panose="02020404030301010803" pitchFamily="18" charset="0"/>
              </a:rPr>
              <a:t>Then </a:t>
            </a:r>
            <a:r>
              <a:rPr lang="en-GB" sz="3200" i="1" dirty="0">
                <a:latin typeface="Garamond" panose="02020404030301010803" pitchFamily="18" charset="0"/>
              </a:rPr>
              <a:t>z</a:t>
            </a:r>
            <a:r>
              <a:rPr lang="en-GB" sz="3200" dirty="0">
                <a:latin typeface="Garamond" panose="02020404030301010803" pitchFamily="18" charset="0"/>
              </a:rPr>
              <a:t> satisfies the defining property of </a:t>
            </a:r>
            <a:r>
              <a:rPr lang="en-GB" sz="3200" b="1" dirty="0">
                <a:latin typeface="Garamond" panose="02020404030301010803" pitchFamily="18" charset="0"/>
              </a:rPr>
              <a:t>B</a:t>
            </a:r>
            <a:r>
              <a:rPr lang="en-GB" sz="3200" dirty="0">
                <a:latin typeface="Garamond" panose="02020404030301010803" pitchFamily="18" charset="0"/>
              </a:rPr>
              <a:t> which is that it consists of elements which do not belong to their matching subset so </a:t>
            </a:r>
            <a:r>
              <a:rPr lang="en-GB" sz="3200" i="1" dirty="0">
                <a:latin typeface="Garamond" panose="02020404030301010803" pitchFamily="18" charset="0"/>
              </a:rPr>
              <a:t>z </a:t>
            </a:r>
            <a:r>
              <a:rPr lang="en-GB" sz="3200" dirty="0" smtClean="0">
                <a:latin typeface="Garamond" panose="02020404030301010803" pitchFamily="18" charset="0"/>
              </a:rPr>
              <a:t>does </a:t>
            </a:r>
            <a:r>
              <a:rPr lang="en-GB" sz="3200" dirty="0">
                <a:latin typeface="Garamond" panose="02020404030301010803" pitchFamily="18" charset="0"/>
              </a:rPr>
              <a:t>belong to </a:t>
            </a:r>
            <a:r>
              <a:rPr lang="en-GB" sz="3200" b="1" dirty="0">
                <a:latin typeface="Garamond" panose="02020404030301010803" pitchFamily="18" charset="0"/>
              </a:rPr>
              <a:t>B</a:t>
            </a:r>
            <a:r>
              <a:rPr lang="en-GB" sz="3200" dirty="0" smtClean="0">
                <a:latin typeface="Garamond" panose="02020404030301010803" pitchFamily="18" charset="0"/>
              </a:rPr>
              <a:t>!</a:t>
            </a:r>
            <a:br>
              <a:rPr lang="en-GB" sz="3200" dirty="0" smtClean="0">
                <a:latin typeface="Garamond" panose="02020404030301010803" pitchFamily="18" charset="0"/>
              </a:rPr>
            </a:br>
            <a:r>
              <a:rPr lang="en-GB" sz="3200" b="1" dirty="0" smtClean="0">
                <a:latin typeface="Garamond" panose="02020404030301010803" pitchFamily="18" charset="0"/>
              </a:rPr>
              <a:t>Contradiction!</a:t>
            </a:r>
            <a:endParaRPr lang="en-GB" sz="3200" b="1" dirty="0">
              <a:solidFill>
                <a:srgbClr val="3366FF"/>
              </a:solidFill>
              <a:latin typeface="Garamond" panose="02020404030301010803" pitchFamily="18"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263397"/>
            <a:ext cx="7108169" cy="326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384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Autofit/>
          </a:bodyPr>
          <a:lstStyle/>
          <a:p>
            <a:r>
              <a:rPr lang="en-GB" sz="3600" b="1" dirty="0" smtClean="0">
                <a:solidFill>
                  <a:srgbClr val="3366FF"/>
                </a:solidFill>
                <a:latin typeface="Garamond" panose="02020404030301010803" pitchFamily="18" charset="0"/>
              </a:rPr>
              <a:t>Set</a:t>
            </a:r>
            <a:r>
              <a:rPr lang="en-GB" sz="3600" dirty="0" smtClean="0">
                <a:solidFill>
                  <a:srgbClr val="3366FF"/>
                </a:solidFill>
                <a:latin typeface="Garamond" panose="02020404030301010803" pitchFamily="18" charset="0"/>
              </a:rPr>
              <a:t>: </a:t>
            </a:r>
            <a:r>
              <a:rPr lang="en-US" sz="3600" i="1" dirty="0">
                <a:solidFill>
                  <a:srgbClr val="3366FF"/>
                </a:solidFill>
                <a:latin typeface="Garamond" panose="02020404030301010803" pitchFamily="18" charset="0"/>
              </a:rPr>
              <a:t>any collection into a </a:t>
            </a:r>
            <a:r>
              <a:rPr lang="en-US" sz="3600" i="1" dirty="0" smtClean="0">
                <a:solidFill>
                  <a:srgbClr val="3366FF"/>
                </a:solidFill>
                <a:latin typeface="Garamond" panose="02020404030301010803" pitchFamily="18" charset="0"/>
              </a:rPr>
              <a:t>whole </a:t>
            </a:r>
            <a:r>
              <a:rPr lang="en-US" sz="3600" i="1" dirty="0">
                <a:solidFill>
                  <a:srgbClr val="3366FF"/>
                </a:solidFill>
                <a:latin typeface="Garamond" panose="02020404030301010803" pitchFamily="18" charset="0"/>
              </a:rPr>
              <a:t>M</a:t>
            </a:r>
            <a:r>
              <a:rPr lang="en-US" sz="3600" i="1" dirty="0" smtClean="0">
                <a:solidFill>
                  <a:srgbClr val="3366FF"/>
                </a:solidFill>
                <a:latin typeface="Garamond" panose="02020404030301010803" pitchFamily="18" charset="0"/>
              </a:rPr>
              <a:t> </a:t>
            </a:r>
            <a:r>
              <a:rPr lang="en-US" sz="3600" i="1" dirty="0">
                <a:solidFill>
                  <a:srgbClr val="3366FF"/>
                </a:solidFill>
                <a:latin typeface="Garamond" panose="02020404030301010803" pitchFamily="18" charset="0"/>
              </a:rPr>
              <a:t>of definite and separate objects </a:t>
            </a:r>
            <a:r>
              <a:rPr lang="en-US" sz="3600" i="1" dirty="0" smtClean="0">
                <a:solidFill>
                  <a:srgbClr val="3366FF"/>
                </a:solidFill>
                <a:latin typeface="Garamond" panose="02020404030301010803" pitchFamily="18" charset="0"/>
              </a:rPr>
              <a:t>m of </a:t>
            </a:r>
            <a:r>
              <a:rPr lang="en-US" sz="3600" i="1" dirty="0">
                <a:solidFill>
                  <a:srgbClr val="3366FF"/>
                </a:solidFill>
                <a:latin typeface="Garamond" panose="02020404030301010803" pitchFamily="18" charset="0"/>
              </a:rPr>
              <a:t>our intuition or </a:t>
            </a:r>
            <a:r>
              <a:rPr lang="en-US" sz="3600" i="1" dirty="0" smtClean="0">
                <a:solidFill>
                  <a:srgbClr val="3366FF"/>
                </a:solidFill>
                <a:latin typeface="Garamond" panose="02020404030301010803" pitchFamily="18" charset="0"/>
              </a:rPr>
              <a:t>of our </a:t>
            </a:r>
            <a:r>
              <a:rPr lang="en-US" sz="3600" i="1" dirty="0" smtClean="0">
                <a:solidFill>
                  <a:srgbClr val="3366FF"/>
                </a:solidFill>
                <a:latin typeface="Garamond" panose="02020404030301010803" pitchFamily="18" charset="0"/>
              </a:rPr>
              <a:t>thought</a:t>
            </a:r>
            <a:endParaRPr lang="en-GB" sz="3600" dirty="0">
              <a:solidFill>
                <a:srgbClr val="33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5141168"/>
          </a:xfrm>
        </p:spPr>
        <p:txBody>
          <a:bodyPr>
            <a:normAutofit fontScale="92500" lnSpcReduction="10000"/>
          </a:bodyPr>
          <a:lstStyle/>
          <a:p>
            <a:pPr marL="0" indent="0" algn="ctr">
              <a:buNone/>
            </a:pPr>
            <a:r>
              <a:rPr lang="en-GB" dirty="0">
                <a:latin typeface="Garamond" panose="02020404030301010803" pitchFamily="18" charset="0"/>
              </a:rPr>
              <a:t>Broadly speaking a </a:t>
            </a:r>
            <a:r>
              <a:rPr lang="en-GB" i="1" dirty="0">
                <a:latin typeface="Garamond" panose="02020404030301010803" pitchFamily="18" charset="0"/>
              </a:rPr>
              <a:t>set </a:t>
            </a:r>
            <a:r>
              <a:rPr lang="en-GB" dirty="0">
                <a:latin typeface="Garamond" panose="02020404030301010803" pitchFamily="18" charset="0"/>
              </a:rPr>
              <a:t>is a collection of </a:t>
            </a:r>
            <a:r>
              <a:rPr lang="en-GB" dirty="0" smtClean="0">
                <a:latin typeface="Garamond" panose="02020404030301010803" pitchFamily="18" charset="0"/>
              </a:rPr>
              <a:t>objects</a:t>
            </a:r>
          </a:p>
          <a:p>
            <a:pPr marL="0" indent="0">
              <a:buNone/>
            </a:pPr>
            <a:endParaRPr lang="en-GB" dirty="0" smtClean="0">
              <a:latin typeface="Garamond" panose="02020404030301010803" pitchFamily="18" charset="0"/>
            </a:endParaRPr>
          </a:p>
          <a:p>
            <a:pPr marL="0" indent="0">
              <a:buNone/>
            </a:pPr>
            <a:r>
              <a:rPr lang="en-GB" dirty="0">
                <a:latin typeface="Garamond" panose="02020404030301010803" pitchFamily="18" charset="0"/>
              </a:rPr>
              <a:t>Example: {1, 3, 4, 6, 8}</a:t>
            </a:r>
          </a:p>
          <a:p>
            <a:pPr marL="0" indent="0">
              <a:buNone/>
            </a:pPr>
            <a:r>
              <a:rPr lang="en-GB" dirty="0">
                <a:latin typeface="Garamond" panose="02020404030301010803" pitchFamily="18" charset="0"/>
              </a:rPr>
              <a:t>Example:   {1, 2, 3, …, 66</a:t>
            </a:r>
            <a:r>
              <a:rPr lang="en-GB" dirty="0" smtClean="0">
                <a:latin typeface="Garamond" panose="02020404030301010803" pitchFamily="18" charset="0"/>
              </a:rPr>
              <a:t>} or </a:t>
            </a:r>
            <a:r>
              <a:rPr lang="en-GB" dirty="0">
                <a:latin typeface="Garamond" panose="02020404030301010803" pitchFamily="18" charset="0"/>
              </a:rPr>
              <a:t>{2, 4, 6, 8, …} </a:t>
            </a:r>
            <a:endParaRPr lang="en-GB" dirty="0" smtClean="0">
              <a:latin typeface="Garamond" panose="02020404030301010803" pitchFamily="18" charset="0"/>
            </a:endParaRPr>
          </a:p>
          <a:p>
            <a:pPr marL="0" indent="0">
              <a:buNone/>
            </a:pPr>
            <a:r>
              <a:rPr lang="en-GB" dirty="0">
                <a:latin typeface="Garamond" panose="02020404030301010803" pitchFamily="18" charset="0"/>
              </a:rPr>
              <a:t>Example: {</a:t>
            </a:r>
            <a:r>
              <a:rPr lang="en-GB" i="1" dirty="0" smtClean="0">
                <a:latin typeface="Garamond" panose="02020404030301010803" pitchFamily="18" charset="0"/>
              </a:rPr>
              <a:t>x </a:t>
            </a:r>
            <a:r>
              <a:rPr lang="en-GB" dirty="0" smtClean="0">
                <a:latin typeface="Garamond" panose="02020404030301010803" pitchFamily="18" charset="0"/>
              </a:rPr>
              <a:t>: </a:t>
            </a:r>
            <a:r>
              <a:rPr lang="en-GB" i="1" dirty="0">
                <a:latin typeface="Garamond" panose="02020404030301010803" pitchFamily="18" charset="0"/>
              </a:rPr>
              <a:t>x</a:t>
            </a:r>
            <a:r>
              <a:rPr lang="en-GB" dirty="0">
                <a:latin typeface="Garamond" panose="02020404030301010803" pitchFamily="18" charset="0"/>
              </a:rPr>
              <a:t> is an even positive integer} which we read </a:t>
            </a:r>
            <a:r>
              <a:rPr lang="en-GB" dirty="0" smtClean="0">
                <a:latin typeface="Garamond" panose="02020404030301010803" pitchFamily="18" charset="0"/>
              </a:rPr>
              <a:t>as:</a:t>
            </a:r>
          </a:p>
          <a:p>
            <a:pPr marL="0" indent="0" algn="ctr">
              <a:buNone/>
            </a:pPr>
            <a:r>
              <a:rPr lang="en-GB" i="1" dirty="0" smtClean="0">
                <a:latin typeface="Garamond" panose="02020404030301010803" pitchFamily="18" charset="0"/>
              </a:rPr>
              <a:t>the </a:t>
            </a:r>
            <a:r>
              <a:rPr lang="en-GB" i="1" dirty="0">
                <a:latin typeface="Garamond" panose="02020404030301010803" pitchFamily="18" charset="0"/>
              </a:rPr>
              <a:t>set of x such that x is an even positive integer</a:t>
            </a:r>
            <a:endParaRPr lang="en-GB" dirty="0">
              <a:latin typeface="Garamond" panose="02020404030301010803" pitchFamily="18" charset="0"/>
            </a:endParaRPr>
          </a:p>
          <a:p>
            <a:pPr marL="0" indent="0">
              <a:buNone/>
            </a:pPr>
            <a:r>
              <a:rPr lang="en-GB" dirty="0" smtClean="0">
                <a:latin typeface="Garamond" panose="02020404030301010803" pitchFamily="18" charset="0"/>
              </a:rPr>
              <a:t>Example: {</a:t>
            </a:r>
            <a:r>
              <a:rPr lang="en-GB" i="1" dirty="0" smtClean="0">
                <a:latin typeface="Garamond" panose="02020404030301010803" pitchFamily="18" charset="0"/>
              </a:rPr>
              <a:t>x </a:t>
            </a:r>
            <a:r>
              <a:rPr lang="en-GB" dirty="0" smtClean="0">
                <a:latin typeface="Garamond" panose="02020404030301010803" pitchFamily="18" charset="0"/>
              </a:rPr>
              <a:t>: </a:t>
            </a:r>
            <a:r>
              <a:rPr lang="en-GB" i="1" dirty="0">
                <a:latin typeface="Garamond" panose="02020404030301010803" pitchFamily="18" charset="0"/>
              </a:rPr>
              <a:t>x</a:t>
            </a:r>
            <a:r>
              <a:rPr lang="en-GB" dirty="0">
                <a:latin typeface="Garamond" panose="02020404030301010803" pitchFamily="18" charset="0"/>
              </a:rPr>
              <a:t> is a prime number less than a million} which </a:t>
            </a:r>
            <a:r>
              <a:rPr lang="en-GB" dirty="0" smtClean="0">
                <a:latin typeface="Garamond" panose="02020404030301010803" pitchFamily="18" charset="0"/>
              </a:rPr>
              <a:t>we read as:</a:t>
            </a:r>
            <a:endParaRPr lang="en-GB" dirty="0">
              <a:latin typeface="Garamond" panose="02020404030301010803" pitchFamily="18" charset="0"/>
            </a:endParaRPr>
          </a:p>
          <a:p>
            <a:pPr marL="0" indent="0" algn="ctr">
              <a:buNone/>
            </a:pPr>
            <a:r>
              <a:rPr lang="en-GB" i="1" dirty="0">
                <a:latin typeface="Garamond" panose="02020404030301010803" pitchFamily="18" charset="0"/>
              </a:rPr>
              <a:t>The set of x </a:t>
            </a:r>
            <a:r>
              <a:rPr lang="en-GB" i="1" dirty="0" smtClean="0">
                <a:latin typeface="Garamond" panose="02020404030301010803" pitchFamily="18" charset="0"/>
              </a:rPr>
              <a:t>such </a:t>
            </a:r>
            <a:r>
              <a:rPr lang="en-GB" i="1" dirty="0">
                <a:latin typeface="Garamond" panose="02020404030301010803" pitchFamily="18" charset="0"/>
              </a:rPr>
              <a:t>that x is a prime number less than a million</a:t>
            </a:r>
            <a:endParaRPr lang="en-GB" dirty="0">
              <a:latin typeface="Garamond" panose="02020404030301010803" pitchFamily="18" charset="0"/>
            </a:endParaRPr>
          </a:p>
          <a:p>
            <a:pPr marL="0" indent="0">
              <a:buNone/>
            </a:pPr>
            <a:endParaRPr lang="en-GB" dirty="0">
              <a:latin typeface="Garamond" panose="02020404030301010803" pitchFamily="18" charset="0"/>
            </a:endParaRPr>
          </a:p>
          <a:p>
            <a:pPr marL="0" indent="0">
              <a:buNone/>
            </a:pPr>
            <a:endParaRPr lang="en-GB" dirty="0"/>
          </a:p>
        </p:txBody>
      </p:sp>
    </p:spTree>
    <p:extLst>
      <p:ext uri="{BB962C8B-B14F-4D97-AF65-F5344CB8AC3E}">
        <p14:creationId xmlns:p14="http://schemas.microsoft.com/office/powerpoint/2010/main" val="1801479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latin typeface="Garamond" panose="02020404030301010803" pitchFamily="18" charset="0"/>
              </a:rPr>
              <a:t>Infinity of infinities</a:t>
            </a:r>
            <a:endParaRPr lang="en-GB" dirty="0">
              <a:solidFill>
                <a:srgbClr val="33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5069160"/>
          </a:xfrm>
        </p:spPr>
        <p:txBody>
          <a:bodyPr/>
          <a:lstStyle/>
          <a:p>
            <a:pPr marL="0" indent="0">
              <a:buNone/>
            </a:pPr>
            <a:r>
              <a:rPr lang="en-GB" dirty="0" smtClean="0">
                <a:latin typeface="Garamond" panose="02020404030301010803" pitchFamily="18" charset="0"/>
              </a:rPr>
              <a:t>Reals have smaller cardinality than the power set of the reals.</a:t>
            </a:r>
          </a:p>
          <a:p>
            <a:pPr marL="0" indent="0">
              <a:buNone/>
            </a:pPr>
            <a:r>
              <a:rPr lang="en-GB" dirty="0" smtClean="0">
                <a:latin typeface="Garamond" panose="02020404030301010803" pitchFamily="18" charset="0"/>
              </a:rPr>
              <a:t>Which is smaller than the power set of the power set of the reals</a:t>
            </a:r>
          </a:p>
          <a:p>
            <a:pPr marL="0" indent="0">
              <a:buNone/>
            </a:pPr>
            <a:r>
              <a:rPr lang="en-GB" dirty="0">
                <a:latin typeface="Garamond" panose="02020404030301010803" pitchFamily="18" charset="0"/>
              </a:rPr>
              <a:t>Which is smaller than the </a:t>
            </a:r>
            <a:r>
              <a:rPr lang="en-GB" dirty="0" smtClean="0">
                <a:latin typeface="Garamond" panose="02020404030301010803" pitchFamily="18" charset="0"/>
              </a:rPr>
              <a:t>power set of the power </a:t>
            </a:r>
            <a:r>
              <a:rPr lang="en-GB" dirty="0">
                <a:latin typeface="Garamond" panose="02020404030301010803" pitchFamily="18" charset="0"/>
              </a:rPr>
              <a:t>set of the power set of the </a:t>
            </a:r>
            <a:r>
              <a:rPr lang="en-GB" dirty="0" smtClean="0">
                <a:latin typeface="Garamond" panose="02020404030301010803" pitchFamily="18" charset="0"/>
              </a:rPr>
              <a:t>reals</a:t>
            </a:r>
          </a:p>
          <a:p>
            <a:pPr marL="0" indent="0">
              <a:buNone/>
            </a:pPr>
            <a:r>
              <a:rPr lang="en-GB" dirty="0">
                <a:latin typeface="Garamond" panose="02020404030301010803" pitchFamily="18" charset="0"/>
              </a:rPr>
              <a:t>Which is smaller than the power set of the power set of the power set of the </a:t>
            </a:r>
            <a:r>
              <a:rPr lang="en-GB" dirty="0" smtClean="0">
                <a:latin typeface="Garamond" panose="02020404030301010803" pitchFamily="18" charset="0"/>
              </a:rPr>
              <a:t>reals</a:t>
            </a:r>
          </a:p>
          <a:p>
            <a:pPr marL="0" indent="0">
              <a:buNone/>
            </a:pPr>
            <a:r>
              <a:rPr lang="en-GB" dirty="0" err="1" smtClean="0">
                <a:latin typeface="Garamond" panose="02020404030301010803" pitchFamily="18" charset="0"/>
              </a:rPr>
              <a:t>etc</a:t>
            </a:r>
            <a:r>
              <a:rPr lang="en-GB" dirty="0">
                <a:latin typeface="Garamond" panose="02020404030301010803" pitchFamily="18" charset="0"/>
              </a:rPr>
              <a: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67891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GB" b="1" dirty="0" smtClean="0">
                    <a:solidFill>
                      <a:srgbClr val="3366FF"/>
                    </a:solidFill>
                  </a:rPr>
                  <a:t> </a:t>
                </a:r>
                <a14:m>
                  <m:oMath xmlns:m="http://schemas.openxmlformats.org/officeDocument/2006/math">
                    <m:sSup>
                      <m:sSupPr>
                        <m:ctrlPr>
                          <a:rPr lang="en-GB" b="1" i="1">
                            <a:solidFill>
                              <a:srgbClr val="3366FF"/>
                            </a:solidFill>
                            <a:latin typeface="Cambria Math"/>
                          </a:rPr>
                        </m:ctrlPr>
                      </m:sSupPr>
                      <m:e>
                        <m:r>
                          <a:rPr lang="en-GB" b="1" i="1">
                            <a:solidFill>
                              <a:srgbClr val="3366FF"/>
                            </a:solidFill>
                            <a:latin typeface="Cambria Math"/>
                          </a:rPr>
                          <m:t> </m:t>
                        </m:r>
                        <m:r>
                          <a:rPr lang="en-GB" b="1" i="1">
                            <a:solidFill>
                              <a:srgbClr val="3366FF"/>
                            </a:solidFill>
                            <a:latin typeface="Cambria Math"/>
                          </a:rPr>
                          <m:t>𝐜</m:t>
                        </m:r>
                        <m:r>
                          <a:rPr lang="en-GB" b="1" i="1">
                            <a:solidFill>
                              <a:srgbClr val="3366FF"/>
                            </a:solidFill>
                            <a:latin typeface="Cambria Math"/>
                          </a:rPr>
                          <m:t> </m:t>
                        </m:r>
                        <m:r>
                          <a:rPr lang="en-GB" b="1">
                            <a:solidFill>
                              <a:srgbClr val="3366FF"/>
                            </a:solidFill>
                            <a:latin typeface="Cambria Math"/>
                          </a:rPr>
                          <m:t>=</m:t>
                        </m:r>
                        <m:r>
                          <a:rPr lang="en-GB" b="1" i="1">
                            <a:solidFill>
                              <a:srgbClr val="3366FF"/>
                            </a:solidFill>
                            <a:latin typeface="Cambria Math"/>
                          </a:rPr>
                          <m:t>𝟐</m:t>
                        </m:r>
                      </m:e>
                      <m:sup>
                        <m:sSub>
                          <m:sSubPr>
                            <m:ctrlPr>
                              <a:rPr lang="en-GB" b="1" i="1">
                                <a:solidFill>
                                  <a:srgbClr val="3366FF"/>
                                </a:solidFill>
                                <a:latin typeface="Cambria Math"/>
                              </a:rPr>
                            </m:ctrlPr>
                          </m:sSubPr>
                          <m:e>
                            <m:r>
                              <a:rPr lang="en-GB" b="1" baseline="30000">
                                <a:solidFill>
                                  <a:srgbClr val="3366FF"/>
                                </a:solidFill>
                                <a:latin typeface="Cambria Math"/>
                              </a:rPr>
                              <m:t>ℵ</m:t>
                            </m:r>
                          </m:e>
                          <m:sub>
                            <m:r>
                              <a:rPr lang="en-GB" b="1" i="1">
                                <a:solidFill>
                                  <a:srgbClr val="3366FF"/>
                                </a:solidFill>
                                <a:latin typeface="Cambria Math"/>
                              </a:rPr>
                              <m:t>𝟎</m:t>
                            </m:r>
                          </m:sub>
                        </m:sSub>
                      </m:sup>
                    </m:sSup>
                  </m:oMath>
                </a14:m>
                <a:endParaRPr lang="en-GB" dirty="0">
                  <a:solidFill>
                    <a:srgbClr val="3366FF"/>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GB">
                    <a:noFill/>
                  </a:rPr>
                  <a:t> </a:t>
                </a:r>
              </a:p>
            </p:txBody>
          </p:sp>
        </mc:Fallback>
      </mc:AlternateContent>
      <p:sp>
        <p:nvSpPr>
          <p:cNvPr id="3" name="Content Placeholder 2"/>
          <p:cNvSpPr>
            <a:spLocks noGrp="1"/>
          </p:cNvSpPr>
          <p:nvPr>
            <p:ph idx="1"/>
          </p:nvPr>
        </p:nvSpPr>
        <p:spPr/>
        <p:txBody>
          <a:bodyPr/>
          <a:lstStyle/>
          <a:p>
            <a:pPr marL="0" indent="0">
              <a:buNone/>
            </a:pPr>
            <a:r>
              <a:rPr lang="en-GB" dirty="0" smtClean="0">
                <a:latin typeface="Garamond" panose="02020404030301010803" pitchFamily="18" charset="0"/>
              </a:rPr>
              <a:t>Indeed we can show that the reals have the cardinality of the power set of the natural numbers which is often written as above and this is our last example of transfinite arithmetic!</a:t>
            </a:r>
            <a:endParaRPr lang="en-GB" dirty="0">
              <a:latin typeface="Garamond" panose="02020404030301010803" pitchFamily="18" charset="0"/>
            </a:endParaRPr>
          </a:p>
        </p:txBody>
      </p:sp>
    </p:spTree>
    <p:extLst>
      <p:ext uri="{BB962C8B-B14F-4D97-AF65-F5344CB8AC3E}">
        <p14:creationId xmlns:p14="http://schemas.microsoft.com/office/powerpoint/2010/main" val="350859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latin typeface="Garamond" panose="02020404030301010803" pitchFamily="18" charset="0"/>
              </a:rPr>
              <a:t>Continuum hypothesis</a:t>
            </a:r>
            <a:endParaRPr lang="en-GB" dirty="0">
              <a:solidFill>
                <a:srgbClr val="33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5141168"/>
          </a:xfrm>
        </p:spPr>
        <p:txBody>
          <a:bodyPr>
            <a:normAutofit/>
          </a:bodyPr>
          <a:lstStyle/>
          <a:p>
            <a:pPr marL="0" indent="0">
              <a:buNone/>
            </a:pPr>
            <a:r>
              <a:rPr lang="en-GB" dirty="0" smtClean="0">
                <a:latin typeface="Garamond" panose="02020404030301010803" pitchFamily="18" charset="0"/>
              </a:rPr>
              <a:t>The Continuum hypothesis states:</a:t>
            </a:r>
          </a:p>
          <a:p>
            <a:pPr marL="0" indent="0" algn="ctr">
              <a:buNone/>
            </a:pPr>
            <a:r>
              <a:rPr lang="en-GB" dirty="0" smtClean="0">
                <a:latin typeface="Garamond" panose="02020404030301010803" pitchFamily="18" charset="0"/>
              </a:rPr>
              <a:t>there is no transfinite cardinal falling </a:t>
            </a:r>
            <a:r>
              <a:rPr lang="en-GB" b="1" i="1" dirty="0" smtClean="0">
                <a:latin typeface="Garamond" panose="02020404030301010803" pitchFamily="18" charset="0"/>
              </a:rPr>
              <a:t>strictly</a:t>
            </a:r>
            <a:r>
              <a:rPr lang="en-GB" dirty="0" smtClean="0">
                <a:latin typeface="Garamond" panose="02020404030301010803" pitchFamily="18" charset="0"/>
              </a:rPr>
              <a:t> between ℵ</a:t>
            </a:r>
            <a:r>
              <a:rPr lang="en-GB" baseline="-25000" dirty="0" smtClean="0">
                <a:latin typeface="Garamond" panose="02020404030301010803" pitchFamily="18" charset="0"/>
              </a:rPr>
              <a:t>0</a:t>
            </a:r>
            <a:r>
              <a:rPr lang="en-GB" dirty="0" smtClean="0">
                <a:latin typeface="Garamond" panose="02020404030301010803" pitchFamily="18" charset="0"/>
              </a:rPr>
              <a:t> and </a:t>
            </a:r>
            <a:r>
              <a:rPr lang="en-GB" i="1" dirty="0" smtClean="0">
                <a:latin typeface="Garamond" panose="02020404030301010803" pitchFamily="18" charset="0"/>
              </a:rPr>
              <a:t>c</a:t>
            </a:r>
          </a:p>
          <a:p>
            <a:pPr marL="0" indent="0" algn="ctr">
              <a:buNone/>
            </a:pPr>
            <a:endParaRPr lang="en-GB" dirty="0" smtClean="0">
              <a:latin typeface="Garamond" panose="02020404030301010803" pitchFamily="18" charset="0"/>
            </a:endParaRPr>
          </a:p>
          <a:p>
            <a:pPr marL="0" indent="0" algn="ctr">
              <a:buNone/>
            </a:pPr>
            <a:r>
              <a:rPr lang="en-GB" dirty="0" smtClean="0">
                <a:latin typeface="Garamond" panose="02020404030301010803" pitchFamily="18" charset="0"/>
              </a:rPr>
              <a:t>Work of Gödel (1940) and of Cohen (1963) together implied that the continuum hypothesis was independent of the other axioms of set theory</a:t>
            </a:r>
            <a:endParaRPr lang="en-GB" dirty="0">
              <a:latin typeface="Garamond" panose="02020404030301010803" pitchFamily="18" charset="0"/>
            </a:endParaRPr>
          </a:p>
        </p:txBody>
      </p:sp>
    </p:spTree>
    <p:extLst>
      <p:ext uri="{BB962C8B-B14F-4D97-AF65-F5344CB8AC3E}">
        <p14:creationId xmlns:p14="http://schemas.microsoft.com/office/powerpoint/2010/main" val="40651588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3366FF"/>
                </a:solidFill>
                <a:latin typeface="Garamond" panose="02020404030301010803" pitchFamily="18" charset="0"/>
              </a:rPr>
              <a:t>Cantor’s assessment of his theory of the infinite</a:t>
            </a:r>
            <a:endParaRPr lang="en-GB" dirty="0">
              <a:solidFill>
                <a:srgbClr val="3366FF"/>
              </a:solidFill>
              <a:latin typeface="Garamond" panose="02020404030301010803" pitchFamily="18" charset="0"/>
            </a:endParaRPr>
          </a:p>
        </p:txBody>
      </p:sp>
      <p:sp>
        <p:nvSpPr>
          <p:cNvPr id="3" name="Content Placeholder 2"/>
          <p:cNvSpPr>
            <a:spLocks noGrp="1"/>
          </p:cNvSpPr>
          <p:nvPr>
            <p:ph idx="1"/>
          </p:nvPr>
        </p:nvSpPr>
        <p:spPr>
          <a:xfrm>
            <a:off x="457200" y="1600200"/>
            <a:ext cx="5266928" cy="4525963"/>
          </a:xfrm>
        </p:spPr>
        <p:txBody>
          <a:bodyPr>
            <a:normAutofit fontScale="92500" lnSpcReduction="20000"/>
          </a:bodyPr>
          <a:lstStyle/>
          <a:p>
            <a:pPr marL="0" indent="0">
              <a:buNone/>
            </a:pPr>
            <a:r>
              <a:rPr lang="en-GB" dirty="0">
                <a:latin typeface="Garamond" panose="02020404030301010803" pitchFamily="18" charset="0"/>
              </a:rPr>
              <a:t>My </a:t>
            </a:r>
            <a:r>
              <a:rPr lang="en-GB" dirty="0" smtClean="0">
                <a:latin typeface="Garamond" panose="02020404030301010803" pitchFamily="18" charset="0"/>
              </a:rPr>
              <a:t>theory stands </a:t>
            </a:r>
            <a:r>
              <a:rPr lang="en-GB" dirty="0">
                <a:latin typeface="Garamond" panose="02020404030301010803" pitchFamily="18" charset="0"/>
              </a:rPr>
              <a:t>as firm as a rock; every </a:t>
            </a:r>
            <a:r>
              <a:rPr lang="en-GB" dirty="0" smtClean="0">
                <a:latin typeface="Garamond" panose="02020404030301010803" pitchFamily="18" charset="0"/>
              </a:rPr>
              <a:t>arrow directed </a:t>
            </a:r>
            <a:r>
              <a:rPr lang="en-GB" dirty="0">
                <a:latin typeface="Garamond" panose="02020404030301010803" pitchFamily="18" charset="0"/>
              </a:rPr>
              <a:t>against it </a:t>
            </a:r>
            <a:r>
              <a:rPr lang="en-GB" dirty="0" smtClean="0">
                <a:latin typeface="Garamond" panose="02020404030301010803" pitchFamily="18" charset="0"/>
              </a:rPr>
              <a:t>will </a:t>
            </a:r>
            <a:r>
              <a:rPr lang="en-GB" dirty="0">
                <a:latin typeface="Garamond" panose="02020404030301010803" pitchFamily="18" charset="0"/>
              </a:rPr>
              <a:t>return quickly to </a:t>
            </a:r>
            <a:r>
              <a:rPr lang="en-GB" dirty="0" smtClean="0">
                <a:latin typeface="Garamond" panose="02020404030301010803" pitchFamily="18" charset="0"/>
              </a:rPr>
              <a:t>its </a:t>
            </a:r>
            <a:r>
              <a:rPr lang="en-GB" dirty="0">
                <a:latin typeface="Garamond" panose="02020404030301010803" pitchFamily="18" charset="0"/>
              </a:rPr>
              <a:t>archer. How do I know this? Because </a:t>
            </a:r>
            <a:r>
              <a:rPr lang="en-GB" dirty="0" smtClean="0">
                <a:latin typeface="Garamond" panose="02020404030301010803" pitchFamily="18" charset="0"/>
              </a:rPr>
              <a:t>I have </a:t>
            </a:r>
            <a:r>
              <a:rPr lang="en-GB" dirty="0">
                <a:latin typeface="Garamond" panose="02020404030301010803" pitchFamily="18" charset="0"/>
              </a:rPr>
              <a:t>studied it from all sides for many years; because I have examined all objections </a:t>
            </a:r>
            <a:r>
              <a:rPr lang="en-GB" dirty="0" smtClean="0">
                <a:latin typeface="Garamond" panose="02020404030301010803" pitchFamily="18" charset="0"/>
              </a:rPr>
              <a:t>which </a:t>
            </a:r>
            <a:r>
              <a:rPr lang="en-GB" dirty="0">
                <a:latin typeface="Garamond" panose="02020404030301010803" pitchFamily="18" charset="0"/>
              </a:rPr>
              <a:t>have ever been made against the infinite numbers; and above all because I have followed its roots, so to speak, to the first infallible cause of </a:t>
            </a:r>
            <a:r>
              <a:rPr lang="en-GB" dirty="0" smtClean="0">
                <a:latin typeface="Garamond" panose="02020404030301010803" pitchFamily="18" charset="0"/>
              </a:rPr>
              <a:t>all created things.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889" y="1268760"/>
            <a:ext cx="3200599" cy="4952752"/>
          </a:xfrm>
          <a:prstGeom prst="rect">
            <a:avLst/>
          </a:prstGeom>
        </p:spPr>
      </p:pic>
      <p:sp>
        <p:nvSpPr>
          <p:cNvPr id="5" name="TextBox 4"/>
          <p:cNvSpPr txBox="1"/>
          <p:nvPr/>
        </p:nvSpPr>
        <p:spPr>
          <a:xfrm>
            <a:off x="6012160" y="6309320"/>
            <a:ext cx="2646878" cy="523220"/>
          </a:xfrm>
          <a:prstGeom prst="rect">
            <a:avLst/>
          </a:prstGeom>
          <a:noFill/>
        </p:spPr>
        <p:txBody>
          <a:bodyPr wrap="none" rtlCol="0">
            <a:spAutoFit/>
          </a:bodyPr>
          <a:lstStyle/>
          <a:p>
            <a:r>
              <a:rPr lang="en-GB" sz="2800" dirty="0" smtClean="0">
                <a:latin typeface="Garamond" panose="02020404030301010803" pitchFamily="18" charset="0"/>
              </a:rPr>
              <a:t>Cantor circa 1870</a:t>
            </a:r>
            <a:endParaRPr lang="en-GB" sz="2800" dirty="0">
              <a:latin typeface="Garamond" panose="02020404030301010803" pitchFamily="18" charset="0"/>
            </a:endParaRPr>
          </a:p>
        </p:txBody>
      </p:sp>
    </p:spTree>
    <p:extLst>
      <p:ext uri="{BB962C8B-B14F-4D97-AF65-F5344CB8AC3E}">
        <p14:creationId xmlns:p14="http://schemas.microsoft.com/office/powerpoint/2010/main" val="42803864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rmAutofit fontScale="90000"/>
          </a:bodyPr>
          <a:lstStyle/>
          <a:p>
            <a:r>
              <a:rPr lang="en-GB" dirty="0" smtClean="0">
                <a:solidFill>
                  <a:srgbClr val="3366FF"/>
                </a:solidFill>
                <a:latin typeface="Garamond" panose="02020404030301010803" pitchFamily="18" charset="0"/>
              </a:rPr>
              <a:t>Academic year </a:t>
            </a:r>
            <a:r>
              <a:rPr lang="en-GB" dirty="0" smtClean="0">
                <a:solidFill>
                  <a:srgbClr val="3366FF"/>
                </a:solidFill>
                <a:latin typeface="Garamond" panose="02020404030301010803" pitchFamily="18" charset="0"/>
              </a:rPr>
              <a:t>2015–16</a:t>
            </a:r>
            <a:r>
              <a:rPr lang="en-GB" dirty="0" smtClean="0">
                <a:solidFill>
                  <a:srgbClr val="3366FF"/>
                </a:solidFill>
                <a:latin typeface="Garamond" panose="02020404030301010803" pitchFamily="18" charset="0"/>
              </a:rPr>
              <a:t/>
            </a:r>
            <a:br>
              <a:rPr lang="en-GB" dirty="0" smtClean="0">
                <a:solidFill>
                  <a:srgbClr val="3366FF"/>
                </a:solidFill>
                <a:latin typeface="Garamond" panose="02020404030301010803" pitchFamily="18" charset="0"/>
              </a:rPr>
            </a:br>
            <a:r>
              <a:rPr lang="en-GB" dirty="0" smtClean="0">
                <a:solidFill>
                  <a:srgbClr val="3366FF"/>
                </a:solidFill>
                <a:latin typeface="Garamond" panose="02020404030301010803" pitchFamily="18" charset="0"/>
              </a:rPr>
              <a:t>dates for your diary!</a:t>
            </a:r>
            <a:br>
              <a:rPr lang="en-GB" dirty="0" smtClean="0">
                <a:solidFill>
                  <a:srgbClr val="3366FF"/>
                </a:solidFill>
                <a:latin typeface="Garamond" panose="02020404030301010803" pitchFamily="18" charset="0"/>
              </a:rPr>
            </a:br>
            <a:r>
              <a:rPr lang="en-GB" dirty="0" smtClean="0">
                <a:solidFill>
                  <a:srgbClr val="3366FF"/>
                </a:solidFill>
                <a:latin typeface="Garamond" panose="02020404030301010803" pitchFamily="18" charset="0"/>
              </a:rPr>
              <a:t>Tuesdays 1 pm </a:t>
            </a:r>
            <a:br>
              <a:rPr lang="en-GB" dirty="0" smtClean="0">
                <a:solidFill>
                  <a:srgbClr val="3366FF"/>
                </a:solidFill>
                <a:latin typeface="Garamond" panose="02020404030301010803" pitchFamily="18" charset="0"/>
              </a:rPr>
            </a:br>
            <a:r>
              <a:rPr lang="en-GB" dirty="0" smtClean="0">
                <a:solidFill>
                  <a:srgbClr val="3366FF"/>
                </a:solidFill>
                <a:latin typeface="Garamond" panose="02020404030301010803" pitchFamily="18" charset="0"/>
              </a:rPr>
              <a:t>Museum of London</a:t>
            </a:r>
            <a:endParaRPr lang="en-GB" dirty="0">
              <a:solidFill>
                <a:srgbClr val="3366FF"/>
              </a:solidFill>
              <a:latin typeface="Garamond" panose="02020404030301010803" pitchFamily="18" charset="0"/>
            </a:endParaRPr>
          </a:p>
        </p:txBody>
      </p:sp>
      <p:sp>
        <p:nvSpPr>
          <p:cNvPr id="3" name="Content Placeholder 2"/>
          <p:cNvSpPr>
            <a:spLocks noGrp="1"/>
          </p:cNvSpPr>
          <p:nvPr>
            <p:ph idx="1"/>
          </p:nvPr>
        </p:nvSpPr>
        <p:spPr>
          <a:xfrm>
            <a:off x="539552" y="2852936"/>
            <a:ext cx="8229600" cy="3573016"/>
          </a:xfrm>
        </p:spPr>
        <p:txBody>
          <a:bodyPr/>
          <a:lstStyle/>
          <a:p>
            <a:pPr marL="0" indent="0" algn="ctr">
              <a:buNone/>
            </a:pPr>
            <a:r>
              <a:rPr lang="en-GB" dirty="0">
                <a:latin typeface="Garamond" panose="02020404030301010803" pitchFamily="18" charset="0"/>
              </a:rPr>
              <a:t>20 October 2015</a:t>
            </a:r>
          </a:p>
          <a:p>
            <a:pPr marL="0" indent="0" algn="ctr">
              <a:buNone/>
            </a:pPr>
            <a:r>
              <a:rPr lang="en-GB" dirty="0">
                <a:latin typeface="Garamond" panose="02020404030301010803" pitchFamily="18" charset="0"/>
              </a:rPr>
              <a:t>17 November 2015</a:t>
            </a:r>
          </a:p>
          <a:p>
            <a:pPr marL="0" indent="0" algn="ctr">
              <a:buNone/>
            </a:pPr>
            <a:r>
              <a:rPr lang="en-GB" dirty="0">
                <a:latin typeface="Garamond" panose="02020404030301010803" pitchFamily="18" charset="0"/>
              </a:rPr>
              <a:t>19 January 2016</a:t>
            </a:r>
          </a:p>
          <a:p>
            <a:pPr marL="0" indent="0" algn="ctr">
              <a:buNone/>
            </a:pPr>
            <a:r>
              <a:rPr lang="en-GB" dirty="0">
                <a:latin typeface="Garamond" panose="02020404030301010803" pitchFamily="18" charset="0"/>
              </a:rPr>
              <a:t>16 February 2016</a:t>
            </a:r>
          </a:p>
          <a:p>
            <a:pPr marL="0" indent="0" algn="ctr">
              <a:buNone/>
            </a:pPr>
            <a:r>
              <a:rPr lang="en-GB" dirty="0">
                <a:latin typeface="Garamond" panose="02020404030301010803" pitchFamily="18" charset="0"/>
              </a:rPr>
              <a:t>15 March 2016</a:t>
            </a:r>
          </a:p>
          <a:p>
            <a:pPr marL="0" indent="0" algn="ctr">
              <a:buNone/>
            </a:pPr>
            <a:r>
              <a:rPr lang="en-GB" dirty="0">
                <a:latin typeface="Garamond" panose="02020404030301010803" pitchFamily="18" charset="0"/>
              </a:rPr>
              <a:t>19 April 2016</a:t>
            </a:r>
          </a:p>
          <a:p>
            <a:endParaRPr lang="en-GB" dirty="0"/>
          </a:p>
        </p:txBody>
      </p:sp>
    </p:spTree>
    <p:extLst>
      <p:ext uri="{BB962C8B-B14F-4D97-AF65-F5344CB8AC3E}">
        <p14:creationId xmlns:p14="http://schemas.microsoft.com/office/powerpoint/2010/main" val="399818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solidFill>
                  <a:srgbClr val="3366FF"/>
                </a:solidFill>
                <a:latin typeface="Garamond" panose="02020404030301010803" pitchFamily="18" charset="0"/>
              </a:rPr>
              <a:t>One-to-one </a:t>
            </a:r>
            <a:r>
              <a:rPr lang="en-GB" dirty="0" smtClean="0">
                <a:solidFill>
                  <a:srgbClr val="3366FF"/>
                </a:solidFill>
                <a:latin typeface="Garamond" panose="02020404030301010803" pitchFamily="18" charset="0"/>
              </a:rPr>
              <a:t>correspondence</a:t>
            </a:r>
            <a:endParaRPr lang="en-GB" dirty="0">
              <a:solidFill>
                <a:srgbClr val="33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5141168"/>
          </a:xfrm>
        </p:spPr>
        <p:txBody>
          <a:bodyPr>
            <a:normAutofit fontScale="92500" lnSpcReduction="10000"/>
          </a:bodyPr>
          <a:lstStyle/>
          <a:p>
            <a:pPr marL="0" indent="0" algn="ctr">
              <a:buNone/>
            </a:pPr>
            <a:r>
              <a:rPr lang="en-GB" i="1" dirty="0">
                <a:latin typeface="Garamond" panose="02020404030301010803" pitchFamily="18" charset="0"/>
              </a:rPr>
              <a:t>Two sets </a:t>
            </a:r>
            <a:r>
              <a:rPr lang="en-GB" b="1" i="1" dirty="0">
                <a:latin typeface="Garamond" panose="02020404030301010803" pitchFamily="18" charset="0"/>
              </a:rPr>
              <a:t>M</a:t>
            </a:r>
            <a:r>
              <a:rPr lang="en-GB" i="1" dirty="0">
                <a:latin typeface="Garamond" panose="02020404030301010803" pitchFamily="18" charset="0"/>
              </a:rPr>
              <a:t> and </a:t>
            </a:r>
            <a:r>
              <a:rPr lang="en-GB" b="1" i="1" dirty="0">
                <a:latin typeface="Garamond" panose="02020404030301010803" pitchFamily="18" charset="0"/>
              </a:rPr>
              <a:t>N</a:t>
            </a:r>
            <a:r>
              <a:rPr lang="en-GB" i="1" dirty="0">
                <a:latin typeface="Garamond" panose="02020404030301010803" pitchFamily="18" charset="0"/>
              </a:rPr>
              <a:t> are equivalent … if it is possible to put them, by some law, in such a relation to one another that to every element of each one of them corresponds one and only one element of the other</a:t>
            </a:r>
            <a:r>
              <a:rPr lang="en-GB" i="1" dirty="0" smtClean="0">
                <a:latin typeface="Garamond" panose="02020404030301010803" pitchFamily="18" charset="0"/>
              </a:rPr>
              <a:t>.</a:t>
            </a:r>
          </a:p>
          <a:p>
            <a:pPr marL="0" indent="0" algn="ctr">
              <a:buNone/>
            </a:pPr>
            <a:endParaRPr lang="en-GB" i="1" dirty="0" smtClean="0"/>
          </a:p>
          <a:p>
            <a:pPr marL="0" indent="0" algn="ctr">
              <a:buNone/>
            </a:pPr>
            <a:r>
              <a:rPr lang="en-GB" dirty="0">
                <a:latin typeface="Garamond" panose="02020404030301010803" pitchFamily="18" charset="0"/>
              </a:rPr>
              <a:t>If </a:t>
            </a:r>
            <a:r>
              <a:rPr lang="en-GB" b="1" dirty="0">
                <a:latin typeface="Garamond" panose="02020404030301010803" pitchFamily="18" charset="0"/>
              </a:rPr>
              <a:t>M </a:t>
            </a:r>
            <a:r>
              <a:rPr lang="en-GB" dirty="0">
                <a:latin typeface="Garamond" panose="02020404030301010803" pitchFamily="18" charset="0"/>
              </a:rPr>
              <a:t>and </a:t>
            </a:r>
            <a:r>
              <a:rPr lang="en-GB" b="1" dirty="0">
                <a:latin typeface="Garamond" panose="02020404030301010803" pitchFamily="18" charset="0"/>
              </a:rPr>
              <a:t>N </a:t>
            </a:r>
            <a:r>
              <a:rPr lang="en-GB" dirty="0">
                <a:latin typeface="Garamond" panose="02020404030301010803" pitchFamily="18" charset="0"/>
              </a:rPr>
              <a:t>are </a:t>
            </a:r>
            <a:r>
              <a:rPr lang="en-GB" i="1" dirty="0">
                <a:latin typeface="Garamond" panose="02020404030301010803" pitchFamily="18" charset="0"/>
              </a:rPr>
              <a:t>equivalent</a:t>
            </a:r>
            <a:r>
              <a:rPr lang="en-GB" dirty="0">
                <a:latin typeface="Garamond" panose="02020404030301010803" pitchFamily="18" charset="0"/>
              </a:rPr>
              <a:t> we often say that they have they have the </a:t>
            </a:r>
            <a:r>
              <a:rPr lang="en-GB" i="1" dirty="0">
                <a:latin typeface="Garamond" panose="02020404030301010803" pitchFamily="18" charset="0"/>
              </a:rPr>
              <a:t>same</a:t>
            </a:r>
            <a:r>
              <a:rPr lang="en-GB" dirty="0">
                <a:latin typeface="Garamond" panose="02020404030301010803" pitchFamily="18" charset="0"/>
              </a:rPr>
              <a:t> </a:t>
            </a:r>
            <a:r>
              <a:rPr lang="en-GB" i="1" dirty="0">
                <a:latin typeface="Garamond" panose="02020404030301010803" pitchFamily="18" charset="0"/>
              </a:rPr>
              <a:t>cardinality</a:t>
            </a:r>
            <a:r>
              <a:rPr lang="en-GB" dirty="0">
                <a:latin typeface="Garamond" panose="02020404030301010803" pitchFamily="18" charset="0"/>
              </a:rPr>
              <a:t> or the </a:t>
            </a:r>
            <a:r>
              <a:rPr lang="en-GB" i="1" dirty="0">
                <a:latin typeface="Garamond" panose="02020404030301010803" pitchFamily="18" charset="0"/>
              </a:rPr>
              <a:t>same </a:t>
            </a:r>
            <a:r>
              <a:rPr lang="en-GB" i="1" dirty="0" smtClean="0">
                <a:latin typeface="Garamond" panose="02020404030301010803" pitchFamily="18" charset="0"/>
              </a:rPr>
              <a:t>power</a:t>
            </a:r>
            <a:endParaRPr lang="en-GB" dirty="0">
              <a:latin typeface="Garamond" panose="02020404030301010803" pitchFamily="18" charset="0"/>
            </a:endParaRPr>
          </a:p>
          <a:p>
            <a:pPr marL="0" indent="0" algn="ctr">
              <a:buNone/>
            </a:pPr>
            <a:endParaRPr lang="en-GB" dirty="0" smtClean="0">
              <a:latin typeface="Garamond" panose="02020404030301010803" pitchFamily="18" charset="0"/>
            </a:endParaRPr>
          </a:p>
          <a:p>
            <a:pPr marL="0" indent="0" algn="ctr">
              <a:buNone/>
            </a:pPr>
            <a:r>
              <a:rPr lang="en-GB" dirty="0" smtClean="0">
                <a:latin typeface="Garamond" panose="02020404030301010803" pitchFamily="18" charset="0"/>
              </a:rPr>
              <a:t>If </a:t>
            </a:r>
            <a:r>
              <a:rPr lang="en-GB" b="1" dirty="0" smtClean="0">
                <a:latin typeface="Garamond" panose="02020404030301010803" pitchFamily="18" charset="0"/>
              </a:rPr>
              <a:t>M </a:t>
            </a:r>
            <a:r>
              <a:rPr lang="en-GB" dirty="0" smtClean="0">
                <a:latin typeface="Garamond" panose="02020404030301010803" pitchFamily="18" charset="0"/>
              </a:rPr>
              <a:t>and </a:t>
            </a:r>
            <a:r>
              <a:rPr lang="en-GB" b="1" dirty="0" smtClean="0">
                <a:latin typeface="Garamond" panose="02020404030301010803" pitchFamily="18" charset="0"/>
              </a:rPr>
              <a:t>N </a:t>
            </a:r>
            <a:r>
              <a:rPr lang="en-GB" dirty="0" smtClean="0">
                <a:latin typeface="Garamond" panose="02020404030301010803" pitchFamily="18" charset="0"/>
              </a:rPr>
              <a:t>are finite this means </a:t>
            </a:r>
            <a:r>
              <a:rPr lang="en-GB" dirty="0">
                <a:latin typeface="Garamond" panose="02020404030301010803" pitchFamily="18" charset="0"/>
              </a:rPr>
              <a:t>they have the same number of elements</a:t>
            </a:r>
            <a:r>
              <a:rPr lang="en-GB" dirty="0" smtClean="0">
                <a:latin typeface="Garamond" panose="02020404030301010803" pitchFamily="18" charset="0"/>
              </a:rPr>
              <a:t>  </a:t>
            </a:r>
          </a:p>
          <a:p>
            <a:pPr marL="0" indent="0" algn="ctr">
              <a:buNone/>
            </a:pPr>
            <a:r>
              <a:rPr lang="en-GB" dirty="0" smtClean="0">
                <a:latin typeface="Garamond" panose="02020404030301010803" pitchFamily="18" charset="0"/>
              </a:rPr>
              <a:t>But what about the case when </a:t>
            </a:r>
            <a:r>
              <a:rPr lang="en-GB" b="1" dirty="0">
                <a:latin typeface="Garamond" panose="02020404030301010803" pitchFamily="18" charset="0"/>
              </a:rPr>
              <a:t>M </a:t>
            </a:r>
            <a:r>
              <a:rPr lang="en-GB" dirty="0">
                <a:latin typeface="Garamond" panose="02020404030301010803" pitchFamily="18" charset="0"/>
              </a:rPr>
              <a:t>and </a:t>
            </a:r>
            <a:r>
              <a:rPr lang="en-GB" b="1" dirty="0">
                <a:latin typeface="Garamond" panose="02020404030301010803" pitchFamily="18" charset="0"/>
              </a:rPr>
              <a:t>N </a:t>
            </a:r>
            <a:r>
              <a:rPr lang="en-GB" dirty="0" smtClean="0">
                <a:latin typeface="Garamond" panose="02020404030301010803" pitchFamily="18" charset="0"/>
              </a:rPr>
              <a:t>are infinite?</a:t>
            </a:r>
            <a:endParaRPr lang="en-GB" dirty="0">
              <a:latin typeface="Garamond" panose="02020404030301010803" pitchFamily="18" charset="0"/>
            </a:endParaRPr>
          </a:p>
          <a:p>
            <a:pPr marL="0" indent="0" algn="ctr">
              <a:buNone/>
            </a:pPr>
            <a:endParaRPr lang="en-GB" i="1" dirty="0"/>
          </a:p>
        </p:txBody>
      </p:sp>
    </p:spTree>
    <p:extLst>
      <p:ext uri="{BB962C8B-B14F-4D97-AF65-F5344CB8AC3E}">
        <p14:creationId xmlns:p14="http://schemas.microsoft.com/office/powerpoint/2010/main" val="2275124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solidFill>
                  <a:srgbClr val="3366FF"/>
                </a:solidFill>
                <a:latin typeface="Garamond" panose="02020404030301010803" pitchFamily="18" charset="0"/>
              </a:rPr>
              <a:t>Countable</a:t>
            </a:r>
            <a:endParaRPr lang="en-GB">
              <a:solidFill>
                <a:srgbClr val="3366FF"/>
              </a:solidFill>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en-GB" b="1" dirty="0" smtClean="0">
                <a:latin typeface="Garamond" panose="02020404030301010803" pitchFamily="18" charset="0"/>
              </a:rPr>
              <a:t>N</a:t>
            </a:r>
            <a:r>
              <a:rPr lang="en-GB" dirty="0" smtClean="0">
                <a:latin typeface="Garamond" panose="02020404030301010803" pitchFamily="18" charset="0"/>
              </a:rPr>
              <a:t> = {1, 2, 3, …} the set of natural numbers</a:t>
            </a:r>
          </a:p>
          <a:p>
            <a:pPr marL="0" indent="0">
              <a:buNone/>
            </a:pPr>
            <a:r>
              <a:rPr lang="en-GB" b="1" dirty="0" smtClean="0">
                <a:latin typeface="Garamond" panose="02020404030301010803" pitchFamily="18" charset="0"/>
              </a:rPr>
              <a:t>E</a:t>
            </a:r>
            <a:r>
              <a:rPr lang="en-GB" dirty="0" smtClean="0">
                <a:latin typeface="Garamond" panose="02020404030301010803" pitchFamily="18" charset="0"/>
              </a:rPr>
              <a:t> = {2, 4, 6, …} the set of even natural numbers</a:t>
            </a:r>
          </a:p>
          <a:p>
            <a:pPr marL="0" indent="0">
              <a:buNone/>
            </a:pPr>
            <a:endParaRPr lang="en-GB" dirty="0">
              <a:latin typeface="Garamond" panose="020204040303010108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984500"/>
            <a:ext cx="8496944" cy="14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879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solidFill>
                  <a:srgbClr val="3366FF"/>
                </a:solidFill>
                <a:latin typeface="Garamond" panose="02020404030301010803" pitchFamily="18" charset="0"/>
              </a:rPr>
              <a:t>Countable</a:t>
            </a:r>
            <a:endParaRPr lang="en-GB">
              <a:solidFill>
                <a:srgbClr val="3366FF"/>
              </a:solidFill>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en-GB" b="1" dirty="0" smtClean="0">
                <a:latin typeface="Garamond" panose="02020404030301010803" pitchFamily="18" charset="0"/>
              </a:rPr>
              <a:t>N</a:t>
            </a:r>
            <a:r>
              <a:rPr lang="en-GB" dirty="0" smtClean="0">
                <a:latin typeface="Garamond" panose="02020404030301010803" pitchFamily="18" charset="0"/>
              </a:rPr>
              <a:t> = {1, 2, 3, …} the set of natural numbers</a:t>
            </a:r>
          </a:p>
          <a:p>
            <a:pPr marL="0" indent="0">
              <a:buNone/>
            </a:pPr>
            <a:r>
              <a:rPr lang="en-GB" b="1" dirty="0" smtClean="0">
                <a:latin typeface="Garamond" panose="02020404030301010803" pitchFamily="18" charset="0"/>
              </a:rPr>
              <a:t>E</a:t>
            </a:r>
            <a:r>
              <a:rPr lang="en-GB" dirty="0" smtClean="0">
                <a:latin typeface="Garamond" panose="02020404030301010803" pitchFamily="18" charset="0"/>
              </a:rPr>
              <a:t> = {2, 4, 6, …} the set of even natural numbers</a:t>
            </a:r>
          </a:p>
          <a:p>
            <a:pPr marL="0" indent="0">
              <a:buNone/>
            </a:pPr>
            <a:endParaRPr lang="en-GB" dirty="0">
              <a:latin typeface="Garamond" panose="020204040303010108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996952"/>
            <a:ext cx="8496944" cy="14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4463241"/>
            <a:ext cx="7560840" cy="2062103"/>
          </a:xfrm>
          <a:prstGeom prst="rect">
            <a:avLst/>
          </a:prstGeom>
          <a:noFill/>
        </p:spPr>
        <p:txBody>
          <a:bodyPr wrap="square" rtlCol="0">
            <a:spAutoFit/>
          </a:bodyPr>
          <a:lstStyle/>
          <a:p>
            <a:r>
              <a:rPr lang="en-GB" sz="3200" dirty="0" smtClean="0">
                <a:latin typeface="Garamond" panose="02020404030301010803" pitchFamily="18" charset="0"/>
              </a:rPr>
              <a:t>A set is </a:t>
            </a:r>
            <a:r>
              <a:rPr lang="en-GB" sz="3200" i="1" dirty="0" smtClean="0">
                <a:latin typeface="Garamond" panose="02020404030301010803" pitchFamily="18" charset="0"/>
              </a:rPr>
              <a:t>infinite</a:t>
            </a:r>
            <a:r>
              <a:rPr lang="en-GB" sz="3200" dirty="0" smtClean="0">
                <a:latin typeface="Garamond" panose="02020404030301010803" pitchFamily="18" charset="0"/>
              </a:rPr>
              <a:t> if it can be put into one-to-one correspondence with a proper subset of itself.</a:t>
            </a:r>
          </a:p>
          <a:p>
            <a:r>
              <a:rPr lang="en-GB" sz="3200" dirty="0" smtClean="0">
                <a:latin typeface="Garamond" panose="02020404030301010803" pitchFamily="18" charset="0"/>
              </a:rPr>
              <a:t>A </a:t>
            </a:r>
            <a:r>
              <a:rPr lang="en-GB" sz="3200" i="1" dirty="0" smtClean="0">
                <a:latin typeface="Garamond" panose="02020404030301010803" pitchFamily="18" charset="0"/>
              </a:rPr>
              <a:t>proper</a:t>
            </a:r>
            <a:r>
              <a:rPr lang="en-GB" sz="3200" dirty="0" smtClean="0">
                <a:latin typeface="Garamond" panose="02020404030301010803" pitchFamily="18" charset="0"/>
              </a:rPr>
              <a:t> subset does not contain all the elements of the set.</a:t>
            </a:r>
            <a:endParaRPr lang="en-GB" sz="3200" dirty="0">
              <a:latin typeface="Garamond" panose="02020404030301010803" pitchFamily="18" charset="0"/>
            </a:endParaRPr>
          </a:p>
        </p:txBody>
      </p:sp>
    </p:spTree>
    <p:extLst>
      <p:ext uri="{BB962C8B-B14F-4D97-AF65-F5344CB8AC3E}">
        <p14:creationId xmlns:p14="http://schemas.microsoft.com/office/powerpoint/2010/main" val="1463633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solidFill>
                  <a:srgbClr val="3366FF"/>
                </a:solidFill>
                <a:latin typeface="Garamond" panose="02020404030301010803" pitchFamily="18" charset="0"/>
              </a:rPr>
              <a:t>Countable</a:t>
            </a:r>
            <a:endParaRPr lang="en-GB">
              <a:solidFill>
                <a:srgbClr val="3366FF"/>
              </a:solidFill>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en-GB" b="1" dirty="0" smtClean="0">
                <a:latin typeface="Garamond" panose="02020404030301010803" pitchFamily="18" charset="0"/>
              </a:rPr>
              <a:t>N</a:t>
            </a:r>
            <a:r>
              <a:rPr lang="en-GB" dirty="0" smtClean="0">
                <a:latin typeface="Garamond" panose="02020404030301010803" pitchFamily="18" charset="0"/>
              </a:rPr>
              <a:t> = {1, 2, 3, …} the set of natural numbers</a:t>
            </a:r>
          </a:p>
          <a:p>
            <a:pPr marL="0" indent="0">
              <a:buNone/>
            </a:pPr>
            <a:r>
              <a:rPr lang="en-GB" b="1" dirty="0" smtClean="0">
                <a:latin typeface="Garamond" panose="02020404030301010803" pitchFamily="18" charset="0"/>
              </a:rPr>
              <a:t>E</a:t>
            </a:r>
            <a:r>
              <a:rPr lang="en-GB" dirty="0" smtClean="0">
                <a:latin typeface="Garamond" panose="02020404030301010803" pitchFamily="18" charset="0"/>
              </a:rPr>
              <a:t> = {2, 4, 6, …} the set of even natural numbers</a:t>
            </a:r>
          </a:p>
          <a:p>
            <a:pPr marL="0" indent="0">
              <a:buNone/>
            </a:pPr>
            <a:endParaRPr lang="en-GB" dirty="0">
              <a:latin typeface="Garamond" panose="020204040303010108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984500"/>
            <a:ext cx="8496944" cy="14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4572417"/>
            <a:ext cx="8712968" cy="584775"/>
          </a:xfrm>
          <a:prstGeom prst="rect">
            <a:avLst/>
          </a:prstGeom>
        </p:spPr>
        <p:txBody>
          <a:bodyPr wrap="square">
            <a:spAutoFit/>
          </a:bodyPr>
          <a:lstStyle/>
          <a:p>
            <a:r>
              <a:rPr lang="en-GB" sz="3200" b="1" dirty="0">
                <a:latin typeface="Garamond" panose="02020404030301010803" pitchFamily="18" charset="0"/>
              </a:rPr>
              <a:t>Z </a:t>
            </a:r>
            <a:r>
              <a:rPr lang="en-GB" sz="3200" dirty="0">
                <a:latin typeface="Garamond" panose="02020404030301010803" pitchFamily="18" charset="0"/>
              </a:rPr>
              <a:t>= {… -3, -2, -1, 0, 1, 2, 3, …} the set of all integers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349899"/>
            <a:ext cx="7688387" cy="146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378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354162"/>
          </a:xfrm>
        </p:spPr>
        <p:txBody>
          <a:bodyPr>
            <a:noAutofit/>
          </a:bodyPr>
          <a:lstStyle/>
          <a:p>
            <a:r>
              <a:rPr lang="en-GB" sz="3200" dirty="0" smtClean="0">
                <a:solidFill>
                  <a:srgbClr val="3366FF"/>
                </a:solidFill>
                <a:latin typeface="Garamond" panose="02020404030301010803" pitchFamily="18" charset="0"/>
              </a:rPr>
              <a:t>Any </a:t>
            </a:r>
            <a:r>
              <a:rPr lang="en-GB" sz="3200" dirty="0">
                <a:solidFill>
                  <a:srgbClr val="3366FF"/>
                </a:solidFill>
                <a:latin typeface="Garamond" panose="02020404030301010803" pitchFamily="18" charset="0"/>
              </a:rPr>
              <a:t>set that could </a:t>
            </a:r>
            <a:r>
              <a:rPr lang="en-GB" sz="3200" dirty="0" smtClean="0">
                <a:solidFill>
                  <a:srgbClr val="3366FF"/>
                </a:solidFill>
                <a:latin typeface="Garamond" panose="02020404030301010803" pitchFamily="18" charset="0"/>
              </a:rPr>
              <a:t>be put </a:t>
            </a:r>
            <a:r>
              <a:rPr lang="en-GB" sz="3200" dirty="0">
                <a:solidFill>
                  <a:srgbClr val="3366FF"/>
                </a:solidFill>
                <a:latin typeface="Garamond" panose="02020404030301010803" pitchFamily="18" charset="0"/>
              </a:rPr>
              <a:t>into one-to-one correspondence with </a:t>
            </a:r>
            <a:r>
              <a:rPr lang="en-GB" sz="3200" b="1" dirty="0">
                <a:solidFill>
                  <a:srgbClr val="3366FF"/>
                </a:solidFill>
                <a:latin typeface="Garamond" panose="02020404030301010803" pitchFamily="18" charset="0"/>
              </a:rPr>
              <a:t>N</a:t>
            </a:r>
            <a:r>
              <a:rPr lang="en-GB" sz="3200" dirty="0">
                <a:solidFill>
                  <a:srgbClr val="3366FF"/>
                </a:solidFill>
                <a:latin typeface="Garamond" panose="02020404030301010803" pitchFamily="18" charset="0"/>
              </a:rPr>
              <a:t> </a:t>
            </a:r>
            <a:r>
              <a:rPr lang="en-GB" sz="3200" dirty="0" smtClean="0">
                <a:solidFill>
                  <a:srgbClr val="3366FF"/>
                </a:solidFill>
                <a:latin typeface="Garamond" panose="02020404030301010803" pitchFamily="18" charset="0"/>
              </a:rPr>
              <a:t>is called </a:t>
            </a:r>
            <a:r>
              <a:rPr lang="en-GB" sz="3200" i="1" dirty="0">
                <a:solidFill>
                  <a:srgbClr val="3366FF"/>
                </a:solidFill>
                <a:latin typeface="Garamond" panose="02020404030301010803" pitchFamily="18" charset="0"/>
              </a:rPr>
              <a:t>countably infinite</a:t>
            </a:r>
            <a:r>
              <a:rPr lang="en-GB" sz="3200" dirty="0">
                <a:solidFill>
                  <a:srgbClr val="3366FF"/>
                </a:solidFill>
                <a:latin typeface="Garamond" panose="02020404030301010803" pitchFamily="18" charset="0"/>
              </a:rPr>
              <a:t> or </a:t>
            </a:r>
            <a:r>
              <a:rPr lang="en-GB" sz="3200" i="1" dirty="0" smtClean="0">
                <a:solidFill>
                  <a:srgbClr val="3366FF"/>
                </a:solidFill>
                <a:latin typeface="Garamond" panose="02020404030301010803" pitchFamily="18" charset="0"/>
              </a:rPr>
              <a:t>denumerable</a:t>
            </a:r>
            <a:endParaRPr lang="en-GB" sz="3200" i="1" dirty="0">
              <a:solidFill>
                <a:srgbClr val="3366FF"/>
              </a:solidFill>
              <a:latin typeface="Garamond" panose="02020404030301010803" pitchFamily="18" charset="0"/>
            </a:endParaRPr>
          </a:p>
        </p:txBody>
      </p:sp>
      <p:sp>
        <p:nvSpPr>
          <p:cNvPr id="3" name="Content Placeholder 2"/>
          <p:cNvSpPr>
            <a:spLocks noGrp="1"/>
          </p:cNvSpPr>
          <p:nvPr>
            <p:ph idx="1"/>
          </p:nvPr>
        </p:nvSpPr>
        <p:spPr>
          <a:xfrm>
            <a:off x="313184" y="1927373"/>
            <a:ext cx="8435280" cy="4525963"/>
          </a:xfrm>
        </p:spPr>
        <p:txBody>
          <a:bodyPr/>
          <a:lstStyle/>
          <a:p>
            <a:pPr marL="0" indent="0">
              <a:buNone/>
            </a:pPr>
            <a:r>
              <a:rPr lang="en-GB" dirty="0" smtClean="0">
                <a:latin typeface="Garamond" panose="02020404030301010803" pitchFamily="18" charset="0"/>
              </a:rPr>
              <a:t>The </a:t>
            </a:r>
            <a:r>
              <a:rPr lang="en-GB" dirty="0">
                <a:latin typeface="Garamond" panose="02020404030301010803" pitchFamily="18" charset="0"/>
              </a:rPr>
              <a:t>symbol he chose to denote the size of a countable set </a:t>
            </a:r>
            <a:r>
              <a:rPr lang="en-GB" dirty="0" smtClean="0">
                <a:latin typeface="Garamond" panose="02020404030301010803" pitchFamily="18" charset="0"/>
              </a:rPr>
              <a:t>was </a:t>
            </a:r>
            <a:r>
              <a:rPr lang="en-GB" dirty="0">
                <a:latin typeface="Garamond" panose="02020404030301010803" pitchFamily="18" charset="0"/>
              </a:rPr>
              <a:t>ℵ</a:t>
            </a:r>
            <a:r>
              <a:rPr lang="en-GB" baseline="-25000" dirty="0">
                <a:latin typeface="Garamond" panose="02020404030301010803" pitchFamily="18" charset="0"/>
              </a:rPr>
              <a:t>0</a:t>
            </a:r>
            <a:r>
              <a:rPr lang="en-GB" dirty="0">
                <a:latin typeface="Garamond" panose="02020404030301010803" pitchFamily="18" charset="0"/>
              </a:rPr>
              <a:t> </a:t>
            </a:r>
            <a:r>
              <a:rPr lang="en-GB" dirty="0" smtClean="0">
                <a:latin typeface="Garamond" panose="02020404030301010803" pitchFamily="18" charset="0"/>
              </a:rPr>
              <a:t>which is read </a:t>
            </a:r>
            <a:r>
              <a:rPr lang="en-GB" dirty="0">
                <a:latin typeface="Garamond" panose="02020404030301010803" pitchFamily="18" charset="0"/>
              </a:rPr>
              <a:t>as aleph-nought or </a:t>
            </a:r>
            <a:r>
              <a:rPr lang="en-GB" dirty="0" smtClean="0">
                <a:latin typeface="Garamond" panose="02020404030301010803" pitchFamily="18" charset="0"/>
              </a:rPr>
              <a:t>aleph-null.</a:t>
            </a:r>
          </a:p>
          <a:p>
            <a:pPr marL="0" indent="0">
              <a:buNone/>
            </a:pPr>
            <a:r>
              <a:rPr lang="en-GB" dirty="0" smtClean="0">
                <a:latin typeface="Garamond" panose="02020404030301010803" pitchFamily="18" charset="0"/>
              </a:rPr>
              <a:t>It is named </a:t>
            </a:r>
            <a:r>
              <a:rPr lang="en-GB" dirty="0">
                <a:latin typeface="Garamond" panose="02020404030301010803" pitchFamily="18" charset="0"/>
              </a:rPr>
              <a:t>after the first letter of the Hebrew alphabet</a:t>
            </a:r>
            <a:r>
              <a:rPr lang="en-GB" dirty="0" smtClean="0">
                <a:latin typeface="Garamond" panose="02020404030301010803" pitchFamily="18" charset="0"/>
              </a:rPr>
              <a:t>.</a:t>
            </a:r>
          </a:p>
          <a:p>
            <a:pPr marL="0" indent="0">
              <a:buNone/>
            </a:pPr>
            <a:endParaRPr lang="en-GB" dirty="0">
              <a:latin typeface="Garamond" panose="02020404030301010803" pitchFamily="18" charset="0"/>
            </a:endParaRPr>
          </a:p>
          <a:p>
            <a:pPr marL="0" indent="0">
              <a:buNone/>
            </a:pPr>
            <a:r>
              <a:rPr lang="en-GB" sz="2800" dirty="0">
                <a:latin typeface="Garamond" panose="02020404030301010803" pitchFamily="18" charset="0"/>
              </a:rPr>
              <a:t>Cardinality of </a:t>
            </a:r>
            <a:r>
              <a:rPr lang="en-GB" sz="2800" b="1" dirty="0">
                <a:latin typeface="Garamond" panose="02020404030301010803" pitchFamily="18" charset="0"/>
              </a:rPr>
              <a:t>E </a:t>
            </a:r>
            <a:r>
              <a:rPr lang="en-GB" sz="2800" dirty="0">
                <a:latin typeface="Garamond" panose="02020404030301010803" pitchFamily="18" charset="0"/>
              </a:rPr>
              <a:t>= cardinality of </a:t>
            </a:r>
            <a:r>
              <a:rPr lang="en-GB" sz="2800" b="1" dirty="0">
                <a:latin typeface="Garamond" panose="02020404030301010803" pitchFamily="18" charset="0"/>
              </a:rPr>
              <a:t>Z</a:t>
            </a:r>
            <a:r>
              <a:rPr lang="en-GB" sz="2800" dirty="0">
                <a:latin typeface="Garamond" panose="02020404030301010803" pitchFamily="18" charset="0"/>
              </a:rPr>
              <a:t> = cardinality of </a:t>
            </a:r>
            <a:r>
              <a:rPr lang="en-GB" sz="2800" b="1" dirty="0">
                <a:latin typeface="Garamond" panose="02020404030301010803" pitchFamily="18" charset="0"/>
              </a:rPr>
              <a:t>N = </a:t>
            </a:r>
            <a:r>
              <a:rPr lang="en-GB" sz="2800" dirty="0">
                <a:latin typeface="Garamond" panose="02020404030301010803" pitchFamily="18" charset="0"/>
              </a:rPr>
              <a:t>ℵ</a:t>
            </a:r>
            <a:r>
              <a:rPr lang="en-GB" sz="2800" baseline="-25000" dirty="0">
                <a:latin typeface="Garamond" panose="02020404030301010803" pitchFamily="18" charset="0"/>
              </a:rPr>
              <a:t>0</a:t>
            </a:r>
            <a:endParaRPr lang="en-GB" sz="2800" dirty="0">
              <a:latin typeface="Garamond" panose="02020404030301010803" pitchFamily="18" charset="0"/>
            </a:endParaRPr>
          </a:p>
          <a:p>
            <a:pPr marL="0" indent="0">
              <a:buNone/>
            </a:pPr>
            <a:endParaRPr lang="en-GB" dirty="0">
              <a:latin typeface="Garamond" panose="02020404030301010803" pitchFamily="18" charset="0"/>
            </a:endParaRPr>
          </a:p>
          <a:p>
            <a:endParaRPr lang="en-GB" dirty="0"/>
          </a:p>
        </p:txBody>
      </p:sp>
    </p:spTree>
    <p:extLst>
      <p:ext uri="{BB962C8B-B14F-4D97-AF65-F5344CB8AC3E}">
        <p14:creationId xmlns:p14="http://schemas.microsoft.com/office/powerpoint/2010/main" val="4039621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11336</TotalTime>
  <Words>1990</Words>
  <Application>Microsoft Office PowerPoint</Application>
  <PresentationFormat>On-screen Show (4:3)</PresentationFormat>
  <Paragraphs>259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Cantor’s Infinities</vt:lpstr>
      <vt:lpstr>Georg Cantor  1845 – 1918</vt:lpstr>
      <vt:lpstr>Georg Cantor  1845 – 1918</vt:lpstr>
      <vt:lpstr>Set: any collection into a whole M of definite and separate objects m of our intuition or of our thought</vt:lpstr>
      <vt:lpstr>One-to-one correspondence</vt:lpstr>
      <vt:lpstr>Countable</vt:lpstr>
      <vt:lpstr>Countable</vt:lpstr>
      <vt:lpstr>Countable</vt:lpstr>
      <vt:lpstr>Any set that could be put into one-to-one correspondence with N is called countably infinite or denumerable</vt:lpstr>
      <vt:lpstr>Hilbert’s Grand Hotel</vt:lpstr>
      <vt:lpstr>Hilbert’s Grand Hotel</vt:lpstr>
      <vt:lpstr>Hilbert’s Grand Hotel and 66 new arrivals</vt:lpstr>
      <vt:lpstr>Hilbert’s Grand Hotel and 66 new arrivals</vt:lpstr>
      <vt:lpstr>Hilbert’s Grand Hotel and an infinite number of new arrivals</vt:lpstr>
      <vt:lpstr>Hilbert’s Grand Hotel and an infinite number of new arrivals</vt:lpstr>
      <vt:lpstr> Countably infinite number of buses each with countably infinite passengers</vt:lpstr>
      <vt:lpstr> Countably infinite number of buses each with countably infinite passengers</vt:lpstr>
      <vt:lpstr> Countably infinite number of buses each with countably infinite passengers</vt:lpstr>
      <vt:lpstr> Countably infinite number of buses each with countably infinite passengers</vt:lpstr>
      <vt:lpstr> Countably infinite number of buses each with countably infinite passengers</vt:lpstr>
      <vt:lpstr> Countably infinite number of buses each with countably infinite passengers</vt:lpstr>
      <vt:lpstr>I see what might be going on – we can do this because these infinite sets are discrete, have gaps, and this is what allows the method to work because we can somehow interleave them and this is why we always end up with ℵ0.</vt:lpstr>
      <vt:lpstr>I see what might be going on – we can do this because these infinite sets are discrete, have gaps, and this is what allows the method to work because we can somehow interleave them and this is why we always end up with ℵ0.</vt:lpstr>
      <vt:lpstr>I see what might be going on – we can do this because these infinite sets are discrete, have gaps, and this is what allows the method to work because we can somehow interleave them and this is why we always end up with ℵ0.</vt:lpstr>
      <vt:lpstr>The positive rationals are countable</vt:lpstr>
      <vt:lpstr>The Reals</vt:lpstr>
      <vt:lpstr>PowerPoint Presentation</vt:lpstr>
      <vt:lpstr>PowerPoint Presentation</vt:lpstr>
      <vt:lpstr>The cardinality of the reals is the same as that of the interval of the reals between 0 and 1</vt:lpstr>
      <vt:lpstr>The rationals can be thought of as precisely the collection of decimals which terminate or repeat e.g. 5/4 = 1.25000000 … 17/7 = 2.428571428571428571 … -133/990 = - 0.134343434…</vt:lpstr>
      <vt:lpstr>Cardinality of some sets</vt:lpstr>
      <vt:lpstr>Cardinality of some sets</vt:lpstr>
      <vt:lpstr>Power set of a set</vt:lpstr>
      <vt:lpstr>No set can be placed in one-to-one correspondence with its power set</vt:lpstr>
      <vt:lpstr>No set can be placed in one-to-one correspondence with its power set</vt:lpstr>
      <vt:lpstr>Now B is just a subset of A so must appear somewhere in the right-hand column and so is matched with some element of A say z</vt:lpstr>
      <vt:lpstr>Now B is just a subset of A so must appear somewhere in the right-hand column and so is matched with some element of A say z</vt:lpstr>
      <vt:lpstr>Case 1: Suppose z is an element of B Then z satisfies the defining property of B which is that it consists of elements which do not belong to their matching subset so z does not belong to B! Contradiction</vt:lpstr>
      <vt:lpstr>Case 2: Suppose z is not an element of B Then z satisfies the defining property of B which is that it consists of elements which do not belong to their matching subset so z does belong to B! Contradiction!</vt:lpstr>
      <vt:lpstr>Infinity of infinities</vt:lpstr>
      <vt:lpstr> 〖 c =2〗^(ℵ_0 )</vt:lpstr>
      <vt:lpstr>Continuum hypothesis</vt:lpstr>
      <vt:lpstr>Cantor’s assessment of his theory of the infinite</vt:lpstr>
      <vt:lpstr>Academic year 2015–16 dates for your diary! Tuesdays 1 pm  Museum of London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dc:creator>
  <cp:lastModifiedBy>Raymond</cp:lastModifiedBy>
  <cp:revision>421</cp:revision>
  <cp:lastPrinted>2015-03-10T11:42:27Z</cp:lastPrinted>
  <dcterms:created xsi:type="dcterms:W3CDTF">2014-11-03T13:08:59Z</dcterms:created>
  <dcterms:modified xsi:type="dcterms:W3CDTF">2015-03-14T13:22:28Z</dcterms:modified>
</cp:coreProperties>
</file>