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2" r:id="rId3"/>
    <p:sldId id="273" r:id="rId4"/>
    <p:sldId id="261" r:id="rId5"/>
    <p:sldId id="263" r:id="rId6"/>
    <p:sldId id="264" r:id="rId7"/>
    <p:sldId id="265" r:id="rId8"/>
    <p:sldId id="266" r:id="rId9"/>
    <p:sldId id="274" r:id="rId10"/>
    <p:sldId id="268" r:id="rId11"/>
    <p:sldId id="269" r:id="rId12"/>
    <p:sldId id="270" r:id="rId13"/>
    <p:sldId id="271" r:id="rId14"/>
    <p:sldId id="276" r:id="rId15"/>
    <p:sldId id="275" r:id="rId16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1021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E8B6-0C82-4FFA-AF26-13ADFB4C7DA8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0422C-6706-4DA2-B84E-71F3960214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9733-4B0D-4ABF-8309-5FD411EAA002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57D4A-D89F-4786-885A-684394C204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A7430-6A96-49A4-AA7A-794ECDF8C603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6B003-0018-42AB-8633-74F05A90794B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5663" y="746125"/>
            <a:ext cx="4959350" cy="3721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BDDCA-EDE6-47BB-8C3C-E673A8C98D7A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2EEA1-BC6A-44AF-BF82-07490C00F06C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366E9-4C63-4C64-82E6-C4C3D5D616C0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D4A-D89F-4786-885A-684394C204E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D4A-D89F-4786-885A-684394C204E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E5B7A-ABB6-4538-BE3F-23B6DD3405FD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D4A-D89F-4786-885A-684394C204E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E613A-1013-4505-A2BD-1918DD44A05D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B037A-AD41-4A26-8405-D1B3B112C015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7CDCE-30BD-456C-94F6-73B0126BC331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4ABE5-BA88-47C2-98F8-4F0310D7E01D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B4CD1-4717-44D8-AB41-335B26F7E07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60009-38AE-48A5-B560-FE415D45B089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3000372"/>
            <a:ext cx="6400800" cy="1428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1" descr="H:\Michael Mainelli\Powerpoint Presentations\zenbig.jpg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129290"/>
            <a:ext cx="1566842" cy="11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6357958"/>
            <a:ext cx="2133600" cy="365125"/>
          </a:xfrm>
        </p:spPr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12" y="28572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28572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596" y="6357958"/>
            <a:ext cx="2133600" cy="365125"/>
          </a:xfrm>
        </p:spPr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596" y="6215082"/>
            <a:ext cx="2133600" cy="365125"/>
          </a:xfrm>
        </p:spPr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364" y="621508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C0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C0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792961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C0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C0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C0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C0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228599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57161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28599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C0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</a:gra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www.zyen.com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008313" cy="10715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2857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2910" y="6357958"/>
            <a:ext cx="2133600" cy="365125"/>
          </a:xfrm>
        </p:spPr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2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1406" y="71462"/>
            <a:ext cx="9001156" cy="6786538"/>
          </a:xfrm>
          <a:prstGeom prst="roundRect">
            <a:avLst>
              <a:gd name="adj" fmla="val 3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AB32-EF9B-450D-9F1C-F8EF317F0818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2E22-2CE6-4499-BFAA-6286F508B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24" y="176888"/>
            <a:ext cx="8072494" cy="646331"/>
          </a:xfrm>
          <a:prstGeom prst="rect">
            <a:avLst/>
          </a:prstGeom>
          <a:gradFill>
            <a:gsLst>
              <a:gs pos="100000">
                <a:srgbClr val="C0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C0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214422"/>
            <a:ext cx="8043890" cy="509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715272" y="6593096"/>
            <a:ext cx="129234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cy-GB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Z/Yen Group 2010</a:t>
            </a:r>
            <a:endParaRPr lang="en-US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sz="105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42852"/>
            <a:ext cx="57549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♦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q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450628"/>
            <a:ext cx="8215370" cy="584775"/>
          </a:xfrm>
        </p:spPr>
        <p:txBody>
          <a:bodyPr/>
          <a:lstStyle/>
          <a:p>
            <a:pPr eaLnBrk="1" hangingPunct="1"/>
            <a:r>
              <a:rPr lang="en-GB" sz="3200" dirty="0" smtClean="0"/>
              <a:t>Spring Conference 2010</a:t>
            </a:r>
            <a:endParaRPr lang="en-GB" sz="32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000240"/>
            <a:ext cx="8715436" cy="1428760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</a:rPr>
              <a:t>Structuring </a:t>
            </a:r>
            <a:r>
              <a:rPr lang="en-GB" sz="4000" b="1" dirty="0" err="1" smtClean="0">
                <a:solidFill>
                  <a:schemeClr val="tx1"/>
                </a:solidFill>
              </a:rPr>
              <a:t>Cleantech</a:t>
            </a:r>
            <a:r>
              <a:rPr lang="en-GB" sz="4000" b="1" dirty="0" smtClean="0">
                <a:solidFill>
                  <a:schemeClr val="tx1"/>
                </a:solidFill>
              </a:rPr>
              <a:t> Investment</a:t>
            </a:r>
            <a:endParaRPr lang="en-GB" sz="4000" b="1" dirty="0" smtClean="0">
              <a:solidFill>
                <a:schemeClr val="tx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000636"/>
            <a:ext cx="1274213" cy="1412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85720" y="5286388"/>
          <a:ext cx="2101015" cy="962014"/>
        </p:xfrm>
        <a:graphic>
          <a:graphicData uri="http://schemas.openxmlformats.org/presentationml/2006/ole">
            <p:oleObj spid="_x0000_s1026" r:id="rId5" imgW="1249524" imgH="571671" progId="MSPhotoEd.3">
              <p:embed/>
            </p:oleObj>
          </a:graphicData>
        </a:graphic>
      </p:graphicFrame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143248"/>
            <a:ext cx="2620969" cy="161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/>
          </p:cNvSpPr>
          <p:nvPr/>
        </p:nvSpPr>
        <p:spPr bwMode="auto">
          <a:xfrm rot="16200000" flipV="1">
            <a:off x="3574257" y="3423444"/>
            <a:ext cx="4932362" cy="1079500"/>
          </a:xfrm>
          <a:prstGeom prst="rightArrow">
            <a:avLst>
              <a:gd name="adj1" fmla="val 37361"/>
              <a:gd name="adj2" fmla="val 56479"/>
            </a:avLst>
          </a:prstGeom>
          <a:solidFill>
            <a:srgbClr val="00B05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" name="Rectangle 5"/>
          <p:cNvSpPr>
            <a:spLocks/>
          </p:cNvSpPr>
          <p:nvPr/>
        </p:nvSpPr>
        <p:spPr bwMode="auto">
          <a:xfrm>
            <a:off x="3503613" y="2301891"/>
            <a:ext cx="1711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dirty="0">
                <a:latin typeface="Gill Sans" pitchFamily="-32" charset="0"/>
                <a:sym typeface="Gill Sans" pitchFamily="-32" charset="0"/>
              </a:rPr>
              <a:t>2008</a:t>
            </a:r>
          </a:p>
          <a:p>
            <a:pPr algn="ctr" defTabSz="642938"/>
            <a:r>
              <a:rPr lang="en-US" sz="2500" dirty="0">
                <a:latin typeface="Gill Sans" pitchFamily="-32" charset="0"/>
                <a:sym typeface="Gill Sans" pitchFamily="-32" charset="0"/>
              </a:rPr>
              <a:t>ESG growth</a:t>
            </a:r>
          </a:p>
        </p:txBody>
      </p:sp>
      <p:sp>
        <p:nvSpPr>
          <p:cNvPr id="4101" name="Rectangle 6"/>
          <p:cNvSpPr>
            <a:spLocks/>
          </p:cNvSpPr>
          <p:nvPr/>
        </p:nvSpPr>
        <p:spPr bwMode="auto">
          <a:xfrm>
            <a:off x="6780371" y="4374605"/>
            <a:ext cx="2101537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dirty="0">
                <a:latin typeface="Gill Sans" pitchFamily="-32" charset="0"/>
                <a:sym typeface="Gill Sans" pitchFamily="-32" charset="0"/>
              </a:rPr>
              <a:t>2007 </a:t>
            </a:r>
          </a:p>
          <a:p>
            <a:pPr algn="ctr" defTabSz="642938"/>
            <a:r>
              <a:rPr lang="en-US" sz="2500" dirty="0" smtClean="0">
                <a:latin typeface="Gill Sans" pitchFamily="-32" charset="0"/>
                <a:sym typeface="Gill Sans" pitchFamily="-32" charset="0"/>
              </a:rPr>
              <a:t>Report Launch</a:t>
            </a:r>
            <a:endParaRPr lang="en-US" sz="2500" dirty="0">
              <a:latin typeface="Gill Sans" pitchFamily="-32" charset="0"/>
              <a:sym typeface="Gill Sans" pitchFamily="-32" charset="0"/>
            </a:endParaRPr>
          </a:p>
        </p:txBody>
      </p:sp>
      <p:sp>
        <p:nvSpPr>
          <p:cNvPr id="4102" name="Rectangle 9"/>
          <p:cNvSpPr>
            <a:spLocks/>
          </p:cNvSpPr>
          <p:nvPr/>
        </p:nvSpPr>
        <p:spPr bwMode="auto">
          <a:xfrm>
            <a:off x="3500438" y="3805253"/>
            <a:ext cx="1857375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2007 report</a:t>
            </a:r>
          </a:p>
        </p:txBody>
      </p:sp>
      <p:sp>
        <p:nvSpPr>
          <p:cNvPr id="4103" name="Rectangle 10"/>
          <p:cNvSpPr>
            <a:spLocks/>
          </p:cNvSpPr>
          <p:nvPr/>
        </p:nvSpPr>
        <p:spPr bwMode="auto">
          <a:xfrm>
            <a:off x="7248525" y="5592763"/>
            <a:ext cx="11811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2005</a:t>
            </a:r>
          </a:p>
          <a:p>
            <a:pPr algn="ctr" defTabSz="642938"/>
            <a:r>
              <a:rPr lang="en-GB" sz="2500">
                <a:latin typeface="Gill Sans" pitchFamily="-32" charset="0"/>
                <a:sym typeface="Gill Sans" pitchFamily="-32" charset="0"/>
              </a:rPr>
              <a:t>Concept</a:t>
            </a:r>
            <a:endParaRPr lang="en-US" sz="2500">
              <a:latin typeface="Gill Sans" pitchFamily="-32" charset="0"/>
              <a:sym typeface="Gill Sans" pitchFamily="-32" charset="0"/>
            </a:endParaRPr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1014413" y="2847975"/>
          <a:ext cx="2271712" cy="2149475"/>
        </p:xfrm>
        <a:graphic>
          <a:graphicData uri="http://schemas.openxmlformats.org/presentationml/2006/ole">
            <p:oleObj spid="_x0000_s2050" name="Photo Editor Photo" r:id="rId4" imgW="2270957" imgH="2149026" progId="MSPhotoEd.3">
              <p:embed/>
            </p:oleObj>
          </a:graphicData>
        </a:graphic>
      </p:graphicFrame>
      <p:sp>
        <p:nvSpPr>
          <p:cNvPr id="4104" name="Rectangle 14"/>
          <p:cNvSpPr>
            <a:spLocks/>
          </p:cNvSpPr>
          <p:nvPr/>
        </p:nvSpPr>
        <p:spPr bwMode="auto">
          <a:xfrm>
            <a:off x="3500438" y="4953016"/>
            <a:ext cx="1711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2006</a:t>
            </a:r>
          </a:p>
          <a:p>
            <a:pPr algn="ctr" defTabSz="642938"/>
            <a:r>
              <a:rPr lang="en-GB" sz="2500">
                <a:latin typeface="Gill Sans" pitchFamily="-32" charset="0"/>
                <a:sym typeface="Gill Sans" pitchFamily="-32" charset="0"/>
              </a:rPr>
              <a:t>Recruitment</a:t>
            </a:r>
            <a:endParaRPr lang="en-US" sz="2500">
              <a:latin typeface="Gill Sans" pitchFamily="-32" charset="0"/>
              <a:sym typeface="Gill Sans" pitchFamily="-32" charset="0"/>
            </a:endParaRPr>
          </a:p>
        </p:txBody>
      </p:sp>
      <p:sp>
        <p:nvSpPr>
          <p:cNvPr id="4105" name="Rectangle 15"/>
          <p:cNvSpPr>
            <a:spLocks/>
          </p:cNvSpPr>
          <p:nvPr/>
        </p:nvSpPr>
        <p:spPr bwMode="auto">
          <a:xfrm>
            <a:off x="6858000" y="2949575"/>
            <a:ext cx="186848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2008</a:t>
            </a:r>
          </a:p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Policy impact</a:t>
            </a:r>
          </a:p>
        </p:txBody>
      </p:sp>
      <p:sp>
        <p:nvSpPr>
          <p:cNvPr id="4106" name="Rectangle 15"/>
          <p:cNvSpPr>
            <a:spLocks/>
          </p:cNvSpPr>
          <p:nvPr/>
        </p:nvSpPr>
        <p:spPr bwMode="auto">
          <a:xfrm>
            <a:off x="6500813" y="1354138"/>
            <a:ext cx="2500312" cy="1154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2009</a:t>
            </a:r>
          </a:p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Index-linked carbon bonds</a:t>
            </a:r>
          </a:p>
        </p:txBody>
      </p:sp>
      <p:sp>
        <p:nvSpPr>
          <p:cNvPr id="410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Story So Far</a:t>
            </a:r>
          </a:p>
        </p:txBody>
      </p:sp>
      <p:sp>
        <p:nvSpPr>
          <p:cNvPr id="4108" name="Rectangle 5"/>
          <p:cNvSpPr>
            <a:spLocks/>
          </p:cNvSpPr>
          <p:nvPr/>
        </p:nvSpPr>
        <p:spPr bwMode="auto">
          <a:xfrm>
            <a:off x="3643244" y="1093242"/>
            <a:ext cx="1655903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b="1" dirty="0" smtClean="0">
                <a:latin typeface="Gill Sans" pitchFamily="-32" charset="0"/>
                <a:sym typeface="Gill Sans" pitchFamily="-32" charset="0"/>
              </a:rPr>
              <a:t>2010</a:t>
            </a:r>
          </a:p>
          <a:p>
            <a:pPr algn="ctr" defTabSz="642938"/>
            <a:r>
              <a:rPr lang="en-US" sz="2500" b="1" dirty="0" smtClean="0">
                <a:latin typeface="Gill Sans" pitchFamily="-32" charset="0"/>
                <a:sym typeface="Gill Sans" pitchFamily="-32" charset="0"/>
              </a:rPr>
              <a:t>80 Reports</a:t>
            </a:r>
            <a:endParaRPr lang="en-US" sz="2500" b="1" dirty="0">
              <a:latin typeface="Gill Sans" pitchFamily="-32" charset="0"/>
              <a:sym typeface="Gill Sans" pitchFamily="-3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233" y="1024929"/>
            <a:ext cx="8672485" cy="58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 smtClean="0"/>
          </a:p>
        </p:txBody>
      </p:sp>
      <p:pic>
        <p:nvPicPr>
          <p:cNvPr id="16387" name="Picture 2" descr="londonaccordscreenhot.JPG"/>
          <p:cNvPicPr>
            <a:picLocks noChangeAspect="1"/>
          </p:cNvPicPr>
          <p:nvPr/>
        </p:nvPicPr>
        <p:blipFill>
          <a:blip r:embed="rId3" cstate="print"/>
          <a:srcRect l="10834" t="12500" r="12500" b="9375"/>
          <a:stretch>
            <a:fillRect/>
          </a:stretch>
        </p:blipFill>
        <p:spPr bwMode="auto">
          <a:xfrm>
            <a:off x="928662" y="857232"/>
            <a:ext cx="7358114" cy="59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100000">
                <a:srgbClr val="C0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 smtClean="0"/>
              <a:t>Outlook 2010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143932" cy="5929330"/>
          </a:xfrm>
        </p:spPr>
        <p:txBody>
          <a:bodyPr>
            <a:noAutofit/>
          </a:bodyPr>
          <a:lstStyle/>
          <a:p>
            <a:pPr eaLnBrk="1" hangingPunct="1">
              <a:spcBef>
                <a:spcPts val="900"/>
              </a:spcBef>
            </a:pPr>
            <a:r>
              <a:rPr lang="en-GB" sz="3000" dirty="0" smtClean="0"/>
              <a:t>Links with Natural Environment</a:t>
            </a:r>
          </a:p>
          <a:p>
            <a:pPr lvl="1">
              <a:spcBef>
                <a:spcPts val="900"/>
              </a:spcBef>
              <a:buNone/>
            </a:pPr>
            <a:r>
              <a:rPr lang="en-GB" sz="3000" dirty="0" smtClean="0"/>
              <a:t> Research Council </a:t>
            </a:r>
          </a:p>
          <a:p>
            <a:pPr lvl="1">
              <a:spcBef>
                <a:spcPts val="900"/>
              </a:spcBef>
              <a:buNone/>
            </a:pPr>
            <a:r>
              <a:rPr lang="en-GB" sz="3000" dirty="0" smtClean="0"/>
              <a:t>on water and forestry</a:t>
            </a:r>
          </a:p>
          <a:p>
            <a:pPr eaLnBrk="1" hangingPunct="1">
              <a:spcBef>
                <a:spcPts val="900"/>
              </a:spcBef>
            </a:pPr>
            <a:r>
              <a:rPr lang="en-GB" sz="3000" dirty="0" smtClean="0"/>
              <a:t>Links with Long Finance Initiative</a:t>
            </a:r>
          </a:p>
          <a:p>
            <a:pPr eaLnBrk="1" hangingPunct="1">
              <a:spcBef>
                <a:spcPts val="900"/>
              </a:spcBef>
            </a:pPr>
            <a:r>
              <a:rPr lang="en-GB" sz="3000" dirty="0" smtClean="0"/>
              <a:t>Drinks reception – 14:00, Tuesday, 22 June</a:t>
            </a:r>
          </a:p>
          <a:p>
            <a:pPr>
              <a:spcBef>
                <a:spcPts val="900"/>
              </a:spcBef>
            </a:pPr>
            <a:r>
              <a:rPr lang="en-GB" sz="3000" dirty="0" smtClean="0"/>
              <a:t>Autumn Conference – 14:30 – 18:45, Tuesday, 12 October</a:t>
            </a:r>
          </a:p>
          <a:p>
            <a:pPr algn="ctr">
              <a:spcBef>
                <a:spcPts val="900"/>
              </a:spcBef>
              <a:buNone/>
            </a:pPr>
            <a:r>
              <a:rPr lang="en-GB" sz="3000" b="1" dirty="0" smtClean="0"/>
              <a:t> “Whose </a:t>
            </a:r>
            <a:r>
              <a:rPr lang="en-GB" sz="3000" b="1" dirty="0" smtClean="0"/>
              <a:t>Brains? ESG Data and Intellectual </a:t>
            </a:r>
            <a:r>
              <a:rPr lang="en-GB" sz="3000" b="1" dirty="0" smtClean="0"/>
              <a:t>Property”</a:t>
            </a:r>
          </a:p>
          <a:p>
            <a:pPr algn="ctr" eaLnBrk="1" hangingPunct="1">
              <a:spcBef>
                <a:spcPts val="900"/>
              </a:spcBef>
              <a:buNone/>
            </a:pPr>
            <a:r>
              <a:rPr lang="en-GB" sz="3000" b="1" i="1" dirty="0" smtClean="0"/>
              <a:t>What </a:t>
            </a:r>
            <a:r>
              <a:rPr lang="en-GB" sz="3000" b="1" i="1" dirty="0" smtClean="0"/>
              <a:t>else might/should be done?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2611390" cy="82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285992"/>
            <a:ext cx="2153522" cy="95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82" y="1952197"/>
            <a:ext cx="8963312" cy="433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24" y="85531"/>
            <a:ext cx="8072494" cy="1200329"/>
          </a:xfrm>
        </p:spPr>
        <p:txBody>
          <a:bodyPr/>
          <a:lstStyle/>
          <a:p>
            <a:r>
              <a:rPr lang="en-GB" dirty="0" smtClean="0"/>
              <a:t>Reception</a:t>
            </a:r>
            <a:br>
              <a:rPr lang="en-GB" dirty="0" smtClean="0"/>
            </a:br>
            <a:r>
              <a:rPr lang="en-GB" dirty="0" smtClean="0"/>
              <a:t>GMJ “London Futures 2”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10901"/>
            <a:ext cx="8072494" cy="64633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857232"/>
            <a:ext cx="4556125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509746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dirty="0" smtClean="0"/>
          </a:p>
          <a:p>
            <a:pPr algn="ctr">
              <a:buFont typeface="Wingdings" pitchFamily="2" charset="2"/>
              <a:buNone/>
            </a:pPr>
            <a:endParaRPr lang="en-GB" dirty="0" smtClean="0"/>
          </a:p>
          <a:p>
            <a:pPr algn="ctr">
              <a:buFont typeface="Wingdings" pitchFamily="2" charset="2"/>
              <a:buNone/>
            </a:pPr>
            <a:r>
              <a:rPr lang="en-GB" b="1" dirty="0" smtClean="0"/>
              <a:t>Simon Mills</a:t>
            </a:r>
            <a:endParaRPr lang="en-GB" b="1" dirty="0" smtClean="0"/>
          </a:p>
          <a:p>
            <a:pPr algn="ctr">
              <a:buFont typeface="Wingdings" pitchFamily="2" charset="2"/>
              <a:buNone/>
            </a:pPr>
            <a:r>
              <a:rPr lang="en-GB" b="1" dirty="0" smtClean="0"/>
              <a:t>Head of Sustainable Development</a:t>
            </a:r>
            <a:endParaRPr lang="en-GB" b="1" dirty="0" smtClean="0"/>
          </a:p>
          <a:p>
            <a:pPr algn="ctr">
              <a:buFont typeface="Wingdings" pitchFamily="2" charset="2"/>
              <a:buNone/>
            </a:pPr>
            <a:r>
              <a:rPr lang="en-GB" b="1" dirty="0" smtClean="0"/>
              <a:t>City of London Corporation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00636"/>
            <a:ext cx="1274213" cy="1412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Behind Today</a:t>
            </a:r>
            <a:endParaRPr lang="en-GB" dirty="0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857232"/>
            <a:ext cx="4556125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Agenda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429684" cy="5572164"/>
          </a:xfrm>
        </p:spPr>
        <p:txBody>
          <a:bodyPr>
            <a:normAutofit lnSpcReduction="10000"/>
          </a:bodyPr>
          <a:lstStyle/>
          <a:p>
            <a:pPr marL="538163" indent="-538163" eaLnBrk="1" hangingPunct="1">
              <a:buNone/>
            </a:pPr>
            <a:r>
              <a:rPr lang="en-GB" dirty="0" smtClean="0"/>
              <a:t>14:30 </a:t>
            </a:r>
            <a:r>
              <a:rPr lang="en-GB" dirty="0" smtClean="0"/>
              <a:t>- </a:t>
            </a:r>
            <a:r>
              <a:rPr lang="en-GB" dirty="0" smtClean="0"/>
              <a:t>14:45 </a:t>
            </a:r>
            <a:r>
              <a:rPr lang="en-GB" dirty="0" smtClean="0"/>
              <a:t>   </a:t>
            </a:r>
            <a:r>
              <a:rPr lang="en-GB" b="1" dirty="0" smtClean="0"/>
              <a:t>Welcome</a:t>
            </a:r>
            <a:endParaRPr lang="en-GB" dirty="0" smtClean="0"/>
          </a:p>
          <a:p>
            <a:pPr marL="538163" indent="-538163" eaLnBrk="1" hangingPunct="1">
              <a:buNone/>
            </a:pPr>
            <a:r>
              <a:rPr lang="en-GB" dirty="0" smtClean="0"/>
              <a:t>14:45 </a:t>
            </a:r>
            <a:r>
              <a:rPr lang="en-GB" dirty="0" smtClean="0"/>
              <a:t>- 15:15    </a:t>
            </a:r>
            <a:r>
              <a:rPr lang="en-GB" b="1" dirty="0" smtClean="0"/>
              <a:t>Keynote Speech </a:t>
            </a:r>
          </a:p>
          <a:p>
            <a:pPr marL="538163" indent="-538163" eaLnBrk="1" hangingPunct="1">
              <a:buNone/>
            </a:pPr>
            <a:r>
              <a:rPr lang="en-GB" b="1" dirty="0" smtClean="0"/>
              <a:t>	</a:t>
            </a:r>
            <a:r>
              <a:rPr lang="en-GB" b="1" dirty="0" smtClean="0"/>
              <a:t>			</a:t>
            </a:r>
            <a:r>
              <a:rPr lang="en-GB" dirty="0" smtClean="0"/>
              <a:t>Jason Langley</a:t>
            </a:r>
            <a:endParaRPr lang="en-GB" dirty="0" smtClean="0"/>
          </a:p>
          <a:p>
            <a:pPr marL="538163" indent="-538163">
              <a:buNone/>
            </a:pPr>
            <a:r>
              <a:rPr lang="en-GB" dirty="0" smtClean="0"/>
              <a:t>15:15 - </a:t>
            </a:r>
            <a:r>
              <a:rPr lang="en-GB" dirty="0" smtClean="0"/>
              <a:t>16:00    </a:t>
            </a:r>
            <a:r>
              <a:rPr lang="en-GB" b="1" dirty="0" smtClean="0"/>
              <a:t>Panel</a:t>
            </a:r>
            <a:r>
              <a:rPr lang="en-GB" dirty="0" smtClean="0"/>
              <a:t> </a:t>
            </a:r>
            <a:r>
              <a:rPr lang="en-GB" dirty="0" smtClean="0"/>
              <a:t>– Carbon Monitoring, </a:t>
            </a:r>
            <a:r>
              <a:rPr lang="en-GB" dirty="0" smtClean="0"/>
              <a:t>				 Reporting </a:t>
            </a:r>
            <a:r>
              <a:rPr lang="en-GB" dirty="0" smtClean="0"/>
              <a:t>and Investment</a:t>
            </a:r>
          </a:p>
          <a:p>
            <a:pPr marL="538163" indent="-538163" eaLnBrk="1" hangingPunct="1">
              <a:buNone/>
            </a:pPr>
            <a:r>
              <a:rPr lang="en-GB" dirty="0" smtClean="0"/>
              <a:t>16:00 </a:t>
            </a:r>
            <a:r>
              <a:rPr lang="en-GB" dirty="0" smtClean="0"/>
              <a:t>- </a:t>
            </a:r>
            <a:r>
              <a:rPr lang="en-GB" dirty="0" smtClean="0"/>
              <a:t>16:15    </a:t>
            </a:r>
            <a:r>
              <a:rPr lang="en-GB" i="1" dirty="0" smtClean="0"/>
              <a:t>Break</a:t>
            </a:r>
            <a:endParaRPr lang="en-GB" i="1" dirty="0" smtClean="0"/>
          </a:p>
          <a:p>
            <a:pPr marL="538163" indent="-538163">
              <a:buNone/>
            </a:pPr>
            <a:r>
              <a:rPr lang="en-GB" dirty="0" smtClean="0"/>
              <a:t>16:15 </a:t>
            </a:r>
            <a:r>
              <a:rPr lang="en-GB" dirty="0" smtClean="0"/>
              <a:t>- </a:t>
            </a:r>
            <a:r>
              <a:rPr lang="en-GB" dirty="0" smtClean="0"/>
              <a:t>17:15    </a:t>
            </a:r>
            <a:r>
              <a:rPr lang="en-GB" b="1" dirty="0" smtClean="0"/>
              <a:t>Panel</a:t>
            </a:r>
            <a:r>
              <a:rPr lang="en-GB" dirty="0" smtClean="0"/>
              <a:t> </a:t>
            </a:r>
            <a:r>
              <a:rPr lang="en-GB" dirty="0" smtClean="0"/>
              <a:t>– Regional </a:t>
            </a:r>
            <a:r>
              <a:rPr lang="en-GB" dirty="0" err="1" smtClean="0"/>
              <a:t>Cleantech</a:t>
            </a:r>
            <a:r>
              <a:rPr lang="en-GB" dirty="0" smtClean="0"/>
              <a:t> </a:t>
            </a:r>
            <a:r>
              <a:rPr lang="en-GB" dirty="0" smtClean="0"/>
              <a:t>    			 Investment</a:t>
            </a:r>
            <a:r>
              <a:rPr lang="en-GB" dirty="0" smtClean="0"/>
              <a:t>, Linking Up</a:t>
            </a:r>
          </a:p>
          <a:p>
            <a:pPr marL="538163" indent="-538163" eaLnBrk="1" hangingPunct="1">
              <a:buNone/>
            </a:pPr>
            <a:r>
              <a:rPr lang="en-GB" dirty="0" smtClean="0"/>
              <a:t>17:15 - 17:30    </a:t>
            </a:r>
            <a:r>
              <a:rPr lang="en-GB" b="1" dirty="0" smtClean="0"/>
              <a:t>Closing </a:t>
            </a:r>
            <a:r>
              <a:rPr lang="en-GB" b="1" dirty="0" smtClean="0"/>
              <a:t>Remarks</a:t>
            </a:r>
            <a:endParaRPr lang="en-GB" dirty="0" smtClean="0"/>
          </a:p>
          <a:p>
            <a:pPr marL="538163" indent="-538163" eaLnBrk="1" hangingPunct="1">
              <a:buNone/>
            </a:pPr>
            <a:r>
              <a:rPr lang="en-GB" dirty="0" smtClean="0"/>
              <a:t>17:30 </a:t>
            </a:r>
            <a:r>
              <a:rPr lang="en-GB" dirty="0" smtClean="0"/>
              <a:t>- </a:t>
            </a:r>
            <a:r>
              <a:rPr lang="en-GB" dirty="0" smtClean="0"/>
              <a:t>18:30    </a:t>
            </a:r>
            <a:r>
              <a:rPr lang="en-GB" i="1" dirty="0" smtClean="0"/>
              <a:t>Reception</a:t>
            </a:r>
            <a:r>
              <a:rPr lang="en-GB" i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Keynote Speech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86808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3600" b="1" dirty="0" smtClean="0"/>
              <a:t>“Securitisation in Renewable Energy: Hercules or Hydra</a:t>
            </a:r>
            <a:r>
              <a:rPr lang="en-GB" sz="3600" b="1" dirty="0" smtClean="0"/>
              <a:t>”</a:t>
            </a:r>
          </a:p>
          <a:p>
            <a:pPr algn="ctr"/>
            <a:endParaRPr lang="en-GB" b="1" dirty="0" smtClean="0"/>
          </a:p>
          <a:p>
            <a:pPr algn="ctr">
              <a:buNone/>
            </a:pPr>
            <a:r>
              <a:rPr lang="en-GB" dirty="0" smtClean="0"/>
              <a:t>Jason Langley, Corporate Finance Manager</a:t>
            </a:r>
          </a:p>
          <a:p>
            <a:pPr algn="ctr">
              <a:buNone/>
            </a:pPr>
            <a:r>
              <a:rPr lang="en-GB" dirty="0" smtClean="0"/>
              <a:t>AXA </a:t>
            </a:r>
            <a:r>
              <a:rPr lang="en-GB" dirty="0" smtClean="0"/>
              <a:t>Investment Managers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Panel 1 – 15:15 to </a:t>
            </a:r>
            <a:r>
              <a:rPr lang="en-GB" dirty="0" smtClean="0"/>
              <a:t>16:00</a:t>
            </a:r>
            <a:endParaRPr lang="en-GB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86808" cy="50006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sz="3500" b="1" dirty="0" smtClean="0"/>
              <a:t>“Carbon </a:t>
            </a:r>
            <a:r>
              <a:rPr lang="en-GB" sz="3500" b="1" dirty="0" smtClean="0"/>
              <a:t>Monitoring, Reporting and </a:t>
            </a:r>
            <a:r>
              <a:rPr lang="en-GB" sz="3500" b="1" dirty="0" smtClean="0"/>
              <a:t>Investment”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600" dirty="0" smtClean="0"/>
              <a:t>Mark </a:t>
            </a:r>
            <a:r>
              <a:rPr lang="en-GB" sz="2600" dirty="0" smtClean="0"/>
              <a:t>C Lewis, Managing Director, Deutsche Bank</a:t>
            </a:r>
          </a:p>
          <a:p>
            <a:r>
              <a:rPr lang="en-GB" sz="2600" dirty="0" smtClean="0"/>
              <a:t>Hassen Bali, Vice President, </a:t>
            </a:r>
            <a:r>
              <a:rPr lang="en-GB" sz="2600" dirty="0" err="1" smtClean="0"/>
              <a:t>Markit</a:t>
            </a:r>
            <a:r>
              <a:rPr lang="en-GB" sz="2600" dirty="0" smtClean="0"/>
              <a:t> Environmental Registry</a:t>
            </a:r>
          </a:p>
          <a:p>
            <a:r>
              <a:rPr lang="en-GB" sz="2600" dirty="0" smtClean="0"/>
              <a:t>Richard Poulden, Vice Chairman, Sirius Exploration plc</a:t>
            </a:r>
          </a:p>
          <a:p>
            <a:r>
              <a:rPr lang="en-GB" sz="2600" dirty="0" smtClean="0"/>
              <a:t>Michael Wilkins, Managing Director and Head of Global Carbon Markets, Standard &amp; Poor’s Ratings Services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600" dirty="0" smtClean="0"/>
              <a:t>Chair: Professor Michael Mainelli, Z/Yen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16:00 </a:t>
            </a:r>
            <a:r>
              <a:rPr lang="en-GB" dirty="0" smtClean="0"/>
              <a:t>to </a:t>
            </a:r>
            <a:r>
              <a:rPr lang="en-GB" dirty="0" smtClean="0"/>
              <a:t>16:15</a:t>
            </a:r>
            <a:endParaRPr lang="en-GB" dirty="0" smtClean="0"/>
          </a:p>
        </p:txBody>
      </p:sp>
      <p:pic>
        <p:nvPicPr>
          <p:cNvPr id="12291" name="Picture 3" descr="C:\Documents and Settings\zyn-michael\Local Settings\Temporary Internet Files\Content.IE5\9CXAFYWH\MPj043864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857272"/>
            <a:ext cx="3992564" cy="59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Panel 2 – </a:t>
            </a:r>
            <a:r>
              <a:rPr lang="en-GB" dirty="0" smtClean="0"/>
              <a:t>16:15 </a:t>
            </a:r>
            <a:r>
              <a:rPr lang="en-GB" dirty="0" smtClean="0"/>
              <a:t>to </a:t>
            </a:r>
            <a:r>
              <a:rPr lang="en-GB" dirty="0" smtClean="0"/>
              <a:t>17:15</a:t>
            </a:r>
            <a:endParaRPr lang="en-GB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50112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b="1" dirty="0" smtClean="0"/>
              <a:t>“Regional </a:t>
            </a:r>
            <a:r>
              <a:rPr lang="en-GB" b="1" dirty="0" err="1" smtClean="0"/>
              <a:t>Cleantech</a:t>
            </a:r>
            <a:r>
              <a:rPr lang="en-GB" b="1" dirty="0" smtClean="0"/>
              <a:t> </a:t>
            </a:r>
            <a:r>
              <a:rPr lang="en-GB" b="1" dirty="0" smtClean="0"/>
              <a:t>Investment,</a:t>
            </a:r>
          </a:p>
          <a:p>
            <a:pPr algn="ctr">
              <a:buNone/>
            </a:pPr>
            <a:r>
              <a:rPr lang="en-GB" b="1" dirty="0" smtClean="0"/>
              <a:t>Linking Up”</a:t>
            </a:r>
          </a:p>
          <a:p>
            <a:pPr algn="ctr">
              <a:buNone/>
            </a:pPr>
            <a:endParaRPr lang="en-GB" b="1" dirty="0" smtClean="0"/>
          </a:p>
          <a:p>
            <a:r>
              <a:rPr lang="en-GB" sz="2600" dirty="0" smtClean="0"/>
              <a:t>Stuart Buchanan, CEO, MTR4U</a:t>
            </a:r>
          </a:p>
          <a:p>
            <a:r>
              <a:rPr lang="en-GB" sz="2600" dirty="0" smtClean="0"/>
              <a:t>Martin </a:t>
            </a:r>
            <a:r>
              <a:rPr lang="en-GB" sz="2600" dirty="0" err="1" smtClean="0"/>
              <a:t>Myerscough</a:t>
            </a:r>
            <a:r>
              <a:rPr lang="en-GB" sz="2600" dirty="0" smtClean="0"/>
              <a:t>, CEO, </a:t>
            </a:r>
            <a:r>
              <a:rPr lang="en-GB" sz="2600" dirty="0" err="1" smtClean="0"/>
              <a:t>GreenBottle</a:t>
            </a:r>
            <a:endParaRPr lang="en-GB" sz="2600" dirty="0" smtClean="0"/>
          </a:p>
          <a:p>
            <a:r>
              <a:rPr lang="en-GB" sz="2600" dirty="0" smtClean="0"/>
              <a:t>Robert Hokin, eco-Connect</a:t>
            </a:r>
          </a:p>
          <a:p>
            <a:r>
              <a:rPr lang="en-GB" sz="2600" dirty="0" smtClean="0"/>
              <a:t>Isabel Dedring, Mayor’s Environment Advisor, London Mayor’s Office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Chair: Professor Michael Mainelli, Z/Yen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Remarks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8596" y="1571613"/>
            <a:ext cx="8286808" cy="3286147"/>
          </a:xfrm>
        </p:spPr>
        <p:txBody>
          <a:bodyPr anchor="ctr" anchorCtr="1"/>
          <a:lstStyle/>
          <a:p>
            <a:pPr algn="ctr">
              <a:buFont typeface="Wingdings" pitchFamily="2" charset="2"/>
              <a:buNone/>
            </a:pPr>
            <a:r>
              <a:rPr lang="en-GB" b="1" dirty="0" smtClean="0"/>
              <a:t>Professor </a:t>
            </a:r>
            <a:r>
              <a:rPr lang="en-GB" b="1" dirty="0" smtClean="0"/>
              <a:t>Michael Mainelli</a:t>
            </a:r>
          </a:p>
          <a:p>
            <a:pPr algn="ctr">
              <a:buFont typeface="Wingdings" pitchFamily="2" charset="2"/>
              <a:buNone/>
            </a:pPr>
            <a:r>
              <a:rPr lang="en-GB" b="1" dirty="0" smtClean="0"/>
              <a:t>Z/Yen </a:t>
            </a:r>
            <a:r>
              <a:rPr lang="en-GB" b="1" dirty="0" smtClean="0"/>
              <a:t>Group &amp; London Accord</a:t>
            </a:r>
            <a:endParaRPr lang="en-GB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440587"/>
            <a:ext cx="1643074" cy="163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2620969" cy="161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7041</TotalTime>
  <Words>279</Words>
  <Application>Microsoft Office PowerPoint</Application>
  <PresentationFormat>On-screen Show (4:3)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MSPhotoEd.3</vt:lpstr>
      <vt:lpstr>Microsoft Photo Editor 3.0 Photo</vt:lpstr>
      <vt:lpstr>Spring Conference 2010</vt:lpstr>
      <vt:lpstr>Welcome</vt:lpstr>
      <vt:lpstr>Behind Today</vt:lpstr>
      <vt:lpstr>Agenda</vt:lpstr>
      <vt:lpstr>Keynote Speech</vt:lpstr>
      <vt:lpstr>Panel 1 – 15:15 to 16:00</vt:lpstr>
      <vt:lpstr>16:00 to 16:15</vt:lpstr>
      <vt:lpstr>Panel 2 – 16:15 to 17:15</vt:lpstr>
      <vt:lpstr>Closing Remarks</vt:lpstr>
      <vt:lpstr>The Story So Far</vt:lpstr>
      <vt:lpstr>Community</vt:lpstr>
      <vt:lpstr>Tools</vt:lpstr>
      <vt:lpstr>Outlook 2010</vt:lpstr>
      <vt:lpstr>Reception GMJ “London Futures 2”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zyn-stephanie</dc:creator>
  <cp:lastModifiedBy>Michael Mainelli</cp:lastModifiedBy>
  <cp:revision>134</cp:revision>
  <dcterms:created xsi:type="dcterms:W3CDTF">2010-01-14T16:44:58Z</dcterms:created>
  <dcterms:modified xsi:type="dcterms:W3CDTF">2010-05-16T17:12:57Z</dcterms:modified>
</cp:coreProperties>
</file>