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21" r:id="rId1"/>
  </p:sldMasterIdLst>
  <p:notesMasterIdLst>
    <p:notesMasterId r:id="rId15"/>
  </p:notesMasterIdLst>
  <p:handoutMasterIdLst>
    <p:handoutMasterId r:id="rId16"/>
  </p:handoutMasterIdLst>
  <p:sldIdLst>
    <p:sldId id="265" r:id="rId2"/>
    <p:sldId id="262" r:id="rId3"/>
    <p:sldId id="284" r:id="rId4"/>
    <p:sldId id="283" r:id="rId5"/>
    <p:sldId id="270" r:id="rId6"/>
    <p:sldId id="279" r:id="rId7"/>
    <p:sldId id="267" r:id="rId8"/>
    <p:sldId id="288" r:id="rId9"/>
    <p:sldId id="289" r:id="rId10"/>
    <p:sldId id="276" r:id="rId11"/>
    <p:sldId id="281" r:id="rId12"/>
    <p:sldId id="282" r:id="rId13"/>
    <p:sldId id="278" r:id="rId14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3"/>
    <p:restoredTop sz="94689"/>
  </p:normalViewPr>
  <p:slideViewPr>
    <p:cSldViewPr snapToGrid="0" snapToObjects="1">
      <p:cViewPr>
        <p:scale>
          <a:sx n="83" d="100"/>
          <a:sy n="83" d="100"/>
        </p:scale>
        <p:origin x="-2340" y="-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Macintosh%20HD:Users:ekendall:Dropbox:MAHRA:DATA:Mahra%20Results%20for%20pivot%20tables%20MASTER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ekendall:Documents:My%20DocsToGo:Jihad%20Primary%20Sources/Mags:Stats%20on%20SM%20Poetry%2023Sep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'Poetry&amp;Gender'!$A$15</c:f>
              <c:strCache>
                <c:ptCount val="1"/>
                <c:pt idx="0">
                  <c:v>very important</c:v>
                </c:pt>
              </c:strCache>
            </c:strRef>
          </c:tx>
          <c:spPr>
            <a:solidFill>
              <a:schemeClr val="accent6">
                <a:shade val="58000"/>
              </a:schemeClr>
            </a:solidFill>
            <a:ln w="6350" cap="flat" cmpd="sng" algn="ctr">
              <a:solidFill>
                <a:schemeClr val="lt1"/>
              </a:solidFill>
              <a:prstDash val="solid"/>
              <a:round/>
            </a:ln>
            <a:effectLst/>
          </c:spPr>
          <c:invertIfNegative val="0"/>
          <c:cat>
            <c:strRef>
              <c:f>'Poetry&amp;Gender'!$B$14:$C$14</c:f>
              <c:strCache>
                <c:ptCount val="2"/>
                <c:pt idx="0">
                  <c:v>Men</c:v>
                </c:pt>
                <c:pt idx="1">
                  <c:v>Women</c:v>
                </c:pt>
              </c:strCache>
            </c:strRef>
          </c:cat>
          <c:val>
            <c:numRef>
              <c:f>'Poetry&amp;Gender'!$B$15:$C$15</c:f>
              <c:numCache>
                <c:formatCode>0%</c:formatCode>
                <c:ptCount val="2"/>
                <c:pt idx="0">
                  <c:v>0.56231599607458305</c:v>
                </c:pt>
                <c:pt idx="1">
                  <c:v>0.34869240348692399</c:v>
                </c:pt>
              </c:numCache>
            </c:numRef>
          </c:val>
        </c:ser>
        <c:ser>
          <c:idx val="1"/>
          <c:order val="1"/>
          <c:tx>
            <c:strRef>
              <c:f>'Poetry&amp;Gender'!$A$16</c:f>
              <c:strCache>
                <c:ptCount val="1"/>
                <c:pt idx="0">
                  <c:v>important</c:v>
                </c:pt>
              </c:strCache>
            </c:strRef>
          </c:tx>
          <c:spPr>
            <a:solidFill>
              <a:schemeClr val="accent6">
                <a:shade val="86000"/>
              </a:schemeClr>
            </a:solidFill>
            <a:ln w="6350" cap="flat" cmpd="sng" algn="ctr">
              <a:solidFill>
                <a:schemeClr val="lt1"/>
              </a:solidFill>
              <a:prstDash val="solid"/>
              <a:round/>
            </a:ln>
            <a:effectLst/>
          </c:spPr>
          <c:invertIfNegative val="0"/>
          <c:cat>
            <c:strRef>
              <c:f>'Poetry&amp;Gender'!$B$14:$C$14</c:f>
              <c:strCache>
                <c:ptCount val="2"/>
                <c:pt idx="0">
                  <c:v>Men</c:v>
                </c:pt>
                <c:pt idx="1">
                  <c:v>Women</c:v>
                </c:pt>
              </c:strCache>
            </c:strRef>
          </c:cat>
          <c:val>
            <c:numRef>
              <c:f>'Poetry&amp;Gender'!$B$16:$C$16</c:f>
              <c:numCache>
                <c:formatCode>0%</c:formatCode>
                <c:ptCount val="2"/>
                <c:pt idx="0">
                  <c:v>0.26496565260058902</c:v>
                </c:pt>
                <c:pt idx="1">
                  <c:v>0.33872976338729799</c:v>
                </c:pt>
              </c:numCache>
            </c:numRef>
          </c:val>
        </c:ser>
        <c:ser>
          <c:idx val="2"/>
          <c:order val="2"/>
          <c:tx>
            <c:strRef>
              <c:f>'Poetry&amp;Gender'!$A$17</c:f>
              <c:strCache>
                <c:ptCount val="1"/>
                <c:pt idx="0">
                  <c:v>not important</c:v>
                </c:pt>
              </c:strCache>
            </c:strRef>
          </c:tx>
          <c:spPr>
            <a:solidFill>
              <a:schemeClr val="accent6">
                <a:tint val="86000"/>
              </a:schemeClr>
            </a:solidFill>
            <a:ln w="6350" cap="flat" cmpd="sng" algn="ctr">
              <a:solidFill>
                <a:schemeClr val="lt1"/>
              </a:solidFill>
              <a:prstDash val="solid"/>
              <a:round/>
            </a:ln>
            <a:effectLst/>
          </c:spPr>
          <c:invertIfNegative val="0"/>
          <c:cat>
            <c:strRef>
              <c:f>'Poetry&amp;Gender'!$B$14:$C$14</c:f>
              <c:strCache>
                <c:ptCount val="2"/>
                <c:pt idx="0">
                  <c:v>Men</c:v>
                </c:pt>
                <c:pt idx="1">
                  <c:v>Women</c:v>
                </c:pt>
              </c:strCache>
            </c:strRef>
          </c:cat>
          <c:val>
            <c:numRef>
              <c:f>'Poetry&amp;Gender'!$B$17:$C$17</c:f>
              <c:numCache>
                <c:formatCode>0%</c:formatCode>
                <c:ptCount val="2"/>
                <c:pt idx="0">
                  <c:v>0.136408243375859</c:v>
                </c:pt>
                <c:pt idx="1">
                  <c:v>0.25280199252801999</c:v>
                </c:pt>
              </c:numCache>
            </c:numRef>
          </c:val>
        </c:ser>
        <c:ser>
          <c:idx val="3"/>
          <c:order val="3"/>
          <c:tx>
            <c:strRef>
              <c:f>'Poetry&amp;Gender'!$A$18</c:f>
              <c:strCache>
                <c:ptCount val="1"/>
                <c:pt idx="0">
                  <c:v>not important at all</c:v>
                </c:pt>
              </c:strCache>
            </c:strRef>
          </c:tx>
          <c:spPr>
            <a:solidFill>
              <a:schemeClr val="accent6">
                <a:tint val="58000"/>
              </a:schemeClr>
            </a:solidFill>
            <a:ln w="6350" cap="flat" cmpd="sng" algn="ctr">
              <a:solidFill>
                <a:schemeClr val="lt1"/>
              </a:solidFill>
              <a:prstDash val="solid"/>
              <a:round/>
            </a:ln>
            <a:effectLst/>
          </c:spPr>
          <c:invertIfNegative val="0"/>
          <c:cat>
            <c:strRef>
              <c:f>'Poetry&amp;Gender'!$B$14:$C$14</c:f>
              <c:strCache>
                <c:ptCount val="2"/>
                <c:pt idx="0">
                  <c:v>Men</c:v>
                </c:pt>
                <c:pt idx="1">
                  <c:v>Women</c:v>
                </c:pt>
              </c:strCache>
            </c:strRef>
          </c:cat>
          <c:val>
            <c:numRef>
              <c:f>'Poetry&amp;Gender'!$B$18:$C$18</c:f>
              <c:numCache>
                <c:formatCode>0%</c:formatCode>
                <c:ptCount val="2"/>
                <c:pt idx="0">
                  <c:v>3.6310107948969599E-2</c:v>
                </c:pt>
                <c:pt idx="1">
                  <c:v>5.9775840597758402E-2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4885504"/>
        <c:axId val="269674752"/>
      </c:barChart>
      <c:catAx>
        <c:axId val="2048855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9674752"/>
        <c:crosses val="autoZero"/>
        <c:auto val="1"/>
        <c:lblAlgn val="ctr"/>
        <c:lblOffset val="100"/>
        <c:noMultiLvlLbl val="0"/>
      </c:catAx>
      <c:valAx>
        <c:axId val="269674752"/>
        <c:scaling>
          <c:orientation val="minMax"/>
          <c:max val="1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885504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6996508697159203"/>
          <c:w val="0.95883593792117205"/>
          <c:h val="0.1107694139723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4.0074456366529301E-2"/>
          <c:y val="1.6739542819597102E-2"/>
          <c:w val="0.92503243441719996"/>
          <c:h val="0.9611373342800519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31859C"/>
              </a:solidFill>
            </c:spPr>
          </c:dPt>
          <c:dPt>
            <c:idx val="1"/>
            <c:bubble3D val="0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4"/>
            <c:bubble3D val="0"/>
            <c:spPr>
              <a:solidFill>
                <a:schemeClr val="bg1">
                  <a:lumMod val="65000"/>
                </a:schemeClr>
              </a:solidFill>
            </c:spPr>
          </c:dPt>
          <c:dLbls>
            <c:dLbl>
              <c:idx val="0"/>
              <c:layout>
                <c:manualLayout>
                  <c:x val="-3.6238185108983197E-2"/>
                  <c:y val="0.19466968450805999"/>
                </c:manualLayout>
              </c:layout>
              <c:tx>
                <c:rich>
                  <a:bodyPr/>
                  <a:lstStyle/>
                  <a:p>
                    <a:r>
                      <a:rPr lang="en-US" sz="1200"/>
                      <a:t>Classical Tradition, 52% </a:t>
                    </a:r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40790340794827"/>
                  <c:y val="-2.1953946040145798E-2"/>
                </c:manualLayout>
              </c:layout>
              <c:tx>
                <c:rich>
                  <a:bodyPr/>
                  <a:lstStyle/>
                  <a:p>
                    <a:r>
                      <a:rPr lang="en-US" sz="1200"/>
                      <a:t>(of</a:t>
                    </a:r>
                    <a:r>
                      <a:rPr lang="en-US" sz="1200" baseline="0"/>
                      <a:t> which </a:t>
                    </a:r>
                  </a:p>
                  <a:p>
                    <a:r>
                      <a:rPr lang="en-US" sz="1200"/>
                      <a:t>jahili, 8%)</a:t>
                    </a:r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3582472875119401E-2"/>
                  <c:y val="-7.41351584197327E-2"/>
                </c:manualLayout>
              </c:layout>
              <c:tx>
                <c:rich>
                  <a:bodyPr/>
                  <a:lstStyle/>
                  <a:p>
                    <a:r>
                      <a:rPr lang="en-US" sz="1200"/>
                      <a:t>Contemporary, 38%</a:t>
                    </a:r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3732224870919"/>
                      <c:h val="0.0889217299349419"/>
                    </c:manualLayout>
                  </c15:layout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200"/>
                      <a:t>early/mid 1900s, 7%</a:t>
                    </a:r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200"/>
                      <a:t>Unknown, 3%</a:t>
                    </a:r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'Type of Poetry'!$B$30:$F$30</c:f>
              <c:strCache>
                <c:ptCount val="5"/>
                <c:pt idx="0">
                  <c:v>Tradition</c:v>
                </c:pt>
                <c:pt idx="1">
                  <c:v>Jahili</c:v>
                </c:pt>
                <c:pt idx="2">
                  <c:v>Contemporary</c:v>
                </c:pt>
                <c:pt idx="3">
                  <c:v>early/mid 1900s</c:v>
                </c:pt>
                <c:pt idx="4">
                  <c:v>Unknown</c:v>
                </c:pt>
              </c:strCache>
            </c:strRef>
          </c:cat>
          <c:val>
            <c:numRef>
              <c:f>'Type of Poetry'!$B$31:$F$31</c:f>
              <c:numCache>
                <c:formatCode>General</c:formatCode>
                <c:ptCount val="5"/>
                <c:pt idx="0">
                  <c:v>71</c:v>
                </c:pt>
                <c:pt idx="1">
                  <c:v>12</c:v>
                </c:pt>
                <c:pt idx="2">
                  <c:v>60</c:v>
                </c:pt>
                <c:pt idx="3">
                  <c:v>11</c:v>
                </c:pt>
                <c:pt idx="4">
                  <c:v>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85"/>
      </c:pieChart>
    </c:plotArea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11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>
  <cs:dataPoint3D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1">
      <a:schemeClr val="dk1"/>
    </cs:effectRef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1">
      <a:schemeClr val="dk1"/>
    </cs:effectRef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C089D0-1655-A94E-BB1B-8C05DE88FC01}" type="datetimeFigureOut">
              <a:t>5/18/2016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42E62F-F126-374A-BC6F-7319C9318E9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807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C800BF-F9FF-2E4E-BDC4-80FA267C8891}" type="datetimeFigureOut">
              <a:t>5/18/2016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423C10-EACD-1446-9FAB-C344D0CC74B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28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0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3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5AEBA-1EB0-A849-926E-134E5EA6DE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23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968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29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7801C-00FD-704A-81D1-E463E830112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43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 algn="r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E7566-4EE7-A34A-9CA4-D9D457430786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0EEB-8360-D346-BD65-FA1989598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8730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E7566-4EE7-A34A-9CA4-D9D457430786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0EEB-8360-D346-BD65-FA1989598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187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E7566-4EE7-A34A-9CA4-D9D457430786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0EEB-8360-D346-BD65-FA1989598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123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E7566-4EE7-A34A-9CA4-D9D457430786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0EEB-8360-D346-BD65-FA1989598AA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50982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E7566-4EE7-A34A-9CA4-D9D457430786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0EEB-8360-D346-BD65-FA1989598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08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E7566-4EE7-A34A-9CA4-D9D457430786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0EEB-8360-D346-BD65-FA1989598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347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E7566-4EE7-A34A-9CA4-D9D457430786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0EEB-8360-D346-BD65-FA1989598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083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E7566-4EE7-A34A-9CA4-D9D457430786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0EEB-8360-D346-BD65-FA1989598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0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E7566-4EE7-A34A-9CA4-D9D457430786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0EEB-8360-D346-BD65-FA1989598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05662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000">
                <a:latin typeface="Gill Sans MT" panose="020B0502020104020203" pitchFamily="34" charset="0"/>
              </a:defRPr>
            </a:lvl1pPr>
          </a:lstStyle>
          <a:p>
            <a:pPr eaLnBrk="1" latinLnBrk="1" hangingPunct="1"/>
            <a:r>
              <a:rPr lang="en-US" dirty="0" smtClean="0"/>
              <a:t>PEMBROKE COLLEGE ANNUAL MEETING 2014</a:t>
            </a:r>
            <a:endParaRPr dirty="0"/>
          </a:p>
        </p:txBody>
      </p:sp>
      <p:sp>
        <p:nvSpPr>
          <p:cNvPr id="8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381000"/>
            <a:ext cx="80772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b="1">
                <a:solidFill>
                  <a:schemeClr val="bg1"/>
                </a:solidFill>
              </a:defRPr>
            </a:lvl1pPr>
          </a:lstStyle>
          <a:p>
            <a:pPr lvl="0"/>
            <a:r>
              <a:rPr kumimoji="0" lang="en-US" dirty="0" smtClean="0"/>
              <a:t>Click to add heading</a:t>
            </a:r>
            <a:endParaRPr kumimoji="0" lang="en-US" dirty="0"/>
          </a:p>
        </p:txBody>
      </p:sp>
      <p:sp>
        <p:nvSpPr>
          <p:cNvPr id="11" name="Rectangle 11"/>
          <p:cNvSpPr>
            <a:spLocks noGrp="1"/>
          </p:cNvSpPr>
          <p:nvPr>
            <p:ph sz="quarter" idx="15"/>
          </p:nvPr>
        </p:nvSpPr>
        <p:spPr>
          <a:xfrm>
            <a:off x="304800" y="609600"/>
            <a:ext cx="8077200" cy="5638800"/>
          </a:xfrm>
        </p:spPr>
        <p:txBody>
          <a:bodyPr/>
          <a:lstStyle/>
          <a:p>
            <a:pPr lvl="0" eaLnBrk="1" latinLnBrk="1" hangingPunct="1"/>
            <a:r>
              <a:rPr lang="en-US" dirty="0" smtClean="0"/>
              <a:t>Click to edit Master text styles</a:t>
            </a:r>
          </a:p>
          <a:p>
            <a:pPr lvl="1" eaLnBrk="1" latinLnBrk="1" hangingPunct="1"/>
            <a:r>
              <a:rPr lang="en-US" dirty="0" smtClean="0"/>
              <a:t>Second level</a:t>
            </a:r>
          </a:p>
          <a:p>
            <a:pPr lvl="2" eaLnBrk="1" latinLnBrk="1" hangingPunct="1"/>
            <a:r>
              <a:rPr lang="en-US" dirty="0" smtClean="0"/>
              <a:t>Third level</a:t>
            </a:r>
          </a:p>
          <a:p>
            <a:pPr lvl="3" eaLnBrk="1" latinLnBrk="1" hangingPunct="1"/>
            <a:r>
              <a:rPr lang="en-US" dirty="0" smtClean="0"/>
              <a:t>Fourth level</a:t>
            </a:r>
          </a:p>
          <a:p>
            <a:pPr lvl="4" eaLnBrk="1" latinLnBrk="1" hangingPunct="1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9" name="Rectangle 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algn="r"/>
            <a:fld id="{828FD173-2CB3-4214-8741-970D8D476901}" type="datetime1">
              <a:rPr kumimoji="0" lang="en-US" smtClean="0"/>
              <a:pPr algn="r"/>
              <a:t>5/18/2016</a:t>
            </a:fld>
            <a:endParaRPr kumimoji="0" lang="en-US"/>
          </a:p>
        </p:txBody>
      </p:sp>
      <p:sp>
        <p:nvSpPr>
          <p:cNvPr id="10" name="Rectangle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256D3EEF-DE4E-429D-8EC4-DDC531AFF587}" type="slidenum">
              <a:rPr kumimoji="0" lang="en-US" sz="1000" smtClean="0"/>
              <a:pPr algn="r"/>
              <a:t>‹#›</a:t>
            </a:fld>
            <a:endParaRPr kumimoji="0" lang="en-US"/>
          </a:p>
        </p:txBody>
      </p:sp>
      <p:sp>
        <p:nvSpPr>
          <p:cNvPr id="12" name="Rectangle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13522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E7566-4EE7-A34A-9CA4-D9D457430786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0EEB-8360-D346-BD65-FA1989598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018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E7566-4EE7-A34A-9CA4-D9D457430786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0EEB-8360-D346-BD65-FA1989598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5878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E7566-4EE7-A34A-9CA4-D9D457430786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0EEB-8360-D346-BD65-FA1989598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E7566-4EE7-A34A-9CA4-D9D457430786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0EEB-8360-D346-BD65-FA1989598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5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E7566-4EE7-A34A-9CA4-D9D457430786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0EEB-8360-D346-BD65-FA1989598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326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E7566-4EE7-A34A-9CA4-D9D457430786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0EEB-8360-D346-BD65-FA1989598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53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E7566-4EE7-A34A-9CA4-D9D457430786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0EEB-8360-D346-BD65-FA1989598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1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E7566-4EE7-A34A-9CA4-D9D457430786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0EEB-8360-D346-BD65-FA1989598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9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0BDE7566-4EE7-A34A-9CA4-D9D457430786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A5870EEB-8360-D346-BD65-FA1989598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166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4" r:id="rId13"/>
    <p:sldLayoutId id="2147483935" r:id="rId14"/>
    <p:sldLayoutId id="2147483936" r:id="rId15"/>
    <p:sldLayoutId id="2147483937" r:id="rId16"/>
    <p:sldLayoutId id="2147483938" r:id="rId17"/>
    <p:sldLayoutId id="2147483939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0304" y="933404"/>
            <a:ext cx="8534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Al-</a:t>
            </a:r>
            <a:r>
              <a:rPr lang="en-US" sz="3600" dirty="0" err="1" smtClean="0"/>
              <a:t>Qa’ida</a:t>
            </a:r>
            <a:r>
              <a:rPr lang="en-US" sz="3600" dirty="0" smtClean="0"/>
              <a:t>, Islamic State &amp; </a:t>
            </a:r>
          </a:p>
          <a:p>
            <a:pPr algn="ctr"/>
            <a:r>
              <a:rPr lang="en-US" sz="3600" dirty="0" smtClean="0"/>
              <a:t>the Re-Claiming of the Arab Poetic Tradition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083049" y="2545564"/>
            <a:ext cx="7228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Dr</a:t>
            </a:r>
            <a:r>
              <a:rPr lang="en-US" sz="2000" dirty="0" smtClean="0"/>
              <a:t> Elisabeth </a:t>
            </a:r>
            <a:r>
              <a:rPr lang="en-US" sz="2000" dirty="0"/>
              <a:t>Kendall, Pembroke College, </a:t>
            </a:r>
            <a:r>
              <a:rPr lang="en-US" sz="2000" dirty="0" smtClean="0"/>
              <a:t>University of Oxford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5" y="127920"/>
            <a:ext cx="2079812" cy="6406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28" t="26117" r="6528" b="10046"/>
          <a:stretch/>
        </p:blipFill>
        <p:spPr>
          <a:xfrm>
            <a:off x="-771029" y="3357506"/>
            <a:ext cx="9915029" cy="350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7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28599" y="681713"/>
            <a:ext cx="2909047" cy="527720"/>
          </a:xfrm>
          <a:solidFill>
            <a:schemeClr val="bg1">
              <a:lumMod val="75000"/>
              <a:lumOff val="25000"/>
            </a:schemeClr>
          </a:solidFill>
          <a:ln>
            <a:solidFill>
              <a:schemeClr val="bg2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800" dirty="0" smtClean="0">
                <a:solidFill>
                  <a:schemeClr val="tx1"/>
                </a:solidFill>
              </a:rPr>
              <a:t>Top 5 Functions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1810" y="1922613"/>
            <a:ext cx="303903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To legitimate acts of terror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To provoke outrage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To reassure current/future recruits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To present an alternative reality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To construct a coherent ‘enemy’</a:t>
            </a:r>
          </a:p>
        </p:txBody>
      </p:sp>
      <p:pic>
        <p:nvPicPr>
          <p:cNvPr id="6" name="Picture 5" descr="SM10p4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789" y="0"/>
            <a:ext cx="4846211" cy="68580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87470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/>
              <a:t>AQAP Celebration (April 2014)</a:t>
            </a:r>
            <a:endParaRPr lang="en-US" sz="2400" dirty="0"/>
          </a:p>
        </p:txBody>
      </p:sp>
      <p:pic>
        <p:nvPicPr>
          <p:cNvPr id="6" name="19May16_ElisabethKendall_presentation_Slide 11 AQAP film clip copy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6010" y="1628933"/>
            <a:ext cx="8443118" cy="4746308"/>
          </a:xfrm>
        </p:spPr>
      </p:pic>
    </p:spTree>
    <p:extLst>
      <p:ext uri="{BB962C8B-B14F-4D97-AF65-F5344CB8AC3E}">
        <p14:creationId xmlns:p14="http://schemas.microsoft.com/office/powerpoint/2010/main" val="60042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4862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/>
              <a:t>Islamic State Yemen (April 2015)</a:t>
            </a:r>
            <a:endParaRPr lang="en-US" sz="2400" dirty="0"/>
          </a:p>
        </p:txBody>
      </p:sp>
      <p:pic>
        <p:nvPicPr>
          <p:cNvPr id="4" name="19May16_ElisabethKendall_presentation_Slide 12 Kendall IS film clip copy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6010" y="1628933"/>
            <a:ext cx="8443118" cy="4746308"/>
          </a:xfrm>
        </p:spPr>
      </p:pic>
    </p:spTree>
    <p:extLst>
      <p:ext uri="{BB962C8B-B14F-4D97-AF65-F5344CB8AC3E}">
        <p14:creationId xmlns:p14="http://schemas.microsoft.com/office/powerpoint/2010/main" val="145762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A0397_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</p:pic>
      <p:sp>
        <p:nvSpPr>
          <p:cNvPr id="5" name="TextBox 4"/>
          <p:cNvSpPr txBox="1"/>
          <p:nvPr/>
        </p:nvSpPr>
        <p:spPr>
          <a:xfrm>
            <a:off x="5013777" y="61749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28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" r="24518"/>
          <a:stretch/>
        </p:blipFill>
        <p:spPr>
          <a:xfrm>
            <a:off x="6203576" y="4248014"/>
            <a:ext cx="2976284" cy="26099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9340" cy="243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7"/>
          <a:stretch/>
        </p:blipFill>
        <p:spPr>
          <a:xfrm>
            <a:off x="0" y="4154519"/>
            <a:ext cx="3030071" cy="2711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28"/>
          <a:stretch/>
        </p:blipFill>
        <p:spPr>
          <a:xfrm>
            <a:off x="6082533" y="0"/>
            <a:ext cx="3061467" cy="2438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0" t="255" r="8793" b="-255"/>
          <a:stretch/>
        </p:blipFill>
        <p:spPr>
          <a:xfrm>
            <a:off x="2560320" y="-153654"/>
            <a:ext cx="3697045" cy="7019364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73363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40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6581" y="0"/>
            <a:ext cx="9930581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9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rvey:poll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5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5231" y="369870"/>
            <a:ext cx="8139484" cy="805862"/>
          </a:xfrm>
          <a:prstGeom prst="rect">
            <a:avLst/>
          </a:prstGeom>
          <a:noFill/>
        </p:spPr>
        <p:txBody>
          <a:bodyPr wrap="square" lIns="66549" tIns="33274" rIns="66549" bIns="33274" rtlCol="0">
            <a:spAutoFit/>
          </a:bodyPr>
          <a:lstStyle/>
          <a:p>
            <a:r>
              <a:rPr lang="en-GB" sz="2400" dirty="0" smtClean="0"/>
              <a:t>Will poetry retain its importance – how deeply rooted is it still in 															Yemen?</a:t>
            </a:r>
            <a:endParaRPr lang="fr-FR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3C19A-9FC0-441B-8BD9-1093AAD606FE}" type="slidenum">
              <a:rPr lang="fr-FR" smtClean="0"/>
              <a:t>5</a:t>
            </a:fld>
            <a:endParaRPr lang="fr-FR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5637572"/>
              </p:ext>
            </p:extLst>
          </p:nvPr>
        </p:nvGraphicFramePr>
        <p:xfrm>
          <a:off x="495303" y="1082673"/>
          <a:ext cx="4020469" cy="5638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070238" y="1662137"/>
            <a:ext cx="36658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I looked at:</a:t>
            </a:r>
          </a:p>
          <a:p>
            <a:pPr marL="285750" indent="-285750">
              <a:buFont typeface="Arial"/>
              <a:buChar char="•"/>
            </a:pPr>
            <a:r>
              <a:rPr lang="en-US" sz="2000"/>
              <a:t>Location – desert vs coast</a:t>
            </a:r>
          </a:p>
          <a:p>
            <a:pPr marL="285750" indent="-285750">
              <a:buFont typeface="Arial"/>
              <a:buChar char="•"/>
            </a:pPr>
            <a:r>
              <a:rPr lang="en-US" sz="2000"/>
              <a:t>Age</a:t>
            </a:r>
          </a:p>
          <a:p>
            <a:pPr marL="285750" indent="-285750">
              <a:buFont typeface="Arial"/>
              <a:buChar char="•"/>
            </a:pPr>
            <a:r>
              <a:rPr lang="en-US" sz="2000"/>
              <a:t>TV</a:t>
            </a:r>
          </a:p>
          <a:p>
            <a:pPr marL="285750" indent="-285750">
              <a:buFont typeface="Arial"/>
              <a:buChar char="•"/>
            </a:pPr>
            <a:r>
              <a:rPr lang="en-US" sz="2000"/>
              <a:t>Education</a:t>
            </a:r>
          </a:p>
          <a:p>
            <a:pPr marL="285750" indent="-285750">
              <a:buFont typeface="Arial"/>
              <a:buChar char="•"/>
            </a:pPr>
            <a:r>
              <a:rPr lang="en-US" sz="2000"/>
              <a:t>Money</a:t>
            </a:r>
          </a:p>
          <a:p>
            <a:pPr marL="285750" indent="-285750">
              <a:buFont typeface="Arial"/>
              <a:buChar char="•"/>
            </a:pPr>
            <a:r>
              <a:rPr lang="en-US" sz="2000"/>
              <a:t>Religion</a:t>
            </a:r>
          </a:p>
        </p:txBody>
      </p:sp>
    </p:spTree>
    <p:extLst>
      <p:ext uri="{BB962C8B-B14F-4D97-AF65-F5344CB8AC3E}">
        <p14:creationId xmlns:p14="http://schemas.microsoft.com/office/powerpoint/2010/main" val="139899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304800" y="330200"/>
            <a:ext cx="8548044" cy="5267672"/>
          </a:xfrm>
        </p:spPr>
        <p:txBody>
          <a:bodyPr>
            <a:normAutofit/>
          </a:bodyPr>
          <a:lstStyle/>
          <a:p>
            <a:pPr marL="342900" indent="-342900" algn="ctr">
              <a:buNone/>
            </a:pPr>
            <a:r>
              <a:rPr lang="en-GB" sz="2000" dirty="0" smtClean="0"/>
              <a:t>Analysts completely overlooked that 1 in every 5 pages features poetry</a:t>
            </a:r>
          </a:p>
        </p:txBody>
      </p:sp>
      <p:pic>
        <p:nvPicPr>
          <p:cNvPr id="5" name="Picture 4" descr="CoverSM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16000"/>
            <a:ext cx="3984817" cy="5684325"/>
          </a:xfrm>
          <a:prstGeom prst="rect">
            <a:avLst/>
          </a:prstGeom>
        </p:spPr>
      </p:pic>
      <p:pic>
        <p:nvPicPr>
          <p:cNvPr id="6" name="Picture 5" descr="CoverSM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79" y="1016000"/>
            <a:ext cx="3915565" cy="568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38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3001387"/>
              </p:ext>
            </p:extLst>
          </p:nvPr>
        </p:nvGraphicFramePr>
        <p:xfrm>
          <a:off x="234264" y="1689071"/>
          <a:ext cx="5129147" cy="4567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6198" y="505489"/>
            <a:ext cx="5894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How important is the classical poetic </a:t>
            </a:r>
            <a:r>
              <a:rPr lang="en-US" sz="2400" dirty="0" smtClean="0"/>
              <a:t>heritage for today’s jihadists?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745632" y="1824690"/>
            <a:ext cx="29467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r>
              <a:rPr lang="en-US" sz="2000" dirty="0"/>
              <a:t>Less than ¼ of the poetry in al-</a:t>
            </a:r>
            <a:r>
              <a:rPr lang="en-US" sz="2000" dirty="0" err="1"/>
              <a:t>Qa’ida’s</a:t>
            </a:r>
            <a:r>
              <a:rPr lang="en-US" sz="2000" dirty="0"/>
              <a:t> Yemen journal is attributed.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7171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99" y="1409700"/>
            <a:ext cx="6302905" cy="4724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900" y="508000"/>
            <a:ext cx="7423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Selective reconstruction of the heritage to drum home instructions…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7854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0"/>
            <a:ext cx="4846211" cy="68580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57446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B4B4B"/>
      </a:dk2>
      <a:lt2>
        <a:srgbClr val="8ED5C1"/>
      </a:lt2>
      <a:accent1>
        <a:srgbClr val="73CBB2"/>
      </a:accent1>
      <a:accent2>
        <a:srgbClr val="AACD5B"/>
      </a:accent2>
      <a:accent3>
        <a:srgbClr val="65A9E1"/>
      </a:accent3>
      <a:accent4>
        <a:srgbClr val="6274D8"/>
      </a:accent4>
      <a:accent5>
        <a:srgbClr val="AB54D7"/>
      </a:accent5>
      <a:accent6>
        <a:srgbClr val="D15B37"/>
      </a:accent6>
      <a:hlink>
        <a:srgbClr val="BFE962"/>
      </a:hlink>
      <a:folHlink>
        <a:srgbClr val="C0D591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epth" id="{7BEAFC2A-325C-49C4-AC08-2B765DA903F9}" vid="{47428100-C732-4B2E-A30A-5273F581A0F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7722</TotalTime>
  <Words>165</Words>
  <Application>Microsoft Office PowerPoint</Application>
  <PresentationFormat>On-screen Show (4:3)</PresentationFormat>
  <Paragraphs>40</Paragraphs>
  <Slides>13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Depth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AQAP Celebration (April 2014)</vt:lpstr>
      <vt:lpstr>Islamic State Yemen (April 2015)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ekendall</dc:creator>
  <cp:lastModifiedBy>Gresham College</cp:lastModifiedBy>
  <cp:revision>63</cp:revision>
  <cp:lastPrinted>2013-09-28T08:26:08Z</cp:lastPrinted>
  <dcterms:created xsi:type="dcterms:W3CDTF">2013-09-25T06:45:48Z</dcterms:created>
  <dcterms:modified xsi:type="dcterms:W3CDTF">2016-05-18T10:59:10Z</dcterms:modified>
</cp:coreProperties>
</file>