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26" r:id="rId2"/>
    <p:sldId id="371" r:id="rId3"/>
    <p:sldId id="389" r:id="rId4"/>
    <p:sldId id="372" r:id="rId5"/>
    <p:sldId id="383" r:id="rId6"/>
    <p:sldId id="378" r:id="rId7"/>
    <p:sldId id="384" r:id="rId8"/>
    <p:sldId id="377" r:id="rId9"/>
    <p:sldId id="366" r:id="rId10"/>
    <p:sldId id="385" r:id="rId11"/>
    <p:sldId id="369" r:id="rId12"/>
    <p:sldId id="380" r:id="rId13"/>
    <p:sldId id="387" r:id="rId14"/>
    <p:sldId id="390" r:id="rId15"/>
    <p:sldId id="373" r:id="rId16"/>
    <p:sldId id="392" r:id="rId17"/>
    <p:sldId id="393" r:id="rId18"/>
    <p:sldId id="394" r:id="rId19"/>
    <p:sldId id="396" r:id="rId20"/>
    <p:sldId id="397" r:id="rId21"/>
    <p:sldId id="391" r:id="rId22"/>
    <p:sldId id="398" r:id="rId23"/>
    <p:sldId id="399" r:id="rId24"/>
    <p:sldId id="400" r:id="rId25"/>
    <p:sldId id="401" r:id="rId26"/>
    <p:sldId id="402" r:id="rId27"/>
    <p:sldId id="403" r:id="rId28"/>
    <p:sldId id="405" r:id="rId29"/>
    <p:sldId id="404" r:id="rId30"/>
    <p:sldId id="374" r:id="rId31"/>
    <p:sldId id="406" r:id="rId32"/>
    <p:sldId id="409" r:id="rId33"/>
    <p:sldId id="408" r:id="rId34"/>
    <p:sldId id="407" r:id="rId35"/>
    <p:sldId id="411" r:id="rId36"/>
    <p:sldId id="412" r:id="rId37"/>
    <p:sldId id="382" r:id="rId38"/>
    <p:sldId id="376" r:id="rId39"/>
    <p:sldId id="420" r:id="rId40"/>
    <p:sldId id="370" r:id="rId41"/>
    <p:sldId id="413" r:id="rId42"/>
    <p:sldId id="379" r:id="rId43"/>
    <p:sldId id="414" r:id="rId44"/>
    <p:sldId id="415" r:id="rId45"/>
    <p:sldId id="416" r:id="rId46"/>
    <p:sldId id="421" r:id="rId47"/>
    <p:sldId id="422" r:id="rId48"/>
    <p:sldId id="423" r:id="rId49"/>
    <p:sldId id="417" r:id="rId50"/>
    <p:sldId id="418" r:id="rId51"/>
    <p:sldId id="375" r:id="rId52"/>
    <p:sldId id="419" r:id="rId53"/>
    <p:sldId id="425" r:id="rId54"/>
    <p:sldId id="264" r:id="rId55"/>
    <p:sldId id="381" r:id="rId56"/>
    <p:sldId id="424" r:id="rId57"/>
    <p:sldId id="410" r:id="rId58"/>
  </p:sldIdLst>
  <p:sldSz cx="9144000" cy="6858000" type="screen4x3"/>
  <p:notesSz cx="6881813" cy="100155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47" autoAdjust="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sorterViewPr>
    <p:cViewPr>
      <p:scale>
        <a:sx n="100" d="100"/>
        <a:sy n="100" d="100"/>
      </p:scale>
      <p:origin x="0" y="161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6551" tIns="48276" rIns="96551" bIns="48276" rtlCol="0"/>
          <a:lstStyle>
            <a:lvl1pPr algn="l">
              <a:defRPr sz="1300"/>
            </a:lvl1pPr>
          </a:lstStyle>
          <a:p>
            <a:pPr>
              <a:defRPr/>
            </a:pPr>
            <a:endParaRPr lang="en-GB"/>
          </a:p>
        </p:txBody>
      </p:sp>
      <p:sp>
        <p:nvSpPr>
          <p:cNvPr id="3" name="Date Placeholder 2"/>
          <p:cNvSpPr>
            <a:spLocks noGrp="1"/>
          </p:cNvSpPr>
          <p:nvPr>
            <p:ph type="dt" sz="quarter" idx="1"/>
          </p:nvPr>
        </p:nvSpPr>
        <p:spPr>
          <a:xfrm>
            <a:off x="3897313" y="0"/>
            <a:ext cx="2982912" cy="500063"/>
          </a:xfrm>
          <a:prstGeom prst="rect">
            <a:avLst/>
          </a:prstGeom>
        </p:spPr>
        <p:txBody>
          <a:bodyPr vert="horz" lIns="96551" tIns="48276" rIns="96551" bIns="48276" rtlCol="0"/>
          <a:lstStyle>
            <a:lvl1pPr algn="r">
              <a:defRPr sz="1300"/>
            </a:lvl1pPr>
          </a:lstStyle>
          <a:p>
            <a:pPr>
              <a:defRPr/>
            </a:pPr>
            <a:fld id="{DE87A190-697F-4DC8-8937-E152B995EE91}" type="datetimeFigureOut">
              <a:rPr lang="en-GB"/>
              <a:pPr>
                <a:defRPr/>
              </a:pPr>
              <a:t>18/02/2013</a:t>
            </a:fld>
            <a:endParaRPr lang="en-GB"/>
          </a:p>
        </p:txBody>
      </p:sp>
      <p:sp>
        <p:nvSpPr>
          <p:cNvPr id="4" name="Footer Placeholder 3"/>
          <p:cNvSpPr>
            <a:spLocks noGrp="1"/>
          </p:cNvSpPr>
          <p:nvPr>
            <p:ph type="ftr" sz="quarter" idx="2"/>
          </p:nvPr>
        </p:nvSpPr>
        <p:spPr>
          <a:xfrm>
            <a:off x="0" y="9512300"/>
            <a:ext cx="2982913" cy="501650"/>
          </a:xfrm>
          <a:prstGeom prst="rect">
            <a:avLst/>
          </a:prstGeom>
        </p:spPr>
        <p:txBody>
          <a:bodyPr vert="horz" lIns="96551" tIns="48276" rIns="96551" bIns="48276"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897313" y="9512300"/>
            <a:ext cx="2982912" cy="501650"/>
          </a:xfrm>
          <a:prstGeom prst="rect">
            <a:avLst/>
          </a:prstGeom>
        </p:spPr>
        <p:txBody>
          <a:bodyPr vert="horz" lIns="96551" tIns="48276" rIns="96551" bIns="48276" rtlCol="0" anchor="b"/>
          <a:lstStyle>
            <a:lvl1pPr algn="r">
              <a:defRPr sz="1300"/>
            </a:lvl1pPr>
          </a:lstStyle>
          <a:p>
            <a:pPr>
              <a:defRPr/>
            </a:pPr>
            <a:fld id="{A9EA0711-4DAA-4FC0-AF7D-FCFA88C704C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6551" tIns="48276" rIns="96551" bIns="48276"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897313" y="0"/>
            <a:ext cx="2982912" cy="500063"/>
          </a:xfrm>
          <a:prstGeom prst="rect">
            <a:avLst/>
          </a:prstGeom>
        </p:spPr>
        <p:txBody>
          <a:bodyPr vert="horz" lIns="96551" tIns="48276" rIns="96551" bIns="48276" rtlCol="0"/>
          <a:lstStyle>
            <a:lvl1pPr algn="r" fontAlgn="auto">
              <a:spcBef>
                <a:spcPts val="0"/>
              </a:spcBef>
              <a:spcAft>
                <a:spcPts val="0"/>
              </a:spcAft>
              <a:defRPr sz="1300">
                <a:latin typeface="+mn-lt"/>
                <a:cs typeface="+mn-cs"/>
              </a:defRPr>
            </a:lvl1pPr>
          </a:lstStyle>
          <a:p>
            <a:pPr>
              <a:defRPr/>
            </a:pPr>
            <a:fld id="{A27D2787-8021-4A13-97AF-E40A0CD1D837}" type="datetimeFigureOut">
              <a:rPr lang="en-GB"/>
              <a:pPr>
                <a:defRPr/>
              </a:pPr>
              <a:t>18/02/2013</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pPr lvl="0"/>
            <a:endParaRPr lang="en-GB" noProof="0" smtClean="0"/>
          </a:p>
        </p:txBody>
      </p:sp>
      <p:sp>
        <p:nvSpPr>
          <p:cNvPr id="5" name="Notes Placeholder 4"/>
          <p:cNvSpPr>
            <a:spLocks noGrp="1"/>
          </p:cNvSpPr>
          <p:nvPr>
            <p:ph type="body" sz="quarter" idx="3"/>
          </p:nvPr>
        </p:nvSpPr>
        <p:spPr>
          <a:xfrm>
            <a:off x="688975" y="4757738"/>
            <a:ext cx="5505450" cy="4506912"/>
          </a:xfrm>
          <a:prstGeom prst="rect">
            <a:avLst/>
          </a:prstGeom>
        </p:spPr>
        <p:txBody>
          <a:bodyPr vert="horz" lIns="96551" tIns="48276" rIns="96551" bIns="482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512300"/>
            <a:ext cx="2982913" cy="501650"/>
          </a:xfrm>
          <a:prstGeom prst="rect">
            <a:avLst/>
          </a:prstGeom>
        </p:spPr>
        <p:txBody>
          <a:bodyPr vert="horz" lIns="96551" tIns="48276" rIns="96551" bIns="48276"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7313" y="9512300"/>
            <a:ext cx="2982912" cy="501650"/>
          </a:xfrm>
          <a:prstGeom prst="rect">
            <a:avLst/>
          </a:prstGeom>
        </p:spPr>
        <p:txBody>
          <a:bodyPr vert="horz" lIns="96551" tIns="48276" rIns="96551" bIns="48276" rtlCol="0" anchor="b"/>
          <a:lstStyle>
            <a:lvl1pPr algn="r" fontAlgn="auto">
              <a:spcBef>
                <a:spcPts val="0"/>
              </a:spcBef>
              <a:spcAft>
                <a:spcPts val="0"/>
              </a:spcAft>
              <a:defRPr sz="1300">
                <a:latin typeface="+mn-lt"/>
                <a:cs typeface="+mn-cs"/>
              </a:defRPr>
            </a:lvl1pPr>
          </a:lstStyle>
          <a:p>
            <a:pPr>
              <a:defRPr/>
            </a:pPr>
            <a:fld id="{015D99C7-4EB2-4B9D-90A0-860B38B276C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A4B3868-91C4-4ED1-8E73-CCB2F1A70691}" type="datetimeFigureOut">
              <a:rPr lang="en-GB"/>
              <a:pPr>
                <a:defRPr/>
              </a:pPr>
              <a:t>18/02/2013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F71E5F9-952E-480A-BA73-89362BCEBC3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F6C6B17-0C04-4ACB-B98A-F883768B8E94}" type="datetimeFigureOut">
              <a:rPr lang="en-GB"/>
              <a:pPr>
                <a:defRPr/>
              </a:pPr>
              <a:t>18/02/2013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F774C0F-85FF-4BFE-92A2-8A02FC3C277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6A25561-4417-4554-B755-46C3537B7956}" type="datetimeFigureOut">
              <a:rPr lang="en-GB"/>
              <a:pPr>
                <a:defRPr/>
              </a:pPr>
              <a:t>18/02/2013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0FB540-F537-4484-B619-07B5406F31C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E52F8FF-5288-4EEE-9C50-78C877DAF623}" type="datetimeFigureOut">
              <a:rPr lang="en-GB"/>
              <a:pPr>
                <a:defRPr/>
              </a:pPr>
              <a:t>18/02/2013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5522AC-9B01-435A-B915-76E0086A293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08688C-E6F3-4051-89A5-ECCD97F9CCB2}" type="datetimeFigureOut">
              <a:rPr lang="en-GB"/>
              <a:pPr>
                <a:defRPr/>
              </a:pPr>
              <a:t>18/02/2013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11ECBE-4B08-4608-B001-3E2DBA390F0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A5D7B6C-C4C2-4932-AA0C-29E5D07927BC}" type="datetimeFigureOut">
              <a:rPr lang="en-GB"/>
              <a:pPr>
                <a:defRPr/>
              </a:pPr>
              <a:t>18/02/2013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73F1BEE-8940-4D8A-92B8-11BD3B632B3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A6D5829-8868-417A-8913-7136159467E8}" type="datetimeFigureOut">
              <a:rPr lang="en-GB"/>
              <a:pPr>
                <a:defRPr/>
              </a:pPr>
              <a:t>18/02/2013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92F0649-9E93-469C-ACDD-D45CBB56C08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E5A2841-F093-45DE-9747-2C05749DD593}" type="datetimeFigureOut">
              <a:rPr lang="en-GB"/>
              <a:pPr>
                <a:defRPr/>
              </a:pPr>
              <a:t>18/02/2013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080405B-AA08-41E3-807C-3F3E03ABDF5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E1953F-2A85-4BBA-9B81-A2B304E95B82}" type="datetimeFigureOut">
              <a:rPr lang="en-GB"/>
              <a:pPr>
                <a:defRPr/>
              </a:pPr>
              <a:t>18/02/2013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7E79418-FB34-4521-9A26-065F987AA91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1F374E-1494-4CEC-9A68-52F416339C15}" type="datetimeFigureOut">
              <a:rPr lang="en-GB"/>
              <a:pPr>
                <a:defRPr/>
              </a:pPr>
              <a:t>18/02/2013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59248A-5D5A-45EE-A465-21A9E86EA86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99C94B-F571-4FEC-9401-6E8AA2A6E4D5}" type="datetimeFigureOut">
              <a:rPr lang="en-GB"/>
              <a:pPr>
                <a:defRPr/>
              </a:pPr>
              <a:t>18/02/2013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AF34432-F8BD-4F91-A22A-447394A45F5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8F164A-2CF2-463E-B364-09E84D26953D}" type="datetimeFigureOut">
              <a:rPr lang="en-GB"/>
              <a:pPr>
                <a:defRPr/>
              </a:pPr>
              <a:t>18/02/2013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38F6F2-1817-4941-B897-331E5183E87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idx="4294967295"/>
          </p:nvPr>
        </p:nvSpPr>
        <p:spPr>
          <a:xfrm>
            <a:off x="685800" y="2133600"/>
            <a:ext cx="7772400" cy="1943100"/>
          </a:xfrm>
        </p:spPr>
        <p:txBody>
          <a:bodyPr/>
          <a:lstStyle/>
          <a:p>
            <a:pPr eaLnBrk="1" hangingPunct="1">
              <a:spcBef>
                <a:spcPts val="600"/>
              </a:spcBef>
              <a:spcAft>
                <a:spcPts val="600"/>
              </a:spcAft>
            </a:pPr>
            <a:r>
              <a:rPr lang="en-GB" sz="4900" smtClean="0">
                <a:latin typeface="Garamond" pitchFamily="18" charset="0"/>
              </a:rPr>
              <a:t>Shaping Modern Mathematics:</a:t>
            </a:r>
            <a:br>
              <a:rPr lang="en-GB" sz="4900" smtClean="0">
                <a:latin typeface="Garamond" pitchFamily="18" charset="0"/>
              </a:rPr>
            </a:br>
            <a:r>
              <a:rPr lang="en-GB" sz="4900" smtClean="0">
                <a:latin typeface="Garamond" pitchFamily="18" charset="0"/>
              </a:rPr>
              <a:t>Are Averages Typical?</a:t>
            </a:r>
          </a:p>
        </p:txBody>
      </p:sp>
      <p:sp>
        <p:nvSpPr>
          <p:cNvPr id="73731" name="Subtitle 2"/>
          <p:cNvSpPr>
            <a:spLocks noGrp="1"/>
          </p:cNvSpPr>
          <p:nvPr>
            <p:ph type="subTitle" idx="4294967295"/>
          </p:nvPr>
        </p:nvSpPr>
        <p:spPr>
          <a:xfrm>
            <a:off x="1258888" y="4235450"/>
            <a:ext cx="6626225" cy="1857375"/>
          </a:xfrm>
        </p:spPr>
        <p:txBody>
          <a:bodyPr/>
          <a:lstStyle/>
          <a:p>
            <a:pPr marL="0" indent="0" algn="ctr" eaLnBrk="1" hangingPunct="1">
              <a:buFont typeface="Arial" charset="0"/>
              <a:buNone/>
            </a:pPr>
            <a:r>
              <a:rPr lang="en-GB" sz="4000" smtClean="0">
                <a:latin typeface="Garamond" pitchFamily="18" charset="0"/>
              </a:rPr>
              <a:t>Raymond Flood</a:t>
            </a:r>
          </a:p>
          <a:p>
            <a:pPr marL="0" indent="0" algn="ctr" eaLnBrk="1" hangingPunct="1">
              <a:buFont typeface="Arial" charset="0"/>
              <a:buNone/>
            </a:pPr>
            <a:r>
              <a:rPr lang="en-GB" sz="3500" smtClean="0">
                <a:latin typeface="Garamond" pitchFamily="18" charset="0"/>
              </a:rPr>
              <a:t>Gresham Professor of Geometry</a:t>
            </a:r>
          </a:p>
        </p:txBody>
      </p:sp>
      <p:pic>
        <p:nvPicPr>
          <p:cNvPr id="73732" name="Picture 2" descr="C:\Users\s.morrison\Documents\Crests and Logos\Gresham logo_CMYK.jpg"/>
          <p:cNvPicPr>
            <a:picLocks noChangeAspect="1" noChangeArrowheads="1"/>
          </p:cNvPicPr>
          <p:nvPr/>
        </p:nvPicPr>
        <p:blipFill>
          <a:blip r:embed="rId2"/>
          <a:srcRect/>
          <a:stretch>
            <a:fillRect/>
          </a:stretch>
        </p:blipFill>
        <p:spPr bwMode="auto">
          <a:xfrm>
            <a:off x="3138488" y="228600"/>
            <a:ext cx="2946400" cy="1774825"/>
          </a:xfrm>
          <a:prstGeom prst="rect">
            <a:avLst/>
          </a:prstGeom>
          <a:noFill/>
          <a:ln w="9525">
            <a:noFill/>
            <a:miter lim="800000"/>
            <a:headEnd/>
            <a:tailEnd/>
          </a:ln>
        </p:spPr>
      </p:pic>
      <p:pic>
        <p:nvPicPr>
          <p:cNvPr id="73733" name="Picture 6" descr="facebook_logo"/>
          <p:cNvPicPr>
            <a:picLocks noChangeAspect="1" noChangeArrowheads="1"/>
          </p:cNvPicPr>
          <p:nvPr/>
        </p:nvPicPr>
        <p:blipFill>
          <a:blip r:embed="rId3"/>
          <a:srcRect/>
          <a:stretch>
            <a:fillRect/>
          </a:stretch>
        </p:blipFill>
        <p:spPr bwMode="auto">
          <a:xfrm>
            <a:off x="7308850" y="6021388"/>
            <a:ext cx="576263" cy="576262"/>
          </a:xfrm>
          <a:prstGeom prst="rect">
            <a:avLst/>
          </a:prstGeom>
          <a:noFill/>
          <a:ln w="9525">
            <a:noFill/>
            <a:miter lim="800000"/>
            <a:headEnd/>
            <a:tailEnd/>
          </a:ln>
        </p:spPr>
      </p:pic>
      <p:pic>
        <p:nvPicPr>
          <p:cNvPr id="73734" name="Picture 9" descr="Twitter-Bird"/>
          <p:cNvPicPr>
            <a:picLocks noChangeAspect="1" noChangeArrowheads="1"/>
          </p:cNvPicPr>
          <p:nvPr/>
        </p:nvPicPr>
        <p:blipFill>
          <a:blip r:embed="rId4"/>
          <a:srcRect/>
          <a:stretch>
            <a:fillRect/>
          </a:stretch>
        </p:blipFill>
        <p:spPr bwMode="auto">
          <a:xfrm>
            <a:off x="1042988" y="6002338"/>
            <a:ext cx="827087" cy="603250"/>
          </a:xfrm>
          <a:prstGeom prst="rect">
            <a:avLst/>
          </a:prstGeom>
          <a:noFill/>
          <a:ln w="9525">
            <a:noFill/>
            <a:miter lim="800000"/>
            <a:headEnd/>
            <a:tailEnd/>
          </a:ln>
        </p:spPr>
      </p:pic>
      <p:sp>
        <p:nvSpPr>
          <p:cNvPr id="73735" name="Text Box 10"/>
          <p:cNvSpPr txBox="1">
            <a:spLocks noChangeArrowheads="1"/>
          </p:cNvSpPr>
          <p:nvPr/>
        </p:nvSpPr>
        <p:spPr bwMode="auto">
          <a:xfrm>
            <a:off x="2481263" y="5949950"/>
            <a:ext cx="4162425" cy="731838"/>
          </a:xfrm>
          <a:prstGeom prst="rect">
            <a:avLst/>
          </a:prstGeom>
          <a:noFill/>
          <a:ln w="9525">
            <a:noFill/>
            <a:miter lim="800000"/>
            <a:headEnd/>
            <a:tailEnd/>
          </a:ln>
        </p:spPr>
        <p:txBody>
          <a:bodyPr wrap="none">
            <a:spAutoFit/>
          </a:bodyPr>
          <a:lstStyle/>
          <a:p>
            <a:pPr algn="ctr"/>
            <a:r>
              <a:rPr lang="en-GB" sz="1200">
                <a:latin typeface="Garamond" pitchFamily="18" charset="0"/>
                <a:ea typeface="ＭＳ Ｐゴシック" pitchFamily="34" charset="-128"/>
              </a:rPr>
              <a:t>This lecture will soon be available on the Gresham College website,</a:t>
            </a:r>
          </a:p>
          <a:p>
            <a:pPr algn="ctr"/>
            <a:r>
              <a:rPr lang="en-GB" sz="1200">
                <a:latin typeface="Garamond" pitchFamily="18" charset="0"/>
                <a:ea typeface="ＭＳ Ｐゴシック" pitchFamily="34" charset="-128"/>
              </a:rPr>
              <a:t>where it will join our online archive of almost 1,500 lectures.</a:t>
            </a:r>
          </a:p>
          <a:p>
            <a:pPr algn="ctr"/>
            <a:r>
              <a:rPr lang="en-GB">
                <a:latin typeface="Garamond" pitchFamily="18" charset="0"/>
                <a:ea typeface="ＭＳ Ｐゴシック" pitchFamily="34" charset="-128"/>
              </a:rPr>
              <a:t>www.gresham.ac.uk</a:t>
            </a:r>
            <a:endParaRPr lang="en-US">
              <a:latin typeface="Garamond"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z="4000" b="1" smtClean="0">
                <a:solidFill>
                  <a:srgbClr val="3333CC"/>
                </a:solidFill>
              </a:rPr>
              <a:t>John Snow 1813 – 1858</a:t>
            </a:r>
            <a:br>
              <a:rPr lang="en-GB" sz="4000" b="1" smtClean="0">
                <a:solidFill>
                  <a:srgbClr val="3333CC"/>
                </a:solidFill>
              </a:rPr>
            </a:br>
            <a:r>
              <a:rPr lang="en-GB" sz="4000" b="1" smtClean="0">
                <a:solidFill>
                  <a:srgbClr val="3333CC"/>
                </a:solidFill>
              </a:rPr>
              <a:t>Father of contemporary epidemiology</a:t>
            </a:r>
          </a:p>
        </p:txBody>
      </p:sp>
      <p:pic>
        <p:nvPicPr>
          <p:cNvPr id="24578" name="Content Placeholder 3"/>
          <p:cNvPicPr>
            <a:picLocks noGrp="1" noChangeAspect="1"/>
          </p:cNvPicPr>
          <p:nvPr>
            <p:ph idx="1"/>
          </p:nvPr>
        </p:nvPicPr>
        <p:blipFill>
          <a:blip r:embed="rId2"/>
          <a:srcRect/>
          <a:stretch>
            <a:fillRect/>
          </a:stretch>
        </p:blipFill>
        <p:spPr>
          <a:xfrm>
            <a:off x="2641600" y="1600200"/>
            <a:ext cx="3946525" cy="50688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b="1" smtClean="0">
                <a:solidFill>
                  <a:srgbClr val="3333CC"/>
                </a:solidFill>
              </a:rPr>
              <a:t>John Snow’s cholera map</a:t>
            </a:r>
          </a:p>
        </p:txBody>
      </p:sp>
      <p:pic>
        <p:nvPicPr>
          <p:cNvPr id="25602" name="Picture 3"/>
          <p:cNvPicPr>
            <a:picLocks noGrp="1" noChangeAspect="1" noChangeArrowheads="1"/>
          </p:cNvPicPr>
          <p:nvPr>
            <p:ph idx="1"/>
          </p:nvPr>
        </p:nvPicPr>
        <p:blipFill>
          <a:blip r:embed="rId2"/>
          <a:srcRect/>
          <a:stretch>
            <a:fillRect/>
          </a:stretch>
        </p:blipFill>
        <p:spPr>
          <a:xfrm>
            <a:off x="1619250" y="1670050"/>
            <a:ext cx="6192838" cy="4927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Karl Pearson 1857 - 1936</a:t>
            </a:r>
          </a:p>
        </p:txBody>
      </p:sp>
      <p:pic>
        <p:nvPicPr>
          <p:cNvPr id="26626" name="Picture 2" descr="C:\Users\Raymond\Documents\Gresham Lectures\Year 1 2012-13\Lecture 5 Statistics\Karl_Pearson_2.jpg"/>
          <p:cNvPicPr>
            <a:picLocks noGrp="1" noChangeAspect="1" noChangeArrowheads="1"/>
          </p:cNvPicPr>
          <p:nvPr>
            <p:ph idx="1"/>
          </p:nvPr>
        </p:nvPicPr>
        <p:blipFill>
          <a:blip r:embed="rId2"/>
          <a:srcRect/>
          <a:stretch>
            <a:fillRect/>
          </a:stretch>
        </p:blipFill>
        <p:spPr>
          <a:xfrm>
            <a:off x="2870200" y="1792288"/>
            <a:ext cx="3403600" cy="4140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b="1" smtClean="0">
                <a:solidFill>
                  <a:srgbClr val="3333CC"/>
                </a:solidFill>
              </a:rPr>
              <a:t>Histograms</a:t>
            </a:r>
          </a:p>
        </p:txBody>
      </p:sp>
      <p:sp>
        <p:nvSpPr>
          <p:cNvPr id="3" name="Content Placeholder 2"/>
          <p:cNvSpPr>
            <a:spLocks noGrp="1"/>
          </p:cNvSpPr>
          <p:nvPr>
            <p:ph sz="half" idx="1"/>
          </p:nvPr>
        </p:nvSpPr>
        <p:spPr>
          <a:xfrm>
            <a:off x="107950" y="1628775"/>
            <a:ext cx="4464050" cy="4895850"/>
          </a:xfrm>
        </p:spPr>
        <p:txBody>
          <a:bodyPr/>
          <a:lstStyle/>
          <a:p>
            <a:pPr marL="0" indent="0">
              <a:buFont typeface="Arial" charset="0"/>
              <a:buNone/>
              <a:defRPr/>
            </a:pPr>
            <a:r>
              <a:rPr lang="en-GB" b="1" dirty="0" smtClean="0"/>
              <a:t>Heights of 31 cherry trees</a:t>
            </a:r>
          </a:p>
          <a:p>
            <a:pPr marL="742950" indent="-742950">
              <a:buFont typeface="Arial" charset="0"/>
              <a:buAutoNum type="arabicPlain" startAt="70"/>
              <a:defRPr/>
            </a:pPr>
            <a:r>
              <a:rPr lang="en-GB" sz="3600" dirty="0" smtClean="0"/>
              <a:t>65   63   72   81  </a:t>
            </a:r>
          </a:p>
          <a:p>
            <a:pPr marL="0" indent="0">
              <a:buFont typeface="Arial" charset="0"/>
              <a:buNone/>
              <a:defRPr/>
            </a:pPr>
            <a:r>
              <a:rPr lang="en-GB" sz="3600" dirty="0" smtClean="0"/>
              <a:t>83   66   75   80   75   79   76   76   69   75   74   85   86   71   64   78   80   74   72   77  </a:t>
            </a:r>
          </a:p>
          <a:p>
            <a:pPr marL="742950" indent="-742950">
              <a:buFont typeface="Arial" charset="0"/>
              <a:buAutoNum type="arabicPlain" startAt="81"/>
              <a:defRPr/>
            </a:pPr>
            <a:r>
              <a:rPr lang="en-GB" sz="3600" dirty="0" smtClean="0"/>
              <a:t>82   80   80   80  </a:t>
            </a:r>
          </a:p>
          <a:p>
            <a:pPr marL="0" indent="0">
              <a:buFont typeface="Arial" charset="0"/>
              <a:buNone/>
              <a:defRPr/>
            </a:pPr>
            <a:r>
              <a:rPr lang="en-GB" sz="3600" dirty="0" smtClean="0"/>
              <a:t>87   </a:t>
            </a:r>
            <a:endParaRPr lang="en-GB" sz="3600" dirty="0"/>
          </a:p>
          <a:p>
            <a:pPr marL="0" indent="0">
              <a:buFont typeface="Arial" charset="0"/>
              <a:buNone/>
              <a:defRPr/>
            </a:pPr>
            <a:endParaRPr lang="en-GB" sz="2000" dirty="0"/>
          </a:p>
        </p:txBody>
      </p:sp>
      <p:sp>
        <p:nvSpPr>
          <p:cNvPr id="27651" name="Content Placeholder 3"/>
          <p:cNvSpPr>
            <a:spLocks noGrp="1"/>
          </p:cNvSpPr>
          <p:nvPr>
            <p:ph sz="half" idx="2"/>
          </p:nvPr>
        </p:nvSpPr>
        <p:spPr/>
        <p:txBody>
          <a:bodyPr/>
          <a:lstStyle/>
          <a:p>
            <a:endParaRPr lang="en-GB" smtClean="0"/>
          </a:p>
        </p:txBody>
      </p:sp>
      <p:pic>
        <p:nvPicPr>
          <p:cNvPr id="27652" name="Picture 2"/>
          <p:cNvPicPr>
            <a:picLocks noChangeAspect="1" noChangeArrowheads="1"/>
          </p:cNvPicPr>
          <p:nvPr/>
        </p:nvPicPr>
        <p:blipFill>
          <a:blip r:embed="rId2"/>
          <a:srcRect/>
          <a:stretch>
            <a:fillRect/>
          </a:stretch>
        </p:blipFill>
        <p:spPr bwMode="auto">
          <a:xfrm>
            <a:off x="4787900" y="1989138"/>
            <a:ext cx="381635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b="1" smtClean="0">
                <a:solidFill>
                  <a:srgbClr val="3333CC"/>
                </a:solidFill>
              </a:rPr>
              <a:t>Age profile attending lectures  at Gresham College – Bar Chart</a:t>
            </a:r>
          </a:p>
        </p:txBody>
      </p:sp>
      <p:graphicFrame>
        <p:nvGraphicFramePr>
          <p:cNvPr id="28674" name="Content Placeholder 3"/>
          <p:cNvGraphicFramePr>
            <a:graphicFrameLocks noGrp="1"/>
          </p:cNvGraphicFramePr>
          <p:nvPr>
            <p:ph idx="1"/>
          </p:nvPr>
        </p:nvGraphicFramePr>
        <p:xfrm>
          <a:off x="406400" y="2225675"/>
          <a:ext cx="8032750" cy="3951288"/>
        </p:xfrm>
        <a:graphic>
          <a:graphicData uri="http://schemas.openxmlformats.org/presentationml/2006/ole">
            <p:oleObj spid="_x0000_s28674" r:id="rId3" imgW="8029128" imgH="3950550" progId="Excel.Char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b="1" smtClean="0">
                <a:solidFill>
                  <a:srgbClr val="3333CC"/>
                </a:solidFill>
              </a:rPr>
              <a:t>Describing a population – Numerical methods</a:t>
            </a:r>
          </a:p>
        </p:txBody>
      </p:sp>
      <p:sp>
        <p:nvSpPr>
          <p:cNvPr id="3" name="Content Placeholder 2"/>
          <p:cNvSpPr>
            <a:spLocks noGrp="1"/>
          </p:cNvSpPr>
          <p:nvPr>
            <p:ph sz="half" idx="1"/>
          </p:nvPr>
        </p:nvSpPr>
        <p:spPr/>
        <p:txBody>
          <a:bodyPr/>
          <a:lstStyle/>
          <a:p>
            <a:pPr>
              <a:defRPr/>
            </a:pPr>
            <a:r>
              <a:rPr lang="en-GB" b="1" dirty="0" smtClean="0">
                <a:solidFill>
                  <a:srgbClr val="3333CC"/>
                </a:solidFill>
              </a:rPr>
              <a:t>Measures of location</a:t>
            </a:r>
          </a:p>
          <a:p>
            <a:pPr>
              <a:defRPr/>
            </a:pPr>
            <a:endParaRPr lang="en-GB" dirty="0">
              <a:solidFill>
                <a:srgbClr val="3333CC"/>
              </a:solidFill>
            </a:endParaRPr>
          </a:p>
          <a:p>
            <a:pPr>
              <a:defRPr/>
            </a:pPr>
            <a:r>
              <a:rPr lang="en-GB" dirty="0" smtClean="0"/>
              <a:t>Mean</a:t>
            </a:r>
          </a:p>
          <a:p>
            <a:pPr>
              <a:defRPr/>
            </a:pPr>
            <a:r>
              <a:rPr lang="en-GB" dirty="0" smtClean="0"/>
              <a:t>Median</a:t>
            </a:r>
          </a:p>
          <a:p>
            <a:pPr>
              <a:defRPr/>
            </a:pPr>
            <a:r>
              <a:rPr lang="en-GB" dirty="0" smtClean="0"/>
              <a:t>Minimum </a:t>
            </a:r>
          </a:p>
          <a:p>
            <a:pPr>
              <a:defRPr/>
            </a:pPr>
            <a:r>
              <a:rPr lang="en-GB" dirty="0" smtClean="0"/>
              <a:t>Maximum</a:t>
            </a:r>
          </a:p>
          <a:p>
            <a:pPr marL="0" indent="0">
              <a:buFont typeface="Arial" charset="0"/>
              <a:buNone/>
              <a:defRPr/>
            </a:pPr>
            <a:endParaRPr lang="en-GB" dirty="0"/>
          </a:p>
        </p:txBody>
      </p:sp>
      <p:sp>
        <p:nvSpPr>
          <p:cNvPr id="29699" name="Content Placeholder 3"/>
          <p:cNvSpPr>
            <a:spLocks noGrp="1"/>
          </p:cNvSpPr>
          <p:nvPr>
            <p:ph sz="half" idx="2"/>
          </p:nvPr>
        </p:nvSpPr>
        <p:spPr/>
        <p:txBody>
          <a:bodyPr/>
          <a:lstStyle/>
          <a:p>
            <a:r>
              <a:rPr lang="en-GB" b="1" smtClean="0">
                <a:solidFill>
                  <a:srgbClr val="3333CC"/>
                </a:solidFill>
              </a:rPr>
              <a:t>Measures of variation</a:t>
            </a:r>
          </a:p>
          <a:p>
            <a:endParaRPr lang="en-GB" smtClean="0">
              <a:solidFill>
                <a:srgbClr val="3333CC"/>
              </a:solidFill>
            </a:endParaRPr>
          </a:p>
          <a:p>
            <a:r>
              <a:rPr lang="en-GB" smtClean="0"/>
              <a:t>Range</a:t>
            </a:r>
          </a:p>
          <a:p>
            <a:r>
              <a:rPr lang="en-GB" smtClean="0"/>
              <a:t>Percentiles</a:t>
            </a:r>
          </a:p>
          <a:p>
            <a:r>
              <a:rPr lang="en-GB" smtClean="0"/>
              <a:t>Variance</a:t>
            </a:r>
          </a:p>
          <a:p>
            <a:r>
              <a:rPr lang="en-GB" smtClean="0"/>
              <a:t>Standard deviation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GB" b="1" smtClean="0">
                <a:solidFill>
                  <a:srgbClr val="3333CC"/>
                </a:solidFill>
              </a:rPr>
              <a:t>Measures of Location</a:t>
            </a:r>
            <a:br>
              <a:rPr lang="en-GB" b="1" smtClean="0">
                <a:solidFill>
                  <a:srgbClr val="3333CC"/>
                </a:solidFill>
              </a:rPr>
            </a:br>
            <a:r>
              <a:rPr lang="en-GB" b="1" smtClean="0">
                <a:solidFill>
                  <a:srgbClr val="3333CC"/>
                </a:solidFill>
              </a:rPr>
              <a:t>Mean or average</a:t>
            </a:r>
          </a:p>
        </p:txBody>
      </p:sp>
      <p:sp>
        <p:nvSpPr>
          <p:cNvPr id="30722" name="Content Placeholder 2"/>
          <p:cNvSpPr>
            <a:spLocks noGrp="1"/>
          </p:cNvSpPr>
          <p:nvPr>
            <p:ph idx="1"/>
          </p:nvPr>
        </p:nvSpPr>
        <p:spPr>
          <a:xfrm>
            <a:off x="107950" y="1600200"/>
            <a:ext cx="8928100" cy="4525963"/>
          </a:xfrm>
        </p:spPr>
        <p:txBody>
          <a:bodyPr/>
          <a:lstStyle/>
          <a:p>
            <a:pPr marL="0" indent="0">
              <a:buFont typeface="Arial" charset="0"/>
              <a:buNone/>
            </a:pPr>
            <a:r>
              <a:rPr lang="en-GB" b="1" smtClean="0"/>
              <a:t>Mean</a:t>
            </a:r>
            <a:r>
              <a:rPr lang="en-GB" smtClean="0"/>
              <a:t> or </a:t>
            </a:r>
            <a:r>
              <a:rPr lang="en-GB" b="1" smtClean="0"/>
              <a:t>Average</a:t>
            </a:r>
            <a:r>
              <a:rPr lang="en-GB" smtClean="0"/>
              <a:t> of n numbers is their sum over n</a:t>
            </a:r>
          </a:p>
          <a:p>
            <a:pPr marL="0" indent="0">
              <a:buFont typeface="Arial" charset="0"/>
              <a:buNone/>
            </a:pPr>
            <a:endParaRPr lang="en-GB" smtClean="0"/>
          </a:p>
          <a:p>
            <a:pPr marL="0" indent="0">
              <a:buFont typeface="Arial" charset="0"/>
              <a:buNone/>
            </a:pPr>
            <a:r>
              <a:rPr lang="en-GB" smtClean="0"/>
              <a:t>For 9, 21 and 30 sum is  9 + 21 + 30 = 60 and dividing by 3 gives  the average as 20. </a:t>
            </a:r>
          </a:p>
          <a:p>
            <a:pPr marL="0" indent="0">
              <a:buFont typeface="Arial" charset="0"/>
              <a:buNone/>
            </a:pPr>
            <a:endParaRPr lang="en-GB" smtClean="0"/>
          </a:p>
          <a:p>
            <a:pPr marL="0" indent="0">
              <a:buFont typeface="Arial" charset="0"/>
              <a:buNone/>
            </a:pPr>
            <a:r>
              <a:rPr lang="en-GB" smtClean="0"/>
              <a:t>For £15K, £20K, £25K, £30K, £35K, £40K and £155K</a:t>
            </a:r>
          </a:p>
          <a:p>
            <a:pPr marL="0" indent="0">
              <a:buFont typeface="Arial" charset="0"/>
              <a:buNone/>
            </a:pPr>
            <a:r>
              <a:rPr lang="en-GB" smtClean="0"/>
              <a:t>Sum is £315K giving average of £315K / 7 = £45K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GB" b="1" smtClean="0">
                <a:solidFill>
                  <a:srgbClr val="3333CC"/>
                </a:solidFill>
              </a:rPr>
              <a:t>Measures of Location</a:t>
            </a:r>
            <a:br>
              <a:rPr lang="en-GB" b="1" smtClean="0">
                <a:solidFill>
                  <a:srgbClr val="3333CC"/>
                </a:solidFill>
              </a:rPr>
            </a:br>
            <a:r>
              <a:rPr lang="en-GB" b="1" smtClean="0">
                <a:solidFill>
                  <a:srgbClr val="3333CC"/>
                </a:solidFill>
              </a:rPr>
              <a:t>Median</a:t>
            </a:r>
          </a:p>
        </p:txBody>
      </p:sp>
      <p:sp>
        <p:nvSpPr>
          <p:cNvPr id="31746" name="Content Placeholder 2"/>
          <p:cNvSpPr>
            <a:spLocks noGrp="1"/>
          </p:cNvSpPr>
          <p:nvPr>
            <p:ph idx="1"/>
          </p:nvPr>
        </p:nvSpPr>
        <p:spPr>
          <a:xfrm>
            <a:off x="107950" y="1600200"/>
            <a:ext cx="8928100" cy="5068888"/>
          </a:xfrm>
        </p:spPr>
        <p:txBody>
          <a:bodyPr/>
          <a:lstStyle/>
          <a:p>
            <a:pPr marL="0" indent="0">
              <a:buFont typeface="Arial" charset="0"/>
              <a:buNone/>
            </a:pPr>
            <a:r>
              <a:rPr lang="en-GB" smtClean="0"/>
              <a:t>The </a:t>
            </a:r>
            <a:r>
              <a:rPr lang="en-GB" b="1" smtClean="0"/>
              <a:t>Median</a:t>
            </a:r>
            <a:r>
              <a:rPr lang="en-GB" smtClean="0"/>
              <a:t> is that observation with the property that half the remaining observations are smaller than it and half bigger than it. </a:t>
            </a:r>
          </a:p>
          <a:p>
            <a:pPr marL="0" indent="0">
              <a:buFont typeface="Arial" charset="0"/>
              <a:buNone/>
            </a:pPr>
            <a:r>
              <a:rPr lang="en-GB" smtClean="0"/>
              <a:t>For the salaries example :</a:t>
            </a:r>
          </a:p>
          <a:p>
            <a:pPr marL="0" indent="0">
              <a:buFont typeface="Arial" charset="0"/>
              <a:buNone/>
            </a:pPr>
            <a:r>
              <a:rPr lang="en-GB" smtClean="0"/>
              <a:t>£15K, £20K, £25K, £30K, £35K, £40K and £155K</a:t>
            </a:r>
          </a:p>
          <a:p>
            <a:pPr marL="0" indent="0">
              <a:buFont typeface="Arial" charset="0"/>
              <a:buNone/>
            </a:pPr>
            <a:r>
              <a:rPr lang="en-GB" smtClean="0"/>
              <a:t>The median is £30K</a:t>
            </a:r>
          </a:p>
          <a:p>
            <a:pPr marL="0" indent="0">
              <a:buFont typeface="Arial" charset="0"/>
              <a:buNone/>
            </a:pPr>
            <a:r>
              <a:rPr lang="en-GB" smtClean="0"/>
              <a:t>Pay rise:</a:t>
            </a:r>
          </a:p>
          <a:p>
            <a:pPr marL="0" indent="0">
              <a:buFont typeface="Arial" charset="0"/>
              <a:buNone/>
            </a:pPr>
            <a:r>
              <a:rPr lang="en-GB" smtClean="0"/>
              <a:t>£15K, £20K, £25K, £30K, </a:t>
            </a:r>
            <a:r>
              <a:rPr lang="en-GB" b="1" smtClean="0"/>
              <a:t>£135K</a:t>
            </a:r>
            <a:r>
              <a:rPr lang="en-GB" smtClean="0"/>
              <a:t>, </a:t>
            </a:r>
            <a:r>
              <a:rPr lang="en-GB" b="1" smtClean="0"/>
              <a:t>£140K </a:t>
            </a:r>
            <a:r>
              <a:rPr lang="en-GB" smtClean="0"/>
              <a:t>and £155K </a:t>
            </a:r>
          </a:p>
          <a:p>
            <a:pPr marL="0" indent="0">
              <a:buFont typeface="Arial" charset="0"/>
              <a:buNone/>
            </a:pPr>
            <a:r>
              <a:rPr lang="en-GB" smtClean="0"/>
              <a:t>The median is still £30K</a:t>
            </a:r>
          </a:p>
          <a:p>
            <a:pPr marL="0" indent="0">
              <a:buFont typeface="Arial" charset="0"/>
              <a:buNone/>
            </a:pPr>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07950" y="274638"/>
            <a:ext cx="8928100" cy="1143000"/>
          </a:xfrm>
        </p:spPr>
        <p:txBody>
          <a:bodyPr/>
          <a:lstStyle/>
          <a:p>
            <a:r>
              <a:rPr lang="en-GB" b="1" smtClean="0">
                <a:solidFill>
                  <a:srgbClr val="3333CC"/>
                </a:solidFill>
              </a:rPr>
              <a:t>Alan Stewart on Averages </a:t>
            </a:r>
            <a:br>
              <a:rPr lang="en-GB" b="1" smtClean="0">
                <a:solidFill>
                  <a:srgbClr val="3333CC"/>
                </a:solidFill>
              </a:rPr>
            </a:br>
            <a:r>
              <a:rPr lang="en-GB" sz="4000" b="1" i="1" smtClean="0">
                <a:solidFill>
                  <a:srgbClr val="3333CC"/>
                </a:solidFill>
              </a:rPr>
              <a:t>The Times</a:t>
            </a:r>
            <a:r>
              <a:rPr lang="en-GB" sz="4000" b="1" smtClean="0">
                <a:solidFill>
                  <a:srgbClr val="3333CC"/>
                </a:solidFill>
              </a:rPr>
              <a:t>, Monday, January 4, 1954, p7</a:t>
            </a:r>
          </a:p>
        </p:txBody>
      </p:sp>
      <p:sp>
        <p:nvSpPr>
          <p:cNvPr id="32770" name="Content Placeholder 2"/>
          <p:cNvSpPr>
            <a:spLocks noGrp="1"/>
          </p:cNvSpPr>
          <p:nvPr>
            <p:ph idx="1"/>
          </p:nvPr>
        </p:nvSpPr>
        <p:spPr>
          <a:xfrm>
            <a:off x="323850" y="1600200"/>
            <a:ext cx="8507413" cy="4997450"/>
          </a:xfrm>
        </p:spPr>
        <p:txBody>
          <a:bodyPr/>
          <a:lstStyle/>
          <a:p>
            <a:pPr marL="0" indent="0">
              <a:buFont typeface="Arial" charset="0"/>
              <a:buNone/>
            </a:pPr>
            <a:r>
              <a:rPr lang="en-GB" smtClean="0"/>
              <a:t>Sir, In your issue of December 31 you quoted Mr. B.S. Morris as saying that many people are disturbed that about half the children are below the average in reading ability. This is only one of many similarly disturbing facts. About half the church steeples in the country are below average height; about half our coal scuttles below average capacity, and about half our babies below average weight. The only remedy would seem to be to repeal the law of averages.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b="1" smtClean="0">
                <a:solidFill>
                  <a:srgbClr val="3333CC"/>
                </a:solidFill>
              </a:rPr>
              <a:t>Measures of variation</a:t>
            </a:r>
            <a:br>
              <a:rPr lang="en-GB" b="1" smtClean="0">
                <a:solidFill>
                  <a:srgbClr val="3333CC"/>
                </a:solidFill>
              </a:rPr>
            </a:br>
            <a:r>
              <a:rPr lang="en-GB" b="1" smtClean="0">
                <a:solidFill>
                  <a:srgbClr val="3333CC"/>
                </a:solidFill>
              </a:rPr>
              <a:t>Range</a:t>
            </a:r>
          </a:p>
        </p:txBody>
      </p:sp>
      <p:sp>
        <p:nvSpPr>
          <p:cNvPr id="33794" name="Content Placeholder 2"/>
          <p:cNvSpPr>
            <a:spLocks noGrp="1"/>
          </p:cNvSpPr>
          <p:nvPr>
            <p:ph idx="1"/>
          </p:nvPr>
        </p:nvSpPr>
        <p:spPr/>
        <p:txBody>
          <a:bodyPr/>
          <a:lstStyle/>
          <a:p>
            <a:pPr marL="0" indent="0">
              <a:buFont typeface="Arial" charset="0"/>
              <a:buNone/>
            </a:pPr>
            <a:r>
              <a:rPr lang="en-GB" b="1" smtClean="0"/>
              <a:t>Range</a:t>
            </a:r>
            <a:r>
              <a:rPr lang="en-GB" smtClean="0"/>
              <a:t> = maximum value – minimum value</a:t>
            </a:r>
          </a:p>
          <a:p>
            <a:pPr marL="0" indent="0">
              <a:buFont typeface="Arial" charset="0"/>
              <a:buNone/>
            </a:pPr>
            <a:endParaRPr lang="en-GB" smtClean="0"/>
          </a:p>
          <a:p>
            <a:pPr marL="0" indent="0">
              <a:buFont typeface="Arial" charset="0"/>
              <a:buNone/>
            </a:pPr>
            <a:r>
              <a:rPr lang="en-GB" smtClean="0"/>
              <a:t>£15K, £20K, £25K, £30K, £35K, £40K, £155K</a:t>
            </a:r>
          </a:p>
          <a:p>
            <a:pPr marL="0" indent="0">
              <a:buFont typeface="Arial" charset="0"/>
              <a:buNone/>
            </a:pPr>
            <a:r>
              <a:rPr lang="en-GB" smtClean="0"/>
              <a:t>The range is £140K.</a:t>
            </a:r>
          </a:p>
          <a:p>
            <a:pPr marL="0" indent="0">
              <a:buFont typeface="Arial" charset="0"/>
              <a:buNone/>
            </a:pPr>
            <a:r>
              <a:rPr lang="en-GB" smtClean="0"/>
              <a:t>The average is £45K</a:t>
            </a:r>
          </a:p>
          <a:p>
            <a:pPr marL="0" indent="0">
              <a:buFont typeface="Arial" charset="0"/>
              <a:buNone/>
            </a:pP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endParaRPr lang="en-GB" smtClean="0"/>
          </a:p>
        </p:txBody>
      </p:sp>
      <p:sp>
        <p:nvSpPr>
          <p:cNvPr id="16386" name="Content Placeholder 2"/>
          <p:cNvSpPr>
            <a:spLocks noGrp="1"/>
          </p:cNvSpPr>
          <p:nvPr>
            <p:ph idx="1"/>
          </p:nvPr>
        </p:nvSpPr>
        <p:spPr/>
        <p:txBody>
          <a:bodyPr/>
          <a:lstStyle/>
          <a:p>
            <a:pPr marL="0" indent="0">
              <a:buFont typeface="Arial" charset="0"/>
              <a:buNone/>
            </a:pPr>
            <a:r>
              <a:rPr lang="en-GB" smtClean="0"/>
              <a:t>A knowledge of statistical methods is not only essential for those who present statistical arguments, it is also needed by those on the receiving end.</a:t>
            </a:r>
          </a:p>
          <a:p>
            <a:pPr marL="0" indent="0">
              <a:buFont typeface="Arial" charset="0"/>
              <a:buNone/>
            </a:pPr>
            <a:endParaRPr lang="en-GB" smtClean="0"/>
          </a:p>
          <a:p>
            <a:pPr marL="0" indent="0">
              <a:buFont typeface="Arial" charset="0"/>
              <a:buNone/>
            </a:pPr>
            <a:r>
              <a:rPr lang="en-GB" sz="2400" smtClean="0"/>
              <a:t>Allen, R.G.D. </a:t>
            </a:r>
            <a:r>
              <a:rPr lang="en-GB" sz="2400" i="1" smtClean="0"/>
              <a:t>Statistics for Economists </a:t>
            </a:r>
            <a:r>
              <a:rPr lang="en-GB" sz="2400" smtClean="0"/>
              <a:t> Chapter 1 p.9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b="1" smtClean="0">
                <a:solidFill>
                  <a:srgbClr val="3333CC"/>
                </a:solidFill>
              </a:rPr>
              <a:t>Measures of variation</a:t>
            </a:r>
            <a:br>
              <a:rPr lang="en-GB" b="1" smtClean="0">
                <a:solidFill>
                  <a:srgbClr val="3333CC"/>
                </a:solidFill>
              </a:rPr>
            </a:br>
            <a:r>
              <a:rPr lang="en-GB" b="1" smtClean="0">
                <a:solidFill>
                  <a:srgbClr val="3333CC"/>
                </a:solidFill>
              </a:rPr>
              <a:t>Percentiles</a:t>
            </a:r>
          </a:p>
        </p:txBody>
      </p:sp>
      <p:sp>
        <p:nvSpPr>
          <p:cNvPr id="34818" name="Content Placeholder 2"/>
          <p:cNvSpPr>
            <a:spLocks noGrp="1"/>
          </p:cNvSpPr>
          <p:nvPr>
            <p:ph idx="1"/>
          </p:nvPr>
        </p:nvSpPr>
        <p:spPr>
          <a:xfrm>
            <a:off x="457200" y="1600200"/>
            <a:ext cx="8229600" cy="5257800"/>
          </a:xfrm>
        </p:spPr>
        <p:txBody>
          <a:bodyPr/>
          <a:lstStyle/>
          <a:p>
            <a:pPr marL="0" indent="0">
              <a:buFont typeface="Arial" charset="0"/>
              <a:buNone/>
            </a:pPr>
            <a:r>
              <a:rPr lang="en-GB" smtClean="0"/>
              <a:t>The pth percentile in a data set or population is that observation where p% of the population is smaller than or equal to it.</a:t>
            </a:r>
          </a:p>
          <a:p>
            <a:pPr marL="0" indent="0">
              <a:buFont typeface="Arial" charset="0"/>
              <a:buNone/>
            </a:pPr>
            <a:r>
              <a:rPr lang="en-GB" sz="2800" smtClean="0"/>
              <a:t>Example:  If ‘41’ is the 80</a:t>
            </a:r>
            <a:r>
              <a:rPr lang="en-GB" sz="2800" baseline="30000" smtClean="0"/>
              <a:t>th</a:t>
            </a:r>
            <a:r>
              <a:rPr lang="en-GB" sz="2800" smtClean="0"/>
              <a:t> percentile in a set of observations then 80% of the numbers are smaller than or equal to 41.</a:t>
            </a:r>
          </a:p>
          <a:p>
            <a:pPr marL="0" indent="0">
              <a:buFont typeface="Arial" charset="0"/>
              <a:buNone/>
            </a:pPr>
            <a:r>
              <a:rPr lang="en-GB" sz="2800" smtClean="0"/>
              <a:t>The median is the 50</a:t>
            </a:r>
            <a:r>
              <a:rPr lang="en-GB" sz="2800" baseline="30000" smtClean="0"/>
              <a:t>th</a:t>
            </a:r>
            <a:r>
              <a:rPr lang="en-GB" sz="2800" smtClean="0"/>
              <a:t> percentile</a:t>
            </a:r>
          </a:p>
          <a:p>
            <a:pPr marL="0" indent="0">
              <a:buFont typeface="Arial" charset="0"/>
              <a:buNone/>
            </a:pPr>
            <a:r>
              <a:rPr lang="en-GB" sz="2800" smtClean="0"/>
              <a:t>The name given to the 25</a:t>
            </a:r>
            <a:r>
              <a:rPr lang="en-GB" sz="2800" baseline="30000" smtClean="0"/>
              <a:t>th</a:t>
            </a:r>
            <a:r>
              <a:rPr lang="en-GB" sz="2800" smtClean="0"/>
              <a:t> percentile it is the first quartile.</a:t>
            </a:r>
          </a:p>
          <a:p>
            <a:pPr marL="0" indent="0">
              <a:buFont typeface="Arial" charset="0"/>
              <a:buNone/>
            </a:pPr>
            <a:r>
              <a:rPr lang="en-GB" sz="2800" smtClean="0"/>
              <a:t>The name  given to the 75</a:t>
            </a:r>
            <a:r>
              <a:rPr lang="en-GB" sz="2800" baseline="30000" smtClean="0"/>
              <a:t>th</a:t>
            </a:r>
            <a:r>
              <a:rPr lang="en-GB" sz="2800" smtClean="0"/>
              <a:t> percentile it is the third quartile.</a:t>
            </a:r>
          </a:p>
          <a:p>
            <a:pPr marL="0" indent="0">
              <a:buFont typeface="Arial" charset="0"/>
              <a:buNone/>
            </a:pPr>
            <a:endParaRPr lang="en-GB" smtClean="0"/>
          </a:p>
          <a:p>
            <a:pPr marL="0" indent="0">
              <a:buFont typeface="Arial" charset="0"/>
              <a:buNone/>
            </a:pP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23850" y="274638"/>
            <a:ext cx="8434388" cy="1143000"/>
          </a:xfrm>
        </p:spPr>
        <p:txBody>
          <a:bodyPr/>
          <a:lstStyle/>
          <a:p>
            <a:r>
              <a:rPr lang="en-GB" b="1" smtClean="0">
                <a:solidFill>
                  <a:srgbClr val="3333CC"/>
                </a:solidFill>
              </a:rPr>
              <a:t>Weight against age Percentile chart</a:t>
            </a:r>
          </a:p>
        </p:txBody>
      </p:sp>
      <p:pic>
        <p:nvPicPr>
          <p:cNvPr id="35842" name="Content Placeholder 4"/>
          <p:cNvPicPr>
            <a:picLocks noGrp="1" noChangeAspect="1"/>
          </p:cNvPicPr>
          <p:nvPr>
            <p:ph idx="1"/>
          </p:nvPr>
        </p:nvPicPr>
        <p:blipFill>
          <a:blip r:embed="rId2"/>
          <a:srcRect/>
          <a:stretch>
            <a:fillRect/>
          </a:stretch>
        </p:blipFill>
        <p:spPr>
          <a:xfrm>
            <a:off x="2895600" y="1600200"/>
            <a:ext cx="3813175" cy="51482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b="1" smtClean="0">
                <a:solidFill>
                  <a:srgbClr val="3333CC"/>
                </a:solidFill>
              </a:rPr>
              <a:t>Age 3 months</a:t>
            </a:r>
          </a:p>
        </p:txBody>
      </p:sp>
      <p:pic>
        <p:nvPicPr>
          <p:cNvPr id="36866" name="Content Placeholder 3"/>
          <p:cNvPicPr>
            <a:picLocks noGrp="1" noChangeAspect="1"/>
          </p:cNvPicPr>
          <p:nvPr>
            <p:ph idx="1"/>
          </p:nvPr>
        </p:nvPicPr>
        <p:blipFill>
          <a:blip r:embed="rId2"/>
          <a:srcRect/>
          <a:stretch>
            <a:fillRect/>
          </a:stretch>
        </p:blipFill>
        <p:spPr>
          <a:xfrm>
            <a:off x="2895600" y="1600200"/>
            <a:ext cx="3813175" cy="51482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b="1" smtClean="0">
                <a:solidFill>
                  <a:srgbClr val="3333CC"/>
                </a:solidFill>
              </a:rPr>
              <a:t>Age 12 months</a:t>
            </a:r>
          </a:p>
        </p:txBody>
      </p:sp>
      <p:pic>
        <p:nvPicPr>
          <p:cNvPr id="37890" name="Content Placeholder 3"/>
          <p:cNvPicPr>
            <a:picLocks noGrp="1" noChangeAspect="1"/>
          </p:cNvPicPr>
          <p:nvPr>
            <p:ph idx="1"/>
          </p:nvPr>
        </p:nvPicPr>
        <p:blipFill>
          <a:blip r:embed="rId2"/>
          <a:srcRect/>
          <a:stretch>
            <a:fillRect/>
          </a:stretch>
        </p:blipFill>
        <p:spPr>
          <a:xfrm>
            <a:off x="2895600" y="1600200"/>
            <a:ext cx="3813175" cy="51482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b="1" smtClean="0">
                <a:solidFill>
                  <a:srgbClr val="3333CC"/>
                </a:solidFill>
              </a:rPr>
              <a:t>Age 24 months</a:t>
            </a:r>
          </a:p>
        </p:txBody>
      </p:sp>
      <p:pic>
        <p:nvPicPr>
          <p:cNvPr id="38914" name="Content Placeholder 3"/>
          <p:cNvPicPr>
            <a:picLocks noGrp="1" noChangeAspect="1"/>
          </p:cNvPicPr>
          <p:nvPr>
            <p:ph idx="1"/>
          </p:nvPr>
        </p:nvPicPr>
        <p:blipFill>
          <a:blip r:embed="rId2"/>
          <a:srcRect/>
          <a:stretch>
            <a:fillRect/>
          </a:stretch>
        </p:blipFill>
        <p:spPr>
          <a:xfrm>
            <a:off x="2895600" y="1600200"/>
            <a:ext cx="3813175" cy="51482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b="1" smtClean="0">
                <a:solidFill>
                  <a:srgbClr val="3333CC"/>
                </a:solidFill>
              </a:rPr>
              <a:t>Age 33 months</a:t>
            </a:r>
          </a:p>
        </p:txBody>
      </p:sp>
      <p:pic>
        <p:nvPicPr>
          <p:cNvPr id="39938" name="Content Placeholder 3"/>
          <p:cNvPicPr>
            <a:picLocks noGrp="1" noChangeAspect="1"/>
          </p:cNvPicPr>
          <p:nvPr>
            <p:ph idx="1"/>
          </p:nvPr>
        </p:nvPicPr>
        <p:blipFill>
          <a:blip r:embed="rId2"/>
          <a:srcRect/>
          <a:stretch>
            <a:fillRect/>
          </a:stretch>
        </p:blipFill>
        <p:spPr>
          <a:xfrm>
            <a:off x="2895600" y="1600200"/>
            <a:ext cx="3813175" cy="51482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b="1" smtClean="0">
                <a:solidFill>
                  <a:srgbClr val="3333CC"/>
                </a:solidFill>
              </a:rPr>
              <a:t>Age 33 months percentiles</a:t>
            </a:r>
          </a:p>
        </p:txBody>
      </p:sp>
      <p:pic>
        <p:nvPicPr>
          <p:cNvPr id="40962" name="Content Placeholder 3"/>
          <p:cNvPicPr>
            <a:picLocks noGrp="1" noChangeAspect="1"/>
          </p:cNvPicPr>
          <p:nvPr>
            <p:ph idx="1"/>
          </p:nvPr>
        </p:nvPicPr>
        <p:blipFill>
          <a:blip r:embed="rId2"/>
          <a:srcRect/>
          <a:stretch>
            <a:fillRect/>
          </a:stretch>
        </p:blipFill>
        <p:spPr>
          <a:xfrm>
            <a:off x="2895600" y="1600200"/>
            <a:ext cx="3813175" cy="51482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GB" b="1" smtClean="0">
                <a:solidFill>
                  <a:srgbClr val="3333CC"/>
                </a:solidFill>
              </a:rPr>
              <a:t>Imaginary child’s history</a:t>
            </a:r>
          </a:p>
        </p:txBody>
      </p:sp>
      <p:pic>
        <p:nvPicPr>
          <p:cNvPr id="41986" name="Content Placeholder 3"/>
          <p:cNvPicPr>
            <a:picLocks noGrp="1" noChangeAspect="1"/>
          </p:cNvPicPr>
          <p:nvPr>
            <p:ph idx="1"/>
          </p:nvPr>
        </p:nvPicPr>
        <p:blipFill>
          <a:blip r:embed="rId2"/>
          <a:srcRect/>
          <a:stretch>
            <a:fillRect/>
          </a:stretch>
        </p:blipFill>
        <p:spPr>
          <a:xfrm>
            <a:off x="2895600" y="1600200"/>
            <a:ext cx="3813175" cy="51482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b="1" smtClean="0">
                <a:solidFill>
                  <a:srgbClr val="3333CC"/>
                </a:solidFill>
              </a:rPr>
              <a:t>Boxplot</a:t>
            </a:r>
          </a:p>
        </p:txBody>
      </p:sp>
      <p:pic>
        <p:nvPicPr>
          <p:cNvPr id="43010" name="Content Placeholder 3"/>
          <p:cNvPicPr>
            <a:picLocks noGrp="1" noChangeAspect="1"/>
          </p:cNvPicPr>
          <p:nvPr>
            <p:ph idx="1"/>
          </p:nvPr>
        </p:nvPicPr>
        <p:blipFill>
          <a:blip r:embed="rId2"/>
          <a:srcRect/>
          <a:stretch>
            <a:fillRect/>
          </a:stretch>
        </p:blipFill>
        <p:spPr>
          <a:xfrm>
            <a:off x="1552575" y="1600200"/>
            <a:ext cx="6038850"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b="1" smtClean="0">
                <a:solidFill>
                  <a:srgbClr val="3333CC"/>
                </a:solidFill>
              </a:rPr>
              <a:t>Standard deviation, σ</a:t>
            </a:r>
          </a:p>
        </p:txBody>
      </p:sp>
      <p:sp>
        <p:nvSpPr>
          <p:cNvPr id="3" name="Content Placeholder 2"/>
          <p:cNvSpPr>
            <a:spLocks noGrp="1" noRot="1" noChangeAspect="1" noMove="1" noResize="1" noEditPoints="1" noAdjustHandles="1" noChangeArrowheads="1" noChangeShapeType="1" noTextEdit="1"/>
          </p:cNvSpPr>
          <p:nvPr>
            <p:ph idx="1"/>
          </p:nvPr>
        </p:nvSpPr>
        <p:spPr>
          <a:xfrm>
            <a:off x="0" y="1124744"/>
            <a:ext cx="9144000" cy="5733256"/>
          </a:xfrm>
          <a:blipFill rotWithShape="1">
            <a:blip r:embed="rId2"/>
            <a:stretch>
              <a:fillRect l="-1667" t="-1383"/>
            </a:stretch>
          </a:blipFill>
          <a:extLst>
            <a:ext uri="{909E8E84-426E-40DD-AFC4-6F175D3DCCD1}"/>
            <a:ext uri="{91240B29-F687-4F45-9708-019B960494DF}"/>
          </a:extLst>
        </p:spPr>
        <p:txBody>
          <a:bodyPr/>
          <a:lstStyle/>
          <a:p>
            <a:pPr>
              <a:defRPr/>
            </a:pPr>
            <a:r>
              <a:rPr lang="en-GB">
                <a:noFill/>
              </a:rPr>
              <a:t> </a:t>
            </a:r>
          </a:p>
        </p:txBody>
      </p:sp>
      <p:pic>
        <p:nvPicPr>
          <p:cNvPr id="44035" name="Picture 7"/>
          <p:cNvPicPr>
            <a:picLocks noChangeAspect="1" noChangeArrowheads="1"/>
          </p:cNvPicPr>
          <p:nvPr/>
        </p:nvPicPr>
        <p:blipFill>
          <a:blip r:embed="rId3"/>
          <a:srcRect/>
          <a:stretch>
            <a:fillRect/>
          </a:stretch>
        </p:blipFill>
        <p:spPr bwMode="auto">
          <a:xfrm>
            <a:off x="611188" y="3284538"/>
            <a:ext cx="8532812" cy="1081087"/>
          </a:xfrm>
          <a:prstGeom prst="rect">
            <a:avLst/>
          </a:prstGeom>
          <a:noFill/>
          <a:ln w="9525">
            <a:noFill/>
            <a:miter lim="800000"/>
            <a:headEnd/>
            <a:tailEnd/>
          </a:ln>
        </p:spPr>
      </p:pic>
      <p:pic>
        <p:nvPicPr>
          <p:cNvPr id="44036" name="Picture 8"/>
          <p:cNvPicPr>
            <a:picLocks noChangeAspect="1" noChangeArrowheads="1"/>
          </p:cNvPicPr>
          <p:nvPr/>
        </p:nvPicPr>
        <p:blipFill>
          <a:blip r:embed="rId4"/>
          <a:srcRect/>
          <a:stretch>
            <a:fillRect/>
          </a:stretch>
        </p:blipFill>
        <p:spPr bwMode="auto">
          <a:xfrm>
            <a:off x="611188" y="2420938"/>
            <a:ext cx="8532812"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b="1" smtClean="0">
                <a:solidFill>
                  <a:srgbClr val="3333CC"/>
                </a:solidFill>
              </a:rPr>
              <a:t>Overview</a:t>
            </a:r>
          </a:p>
        </p:txBody>
      </p:sp>
      <p:sp>
        <p:nvSpPr>
          <p:cNvPr id="17410" name="Content Placeholder 2"/>
          <p:cNvSpPr>
            <a:spLocks noGrp="1"/>
          </p:cNvSpPr>
          <p:nvPr>
            <p:ph idx="1"/>
          </p:nvPr>
        </p:nvSpPr>
        <p:spPr/>
        <p:txBody>
          <a:bodyPr/>
          <a:lstStyle/>
          <a:p>
            <a:r>
              <a:rPr lang="en-GB" smtClean="0"/>
              <a:t>Showing data visually</a:t>
            </a:r>
          </a:p>
          <a:p>
            <a:r>
              <a:rPr lang="en-GB" smtClean="0"/>
              <a:t>Describing a population</a:t>
            </a:r>
          </a:p>
          <a:p>
            <a:pPr lvl="1"/>
            <a:r>
              <a:rPr lang="en-GB" smtClean="0"/>
              <a:t>Measures of location</a:t>
            </a:r>
          </a:p>
          <a:p>
            <a:pPr lvl="1"/>
            <a:r>
              <a:rPr lang="en-GB" smtClean="0"/>
              <a:t>Measures of variation</a:t>
            </a:r>
          </a:p>
          <a:p>
            <a:r>
              <a:rPr lang="en-GB" smtClean="0"/>
              <a:t>Quantifying uncertainty – Probability</a:t>
            </a:r>
          </a:p>
          <a:p>
            <a:r>
              <a:rPr lang="en-GB" smtClean="0"/>
              <a:t>Variation of sample averages</a:t>
            </a:r>
          </a:p>
          <a:p>
            <a:r>
              <a:rPr lang="en-GB" smtClean="0"/>
              <a:t>Sample sizes and Opinion Polls</a:t>
            </a:r>
          </a:p>
          <a:p>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GB" b="1" smtClean="0">
                <a:solidFill>
                  <a:srgbClr val="3333CC"/>
                </a:solidFill>
              </a:rPr>
              <a:t>Quantifying Uncertainty</a:t>
            </a:r>
          </a:p>
        </p:txBody>
      </p:sp>
      <p:sp>
        <p:nvSpPr>
          <p:cNvPr id="45058" name="Content Placeholder 2"/>
          <p:cNvSpPr>
            <a:spLocks noGrp="1"/>
          </p:cNvSpPr>
          <p:nvPr>
            <p:ph idx="1"/>
          </p:nvPr>
        </p:nvSpPr>
        <p:spPr/>
        <p:txBody>
          <a:bodyPr/>
          <a:lstStyle/>
          <a:p>
            <a:r>
              <a:rPr lang="en-GB" smtClean="0"/>
              <a:t>What is probability?</a:t>
            </a:r>
          </a:p>
          <a:p>
            <a:r>
              <a:rPr lang="en-GB" smtClean="0"/>
              <a:t>Examples: coins, lottery, measurements, annuities</a:t>
            </a:r>
          </a:p>
          <a:p>
            <a:r>
              <a:rPr lang="en-GB" smtClean="0"/>
              <a:t>Normal curve.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GB" b="1" smtClean="0">
                <a:solidFill>
                  <a:srgbClr val="3333CC"/>
                </a:solidFill>
              </a:rPr>
              <a:t>What is Probability theory?</a:t>
            </a:r>
          </a:p>
        </p:txBody>
      </p:sp>
      <p:sp>
        <p:nvSpPr>
          <p:cNvPr id="46082" name="Content Placeholder 2"/>
          <p:cNvSpPr>
            <a:spLocks noGrp="1"/>
          </p:cNvSpPr>
          <p:nvPr>
            <p:ph idx="1"/>
          </p:nvPr>
        </p:nvSpPr>
        <p:spPr>
          <a:xfrm>
            <a:off x="179388" y="1196975"/>
            <a:ext cx="8785225" cy="5573713"/>
          </a:xfrm>
        </p:spPr>
        <p:txBody>
          <a:bodyPr/>
          <a:lstStyle/>
          <a:p>
            <a:pPr marL="0" indent="0">
              <a:buFont typeface="Arial" charset="0"/>
              <a:buNone/>
            </a:pPr>
            <a:r>
              <a:rPr lang="en-GB" smtClean="0"/>
              <a:t>Probability theory is used as a model for situations in which the results occur randomly. </a:t>
            </a:r>
          </a:p>
          <a:p>
            <a:pPr marL="0" indent="0">
              <a:buFont typeface="Arial" charset="0"/>
              <a:buNone/>
            </a:pPr>
            <a:r>
              <a:rPr lang="en-GB" sz="2800" smtClean="0"/>
              <a:t>We call such situations </a:t>
            </a:r>
            <a:r>
              <a:rPr lang="en-GB" sz="2800" i="1" smtClean="0"/>
              <a:t>experiments</a:t>
            </a:r>
            <a:r>
              <a:rPr lang="en-GB" sz="2800" smtClean="0"/>
              <a:t>.</a:t>
            </a:r>
          </a:p>
          <a:p>
            <a:pPr marL="0" indent="0">
              <a:buFont typeface="Arial" charset="0"/>
              <a:buNone/>
            </a:pPr>
            <a:r>
              <a:rPr lang="en-GB" sz="2800" smtClean="0"/>
              <a:t>The set of all possible outcomes is the </a:t>
            </a:r>
            <a:r>
              <a:rPr lang="en-GB" sz="2800" b="1" smtClean="0"/>
              <a:t>sample space </a:t>
            </a:r>
            <a:r>
              <a:rPr lang="en-GB" sz="2800" smtClean="0"/>
              <a:t>corresponding to the experiment,  which we denote by Ω.</a:t>
            </a:r>
          </a:p>
          <a:p>
            <a:pPr marL="0" indent="0">
              <a:buFont typeface="Arial" charset="0"/>
              <a:buNone/>
            </a:pPr>
            <a:endParaRPr lang="en-GB" sz="2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b="1" smtClean="0">
                <a:solidFill>
                  <a:srgbClr val="3333CC"/>
                </a:solidFill>
              </a:rPr>
              <a:t>What is Probability theory?</a:t>
            </a:r>
          </a:p>
        </p:txBody>
      </p:sp>
      <p:sp>
        <p:nvSpPr>
          <p:cNvPr id="3" name="Content Placeholder 2"/>
          <p:cNvSpPr>
            <a:spLocks noGrp="1" noRot="1" noChangeAspect="1" noMove="1" noResize="1" noEditPoints="1" noAdjustHandles="1" noChangeArrowheads="1" noChangeShapeType="1" noTextEdit="1"/>
          </p:cNvSpPr>
          <p:nvPr>
            <p:ph idx="1"/>
          </p:nvPr>
        </p:nvSpPr>
        <p:spPr>
          <a:xfrm>
            <a:off x="179512" y="1196752"/>
            <a:ext cx="8784976" cy="5573216"/>
          </a:xfrm>
          <a:blipFill rotWithShape="1">
            <a:blip r:embed="rId2"/>
            <a:stretch>
              <a:fillRect l="-1734" t="-1421"/>
            </a:stretch>
          </a:blipFill>
          <a:extLst>
            <a:ext uri="{909E8E84-426E-40DD-AFC4-6F175D3DCCD1}"/>
            <a:ext uri="{91240B29-F687-4F45-9708-019B960494DF}"/>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GB" b="1" smtClean="0">
                <a:solidFill>
                  <a:srgbClr val="3333CC"/>
                </a:solidFill>
              </a:rPr>
              <a:t>What is Probability theory?</a:t>
            </a:r>
          </a:p>
        </p:txBody>
      </p:sp>
      <p:sp>
        <p:nvSpPr>
          <p:cNvPr id="3" name="Content Placeholder 2"/>
          <p:cNvSpPr>
            <a:spLocks noGrp="1" noRot="1" noChangeAspect="1" noMove="1" noResize="1" noEditPoints="1" noAdjustHandles="1" noChangeArrowheads="1" noChangeShapeType="1" noTextEdit="1"/>
          </p:cNvSpPr>
          <p:nvPr>
            <p:ph idx="1"/>
          </p:nvPr>
        </p:nvSpPr>
        <p:spPr>
          <a:xfrm>
            <a:off x="179512" y="1196752"/>
            <a:ext cx="8784976" cy="5573216"/>
          </a:xfrm>
          <a:blipFill rotWithShape="1">
            <a:blip r:embed="rId2"/>
            <a:stretch>
              <a:fillRect l="-1734" t="-1421"/>
            </a:stretch>
          </a:blipFill>
          <a:extLst>
            <a:ext uri="{909E8E84-426E-40DD-AFC4-6F175D3DCCD1}"/>
            <a:ext uri="{91240B29-F687-4F45-9708-019B960494DF}"/>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GB" b="1" smtClean="0">
                <a:solidFill>
                  <a:srgbClr val="3333CC"/>
                </a:solidFill>
              </a:rPr>
              <a:t>What is Probability theory?</a:t>
            </a:r>
          </a:p>
        </p:txBody>
      </p:sp>
      <p:sp>
        <p:nvSpPr>
          <p:cNvPr id="3" name="Content Placeholder 2"/>
          <p:cNvSpPr>
            <a:spLocks noGrp="1" noRot="1" noChangeAspect="1" noMove="1" noResize="1" noEditPoints="1" noAdjustHandles="1" noChangeArrowheads="1" noChangeShapeType="1" noTextEdit="1"/>
          </p:cNvSpPr>
          <p:nvPr>
            <p:ph idx="1"/>
          </p:nvPr>
        </p:nvSpPr>
        <p:spPr>
          <a:xfrm>
            <a:off x="179512" y="1196752"/>
            <a:ext cx="8784976" cy="5573216"/>
          </a:xfrm>
          <a:blipFill rotWithShape="1">
            <a:blip r:embed="rId2"/>
            <a:stretch>
              <a:fillRect l="-1734" t="-1421" r="-1456" b="-1421"/>
            </a:stretch>
          </a:blipFill>
          <a:extLst>
            <a:ext uri="{909E8E84-426E-40DD-AFC4-6F175D3DCCD1}"/>
            <a:ext uri="{91240B29-F687-4F45-9708-019B960494DF}"/>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GB" b="1" smtClean="0">
                <a:solidFill>
                  <a:srgbClr val="3333CC"/>
                </a:solidFill>
              </a:rPr>
              <a:t>What is a Probability Measure?</a:t>
            </a:r>
          </a:p>
        </p:txBody>
      </p:sp>
      <p:sp>
        <p:nvSpPr>
          <p:cNvPr id="3" name="Content Placeholder 2"/>
          <p:cNvSpPr>
            <a:spLocks noGrp="1" noRot="1" noChangeAspect="1" noMove="1" noResize="1" noEditPoints="1" noAdjustHandles="1" noChangeArrowheads="1" noChangeShapeType="1" noTextEdit="1"/>
          </p:cNvSpPr>
          <p:nvPr>
            <p:ph idx="1"/>
          </p:nvPr>
        </p:nvSpPr>
        <p:spPr>
          <a:xfrm>
            <a:off x="179512" y="1600200"/>
            <a:ext cx="8856984" cy="5069160"/>
          </a:xfrm>
          <a:blipFill rotWithShape="1">
            <a:blip r:embed="rId2"/>
            <a:stretch>
              <a:fillRect l="-1376" t="-1083"/>
            </a:stretch>
          </a:blipFill>
          <a:extLst>
            <a:ext uri="{909E8E84-426E-40DD-AFC4-6F175D3DCCD1}"/>
            <a:ext uri="{91240B29-F687-4F45-9708-019B960494DF}"/>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GB" b="1" smtClean="0">
                <a:solidFill>
                  <a:srgbClr val="3333CC"/>
                </a:solidFill>
              </a:rPr>
              <a:t>What is a Probability Measure?</a:t>
            </a:r>
          </a:p>
        </p:txBody>
      </p:sp>
      <p:sp>
        <p:nvSpPr>
          <p:cNvPr id="3" name="Content Placeholder 2"/>
          <p:cNvSpPr>
            <a:spLocks noGrp="1" noRot="1" noChangeAspect="1" noMove="1" noResize="1" noEditPoints="1" noAdjustHandles="1" noChangeArrowheads="1" noChangeShapeType="1" noTextEdit="1"/>
          </p:cNvSpPr>
          <p:nvPr>
            <p:ph idx="1"/>
          </p:nvPr>
        </p:nvSpPr>
        <p:spPr>
          <a:xfrm>
            <a:off x="179512" y="1600200"/>
            <a:ext cx="8856984" cy="5069160"/>
          </a:xfrm>
          <a:blipFill rotWithShape="1">
            <a:blip r:embed="rId2"/>
            <a:stretch>
              <a:fillRect l="-1376" t="-1083" b="-1203"/>
            </a:stretch>
          </a:blipFill>
          <a:extLst>
            <a:ext uri="{909E8E84-426E-40DD-AFC4-6F175D3DCCD1}"/>
            <a:ext uri="{91240B29-F687-4F45-9708-019B960494DF}"/>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GB" b="1" smtClean="0">
                <a:solidFill>
                  <a:srgbClr val="3333CC"/>
                </a:solidFill>
              </a:rPr>
              <a:t>Probability of winning the Lottery</a:t>
            </a:r>
          </a:p>
        </p:txBody>
      </p:sp>
      <p:sp>
        <p:nvSpPr>
          <p:cNvPr id="3" name="Content Placeholder 2"/>
          <p:cNvSpPr>
            <a:spLocks noGrp="1"/>
          </p:cNvSpPr>
          <p:nvPr>
            <p:ph idx="1"/>
          </p:nvPr>
        </p:nvSpPr>
        <p:spPr>
          <a:xfrm>
            <a:off x="457200" y="1412875"/>
            <a:ext cx="8229600" cy="5257800"/>
          </a:xfrm>
        </p:spPr>
        <p:txBody>
          <a:bodyPr/>
          <a:lstStyle/>
          <a:p>
            <a:pPr>
              <a:defRPr/>
            </a:pPr>
            <a:r>
              <a:rPr lang="en-GB" sz="2400" dirty="0" smtClean="0"/>
              <a:t>49 numbers</a:t>
            </a:r>
          </a:p>
          <a:p>
            <a:pPr>
              <a:defRPr/>
            </a:pPr>
            <a:r>
              <a:rPr lang="en-GB" sz="2400" dirty="0"/>
              <a:t>49 x 48 x 47 x 46 x 45 x 44</a:t>
            </a:r>
          </a:p>
          <a:p>
            <a:pPr marL="0" indent="0">
              <a:buFont typeface="Arial" charset="0"/>
              <a:buNone/>
              <a:defRPr/>
            </a:pPr>
            <a:r>
              <a:rPr lang="en-GB" sz="2400" dirty="0"/>
              <a:t>different ways for the six balls to appear in </a:t>
            </a:r>
            <a:r>
              <a:rPr lang="en-GB" sz="2400" dirty="0" smtClean="0"/>
              <a:t>order</a:t>
            </a:r>
          </a:p>
          <a:p>
            <a:pPr>
              <a:defRPr/>
            </a:pPr>
            <a:r>
              <a:rPr lang="en-GB" sz="2400" dirty="0"/>
              <a:t>One </a:t>
            </a:r>
            <a:r>
              <a:rPr lang="en-GB" sz="2400" dirty="0" smtClean="0"/>
              <a:t>set of numbers </a:t>
            </a:r>
            <a:r>
              <a:rPr lang="en-GB" sz="2400" dirty="0"/>
              <a:t>might </a:t>
            </a:r>
            <a:r>
              <a:rPr lang="en-GB" sz="2400" dirty="0" smtClean="0"/>
              <a:t>be:  19  17</a:t>
            </a:r>
            <a:r>
              <a:rPr lang="en-GB" sz="2400" dirty="0"/>
              <a:t> </a:t>
            </a:r>
            <a:r>
              <a:rPr lang="en-GB" sz="2400" dirty="0" smtClean="0"/>
              <a:t> 31</a:t>
            </a:r>
            <a:r>
              <a:rPr lang="en-GB" sz="2400" dirty="0"/>
              <a:t> </a:t>
            </a:r>
            <a:r>
              <a:rPr lang="en-GB" sz="2400" dirty="0" smtClean="0"/>
              <a:t> 11</a:t>
            </a:r>
            <a:r>
              <a:rPr lang="en-GB" sz="2400" dirty="0"/>
              <a:t> </a:t>
            </a:r>
            <a:r>
              <a:rPr lang="en-GB" sz="2400" dirty="0" smtClean="0"/>
              <a:t> 41</a:t>
            </a:r>
            <a:r>
              <a:rPr lang="en-GB" sz="2400" dirty="0"/>
              <a:t> </a:t>
            </a:r>
            <a:r>
              <a:rPr lang="en-GB" sz="2400" dirty="0" smtClean="0"/>
              <a:t> 2</a:t>
            </a:r>
          </a:p>
          <a:p>
            <a:pPr>
              <a:defRPr/>
            </a:pPr>
            <a:r>
              <a:rPr lang="en-GB" sz="2400" dirty="0" smtClean="0"/>
              <a:t>This result </a:t>
            </a:r>
            <a:r>
              <a:rPr lang="en-GB" sz="2400" dirty="0"/>
              <a:t>is the same </a:t>
            </a:r>
            <a:r>
              <a:rPr lang="en-GB" sz="2400" dirty="0" smtClean="0"/>
              <a:t>as:          17  31  19</a:t>
            </a:r>
            <a:r>
              <a:rPr lang="en-GB" sz="2400" dirty="0"/>
              <a:t> </a:t>
            </a:r>
            <a:r>
              <a:rPr lang="en-GB" sz="2400" dirty="0" smtClean="0"/>
              <a:t> 41  2   11</a:t>
            </a:r>
          </a:p>
          <a:p>
            <a:pPr marL="0" indent="0">
              <a:buFont typeface="Arial" charset="0"/>
              <a:buNone/>
              <a:defRPr/>
            </a:pPr>
            <a:r>
              <a:rPr lang="en-GB" sz="2400" dirty="0" smtClean="0"/>
              <a:t> </a:t>
            </a:r>
            <a:r>
              <a:rPr lang="en-GB" sz="2400" dirty="0"/>
              <a:t>	</a:t>
            </a:r>
            <a:r>
              <a:rPr lang="en-GB" sz="2400" dirty="0" smtClean="0"/>
              <a:t>which is simply a </a:t>
            </a:r>
            <a:r>
              <a:rPr lang="en-GB" sz="2400" dirty="0"/>
              <a:t>different </a:t>
            </a:r>
            <a:r>
              <a:rPr lang="en-GB" sz="2400" dirty="0" smtClean="0"/>
              <a:t>arrangement</a:t>
            </a:r>
          </a:p>
          <a:p>
            <a:pPr>
              <a:defRPr/>
            </a:pPr>
            <a:r>
              <a:rPr lang="en-GB" sz="2400" dirty="0" smtClean="0"/>
              <a:t>Number </a:t>
            </a:r>
            <a:r>
              <a:rPr lang="en-GB" sz="2400" dirty="0"/>
              <a:t>of different </a:t>
            </a:r>
            <a:r>
              <a:rPr lang="en-GB" sz="2400" dirty="0" smtClean="0"/>
              <a:t>arrangements </a:t>
            </a:r>
            <a:r>
              <a:rPr lang="en-GB" sz="2400" dirty="0"/>
              <a:t>of six </a:t>
            </a:r>
            <a:r>
              <a:rPr lang="en-GB" sz="2400" dirty="0" smtClean="0"/>
              <a:t>numbers is</a:t>
            </a:r>
          </a:p>
          <a:p>
            <a:pPr marL="0" indent="0" algn="ctr">
              <a:buFont typeface="Arial" charset="0"/>
              <a:buNone/>
              <a:defRPr/>
            </a:pPr>
            <a:r>
              <a:rPr lang="en-GB" sz="2400" dirty="0"/>
              <a:t>6 x 5 x 4 x 3 x 2 x </a:t>
            </a:r>
            <a:r>
              <a:rPr lang="en-GB" sz="2400" dirty="0" smtClean="0"/>
              <a:t>1</a:t>
            </a:r>
          </a:p>
          <a:p>
            <a:pPr>
              <a:defRPr/>
            </a:pPr>
            <a:r>
              <a:rPr lang="en-GB" sz="2400" dirty="0"/>
              <a:t>N</a:t>
            </a:r>
            <a:r>
              <a:rPr lang="en-GB" sz="2400" dirty="0" smtClean="0"/>
              <a:t>umber </a:t>
            </a:r>
            <a:r>
              <a:rPr lang="en-GB" sz="2400" dirty="0"/>
              <a:t>of different selections of six numbers is </a:t>
            </a:r>
          </a:p>
          <a:p>
            <a:pPr marL="0" indent="0" algn="ctr">
              <a:buFont typeface="Arial" charset="0"/>
              <a:buNone/>
              <a:defRPr/>
            </a:pPr>
            <a:r>
              <a:rPr lang="en-GB" sz="2400" dirty="0"/>
              <a:t>(49 x 48 x 47 x 46 x 45 x 44) / (6 x 5 x 4 x 3 x 2 x 1</a:t>
            </a:r>
            <a:r>
              <a:rPr lang="en-GB" sz="2400" dirty="0" smtClean="0"/>
              <a:t>)</a:t>
            </a:r>
            <a:endParaRPr lang="en-GB" sz="2400" dirty="0"/>
          </a:p>
          <a:p>
            <a:pPr marL="0" indent="0" algn="ctr">
              <a:buFont typeface="Arial" charset="0"/>
              <a:buNone/>
              <a:defRPr/>
            </a:pPr>
            <a:r>
              <a:rPr lang="en-GB" sz="2400" dirty="0"/>
              <a:t>=13,983,816.</a:t>
            </a:r>
          </a:p>
          <a:p>
            <a:pPr marL="0" indent="0" algn="ctr">
              <a:buFont typeface="Arial" charset="0"/>
              <a:buNone/>
              <a:defRPr/>
            </a:pPr>
            <a:endParaRPr lang="en-GB" sz="2800" dirty="0"/>
          </a:p>
          <a:p>
            <a:pPr marL="0" indent="0">
              <a:buFont typeface="Arial" charset="0"/>
              <a:buNone/>
              <a:defRPr/>
            </a:pP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smtClean="0">
                <a:solidFill>
                  <a:srgbClr val="3333CC"/>
                </a:solidFill>
              </a:rPr>
              <a:t>UK National Lottery</a:t>
            </a:r>
          </a:p>
        </p:txBody>
      </p:sp>
      <p:graphicFrame>
        <p:nvGraphicFramePr>
          <p:cNvPr id="4" name="Content Placeholder 3"/>
          <p:cNvGraphicFramePr>
            <a:graphicFrameLocks noGrp="1"/>
          </p:cNvGraphicFramePr>
          <p:nvPr>
            <p:ph idx="1"/>
          </p:nvPr>
        </p:nvGraphicFramePr>
        <p:xfrm>
          <a:off x="684213" y="1412875"/>
          <a:ext cx="7775575" cy="4248150"/>
        </p:xfrm>
        <a:graphic>
          <a:graphicData uri="http://schemas.openxmlformats.org/drawingml/2006/table">
            <a:tbl>
              <a:tblPr/>
              <a:tblGrid>
                <a:gridCol w="4713909"/>
                <a:gridCol w="3062955"/>
              </a:tblGrid>
              <a:tr h="763980">
                <a:tc>
                  <a:txBody>
                    <a:bodyPr/>
                    <a:lstStyle/>
                    <a:p>
                      <a:pPr algn="ctr"/>
                      <a:r>
                        <a:rPr lang="en-GB" b="1" dirty="0"/>
                        <a:t>Numbers Matched</a:t>
                      </a:r>
                      <a:endParaRPr lang="en-GB" dirty="0"/>
                    </a:p>
                  </a:txBody>
                  <a:tcPr marL="38100" marR="38100" marT="38100" marB="38100">
                    <a:lnL>
                      <a:noFill/>
                    </a:lnL>
                    <a:lnR>
                      <a:noFill/>
                    </a:lnR>
                    <a:lnT>
                      <a:noFill/>
                    </a:lnT>
                    <a:lnB>
                      <a:noFill/>
                    </a:lnB>
                  </a:tcPr>
                </a:tc>
                <a:tc>
                  <a:txBody>
                    <a:bodyPr/>
                    <a:lstStyle/>
                    <a:p>
                      <a:pPr algn="ctr"/>
                      <a:r>
                        <a:rPr lang="en-GB" b="1" dirty="0"/>
                        <a:t>Odds Of Winning</a:t>
                      </a:r>
                      <a:endParaRPr lang="en-GB" dirty="0"/>
                    </a:p>
                  </a:txBody>
                  <a:tcPr marL="38100" marR="38100" marT="38100" marB="38100">
                    <a:lnL>
                      <a:noFill/>
                    </a:lnL>
                    <a:lnR>
                      <a:noFill/>
                    </a:lnR>
                    <a:lnT>
                      <a:noFill/>
                    </a:lnT>
                    <a:lnB>
                      <a:noFill/>
                    </a:lnB>
                  </a:tcPr>
                </a:tc>
              </a:tr>
              <a:tr h="1099385">
                <a:tc>
                  <a:txBody>
                    <a:bodyPr/>
                    <a:lstStyle/>
                    <a:p>
                      <a:pPr algn="ctr"/>
                      <a:r>
                        <a:rPr lang="en-GB" dirty="0"/>
                        <a:t>6 main numbers</a:t>
                      </a:r>
                    </a:p>
                  </a:txBody>
                  <a:tcPr marL="38100" marR="38100" marT="38100" marB="38100">
                    <a:lnL>
                      <a:noFill/>
                    </a:lnL>
                    <a:lnR>
                      <a:noFill/>
                    </a:lnR>
                    <a:lnT>
                      <a:noFill/>
                    </a:lnT>
                    <a:lnB>
                      <a:noFill/>
                    </a:lnB>
                  </a:tcPr>
                </a:tc>
                <a:tc>
                  <a:txBody>
                    <a:bodyPr/>
                    <a:lstStyle/>
                    <a:p>
                      <a:pPr algn="ctr"/>
                      <a:r>
                        <a:rPr lang="en-GB" dirty="0"/>
                        <a:t>1 in 13,983,816</a:t>
                      </a:r>
                    </a:p>
                  </a:txBody>
                  <a:tcPr marL="38100" marR="38100" marT="38100" marB="38100">
                    <a:lnL>
                      <a:noFill/>
                    </a:lnL>
                    <a:lnR>
                      <a:noFill/>
                    </a:lnR>
                    <a:lnT>
                      <a:noFill/>
                    </a:lnT>
                    <a:lnB>
                      <a:noFill/>
                    </a:lnB>
                  </a:tcPr>
                </a:tc>
              </a:tr>
              <a:tr h="763980">
                <a:tc>
                  <a:txBody>
                    <a:bodyPr/>
                    <a:lstStyle/>
                    <a:p>
                      <a:pPr algn="ctr"/>
                      <a:r>
                        <a:rPr lang="en-GB" dirty="0"/>
                        <a:t>5 main numbers + Bonus Ball</a:t>
                      </a:r>
                    </a:p>
                  </a:txBody>
                  <a:tcPr marL="38100" marR="38100" marT="38100" marB="38100">
                    <a:lnL>
                      <a:noFill/>
                    </a:lnL>
                    <a:lnR>
                      <a:noFill/>
                    </a:lnR>
                    <a:lnT>
                      <a:noFill/>
                    </a:lnT>
                    <a:lnB>
                      <a:noFill/>
                    </a:lnB>
                  </a:tcPr>
                </a:tc>
                <a:tc>
                  <a:txBody>
                    <a:bodyPr/>
                    <a:lstStyle/>
                    <a:p>
                      <a:pPr algn="ctr"/>
                      <a:r>
                        <a:rPr lang="en-GB" dirty="0"/>
                        <a:t>1 in 2,330,636</a:t>
                      </a:r>
                    </a:p>
                  </a:txBody>
                  <a:tcPr marL="38100" marR="38100" marT="38100" marB="38100">
                    <a:lnL>
                      <a:noFill/>
                    </a:lnL>
                    <a:lnR>
                      <a:noFill/>
                    </a:lnR>
                    <a:lnT>
                      <a:noFill/>
                    </a:lnT>
                    <a:lnB>
                      <a:noFill/>
                    </a:lnB>
                  </a:tcPr>
                </a:tc>
              </a:tr>
              <a:tr h="763980">
                <a:tc>
                  <a:txBody>
                    <a:bodyPr/>
                    <a:lstStyle/>
                    <a:p>
                      <a:pPr algn="ctr"/>
                      <a:r>
                        <a:rPr lang="en-GB" dirty="0"/>
                        <a:t>5 main numbers</a:t>
                      </a:r>
                    </a:p>
                  </a:txBody>
                  <a:tcPr marL="38100" marR="38100" marT="38100" marB="38100">
                    <a:lnL>
                      <a:noFill/>
                    </a:lnL>
                    <a:lnR>
                      <a:noFill/>
                    </a:lnR>
                    <a:lnT>
                      <a:noFill/>
                    </a:lnT>
                    <a:lnB>
                      <a:noFill/>
                    </a:lnB>
                  </a:tcPr>
                </a:tc>
                <a:tc>
                  <a:txBody>
                    <a:bodyPr/>
                    <a:lstStyle/>
                    <a:p>
                      <a:pPr algn="ctr"/>
                      <a:r>
                        <a:rPr lang="en-GB" dirty="0"/>
                        <a:t>1 in 55,492</a:t>
                      </a:r>
                    </a:p>
                  </a:txBody>
                  <a:tcPr marL="38100" marR="38100" marT="38100" marB="38100">
                    <a:lnL>
                      <a:noFill/>
                    </a:lnL>
                    <a:lnR>
                      <a:noFill/>
                    </a:lnR>
                    <a:lnT>
                      <a:noFill/>
                    </a:lnT>
                    <a:lnB>
                      <a:noFill/>
                    </a:lnB>
                  </a:tcPr>
                </a:tc>
              </a:tr>
              <a:tr h="428573">
                <a:tc>
                  <a:txBody>
                    <a:bodyPr/>
                    <a:lstStyle/>
                    <a:p>
                      <a:pPr algn="ctr"/>
                      <a:r>
                        <a:rPr lang="en-GB" dirty="0"/>
                        <a:t>4 main numbers</a:t>
                      </a:r>
                    </a:p>
                  </a:txBody>
                  <a:tcPr marL="38100" marR="38100" marT="38100" marB="38100">
                    <a:lnL>
                      <a:noFill/>
                    </a:lnL>
                    <a:lnR>
                      <a:noFill/>
                    </a:lnR>
                    <a:lnT>
                      <a:noFill/>
                    </a:lnT>
                    <a:lnB>
                      <a:noFill/>
                    </a:lnB>
                  </a:tcPr>
                </a:tc>
                <a:tc>
                  <a:txBody>
                    <a:bodyPr/>
                    <a:lstStyle/>
                    <a:p>
                      <a:pPr algn="ctr"/>
                      <a:r>
                        <a:rPr lang="en-GB" dirty="0"/>
                        <a:t>1 in 1,033</a:t>
                      </a:r>
                    </a:p>
                  </a:txBody>
                  <a:tcPr marL="38100" marR="38100" marT="38100" marB="38100">
                    <a:lnL>
                      <a:noFill/>
                    </a:lnL>
                    <a:lnR>
                      <a:noFill/>
                    </a:lnR>
                    <a:lnT>
                      <a:noFill/>
                    </a:lnT>
                    <a:lnB>
                      <a:noFill/>
                    </a:lnB>
                  </a:tcPr>
                </a:tc>
              </a:tr>
              <a:tr h="428573">
                <a:tc>
                  <a:txBody>
                    <a:bodyPr/>
                    <a:lstStyle/>
                    <a:p>
                      <a:pPr algn="ctr"/>
                      <a:r>
                        <a:rPr lang="en-GB" dirty="0"/>
                        <a:t>3 main numbers</a:t>
                      </a:r>
                    </a:p>
                  </a:txBody>
                  <a:tcPr marL="38100" marR="38100" marT="38100" marB="38100">
                    <a:lnL>
                      <a:noFill/>
                    </a:lnL>
                    <a:lnR>
                      <a:noFill/>
                    </a:lnR>
                    <a:lnT>
                      <a:noFill/>
                    </a:lnT>
                    <a:lnB>
                      <a:noFill/>
                    </a:lnB>
                  </a:tcPr>
                </a:tc>
                <a:tc>
                  <a:txBody>
                    <a:bodyPr/>
                    <a:lstStyle/>
                    <a:p>
                      <a:pPr algn="ctr"/>
                      <a:r>
                        <a:rPr lang="en-GB" dirty="0"/>
                        <a:t>1 in 57</a:t>
                      </a:r>
                    </a:p>
                  </a:txBody>
                  <a:tcPr marL="38100" marR="38100" marT="38100" marB="3810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GB" b="1" smtClean="0">
                <a:solidFill>
                  <a:srgbClr val="3333CC"/>
                </a:solidFill>
              </a:rPr>
              <a:t>Deming, William Edwards </a:t>
            </a:r>
            <a:r>
              <a:rPr lang="en-GB" b="1" i="1" smtClean="0">
                <a:solidFill>
                  <a:srgbClr val="3333CC"/>
                </a:solidFill>
              </a:rPr>
              <a:t>Out of Crisis</a:t>
            </a:r>
            <a:r>
              <a:rPr lang="en-GB" b="1" smtClean="0">
                <a:solidFill>
                  <a:srgbClr val="3333CC"/>
                </a:solidFill>
              </a:rPr>
              <a:t>, p.394</a:t>
            </a:r>
          </a:p>
        </p:txBody>
      </p:sp>
      <p:sp>
        <p:nvSpPr>
          <p:cNvPr id="54274" name="Content Placeholder 2"/>
          <p:cNvSpPr>
            <a:spLocks noGrp="1"/>
          </p:cNvSpPr>
          <p:nvPr>
            <p:ph idx="1"/>
          </p:nvPr>
        </p:nvSpPr>
        <p:spPr>
          <a:xfrm>
            <a:off x="457200" y="1600200"/>
            <a:ext cx="8229600" cy="5141913"/>
          </a:xfrm>
        </p:spPr>
        <p:txBody>
          <a:bodyPr/>
          <a:lstStyle/>
          <a:p>
            <a:pPr marL="0" indent="0">
              <a:buFont typeface="Arial" charset="0"/>
              <a:buNone/>
            </a:pPr>
            <a:r>
              <a:rPr lang="en-GB" smtClean="0"/>
              <a:t>As to the influence and genius of great generals – there is a story that Enrico Fermi once asked General Leslie Groveshow how many generals might be called “great”. Groves said about three out of every 100. Fermi asked how a general qualified for the adjective, and Groves replied that any general who had won five major battles in a row might safely be called great.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b="1" smtClean="0">
                <a:solidFill>
                  <a:srgbClr val="3333CC"/>
                </a:solidFill>
              </a:rPr>
              <a:t>Describing a population – Graphical methods</a:t>
            </a:r>
          </a:p>
        </p:txBody>
      </p:sp>
      <p:sp>
        <p:nvSpPr>
          <p:cNvPr id="18434" name="Content Placeholder 2"/>
          <p:cNvSpPr>
            <a:spLocks noGrp="1"/>
          </p:cNvSpPr>
          <p:nvPr>
            <p:ph idx="1"/>
          </p:nvPr>
        </p:nvSpPr>
        <p:spPr/>
        <p:txBody>
          <a:bodyPr/>
          <a:lstStyle/>
          <a:p>
            <a:r>
              <a:rPr lang="en-GB" smtClean="0"/>
              <a:t>Edmond Halley and his life charts</a:t>
            </a:r>
          </a:p>
          <a:p>
            <a:r>
              <a:rPr lang="en-GB" smtClean="0"/>
              <a:t>Edmond Halley and magnetic variation</a:t>
            </a:r>
          </a:p>
          <a:p>
            <a:r>
              <a:rPr lang="en-GB" smtClean="0"/>
              <a:t>Florence Nightinglale and the Crimea</a:t>
            </a:r>
          </a:p>
          <a:p>
            <a:r>
              <a:rPr lang="en-GB" smtClean="0"/>
              <a:t>John Snow and Cholera</a:t>
            </a:r>
          </a:p>
          <a:p>
            <a:r>
              <a:rPr lang="en-GB" smtClean="0"/>
              <a:t>Karl Pearson and Histograms</a:t>
            </a:r>
          </a:p>
          <a:p>
            <a:endParaRPr lang="en-GB"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GB" b="1" smtClean="0">
                <a:solidFill>
                  <a:srgbClr val="3333CC"/>
                </a:solidFill>
              </a:rPr>
              <a:t>Deming, William Edwards </a:t>
            </a:r>
            <a:r>
              <a:rPr lang="en-GB" b="1" i="1" smtClean="0">
                <a:solidFill>
                  <a:srgbClr val="3333CC"/>
                </a:solidFill>
              </a:rPr>
              <a:t>Out of Crisis</a:t>
            </a:r>
            <a:r>
              <a:rPr lang="en-GB" b="1" smtClean="0">
                <a:solidFill>
                  <a:srgbClr val="3333CC"/>
                </a:solidFill>
              </a:rPr>
              <a:t>, p.394</a:t>
            </a:r>
          </a:p>
        </p:txBody>
      </p:sp>
      <p:sp>
        <p:nvSpPr>
          <p:cNvPr id="55298" name="Content Placeholder 2"/>
          <p:cNvSpPr>
            <a:spLocks noGrp="1"/>
          </p:cNvSpPr>
          <p:nvPr>
            <p:ph idx="1"/>
          </p:nvPr>
        </p:nvSpPr>
        <p:spPr>
          <a:xfrm>
            <a:off x="457200" y="1600200"/>
            <a:ext cx="8229600" cy="5141913"/>
          </a:xfrm>
        </p:spPr>
        <p:txBody>
          <a:bodyPr/>
          <a:lstStyle/>
          <a:p>
            <a:pPr marL="0" indent="0">
              <a:buFont typeface="Arial" charset="0"/>
              <a:buNone/>
            </a:pPr>
            <a:r>
              <a:rPr lang="en-GB" smtClean="0"/>
              <a:t>This was in the middle of World War II. Well then, said Fermi, considering that the opposing forces in most theatres of operation are roughly equal the odds are one of two that a general will win a battle, one of four that he will win two battles in a row, one in eight for three, one of sixteen for four and one of thirty two for five.</a:t>
            </a:r>
          </a:p>
          <a:p>
            <a:pPr marL="0" indent="0">
              <a:buFont typeface="Arial" charset="0"/>
              <a:buNone/>
            </a:pPr>
            <a:r>
              <a:rPr lang="en-GB" smtClean="0"/>
              <a:t>“So you are right, General, about three out of every 100.</a:t>
            </a:r>
          </a:p>
          <a:p>
            <a:pPr marL="0" indent="0">
              <a:buFont typeface="Arial" charset="0"/>
              <a:buNone/>
            </a:pPr>
            <a:r>
              <a:rPr lang="en-GB" smtClean="0"/>
              <a:t>Mathematical probability, not genius.”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b="1" smtClean="0">
                <a:solidFill>
                  <a:srgbClr val="3333CC"/>
                </a:solidFill>
              </a:rPr>
              <a:t>Pricing an Annuity</a:t>
            </a:r>
            <a:br>
              <a:rPr lang="en-GB" b="1" smtClean="0">
                <a:solidFill>
                  <a:srgbClr val="3333CC"/>
                </a:solidFill>
              </a:rPr>
            </a:br>
            <a:r>
              <a:rPr lang="en-GB" b="1" smtClean="0">
                <a:solidFill>
                  <a:srgbClr val="3333CC"/>
                </a:solidFill>
              </a:rPr>
              <a:t>Probability from data</a:t>
            </a:r>
          </a:p>
        </p:txBody>
      </p:sp>
      <p:pic>
        <p:nvPicPr>
          <p:cNvPr id="56322" name="Picture 2"/>
          <p:cNvPicPr>
            <a:picLocks noGrp="1" noChangeAspect="1" noChangeArrowheads="1"/>
          </p:cNvPicPr>
          <p:nvPr>
            <p:ph idx="1"/>
          </p:nvPr>
        </p:nvPicPr>
        <p:blipFill>
          <a:blip r:embed="rId2"/>
          <a:srcRect/>
          <a:stretch>
            <a:fillRect/>
          </a:stretch>
        </p:blipFill>
        <p:spPr>
          <a:xfrm>
            <a:off x="4291013" y="1412875"/>
            <a:ext cx="4602162" cy="3624263"/>
          </a:xfrm>
        </p:spPr>
      </p:pic>
      <p:sp>
        <p:nvSpPr>
          <p:cNvPr id="56323" name="TextBox 3"/>
          <p:cNvSpPr txBox="1">
            <a:spLocks noChangeArrowheads="1"/>
          </p:cNvSpPr>
          <p:nvPr/>
        </p:nvSpPr>
        <p:spPr bwMode="auto">
          <a:xfrm>
            <a:off x="179388" y="1412875"/>
            <a:ext cx="3960812" cy="3416300"/>
          </a:xfrm>
          <a:prstGeom prst="rect">
            <a:avLst/>
          </a:prstGeom>
          <a:noFill/>
          <a:ln w="9525">
            <a:noFill/>
            <a:miter lim="800000"/>
            <a:headEnd/>
            <a:tailEnd/>
          </a:ln>
        </p:spPr>
        <p:txBody>
          <a:bodyPr>
            <a:spAutoFit/>
          </a:bodyPr>
          <a:lstStyle/>
          <a:p>
            <a:r>
              <a:rPr lang="en-GB" sz="2000"/>
              <a:t>Price of Annuity bought at age 50 to deliver £1 on each subsequent birthday.</a:t>
            </a:r>
          </a:p>
          <a:p>
            <a:r>
              <a:rPr lang="en-GB" sz="2000"/>
              <a:t>Probability of living to 51 is 335/346</a:t>
            </a:r>
          </a:p>
          <a:p>
            <a:r>
              <a:rPr lang="en-GB" sz="2000"/>
              <a:t>Probability of living to 52 is 324/346</a:t>
            </a:r>
          </a:p>
          <a:p>
            <a:r>
              <a:rPr lang="en-GB" sz="2000"/>
              <a:t>Probability of living to 53 is 313/346</a:t>
            </a:r>
          </a:p>
          <a:p>
            <a:r>
              <a:rPr lang="en-GB" sz="2000"/>
              <a:t>Probability of living to 54 is 302/346</a:t>
            </a:r>
          </a:p>
          <a:p>
            <a:r>
              <a:rPr lang="en-GB" sz="2000"/>
              <a:t>….</a:t>
            </a:r>
          </a:p>
          <a:p>
            <a:r>
              <a:rPr lang="en-GB" sz="2000"/>
              <a:t>Probability of living to 84 is 20/346</a:t>
            </a:r>
          </a:p>
          <a:p>
            <a:endParaRPr lang="en-GB"/>
          </a:p>
          <a:p>
            <a:endParaRPr lang="en-GB"/>
          </a:p>
        </p:txBody>
      </p:sp>
      <p:sp>
        <p:nvSpPr>
          <p:cNvPr id="56324" name="TextBox 4"/>
          <p:cNvSpPr txBox="1">
            <a:spLocks noChangeArrowheads="1"/>
          </p:cNvSpPr>
          <p:nvPr/>
        </p:nvSpPr>
        <p:spPr bwMode="auto">
          <a:xfrm>
            <a:off x="179388" y="5084763"/>
            <a:ext cx="7129462" cy="1570037"/>
          </a:xfrm>
          <a:prstGeom prst="rect">
            <a:avLst/>
          </a:prstGeom>
          <a:noFill/>
          <a:ln w="9525">
            <a:noFill/>
            <a:miter lim="800000"/>
            <a:headEnd/>
            <a:tailEnd/>
          </a:ln>
        </p:spPr>
        <p:txBody>
          <a:bodyPr>
            <a:spAutoFit/>
          </a:bodyPr>
          <a:lstStyle/>
          <a:p>
            <a:r>
              <a:rPr lang="en-GB" sz="2400"/>
              <a:t>The expected price of the annuity at age 50 is </a:t>
            </a:r>
          </a:p>
          <a:p>
            <a:endParaRPr lang="en-GB" sz="2400"/>
          </a:p>
          <a:p>
            <a:r>
              <a:rPr lang="en-GB" sz="2400"/>
              <a:t>335/346 + 324/346 + 313/346 + 302/346 + … +  20/346</a:t>
            </a:r>
          </a:p>
          <a:p>
            <a:r>
              <a:rPr lang="en-GB" sz="2400"/>
              <a:t>= £16.45</a:t>
            </a:r>
            <a:endParaRPr lang="en-GB"/>
          </a:p>
        </p:txBody>
      </p:sp>
      <p:sp>
        <p:nvSpPr>
          <p:cNvPr id="56325" name="TextBox 2"/>
          <p:cNvSpPr txBox="1">
            <a:spLocks noChangeArrowheads="1"/>
          </p:cNvSpPr>
          <p:nvPr/>
        </p:nvSpPr>
        <p:spPr bwMode="auto">
          <a:xfrm>
            <a:off x="7308850" y="5084763"/>
            <a:ext cx="1492250" cy="646112"/>
          </a:xfrm>
          <a:prstGeom prst="rect">
            <a:avLst/>
          </a:prstGeom>
          <a:noFill/>
          <a:ln w="9525">
            <a:noFill/>
            <a:miter lim="800000"/>
            <a:headEnd/>
            <a:tailEnd/>
          </a:ln>
        </p:spPr>
        <p:txBody>
          <a:bodyPr wrap="none">
            <a:spAutoFit/>
          </a:bodyPr>
          <a:lstStyle/>
          <a:p>
            <a:r>
              <a:rPr lang="en-GB"/>
              <a:t>Age 1 it is £33</a:t>
            </a:r>
          </a:p>
          <a:p>
            <a:r>
              <a:rPr lang="en-GB"/>
              <a:t>Age 6 it is £41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GB" b="1" smtClean="0">
                <a:solidFill>
                  <a:srgbClr val="3333CC"/>
                </a:solidFill>
              </a:rPr>
              <a:t>Adolphe Quetelet</a:t>
            </a:r>
          </a:p>
        </p:txBody>
      </p:sp>
      <p:sp>
        <p:nvSpPr>
          <p:cNvPr id="57346" name="Content Placeholder 2"/>
          <p:cNvSpPr>
            <a:spLocks noGrp="1"/>
          </p:cNvSpPr>
          <p:nvPr>
            <p:ph idx="1"/>
          </p:nvPr>
        </p:nvSpPr>
        <p:spPr/>
        <p:txBody>
          <a:bodyPr/>
          <a:lstStyle/>
          <a:p>
            <a:endParaRPr lang="en-GB" smtClean="0"/>
          </a:p>
        </p:txBody>
      </p:sp>
      <p:pic>
        <p:nvPicPr>
          <p:cNvPr id="57347" name="Picture 2"/>
          <p:cNvPicPr>
            <a:picLocks noChangeAspect="1" noChangeArrowheads="1"/>
          </p:cNvPicPr>
          <p:nvPr/>
        </p:nvPicPr>
        <p:blipFill>
          <a:blip r:embed="rId2"/>
          <a:srcRect/>
          <a:stretch>
            <a:fillRect/>
          </a:stretch>
        </p:blipFill>
        <p:spPr bwMode="auto">
          <a:xfrm>
            <a:off x="668338" y="1628775"/>
            <a:ext cx="7791450"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GB" b="1" smtClean="0">
                <a:solidFill>
                  <a:srgbClr val="3333CC"/>
                </a:solidFill>
              </a:rPr>
              <a:t>Normal Distribution</a:t>
            </a:r>
          </a:p>
        </p:txBody>
      </p:sp>
      <p:pic>
        <p:nvPicPr>
          <p:cNvPr id="58370" name="Picture 8"/>
          <p:cNvPicPr>
            <a:picLocks noChangeAspect="1"/>
          </p:cNvPicPr>
          <p:nvPr/>
        </p:nvPicPr>
        <p:blipFill>
          <a:blip r:embed="rId2"/>
          <a:srcRect/>
          <a:stretch>
            <a:fillRect/>
          </a:stretch>
        </p:blipFill>
        <p:spPr bwMode="auto">
          <a:xfrm>
            <a:off x="0" y="1143000"/>
            <a:ext cx="9144000" cy="4572000"/>
          </a:xfrm>
          <a:prstGeom prst="rect">
            <a:avLst/>
          </a:prstGeom>
          <a:noFill/>
          <a:ln w="9525">
            <a:noFill/>
            <a:miter lim="800000"/>
            <a:headEnd/>
            <a:tailEnd/>
          </a:ln>
        </p:spPr>
      </p:pic>
      <p:sp>
        <p:nvSpPr>
          <p:cNvPr id="58371" name="Content Placeholder 9"/>
          <p:cNvSpPr>
            <a:spLocks noGrp="1"/>
          </p:cNvSpPr>
          <p:nvPr>
            <p:ph idx="1"/>
          </p:nvPr>
        </p:nvSpPr>
        <p:spPr>
          <a:xfrm>
            <a:off x="457200" y="1268413"/>
            <a:ext cx="8229600" cy="4525962"/>
          </a:xfrm>
        </p:spPr>
        <p:txBody>
          <a:bodyPr/>
          <a:lstStyle/>
          <a:p>
            <a:endParaRPr lang="en-GB"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GB" b="1" smtClean="0">
                <a:solidFill>
                  <a:srgbClr val="3333CC"/>
                </a:solidFill>
              </a:rPr>
              <a:t>Normal Distribution</a:t>
            </a:r>
          </a:p>
        </p:txBody>
      </p:sp>
      <p:pic>
        <p:nvPicPr>
          <p:cNvPr id="59394" name="Picture 8"/>
          <p:cNvPicPr>
            <a:picLocks noChangeAspect="1"/>
          </p:cNvPicPr>
          <p:nvPr/>
        </p:nvPicPr>
        <p:blipFill>
          <a:blip r:embed="rId2"/>
          <a:srcRect/>
          <a:stretch>
            <a:fillRect/>
          </a:stretch>
        </p:blipFill>
        <p:spPr bwMode="auto">
          <a:xfrm>
            <a:off x="0" y="1143000"/>
            <a:ext cx="9144000" cy="4572000"/>
          </a:xfrm>
          <a:prstGeom prst="rect">
            <a:avLst/>
          </a:prstGeom>
          <a:noFill/>
          <a:ln w="9525">
            <a:noFill/>
            <a:miter lim="800000"/>
            <a:headEnd/>
            <a:tailEnd/>
          </a:ln>
        </p:spPr>
      </p:pic>
      <p:pic>
        <p:nvPicPr>
          <p:cNvPr id="59395" name="Content Placeholder 2"/>
          <p:cNvPicPr>
            <a:picLocks noGrp="1" noChangeAspect="1"/>
          </p:cNvPicPr>
          <p:nvPr>
            <p:ph idx="1"/>
          </p:nvPr>
        </p:nvPicPr>
        <p:blipFill>
          <a:blip r:embed="rId3"/>
          <a:srcRect/>
          <a:stretch>
            <a:fillRect/>
          </a:stretch>
        </p:blipFill>
        <p:spPr>
          <a:xfrm>
            <a:off x="2916238" y="5732463"/>
            <a:ext cx="3860800" cy="100965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GB" b="1" smtClean="0">
                <a:solidFill>
                  <a:srgbClr val="3333CC"/>
                </a:solidFill>
              </a:rPr>
              <a:t>Central Limit Theorem - 1</a:t>
            </a:r>
          </a:p>
        </p:txBody>
      </p:sp>
      <p:pic>
        <p:nvPicPr>
          <p:cNvPr id="60418" name="Content Placeholder 3"/>
          <p:cNvPicPr>
            <a:picLocks noGrp="1" noChangeAspect="1"/>
          </p:cNvPicPr>
          <p:nvPr>
            <p:ph idx="1"/>
          </p:nvPr>
        </p:nvPicPr>
        <p:blipFill>
          <a:blip r:embed="rId2"/>
          <a:srcRect/>
          <a:stretch>
            <a:fillRect/>
          </a:stretch>
        </p:blipFill>
        <p:spPr>
          <a:xfrm>
            <a:off x="1016000" y="1600200"/>
            <a:ext cx="7112000" cy="4525963"/>
          </a:xfrm>
        </p:spPr>
      </p:pic>
      <p:pic>
        <p:nvPicPr>
          <p:cNvPr id="60419" name="Picture 2"/>
          <p:cNvPicPr>
            <a:picLocks noChangeAspect="1"/>
          </p:cNvPicPr>
          <p:nvPr/>
        </p:nvPicPr>
        <p:blipFill>
          <a:blip r:embed="rId3"/>
          <a:srcRect/>
          <a:stretch>
            <a:fillRect/>
          </a:stretch>
        </p:blipFill>
        <p:spPr bwMode="auto">
          <a:xfrm>
            <a:off x="4475163" y="1163638"/>
            <a:ext cx="3768725" cy="5002212"/>
          </a:xfrm>
          <a:prstGeom prst="rect">
            <a:avLst/>
          </a:prstGeom>
          <a:noFill/>
          <a:ln w="9525">
            <a:noFill/>
            <a:miter lim="800000"/>
            <a:headEnd/>
            <a:tailEnd/>
          </a:ln>
        </p:spPr>
      </p:pic>
      <p:pic>
        <p:nvPicPr>
          <p:cNvPr id="60420" name="Picture 4"/>
          <p:cNvPicPr>
            <a:picLocks noChangeAspect="1"/>
          </p:cNvPicPr>
          <p:nvPr/>
        </p:nvPicPr>
        <p:blipFill>
          <a:blip r:embed="rId3"/>
          <a:srcRect/>
          <a:stretch>
            <a:fillRect/>
          </a:stretch>
        </p:blipFill>
        <p:spPr bwMode="auto">
          <a:xfrm>
            <a:off x="755650" y="4005263"/>
            <a:ext cx="4464050"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GB" b="1" smtClean="0">
                <a:solidFill>
                  <a:srgbClr val="3333CC"/>
                </a:solidFill>
              </a:rPr>
              <a:t>Central Limit Theorem - 2</a:t>
            </a:r>
          </a:p>
        </p:txBody>
      </p:sp>
      <p:pic>
        <p:nvPicPr>
          <p:cNvPr id="61442" name="Content Placeholder 3"/>
          <p:cNvPicPr>
            <a:picLocks noGrp="1" noChangeAspect="1"/>
          </p:cNvPicPr>
          <p:nvPr>
            <p:ph idx="1"/>
          </p:nvPr>
        </p:nvPicPr>
        <p:blipFill>
          <a:blip r:embed="rId2"/>
          <a:srcRect/>
          <a:stretch>
            <a:fillRect/>
          </a:stretch>
        </p:blipFill>
        <p:spPr>
          <a:xfrm>
            <a:off x="1016000" y="1600200"/>
            <a:ext cx="7112000" cy="4525963"/>
          </a:xfrm>
        </p:spPr>
      </p:pic>
      <p:pic>
        <p:nvPicPr>
          <p:cNvPr id="61443" name="Picture 4"/>
          <p:cNvPicPr>
            <a:picLocks noChangeAspect="1"/>
          </p:cNvPicPr>
          <p:nvPr/>
        </p:nvPicPr>
        <p:blipFill>
          <a:blip r:embed="rId3"/>
          <a:srcRect/>
          <a:stretch>
            <a:fillRect/>
          </a:stretch>
        </p:blipFill>
        <p:spPr bwMode="auto">
          <a:xfrm>
            <a:off x="755650" y="3933825"/>
            <a:ext cx="8208963"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GB" b="1" smtClean="0">
                <a:solidFill>
                  <a:srgbClr val="3333CC"/>
                </a:solidFill>
              </a:rPr>
              <a:t>Central Limit Theorem - 4</a:t>
            </a:r>
          </a:p>
        </p:txBody>
      </p:sp>
      <p:pic>
        <p:nvPicPr>
          <p:cNvPr id="62466" name="Content Placeholder 3"/>
          <p:cNvPicPr>
            <a:picLocks noGrp="1" noChangeAspect="1"/>
          </p:cNvPicPr>
          <p:nvPr>
            <p:ph idx="1"/>
          </p:nvPr>
        </p:nvPicPr>
        <p:blipFill>
          <a:blip r:embed="rId2"/>
          <a:srcRect/>
          <a:stretch>
            <a:fillRect/>
          </a:stretch>
        </p:blipFill>
        <p:spPr>
          <a:xfrm>
            <a:off x="1016000" y="1600200"/>
            <a:ext cx="7112000" cy="4525963"/>
          </a:xfrm>
        </p:spPr>
      </p:pic>
      <p:pic>
        <p:nvPicPr>
          <p:cNvPr id="62467" name="Picture 2"/>
          <p:cNvPicPr>
            <a:picLocks noChangeAspect="1"/>
          </p:cNvPicPr>
          <p:nvPr/>
        </p:nvPicPr>
        <p:blipFill>
          <a:blip r:embed="rId3"/>
          <a:srcRect/>
          <a:stretch>
            <a:fillRect/>
          </a:stretch>
        </p:blipFill>
        <p:spPr bwMode="auto">
          <a:xfrm>
            <a:off x="4475163" y="3933825"/>
            <a:ext cx="37687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GB" b="1" smtClean="0">
                <a:solidFill>
                  <a:srgbClr val="3333CC"/>
                </a:solidFill>
              </a:rPr>
              <a:t>Central Limit Theorem – 10 </a:t>
            </a:r>
          </a:p>
        </p:txBody>
      </p:sp>
      <p:pic>
        <p:nvPicPr>
          <p:cNvPr id="63490" name="Content Placeholder 3"/>
          <p:cNvPicPr>
            <a:picLocks noGrp="1" noChangeAspect="1"/>
          </p:cNvPicPr>
          <p:nvPr>
            <p:ph idx="1"/>
          </p:nvPr>
        </p:nvPicPr>
        <p:blipFill>
          <a:blip r:embed="rId2"/>
          <a:srcRect/>
          <a:stretch>
            <a:fillRect/>
          </a:stretch>
        </p:blipFill>
        <p:spPr>
          <a:xfrm>
            <a:off x="1016000" y="1600200"/>
            <a:ext cx="7112000" cy="452596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GB" b="1" smtClean="0">
                <a:solidFill>
                  <a:srgbClr val="3333CC"/>
                </a:solidFill>
              </a:rPr>
              <a:t>Central Limit Theorem</a:t>
            </a:r>
          </a:p>
        </p:txBody>
      </p:sp>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41168"/>
          </a:xfrm>
          <a:blipFill rotWithShape="1">
            <a:blip r:embed="rId2"/>
            <a:stretch>
              <a:fillRect l="-1852" t="-1542" r="-2074"/>
            </a:stretch>
          </a:blipFill>
          <a:extLst>
            <a:ext uri="{909E8E84-426E-40DD-AFC4-6F175D3DCCD1}"/>
            <a:ext uri="{91240B29-F687-4F45-9708-019B960494DF}"/>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b="1" smtClean="0">
                <a:solidFill>
                  <a:srgbClr val="3333CC"/>
                </a:solidFill>
              </a:rPr>
              <a:t>Edmond Halley 1656 - 1742</a:t>
            </a:r>
          </a:p>
        </p:txBody>
      </p:sp>
      <p:pic>
        <p:nvPicPr>
          <p:cNvPr id="19458" name="Content Placeholder 3"/>
          <p:cNvPicPr>
            <a:picLocks noGrp="1" noChangeAspect="1"/>
          </p:cNvPicPr>
          <p:nvPr>
            <p:ph idx="1"/>
          </p:nvPr>
        </p:nvPicPr>
        <p:blipFill>
          <a:blip r:embed="rId2"/>
          <a:srcRect/>
          <a:stretch>
            <a:fillRect/>
          </a:stretch>
        </p:blipFill>
        <p:spPr>
          <a:xfrm>
            <a:off x="2484438" y="1628775"/>
            <a:ext cx="3887787" cy="5140325"/>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GB" b="1" smtClean="0">
                <a:solidFill>
                  <a:srgbClr val="3333CC"/>
                </a:solidFill>
              </a:rPr>
              <a:t>Central Limit Theorem for dice</a:t>
            </a:r>
          </a:p>
        </p:txBody>
      </p:sp>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41168"/>
          </a:xfrm>
          <a:blipFill rotWithShape="1">
            <a:blip r:embed="rId2"/>
            <a:stretch>
              <a:fillRect l="-1852" t="-1542"/>
            </a:stretch>
          </a:blipFill>
          <a:extLst>
            <a:ext uri="{909E8E84-426E-40DD-AFC4-6F175D3DCCD1}"/>
            <a:ext uri="{91240B29-F687-4F45-9708-019B960494DF}"/>
          </a:extLst>
        </p:spPr>
        <p:txBody>
          <a:bodyPr/>
          <a:lstStyle/>
          <a:p>
            <a:pPr>
              <a:defRPr/>
            </a:pPr>
            <a:r>
              <a:rPr lang="en-GB">
                <a:noFill/>
              </a:rPr>
              <a:t> </a:t>
            </a:r>
          </a:p>
        </p:txBody>
      </p:sp>
      <p:pic>
        <p:nvPicPr>
          <p:cNvPr id="65539" name="Picture 3"/>
          <p:cNvPicPr>
            <a:picLocks noChangeAspect="1"/>
          </p:cNvPicPr>
          <p:nvPr/>
        </p:nvPicPr>
        <p:blipFill>
          <a:blip r:embed="rId3"/>
          <a:srcRect/>
          <a:stretch>
            <a:fillRect/>
          </a:stretch>
        </p:blipFill>
        <p:spPr bwMode="auto">
          <a:xfrm>
            <a:off x="5005388" y="3992563"/>
            <a:ext cx="4030662" cy="2460625"/>
          </a:xfrm>
          <a:prstGeom prst="rect">
            <a:avLst/>
          </a:prstGeom>
          <a:noFill/>
          <a:ln w="9525">
            <a:noFill/>
            <a:miter lim="800000"/>
            <a:headEnd/>
            <a:tailEnd/>
          </a:ln>
        </p:spPr>
      </p:pic>
      <p:sp>
        <p:nvSpPr>
          <p:cNvPr id="65540" name="TextBox 4"/>
          <p:cNvSpPr txBox="1">
            <a:spLocks noChangeArrowheads="1"/>
          </p:cNvSpPr>
          <p:nvPr/>
        </p:nvSpPr>
        <p:spPr bwMode="auto">
          <a:xfrm>
            <a:off x="179388" y="3789363"/>
            <a:ext cx="4826000" cy="2678112"/>
          </a:xfrm>
          <a:prstGeom prst="rect">
            <a:avLst/>
          </a:prstGeom>
          <a:noFill/>
          <a:ln w="9525">
            <a:noFill/>
            <a:miter lim="800000"/>
            <a:headEnd/>
            <a:tailEnd/>
          </a:ln>
        </p:spPr>
        <p:txBody>
          <a:bodyPr>
            <a:spAutoFit/>
          </a:bodyPr>
          <a:lstStyle/>
          <a:p>
            <a:r>
              <a:rPr lang="en-GB" sz="2800"/>
              <a:t>For the Normal distribution 99.6% lie within 3 standard deviations of the mean, that is between</a:t>
            </a:r>
          </a:p>
          <a:p>
            <a:r>
              <a:rPr lang="en-GB" sz="2800"/>
              <a:t>3.5 – 3 x 0.54 and 3.5 + 3 x 0.54</a:t>
            </a:r>
          </a:p>
          <a:p>
            <a:r>
              <a:rPr lang="en-GB" sz="2800"/>
              <a:t>Which is 1.88 to 5.12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b="1" smtClean="0">
                <a:solidFill>
                  <a:srgbClr val="3333CC"/>
                </a:solidFill>
              </a:rPr>
              <a:t>Are </a:t>
            </a:r>
            <a:r>
              <a:rPr lang="en-GB" b="1" i="1" smtClean="0">
                <a:solidFill>
                  <a:srgbClr val="3333CC"/>
                </a:solidFill>
              </a:rPr>
              <a:t>Sample </a:t>
            </a:r>
            <a:r>
              <a:rPr lang="en-GB" b="1" smtClean="0">
                <a:solidFill>
                  <a:srgbClr val="3333CC"/>
                </a:solidFill>
              </a:rPr>
              <a:t>Averages Typical?</a:t>
            </a:r>
          </a:p>
        </p:txBody>
      </p:sp>
      <p:sp>
        <p:nvSpPr>
          <p:cNvPr id="3" name="Content Placeholder 2"/>
          <p:cNvSpPr>
            <a:spLocks noGrp="1" noRot="1" noChangeAspect="1" noMove="1" noResize="1" noEditPoints="1" noAdjustHandles="1" noChangeArrowheads="1" noChangeShapeType="1" noTextEdit="1"/>
          </p:cNvSpPr>
          <p:nvPr>
            <p:ph idx="1"/>
          </p:nvPr>
        </p:nvSpPr>
        <p:spPr>
          <a:xfrm>
            <a:off x="251520" y="1600200"/>
            <a:ext cx="8712968" cy="4525963"/>
          </a:xfrm>
          <a:blipFill rotWithShape="1">
            <a:blip r:embed="rId2"/>
            <a:stretch>
              <a:fillRect l="-1399" t="-1213" r="-1049"/>
            </a:stretch>
          </a:blipFill>
          <a:extLst>
            <a:ext uri="{909E8E84-426E-40DD-AFC4-6F175D3DCCD1}"/>
            <a:ext uri="{91240B29-F687-4F45-9708-019B960494DF}"/>
          </a:extLst>
        </p:spPr>
        <p:txBody>
          <a:bodyPr/>
          <a:lstStyle/>
          <a:p>
            <a:pPr>
              <a:defRPr/>
            </a:pPr>
            <a:r>
              <a:rPr lang="en-GB">
                <a:noFill/>
              </a:rPr>
              <a:t> </a:t>
            </a:r>
          </a:p>
        </p:txBody>
      </p:sp>
      <p:pic>
        <p:nvPicPr>
          <p:cNvPr id="66563" name="Picture 3"/>
          <p:cNvPicPr>
            <a:picLocks noChangeAspect="1"/>
          </p:cNvPicPr>
          <p:nvPr/>
        </p:nvPicPr>
        <p:blipFill>
          <a:blip r:embed="rId3"/>
          <a:srcRect/>
          <a:stretch>
            <a:fillRect/>
          </a:stretch>
        </p:blipFill>
        <p:spPr bwMode="auto">
          <a:xfrm>
            <a:off x="4789488" y="4208463"/>
            <a:ext cx="4030662" cy="2460625"/>
          </a:xfrm>
          <a:prstGeom prst="rect">
            <a:avLst/>
          </a:prstGeom>
          <a:noFill/>
          <a:ln w="9525">
            <a:noFill/>
            <a:miter lim="800000"/>
            <a:headEnd/>
            <a:tailEnd/>
          </a:ln>
        </p:spPr>
      </p:pic>
      <p:sp>
        <p:nvSpPr>
          <p:cNvPr id="5" name="TextBox 4"/>
          <p:cNvSpPr txBox="1">
            <a:spLocks noRot="1" noChangeAspect="1" noMove="1" noResize="1" noEditPoints="1" noAdjustHandles="1" noChangeArrowheads="1" noChangeShapeType="1" noTextEdit="1"/>
          </p:cNvSpPr>
          <p:nvPr/>
        </p:nvSpPr>
        <p:spPr>
          <a:xfrm>
            <a:off x="322060" y="3645024"/>
            <a:ext cx="4467432" cy="3113353"/>
          </a:xfrm>
          <a:prstGeom prst="rect">
            <a:avLst/>
          </a:prstGeom>
          <a:blipFill rotWithShape="1">
            <a:blip r:embed="rId4"/>
            <a:stretch>
              <a:fillRect l="-2865" t="-1761" r="-4093" b="-4501"/>
            </a:stretch>
          </a:blipFill>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GB" b="1" smtClean="0">
                <a:solidFill>
                  <a:srgbClr val="3333CC"/>
                </a:solidFill>
              </a:rPr>
              <a:t>Example of Opinion polls</a:t>
            </a:r>
          </a:p>
        </p:txBody>
      </p:sp>
      <p:sp>
        <p:nvSpPr>
          <p:cNvPr id="67586" name="Content Placeholder 2"/>
          <p:cNvSpPr>
            <a:spLocks noGrp="1"/>
          </p:cNvSpPr>
          <p:nvPr>
            <p:ph idx="1"/>
          </p:nvPr>
        </p:nvSpPr>
        <p:spPr>
          <a:xfrm>
            <a:off x="457200" y="1600200"/>
            <a:ext cx="8229600" cy="4997450"/>
          </a:xfrm>
        </p:spPr>
        <p:txBody>
          <a:bodyPr/>
          <a:lstStyle/>
          <a:p>
            <a:pPr marL="0" indent="0">
              <a:buFont typeface="Arial" charset="0"/>
              <a:buNone/>
            </a:pPr>
            <a:r>
              <a:rPr lang="en-GB" smtClean="0"/>
              <a:t>Can we apply this to estimating the proportion, p, of people voting for Party A.</a:t>
            </a:r>
          </a:p>
          <a:p>
            <a:pPr marL="0" indent="0">
              <a:buFont typeface="Arial" charset="0"/>
              <a:buNone/>
            </a:pPr>
            <a:r>
              <a:rPr lang="en-GB" smtClean="0"/>
              <a:t>With a sample size of about 1050 we can be 95% confident that the answer our poll gives will be within 3% of the underlying proportion p.</a:t>
            </a:r>
          </a:p>
          <a:p>
            <a:pPr marL="0" indent="0">
              <a:buFont typeface="Arial" charset="0"/>
              <a:buNone/>
            </a:pPr>
            <a:endParaRPr lang="en-GB" smtClean="0"/>
          </a:p>
          <a:p>
            <a:pPr marL="0" indent="0">
              <a:buFont typeface="Arial" charset="0"/>
              <a:buNone/>
            </a:pPr>
            <a:r>
              <a:rPr lang="en-GB" smtClean="0"/>
              <a:t>With a sample size of 2500 we can be 99.6% confident that the answer our poll gives will be within 3% of the underlying proportion p</a:t>
            </a:r>
          </a:p>
          <a:p>
            <a:pPr marL="0" indent="0">
              <a:buFont typeface="Arial" charset="0"/>
              <a:buNone/>
            </a:pPr>
            <a:endParaRPr lang="en-GB" smtClean="0"/>
          </a:p>
          <a:p>
            <a:pPr marL="0" indent="0">
              <a:buFont typeface="Arial" charset="0"/>
              <a:buNone/>
            </a:pPr>
            <a:endParaRPr lang="en-GB"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GB" sz="3600" b="1" smtClean="0">
                <a:solidFill>
                  <a:srgbClr val="3333CC"/>
                </a:solidFill>
              </a:rPr>
              <a:t>Quote from the Introduction to Stephen Stigler’s </a:t>
            </a:r>
            <a:r>
              <a:rPr lang="en-GB" sz="3600" b="1" i="1" smtClean="0">
                <a:solidFill>
                  <a:srgbClr val="3333CC"/>
                </a:solidFill>
              </a:rPr>
              <a:t>History of Statistics.</a:t>
            </a:r>
            <a:endParaRPr lang="en-GB" b="1" smtClean="0">
              <a:solidFill>
                <a:srgbClr val="3333CC"/>
              </a:solidFill>
            </a:endParaRPr>
          </a:p>
        </p:txBody>
      </p:sp>
      <p:sp>
        <p:nvSpPr>
          <p:cNvPr id="68610" name="Content Placeholder 2"/>
          <p:cNvSpPr>
            <a:spLocks noGrp="1"/>
          </p:cNvSpPr>
          <p:nvPr>
            <p:ph idx="1"/>
          </p:nvPr>
        </p:nvSpPr>
        <p:spPr/>
        <p:txBody>
          <a:bodyPr/>
          <a:lstStyle/>
          <a:p>
            <a:pPr marL="0" indent="0" algn="ctr">
              <a:buFont typeface="Arial" charset="0"/>
              <a:buNone/>
            </a:pPr>
            <a:r>
              <a:rPr lang="en-GB" sz="2800" i="1" smtClean="0"/>
              <a:t>Over the two centuries from 1700 to 1900, statistics underwent what might be described as simultaneous horizontal  and vertical development: horizontal in that the methods spread among disciplines from astronomy and geodesy to psychology, to biology, and to the social sciences and was transformed in the process; vertical in that the understanding of the role of probability advanced as the analogy of games of chance gave way to probability models for measurement…</a:t>
            </a:r>
            <a:endParaRPr lang="en-GB" sz="2800" smtClean="0"/>
          </a:p>
          <a:p>
            <a:pPr marL="0" indent="0">
              <a:buFont typeface="Arial" charset="0"/>
              <a:buNone/>
            </a:pPr>
            <a:endParaRPr lang="en-GB"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b="1" dirty="0" smtClean="0">
                <a:solidFill>
                  <a:srgbClr val="3333CC"/>
                </a:solidFill>
              </a:rPr>
              <a:t>Lectures </a:t>
            </a:r>
            <a:br>
              <a:rPr lang="en-GB" b="1" dirty="0" smtClean="0">
                <a:solidFill>
                  <a:srgbClr val="3333CC"/>
                </a:solidFill>
              </a:rPr>
            </a:br>
            <a:r>
              <a:rPr lang="en-GB" b="1" dirty="0" smtClean="0">
                <a:solidFill>
                  <a:srgbClr val="3333CC"/>
                </a:solidFill>
              </a:rPr>
              <a:t>At the Museum of London</a:t>
            </a:r>
          </a:p>
        </p:txBody>
      </p:sp>
      <p:sp>
        <p:nvSpPr>
          <p:cNvPr id="3" name="Content Placeholder 2"/>
          <p:cNvSpPr>
            <a:spLocks noGrp="1"/>
          </p:cNvSpPr>
          <p:nvPr>
            <p:ph idx="1"/>
          </p:nvPr>
        </p:nvSpPr>
        <p:spPr>
          <a:xfrm>
            <a:off x="457200" y="1600200"/>
            <a:ext cx="8229600" cy="4997450"/>
          </a:xfrm>
        </p:spPr>
        <p:txBody>
          <a:bodyPr rtlCol="0">
            <a:normAutofit fontScale="85000" lnSpcReduction="20000"/>
          </a:bodyPr>
          <a:lstStyle/>
          <a:p>
            <a:pPr eaLnBrk="1" fontAlgn="auto" hangingPunct="1">
              <a:spcAft>
                <a:spcPts val="0"/>
              </a:spcAft>
              <a:buFont typeface="Arial" pitchFamily="34" charset="0"/>
              <a:buChar char="•"/>
              <a:defRPr/>
            </a:pPr>
            <a:r>
              <a:rPr lang="en-GB" b="1" dirty="0">
                <a:solidFill>
                  <a:schemeClr val="bg1">
                    <a:lumMod val="65000"/>
                  </a:schemeClr>
                </a:solidFill>
              </a:rPr>
              <a:t>Ghosts of Departed Quantities: Calculus and its Limits  </a:t>
            </a:r>
            <a:endParaRPr lang="en-GB" b="1" dirty="0" smtClean="0">
              <a:solidFill>
                <a:schemeClr val="bg1">
                  <a:lumMod val="65000"/>
                </a:schemeClr>
              </a:solidFill>
            </a:endParaRPr>
          </a:p>
          <a:p>
            <a:pPr marL="0" indent="0" algn="ctr" eaLnBrk="1" fontAlgn="auto" hangingPunct="1">
              <a:spcAft>
                <a:spcPts val="0"/>
              </a:spcAft>
              <a:buFont typeface="Arial" charset="0"/>
              <a:buNone/>
              <a:defRPr/>
            </a:pPr>
            <a:r>
              <a:rPr lang="en-GB" i="1" dirty="0" smtClean="0">
                <a:solidFill>
                  <a:schemeClr val="bg1">
                    <a:lumMod val="65000"/>
                  </a:schemeClr>
                </a:solidFill>
              </a:rPr>
              <a:t>Tuesday 25 September 2012</a:t>
            </a:r>
          </a:p>
          <a:p>
            <a:pPr eaLnBrk="1" fontAlgn="auto" hangingPunct="1">
              <a:spcAft>
                <a:spcPts val="0"/>
              </a:spcAft>
              <a:buFont typeface="Arial" pitchFamily="34" charset="0"/>
              <a:buChar char="•"/>
              <a:defRPr/>
            </a:pPr>
            <a:r>
              <a:rPr lang="en-GB" b="1" dirty="0" smtClean="0">
                <a:solidFill>
                  <a:schemeClr val="bg1">
                    <a:lumMod val="65000"/>
                  </a:schemeClr>
                </a:solidFill>
              </a:rPr>
              <a:t>Polynomials and their Roots </a:t>
            </a:r>
          </a:p>
          <a:p>
            <a:pPr marL="0" indent="0" algn="ctr" eaLnBrk="1" fontAlgn="auto" hangingPunct="1">
              <a:spcAft>
                <a:spcPts val="0"/>
              </a:spcAft>
              <a:buFont typeface="Arial" pitchFamily="34" charset="0"/>
              <a:buNone/>
              <a:defRPr/>
            </a:pPr>
            <a:r>
              <a:rPr lang="en-GB" b="1" i="1" dirty="0" smtClean="0">
                <a:solidFill>
                  <a:schemeClr val="bg1">
                    <a:lumMod val="65000"/>
                  </a:schemeClr>
                </a:solidFill>
              </a:rPr>
              <a:t>    </a:t>
            </a:r>
            <a:r>
              <a:rPr lang="en-GB" i="1" dirty="0" smtClean="0">
                <a:solidFill>
                  <a:schemeClr val="bg1">
                    <a:lumMod val="65000"/>
                  </a:schemeClr>
                </a:solidFill>
              </a:rPr>
              <a:t>Tuesday 6 November 2012</a:t>
            </a:r>
          </a:p>
          <a:p>
            <a:pPr eaLnBrk="1" fontAlgn="auto" hangingPunct="1">
              <a:spcAft>
                <a:spcPts val="0"/>
              </a:spcAft>
              <a:buFont typeface="Arial" pitchFamily="34" charset="0"/>
              <a:buChar char="•"/>
              <a:defRPr/>
            </a:pPr>
            <a:r>
              <a:rPr lang="en-GB" b="1" dirty="0" smtClean="0">
                <a:solidFill>
                  <a:schemeClr val="bg1">
                    <a:lumMod val="65000"/>
                  </a:schemeClr>
                </a:solidFill>
              </a:rPr>
              <a:t>From One to Many Geometries </a:t>
            </a:r>
          </a:p>
          <a:p>
            <a:pPr marL="0" indent="0" algn="ctr" eaLnBrk="1" fontAlgn="auto" hangingPunct="1">
              <a:spcAft>
                <a:spcPts val="0"/>
              </a:spcAft>
              <a:buFont typeface="Arial" pitchFamily="34" charset="0"/>
              <a:buNone/>
              <a:defRPr/>
            </a:pPr>
            <a:r>
              <a:rPr lang="en-GB" i="1" dirty="0" smtClean="0">
                <a:solidFill>
                  <a:schemeClr val="bg1">
                    <a:lumMod val="65000"/>
                  </a:schemeClr>
                </a:solidFill>
              </a:rPr>
              <a:t>    Tuesday 11 December 2012</a:t>
            </a:r>
          </a:p>
          <a:p>
            <a:pPr eaLnBrk="1" fontAlgn="auto" hangingPunct="1">
              <a:spcAft>
                <a:spcPts val="0"/>
              </a:spcAft>
              <a:buFont typeface="Arial" pitchFamily="34" charset="0"/>
              <a:buChar char="•"/>
              <a:defRPr/>
            </a:pPr>
            <a:r>
              <a:rPr lang="en-GB" b="1" dirty="0" smtClean="0">
                <a:solidFill>
                  <a:schemeClr val="bg1">
                    <a:lumMod val="65000"/>
                  </a:schemeClr>
                </a:solidFill>
              </a:rPr>
              <a:t>The Queen of Mathematics </a:t>
            </a:r>
          </a:p>
          <a:p>
            <a:pPr marL="0" indent="0" algn="ctr" eaLnBrk="1" fontAlgn="auto" hangingPunct="1">
              <a:spcAft>
                <a:spcPts val="0"/>
              </a:spcAft>
              <a:buFont typeface="Arial" pitchFamily="34" charset="0"/>
              <a:buNone/>
              <a:defRPr/>
            </a:pPr>
            <a:r>
              <a:rPr lang="en-GB" b="1" dirty="0" smtClean="0">
                <a:solidFill>
                  <a:schemeClr val="bg1">
                    <a:lumMod val="65000"/>
                  </a:schemeClr>
                </a:solidFill>
              </a:rPr>
              <a:t>    </a:t>
            </a:r>
            <a:r>
              <a:rPr lang="en-GB" i="1" dirty="0" smtClean="0">
                <a:solidFill>
                  <a:schemeClr val="bg1">
                    <a:lumMod val="65000"/>
                  </a:schemeClr>
                </a:solidFill>
              </a:rPr>
              <a:t>Tuesday 22 January 2013</a:t>
            </a:r>
          </a:p>
          <a:p>
            <a:pPr eaLnBrk="1" fontAlgn="auto" hangingPunct="1">
              <a:spcAft>
                <a:spcPts val="0"/>
              </a:spcAft>
              <a:buFont typeface="Arial" pitchFamily="34" charset="0"/>
              <a:buChar char="•"/>
              <a:defRPr/>
            </a:pPr>
            <a:r>
              <a:rPr lang="en-GB" b="1" dirty="0" smtClean="0">
                <a:solidFill>
                  <a:schemeClr val="bg1">
                    <a:lumMod val="65000"/>
                  </a:schemeClr>
                </a:solidFill>
              </a:rPr>
              <a:t>Are Averages Typical? </a:t>
            </a:r>
          </a:p>
          <a:p>
            <a:pPr marL="0" indent="0" algn="ctr" eaLnBrk="1" fontAlgn="auto" hangingPunct="1">
              <a:spcAft>
                <a:spcPts val="0"/>
              </a:spcAft>
              <a:buFont typeface="Arial" pitchFamily="34" charset="0"/>
              <a:buNone/>
              <a:defRPr/>
            </a:pPr>
            <a:r>
              <a:rPr lang="en-GB" b="1" i="1" dirty="0" smtClean="0">
                <a:solidFill>
                  <a:schemeClr val="bg1">
                    <a:lumMod val="65000"/>
                  </a:schemeClr>
                </a:solidFill>
              </a:rPr>
              <a:t>     </a:t>
            </a:r>
            <a:r>
              <a:rPr lang="en-GB" i="1" dirty="0" smtClean="0">
                <a:solidFill>
                  <a:schemeClr val="bg1">
                    <a:lumMod val="65000"/>
                  </a:schemeClr>
                </a:solidFill>
              </a:rPr>
              <a:t>Tuesday 19 February 2013</a:t>
            </a:r>
          </a:p>
          <a:p>
            <a:pPr eaLnBrk="1" fontAlgn="auto" hangingPunct="1">
              <a:spcAft>
                <a:spcPts val="0"/>
              </a:spcAft>
              <a:buFont typeface="Arial" pitchFamily="34" charset="0"/>
              <a:buChar char="•"/>
              <a:defRPr/>
            </a:pPr>
            <a:r>
              <a:rPr lang="en-GB" b="1" dirty="0" smtClean="0"/>
              <a:t>Modelling the World  </a:t>
            </a:r>
          </a:p>
          <a:p>
            <a:pPr marL="0" indent="0" algn="ctr" eaLnBrk="1" fontAlgn="auto" hangingPunct="1">
              <a:spcAft>
                <a:spcPts val="0"/>
              </a:spcAft>
              <a:buFont typeface="Arial" pitchFamily="34" charset="0"/>
              <a:buNone/>
              <a:defRPr/>
            </a:pPr>
            <a:r>
              <a:rPr lang="en-GB" b="1" dirty="0" smtClean="0"/>
              <a:t>     </a:t>
            </a:r>
            <a:r>
              <a:rPr lang="en-GB" i="1" dirty="0" smtClean="0"/>
              <a:t>Tuesday 19 March 2013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endParaRPr lang="en-GB" smtClean="0"/>
          </a:p>
        </p:txBody>
      </p:sp>
      <p:sp>
        <p:nvSpPr>
          <p:cNvPr id="70658" name="Content Placeholder 2"/>
          <p:cNvSpPr>
            <a:spLocks noGrp="1"/>
          </p:cNvSpPr>
          <p:nvPr>
            <p:ph idx="1"/>
          </p:nvPr>
        </p:nvSpPr>
        <p:spPr/>
        <p:txBody>
          <a:bodyPr/>
          <a:lstStyle/>
          <a:p>
            <a:pPr marL="0" indent="0">
              <a:buFont typeface="Arial" charset="0"/>
              <a:buNone/>
            </a:pPr>
            <a:endParaRPr lang="en-GB"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274638"/>
            <a:ext cx="9036050" cy="1143000"/>
          </a:xfrm>
        </p:spPr>
        <p:txBody>
          <a:bodyPr/>
          <a:lstStyle/>
          <a:p>
            <a:r>
              <a:rPr lang="en-GB" sz="2800" b="1" smtClean="0">
                <a:solidFill>
                  <a:srgbClr val="3333CC"/>
                </a:solidFill>
              </a:rPr>
              <a:t>With a sample size of about 1050 we can be 95% confident that the answer our poll gives will be within 3% of the underlying proportion p</a:t>
            </a:r>
          </a:p>
        </p:txBody>
      </p:sp>
      <p:sp>
        <p:nvSpPr>
          <p:cNvPr id="3" name="Content Placeholder 2"/>
          <p:cNvSpPr>
            <a:spLocks noGrp="1" noRot="1" noChangeAspect="1" noMove="1" noResize="1" noEditPoints="1" noAdjustHandles="1" noChangeArrowheads="1" noChangeShapeType="1" noTextEdit="1"/>
          </p:cNvSpPr>
          <p:nvPr>
            <p:ph idx="1"/>
          </p:nvPr>
        </p:nvSpPr>
        <p:spPr>
          <a:xfrm>
            <a:off x="457200" y="1600200"/>
            <a:ext cx="8507288" cy="5257800"/>
          </a:xfrm>
          <a:blipFill rotWithShape="1">
            <a:blip r:embed="rId2"/>
            <a:stretch>
              <a:fillRect l="-1433" t="-1044" b="-3828"/>
            </a:stretch>
          </a:blipFill>
          <a:extLst>
            <a:ext uri="{909E8E84-426E-40DD-AFC4-6F175D3DCCD1}"/>
            <a:ext uri="{91240B29-F687-4F45-9708-019B960494DF}"/>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GB" b="1" smtClean="0">
                <a:solidFill>
                  <a:srgbClr val="3333CC"/>
                </a:solidFill>
              </a:rPr>
              <a:t>What is a Probability Measure?</a:t>
            </a:r>
          </a:p>
        </p:txBody>
      </p:sp>
      <p:sp>
        <p:nvSpPr>
          <p:cNvPr id="3" name="Content Placeholder 2"/>
          <p:cNvSpPr>
            <a:spLocks noGrp="1" noRot="1" noChangeAspect="1" noMove="1" noResize="1" noEditPoints="1" noAdjustHandles="1" noChangeArrowheads="1" noChangeShapeType="1" noTextEdit="1"/>
          </p:cNvSpPr>
          <p:nvPr>
            <p:ph idx="1"/>
          </p:nvPr>
        </p:nvSpPr>
        <p:spPr>
          <a:xfrm>
            <a:off x="179512" y="1600200"/>
            <a:ext cx="8856984" cy="5257800"/>
          </a:xfrm>
          <a:blipFill rotWithShape="1">
            <a:blip r:embed="rId2"/>
            <a:stretch>
              <a:fillRect l="-1514" t="-1508" r="-688" b="-1508"/>
            </a:stretch>
          </a:blipFill>
          <a:extLst>
            <a:ext uri="{909E8E84-426E-40DD-AFC4-6F175D3DCCD1}"/>
            <a:ext uri="{91240B29-F687-4F45-9708-019B960494DF}"/>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b="1" smtClean="0">
                <a:solidFill>
                  <a:srgbClr val="3333CC"/>
                </a:solidFill>
              </a:rPr>
              <a:t>Edmond Halley’s Life Table, 1693</a:t>
            </a:r>
          </a:p>
        </p:txBody>
      </p:sp>
      <p:pic>
        <p:nvPicPr>
          <p:cNvPr id="20482" name="Content Placeholder 3"/>
          <p:cNvPicPr>
            <a:picLocks noGrp="1" noChangeAspect="1"/>
          </p:cNvPicPr>
          <p:nvPr>
            <p:ph idx="1"/>
          </p:nvPr>
        </p:nvPicPr>
        <p:blipFill>
          <a:blip r:embed="rId2"/>
          <a:srcRect/>
          <a:stretch>
            <a:fillRect/>
          </a:stretch>
        </p:blipFill>
        <p:spPr>
          <a:xfrm>
            <a:off x="1403350" y="1590675"/>
            <a:ext cx="6173788" cy="48625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07950" y="765175"/>
            <a:ext cx="3240088" cy="4967288"/>
          </a:xfrm>
        </p:spPr>
        <p:txBody>
          <a:bodyPr/>
          <a:lstStyle/>
          <a:p>
            <a:r>
              <a:rPr lang="en-GB" sz="3200" b="1" smtClean="0">
                <a:solidFill>
                  <a:srgbClr val="3333CC"/>
                </a:solidFill>
              </a:rPr>
              <a:t>Halley’s chart of magnetic variation over the Atlantic introduced the important technique of using lines to join points of the same value.</a:t>
            </a:r>
          </a:p>
        </p:txBody>
      </p:sp>
      <p:pic>
        <p:nvPicPr>
          <p:cNvPr id="21506" name="Content Placeholder 3"/>
          <p:cNvPicPr>
            <a:picLocks noGrp="1" noChangeAspect="1"/>
          </p:cNvPicPr>
          <p:nvPr>
            <p:ph idx="1"/>
          </p:nvPr>
        </p:nvPicPr>
        <p:blipFill>
          <a:blip r:embed="rId2"/>
          <a:srcRect/>
          <a:stretch>
            <a:fillRect/>
          </a:stretch>
        </p:blipFill>
        <p:spPr>
          <a:xfrm>
            <a:off x="3459163" y="293688"/>
            <a:ext cx="5360987" cy="63039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b="1" smtClean="0">
                <a:solidFill>
                  <a:srgbClr val="3333CC"/>
                </a:solidFill>
              </a:rPr>
              <a:t>Florence Nightingale 1820 - 1910</a:t>
            </a:r>
          </a:p>
        </p:txBody>
      </p:sp>
      <p:sp>
        <p:nvSpPr>
          <p:cNvPr id="22530" name="Content Placeholder 2"/>
          <p:cNvSpPr>
            <a:spLocks noGrp="1"/>
          </p:cNvSpPr>
          <p:nvPr>
            <p:ph idx="1"/>
          </p:nvPr>
        </p:nvSpPr>
        <p:spPr/>
        <p:txBody>
          <a:bodyPr/>
          <a:lstStyle/>
          <a:p>
            <a:endParaRPr lang="en-GB" smtClean="0"/>
          </a:p>
        </p:txBody>
      </p:sp>
      <p:pic>
        <p:nvPicPr>
          <p:cNvPr id="22531" name="Picture 2"/>
          <p:cNvPicPr>
            <a:picLocks noChangeAspect="1" noChangeArrowheads="1"/>
          </p:cNvPicPr>
          <p:nvPr/>
        </p:nvPicPr>
        <p:blipFill>
          <a:blip r:embed="rId2"/>
          <a:srcRect/>
          <a:stretch>
            <a:fillRect/>
          </a:stretch>
        </p:blipFill>
        <p:spPr bwMode="auto">
          <a:xfrm>
            <a:off x="2124075" y="1628775"/>
            <a:ext cx="394970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GB" smtClean="0"/>
          </a:p>
        </p:txBody>
      </p:sp>
      <p:pic>
        <p:nvPicPr>
          <p:cNvPr id="23554" name="Content Placeholder 3"/>
          <p:cNvPicPr>
            <a:picLocks noGrp="1" noChangeAspect="1"/>
          </p:cNvPicPr>
          <p:nvPr>
            <p:ph idx="1"/>
          </p:nvPr>
        </p:nvPicPr>
        <p:blipFill>
          <a:blip r:embed="rId2"/>
          <a:srcRect/>
          <a:stretch>
            <a:fillRect/>
          </a:stretch>
        </p:blipFill>
        <p:spPr>
          <a:xfrm>
            <a:off x="593725" y="1681163"/>
            <a:ext cx="7939088" cy="49879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18484</TotalTime>
  <Words>1350</Words>
  <Application>Microsoft Office PowerPoint</Application>
  <PresentationFormat>On-screen Show (4:3)</PresentationFormat>
  <Paragraphs>181</Paragraphs>
  <Slides>57</Slides>
  <Notes>0</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57</vt:i4>
      </vt:variant>
    </vt:vector>
  </HeadingPairs>
  <TitlesOfParts>
    <vt:vector size="63" baseType="lpstr">
      <vt:lpstr>Calibri</vt:lpstr>
      <vt:lpstr>Arial</vt:lpstr>
      <vt:lpstr>Garamond</vt:lpstr>
      <vt:lpstr>ＭＳ Ｐゴシック</vt:lpstr>
      <vt:lpstr>Office Theme</vt:lpstr>
      <vt:lpstr>Microsoft Excel Chart</vt:lpstr>
      <vt:lpstr>Shaping Modern Mathematics: Are Averages Typical?</vt:lpstr>
      <vt:lpstr>Slide 2</vt:lpstr>
      <vt:lpstr>Overview</vt:lpstr>
      <vt:lpstr>Describing a population – Graphical methods</vt:lpstr>
      <vt:lpstr>Edmond Halley 1656 - 1742</vt:lpstr>
      <vt:lpstr>Edmond Halley’s Life Table, 1693</vt:lpstr>
      <vt:lpstr>Halley’s chart of magnetic variation over the Atlantic introduced the important technique of using lines to join points of the same value.</vt:lpstr>
      <vt:lpstr>Florence Nightingale 1820 - 1910</vt:lpstr>
      <vt:lpstr>Slide 9</vt:lpstr>
      <vt:lpstr>John Snow 1813 – 1858 Father of contemporary epidemiology</vt:lpstr>
      <vt:lpstr>John Snow’s cholera map</vt:lpstr>
      <vt:lpstr>Karl Pearson 1857 - 1936</vt:lpstr>
      <vt:lpstr>Histograms</vt:lpstr>
      <vt:lpstr>Age profile attending lectures  at Gresham College – Bar Chart</vt:lpstr>
      <vt:lpstr>Describing a population – Numerical methods</vt:lpstr>
      <vt:lpstr>Measures of Location Mean or average</vt:lpstr>
      <vt:lpstr>Measures of Location Median</vt:lpstr>
      <vt:lpstr>Alan Stewart on Averages  The Times, Monday, January 4, 1954, p7</vt:lpstr>
      <vt:lpstr>Measures of variation Range</vt:lpstr>
      <vt:lpstr>Measures of variation Percentiles</vt:lpstr>
      <vt:lpstr>Weight against age Percentile chart</vt:lpstr>
      <vt:lpstr>Age 3 months</vt:lpstr>
      <vt:lpstr>Age 12 months</vt:lpstr>
      <vt:lpstr>Age 24 months</vt:lpstr>
      <vt:lpstr>Age 33 months</vt:lpstr>
      <vt:lpstr>Age 33 months percentiles</vt:lpstr>
      <vt:lpstr>Imaginary child’s history</vt:lpstr>
      <vt:lpstr>Boxplot</vt:lpstr>
      <vt:lpstr>Standard deviation, σ</vt:lpstr>
      <vt:lpstr>Quantifying Uncertainty</vt:lpstr>
      <vt:lpstr>What is Probability theory?</vt:lpstr>
      <vt:lpstr>What is Probability theory?</vt:lpstr>
      <vt:lpstr>What is Probability theory?</vt:lpstr>
      <vt:lpstr>What is Probability theory?</vt:lpstr>
      <vt:lpstr>What is a Probability Measure?</vt:lpstr>
      <vt:lpstr>What is a Probability Measure?</vt:lpstr>
      <vt:lpstr>Probability of winning the Lottery</vt:lpstr>
      <vt:lpstr>UK National Lottery</vt:lpstr>
      <vt:lpstr>Deming, William Edwards Out of Crisis, p.394</vt:lpstr>
      <vt:lpstr>Deming, William Edwards Out of Crisis, p.394</vt:lpstr>
      <vt:lpstr>Pricing an Annuity Probability from data</vt:lpstr>
      <vt:lpstr>Adolphe Quetelet</vt:lpstr>
      <vt:lpstr>Normal Distribution</vt:lpstr>
      <vt:lpstr>Normal Distribution</vt:lpstr>
      <vt:lpstr>Central Limit Theorem - 1</vt:lpstr>
      <vt:lpstr>Central Limit Theorem - 2</vt:lpstr>
      <vt:lpstr>Central Limit Theorem - 4</vt:lpstr>
      <vt:lpstr>Central Limit Theorem – 10 </vt:lpstr>
      <vt:lpstr>Central Limit Theorem</vt:lpstr>
      <vt:lpstr>Central Limit Theorem for dice</vt:lpstr>
      <vt:lpstr>Are Sample Averages Typical?</vt:lpstr>
      <vt:lpstr>Example of Opinion polls</vt:lpstr>
      <vt:lpstr>Quote from the Introduction to Stephen Stigler’s History of Statistics.</vt:lpstr>
      <vt:lpstr>Lectures  At the Museum of London</vt:lpstr>
      <vt:lpstr>Slide 55</vt:lpstr>
      <vt:lpstr>With a sample size of about 1050 we can be 95% confident that the answer our poll gives will be within 3% of the underlying proportion p</vt:lpstr>
      <vt:lpstr>What is a Probability Measure?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Ghosts of Departed Quantities: Calculus and its Limits</dc:title>
  <dc:creator>Raymond</dc:creator>
  <cp:lastModifiedBy>S.Morris</cp:lastModifiedBy>
  <cp:revision>520</cp:revision>
  <cp:lastPrinted>2012-11-04T13:12:03Z</cp:lastPrinted>
  <dcterms:created xsi:type="dcterms:W3CDTF">2012-07-24T09:09:03Z</dcterms:created>
  <dcterms:modified xsi:type="dcterms:W3CDTF">2013-02-18T11:16:13Z</dcterms:modified>
</cp:coreProperties>
</file>