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 id="441" r:id="rId3"/>
    <p:sldId id="428" r:id="rId4"/>
    <p:sldId id="460" r:id="rId5"/>
    <p:sldId id="429" r:id="rId6"/>
    <p:sldId id="430" r:id="rId7"/>
    <p:sldId id="454" r:id="rId8"/>
    <p:sldId id="432" r:id="rId9"/>
    <p:sldId id="464" r:id="rId10"/>
    <p:sldId id="445" r:id="rId11"/>
    <p:sldId id="447" r:id="rId12"/>
    <p:sldId id="465" r:id="rId13"/>
    <p:sldId id="449" r:id="rId14"/>
    <p:sldId id="456" r:id="rId15"/>
    <p:sldId id="450" r:id="rId16"/>
    <p:sldId id="462" r:id="rId17"/>
    <p:sldId id="451" r:id="rId18"/>
    <p:sldId id="452" r:id="rId19"/>
    <p:sldId id="458" r:id="rId20"/>
    <p:sldId id="457" r:id="rId21"/>
    <p:sldId id="435" r:id="rId22"/>
    <p:sldId id="453" r:id="rId23"/>
    <p:sldId id="437" r:id="rId24"/>
    <p:sldId id="440" r:id="rId25"/>
    <p:sldId id="455" r:id="rId26"/>
    <p:sldId id="463" r:id="rId27"/>
    <p:sldId id="436" r:id="rId28"/>
  </p:sldIdLst>
  <p:sldSz cx="9144000" cy="6858000" type="screen4x3"/>
  <p:notesSz cx="6858000" cy="9144000"/>
  <p:defaultTextStyle>
    <a:defPPr>
      <a:defRPr lang="en-GB"/>
    </a:defPPr>
    <a:lvl1pPr algn="l" rtl="0" fontAlgn="base">
      <a:spcBef>
        <a:spcPct val="0"/>
      </a:spcBef>
      <a:spcAft>
        <a:spcPct val="0"/>
      </a:spcAft>
      <a:defRPr sz="3200" b="1" kern="1200">
        <a:solidFill>
          <a:schemeClr val="tx2"/>
        </a:solidFill>
        <a:latin typeface="Times New Roman" pitchFamily="18" charset="0"/>
        <a:ea typeface="+mn-ea"/>
        <a:cs typeface="+mn-cs"/>
      </a:defRPr>
    </a:lvl1pPr>
    <a:lvl2pPr marL="457200" algn="l" rtl="0" fontAlgn="base">
      <a:spcBef>
        <a:spcPct val="0"/>
      </a:spcBef>
      <a:spcAft>
        <a:spcPct val="0"/>
      </a:spcAft>
      <a:defRPr sz="3200" b="1" kern="1200">
        <a:solidFill>
          <a:schemeClr val="tx2"/>
        </a:solidFill>
        <a:latin typeface="Times New Roman" pitchFamily="18" charset="0"/>
        <a:ea typeface="+mn-ea"/>
        <a:cs typeface="+mn-cs"/>
      </a:defRPr>
    </a:lvl2pPr>
    <a:lvl3pPr marL="914400" algn="l" rtl="0" fontAlgn="base">
      <a:spcBef>
        <a:spcPct val="0"/>
      </a:spcBef>
      <a:spcAft>
        <a:spcPct val="0"/>
      </a:spcAft>
      <a:defRPr sz="3200" b="1" kern="1200">
        <a:solidFill>
          <a:schemeClr val="tx2"/>
        </a:solidFill>
        <a:latin typeface="Times New Roman" pitchFamily="18" charset="0"/>
        <a:ea typeface="+mn-ea"/>
        <a:cs typeface="+mn-cs"/>
      </a:defRPr>
    </a:lvl3pPr>
    <a:lvl4pPr marL="1371600" algn="l" rtl="0" fontAlgn="base">
      <a:spcBef>
        <a:spcPct val="0"/>
      </a:spcBef>
      <a:spcAft>
        <a:spcPct val="0"/>
      </a:spcAft>
      <a:defRPr sz="3200" b="1" kern="1200">
        <a:solidFill>
          <a:schemeClr val="tx2"/>
        </a:solidFill>
        <a:latin typeface="Times New Roman" pitchFamily="18" charset="0"/>
        <a:ea typeface="+mn-ea"/>
        <a:cs typeface="+mn-cs"/>
      </a:defRPr>
    </a:lvl4pPr>
    <a:lvl5pPr marL="1828800" algn="l" rtl="0" fontAlgn="base">
      <a:spcBef>
        <a:spcPct val="0"/>
      </a:spcBef>
      <a:spcAft>
        <a:spcPct val="0"/>
      </a:spcAft>
      <a:defRPr sz="3200" b="1" kern="1200">
        <a:solidFill>
          <a:schemeClr val="tx2"/>
        </a:solidFill>
        <a:latin typeface="Times New Roman" pitchFamily="18" charset="0"/>
        <a:ea typeface="+mn-ea"/>
        <a:cs typeface="+mn-cs"/>
      </a:defRPr>
    </a:lvl5pPr>
    <a:lvl6pPr marL="2286000" algn="l" defTabSz="914400" rtl="0" eaLnBrk="1" latinLnBrk="0" hangingPunct="1">
      <a:defRPr sz="3200" b="1" kern="1200">
        <a:solidFill>
          <a:schemeClr val="tx2"/>
        </a:solidFill>
        <a:latin typeface="Times New Roman" pitchFamily="18" charset="0"/>
        <a:ea typeface="+mn-ea"/>
        <a:cs typeface="+mn-cs"/>
      </a:defRPr>
    </a:lvl6pPr>
    <a:lvl7pPr marL="2743200" algn="l" defTabSz="914400" rtl="0" eaLnBrk="1" latinLnBrk="0" hangingPunct="1">
      <a:defRPr sz="3200" b="1" kern="1200">
        <a:solidFill>
          <a:schemeClr val="tx2"/>
        </a:solidFill>
        <a:latin typeface="Times New Roman" pitchFamily="18" charset="0"/>
        <a:ea typeface="+mn-ea"/>
        <a:cs typeface="+mn-cs"/>
      </a:defRPr>
    </a:lvl7pPr>
    <a:lvl8pPr marL="3200400" algn="l" defTabSz="914400" rtl="0" eaLnBrk="1" latinLnBrk="0" hangingPunct="1">
      <a:defRPr sz="3200" b="1" kern="1200">
        <a:solidFill>
          <a:schemeClr val="tx2"/>
        </a:solidFill>
        <a:latin typeface="Times New Roman" pitchFamily="18" charset="0"/>
        <a:ea typeface="+mn-ea"/>
        <a:cs typeface="+mn-cs"/>
      </a:defRPr>
    </a:lvl8pPr>
    <a:lvl9pPr marL="3657600" algn="l" defTabSz="914400" rtl="0" eaLnBrk="1" latinLnBrk="0" hangingPunct="1">
      <a:defRPr sz="3200" b="1" kern="1200">
        <a:solidFill>
          <a:schemeClr val="tx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65" autoAdjust="0"/>
    <p:restoredTop sz="94622" autoAdjust="0"/>
  </p:normalViewPr>
  <p:slideViewPr>
    <p:cSldViewPr>
      <p:cViewPr varScale="1">
        <p:scale>
          <a:sx n="88" d="100"/>
          <a:sy n="88" d="100"/>
        </p:scale>
        <p:origin x="-10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0"/>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GB"/>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en-GB"/>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r>
              <a:rPr lang="en-GB"/>
              <a:t>Click to edit Master title style</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GB"/>
              <a:t>Click to edit Master subtitle style</a:t>
            </a:r>
          </a:p>
        </p:txBody>
      </p:sp>
      <p:sp>
        <p:nvSpPr>
          <p:cNvPr id="7" name="Rectangle 7"/>
          <p:cNvSpPr>
            <a:spLocks noGrp="1" noChangeArrowheads="1"/>
          </p:cNvSpPr>
          <p:nvPr>
            <p:ph type="dt" sz="quarter" idx="10"/>
          </p:nvPr>
        </p:nvSpPr>
        <p:spPr/>
        <p:txBody>
          <a:bodyPr/>
          <a:lstStyle>
            <a:lvl1pPr>
              <a:defRPr smtClean="0"/>
            </a:lvl1pPr>
          </a:lstStyle>
          <a:p>
            <a:pPr>
              <a:defRPr/>
            </a:pPr>
            <a:endParaRPr lang="en-GB"/>
          </a:p>
        </p:txBody>
      </p:sp>
      <p:sp>
        <p:nvSpPr>
          <p:cNvPr id="8" name="Rectangle 8"/>
          <p:cNvSpPr>
            <a:spLocks noGrp="1" noChangeArrowheads="1"/>
          </p:cNvSpPr>
          <p:nvPr>
            <p:ph type="ftr" sz="quarter" idx="11"/>
          </p:nvPr>
        </p:nvSpPr>
        <p:spPr/>
        <p:txBody>
          <a:bodyPr/>
          <a:lstStyle>
            <a:lvl1pPr>
              <a:defRPr smtClean="0"/>
            </a:lvl1pPr>
          </a:lstStyle>
          <a:p>
            <a:pPr>
              <a:defRPr/>
            </a:pPr>
            <a:endParaRPr lang="en-GB"/>
          </a:p>
        </p:txBody>
      </p:sp>
      <p:sp>
        <p:nvSpPr>
          <p:cNvPr id="9" name="Rectangle 9"/>
          <p:cNvSpPr>
            <a:spLocks noGrp="1" noChangeArrowheads="1"/>
          </p:cNvSpPr>
          <p:nvPr>
            <p:ph type="sldNum" sz="quarter" idx="12"/>
          </p:nvPr>
        </p:nvSpPr>
        <p:spPr/>
        <p:txBody>
          <a:bodyPr/>
          <a:lstStyle>
            <a:lvl1pPr>
              <a:defRPr smtClean="0"/>
            </a:lvl1pPr>
          </a:lstStyle>
          <a:p>
            <a:pPr>
              <a:defRPr/>
            </a:pPr>
            <a:fld id="{0B8D4C18-7401-4BA4-A71C-807CF8A3D9C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2052" name="Rectangle 1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 name="Rectangle 7"/>
          <p:cNvSpPr>
            <a:spLocks noGrp="1" noChangeArrowheads="1"/>
          </p:cNvSpPr>
          <p:nvPr>
            <p:ph type="dt" sz="quarter" idx="2"/>
          </p:nvPr>
        </p:nvSpPr>
        <p:spPr bwMode="auto">
          <a:xfrm>
            <a:off x="6858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defRPr sz="1400" b="0" smtClean="0">
                <a:solidFill>
                  <a:schemeClr val="tx1"/>
                </a:solidFill>
              </a:defRPr>
            </a:lvl1pPr>
          </a:lstStyle>
          <a:p>
            <a:pPr>
              <a:defRPr/>
            </a:pPr>
            <a:endParaRPr lang="en-GB"/>
          </a:p>
        </p:txBody>
      </p:sp>
      <p:sp>
        <p:nvSpPr>
          <p:cNvPr id="14" name="Rectangle 8"/>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a:defRPr sz="1400" b="0" smtClean="0">
                <a:solidFill>
                  <a:schemeClr val="tx1"/>
                </a:solidFill>
              </a:defRPr>
            </a:lvl1pPr>
          </a:lstStyle>
          <a:p>
            <a:pPr>
              <a:defRPr/>
            </a:pPr>
            <a:endParaRPr lang="en-GB"/>
          </a:p>
        </p:txBody>
      </p:sp>
      <p:sp>
        <p:nvSpPr>
          <p:cNvPr id="15" name="Rectangle 9"/>
          <p:cNvSpPr>
            <a:spLocks noGrp="1" noChangeArrowheads="1"/>
          </p:cNvSpPr>
          <p:nvPr>
            <p:ph type="sldNum" sz="quarter" idx="4"/>
          </p:nvPr>
        </p:nvSpPr>
        <p:spPr bwMode="auto">
          <a:xfrm>
            <a:off x="65532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a:defRPr sz="1400" b="0" smtClean="0">
                <a:solidFill>
                  <a:schemeClr val="tx1"/>
                </a:solidFill>
              </a:defRPr>
            </a:lvl1pPr>
          </a:lstStyle>
          <a:p>
            <a:pPr>
              <a:defRPr/>
            </a:pPr>
            <a:fld id="{6869F7DD-2D53-443C-A893-A6D664022294}"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755650" y="4508500"/>
            <a:ext cx="7772400" cy="1066800"/>
          </a:xfrm>
        </p:spPr>
        <p:txBody>
          <a:bodyPr/>
          <a:lstStyle/>
          <a:p>
            <a:pPr eaLnBrk="1" hangingPunct="1">
              <a:defRPr/>
            </a:pPr>
            <a:r>
              <a:rPr lang="en-GB" smtClean="0"/>
              <a:t> </a:t>
            </a:r>
            <a:endParaRPr lang="en-GB" sz="3600" smtClean="0"/>
          </a:p>
        </p:txBody>
      </p:sp>
      <p:sp>
        <p:nvSpPr>
          <p:cNvPr id="3075" name="Rectangle 3"/>
          <p:cNvSpPr>
            <a:spLocks noGrp="1" noChangeArrowheads="1"/>
          </p:cNvSpPr>
          <p:nvPr>
            <p:ph type="subTitle" idx="1"/>
          </p:nvPr>
        </p:nvSpPr>
        <p:spPr>
          <a:xfrm>
            <a:off x="-757238" y="5084763"/>
            <a:ext cx="10439401" cy="2971800"/>
          </a:xfrm>
        </p:spPr>
        <p:txBody>
          <a:bodyPr/>
          <a:lstStyle/>
          <a:p>
            <a:pPr eaLnBrk="1" hangingPunct="1"/>
            <a:r>
              <a:rPr lang="en-GB" sz="2400" b="1" i="1" smtClean="0">
                <a:solidFill>
                  <a:schemeClr val="folHlink"/>
                </a:solidFill>
                <a:latin typeface="Times New Roman" pitchFamily="18" charset="0"/>
              </a:rPr>
              <a:t>Glenn Wilson PhD,  Gresham College, London</a:t>
            </a:r>
          </a:p>
        </p:txBody>
      </p:sp>
      <p:sp>
        <p:nvSpPr>
          <p:cNvPr id="3076" name="Text Box 5"/>
          <p:cNvSpPr txBox="1">
            <a:spLocks noChangeArrowheads="1"/>
          </p:cNvSpPr>
          <p:nvPr/>
        </p:nvSpPr>
        <p:spPr bwMode="auto">
          <a:xfrm>
            <a:off x="0" y="188913"/>
            <a:ext cx="10475913" cy="823912"/>
          </a:xfrm>
          <a:prstGeom prst="rect">
            <a:avLst/>
          </a:prstGeom>
          <a:noFill/>
          <a:ln w="9525">
            <a:noFill/>
            <a:miter lim="800000"/>
            <a:headEnd/>
            <a:tailEnd/>
          </a:ln>
        </p:spPr>
        <p:txBody>
          <a:bodyPr>
            <a:spAutoFit/>
          </a:bodyPr>
          <a:lstStyle/>
          <a:p>
            <a:pPr>
              <a:spcBef>
                <a:spcPct val="50000"/>
              </a:spcBef>
            </a:pPr>
            <a:r>
              <a:rPr lang="en-GB" sz="4800">
                <a:solidFill>
                  <a:schemeClr val="hlink"/>
                </a:solidFill>
              </a:rPr>
              <a:t>THE PURSUIT OF HAPPINESS</a:t>
            </a:r>
          </a:p>
        </p:txBody>
      </p:sp>
      <p:pic>
        <p:nvPicPr>
          <p:cNvPr id="3080" name="Picture 8" descr="happiness"/>
          <p:cNvPicPr>
            <a:picLocks noChangeAspect="1" noChangeArrowheads="1"/>
          </p:cNvPicPr>
          <p:nvPr/>
        </p:nvPicPr>
        <p:blipFill>
          <a:blip r:embed="rId2"/>
          <a:srcRect/>
          <a:stretch>
            <a:fillRect/>
          </a:stretch>
        </p:blipFill>
        <p:spPr bwMode="auto">
          <a:xfrm>
            <a:off x="1763713" y="1225550"/>
            <a:ext cx="5545137" cy="49403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684213" y="188913"/>
            <a:ext cx="7772400" cy="1143000"/>
          </a:xfrm>
          <a:noFill/>
        </p:spPr>
        <p:txBody>
          <a:bodyPr/>
          <a:lstStyle/>
          <a:p>
            <a:r>
              <a:rPr lang="en-GB" smtClean="0">
                <a:effectLst/>
                <a:latin typeface="Arial" charset="0"/>
              </a:rPr>
              <a:t>THE MID-LIFE CRISIS</a:t>
            </a:r>
          </a:p>
        </p:txBody>
      </p:sp>
      <p:sp>
        <p:nvSpPr>
          <p:cNvPr id="64515" name="Rectangle 3"/>
          <p:cNvSpPr>
            <a:spLocks noGrp="1" noChangeArrowheads="1"/>
          </p:cNvSpPr>
          <p:nvPr>
            <p:ph type="body" idx="4294967295"/>
          </p:nvPr>
        </p:nvSpPr>
        <p:spPr>
          <a:xfrm>
            <a:off x="-180975" y="1484313"/>
            <a:ext cx="3635375" cy="4616450"/>
          </a:xfrm>
        </p:spPr>
        <p:txBody>
          <a:bodyPr/>
          <a:lstStyle/>
          <a:p>
            <a:pPr>
              <a:buFont typeface="Wingdings" pitchFamily="2" charset="2"/>
              <a:buNone/>
            </a:pPr>
            <a:r>
              <a:rPr lang="en-GB" sz="2800" smtClean="0">
                <a:latin typeface="Times New Roman" pitchFamily="18" charset="0"/>
              </a:rPr>
              <a:t>	“Well-being” declines until middle age, then picks up again sharply. </a:t>
            </a:r>
          </a:p>
          <a:p>
            <a:pPr>
              <a:buFont typeface="Wingdings" pitchFamily="2" charset="2"/>
              <a:buNone/>
            </a:pPr>
            <a:r>
              <a:rPr lang="en-GB" sz="2800" smtClean="0">
                <a:latin typeface="Times New Roman" pitchFamily="18" charset="0"/>
              </a:rPr>
              <a:t>	Women are happier than men when young and in old age.</a:t>
            </a:r>
          </a:p>
          <a:p>
            <a:pPr>
              <a:buFont typeface="Wingdings" pitchFamily="2" charset="2"/>
              <a:buNone/>
            </a:pPr>
            <a:r>
              <a:rPr lang="en-GB" sz="2800" i="1" smtClean="0">
                <a:latin typeface="Times New Roman" pitchFamily="18" charset="0"/>
              </a:rPr>
              <a:t>	Data from US Gallup poll of 340K people (Stone et al, 2010)</a:t>
            </a:r>
          </a:p>
        </p:txBody>
      </p:sp>
      <p:pic>
        <p:nvPicPr>
          <p:cNvPr id="64516" name="Picture 4" descr="Global_WellBeing"/>
          <p:cNvPicPr>
            <a:picLocks noChangeAspect="1" noChangeArrowheads="1"/>
          </p:cNvPicPr>
          <p:nvPr/>
        </p:nvPicPr>
        <p:blipFill>
          <a:blip r:embed="rId2"/>
          <a:srcRect/>
          <a:stretch>
            <a:fillRect/>
          </a:stretch>
        </p:blipFill>
        <p:spPr bwMode="auto">
          <a:xfrm>
            <a:off x="3563938" y="1346200"/>
            <a:ext cx="5580062" cy="5511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250825" y="0"/>
            <a:ext cx="8713788" cy="1143000"/>
          </a:xfrm>
          <a:noFill/>
        </p:spPr>
        <p:txBody>
          <a:bodyPr/>
          <a:lstStyle/>
          <a:p>
            <a:r>
              <a:rPr lang="en-GB" sz="3600" smtClean="0">
                <a:effectLst/>
                <a:latin typeface="Arial" charset="0"/>
              </a:rPr>
              <a:t>WOMEN ARE NOT GETTING HAPPIER</a:t>
            </a:r>
          </a:p>
        </p:txBody>
      </p:sp>
      <p:sp>
        <p:nvSpPr>
          <p:cNvPr id="66563" name="Rectangle 3"/>
          <p:cNvSpPr>
            <a:spLocks noGrp="1" noChangeArrowheads="1"/>
          </p:cNvSpPr>
          <p:nvPr>
            <p:ph type="body" idx="4294967295"/>
          </p:nvPr>
        </p:nvSpPr>
        <p:spPr/>
        <p:txBody>
          <a:bodyPr/>
          <a:lstStyle/>
          <a:p>
            <a:pPr>
              <a:buFont typeface="Wingdings" pitchFamily="2" charset="2"/>
              <a:buNone/>
            </a:pPr>
            <a:endParaRPr lang="en-US" smtClean="0">
              <a:latin typeface="Times New Roman" pitchFamily="18" charset="0"/>
            </a:endParaRPr>
          </a:p>
        </p:txBody>
      </p:sp>
      <p:pic>
        <p:nvPicPr>
          <p:cNvPr id="66564" name="Picture 4" descr="Happiness11 women"/>
          <p:cNvPicPr>
            <a:picLocks noChangeAspect="1" noChangeArrowheads="1"/>
          </p:cNvPicPr>
          <p:nvPr/>
        </p:nvPicPr>
        <p:blipFill>
          <a:blip r:embed="rId2"/>
          <a:srcRect/>
          <a:stretch>
            <a:fillRect/>
          </a:stretch>
        </p:blipFill>
        <p:spPr bwMode="auto">
          <a:xfrm>
            <a:off x="0" y="889000"/>
            <a:ext cx="9144000" cy="5969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827088" y="0"/>
            <a:ext cx="7772400" cy="1143000"/>
          </a:xfrm>
          <a:noFill/>
        </p:spPr>
        <p:txBody>
          <a:bodyPr/>
          <a:lstStyle/>
          <a:p>
            <a:r>
              <a:rPr lang="en-GB" smtClean="0">
                <a:effectLst/>
                <a:latin typeface="Arial" charset="0"/>
              </a:rPr>
              <a:t>BOTTLED HAPPINESS?</a:t>
            </a:r>
          </a:p>
        </p:txBody>
      </p:sp>
      <p:sp>
        <p:nvSpPr>
          <p:cNvPr id="90115" name="Rectangle 3"/>
          <p:cNvSpPr>
            <a:spLocks noGrp="1" noChangeArrowheads="1"/>
          </p:cNvSpPr>
          <p:nvPr>
            <p:ph type="body" idx="4294967295"/>
          </p:nvPr>
        </p:nvSpPr>
        <p:spPr>
          <a:xfrm>
            <a:off x="0" y="1125538"/>
            <a:ext cx="4248150" cy="5545137"/>
          </a:xfrm>
        </p:spPr>
        <p:txBody>
          <a:bodyPr/>
          <a:lstStyle/>
          <a:p>
            <a:pPr>
              <a:lnSpc>
                <a:spcPct val="90000"/>
              </a:lnSpc>
              <a:buFont typeface="Wingdings" pitchFamily="2" charset="2"/>
              <a:buNone/>
            </a:pPr>
            <a:r>
              <a:rPr lang="en-GB" smtClean="0">
                <a:latin typeface="Times New Roman" pitchFamily="18" charset="0"/>
              </a:rPr>
              <a:t>	Alcohol &amp; drugs give short-term euphoria but there is usually some pay-back to be suffered.</a:t>
            </a:r>
          </a:p>
          <a:p>
            <a:pPr>
              <a:lnSpc>
                <a:spcPct val="90000"/>
              </a:lnSpc>
              <a:buFont typeface="Wingdings" pitchFamily="2" charset="2"/>
              <a:buNone/>
            </a:pPr>
            <a:endParaRPr lang="en-GB" smtClean="0">
              <a:latin typeface="Times New Roman" pitchFamily="18" charset="0"/>
            </a:endParaRPr>
          </a:p>
          <a:p>
            <a:pPr>
              <a:lnSpc>
                <a:spcPct val="90000"/>
              </a:lnSpc>
              <a:buFont typeface="Wingdings" pitchFamily="2" charset="2"/>
              <a:buNone/>
            </a:pPr>
            <a:r>
              <a:rPr lang="en-GB" smtClean="0">
                <a:latin typeface="Times New Roman" pitchFamily="18" charset="0"/>
              </a:rPr>
              <a:t>	Anti-depressants like Prozac at best help with depression; they are not effective as “happy pills”</a:t>
            </a:r>
          </a:p>
          <a:p>
            <a:pPr>
              <a:lnSpc>
                <a:spcPct val="90000"/>
              </a:lnSpc>
            </a:pPr>
            <a:endParaRPr lang="en-GB" smtClean="0">
              <a:latin typeface="Times New Roman" pitchFamily="18" charset="0"/>
            </a:endParaRPr>
          </a:p>
          <a:p>
            <a:pPr>
              <a:lnSpc>
                <a:spcPct val="90000"/>
              </a:lnSpc>
            </a:pPr>
            <a:endParaRPr lang="en-GB" smtClean="0">
              <a:latin typeface="Times New Roman" pitchFamily="18" charset="0"/>
            </a:endParaRPr>
          </a:p>
        </p:txBody>
      </p:sp>
      <p:pic>
        <p:nvPicPr>
          <p:cNvPr id="90116" name="Picture 4" descr="happy-pills2"/>
          <p:cNvPicPr>
            <a:picLocks noChangeAspect="1" noChangeArrowheads="1"/>
          </p:cNvPicPr>
          <p:nvPr/>
        </p:nvPicPr>
        <p:blipFill>
          <a:blip r:embed="rId2"/>
          <a:srcRect/>
          <a:stretch>
            <a:fillRect/>
          </a:stretch>
        </p:blipFill>
        <p:spPr bwMode="auto">
          <a:xfrm>
            <a:off x="4140200" y="3105150"/>
            <a:ext cx="5003800" cy="37528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noFill/>
        </p:spPr>
        <p:txBody>
          <a:bodyPr/>
          <a:lstStyle/>
          <a:p>
            <a:endParaRPr lang="en-US" smtClean="0">
              <a:effectLst/>
              <a:latin typeface="Arial" charset="0"/>
            </a:endParaRPr>
          </a:p>
        </p:txBody>
      </p:sp>
      <p:sp>
        <p:nvSpPr>
          <p:cNvPr id="68611" name="Rectangle 3"/>
          <p:cNvSpPr>
            <a:spLocks noGrp="1" noChangeArrowheads="1"/>
          </p:cNvSpPr>
          <p:nvPr>
            <p:ph type="body" idx="4294967295"/>
          </p:nvPr>
        </p:nvSpPr>
        <p:spPr/>
        <p:txBody>
          <a:bodyPr/>
          <a:lstStyle/>
          <a:p>
            <a:pPr>
              <a:buFont typeface="Wingdings" pitchFamily="2" charset="2"/>
              <a:buNone/>
            </a:pPr>
            <a:endParaRPr lang="en-US" smtClean="0">
              <a:latin typeface="Times New Roman" pitchFamily="18" charset="0"/>
            </a:endParaRPr>
          </a:p>
        </p:txBody>
      </p:sp>
      <p:pic>
        <p:nvPicPr>
          <p:cNvPr id="68612" name="Picture 4" descr="what-determines-your-happiness-levels"/>
          <p:cNvPicPr>
            <a:picLocks noChangeAspect="1" noChangeArrowheads="1"/>
          </p:cNvPicPr>
          <p:nvPr/>
        </p:nvPicPr>
        <p:blipFill>
          <a:blip r:embed="rId2"/>
          <a:srcRect/>
          <a:stretch>
            <a:fillRect/>
          </a:stretch>
        </p:blipFill>
        <p:spPr bwMode="auto">
          <a:xfrm>
            <a:off x="0" y="188913"/>
            <a:ext cx="9144000" cy="666908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468313" y="0"/>
            <a:ext cx="10153651" cy="1143000"/>
          </a:xfrm>
          <a:noFill/>
        </p:spPr>
        <p:txBody>
          <a:bodyPr/>
          <a:lstStyle/>
          <a:p>
            <a:r>
              <a:rPr lang="en-GB" sz="3600" smtClean="0">
                <a:effectLst/>
                <a:latin typeface="Arial" charset="0"/>
              </a:rPr>
              <a:t>ALWAYS LOOK ON THE BRIGHT SIDE</a:t>
            </a:r>
          </a:p>
        </p:txBody>
      </p:sp>
      <p:sp>
        <p:nvSpPr>
          <p:cNvPr id="78851" name="Rectangle 3"/>
          <p:cNvSpPr>
            <a:spLocks noGrp="1" noChangeArrowheads="1"/>
          </p:cNvSpPr>
          <p:nvPr>
            <p:ph type="body" idx="4294967295"/>
          </p:nvPr>
        </p:nvSpPr>
        <p:spPr>
          <a:xfrm>
            <a:off x="144463" y="908050"/>
            <a:ext cx="8999537" cy="4114800"/>
          </a:xfrm>
        </p:spPr>
        <p:txBody>
          <a:bodyPr/>
          <a:lstStyle/>
          <a:p>
            <a:pPr>
              <a:buFont typeface="Wingdings" pitchFamily="2" charset="2"/>
              <a:buNone/>
            </a:pPr>
            <a:r>
              <a:rPr lang="en-GB" smtClean="0">
                <a:latin typeface="Times New Roman" pitchFamily="18" charset="0"/>
              </a:rPr>
              <a:t>	Destructive thought patterns need to be identified and replaced with more optimistic ones.</a:t>
            </a:r>
          </a:p>
          <a:p>
            <a:pPr>
              <a:buFont typeface="Wingdings" pitchFamily="2" charset="2"/>
              <a:buNone/>
            </a:pPr>
            <a:r>
              <a:rPr lang="en-GB" smtClean="0">
                <a:latin typeface="Times New Roman" pitchFamily="18" charset="0"/>
              </a:rPr>
              <a:t>	Self-talk should be positive. Don’t “beat yourself up” unnecessarily. Say to yourself “yes, I can”.</a:t>
            </a:r>
          </a:p>
        </p:txBody>
      </p:sp>
      <p:pic>
        <p:nvPicPr>
          <p:cNvPr id="78852" name="Picture 4" descr="positive thinking"/>
          <p:cNvPicPr>
            <a:picLocks noChangeAspect="1" noChangeArrowheads="1"/>
          </p:cNvPicPr>
          <p:nvPr/>
        </p:nvPicPr>
        <p:blipFill>
          <a:blip r:embed="rId2"/>
          <a:srcRect/>
          <a:stretch>
            <a:fillRect/>
          </a:stretch>
        </p:blipFill>
        <p:spPr bwMode="auto">
          <a:xfrm>
            <a:off x="4140200" y="3076575"/>
            <a:ext cx="5003800" cy="37814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395288" y="0"/>
            <a:ext cx="7772400" cy="1143000"/>
          </a:xfrm>
          <a:noFill/>
        </p:spPr>
        <p:txBody>
          <a:bodyPr/>
          <a:lstStyle/>
          <a:p>
            <a:r>
              <a:rPr lang="en-GB" smtClean="0">
                <a:effectLst/>
                <a:latin typeface="Arial" charset="0"/>
              </a:rPr>
              <a:t>NOT TO WORRY</a:t>
            </a:r>
          </a:p>
        </p:txBody>
      </p:sp>
      <p:sp>
        <p:nvSpPr>
          <p:cNvPr id="70659" name="Rectangle 3"/>
          <p:cNvSpPr>
            <a:spLocks noGrp="1" noChangeArrowheads="1"/>
          </p:cNvSpPr>
          <p:nvPr>
            <p:ph type="body" idx="4294967295"/>
          </p:nvPr>
        </p:nvSpPr>
        <p:spPr>
          <a:xfrm>
            <a:off x="0" y="1268413"/>
            <a:ext cx="4427538" cy="4968875"/>
          </a:xfrm>
        </p:spPr>
        <p:txBody>
          <a:bodyPr/>
          <a:lstStyle/>
          <a:p>
            <a:pPr>
              <a:lnSpc>
                <a:spcPct val="90000"/>
              </a:lnSpc>
              <a:buFont typeface="Wingdings" pitchFamily="2" charset="2"/>
              <a:buNone/>
            </a:pPr>
            <a:r>
              <a:rPr lang="en-GB" sz="2800" smtClean="0">
                <a:latin typeface="Times New Roman" pitchFamily="18" charset="0"/>
              </a:rPr>
              <a:t>	There is no point in worrying about things you cannot alter. If you can alter them then go ahead and do so immediately, otherwise accept them and move on.</a:t>
            </a:r>
          </a:p>
          <a:p>
            <a:pPr>
              <a:lnSpc>
                <a:spcPct val="90000"/>
              </a:lnSpc>
              <a:buFont typeface="Wingdings" pitchFamily="2" charset="2"/>
              <a:buNone/>
            </a:pPr>
            <a:r>
              <a:rPr lang="en-GB" sz="2800" smtClean="0">
                <a:latin typeface="Times New Roman" pitchFamily="18" charset="0"/>
              </a:rPr>
              <a:t>	Important to keep a sense of proportion. Will it matter in 10 years time?</a:t>
            </a:r>
          </a:p>
          <a:p>
            <a:pPr>
              <a:lnSpc>
                <a:spcPct val="90000"/>
              </a:lnSpc>
              <a:buFont typeface="Wingdings" pitchFamily="2" charset="2"/>
              <a:buNone/>
            </a:pPr>
            <a:r>
              <a:rPr lang="en-GB" sz="2800" smtClean="0">
                <a:latin typeface="Times New Roman" pitchFamily="18" charset="0"/>
              </a:rPr>
              <a:t>	Others are surely worse off than ourselves.</a:t>
            </a:r>
          </a:p>
        </p:txBody>
      </p:sp>
      <p:pic>
        <p:nvPicPr>
          <p:cNvPr id="70660" name="Picture 4" descr="dr strangelove"/>
          <p:cNvPicPr>
            <a:picLocks noChangeAspect="1" noChangeArrowheads="1"/>
          </p:cNvPicPr>
          <p:nvPr/>
        </p:nvPicPr>
        <p:blipFill>
          <a:blip r:embed="rId2"/>
          <a:srcRect/>
          <a:stretch>
            <a:fillRect/>
          </a:stretch>
        </p:blipFill>
        <p:spPr bwMode="auto">
          <a:xfrm>
            <a:off x="4786313" y="1052513"/>
            <a:ext cx="4357687" cy="580548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11188" y="260350"/>
            <a:ext cx="7772400" cy="1143000"/>
          </a:xfrm>
          <a:noFill/>
        </p:spPr>
        <p:txBody>
          <a:bodyPr/>
          <a:lstStyle/>
          <a:p>
            <a:r>
              <a:rPr lang="en-GB" smtClean="0">
                <a:effectLst/>
                <a:latin typeface="Arial" charset="0"/>
              </a:rPr>
              <a:t>SENSE OF HUMOUR</a:t>
            </a:r>
          </a:p>
        </p:txBody>
      </p:sp>
      <p:sp>
        <p:nvSpPr>
          <p:cNvPr id="86019" name="Rectangle 3"/>
          <p:cNvSpPr>
            <a:spLocks noGrp="1" noChangeArrowheads="1"/>
          </p:cNvSpPr>
          <p:nvPr>
            <p:ph type="body" idx="4294967295"/>
          </p:nvPr>
        </p:nvSpPr>
        <p:spPr>
          <a:xfrm>
            <a:off x="0" y="1341438"/>
            <a:ext cx="5364163" cy="5157787"/>
          </a:xfrm>
        </p:spPr>
        <p:txBody>
          <a:bodyPr/>
          <a:lstStyle/>
          <a:p>
            <a:pPr>
              <a:buFont typeface="Wingdings" pitchFamily="2" charset="2"/>
              <a:buNone/>
            </a:pPr>
            <a:r>
              <a:rPr lang="en-GB" sz="2800" smtClean="0">
                <a:latin typeface="Times New Roman" pitchFamily="18" charset="0"/>
              </a:rPr>
              <a:t>	Being able to laugh is an important buffer against adversity and antidote to depression.</a:t>
            </a:r>
          </a:p>
          <a:p>
            <a:pPr>
              <a:buFont typeface="Wingdings" pitchFamily="2" charset="2"/>
              <a:buNone/>
            </a:pPr>
            <a:r>
              <a:rPr lang="en-GB" sz="2800" smtClean="0">
                <a:latin typeface="Times New Roman" pitchFamily="18" charset="0"/>
              </a:rPr>
              <a:t>	Ken Dodd, OBE (one boiled egg) claims happiness as “the greatest gift that I possess” and always seeks to impart it to audiences.</a:t>
            </a:r>
          </a:p>
          <a:p>
            <a:pPr>
              <a:buFont typeface="Wingdings" pitchFamily="2" charset="2"/>
              <a:buNone/>
            </a:pPr>
            <a:r>
              <a:rPr lang="en-GB" sz="2800" smtClean="0">
                <a:latin typeface="Times New Roman" pitchFamily="18" charset="0"/>
              </a:rPr>
              <a:t>	Unfortunately, comedians are not themselves immune to depression; their suicide rate may even be elevated.</a:t>
            </a:r>
          </a:p>
        </p:txBody>
      </p:sp>
      <p:pic>
        <p:nvPicPr>
          <p:cNvPr id="86021" name="Picture 5" descr="dodd happiness"/>
          <p:cNvPicPr>
            <a:picLocks noChangeAspect="1" noChangeArrowheads="1"/>
          </p:cNvPicPr>
          <p:nvPr/>
        </p:nvPicPr>
        <p:blipFill>
          <a:blip r:embed="rId2"/>
          <a:srcRect/>
          <a:stretch>
            <a:fillRect/>
          </a:stretch>
        </p:blipFill>
        <p:spPr bwMode="auto">
          <a:xfrm>
            <a:off x="5608638" y="1773238"/>
            <a:ext cx="3535362" cy="508476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755650" y="0"/>
            <a:ext cx="7772400" cy="1143000"/>
          </a:xfrm>
          <a:noFill/>
        </p:spPr>
        <p:txBody>
          <a:bodyPr/>
          <a:lstStyle/>
          <a:p>
            <a:r>
              <a:rPr lang="en-GB" smtClean="0">
                <a:effectLst/>
                <a:latin typeface="Arial" charset="0"/>
              </a:rPr>
              <a:t>LIFE GOALS AND VALUES</a:t>
            </a:r>
          </a:p>
        </p:txBody>
      </p:sp>
      <p:sp>
        <p:nvSpPr>
          <p:cNvPr id="71683" name="Rectangle 3"/>
          <p:cNvSpPr>
            <a:spLocks noGrp="1" noChangeArrowheads="1"/>
          </p:cNvSpPr>
          <p:nvPr>
            <p:ph type="body" idx="4294967295"/>
          </p:nvPr>
        </p:nvSpPr>
        <p:spPr>
          <a:xfrm>
            <a:off x="0" y="954088"/>
            <a:ext cx="3779838" cy="5903912"/>
          </a:xfrm>
        </p:spPr>
        <p:txBody>
          <a:bodyPr/>
          <a:lstStyle/>
          <a:p>
            <a:pPr>
              <a:lnSpc>
                <a:spcPct val="80000"/>
              </a:lnSpc>
              <a:buFont typeface="Wingdings" pitchFamily="2" charset="2"/>
              <a:buNone/>
            </a:pPr>
            <a:r>
              <a:rPr lang="en-GB" sz="2400" smtClean="0">
                <a:latin typeface="Times New Roman" pitchFamily="18" charset="0"/>
              </a:rPr>
              <a:t>	People with a strong direction or meaning to their life inclined to be more satisfied.</a:t>
            </a:r>
          </a:p>
          <a:p>
            <a:pPr>
              <a:lnSpc>
                <a:spcPct val="80000"/>
              </a:lnSpc>
              <a:buFont typeface="Wingdings" pitchFamily="2" charset="2"/>
              <a:buNone/>
            </a:pPr>
            <a:r>
              <a:rPr lang="en-GB" sz="2400" smtClean="0">
                <a:latin typeface="Times New Roman" pitchFamily="18" charset="0"/>
              </a:rPr>
              <a:t>	</a:t>
            </a:r>
          </a:p>
          <a:p>
            <a:pPr>
              <a:lnSpc>
                <a:spcPct val="80000"/>
              </a:lnSpc>
              <a:buFont typeface="Wingdings" pitchFamily="2" charset="2"/>
              <a:buNone/>
            </a:pPr>
            <a:r>
              <a:rPr lang="en-GB" sz="2400" smtClean="0">
                <a:latin typeface="Times New Roman" pitchFamily="18" charset="0"/>
              </a:rPr>
              <a:t>	This could be a faith or philosophy, or derive from art, science or career aspirations.</a:t>
            </a:r>
          </a:p>
          <a:p>
            <a:pPr>
              <a:lnSpc>
                <a:spcPct val="80000"/>
              </a:lnSpc>
              <a:buFont typeface="Wingdings" pitchFamily="2" charset="2"/>
              <a:buNone/>
            </a:pPr>
            <a:r>
              <a:rPr lang="en-GB" sz="2400" smtClean="0">
                <a:latin typeface="Times New Roman" pitchFamily="18" charset="0"/>
              </a:rPr>
              <a:t>	</a:t>
            </a:r>
          </a:p>
          <a:p>
            <a:pPr>
              <a:lnSpc>
                <a:spcPct val="80000"/>
              </a:lnSpc>
              <a:buFont typeface="Wingdings" pitchFamily="2" charset="2"/>
              <a:buNone/>
            </a:pPr>
            <a:r>
              <a:rPr lang="en-GB" sz="2400" smtClean="0">
                <a:latin typeface="Times New Roman" pitchFamily="18" charset="0"/>
              </a:rPr>
              <a:t>	Religious people are happier only in societies that are stressed and impoverished. In affluent countries, religion is less prevalent and the  non-religious are just as happy (Diener, 2011). </a:t>
            </a:r>
          </a:p>
        </p:txBody>
      </p:sp>
      <p:pic>
        <p:nvPicPr>
          <p:cNvPr id="71685" name="Picture 5" descr="monks"/>
          <p:cNvPicPr>
            <a:picLocks noChangeAspect="1" noChangeArrowheads="1"/>
          </p:cNvPicPr>
          <p:nvPr/>
        </p:nvPicPr>
        <p:blipFill>
          <a:blip r:embed="rId2"/>
          <a:srcRect/>
          <a:stretch>
            <a:fillRect/>
          </a:stretch>
        </p:blipFill>
        <p:spPr bwMode="auto">
          <a:xfrm>
            <a:off x="3851275" y="3330575"/>
            <a:ext cx="5292725" cy="35274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900113" y="0"/>
            <a:ext cx="7772400" cy="1143000"/>
          </a:xfrm>
          <a:noFill/>
        </p:spPr>
        <p:txBody>
          <a:bodyPr/>
          <a:lstStyle/>
          <a:p>
            <a:r>
              <a:rPr lang="en-GB" smtClean="0">
                <a:effectLst/>
                <a:latin typeface="Arial" charset="0"/>
              </a:rPr>
              <a:t>THE BIG SOCIETY</a:t>
            </a:r>
          </a:p>
        </p:txBody>
      </p:sp>
      <p:sp>
        <p:nvSpPr>
          <p:cNvPr id="72707" name="Rectangle 3"/>
          <p:cNvSpPr>
            <a:spLocks noGrp="1" noChangeArrowheads="1"/>
          </p:cNvSpPr>
          <p:nvPr>
            <p:ph type="body" idx="4294967295"/>
          </p:nvPr>
        </p:nvSpPr>
        <p:spPr>
          <a:xfrm>
            <a:off x="250825" y="908050"/>
            <a:ext cx="8893175" cy="4114800"/>
          </a:xfrm>
        </p:spPr>
        <p:txBody>
          <a:bodyPr/>
          <a:lstStyle/>
          <a:p>
            <a:pPr>
              <a:buFont typeface="Wingdings" pitchFamily="2" charset="2"/>
              <a:buNone/>
            </a:pPr>
            <a:r>
              <a:rPr lang="en-GB" smtClean="0">
                <a:latin typeface="Times New Roman" pitchFamily="18" charset="0"/>
              </a:rPr>
              <a:t>	Helping others through volunteering, charity and community work raises happiness in oneself.</a:t>
            </a:r>
          </a:p>
        </p:txBody>
      </p:sp>
      <p:pic>
        <p:nvPicPr>
          <p:cNvPr id="72708" name="Picture 4" descr="volunteering"/>
          <p:cNvPicPr>
            <a:picLocks noChangeAspect="1" noChangeArrowheads="1"/>
          </p:cNvPicPr>
          <p:nvPr/>
        </p:nvPicPr>
        <p:blipFill>
          <a:blip r:embed="rId2"/>
          <a:srcRect/>
          <a:stretch>
            <a:fillRect/>
          </a:stretch>
        </p:blipFill>
        <p:spPr bwMode="auto">
          <a:xfrm>
            <a:off x="2268538" y="2284413"/>
            <a:ext cx="6875462" cy="457358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252413" y="333375"/>
            <a:ext cx="9756776" cy="1143000"/>
          </a:xfrm>
          <a:noFill/>
        </p:spPr>
        <p:txBody>
          <a:bodyPr/>
          <a:lstStyle/>
          <a:p>
            <a:r>
              <a:rPr lang="en-GB" sz="3600" smtClean="0">
                <a:effectLst/>
                <a:latin typeface="Arial" charset="0"/>
              </a:rPr>
              <a:t>UNEMPLOYMENT IMPAIRS HAPPINESS</a:t>
            </a:r>
          </a:p>
        </p:txBody>
      </p:sp>
      <p:sp>
        <p:nvSpPr>
          <p:cNvPr id="81923" name="Rectangle 3"/>
          <p:cNvSpPr>
            <a:spLocks noGrp="1" noChangeArrowheads="1"/>
          </p:cNvSpPr>
          <p:nvPr>
            <p:ph type="body" idx="4294967295"/>
          </p:nvPr>
        </p:nvSpPr>
        <p:spPr>
          <a:xfrm>
            <a:off x="0" y="1557338"/>
            <a:ext cx="3779838" cy="4608512"/>
          </a:xfrm>
        </p:spPr>
        <p:txBody>
          <a:bodyPr/>
          <a:lstStyle/>
          <a:p>
            <a:pPr>
              <a:buFont typeface="Wingdings" pitchFamily="2" charset="2"/>
              <a:buNone/>
            </a:pPr>
            <a:r>
              <a:rPr lang="en-GB" sz="2800" smtClean="0">
                <a:latin typeface="Times New Roman" pitchFamily="18" charset="0"/>
              </a:rPr>
              <a:t>	</a:t>
            </a:r>
            <a:r>
              <a:rPr lang="en-GB" sz="2800" i="1" smtClean="0">
                <a:solidFill>
                  <a:schemeClr val="tx2"/>
                </a:solidFill>
                <a:latin typeface="Times New Roman" pitchFamily="18" charset="0"/>
              </a:rPr>
              <a:t>Employment</a:t>
            </a:r>
            <a:r>
              <a:rPr lang="en-GB" sz="2800" smtClean="0">
                <a:latin typeface="Times New Roman" pitchFamily="18" charset="0"/>
              </a:rPr>
              <a:t> is a major source of identity &amp; self-esteem.</a:t>
            </a:r>
          </a:p>
          <a:p>
            <a:pPr>
              <a:buFont typeface="Wingdings" pitchFamily="2" charset="2"/>
              <a:buNone/>
            </a:pPr>
            <a:r>
              <a:rPr lang="en-GB" sz="2800" smtClean="0">
                <a:latin typeface="Times New Roman" pitchFamily="18" charset="0"/>
              </a:rPr>
              <a:t>	</a:t>
            </a:r>
            <a:r>
              <a:rPr lang="en-GB" sz="2800" i="1" smtClean="0">
                <a:solidFill>
                  <a:schemeClr val="tx2"/>
                </a:solidFill>
                <a:latin typeface="Times New Roman" pitchFamily="18" charset="0"/>
              </a:rPr>
              <a:t>Self-employed</a:t>
            </a:r>
            <a:r>
              <a:rPr lang="en-GB" sz="2800" smtClean="0">
                <a:latin typeface="Times New Roman" pitchFamily="18" charset="0"/>
              </a:rPr>
              <a:t> are even happier – doing work they enjoy?</a:t>
            </a:r>
          </a:p>
          <a:p>
            <a:pPr>
              <a:buFont typeface="Wingdings" pitchFamily="2" charset="2"/>
              <a:buNone/>
            </a:pPr>
            <a:r>
              <a:rPr lang="en-GB" sz="2800" smtClean="0">
                <a:latin typeface="Times New Roman" pitchFamily="18" charset="0"/>
              </a:rPr>
              <a:t>	</a:t>
            </a:r>
            <a:r>
              <a:rPr lang="en-GB" sz="2800" i="1" smtClean="0">
                <a:solidFill>
                  <a:schemeClr val="tx2"/>
                </a:solidFill>
                <a:latin typeface="Times New Roman" pitchFamily="18" charset="0"/>
              </a:rPr>
              <a:t>Commuting</a:t>
            </a:r>
            <a:r>
              <a:rPr lang="en-GB" sz="2800" smtClean="0">
                <a:latin typeface="Times New Roman" pitchFamily="18" charset="0"/>
              </a:rPr>
              <a:t> lowers life satisfaction but not so much as to offset having a job.</a:t>
            </a:r>
          </a:p>
        </p:txBody>
      </p:sp>
      <p:pic>
        <p:nvPicPr>
          <p:cNvPr id="81924" name="Picture 4" descr="unemploy09"/>
          <p:cNvPicPr>
            <a:picLocks noChangeAspect="1" noChangeArrowheads="1"/>
          </p:cNvPicPr>
          <p:nvPr/>
        </p:nvPicPr>
        <p:blipFill>
          <a:blip r:embed="rId2"/>
          <a:srcRect/>
          <a:stretch>
            <a:fillRect/>
          </a:stretch>
        </p:blipFill>
        <p:spPr bwMode="auto">
          <a:xfrm>
            <a:off x="3779838" y="2235200"/>
            <a:ext cx="5364162" cy="4622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noFill/>
        </p:spPr>
        <p:txBody>
          <a:bodyPr/>
          <a:lstStyle/>
          <a:p>
            <a:r>
              <a:rPr lang="en-GB" smtClean="0">
                <a:effectLst/>
                <a:latin typeface="Arial" charset="0"/>
              </a:rPr>
              <a:t> </a:t>
            </a:r>
          </a:p>
        </p:txBody>
      </p:sp>
      <p:sp>
        <p:nvSpPr>
          <p:cNvPr id="60419" name="Rectangle 3"/>
          <p:cNvSpPr>
            <a:spLocks noGrp="1" noChangeArrowheads="1"/>
          </p:cNvSpPr>
          <p:nvPr>
            <p:ph type="body" idx="4294967295"/>
          </p:nvPr>
        </p:nvSpPr>
        <p:spPr/>
        <p:txBody>
          <a:bodyPr/>
          <a:lstStyle/>
          <a:p>
            <a:endParaRPr lang="en-US" smtClean="0">
              <a:latin typeface="Times New Roman" pitchFamily="18" charset="0"/>
            </a:endParaRPr>
          </a:p>
        </p:txBody>
      </p:sp>
      <p:pic>
        <p:nvPicPr>
          <p:cNvPr id="60420" name="Picture 4" descr="funny-pictures-cat-is-sour"/>
          <p:cNvPicPr>
            <a:picLocks noChangeAspect="1" noChangeArrowheads="1"/>
          </p:cNvPicPr>
          <p:nvPr/>
        </p:nvPicPr>
        <p:blipFill>
          <a:blip r:embed="rId2"/>
          <a:srcRect/>
          <a:stretch>
            <a:fillRect/>
          </a:stretch>
        </p:blipFill>
        <p:spPr bwMode="auto">
          <a:xfrm>
            <a:off x="0" y="404813"/>
            <a:ext cx="9144000" cy="592455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900113" y="0"/>
            <a:ext cx="7772400" cy="1143000"/>
          </a:xfrm>
          <a:noFill/>
        </p:spPr>
        <p:txBody>
          <a:bodyPr/>
          <a:lstStyle/>
          <a:p>
            <a:r>
              <a:rPr lang="en-GB" smtClean="0">
                <a:effectLst/>
                <a:latin typeface="Arial" charset="0"/>
              </a:rPr>
              <a:t>HEALTH &amp; HAPPINESS</a:t>
            </a:r>
          </a:p>
        </p:txBody>
      </p:sp>
      <p:sp>
        <p:nvSpPr>
          <p:cNvPr id="79879" name="Rectangle 7"/>
          <p:cNvSpPr>
            <a:spLocks noGrp="1" noChangeArrowheads="1"/>
          </p:cNvSpPr>
          <p:nvPr>
            <p:ph sz="quarter" idx="4294967295"/>
          </p:nvPr>
        </p:nvSpPr>
        <p:spPr>
          <a:xfrm>
            <a:off x="4648200" y="4114800"/>
            <a:ext cx="3810000" cy="1981200"/>
          </a:xfrm>
        </p:spPr>
        <p:txBody>
          <a:bodyPr/>
          <a:lstStyle/>
          <a:p>
            <a:endParaRPr lang="en-US" sz="2400" smtClean="0">
              <a:latin typeface="Times New Roman" pitchFamily="18" charset="0"/>
            </a:endParaRPr>
          </a:p>
        </p:txBody>
      </p:sp>
      <p:sp>
        <p:nvSpPr>
          <p:cNvPr id="79875" name="Rectangle 3"/>
          <p:cNvSpPr>
            <a:spLocks noGrp="1" noChangeArrowheads="1"/>
          </p:cNvSpPr>
          <p:nvPr>
            <p:ph type="body" idx="4294967295"/>
          </p:nvPr>
        </p:nvSpPr>
        <p:spPr>
          <a:xfrm>
            <a:off x="-180975" y="908050"/>
            <a:ext cx="9540875" cy="4114800"/>
          </a:xfrm>
        </p:spPr>
        <p:txBody>
          <a:bodyPr/>
          <a:lstStyle/>
          <a:p>
            <a:pPr>
              <a:buFont typeface="Wingdings" pitchFamily="2" charset="2"/>
              <a:buNone/>
            </a:pPr>
            <a:r>
              <a:rPr lang="en-GB" smtClean="0">
                <a:latin typeface="Times New Roman" pitchFamily="18" charset="0"/>
              </a:rPr>
              <a:t>	Health generally facilitates happiness but people with permanent disability largely adapt to their situation. Even those with “locked-in syndrome” often claim to be happy and have no desire for euthanasia (Bruno et al, 2010).</a:t>
            </a:r>
          </a:p>
        </p:txBody>
      </p:sp>
      <p:pic>
        <p:nvPicPr>
          <p:cNvPr id="79876" name="Picture 4" descr="health-happiness"/>
          <p:cNvPicPr>
            <a:picLocks noChangeAspect="1" noChangeArrowheads="1"/>
          </p:cNvPicPr>
          <p:nvPr/>
        </p:nvPicPr>
        <p:blipFill>
          <a:blip r:embed="rId2"/>
          <a:srcRect/>
          <a:stretch>
            <a:fillRect/>
          </a:stretch>
        </p:blipFill>
        <p:spPr bwMode="auto">
          <a:xfrm>
            <a:off x="2843213" y="3057525"/>
            <a:ext cx="6300787" cy="380047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900113" y="-171450"/>
            <a:ext cx="7772400" cy="1143000"/>
          </a:xfrm>
          <a:noFill/>
        </p:spPr>
        <p:txBody>
          <a:bodyPr/>
          <a:lstStyle/>
          <a:p>
            <a:r>
              <a:rPr lang="en-GB" sz="4000" smtClean="0">
                <a:effectLst/>
                <a:latin typeface="Arial" charset="0"/>
              </a:rPr>
              <a:t>COMMUNING WITH NATURE</a:t>
            </a:r>
          </a:p>
        </p:txBody>
      </p:sp>
      <p:sp>
        <p:nvSpPr>
          <p:cNvPr id="53251" name="Rectangle 3"/>
          <p:cNvSpPr>
            <a:spLocks noGrp="1" noChangeArrowheads="1"/>
          </p:cNvSpPr>
          <p:nvPr>
            <p:ph type="body" idx="4294967295"/>
          </p:nvPr>
        </p:nvSpPr>
        <p:spPr>
          <a:xfrm>
            <a:off x="0" y="692150"/>
            <a:ext cx="9324975" cy="1584325"/>
          </a:xfrm>
        </p:spPr>
        <p:txBody>
          <a:bodyPr/>
          <a:lstStyle/>
          <a:p>
            <a:pPr>
              <a:lnSpc>
                <a:spcPct val="90000"/>
              </a:lnSpc>
              <a:buFont typeface="Wingdings" pitchFamily="2" charset="2"/>
              <a:buNone/>
            </a:pPr>
            <a:r>
              <a:rPr lang="en-GB" sz="2400" smtClean="0">
                <a:latin typeface="Times New Roman" pitchFamily="18" charset="0"/>
              </a:rPr>
              <a:t>	We feel happiest when immersed in the environment to which we are adapted and which is best for our survival (trees, flowers, water, blue sky). Urban dwellers are more prone to stress and mood disorders. “Green exercise” (gardening, golf, etc.) is especially beneficial. </a:t>
            </a:r>
          </a:p>
        </p:txBody>
      </p:sp>
      <p:pic>
        <p:nvPicPr>
          <p:cNvPr id="53253" name="Picture 5" descr="lake"/>
          <p:cNvPicPr>
            <a:picLocks noChangeAspect="1" noChangeArrowheads="1"/>
          </p:cNvPicPr>
          <p:nvPr/>
        </p:nvPicPr>
        <p:blipFill>
          <a:blip r:embed="rId2"/>
          <a:srcRect/>
          <a:stretch>
            <a:fillRect/>
          </a:stretch>
        </p:blipFill>
        <p:spPr bwMode="auto">
          <a:xfrm>
            <a:off x="0" y="2197100"/>
            <a:ext cx="9144000" cy="46609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250825" y="-242888"/>
            <a:ext cx="8281988" cy="1143001"/>
          </a:xfrm>
          <a:noFill/>
        </p:spPr>
        <p:txBody>
          <a:bodyPr/>
          <a:lstStyle/>
          <a:p>
            <a:r>
              <a:rPr lang="en-GB" smtClean="0">
                <a:effectLst/>
                <a:latin typeface="Arial" charset="0"/>
              </a:rPr>
              <a:t> HAPPINESS AND CLIMATE</a:t>
            </a:r>
          </a:p>
        </p:txBody>
      </p:sp>
      <p:sp>
        <p:nvSpPr>
          <p:cNvPr id="73731" name="Rectangle 3"/>
          <p:cNvSpPr>
            <a:spLocks noGrp="1" noChangeArrowheads="1"/>
          </p:cNvSpPr>
          <p:nvPr>
            <p:ph type="body" idx="4294967295"/>
          </p:nvPr>
        </p:nvSpPr>
        <p:spPr>
          <a:xfrm>
            <a:off x="-252413" y="620713"/>
            <a:ext cx="9396413" cy="3311525"/>
          </a:xfrm>
        </p:spPr>
        <p:txBody>
          <a:bodyPr/>
          <a:lstStyle/>
          <a:p>
            <a:pPr>
              <a:buFont typeface="Wingdings" pitchFamily="2" charset="2"/>
              <a:buNone/>
            </a:pPr>
            <a:r>
              <a:rPr lang="en-GB" smtClean="0">
                <a:latin typeface="Times New Roman" pitchFamily="18" charset="0"/>
              </a:rPr>
              <a:t>	</a:t>
            </a:r>
            <a:r>
              <a:rPr lang="en-GB" sz="2400" smtClean="0">
                <a:latin typeface="Times New Roman" pitchFamily="18" charset="0"/>
              </a:rPr>
              <a:t>Habituation ensures that the relationship between warmth and happiness is not clear-cut. Soviet countries are both cold and relatively unhappy but happy countries may be warm (Venezuela) or cold (Iceland).</a:t>
            </a:r>
          </a:p>
        </p:txBody>
      </p:sp>
      <p:pic>
        <p:nvPicPr>
          <p:cNvPr id="73732" name="Picture 4" descr="climate-happy_2"/>
          <p:cNvPicPr>
            <a:picLocks noChangeAspect="1" noChangeArrowheads="1"/>
          </p:cNvPicPr>
          <p:nvPr/>
        </p:nvPicPr>
        <p:blipFill>
          <a:blip r:embed="rId2"/>
          <a:srcRect/>
          <a:stretch>
            <a:fillRect/>
          </a:stretch>
        </p:blipFill>
        <p:spPr bwMode="auto">
          <a:xfrm>
            <a:off x="0" y="2060575"/>
            <a:ext cx="9144000" cy="47974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323850" y="0"/>
            <a:ext cx="8458200" cy="1143000"/>
          </a:xfrm>
          <a:noFill/>
        </p:spPr>
        <p:txBody>
          <a:bodyPr/>
          <a:lstStyle/>
          <a:p>
            <a:r>
              <a:rPr lang="en-GB" smtClean="0">
                <a:effectLst/>
                <a:latin typeface="Arial" charset="0"/>
              </a:rPr>
              <a:t>HAPPY HOLIDAYS?</a:t>
            </a:r>
          </a:p>
        </p:txBody>
      </p:sp>
      <p:sp>
        <p:nvSpPr>
          <p:cNvPr id="55299" name="Rectangle 3"/>
          <p:cNvSpPr>
            <a:spLocks noGrp="1" noChangeArrowheads="1"/>
          </p:cNvSpPr>
          <p:nvPr>
            <p:ph type="body" idx="4294967295"/>
          </p:nvPr>
        </p:nvSpPr>
        <p:spPr>
          <a:xfrm>
            <a:off x="0" y="981075"/>
            <a:ext cx="3995738" cy="5661025"/>
          </a:xfrm>
        </p:spPr>
        <p:txBody>
          <a:bodyPr/>
          <a:lstStyle/>
          <a:p>
            <a:pPr>
              <a:lnSpc>
                <a:spcPct val="90000"/>
              </a:lnSpc>
              <a:buFont typeface="Wingdings" pitchFamily="2" charset="2"/>
              <a:buNone/>
            </a:pPr>
            <a:r>
              <a:rPr lang="en-GB" sz="2400" smtClean="0">
                <a:latin typeface="Times New Roman" pitchFamily="18" charset="0"/>
              </a:rPr>
              <a:t>	Anticipation of a holiday raises happiness but the early part of a holiday is often stressful. Not all holiday-makers are happier on returning than those who stayed home.</a:t>
            </a:r>
          </a:p>
          <a:p>
            <a:pPr>
              <a:lnSpc>
                <a:spcPct val="90000"/>
              </a:lnSpc>
              <a:buFont typeface="Wingdings" pitchFamily="2" charset="2"/>
              <a:buNone/>
            </a:pPr>
            <a:endParaRPr lang="en-GB" sz="2400" smtClean="0">
              <a:latin typeface="Times New Roman" pitchFamily="18" charset="0"/>
            </a:endParaRPr>
          </a:p>
          <a:p>
            <a:pPr>
              <a:lnSpc>
                <a:spcPct val="90000"/>
              </a:lnSpc>
              <a:buFont typeface="Wingdings" pitchFamily="2" charset="2"/>
              <a:buNone/>
            </a:pPr>
            <a:r>
              <a:rPr lang="en-GB" sz="2400" smtClean="0">
                <a:latin typeface="Times New Roman" pitchFamily="18" charset="0"/>
              </a:rPr>
              <a:t>	Benefits that are reported are usually short-lived, fading  away within 4-8 weeks.</a:t>
            </a:r>
          </a:p>
          <a:p>
            <a:pPr>
              <a:lnSpc>
                <a:spcPct val="90000"/>
              </a:lnSpc>
              <a:buFont typeface="Wingdings" pitchFamily="2" charset="2"/>
              <a:buNone/>
            </a:pPr>
            <a:endParaRPr lang="en-GB" sz="2400" smtClean="0">
              <a:latin typeface="Times New Roman" pitchFamily="18" charset="0"/>
            </a:endParaRPr>
          </a:p>
          <a:p>
            <a:pPr>
              <a:lnSpc>
                <a:spcPct val="90000"/>
              </a:lnSpc>
              <a:buFont typeface="Wingdings" pitchFamily="2" charset="2"/>
              <a:buNone/>
            </a:pPr>
            <a:r>
              <a:rPr lang="en-GB" sz="2400" smtClean="0">
                <a:latin typeface="Times New Roman" pitchFamily="18" charset="0"/>
              </a:rPr>
              <a:t>	Multiple short breaks may therefore be better than one long holiday.</a:t>
            </a:r>
          </a:p>
        </p:txBody>
      </p:sp>
      <p:pic>
        <p:nvPicPr>
          <p:cNvPr id="55300" name="Picture 4" descr="beach-holiday2-08"/>
          <p:cNvPicPr>
            <a:picLocks noChangeAspect="1" noChangeArrowheads="1"/>
          </p:cNvPicPr>
          <p:nvPr/>
        </p:nvPicPr>
        <p:blipFill>
          <a:blip r:embed="rId2"/>
          <a:srcRect/>
          <a:stretch>
            <a:fillRect/>
          </a:stretch>
        </p:blipFill>
        <p:spPr bwMode="auto">
          <a:xfrm>
            <a:off x="3995738" y="2324100"/>
            <a:ext cx="5148262" cy="45339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827088" y="0"/>
            <a:ext cx="7772400" cy="1143000"/>
          </a:xfrm>
          <a:noFill/>
        </p:spPr>
        <p:txBody>
          <a:bodyPr/>
          <a:lstStyle/>
          <a:p>
            <a:r>
              <a:rPr lang="en-GB" smtClean="0">
                <a:effectLst/>
                <a:latin typeface="Arial" charset="0"/>
              </a:rPr>
              <a:t>INTIMATE RELATIONSHIPS</a:t>
            </a:r>
          </a:p>
        </p:txBody>
      </p:sp>
      <p:sp>
        <p:nvSpPr>
          <p:cNvPr id="59395" name="Rectangle 3"/>
          <p:cNvSpPr>
            <a:spLocks noGrp="1" noChangeArrowheads="1"/>
          </p:cNvSpPr>
          <p:nvPr>
            <p:ph type="body" idx="4294967295"/>
          </p:nvPr>
        </p:nvSpPr>
        <p:spPr>
          <a:xfrm>
            <a:off x="0" y="908050"/>
            <a:ext cx="9144000" cy="4114800"/>
          </a:xfrm>
        </p:spPr>
        <p:txBody>
          <a:bodyPr/>
          <a:lstStyle/>
          <a:p>
            <a:pPr>
              <a:buFont typeface="Wingdings" pitchFamily="2" charset="2"/>
              <a:buNone/>
            </a:pPr>
            <a:r>
              <a:rPr lang="en-GB" smtClean="0">
                <a:latin typeface="Times New Roman" pitchFamily="18" charset="0"/>
              </a:rPr>
              <a:t>	Good relationships with a small number of intimate contacts count for more than being widely popular.</a:t>
            </a:r>
          </a:p>
        </p:txBody>
      </p:sp>
      <p:pic>
        <p:nvPicPr>
          <p:cNvPr id="59396" name="Picture 4" descr="old couple"/>
          <p:cNvPicPr>
            <a:picLocks noChangeAspect="1" noChangeArrowheads="1"/>
          </p:cNvPicPr>
          <p:nvPr/>
        </p:nvPicPr>
        <p:blipFill>
          <a:blip r:embed="rId2"/>
          <a:srcRect/>
          <a:stretch>
            <a:fillRect/>
          </a:stretch>
        </p:blipFill>
        <p:spPr bwMode="auto">
          <a:xfrm>
            <a:off x="2339975" y="2128838"/>
            <a:ext cx="6804025" cy="472916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144463" y="0"/>
            <a:ext cx="8999537" cy="1143000"/>
          </a:xfrm>
          <a:noFill/>
        </p:spPr>
        <p:txBody>
          <a:bodyPr/>
          <a:lstStyle/>
          <a:p>
            <a:r>
              <a:rPr lang="en-GB" sz="4000" smtClean="0">
                <a:effectLst/>
                <a:latin typeface="Arial" charset="0"/>
              </a:rPr>
              <a:t>THE CAUSE &amp; EFFECT PROBLEM</a:t>
            </a:r>
          </a:p>
        </p:txBody>
      </p:sp>
      <p:sp>
        <p:nvSpPr>
          <p:cNvPr id="77827" name="Rectangle 3"/>
          <p:cNvSpPr>
            <a:spLocks noGrp="1" noChangeArrowheads="1"/>
          </p:cNvSpPr>
          <p:nvPr>
            <p:ph type="body" idx="4294967295"/>
          </p:nvPr>
        </p:nvSpPr>
        <p:spPr>
          <a:xfrm>
            <a:off x="0" y="981075"/>
            <a:ext cx="9144000" cy="2232025"/>
          </a:xfrm>
        </p:spPr>
        <p:txBody>
          <a:bodyPr/>
          <a:lstStyle/>
          <a:p>
            <a:pPr>
              <a:buFont typeface="Wingdings" pitchFamily="2" charset="2"/>
              <a:buNone/>
            </a:pPr>
            <a:r>
              <a:rPr lang="en-GB" sz="2800" smtClean="0">
                <a:latin typeface="Times New Roman" pitchFamily="18" charset="0"/>
              </a:rPr>
              <a:t>	Many standard of living variables are inter-related: education, occupational status, wealth, health, employment, optimism, intimate relationships, etc. These all promote happiness but also derive from it (e.g. happy people keep their friends &amp; jobs better than those who are miserable).</a:t>
            </a:r>
          </a:p>
        </p:txBody>
      </p:sp>
      <p:pic>
        <p:nvPicPr>
          <p:cNvPr id="77828" name="Picture 4" descr="cause-and-effect1"/>
          <p:cNvPicPr>
            <a:picLocks noChangeAspect="1" noChangeArrowheads="1"/>
          </p:cNvPicPr>
          <p:nvPr/>
        </p:nvPicPr>
        <p:blipFill>
          <a:blip r:embed="rId2"/>
          <a:srcRect/>
          <a:stretch>
            <a:fillRect/>
          </a:stretch>
        </p:blipFill>
        <p:spPr bwMode="auto">
          <a:xfrm>
            <a:off x="3779838" y="3292475"/>
            <a:ext cx="5364162" cy="3565525"/>
          </a:xfrm>
          <a:prstGeom prst="rect">
            <a:avLst/>
          </a:prstGeom>
          <a:noFill/>
        </p:spPr>
      </p:pic>
      <p:pic>
        <p:nvPicPr>
          <p:cNvPr id="77829" name="Picture 5" descr="grumpy"/>
          <p:cNvPicPr>
            <a:picLocks noChangeAspect="1" noChangeArrowheads="1"/>
          </p:cNvPicPr>
          <p:nvPr/>
        </p:nvPicPr>
        <p:blipFill>
          <a:blip r:embed="rId3"/>
          <a:srcRect/>
          <a:stretch>
            <a:fillRect/>
          </a:stretch>
        </p:blipFill>
        <p:spPr bwMode="auto">
          <a:xfrm>
            <a:off x="900113" y="3284538"/>
            <a:ext cx="2862262" cy="357346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755650" y="-242888"/>
            <a:ext cx="7772400" cy="1143001"/>
          </a:xfrm>
          <a:noFill/>
        </p:spPr>
        <p:txBody>
          <a:bodyPr/>
          <a:lstStyle/>
          <a:p>
            <a:r>
              <a:rPr lang="en-GB" smtClean="0">
                <a:effectLst/>
                <a:latin typeface="Arial" charset="0"/>
              </a:rPr>
              <a:t>MEANINGS OF HAPPINESS</a:t>
            </a:r>
          </a:p>
        </p:txBody>
      </p:sp>
      <p:sp>
        <p:nvSpPr>
          <p:cNvPr id="87043" name="Rectangle 3"/>
          <p:cNvSpPr>
            <a:spLocks noGrp="1" noChangeArrowheads="1"/>
          </p:cNvSpPr>
          <p:nvPr>
            <p:ph type="body" idx="4294967295"/>
          </p:nvPr>
        </p:nvSpPr>
        <p:spPr>
          <a:xfrm>
            <a:off x="-252413" y="908050"/>
            <a:ext cx="4679951" cy="5661025"/>
          </a:xfrm>
        </p:spPr>
        <p:txBody>
          <a:bodyPr/>
          <a:lstStyle/>
          <a:p>
            <a:pPr>
              <a:lnSpc>
                <a:spcPct val="90000"/>
              </a:lnSpc>
              <a:buFont typeface="Wingdings" pitchFamily="2" charset="2"/>
              <a:buNone/>
            </a:pPr>
            <a:r>
              <a:rPr lang="en-GB" smtClean="0">
                <a:latin typeface="Times New Roman" pitchFamily="18" charset="0"/>
              </a:rPr>
              <a:t>	Happiness may be too broad a concept to deal with and should be divided into various types.</a:t>
            </a:r>
          </a:p>
          <a:p>
            <a:pPr>
              <a:lnSpc>
                <a:spcPct val="90000"/>
              </a:lnSpc>
              <a:buFont typeface="Wingdings" pitchFamily="2" charset="2"/>
              <a:buNone/>
            </a:pPr>
            <a:r>
              <a:rPr lang="en-GB" smtClean="0">
                <a:latin typeface="Times New Roman" pitchFamily="18" charset="0"/>
              </a:rPr>
              <a:t>	Mogilner et al (2011) found that happiness in young people is associated with excitement; in older people it equates more to peace and contentment.</a:t>
            </a:r>
          </a:p>
        </p:txBody>
      </p:sp>
      <p:pic>
        <p:nvPicPr>
          <p:cNvPr id="87044" name="Picture 4" descr="happy cartoon"/>
          <p:cNvPicPr>
            <a:picLocks noChangeAspect="1" noChangeArrowheads="1"/>
          </p:cNvPicPr>
          <p:nvPr/>
        </p:nvPicPr>
        <p:blipFill>
          <a:blip r:embed="rId2"/>
          <a:srcRect/>
          <a:stretch>
            <a:fillRect/>
          </a:stretch>
        </p:blipFill>
        <p:spPr bwMode="auto">
          <a:xfrm>
            <a:off x="4449763" y="836613"/>
            <a:ext cx="4694237" cy="602138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179388" y="0"/>
            <a:ext cx="9144000" cy="1143000"/>
          </a:xfrm>
          <a:noFill/>
        </p:spPr>
        <p:txBody>
          <a:bodyPr/>
          <a:lstStyle/>
          <a:p>
            <a:r>
              <a:rPr lang="en-GB" sz="4000" smtClean="0">
                <a:effectLst/>
                <a:latin typeface="Arial" charset="0"/>
              </a:rPr>
              <a:t>SHOULD HAPPINESS BE PURSUED?</a:t>
            </a:r>
          </a:p>
        </p:txBody>
      </p:sp>
      <p:sp>
        <p:nvSpPr>
          <p:cNvPr id="54275" name="Rectangle 3"/>
          <p:cNvSpPr>
            <a:spLocks noGrp="1" noChangeArrowheads="1"/>
          </p:cNvSpPr>
          <p:nvPr>
            <p:ph type="body" idx="4294967295"/>
          </p:nvPr>
        </p:nvSpPr>
        <p:spPr>
          <a:xfrm>
            <a:off x="0" y="1484313"/>
            <a:ext cx="5219700" cy="4895850"/>
          </a:xfrm>
        </p:spPr>
        <p:txBody>
          <a:bodyPr/>
          <a:lstStyle/>
          <a:p>
            <a:pPr>
              <a:buFont typeface="Wingdings" pitchFamily="2" charset="2"/>
              <a:buNone/>
            </a:pPr>
            <a:r>
              <a:rPr lang="en-GB" smtClean="0">
                <a:latin typeface="Times New Roman" pitchFamily="18" charset="0"/>
              </a:rPr>
              <a:t>	“Happiness is like a butterfly. The more you chase it, the more it eludes you. But if you turn your attention to other things, it comes and sits softly on your shoulder”.</a:t>
            </a:r>
          </a:p>
          <a:p>
            <a:pPr>
              <a:buFont typeface="Wingdings" pitchFamily="2" charset="2"/>
              <a:buNone/>
            </a:pPr>
            <a:r>
              <a:rPr lang="en-GB" i="1" smtClean="0">
                <a:latin typeface="Times New Roman" pitchFamily="18" charset="0"/>
              </a:rPr>
              <a:t>	(Henry David Thoreau)</a:t>
            </a:r>
          </a:p>
        </p:txBody>
      </p:sp>
      <p:pic>
        <p:nvPicPr>
          <p:cNvPr id="54277" name="Picture 5" descr="Butterfly-World-Butterfly-On-My-Shoulder"/>
          <p:cNvPicPr>
            <a:picLocks noChangeAspect="1" noChangeArrowheads="1"/>
          </p:cNvPicPr>
          <p:nvPr/>
        </p:nvPicPr>
        <p:blipFill>
          <a:blip r:embed="rId2"/>
          <a:srcRect/>
          <a:stretch>
            <a:fillRect/>
          </a:stretch>
        </p:blipFill>
        <p:spPr bwMode="auto">
          <a:xfrm>
            <a:off x="5219700" y="1196975"/>
            <a:ext cx="3924300" cy="56610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0" y="333375"/>
            <a:ext cx="8820150" cy="1143000"/>
          </a:xfrm>
          <a:noFill/>
        </p:spPr>
        <p:txBody>
          <a:bodyPr/>
          <a:lstStyle/>
          <a:p>
            <a:r>
              <a:rPr lang="en-GB" smtClean="0">
                <a:effectLst/>
                <a:latin typeface="Arial" charset="0"/>
              </a:rPr>
              <a:t>HAPPINESS IS PART GENETIC</a:t>
            </a:r>
          </a:p>
        </p:txBody>
      </p:sp>
      <p:sp>
        <p:nvSpPr>
          <p:cNvPr id="43011" name="Rectangle 3"/>
          <p:cNvSpPr>
            <a:spLocks noGrp="1" noChangeArrowheads="1"/>
          </p:cNvSpPr>
          <p:nvPr>
            <p:ph type="body" idx="4294967295"/>
          </p:nvPr>
        </p:nvSpPr>
        <p:spPr>
          <a:xfrm>
            <a:off x="0" y="1557338"/>
            <a:ext cx="4425950" cy="5040312"/>
          </a:xfrm>
        </p:spPr>
        <p:txBody>
          <a:bodyPr/>
          <a:lstStyle/>
          <a:p>
            <a:pPr>
              <a:lnSpc>
                <a:spcPct val="90000"/>
              </a:lnSpc>
              <a:buFont typeface="Wingdings" pitchFamily="2" charset="2"/>
              <a:buNone/>
            </a:pPr>
            <a:r>
              <a:rPr lang="en-GB" smtClean="0">
                <a:latin typeface="Times New Roman" pitchFamily="18" charset="0"/>
              </a:rPr>
              <a:t>	Twin studies reveal that genes account for around 50-60% of variation in happiness.</a:t>
            </a:r>
          </a:p>
          <a:p>
            <a:pPr>
              <a:lnSpc>
                <a:spcPct val="90000"/>
              </a:lnSpc>
              <a:buFont typeface="Wingdings" pitchFamily="2" charset="2"/>
              <a:buNone/>
            </a:pPr>
            <a:r>
              <a:rPr lang="en-GB" smtClean="0">
                <a:latin typeface="Times New Roman" pitchFamily="18" charset="0"/>
              </a:rPr>
              <a:t>	</a:t>
            </a:r>
          </a:p>
          <a:p>
            <a:pPr>
              <a:lnSpc>
                <a:spcPct val="90000"/>
              </a:lnSpc>
              <a:buFont typeface="Wingdings" pitchFamily="2" charset="2"/>
              <a:buNone/>
            </a:pPr>
            <a:r>
              <a:rPr lang="en-GB" smtClean="0">
                <a:latin typeface="Times New Roman" pitchFamily="18" charset="0"/>
              </a:rPr>
              <a:t>	This is partly mediated by personality traits such as emotional stability, extraversion and conscientiousness.</a:t>
            </a:r>
          </a:p>
        </p:txBody>
      </p:sp>
      <p:pic>
        <p:nvPicPr>
          <p:cNvPr id="43012" name="Picture 4" descr="twins"/>
          <p:cNvPicPr>
            <a:picLocks noChangeAspect="1" noChangeArrowheads="1"/>
          </p:cNvPicPr>
          <p:nvPr/>
        </p:nvPicPr>
        <p:blipFill>
          <a:blip r:embed="rId2"/>
          <a:srcRect/>
          <a:stretch>
            <a:fillRect/>
          </a:stretch>
        </p:blipFill>
        <p:spPr bwMode="auto">
          <a:xfrm>
            <a:off x="4572000" y="3648075"/>
            <a:ext cx="4572000" cy="32099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0" y="0"/>
            <a:ext cx="9144000" cy="1143000"/>
          </a:xfrm>
          <a:noFill/>
        </p:spPr>
        <p:txBody>
          <a:bodyPr/>
          <a:lstStyle/>
          <a:p>
            <a:r>
              <a:rPr lang="en-GB" sz="4000" smtClean="0">
                <a:effectLst/>
                <a:latin typeface="Arial" charset="0"/>
              </a:rPr>
              <a:t>SEROTONIN TRANSPORTER GENES</a:t>
            </a:r>
          </a:p>
        </p:txBody>
      </p:sp>
      <p:sp>
        <p:nvSpPr>
          <p:cNvPr id="83971" name="Rectangle 3"/>
          <p:cNvSpPr>
            <a:spLocks noGrp="1" noChangeArrowheads="1"/>
          </p:cNvSpPr>
          <p:nvPr>
            <p:ph type="body" idx="4294967295"/>
          </p:nvPr>
        </p:nvSpPr>
        <p:spPr>
          <a:xfrm>
            <a:off x="-180975" y="1125538"/>
            <a:ext cx="4894263" cy="5516562"/>
          </a:xfrm>
        </p:spPr>
        <p:txBody>
          <a:bodyPr/>
          <a:lstStyle/>
          <a:p>
            <a:pPr>
              <a:buFont typeface="Wingdings" pitchFamily="2" charset="2"/>
              <a:buNone/>
            </a:pPr>
            <a:r>
              <a:rPr lang="en-GB" sz="2800" smtClean="0">
                <a:latin typeface="Times New Roman" pitchFamily="18" charset="0"/>
              </a:rPr>
              <a:t>	One particular gene implicated in self-reported happiness is the serotonin transporter 5-HTT. Individuals with two copies of the long (more efficient) version were happier than those with two short copies. </a:t>
            </a:r>
          </a:p>
          <a:p>
            <a:pPr>
              <a:buFont typeface="Wingdings" pitchFamily="2" charset="2"/>
              <a:buNone/>
            </a:pPr>
            <a:r>
              <a:rPr lang="en-GB" sz="2800" smtClean="0">
                <a:latin typeface="Times New Roman" pitchFamily="18" charset="0"/>
              </a:rPr>
              <a:t>	Serotonin is the neurotransmitter that is boosted in many anti-depressant drugs.</a:t>
            </a:r>
          </a:p>
        </p:txBody>
      </p:sp>
      <p:pic>
        <p:nvPicPr>
          <p:cNvPr id="83972" name="Picture 4" descr="serotoninbrain"/>
          <p:cNvPicPr>
            <a:picLocks noChangeAspect="1" noChangeArrowheads="1"/>
          </p:cNvPicPr>
          <p:nvPr/>
        </p:nvPicPr>
        <p:blipFill>
          <a:blip r:embed="rId2"/>
          <a:srcRect/>
          <a:stretch>
            <a:fillRect/>
          </a:stretch>
        </p:blipFill>
        <p:spPr bwMode="auto">
          <a:xfrm>
            <a:off x="4572000" y="3429000"/>
            <a:ext cx="4572000" cy="3429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395288" y="0"/>
            <a:ext cx="8748712" cy="1143000"/>
          </a:xfrm>
          <a:noFill/>
        </p:spPr>
        <p:txBody>
          <a:bodyPr/>
          <a:lstStyle/>
          <a:p>
            <a:r>
              <a:rPr lang="en-GB" smtClean="0">
                <a:effectLst/>
                <a:latin typeface="Arial" charset="0"/>
              </a:rPr>
              <a:t>CAN HAPPINESS BE BOUGHT?</a:t>
            </a:r>
          </a:p>
        </p:txBody>
      </p:sp>
      <p:sp>
        <p:nvSpPr>
          <p:cNvPr id="44035" name="Rectangle 3"/>
          <p:cNvSpPr>
            <a:spLocks noGrp="1" noChangeArrowheads="1"/>
          </p:cNvSpPr>
          <p:nvPr>
            <p:ph type="body" idx="4294967295"/>
          </p:nvPr>
        </p:nvSpPr>
        <p:spPr>
          <a:xfrm>
            <a:off x="0" y="981075"/>
            <a:ext cx="4822825" cy="5589588"/>
          </a:xfrm>
        </p:spPr>
        <p:txBody>
          <a:bodyPr/>
          <a:lstStyle/>
          <a:p>
            <a:pPr>
              <a:lnSpc>
                <a:spcPct val="90000"/>
              </a:lnSpc>
              <a:buFont typeface="Wingdings" pitchFamily="2" charset="2"/>
              <a:buNone/>
            </a:pPr>
            <a:r>
              <a:rPr lang="en-GB" sz="2800" smtClean="0">
                <a:latin typeface="Times New Roman" pitchFamily="18" charset="0"/>
              </a:rPr>
              <a:t>	Once survival needs are met, increases in wealth do not yield greater happiness.</a:t>
            </a:r>
          </a:p>
          <a:p>
            <a:pPr>
              <a:lnSpc>
                <a:spcPct val="90000"/>
              </a:lnSpc>
              <a:buFont typeface="Wingdings" pitchFamily="2" charset="2"/>
              <a:buNone/>
            </a:pPr>
            <a:endParaRPr lang="en-GB" sz="2800" smtClean="0">
              <a:latin typeface="Times New Roman" pitchFamily="18" charset="0"/>
            </a:endParaRPr>
          </a:p>
          <a:p>
            <a:pPr>
              <a:lnSpc>
                <a:spcPct val="90000"/>
              </a:lnSpc>
              <a:buFont typeface="Wingdings" pitchFamily="2" charset="2"/>
              <a:buNone/>
            </a:pPr>
            <a:r>
              <a:rPr lang="en-GB" sz="2800" smtClean="0">
                <a:latin typeface="Times New Roman" pitchFamily="18" charset="0"/>
              </a:rPr>
              <a:t>	Lottery winners experience temporary euphoria but end up getting less pleasure out of mundane events. </a:t>
            </a:r>
            <a:r>
              <a:rPr lang="en-GB" sz="2800" i="1" smtClean="0">
                <a:solidFill>
                  <a:schemeClr val="tx2"/>
                </a:solidFill>
                <a:latin typeface="Times New Roman" pitchFamily="18" charset="0"/>
              </a:rPr>
              <a:t>Habituation </a:t>
            </a:r>
            <a:r>
              <a:rPr lang="en-GB" sz="2800" smtClean="0">
                <a:latin typeface="Times New Roman" pitchFamily="18" charset="0"/>
              </a:rPr>
              <a:t>fairly quickly sets in.</a:t>
            </a:r>
          </a:p>
          <a:p>
            <a:pPr>
              <a:lnSpc>
                <a:spcPct val="90000"/>
              </a:lnSpc>
              <a:buFont typeface="Wingdings" pitchFamily="2" charset="2"/>
              <a:buNone/>
            </a:pPr>
            <a:endParaRPr lang="en-GB" sz="2800" smtClean="0">
              <a:latin typeface="Times New Roman" pitchFamily="18" charset="0"/>
            </a:endParaRPr>
          </a:p>
          <a:p>
            <a:pPr>
              <a:lnSpc>
                <a:spcPct val="90000"/>
              </a:lnSpc>
              <a:buFont typeface="Wingdings" pitchFamily="2" charset="2"/>
              <a:buNone/>
            </a:pPr>
            <a:r>
              <a:rPr lang="en-GB" sz="2800" smtClean="0">
                <a:latin typeface="Times New Roman" pitchFamily="18" charset="0"/>
              </a:rPr>
              <a:t>	The more a person has, the more they tend to want – hence no gain in satisfaction.</a:t>
            </a:r>
          </a:p>
        </p:txBody>
      </p:sp>
      <p:pic>
        <p:nvPicPr>
          <p:cNvPr id="44037" name="Picture 5" descr="lottery winners"/>
          <p:cNvPicPr>
            <a:picLocks noChangeAspect="1" noChangeArrowheads="1"/>
          </p:cNvPicPr>
          <p:nvPr/>
        </p:nvPicPr>
        <p:blipFill>
          <a:blip r:embed="rId2"/>
          <a:srcRect/>
          <a:stretch>
            <a:fillRect/>
          </a:stretch>
        </p:blipFill>
        <p:spPr bwMode="auto">
          <a:xfrm>
            <a:off x="4941888" y="1844675"/>
            <a:ext cx="4262437" cy="50133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noFill/>
        </p:spPr>
        <p:txBody>
          <a:bodyPr/>
          <a:lstStyle/>
          <a:p>
            <a:endParaRPr lang="en-US" smtClean="0">
              <a:effectLst/>
              <a:latin typeface="Arial" charset="0"/>
            </a:endParaRPr>
          </a:p>
        </p:txBody>
      </p:sp>
      <p:sp>
        <p:nvSpPr>
          <p:cNvPr id="46083" name="Rectangle 3"/>
          <p:cNvSpPr>
            <a:spLocks noGrp="1" noChangeArrowheads="1"/>
          </p:cNvSpPr>
          <p:nvPr>
            <p:ph type="body" idx="4294967295"/>
          </p:nvPr>
        </p:nvSpPr>
        <p:spPr/>
        <p:txBody>
          <a:bodyPr/>
          <a:lstStyle/>
          <a:p>
            <a:endParaRPr lang="en-US" smtClean="0">
              <a:latin typeface="Times New Roman" pitchFamily="18" charset="0"/>
            </a:endParaRPr>
          </a:p>
        </p:txBody>
      </p:sp>
      <p:pic>
        <p:nvPicPr>
          <p:cNvPr id="46085" name="Picture 5" descr="rise income"/>
          <p:cNvPicPr>
            <a:picLocks noChangeAspect="1" noChangeArrowheads="1"/>
          </p:cNvPicPr>
          <p:nvPr/>
        </p:nvPicPr>
        <p:blipFill>
          <a:blip r:embed="rId2"/>
          <a:srcRect/>
          <a:stretch>
            <a:fillRect/>
          </a:stretch>
        </p:blipFill>
        <p:spPr bwMode="auto">
          <a:xfrm>
            <a:off x="539750" y="44450"/>
            <a:ext cx="8137525" cy="68373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noFill/>
        </p:spPr>
        <p:txBody>
          <a:bodyPr/>
          <a:lstStyle/>
          <a:p>
            <a:endParaRPr lang="en-US" smtClean="0">
              <a:effectLst/>
              <a:latin typeface="Arial" charset="0"/>
            </a:endParaRPr>
          </a:p>
        </p:txBody>
      </p:sp>
      <p:sp>
        <p:nvSpPr>
          <p:cNvPr id="76803" name="Rectangle 3"/>
          <p:cNvSpPr>
            <a:spLocks noGrp="1" noChangeArrowheads="1"/>
          </p:cNvSpPr>
          <p:nvPr>
            <p:ph type="body" idx="4294967295"/>
          </p:nvPr>
        </p:nvSpPr>
        <p:spPr>
          <a:xfrm>
            <a:off x="323850" y="6165850"/>
            <a:ext cx="7772400" cy="4114800"/>
          </a:xfrm>
        </p:spPr>
        <p:txBody>
          <a:bodyPr/>
          <a:lstStyle/>
          <a:p>
            <a:pPr>
              <a:buFont typeface="Wingdings" pitchFamily="2" charset="2"/>
              <a:buNone/>
            </a:pPr>
            <a:r>
              <a:rPr lang="en-GB" i="1" smtClean="0">
                <a:latin typeface="Times New Roman" pitchFamily="18" charset="0"/>
              </a:rPr>
              <a:t>(After Adrian White, Univ. Leicester.)</a:t>
            </a:r>
          </a:p>
        </p:txBody>
      </p:sp>
      <p:pic>
        <p:nvPicPr>
          <p:cNvPr id="76804" name="Picture 4" descr="HappinessMap-710428"/>
          <p:cNvPicPr>
            <a:picLocks noChangeAspect="1" noChangeArrowheads="1"/>
          </p:cNvPicPr>
          <p:nvPr/>
        </p:nvPicPr>
        <p:blipFill>
          <a:blip r:embed="rId2"/>
          <a:srcRect/>
          <a:stretch>
            <a:fillRect/>
          </a:stretch>
        </p:blipFill>
        <p:spPr bwMode="auto">
          <a:xfrm>
            <a:off x="250825" y="0"/>
            <a:ext cx="8893175" cy="60579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noFill/>
        </p:spPr>
        <p:txBody>
          <a:bodyPr/>
          <a:lstStyle/>
          <a:p>
            <a:endParaRPr lang="en-US" smtClean="0">
              <a:effectLst/>
              <a:latin typeface="Arial" charset="0"/>
            </a:endParaRPr>
          </a:p>
        </p:txBody>
      </p:sp>
      <p:sp>
        <p:nvSpPr>
          <p:cNvPr id="49155" name="Rectangle 3"/>
          <p:cNvSpPr>
            <a:spLocks noGrp="1" noChangeArrowheads="1"/>
          </p:cNvSpPr>
          <p:nvPr>
            <p:ph type="body" idx="4294967295"/>
          </p:nvPr>
        </p:nvSpPr>
        <p:spPr/>
        <p:txBody>
          <a:bodyPr/>
          <a:lstStyle/>
          <a:p>
            <a:endParaRPr lang="en-US" smtClean="0">
              <a:latin typeface="Times New Roman" pitchFamily="18" charset="0"/>
            </a:endParaRPr>
          </a:p>
        </p:txBody>
      </p:sp>
      <p:pic>
        <p:nvPicPr>
          <p:cNvPr id="49157" name="Picture 5" descr="wealth-happines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755650" y="260350"/>
            <a:ext cx="7772400" cy="1143000"/>
          </a:xfrm>
          <a:noFill/>
        </p:spPr>
        <p:txBody>
          <a:bodyPr/>
          <a:lstStyle/>
          <a:p>
            <a:r>
              <a:rPr lang="en-GB" smtClean="0">
                <a:effectLst/>
                <a:latin typeface="Arial" charset="0"/>
              </a:rPr>
              <a:t>RETAIL THERAPY?</a:t>
            </a:r>
          </a:p>
        </p:txBody>
      </p:sp>
      <p:sp>
        <p:nvSpPr>
          <p:cNvPr id="88067" name="Rectangle 3"/>
          <p:cNvSpPr>
            <a:spLocks noGrp="1" noChangeArrowheads="1"/>
          </p:cNvSpPr>
          <p:nvPr>
            <p:ph type="body" idx="4294967295"/>
          </p:nvPr>
        </p:nvSpPr>
        <p:spPr>
          <a:xfrm>
            <a:off x="0" y="1700213"/>
            <a:ext cx="4967288" cy="4537075"/>
          </a:xfrm>
        </p:spPr>
        <p:txBody>
          <a:bodyPr/>
          <a:lstStyle/>
          <a:p>
            <a:pPr>
              <a:buFont typeface="Wingdings" pitchFamily="2" charset="2"/>
              <a:buNone/>
            </a:pPr>
            <a:r>
              <a:rPr lang="en-GB" smtClean="0">
                <a:latin typeface="Times New Roman" pitchFamily="18" charset="0"/>
              </a:rPr>
              <a:t>	Shopping sprees provide a short buzz and raise brain serotonin. </a:t>
            </a:r>
          </a:p>
          <a:p>
            <a:pPr>
              <a:buFont typeface="Wingdings" pitchFamily="2" charset="2"/>
              <a:buNone/>
            </a:pPr>
            <a:r>
              <a:rPr lang="en-GB" smtClean="0">
                <a:latin typeface="Times New Roman" pitchFamily="18" charset="0"/>
              </a:rPr>
              <a:t>	However, they reflect emotional instability (often PMT) and may later be regretted.</a:t>
            </a:r>
          </a:p>
        </p:txBody>
      </p:sp>
      <p:pic>
        <p:nvPicPr>
          <p:cNvPr id="88068" name="Picture 4" descr="kelly_osbourne1"/>
          <p:cNvPicPr>
            <a:picLocks noChangeAspect="1" noChangeArrowheads="1"/>
          </p:cNvPicPr>
          <p:nvPr/>
        </p:nvPicPr>
        <p:blipFill>
          <a:blip r:embed="rId2"/>
          <a:srcRect/>
          <a:stretch>
            <a:fillRect/>
          </a:stretch>
        </p:blipFill>
        <p:spPr bwMode="auto">
          <a:xfrm>
            <a:off x="5060950" y="1412875"/>
            <a:ext cx="4083050" cy="5445125"/>
          </a:xfrm>
          <a:prstGeom prst="rect">
            <a:avLst/>
          </a:prstGeom>
          <a:noFill/>
        </p:spPr>
      </p:pic>
    </p:spTree>
  </p:cSld>
  <p:clrMapOvr>
    <a:masterClrMapping/>
  </p:clrMapOvr>
</p:sld>
</file>

<file path=ppt/theme/theme1.xml><?xml version="1.0" encoding="utf-8"?>
<a:theme xmlns:a="http://schemas.openxmlformats.org/drawingml/2006/main" name="2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2_Soaring">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2430</TotalTime>
  <Words>99</Words>
  <Application>Microsoft PowerPoint</Application>
  <PresentationFormat>On-screen Show (4:3)</PresentationFormat>
  <Paragraphs>75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Times New Roman</vt:lpstr>
      <vt:lpstr>Arial</vt:lpstr>
      <vt:lpstr>Wingdings</vt:lpstr>
      <vt:lpstr>Calibri</vt:lpstr>
      <vt:lpstr>2_Soaring</vt:lpstr>
      <vt:lpstr> </vt:lpstr>
      <vt:lpstr> </vt:lpstr>
      <vt:lpstr>HAPPINESS IS PART GENETIC</vt:lpstr>
      <vt:lpstr>SEROTONIN TRANSPORTER GENES</vt:lpstr>
      <vt:lpstr>CAN HAPPINESS BE BOUGHT?</vt:lpstr>
      <vt:lpstr>Slide 6</vt:lpstr>
      <vt:lpstr>Slide 7</vt:lpstr>
      <vt:lpstr>Slide 8</vt:lpstr>
      <vt:lpstr>RETAIL THERAPY?</vt:lpstr>
      <vt:lpstr>THE MID-LIFE CRISIS</vt:lpstr>
      <vt:lpstr>WOMEN ARE NOT GETTING HAPPIER</vt:lpstr>
      <vt:lpstr>BOTTLED HAPPINESS?</vt:lpstr>
      <vt:lpstr>Slide 13</vt:lpstr>
      <vt:lpstr>ALWAYS LOOK ON THE BRIGHT SIDE</vt:lpstr>
      <vt:lpstr>NOT TO WORRY</vt:lpstr>
      <vt:lpstr>SENSE OF HUMOUR</vt:lpstr>
      <vt:lpstr>LIFE GOALS AND VALUES</vt:lpstr>
      <vt:lpstr>THE BIG SOCIETY</vt:lpstr>
      <vt:lpstr>UNEMPLOYMENT IMPAIRS HAPPINESS</vt:lpstr>
      <vt:lpstr>HEALTH &amp; HAPPINESS</vt:lpstr>
      <vt:lpstr>COMMUNING WITH NATURE</vt:lpstr>
      <vt:lpstr> HAPPINESS AND CLIMATE</vt:lpstr>
      <vt:lpstr>HAPPY HOLIDAYS?</vt:lpstr>
      <vt:lpstr>INTIMATE RELATIONSHIPS</vt:lpstr>
      <vt:lpstr>THE CAUSE &amp; EFFECT PROBLEM</vt:lpstr>
      <vt:lpstr>MEANINGS OF HAPPINESS</vt:lpstr>
      <vt:lpstr>SHOULD HAPPINESS BE PURSUED?</vt:lpstr>
    </vt:vector>
  </TitlesOfParts>
  <Company>Institute of Psychiatry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LOVE:  IS THERE SUCH A THING?</dc:title>
  <dc:creator>Psychology</dc:creator>
  <cp:lastModifiedBy>sophie norton</cp:lastModifiedBy>
  <cp:revision>760</cp:revision>
  <cp:lastPrinted>1601-01-01T00:00:00Z</cp:lastPrinted>
  <dcterms:created xsi:type="dcterms:W3CDTF">2004-10-29T12:55:06Z</dcterms:created>
  <dcterms:modified xsi:type="dcterms:W3CDTF">2011-11-02T16:00:49Z</dcterms:modified>
</cp:coreProperties>
</file>