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handoutMasterIdLst>
    <p:handoutMasterId r:id="rId57"/>
  </p:handoutMasterIdLst>
  <p:sldIdLst>
    <p:sldId id="256" r:id="rId3"/>
    <p:sldId id="386" r:id="rId4"/>
    <p:sldId id="387" r:id="rId5"/>
    <p:sldId id="400" r:id="rId6"/>
    <p:sldId id="356" r:id="rId7"/>
    <p:sldId id="395" r:id="rId8"/>
    <p:sldId id="433" r:id="rId9"/>
    <p:sldId id="418" r:id="rId10"/>
    <p:sldId id="397" r:id="rId11"/>
    <p:sldId id="435" r:id="rId12"/>
    <p:sldId id="389" r:id="rId13"/>
    <p:sldId id="390" r:id="rId14"/>
    <p:sldId id="391" r:id="rId15"/>
    <p:sldId id="392" r:id="rId16"/>
    <p:sldId id="393" r:id="rId17"/>
    <p:sldId id="394" r:id="rId18"/>
    <p:sldId id="417" r:id="rId19"/>
    <p:sldId id="385" r:id="rId20"/>
    <p:sldId id="401" r:id="rId21"/>
    <p:sldId id="402" r:id="rId22"/>
    <p:sldId id="403" r:id="rId23"/>
    <p:sldId id="438" r:id="rId24"/>
    <p:sldId id="428" r:id="rId25"/>
    <p:sldId id="398" r:id="rId26"/>
    <p:sldId id="407" r:id="rId27"/>
    <p:sldId id="411" r:id="rId28"/>
    <p:sldId id="413" r:id="rId29"/>
    <p:sldId id="353" r:id="rId30"/>
    <p:sldId id="399" r:id="rId31"/>
    <p:sldId id="412" r:id="rId32"/>
    <p:sldId id="404" r:id="rId33"/>
    <p:sldId id="430" r:id="rId34"/>
    <p:sldId id="429" r:id="rId35"/>
    <p:sldId id="405" r:id="rId36"/>
    <p:sldId id="406" r:id="rId37"/>
    <p:sldId id="423" r:id="rId38"/>
    <p:sldId id="408" r:id="rId39"/>
    <p:sldId id="424" r:id="rId40"/>
    <p:sldId id="410" r:id="rId41"/>
    <p:sldId id="436" r:id="rId42"/>
    <p:sldId id="414" r:id="rId43"/>
    <p:sldId id="415" r:id="rId44"/>
    <p:sldId id="425" r:id="rId45"/>
    <p:sldId id="431" r:id="rId46"/>
    <p:sldId id="426" r:id="rId47"/>
    <p:sldId id="427" r:id="rId48"/>
    <p:sldId id="437" r:id="rId49"/>
    <p:sldId id="384" r:id="rId50"/>
    <p:sldId id="388" r:id="rId51"/>
    <p:sldId id="422" r:id="rId52"/>
    <p:sldId id="349" r:id="rId53"/>
    <p:sldId id="419" r:id="rId54"/>
    <p:sldId id="382" r:id="rId55"/>
  </p:sldIdLst>
  <p:sldSz cx="9144000" cy="6858000" type="screen4x3"/>
  <p:notesSz cx="9940925" cy="6808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cShane Rupert (RNU) Oxford Health" initials="MR(O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9" autoAdjust="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DE85E-4569-4999-B281-AE48D3EC20FE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8F2D4-DB50-41B5-805F-AA07029B3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0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08D21-008C-4A9C-8A94-92466FB342E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3600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3" y="3234174"/>
            <a:ext cx="7952740" cy="3063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DAF66-AB42-4D0E-B1DE-CCE76EF8A1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83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2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34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0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2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9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DAF66-AB42-4D0E-B1DE-CCE76EF8A111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1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80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35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0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2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14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7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8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07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81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26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F574-7CF6-4D0D-B32F-2CC7165B9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F99C-0E02-466E-B3B1-C14B23BDC0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0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AEC10-51CA-447A-9D8E-125E9B2F611A}" type="datetimeFigureOut">
              <a:rPr lang="en-GB" smtClean="0"/>
              <a:pPr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88EAB-57B3-4DB0-971D-1858A06F2FC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87E0-C6A5-466A-8394-492C8272B765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3F48-8EB3-4AB5-9F70-73BA7A0DF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/>
          <a:lstStyle/>
          <a:p>
            <a:r>
              <a:rPr lang="en-GB" dirty="0"/>
              <a:t>Dementia: in danger of being forgotten?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736" y="5589240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Christopher Whitty</a:t>
            </a:r>
          </a:p>
          <a:p>
            <a:pPr algn="ctr"/>
            <a:r>
              <a:rPr lang="en-GB" sz="2400" dirty="0"/>
              <a:t>Gresham College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8960"/>
            <a:ext cx="3310136" cy="16550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en-GB" sz="3600" dirty="0"/>
              <a:t>20% reduction over 20 years </a:t>
            </a:r>
            <a:r>
              <a:rPr lang="en-GB" sz="3600" dirty="0" smtClean="0"/>
              <a:t>but not </a:t>
            </a:r>
            <a:r>
              <a:rPr lang="en-GB" sz="3600" dirty="0"/>
              <a:t>equal between men and women. </a:t>
            </a:r>
            <a:r>
              <a:rPr lang="en-GB" sz="1800" dirty="0"/>
              <a:t>(Matthews et al Nature Com 2016)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861" b="50047"/>
          <a:stretch/>
        </p:blipFill>
        <p:spPr>
          <a:xfrm>
            <a:off x="611560" y="2132856"/>
            <a:ext cx="3856817" cy="355582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1" b="1"/>
          <a:stretch/>
        </p:blipFill>
        <p:spPr>
          <a:xfrm>
            <a:off x="4788024" y="2132856"/>
            <a:ext cx="3816424" cy="3457286"/>
          </a:xfrm>
        </p:spPr>
      </p:pic>
      <p:sp>
        <p:nvSpPr>
          <p:cNvPr id="2" name="TextBox 1"/>
          <p:cNvSpPr txBox="1"/>
          <p:nvPr/>
        </p:nvSpPr>
        <p:spPr>
          <a:xfrm>
            <a:off x="2411760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8224" y="59492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408756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In Sir Thomas Gresham’s time a new cause of dementia was sweeping Europe.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709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Syphilis arrived in UK around 1497.</a:t>
            </a:r>
          </a:p>
          <a:p>
            <a:r>
              <a:rPr lang="en-GB" dirty="0"/>
              <a:t>Rapidly became very common. Royal Commission 1916 estimated ‘no less than’ 10% of people in London had it.</a:t>
            </a:r>
          </a:p>
          <a:p>
            <a:r>
              <a:rPr lang="en-GB" dirty="0"/>
              <a:t>‘General paralysis of the insane’ a late (10+ years) manifestation- around 7%.</a:t>
            </a:r>
          </a:p>
          <a:p>
            <a:r>
              <a:rPr lang="en-GB" dirty="0"/>
              <a:t>Now virtually unknown thanks to </a:t>
            </a:r>
            <a:r>
              <a:rPr lang="en-GB" dirty="0" smtClean="0"/>
              <a:t>antibiotics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28785"/>
          <a:stretch/>
        </p:blipFill>
        <p:spPr>
          <a:xfrm>
            <a:off x="5148065" y="1739626"/>
            <a:ext cx="3489012" cy="4785718"/>
          </a:xfrm>
        </p:spPr>
      </p:pic>
    </p:spTree>
    <p:extLst>
      <p:ext uri="{BB962C8B-B14F-4D97-AF65-F5344CB8AC3E}">
        <p14:creationId xmlns:p14="http://schemas.microsoft.com/office/powerpoint/2010/main" val="3381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r>
              <a:rPr lang="en-GB" sz="3600" dirty="0"/>
              <a:t>Within the lifetimes of most of this audience a new viral cause of dementia took off.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HIV-associated neurocognitive disorder.</a:t>
            </a:r>
          </a:p>
          <a:p>
            <a:r>
              <a:rPr lang="en-GB" dirty="0"/>
              <a:t>Before antiretroviral drugs 20-30% of people with advanced HIV  developed dementia. </a:t>
            </a:r>
          </a:p>
          <a:p>
            <a:r>
              <a:rPr lang="en-GB" dirty="0"/>
              <a:t>This figure has now decreased to around 2% where treatment is available.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96281"/>
            <a:ext cx="3276600" cy="3733800"/>
          </a:xfrm>
        </p:spPr>
      </p:pic>
    </p:spTree>
    <p:extLst>
      <p:ext uri="{BB962C8B-B14F-4D97-AF65-F5344CB8AC3E}">
        <p14:creationId xmlns:p14="http://schemas.microsoft.com/office/powerpoint/2010/main" val="25940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In Africa a major parasitic cause of dementia is down, but not yet out.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Sleeping sickness (human African trypanosomiasis).</a:t>
            </a:r>
          </a:p>
          <a:p>
            <a:r>
              <a:rPr lang="en-GB" dirty="0"/>
              <a:t>Was a major cause of infectious dementia in Africa.</a:t>
            </a:r>
          </a:p>
          <a:p>
            <a:r>
              <a:rPr lang="en-GB" dirty="0"/>
              <a:t>Now down to less than 10,000 reported cases. </a:t>
            </a:r>
          </a:p>
          <a:p>
            <a:r>
              <a:rPr lang="en-GB" dirty="0"/>
              <a:t>May be eliminated in our lifetimes.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r="9480"/>
          <a:stretch/>
        </p:blipFill>
        <p:spPr>
          <a:xfrm>
            <a:off x="4782823" y="1443091"/>
            <a:ext cx="3871808" cy="248514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393" t="27553" r="24747" b="44324"/>
          <a:stretch/>
        </p:blipFill>
        <p:spPr>
          <a:xfrm>
            <a:off x="4782823" y="4077072"/>
            <a:ext cx="3871808" cy="26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5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The UK was where the last major new infectious cause of dementia arose.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BSE and </a:t>
            </a:r>
            <a:r>
              <a:rPr lang="en-GB" dirty="0" err="1"/>
              <a:t>vCJD</a:t>
            </a:r>
            <a:r>
              <a:rPr lang="en-GB" dirty="0"/>
              <a:t>.</a:t>
            </a:r>
          </a:p>
          <a:p>
            <a:r>
              <a:rPr lang="en-GB" dirty="0"/>
              <a:t>Number of cases small, although all tragic.</a:t>
            </a:r>
          </a:p>
          <a:p>
            <a:r>
              <a:rPr lang="en-GB" dirty="0"/>
              <a:t>Demonstrated prions could jump species barrier.</a:t>
            </a:r>
          </a:p>
          <a:p>
            <a:r>
              <a:rPr lang="en-GB" dirty="0"/>
              <a:t>Removing neurological tissue  from food chain and culling infected cattle halted epidemic.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594" t="11868" r="27001" b="18397"/>
          <a:stretch/>
        </p:blipFill>
        <p:spPr>
          <a:xfrm>
            <a:off x="3707904" y="1568688"/>
            <a:ext cx="5256584" cy="3330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4" b="20361"/>
          <a:stretch/>
        </p:blipFill>
        <p:spPr>
          <a:xfrm>
            <a:off x="3923928" y="4959435"/>
            <a:ext cx="5040560" cy="1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6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Not just infections.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Chemicals used in industry especially heavy metals: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Mercury (Hatters shakes).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61299"/>
            <a:ext cx="3456384" cy="3261869"/>
          </a:xfrm>
        </p:spPr>
      </p:pic>
    </p:spTree>
    <p:extLst>
      <p:ext uri="{BB962C8B-B14F-4D97-AF65-F5344CB8AC3E}">
        <p14:creationId xmlns:p14="http://schemas.microsoft.com/office/powerpoint/2010/main" val="300824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Nutritional </a:t>
            </a:r>
            <a:r>
              <a:rPr lang="en-GB" sz="3600" dirty="0" smtClean="0"/>
              <a:t>deficiencies: B vitamins.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78112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Pellagra: Niacin deficiency (Vitamin B</a:t>
            </a:r>
            <a:r>
              <a:rPr lang="en-GB" sz="2600" dirty="0"/>
              <a:t>3</a:t>
            </a:r>
            <a:r>
              <a:rPr lang="en-GB" dirty="0"/>
              <a:t>).</a:t>
            </a:r>
          </a:p>
          <a:p>
            <a:r>
              <a:rPr lang="en-GB" dirty="0"/>
              <a:t>Diet largely consisting of maize (corn). </a:t>
            </a:r>
          </a:p>
          <a:p>
            <a:r>
              <a:rPr lang="en-GB" dirty="0"/>
              <a:t>1906-1940 &gt;3 million Americans affected by pellagra, more than 100,000 deaths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Thiamine (Vitamin B</a:t>
            </a:r>
            <a:r>
              <a:rPr lang="en-GB" sz="2600" dirty="0" smtClean="0"/>
              <a:t>1</a:t>
            </a:r>
            <a:r>
              <a:rPr lang="en-GB" dirty="0" smtClean="0"/>
              <a:t>) in alcohol dependency.</a:t>
            </a:r>
            <a:endParaRPr lang="en-GB" dirty="0"/>
          </a:p>
          <a:p>
            <a:r>
              <a:rPr lang="en-GB" dirty="0"/>
              <a:t>Current controversy about the importance of Vitamin </a:t>
            </a:r>
            <a:r>
              <a:rPr lang="en-GB" dirty="0" smtClean="0"/>
              <a:t>B</a:t>
            </a:r>
            <a:r>
              <a:rPr lang="en-GB" sz="2600" dirty="0" smtClean="0"/>
              <a:t>12</a:t>
            </a:r>
            <a:r>
              <a:rPr lang="en-GB" sz="3000" dirty="0" smtClean="0"/>
              <a:t> and </a:t>
            </a:r>
            <a:r>
              <a:rPr lang="en-GB" sz="3000" dirty="0"/>
              <a:t>folate.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03" y="1600200"/>
            <a:ext cx="3003593" cy="4525963"/>
          </a:xfrm>
        </p:spPr>
      </p:pic>
    </p:spTree>
    <p:extLst>
      <p:ext uri="{BB962C8B-B14F-4D97-AF65-F5344CB8AC3E}">
        <p14:creationId xmlns:p14="http://schemas.microsoft.com/office/powerpoint/2010/main" val="3044891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rare causes of early dementia with strong genetic linkage.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Downs Syndrome.</a:t>
            </a:r>
          </a:p>
          <a:p>
            <a:endParaRPr lang="en-GB" dirty="0"/>
          </a:p>
          <a:p>
            <a:r>
              <a:rPr lang="en-GB" dirty="0"/>
              <a:t>Huntington's disease.</a:t>
            </a:r>
          </a:p>
          <a:p>
            <a:endParaRPr lang="en-GB" dirty="0"/>
          </a:p>
          <a:p>
            <a:r>
              <a:rPr lang="en-GB" dirty="0"/>
              <a:t>Familial early onset Alzheimer's (&lt;1000 known families worldwide).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01" y="2492896"/>
            <a:ext cx="3902499" cy="3367712"/>
          </a:xfrm>
        </p:spPr>
      </p:pic>
    </p:spTree>
    <p:extLst>
      <p:ext uri="{BB962C8B-B14F-4D97-AF65-F5344CB8AC3E}">
        <p14:creationId xmlns:p14="http://schemas.microsoft.com/office/powerpoint/2010/main" val="932655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Dementia is not one disease.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Many causes. Only a few are common.</a:t>
            </a:r>
          </a:p>
          <a:p>
            <a:endParaRPr lang="en-GB" dirty="0"/>
          </a:p>
          <a:p>
            <a:r>
              <a:rPr lang="en-GB" dirty="0"/>
              <a:t>Different from major stroke: insidious, widespread reduction in brain capacity.</a:t>
            </a:r>
          </a:p>
          <a:p>
            <a:r>
              <a:rPr lang="en-GB" dirty="0"/>
              <a:t>Memory affected in most eventually, but not always the main or first symptom.</a:t>
            </a:r>
          </a:p>
          <a:p>
            <a:r>
              <a:rPr lang="en-GB" dirty="0"/>
              <a:t>It is likely major causes such as Alzheimer's will be identified as several diseases.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Different parts of the brain and </a:t>
            </a:r>
            <a:r>
              <a:rPr lang="en-GB" sz="3600" dirty="0" smtClean="0"/>
              <a:t>dementia.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Frontal lobe:</a:t>
            </a:r>
          </a:p>
          <a:p>
            <a:pPr marL="0" indent="0">
              <a:buNone/>
            </a:pPr>
            <a:r>
              <a:rPr lang="en-GB" dirty="0"/>
              <a:t>Planning, judgement, attention-span, inhibition.</a:t>
            </a:r>
          </a:p>
          <a:p>
            <a:r>
              <a:rPr lang="en-GB" b="1" dirty="0"/>
              <a:t>Parietal lobe:</a:t>
            </a:r>
          </a:p>
          <a:p>
            <a:pPr marL="0" indent="0">
              <a:buNone/>
            </a:pPr>
            <a:r>
              <a:rPr lang="en-GB" dirty="0"/>
              <a:t>Speech, visual integration, perception of space, attention.</a:t>
            </a:r>
          </a:p>
          <a:p>
            <a:r>
              <a:rPr lang="en-GB" b="1" dirty="0"/>
              <a:t>Temporal lobe:</a:t>
            </a:r>
          </a:p>
          <a:p>
            <a:pPr marL="0" indent="0">
              <a:buNone/>
            </a:pPr>
            <a:r>
              <a:rPr lang="en-GB" dirty="0"/>
              <a:t>Auditory processing, facial recognition, language recognition.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89" y="2132856"/>
            <a:ext cx="3939466" cy="3312368"/>
          </a:xfrm>
        </p:spPr>
      </p:pic>
    </p:spTree>
    <p:extLst>
      <p:ext uri="{BB962C8B-B14F-4D97-AF65-F5344CB8AC3E}">
        <p14:creationId xmlns:p14="http://schemas.microsoft.com/office/powerpoint/2010/main" val="178136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Dementia: much feared, recently sympathetically portrayed.</a:t>
            </a:r>
          </a:p>
        </p:txBody>
      </p:sp>
      <p:pic>
        <p:nvPicPr>
          <p:cNvPr id="6" name="Content Placeholder 5" descr="Mr holm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628800"/>
            <a:ext cx="3055502" cy="4525963"/>
          </a:xfrm>
        </p:spPr>
      </p:pic>
      <p:pic>
        <p:nvPicPr>
          <p:cNvPr id="5" name="Content Placeholder 4" descr="still alic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28184" y="1628800"/>
            <a:ext cx="2766196" cy="4525963"/>
          </a:xfrm>
        </p:spPr>
      </p:pic>
      <p:pic>
        <p:nvPicPr>
          <p:cNvPr id="1027" name="Picture 3" descr="C:\Users\christopherwhitty\Pictures\elizabeth is missing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2951927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Memory: </a:t>
            </a:r>
            <a:r>
              <a:rPr lang="en-GB" sz="3600" dirty="0" smtClean="0"/>
              <a:t>theory.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Various theories of memory.</a:t>
            </a:r>
          </a:p>
          <a:p>
            <a:r>
              <a:rPr lang="en-GB" dirty="0"/>
              <a:t>Most include a working (short) memory, and a long-term memory.</a:t>
            </a:r>
          </a:p>
          <a:p>
            <a:r>
              <a:rPr lang="en-GB" dirty="0"/>
              <a:t>Long-term is explicit and implicit.</a:t>
            </a:r>
          </a:p>
          <a:p>
            <a:r>
              <a:rPr lang="en-GB" dirty="0"/>
              <a:t>Certain specialised memory functions (e.g. faces, music).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00200"/>
            <a:ext cx="4038600" cy="3735705"/>
          </a:xfrm>
        </p:spPr>
      </p:pic>
      <p:sp>
        <p:nvSpPr>
          <p:cNvPr id="6" name="TextBox 5"/>
          <p:cNvSpPr txBox="1"/>
          <p:nvPr/>
        </p:nvSpPr>
        <p:spPr>
          <a:xfrm>
            <a:off x="4674632" y="5726053"/>
            <a:ext cx="4468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,Helvetica,San-serif"/>
              </a:rPr>
              <a:t>Atkinson-Shiffrin  model </a:t>
            </a:r>
          </a:p>
          <a:p>
            <a:r>
              <a:rPr lang="en-GB" i="1" dirty="0">
                <a:latin typeface="Arial,Helvetica,San-serif"/>
              </a:rPr>
              <a:t>(diagram </a:t>
            </a:r>
            <a:r>
              <a:rPr lang="en-GB" i="1" dirty="0" err="1">
                <a:latin typeface="Arial,Helvetica,San-serif"/>
              </a:rPr>
              <a:t>Mastin</a:t>
            </a:r>
            <a:r>
              <a:rPr lang="en-GB" i="1" dirty="0">
                <a:latin typeface="Arial,Helvetica,San-serif"/>
              </a:rPr>
              <a:t>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99693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Memory: </a:t>
            </a:r>
            <a:r>
              <a:rPr lang="en-GB" sz="3600" dirty="0" smtClean="0"/>
              <a:t>structures.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Many structures of the brain involved in conscious memory, widely dispersed. Include:</a:t>
            </a:r>
          </a:p>
          <a:p>
            <a:r>
              <a:rPr lang="en-GB" dirty="0"/>
              <a:t>Hippocampus. Laying down memories.</a:t>
            </a:r>
          </a:p>
          <a:p>
            <a:r>
              <a:rPr lang="en-GB" dirty="0"/>
              <a:t>Frontal lobe. Includes working memory.</a:t>
            </a:r>
          </a:p>
          <a:p>
            <a:r>
              <a:rPr lang="en-GB" dirty="0"/>
              <a:t>Parietal and temporal lobe have some specialist functions (faces, words, music).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2552"/>
            <a:ext cx="4038600" cy="3061258"/>
          </a:xfrm>
        </p:spPr>
      </p:pic>
    </p:spTree>
    <p:extLst>
      <p:ext uri="{BB962C8B-B14F-4D97-AF65-F5344CB8AC3E}">
        <p14:creationId xmlns:p14="http://schemas.microsoft.com/office/powerpoint/2010/main" val="32969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Not all physical: cognitive reserve hypothesis.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689348"/>
            <a:ext cx="535751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537030" y="1916832"/>
            <a:ext cx="3149770" cy="420933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Association between less education and dementia.</a:t>
            </a:r>
          </a:p>
          <a:p>
            <a:r>
              <a:rPr lang="en-GB" dirty="0"/>
              <a:t>Scottish Mental Survey of 1947: measured intelligence of children associated with reduced dementia.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656" y="530824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Brayne</a:t>
            </a:r>
            <a:r>
              <a:rPr lang="en-GB" i="1" dirty="0"/>
              <a:t> C et al 2006, Murray A et al 2011.</a:t>
            </a:r>
          </a:p>
        </p:txBody>
      </p:sp>
    </p:spTree>
    <p:extLst>
      <p:ext uri="{BB962C8B-B14F-4D97-AF65-F5344CB8AC3E}">
        <p14:creationId xmlns:p14="http://schemas.microsoft.com/office/powerpoint/2010/main" val="185879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r>
              <a:rPr lang="en-GB" sz="3600" dirty="0"/>
              <a:t>Memory becomes less sharp in old age in those without dementia.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Knowing the temporal order in which we learned information.</a:t>
            </a:r>
          </a:p>
          <a:p>
            <a:r>
              <a:rPr lang="en-GB" dirty="0"/>
              <a:t>Prospective memory tasks; remembering to perform an act at a future time.</a:t>
            </a:r>
          </a:p>
          <a:p>
            <a:pPr marL="0" indent="0">
              <a:buNone/>
            </a:pPr>
            <a:r>
              <a:rPr lang="en-GB" dirty="0"/>
              <a:t>Usually relatively simple to work around- </a:t>
            </a:r>
            <a:r>
              <a:rPr lang="en-GB" dirty="0" err="1"/>
              <a:t>eg</a:t>
            </a:r>
            <a:r>
              <a:rPr lang="en-GB" dirty="0"/>
              <a:t> diary.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93" y="2564904"/>
            <a:ext cx="4207207" cy="2808311"/>
          </a:xfrm>
        </p:spPr>
      </p:pic>
    </p:spTree>
    <p:extLst>
      <p:ext uri="{BB962C8B-B14F-4D97-AF65-F5344CB8AC3E}">
        <p14:creationId xmlns:p14="http://schemas.microsoft.com/office/powerpoint/2010/main" val="231148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Major dementias of old age. </a:t>
            </a:r>
            <a:r>
              <a:rPr lang="en-GB" sz="1800" i="1" dirty="0"/>
              <a:t>(UK data)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Alzheimer’s disease 62% </a:t>
            </a:r>
          </a:p>
          <a:p>
            <a:pPr marL="0" indent="0">
              <a:buNone/>
            </a:pPr>
            <a:r>
              <a:rPr lang="en-GB" dirty="0"/>
              <a:t>Vascular dementia 17% </a:t>
            </a:r>
          </a:p>
          <a:p>
            <a:pPr marL="0" indent="0">
              <a:buNone/>
            </a:pPr>
            <a:r>
              <a:rPr lang="en-GB" dirty="0"/>
              <a:t>Dementia with Lewy bodies 4% (some series significantly higher- 20%) </a:t>
            </a:r>
          </a:p>
          <a:p>
            <a:pPr marL="0" lvl="0" indent="0">
              <a:buNone/>
            </a:pPr>
            <a:r>
              <a:rPr lang="en-GB" dirty="0"/>
              <a:t>Parkinson’s associated dementia 2%. </a:t>
            </a:r>
          </a:p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Mixed dementia 10% </a:t>
            </a: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Other 5%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6996" r="5707" b="5255"/>
          <a:stretch/>
        </p:blipFill>
        <p:spPr>
          <a:xfrm>
            <a:off x="4977659" y="1622586"/>
            <a:ext cx="3554781" cy="4884626"/>
          </a:xfrm>
        </p:spPr>
      </p:pic>
    </p:spTree>
    <p:extLst>
      <p:ext uri="{BB962C8B-B14F-4D97-AF65-F5344CB8AC3E}">
        <p14:creationId xmlns:p14="http://schemas.microsoft.com/office/powerpoint/2010/main" val="73475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Vascular dementia- what it is.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mixed group including: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After a major stroke</a:t>
            </a:r>
          </a:p>
          <a:p>
            <a:endParaRPr lang="en-GB" dirty="0"/>
          </a:p>
          <a:p>
            <a:pPr lvl="0"/>
            <a:r>
              <a:rPr lang="en-GB" dirty="0">
                <a:solidFill>
                  <a:prstClr val="black"/>
                </a:solidFill>
              </a:rPr>
              <a:t>Small-vessel disease / subcortical</a:t>
            </a:r>
            <a:endParaRPr lang="en-GB" dirty="0"/>
          </a:p>
          <a:p>
            <a:endParaRPr lang="en-GB" dirty="0"/>
          </a:p>
          <a:p>
            <a:r>
              <a:rPr lang="en-GB" dirty="0"/>
              <a:t>Multi-infarct dementia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4" r="48355" b="40061"/>
          <a:stretch/>
        </p:blipFill>
        <p:spPr>
          <a:xfrm>
            <a:off x="5004048" y="1844824"/>
            <a:ext cx="3532584" cy="2703069"/>
          </a:xfrm>
        </p:spPr>
      </p:pic>
      <p:sp>
        <p:nvSpPr>
          <p:cNvPr id="6" name="TextBox 5"/>
          <p:cNvSpPr txBox="1"/>
          <p:nvPr/>
        </p:nvSpPr>
        <p:spPr>
          <a:xfrm>
            <a:off x="6228184" y="51571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Healthtap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9529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Vascular dementia: </a:t>
            </a:r>
            <a:r>
              <a:rPr lang="en-GB" sz="3600" dirty="0" smtClean="0"/>
              <a:t>presentation.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9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Initial symptoms depend where the strokes or vascular disease are.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Frontal or subcortical: higher functions, planning, behaviour.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Temporal or parietal lobe memory may be affected earlier.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8321" y="2207974"/>
            <a:ext cx="393835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26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Vascular dementia- prevention.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637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Evidence much less good than for stroke.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Stop smoking.</a:t>
            </a:r>
          </a:p>
          <a:p>
            <a:r>
              <a:rPr lang="en-GB" dirty="0"/>
              <a:t>Reduce hypertension.</a:t>
            </a:r>
          </a:p>
          <a:p>
            <a:r>
              <a:rPr lang="en-GB" dirty="0"/>
              <a:t>Anticoagulation in atrial fibrillation.</a:t>
            </a:r>
          </a:p>
          <a:p>
            <a:r>
              <a:rPr lang="en-GB" dirty="0"/>
              <a:t>Exercise.</a:t>
            </a:r>
          </a:p>
          <a:p>
            <a:r>
              <a:rPr lang="en-GB" dirty="0"/>
              <a:t>(Reduce cholesterol, alcohol).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773" t="25879" r="27001" b="12057"/>
          <a:stretch/>
        </p:blipFill>
        <p:spPr>
          <a:xfrm>
            <a:off x="4657080" y="1916832"/>
            <a:ext cx="3773218" cy="3358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5373216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Harriette Thompson, 92, marathon runner.</a:t>
            </a:r>
          </a:p>
          <a:p>
            <a:r>
              <a:rPr lang="en-GB" i="1" dirty="0"/>
              <a:t>(</a:t>
            </a:r>
            <a:r>
              <a:rPr lang="en-GB" i="1" dirty="0" err="1"/>
              <a:t>RunRocknRoll</a:t>
            </a:r>
            <a:r>
              <a:rPr lang="en-GB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916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Stroke mortality in UK. Age-standardised mortality /100,000 population 1969-2013.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97" t="11769" r="16887" b="7090"/>
          <a:stretch>
            <a:fillRect/>
          </a:stretch>
        </p:blipFill>
        <p:spPr bwMode="auto">
          <a:xfrm>
            <a:off x="797934" y="1553002"/>
            <a:ext cx="7302458" cy="490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84368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BHF data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Dr. </a:t>
            </a:r>
            <a:r>
              <a:rPr lang="en-GB" sz="3600" dirty="0" err="1"/>
              <a:t>Alois</a:t>
            </a:r>
            <a:r>
              <a:rPr lang="en-GB" sz="3600" dirty="0"/>
              <a:t> Alzheimer's dementia.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85313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most common dementia in high-income countries.</a:t>
            </a:r>
          </a:p>
          <a:p>
            <a:r>
              <a:rPr lang="en-GB" dirty="0"/>
              <a:t>First described 1906, including the cell damage.</a:t>
            </a:r>
          </a:p>
          <a:p>
            <a:r>
              <a:rPr lang="en-GB" dirty="0"/>
              <a:t>Around 50M cases worldwide and rising.</a:t>
            </a:r>
          </a:p>
          <a:p>
            <a:r>
              <a:rPr lang="en-GB" dirty="0"/>
              <a:t>Starts with memory impairment.</a:t>
            </a:r>
          </a:p>
          <a:p>
            <a:r>
              <a:rPr lang="en-GB" dirty="0"/>
              <a:t>Progresses to widespread brain damage and dysfunction. 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78" y="1916832"/>
            <a:ext cx="3664414" cy="2448495"/>
          </a:xfrm>
        </p:spPr>
      </p:pic>
      <p:sp>
        <p:nvSpPr>
          <p:cNvPr id="6" name="TextBox 5"/>
          <p:cNvSpPr txBox="1"/>
          <p:nvPr/>
        </p:nvSpPr>
        <p:spPr>
          <a:xfrm>
            <a:off x="5843280" y="55172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Picture credit </a:t>
            </a:r>
            <a:r>
              <a:rPr lang="en-GB" i="1" dirty="0" err="1"/>
              <a:t>Eurostemcell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5930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Can happen to people with remarkable memory and mental capacity. </a:t>
            </a:r>
          </a:p>
        </p:txBody>
      </p:sp>
      <p:pic>
        <p:nvPicPr>
          <p:cNvPr id="6" name="Content Placeholder 5" descr="Margaret Thatch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060848"/>
            <a:ext cx="2265332" cy="3024336"/>
          </a:xfrm>
        </p:spPr>
      </p:pic>
      <p:pic>
        <p:nvPicPr>
          <p:cNvPr id="5" name="Content Placeholder 4" descr="Ronald Reaga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72200" y="2060848"/>
            <a:ext cx="2016224" cy="3057570"/>
          </a:xfrm>
        </p:spPr>
      </p:pic>
      <p:pic>
        <p:nvPicPr>
          <p:cNvPr id="2050" name="Picture 2" descr="C:\Users\christopherwhitty\Pictures\Harold Wil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060848"/>
            <a:ext cx="2291721" cy="304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Progression of Alzheimer's- current understanding.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Alzheimer's generally starts near the hippocampus. </a:t>
            </a:r>
          </a:p>
          <a:p>
            <a:r>
              <a:rPr lang="en-GB" dirty="0"/>
              <a:t>Memory is affected early. </a:t>
            </a:r>
          </a:p>
          <a:p>
            <a:r>
              <a:rPr lang="en-GB" dirty="0"/>
              <a:t>Working and long term memory initially relatively preserved.</a:t>
            </a:r>
          </a:p>
          <a:p>
            <a:r>
              <a:rPr lang="en-GB" dirty="0"/>
              <a:t>As it progresses begins to affect the frontal  lobes.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80" y="1561599"/>
            <a:ext cx="4620669" cy="4027641"/>
          </a:xfrm>
        </p:spPr>
      </p:pic>
      <p:sp>
        <p:nvSpPr>
          <p:cNvPr id="6" name="TextBox 5"/>
          <p:cNvSpPr txBox="1"/>
          <p:nvPr/>
        </p:nvSpPr>
        <p:spPr>
          <a:xfrm>
            <a:off x="5436096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Alzheimer's Association</a:t>
            </a:r>
          </a:p>
        </p:txBody>
      </p:sp>
    </p:spTree>
    <p:extLst>
      <p:ext uri="{BB962C8B-B14F-4D97-AF65-F5344CB8AC3E}">
        <p14:creationId xmlns:p14="http://schemas.microsoft.com/office/powerpoint/2010/main" val="4235332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Cellular basis: current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17638"/>
            <a:ext cx="4608512" cy="5179714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Amyloid-beta (</a:t>
            </a:r>
            <a:r>
              <a:rPr lang="en-GB" dirty="0" err="1">
                <a:solidFill>
                  <a:srgbClr val="FF0000"/>
                </a:solidFill>
              </a:rPr>
              <a:t>Aß</a:t>
            </a:r>
            <a:r>
              <a:rPr lang="en-GB" dirty="0">
                <a:solidFill>
                  <a:srgbClr val="FF0000"/>
                </a:solidFill>
              </a:rPr>
              <a:t>) plaques </a:t>
            </a:r>
            <a:r>
              <a:rPr lang="en-GB" dirty="0"/>
              <a:t>clumps of protein fragments that accumulate around and damage and kill brain cells.</a:t>
            </a:r>
          </a:p>
          <a:p>
            <a:r>
              <a:rPr lang="en-GB" dirty="0">
                <a:solidFill>
                  <a:srgbClr val="FF0000"/>
                </a:solidFill>
              </a:rPr>
              <a:t>Neurofibrillary tangles </a:t>
            </a:r>
            <a:r>
              <a:rPr lang="en-GB" dirty="0"/>
              <a:t>are twisted fibres of tau protein that build up inside the neurons of Alzheimer’s patients.</a:t>
            </a:r>
          </a:p>
          <a:p>
            <a:r>
              <a:rPr lang="en-GB" dirty="0"/>
              <a:t>Both are normally occurring proteins.</a:t>
            </a:r>
          </a:p>
          <a:p>
            <a:r>
              <a:rPr lang="en-GB" dirty="0"/>
              <a:t>Gradual </a:t>
            </a:r>
            <a:r>
              <a:rPr lang="en-GB" dirty="0" err="1"/>
              <a:t>buildup</a:t>
            </a:r>
            <a:r>
              <a:rPr lang="en-GB" dirty="0"/>
              <a:t>, starting around hippocampus. </a:t>
            </a:r>
          </a:p>
          <a:p>
            <a:r>
              <a:rPr lang="en-GB" dirty="0"/>
              <a:t>Exact mechanism of damage not settled.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299730" cy="3314729"/>
          </a:xfrm>
        </p:spPr>
      </p:pic>
      <p:sp>
        <p:nvSpPr>
          <p:cNvPr id="8" name="TextBox 7"/>
          <p:cNvSpPr txBox="1"/>
          <p:nvPr/>
        </p:nvSpPr>
        <p:spPr>
          <a:xfrm>
            <a:off x="5292080" y="58052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National Institute of Ageing / NIH</a:t>
            </a:r>
          </a:p>
        </p:txBody>
      </p:sp>
    </p:spTree>
    <p:extLst>
      <p:ext uri="{BB962C8B-B14F-4D97-AF65-F5344CB8AC3E}">
        <p14:creationId xmlns:p14="http://schemas.microsoft.com/office/powerpoint/2010/main" val="2591775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Amyloid deposited in the brain in Alzheimer's.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There is a clear association between amyloid deposition and Alzheimer’s.</a:t>
            </a:r>
          </a:p>
          <a:p>
            <a:r>
              <a:rPr lang="en-GB" dirty="0"/>
              <a:t>This has become a drug target.</a:t>
            </a:r>
          </a:p>
          <a:p>
            <a:r>
              <a:rPr lang="en-GB" dirty="0"/>
              <a:t>May be helpful in helping identify those who will benefit from certain treatments.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811" t="21378" r="30567" b="21566"/>
          <a:stretch/>
        </p:blipFill>
        <p:spPr>
          <a:xfrm>
            <a:off x="4596003" y="2492896"/>
            <a:ext cx="4216468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508518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Positive amyloid (</a:t>
            </a:r>
            <a:r>
              <a:rPr lang="en-GB" i="1" dirty="0">
                <a:latin typeface="FrutigerLTStd-Light"/>
              </a:rPr>
              <a:t>11C‐PIB) </a:t>
            </a:r>
            <a:r>
              <a:rPr lang="en-GB" i="1" dirty="0"/>
              <a:t>scan. Courtesy Martin </a:t>
            </a:r>
            <a:r>
              <a:rPr lang="en-GB" i="1" dirty="0" err="1"/>
              <a:t>Rossor</a:t>
            </a:r>
            <a:r>
              <a:rPr lang="en-GB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9882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68952" cy="1584176"/>
          </a:xfrm>
        </p:spPr>
        <p:txBody>
          <a:bodyPr>
            <a:noAutofit/>
          </a:bodyPr>
          <a:lstStyle/>
          <a:p>
            <a:r>
              <a:rPr lang="en-GB" sz="3200" dirty="0"/>
              <a:t>The association of hippocampal plaques and tangles with dementia is strong in the younger old aged, not the very old. </a:t>
            </a:r>
            <a:r>
              <a:rPr lang="en-GB" sz="1800" i="1" dirty="0"/>
              <a:t>(Savva et al NEJM 2009)</a:t>
            </a:r>
            <a:endParaRPr lang="en-GB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51" t="23296" r="24047" b="11324"/>
          <a:stretch/>
        </p:blipFill>
        <p:spPr>
          <a:xfrm>
            <a:off x="1043608" y="2011830"/>
            <a:ext cx="7438287" cy="46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Current drugs can slightly improve function in 40-70% for a while but do not halt disease.</a:t>
            </a:r>
            <a:r>
              <a:rPr lang="en-GB" dirty="0"/>
              <a:t/>
            </a:r>
            <a:br>
              <a:rPr lang="en-GB" dirty="0"/>
            </a:br>
            <a:endParaRPr lang="en-GB" sz="20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24077"/>
          <a:stretch/>
        </p:blipFill>
        <p:spPr>
          <a:xfrm>
            <a:off x="5207585" y="2132856"/>
            <a:ext cx="3479215" cy="367240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3568" y="1628800"/>
            <a:ext cx="4320480" cy="49580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Cholinesterase inhibitors: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Donepezil, </a:t>
            </a:r>
            <a:r>
              <a:rPr lang="en-GB" dirty="0" err="1">
                <a:solidFill>
                  <a:srgbClr val="000000"/>
                </a:solidFill>
              </a:rPr>
              <a:t>rivastigmine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galantamine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In </a:t>
            </a:r>
            <a:r>
              <a:rPr lang="en-GB" dirty="0" err="1">
                <a:solidFill>
                  <a:srgbClr val="000000"/>
                </a:solidFill>
              </a:rPr>
              <a:t>Altzheimers</a:t>
            </a:r>
            <a:r>
              <a:rPr lang="en-GB" dirty="0">
                <a:solidFill>
                  <a:srgbClr val="000000"/>
                </a:solidFill>
              </a:rPr>
              <a:t> low levels of the neurotransmitter </a:t>
            </a:r>
            <a:r>
              <a:rPr lang="en-GB" dirty="0" err="1">
                <a:solidFill>
                  <a:srgbClr val="000000"/>
                </a:solidFill>
              </a:rPr>
              <a:t>ACh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000000"/>
                </a:solidFill>
              </a:rPr>
              <a:t>NMDA receptor antagonist: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Memantine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In </a:t>
            </a:r>
            <a:r>
              <a:rPr lang="en-GB" dirty="0" err="1"/>
              <a:t>Altzheimer’s</a:t>
            </a:r>
            <a:r>
              <a:rPr lang="en-GB" dirty="0"/>
              <a:t> high levels of neurotransmitter glutamate.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63813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prstClr val="black"/>
                </a:solidFill>
                <a:ea typeface="+mj-ea"/>
                <a:cs typeface="+mj-cs"/>
              </a:rPr>
              <a:t>D Connelly, Pharmaceutical Journal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417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Potential future drugs to slow, halt or even reverse Alzheimer's.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Difficult. But achievable.</a:t>
            </a:r>
          </a:p>
          <a:p>
            <a:r>
              <a:rPr lang="en-GB" dirty="0"/>
              <a:t>A less clear start point (diagnosis) and end-point for trials than many other diseases.</a:t>
            </a:r>
          </a:p>
          <a:p>
            <a:r>
              <a:rPr lang="en-GB" dirty="0"/>
              <a:t>Biology much less well understood than many diseases.</a:t>
            </a:r>
          </a:p>
          <a:p>
            <a:r>
              <a:rPr lang="en-GB" dirty="0"/>
              <a:t>Not clear how good mouse model is.</a:t>
            </a:r>
          </a:p>
          <a:p>
            <a:r>
              <a:rPr lang="en-GB" dirty="0"/>
              <a:t>Drug companies deterred by several costly failures.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64" y="1600200"/>
            <a:ext cx="3312168" cy="4933648"/>
          </a:xfrm>
        </p:spPr>
      </p:pic>
    </p:spTree>
    <p:extLst>
      <p:ext uri="{BB962C8B-B14F-4D97-AF65-F5344CB8AC3E}">
        <p14:creationId xmlns:p14="http://schemas.microsoft.com/office/powerpoint/2010/main" val="2375754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Most promising drugs currently depend on the amyloid plaque theory.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99715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Several drugs could in theory slow or attack amyloid plaques. </a:t>
            </a:r>
          </a:p>
          <a:p>
            <a:r>
              <a:rPr lang="en-GB" dirty="0"/>
              <a:t>Tau tangles another potential target.</a:t>
            </a:r>
          </a:p>
          <a:p>
            <a:r>
              <a:rPr lang="en-GB" dirty="0"/>
              <a:t>Some chemical, some immunological.</a:t>
            </a:r>
          </a:p>
          <a:p>
            <a:r>
              <a:rPr lang="en-GB" u="sng" dirty="0"/>
              <a:t>IF</a:t>
            </a:r>
            <a:r>
              <a:rPr lang="en-GB" dirty="0"/>
              <a:t> this is the basis of disease it should slow or halt it.</a:t>
            </a:r>
          </a:p>
          <a:p>
            <a:r>
              <a:rPr lang="en-GB" dirty="0"/>
              <a:t>Trials will test the theory.</a:t>
            </a:r>
          </a:p>
          <a:p>
            <a:r>
              <a:rPr lang="en-GB" dirty="0"/>
              <a:t>Neural stem cells another approach, further behind.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1683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69" y="4509119"/>
            <a:ext cx="1402445" cy="210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5" y="501317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Above. </a:t>
            </a:r>
            <a:r>
              <a:rPr lang="en-GB" i="1" dirty="0" err="1"/>
              <a:t>Calcoen</a:t>
            </a:r>
            <a:r>
              <a:rPr lang="en-GB" i="1" dirty="0"/>
              <a:t> et al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1" y="6093296"/>
            <a:ext cx="144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L. FT. Pepys M. 2015.</a:t>
            </a:r>
          </a:p>
        </p:txBody>
      </p:sp>
    </p:spTree>
    <p:extLst>
      <p:ext uri="{BB962C8B-B14F-4D97-AF65-F5344CB8AC3E}">
        <p14:creationId xmlns:p14="http://schemas.microsoft.com/office/powerpoint/2010/main" val="2130554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Modifiable risk factors for Alzheimer's.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Associations surprisingly similar to cardiovascular disease.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Obesity.</a:t>
            </a:r>
            <a:endParaRPr lang="en-GB" dirty="0"/>
          </a:p>
          <a:p>
            <a:r>
              <a:rPr lang="en-GB" dirty="0"/>
              <a:t>Exercise.</a:t>
            </a:r>
          </a:p>
          <a:p>
            <a:r>
              <a:rPr lang="en-GB" dirty="0"/>
              <a:t>Smoking.</a:t>
            </a:r>
          </a:p>
          <a:p>
            <a:r>
              <a:rPr lang="en-GB" dirty="0"/>
              <a:t>Diabetes.</a:t>
            </a:r>
          </a:p>
          <a:p>
            <a:r>
              <a:rPr lang="en-GB" dirty="0"/>
              <a:t>Cholesterol.</a:t>
            </a:r>
          </a:p>
          <a:p>
            <a:r>
              <a:rPr lang="en-GB" dirty="0"/>
              <a:t>Excess alcohol.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00200"/>
            <a:ext cx="3076892" cy="4876093"/>
          </a:xfrm>
        </p:spPr>
      </p:pic>
    </p:spTree>
    <p:extLst>
      <p:ext uri="{BB962C8B-B14F-4D97-AF65-F5344CB8AC3E}">
        <p14:creationId xmlns:p14="http://schemas.microsoft.com/office/powerpoint/2010/main" val="2444675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Prevention of Alzheimer's dementia.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600200"/>
            <a:ext cx="4009213" cy="4853136"/>
          </a:xfrm>
        </p:spPr>
        <p:txBody>
          <a:bodyPr>
            <a:normAutofit fontScale="92500"/>
          </a:bodyPr>
          <a:lstStyle/>
          <a:p>
            <a:r>
              <a:rPr lang="en-GB" dirty="0"/>
              <a:t>For dementia hampered by limited evidence. </a:t>
            </a:r>
          </a:p>
          <a:p>
            <a:r>
              <a:rPr lang="en-GB" dirty="0"/>
              <a:t>Don’t believe everything you read….</a:t>
            </a:r>
          </a:p>
          <a:p>
            <a:endParaRPr lang="en-GB" dirty="0"/>
          </a:p>
          <a:p>
            <a:r>
              <a:rPr lang="en-GB" dirty="0"/>
              <a:t>Reasonable evidence for:</a:t>
            </a:r>
          </a:p>
          <a:p>
            <a:r>
              <a:rPr lang="en-GB" dirty="0"/>
              <a:t>Exercise, stop smoking, keep mentally active, moderate alcohol, (reduce blood pressure), (statins).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0"/>
          <a:stretch/>
        </p:blipFill>
        <p:spPr>
          <a:xfrm>
            <a:off x="6580757" y="1124744"/>
            <a:ext cx="2106043" cy="144016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0501"/>
          <a:stretch/>
        </p:blipFill>
        <p:spPr>
          <a:xfrm>
            <a:off x="4332741" y="2259325"/>
            <a:ext cx="2055227" cy="1584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88"/>
          <a:stretch/>
        </p:blipFill>
        <p:spPr>
          <a:xfrm>
            <a:off x="6663606" y="3415010"/>
            <a:ext cx="2023194" cy="14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>
          <a:xfrm>
            <a:off x="4369854" y="4685188"/>
            <a:ext cx="2063849" cy="15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2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Genes and Alzheimer's.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951078"/>
            <a:ext cx="8111244" cy="478112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Other than rare early Alzheimer’s most not inherited in the normally understood sense.</a:t>
            </a:r>
          </a:p>
          <a:p>
            <a:r>
              <a:rPr lang="en-GB" dirty="0"/>
              <a:t>With a close relative, risk roughly doubled from a low base. Many genes associated.</a:t>
            </a:r>
          </a:p>
          <a:p>
            <a:r>
              <a:rPr lang="en-GB" dirty="0"/>
              <a:t>The main one apolipoprotein E (APOE).</a:t>
            </a:r>
          </a:p>
          <a:p>
            <a:r>
              <a:rPr lang="en-GB" dirty="0"/>
              <a:t>APOE </a:t>
            </a:r>
            <a:r>
              <a:rPr lang="el-GR" dirty="0"/>
              <a:t>ε2</a:t>
            </a:r>
            <a:r>
              <a:rPr lang="en-GB" dirty="0"/>
              <a:t> (protective), APOE </a:t>
            </a:r>
            <a:r>
              <a:rPr lang="el-GR" dirty="0"/>
              <a:t>ε3</a:t>
            </a:r>
            <a:r>
              <a:rPr lang="en-GB" dirty="0"/>
              <a:t>, APOE </a:t>
            </a:r>
            <a:r>
              <a:rPr lang="el-GR" dirty="0"/>
              <a:t>ε4</a:t>
            </a:r>
            <a:r>
              <a:rPr lang="en-GB" dirty="0"/>
              <a:t> (risk)</a:t>
            </a:r>
            <a:r>
              <a:rPr lang="el-GR" dirty="0"/>
              <a:t>.</a:t>
            </a:r>
            <a:endParaRPr lang="en-GB" dirty="0"/>
          </a:p>
          <a:p>
            <a:r>
              <a:rPr lang="en-GB" dirty="0"/>
              <a:t>In UK around 25% get 1 </a:t>
            </a:r>
            <a:r>
              <a:rPr lang="el-GR" dirty="0">
                <a:solidFill>
                  <a:prstClr val="black"/>
                </a:solidFill>
              </a:rPr>
              <a:t>ε4</a:t>
            </a:r>
            <a:r>
              <a:rPr lang="en-GB" dirty="0">
                <a:solidFill>
                  <a:prstClr val="black"/>
                </a:solidFill>
              </a:rPr>
              <a:t> gene. Slight increase in risk. </a:t>
            </a:r>
          </a:p>
          <a:p>
            <a:r>
              <a:rPr lang="en-GB" dirty="0">
                <a:solidFill>
                  <a:prstClr val="black"/>
                </a:solidFill>
              </a:rPr>
              <a:t>2% get APOE </a:t>
            </a:r>
            <a:r>
              <a:rPr lang="el-GR" dirty="0">
                <a:solidFill>
                  <a:prstClr val="black"/>
                </a:solidFill>
              </a:rPr>
              <a:t>ε4</a:t>
            </a:r>
            <a:r>
              <a:rPr lang="en-GB" dirty="0">
                <a:solidFill>
                  <a:prstClr val="black"/>
                </a:solidFill>
              </a:rPr>
              <a:t> double gene (homozygous) 10x risk.</a:t>
            </a:r>
          </a:p>
          <a:p>
            <a:r>
              <a:rPr lang="en-GB" dirty="0">
                <a:solidFill>
                  <a:prstClr val="black"/>
                </a:solidFill>
              </a:rPr>
              <a:t>Most people with 1 </a:t>
            </a:r>
            <a:r>
              <a:rPr lang="el-GR" dirty="0">
                <a:solidFill>
                  <a:prstClr val="black"/>
                </a:solidFill>
              </a:rPr>
              <a:t>ε4</a:t>
            </a:r>
            <a:r>
              <a:rPr lang="en-GB" dirty="0">
                <a:solidFill>
                  <a:prstClr val="black"/>
                </a:solidFill>
              </a:rPr>
              <a:t> gene will not get Alzheimer’s in normal current lifespan.</a:t>
            </a:r>
          </a:p>
          <a:p>
            <a:r>
              <a:rPr lang="en-GB" dirty="0">
                <a:solidFill>
                  <a:prstClr val="black"/>
                </a:solidFill>
              </a:rPr>
              <a:t>Genetics probably not ‘whether’ but ‘when’.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endParaRPr lang="el-GR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7380312" y="714008"/>
            <a:ext cx="1428853" cy="970350"/>
          </a:xfrm>
        </p:spPr>
      </p:pic>
    </p:spTree>
    <p:extLst>
      <p:ext uri="{BB962C8B-B14F-4D97-AF65-F5344CB8AC3E}">
        <p14:creationId xmlns:p14="http://schemas.microsoft.com/office/powerpoint/2010/main" val="11184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 this lecture we will </a:t>
            </a:r>
            <a:r>
              <a:rPr lang="en-GB" sz="3600" dirty="0" smtClean="0"/>
              <a:t>consider: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The epidemiology of dementia</a:t>
            </a:r>
          </a:p>
          <a:p>
            <a:r>
              <a:rPr lang="en-GB" dirty="0"/>
              <a:t>Some of the dementias where we are winning </a:t>
            </a:r>
          </a:p>
          <a:p>
            <a:r>
              <a:rPr lang="en-GB" dirty="0"/>
              <a:t>How different dementias affect the brain</a:t>
            </a:r>
          </a:p>
          <a:p>
            <a:r>
              <a:rPr lang="en-GB" dirty="0"/>
              <a:t>The major dementias of old age</a:t>
            </a:r>
          </a:p>
          <a:p>
            <a:r>
              <a:rPr lang="en-GB" dirty="0"/>
              <a:t>Living with dementia</a:t>
            </a:r>
          </a:p>
          <a:p>
            <a:r>
              <a:rPr lang="en-GB" dirty="0"/>
              <a:t>Looking to the future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326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poE ri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/>
          <a:stretch/>
        </p:blipFill>
        <p:spPr bwMode="auto">
          <a:xfrm>
            <a:off x="255016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100 %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55576" y="2895600"/>
            <a:ext cx="1835224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50 %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05000" y="541020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0.0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14600" y="5715000"/>
            <a:ext cx="594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lain" startAt="20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30    40    50   60    70    80   90    100  110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267200" y="4572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E4+E4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495800" y="9144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5029200" y="8382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76800" y="8382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2 %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096000" y="228600"/>
            <a:ext cx="114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E4+E3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248400" y="6096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21 %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391400" y="609600"/>
            <a:ext cx="1752600" cy="173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E4+E2 5 % &amp; E3+E3 60 %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391400" y="2438400"/>
            <a:ext cx="1295400" cy="137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E2+E3 11 %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4191000" y="6096000"/>
            <a:ext cx="213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Age in Years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52400" y="990600"/>
            <a:ext cx="2362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152400" y="2717848"/>
            <a:ext cx="1428853" cy="1090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586740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Courtesy R McShane</a:t>
            </a:r>
          </a:p>
        </p:txBody>
      </p:sp>
    </p:spTree>
    <p:extLst>
      <p:ext uri="{BB962C8B-B14F-4D97-AF65-F5344CB8AC3E}">
        <p14:creationId xmlns:p14="http://schemas.microsoft.com/office/powerpoint/2010/main" val="1867316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Dementia with Lewy Bodies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Brain pathology similar to Parkinson's disease (PD), probably a spectrum.</a:t>
            </a:r>
          </a:p>
          <a:p>
            <a:r>
              <a:rPr lang="en-GB" dirty="0"/>
              <a:t>Post-mortem, alpha-</a:t>
            </a:r>
            <a:r>
              <a:rPr lang="en-GB" dirty="0" err="1"/>
              <a:t>synuclein</a:t>
            </a:r>
            <a:r>
              <a:rPr lang="en-GB" dirty="0"/>
              <a:t> and ubiquitin protein clumps in brain.</a:t>
            </a:r>
          </a:p>
          <a:p>
            <a:r>
              <a:rPr lang="en-GB" dirty="0"/>
              <a:t>Base of brain PD. Outer layers Lewy body dementia. 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May have motor features.</a:t>
            </a:r>
            <a:endParaRPr lang="en-GB" dirty="0"/>
          </a:p>
          <a:p>
            <a:r>
              <a:rPr lang="en-GB" dirty="0"/>
              <a:t>Analytical function reduced early. Memory may be late.</a:t>
            </a:r>
          </a:p>
          <a:p>
            <a:r>
              <a:rPr lang="en-GB" dirty="0"/>
              <a:t>Fluctuates.</a:t>
            </a:r>
          </a:p>
          <a:p>
            <a:r>
              <a:rPr lang="en-GB" dirty="0"/>
              <a:t>Visual hallucinations relatively common.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98" y="3264420"/>
            <a:ext cx="2021252" cy="1532732"/>
          </a:xfrm>
        </p:spPr>
      </p:pic>
    </p:spTree>
    <p:extLst>
      <p:ext uri="{BB962C8B-B14F-4D97-AF65-F5344CB8AC3E}">
        <p14:creationId xmlns:p14="http://schemas.microsoft.com/office/powerpoint/2010/main" val="783602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Dementia with Lewy bodies (DLB): treatment.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6750" cy="470912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acetylcholinesterase drugs which work in Alzheimer's to reduce symptoms probably work roughly as well in DLB.</a:t>
            </a:r>
          </a:p>
          <a:p>
            <a:r>
              <a:rPr lang="en-GB" dirty="0"/>
              <a:t>Drugs to prevent or treat are likely to be different. </a:t>
            </a:r>
          </a:p>
          <a:p>
            <a:r>
              <a:rPr lang="en-GB" dirty="0"/>
              <a:t>Less clear genetic components.</a:t>
            </a:r>
          </a:p>
          <a:p>
            <a:r>
              <a:rPr lang="en-GB" dirty="0"/>
              <a:t>Need to treat Parkinson’s symptoms.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http://www.nhs.uk/Conditions/dementia-guide/PublishingImages/treatment-dementia_364x200_M62514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10681"/>
            <a:ext cx="3467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72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Treatment not just (or mainly) about drugs</a:t>
            </a:r>
            <a:r>
              <a:rPr lang="en-GB" sz="32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66928" cy="4781128"/>
          </a:xfrm>
        </p:spPr>
        <p:txBody>
          <a:bodyPr>
            <a:normAutofit/>
          </a:bodyPr>
          <a:lstStyle/>
          <a:p>
            <a:r>
              <a:rPr lang="en-GB" dirty="0"/>
              <a:t>Memories, music, dance.</a:t>
            </a:r>
          </a:p>
          <a:p>
            <a:r>
              <a:rPr lang="en-GB" dirty="0"/>
              <a:t>Keeping people stimulated.</a:t>
            </a:r>
          </a:p>
          <a:p>
            <a:r>
              <a:rPr lang="en-GB" dirty="0"/>
              <a:t>Light (enough), mealtimes (uninterrupted).</a:t>
            </a:r>
          </a:p>
          <a:p>
            <a:r>
              <a:rPr lang="en-GB" dirty="0"/>
              <a:t>Cognitive behavioural therapy.</a:t>
            </a:r>
          </a:p>
          <a:p>
            <a:r>
              <a:rPr lang="en-GB" dirty="0"/>
              <a:t>Minimising the gap between realistic expectations and current reality. 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00200"/>
            <a:ext cx="2664296" cy="3829926"/>
          </a:xfrm>
        </p:spPr>
      </p:pic>
      <p:sp>
        <p:nvSpPr>
          <p:cNvPr id="6" name="TextBox 5"/>
          <p:cNvSpPr txBox="1"/>
          <p:nvPr/>
        </p:nvSpPr>
        <p:spPr>
          <a:xfrm>
            <a:off x="6690816" y="58052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Age UK</a:t>
            </a:r>
          </a:p>
        </p:txBody>
      </p:sp>
    </p:spTree>
    <p:extLst>
      <p:ext uri="{BB962C8B-B14F-4D97-AF65-F5344CB8AC3E}">
        <p14:creationId xmlns:p14="http://schemas.microsoft.com/office/powerpoint/2010/main" val="2626733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Depression and dementia.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4248472" cy="4968552"/>
          </a:xfrm>
        </p:spPr>
        <p:txBody>
          <a:bodyPr>
            <a:normAutofit fontScale="92500"/>
          </a:bodyPr>
          <a:lstStyle/>
          <a:p>
            <a:r>
              <a:rPr lang="en-GB" dirty="0"/>
              <a:t>Dementia can initially be mistaken for depression. Sense of vulnerability.</a:t>
            </a:r>
          </a:p>
          <a:p>
            <a:r>
              <a:rPr lang="en-GB" dirty="0"/>
              <a:t>Depression can look like dementia.</a:t>
            </a:r>
          </a:p>
          <a:p>
            <a:r>
              <a:rPr lang="en-GB" dirty="0"/>
              <a:t>A physiological process due to disease, more common in DLB and vascular.</a:t>
            </a:r>
          </a:p>
          <a:p>
            <a:r>
              <a:rPr lang="en-GB" dirty="0"/>
              <a:t>A reaction to circumstances.</a:t>
            </a:r>
          </a:p>
          <a:p>
            <a:r>
              <a:rPr lang="en-GB" dirty="0"/>
              <a:t>Treatment may help.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7288" y="1600200"/>
            <a:ext cx="3560424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7288" y="6453336"/>
            <a:ext cx="292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Old Man in Sorrow. Van Gogh</a:t>
            </a:r>
          </a:p>
        </p:txBody>
      </p:sp>
    </p:spTree>
    <p:extLst>
      <p:ext uri="{BB962C8B-B14F-4D97-AF65-F5344CB8AC3E}">
        <p14:creationId xmlns:p14="http://schemas.microsoft.com/office/powerpoint/2010/main" val="545312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en-GB" sz="3600" dirty="0"/>
              <a:t>Living with mild-moderate dementia.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618857" cy="5069160"/>
          </a:xfrm>
        </p:spPr>
        <p:txBody>
          <a:bodyPr>
            <a:normAutofit/>
          </a:bodyPr>
          <a:lstStyle/>
          <a:p>
            <a:r>
              <a:rPr lang="en-GB" dirty="0"/>
              <a:t>People living with dementia initially have mild disease.</a:t>
            </a:r>
          </a:p>
          <a:p>
            <a:r>
              <a:rPr lang="en-GB" dirty="0"/>
              <a:t>Their memory and word finding may be impaired and often less confident- otherwise usually as they were.</a:t>
            </a:r>
          </a:p>
          <a:p>
            <a:r>
              <a:rPr lang="en-GB" dirty="0"/>
              <a:t>They (we) may have a good quality of life if life can be structured to accommodate this.</a:t>
            </a:r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9" y="2708920"/>
            <a:ext cx="3834305" cy="2106761"/>
          </a:xfrm>
        </p:spPr>
      </p:pic>
      <p:sp>
        <p:nvSpPr>
          <p:cNvPr id="8" name="TextBox 7"/>
          <p:cNvSpPr txBox="1"/>
          <p:nvPr/>
        </p:nvSpPr>
        <p:spPr>
          <a:xfrm>
            <a:off x="6156176" y="555719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NHS Choices</a:t>
            </a:r>
          </a:p>
        </p:txBody>
      </p:sp>
    </p:spTree>
    <p:extLst>
      <p:ext uri="{BB962C8B-B14F-4D97-AF65-F5344CB8AC3E}">
        <p14:creationId xmlns:p14="http://schemas.microsoft.com/office/powerpoint/2010/main" val="3757206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Living with more severe dementia</a:t>
            </a:r>
            <a:r>
              <a:rPr lang="en-GB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85313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Severe dementia is a minority.</a:t>
            </a:r>
          </a:p>
          <a:p>
            <a:r>
              <a:rPr lang="en-GB" dirty="0"/>
              <a:t>Memory of important people, personality and inhibition may be severely impaired.</a:t>
            </a:r>
          </a:p>
          <a:p>
            <a:r>
              <a:rPr lang="en-GB" dirty="0"/>
              <a:t>Anger, aggression and emotion are communication. </a:t>
            </a:r>
          </a:p>
          <a:p>
            <a:r>
              <a:rPr lang="en-GB" dirty="0"/>
              <a:t>Maintaining dignity, minimising distress and </a:t>
            </a:r>
            <a:r>
              <a:rPr lang="en-GB" b="1" dirty="0"/>
              <a:t>supporting carers and families </a:t>
            </a:r>
            <a:r>
              <a:rPr lang="en-GB" dirty="0"/>
              <a:t>important.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6714"/>
            <a:ext cx="4038600" cy="2732935"/>
          </a:xfrm>
        </p:spPr>
      </p:pic>
    </p:spTree>
    <p:extLst>
      <p:ext uri="{BB962C8B-B14F-4D97-AF65-F5344CB8AC3E}">
        <p14:creationId xmlns:p14="http://schemas.microsoft.com/office/powerpoint/2010/main" val="3815355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Have we forgotten dementia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Historically it has been substantially under-funded relative to future need.</a:t>
            </a:r>
          </a:p>
          <a:p>
            <a:r>
              <a:rPr lang="en-GB" dirty="0"/>
              <a:t>This is improving, and UK has recently put major public  resources behind it.</a:t>
            </a:r>
          </a:p>
          <a:p>
            <a:r>
              <a:rPr lang="en-GB" dirty="0"/>
              <a:t>Has not attracted the same scientific interest.</a:t>
            </a:r>
          </a:p>
          <a:p>
            <a:r>
              <a:rPr lang="en-GB" dirty="0"/>
              <a:t>Scientific, ethical, legal challenges, but not insuperable. </a:t>
            </a:r>
          </a:p>
          <a:p>
            <a:endParaRPr lang="en-GB" dirty="0"/>
          </a:p>
        </p:txBody>
      </p:sp>
      <p:pic>
        <p:nvPicPr>
          <p:cNvPr id="8" name="Picture 2" descr="lewyeta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l="40905"/>
          <a:stretch/>
        </p:blipFill>
        <p:spPr bwMode="auto">
          <a:xfrm>
            <a:off x="4932040" y="1988840"/>
            <a:ext cx="3250704" cy="359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744344" y="5715000"/>
            <a:ext cx="2438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Anatomical Lab Munich c. 1906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285293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8000" y="3381653"/>
            <a:ext cx="44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273373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We have covered: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Current epidemiology. </a:t>
            </a:r>
          </a:p>
          <a:p>
            <a:r>
              <a:rPr lang="en-GB" dirty="0"/>
              <a:t>Classical infectious and nutritional causes of dementia.</a:t>
            </a:r>
          </a:p>
          <a:p>
            <a:r>
              <a:rPr lang="en-GB" dirty="0"/>
              <a:t>Memory.</a:t>
            </a:r>
          </a:p>
          <a:p>
            <a:r>
              <a:rPr lang="en-GB" dirty="0"/>
              <a:t>Some rare familial dementias.</a:t>
            </a:r>
          </a:p>
          <a:p>
            <a:r>
              <a:rPr lang="en-GB" dirty="0"/>
              <a:t>Vascular dementia.</a:t>
            </a:r>
          </a:p>
          <a:p>
            <a:r>
              <a:rPr lang="en-GB" dirty="0"/>
              <a:t>Alzheimer's dementia.</a:t>
            </a:r>
          </a:p>
          <a:p>
            <a:r>
              <a:rPr lang="en-GB" dirty="0"/>
              <a:t>Dementia with Lewy bodies.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Dementia prevalence in England: male (L) and female (R). </a:t>
            </a:r>
            <a:r>
              <a:rPr lang="en-GB" sz="2000" i="1" dirty="0"/>
              <a:t>Matthews et al Lancet 2013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47" t="30861" r="22257" b="13454"/>
          <a:stretch>
            <a:fillRect/>
          </a:stretch>
        </p:blipFill>
        <p:spPr bwMode="auto">
          <a:xfrm>
            <a:off x="508693" y="1844825"/>
            <a:ext cx="7735715" cy="45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/>
              <a:t>Ten leading causes of death in females, 2003-2013, England &amp; Wales </a:t>
            </a:r>
            <a:r>
              <a:rPr lang="en-GB" sz="1800" i="1" dirty="0"/>
              <a:t>(ONS)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3152" t="18701" r="19572" b="5499"/>
          <a:stretch>
            <a:fillRect/>
          </a:stretch>
        </p:blipFill>
        <p:spPr bwMode="auto">
          <a:xfrm>
            <a:off x="2138363" y="1468438"/>
            <a:ext cx="70056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>
            <a:off x="107504" y="573325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Chichester (L), City of London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412" y="2205831"/>
            <a:ext cx="36861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2300" y="2204926"/>
            <a:ext cx="368840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1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sz="3200" dirty="0"/>
              <a:t>Population 85 and over: 1992, 2015, 2033</a:t>
            </a:r>
            <a:r>
              <a:rPr lang="en-GB" sz="2000" i="1" dirty="0"/>
              <a:t> </a:t>
            </a:r>
            <a:r>
              <a:rPr lang="en-GB" sz="1800" i="1" dirty="0"/>
              <a:t>(ONS).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26" t="29270" r="77549" b="34638"/>
          <a:stretch>
            <a:fillRect/>
          </a:stretch>
        </p:blipFill>
        <p:spPr bwMode="auto">
          <a:xfrm>
            <a:off x="3563888" y="1030581"/>
            <a:ext cx="5256584" cy="558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85" t="32339" r="79884" b="34999"/>
          <a:stretch>
            <a:fillRect/>
          </a:stretch>
        </p:blipFill>
        <p:spPr bwMode="auto">
          <a:xfrm>
            <a:off x="539552" y="1340768"/>
            <a:ext cx="159508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8545" t="32402" r="79721" b="33988"/>
          <a:stretch>
            <a:fillRect/>
          </a:stretch>
        </p:blipFill>
        <p:spPr bwMode="auto">
          <a:xfrm>
            <a:off x="611560" y="3861047"/>
            <a:ext cx="1799807" cy="29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4766" t="32308" r="70544" b="56020"/>
          <a:stretch>
            <a:fillRect/>
          </a:stretch>
        </p:blipFill>
        <p:spPr bwMode="auto">
          <a:xfrm>
            <a:off x="3491880" y="4653136"/>
            <a:ext cx="1512168" cy="211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47664" y="1268760"/>
            <a:ext cx="936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691680" y="3789040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419872" y="1412776"/>
            <a:ext cx="165618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668344" y="1484784"/>
            <a:ext cx="115212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635896" y="1124744"/>
            <a:ext cx="27363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Ethical and legal issues.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882652" cy="478112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Consent to trials. Restrictions gradually increasing. Theory: fine. Practice: may harm those with dementia.</a:t>
            </a:r>
          </a:p>
          <a:p>
            <a:r>
              <a:rPr lang="en-GB" dirty="0"/>
              <a:t>UK law on adult consent: future-proof?</a:t>
            </a:r>
          </a:p>
          <a:p>
            <a:r>
              <a:rPr lang="en-GB" dirty="0"/>
              <a:t>Heavily concentrated in </a:t>
            </a:r>
            <a:r>
              <a:rPr lang="en-GB" dirty="0" smtClean="0"/>
              <a:t>care </a:t>
            </a:r>
            <a:r>
              <a:rPr lang="en-GB" dirty="0"/>
              <a:t>homes: 58% residential homes, 73% nursing homes.</a:t>
            </a:r>
          </a:p>
          <a:p>
            <a:r>
              <a:rPr lang="en-GB" dirty="0"/>
              <a:t>The ethical issues around repeated curative treatment of people with advanced dementia.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348880"/>
            <a:ext cx="3552627" cy="2664470"/>
          </a:xfrm>
        </p:spPr>
      </p:pic>
    </p:spTree>
    <p:extLst>
      <p:ext uri="{BB962C8B-B14F-4D97-AF65-F5344CB8AC3E}">
        <p14:creationId xmlns:p14="http://schemas.microsoft.com/office/powerpoint/2010/main" val="1586495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0776" y="147430"/>
            <a:ext cx="8292068" cy="1354162"/>
          </a:xfrm>
        </p:spPr>
        <p:txBody>
          <a:bodyPr>
            <a:normAutofit/>
          </a:bodyPr>
          <a:lstStyle/>
          <a:p>
            <a:r>
              <a:rPr lang="en-GB" sz="3600" dirty="0"/>
              <a:t>Dementia in older age: our worst times but also our best times are ahead of us.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6347048" cy="518457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Classical infectious and nutritional causes of dementia largely gone in high-income countries, falling in lower-income.</a:t>
            </a:r>
          </a:p>
          <a:p>
            <a:r>
              <a:rPr lang="en-GB" dirty="0"/>
              <a:t>Incidence of dementia probably falling in high-income countries, especially in men.</a:t>
            </a:r>
          </a:p>
          <a:p>
            <a:r>
              <a:rPr lang="en-GB" dirty="0"/>
              <a:t>It is likely vascular dementia will retreat as stroke is retreating.</a:t>
            </a:r>
          </a:p>
          <a:p>
            <a:r>
              <a:rPr lang="en-GB" dirty="0"/>
              <a:t>Alzheimer's dementia and dementia with Lewy bodies will increase until science finds ways to prevent, halt and (possibly) reverse them.</a:t>
            </a:r>
          </a:p>
          <a:p>
            <a:r>
              <a:rPr lang="en-GB" dirty="0"/>
              <a:t>A 5 year delay might reduce population prevalence by up to 50%.</a:t>
            </a:r>
          </a:p>
          <a:p>
            <a:r>
              <a:rPr lang="en-GB" dirty="0"/>
              <a:t>This is a matter of when, not if.</a:t>
            </a:r>
          </a:p>
        </p:txBody>
      </p:sp>
      <p:pic>
        <p:nvPicPr>
          <p:cNvPr id="7" name="Picture 2" descr="C:\Users\christopherwhitty\Pictures\Leonardo-as-an-old-wise-m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708920"/>
            <a:ext cx="1728996" cy="1764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0" y="274638"/>
            <a:ext cx="8856984" cy="1426170"/>
          </a:xfrm>
        </p:spPr>
        <p:txBody>
          <a:bodyPr>
            <a:noAutofit/>
          </a:bodyPr>
          <a:lstStyle/>
          <a:p>
            <a:r>
              <a:rPr lang="en-GB" sz="3600" dirty="0"/>
              <a:t>Around 820,000 UK people affected 2016. </a:t>
            </a:r>
            <a:br>
              <a:rPr lang="en-GB" sz="3600" dirty="0"/>
            </a:br>
            <a:r>
              <a:rPr lang="en-GB" sz="3600" dirty="0"/>
              <a:t>Current projections.</a:t>
            </a:r>
            <a:br>
              <a:rPr lang="en-GB" sz="3600" dirty="0"/>
            </a:br>
            <a:r>
              <a:rPr lang="en-GB" sz="1800" i="1" dirty="0"/>
              <a:t>(Prince et al 2015)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7" t="29269" r="18677" b="11864"/>
          <a:stretch/>
        </p:blipFill>
        <p:spPr>
          <a:xfrm>
            <a:off x="179510" y="1916832"/>
            <a:ext cx="8856985" cy="4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Current estimates risk by </a:t>
            </a:r>
            <a:r>
              <a:rPr lang="en-GB" sz="3600" dirty="0" smtClean="0"/>
              <a:t>age. UK data. 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2000" i="1" dirty="0"/>
              <a:t>(Prince et al 2014)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65-69: 1.7%   (Female 1.8%)</a:t>
            </a:r>
          </a:p>
          <a:p>
            <a:pPr marL="0" indent="0">
              <a:buNone/>
            </a:pPr>
            <a:r>
              <a:rPr lang="en-GB" sz="2800" dirty="0"/>
              <a:t>70-74: 3%</a:t>
            </a:r>
          </a:p>
          <a:p>
            <a:pPr marL="0" indent="0">
              <a:buNone/>
            </a:pPr>
            <a:r>
              <a:rPr lang="en-GB" sz="2800" dirty="0"/>
              <a:t>75-79: 6%</a:t>
            </a:r>
          </a:p>
          <a:p>
            <a:pPr marL="0" indent="0">
              <a:buNone/>
            </a:pPr>
            <a:r>
              <a:rPr lang="en-GB" sz="2800" dirty="0"/>
              <a:t>80-84: 11%</a:t>
            </a:r>
          </a:p>
          <a:p>
            <a:pPr marL="0" indent="0">
              <a:buNone/>
            </a:pPr>
            <a:r>
              <a:rPr lang="en-GB" sz="2800" dirty="0"/>
              <a:t>85-89: 18%     (Female 20%, or 1:5)</a:t>
            </a:r>
          </a:p>
          <a:p>
            <a:pPr marL="0" indent="0">
              <a:buNone/>
            </a:pPr>
            <a:r>
              <a:rPr lang="en-GB" sz="2800" dirty="0"/>
              <a:t>90-94: 30% </a:t>
            </a:r>
          </a:p>
          <a:p>
            <a:pPr marL="0" indent="0">
              <a:buNone/>
            </a:pPr>
            <a:r>
              <a:rPr lang="en-GB" sz="2800" dirty="0"/>
              <a:t>95%+: 41%      (Female 44% Male 29%)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Overall 54% mild dementia, 13% severe.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98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26170"/>
          </a:xfrm>
        </p:spPr>
        <p:txBody>
          <a:bodyPr>
            <a:noAutofit/>
          </a:bodyPr>
          <a:lstStyle/>
          <a:p>
            <a:r>
              <a:rPr lang="en-GB" sz="3600" dirty="0"/>
              <a:t>But dementia </a:t>
            </a:r>
            <a:r>
              <a:rPr lang="en-GB" sz="3600" dirty="0" smtClean="0"/>
              <a:t>may </a:t>
            </a:r>
            <a:r>
              <a:rPr lang="en-GB" sz="3600" dirty="0"/>
              <a:t>be decreasing, or more accurately being delayed: 1990-2011 </a:t>
            </a:r>
            <a:r>
              <a:rPr lang="en-GB" sz="3600" dirty="0" smtClean="0"/>
              <a:t>20</a:t>
            </a:r>
            <a:r>
              <a:rPr lang="en-GB" sz="3600" dirty="0" smtClean="0"/>
              <a:t>% </a:t>
            </a:r>
            <a:r>
              <a:rPr lang="en-GB" sz="3600" dirty="0"/>
              <a:t>reduction in one UK study.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6912768" cy="4752528"/>
          </a:xfrm>
        </p:spPr>
      </p:pic>
    </p:spTree>
    <p:extLst>
      <p:ext uri="{BB962C8B-B14F-4D97-AF65-F5344CB8AC3E}">
        <p14:creationId xmlns:p14="http://schemas.microsoft.com/office/powerpoint/2010/main" val="213051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Difference between men and women with late onset dementia: </a:t>
            </a:r>
            <a:r>
              <a:rPr lang="en-GB" sz="4000" dirty="0" smtClean="0"/>
              <a:t>UK. </a:t>
            </a:r>
            <a:r>
              <a:rPr lang="en-GB" sz="2000" i="1" dirty="0"/>
              <a:t>(MRC CFAS2)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0" y="1793409"/>
            <a:ext cx="7720046" cy="4889843"/>
          </a:xfrm>
        </p:spPr>
      </p:pic>
    </p:spTree>
    <p:extLst>
      <p:ext uri="{BB962C8B-B14F-4D97-AF65-F5344CB8AC3E}">
        <p14:creationId xmlns:p14="http://schemas.microsoft.com/office/powerpoint/2010/main" val="197499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5520</TotalTime>
  <Words>2224</Words>
  <Application>Microsoft Office PowerPoint</Application>
  <PresentationFormat>On-screen Show (4:3)</PresentationFormat>
  <Paragraphs>298</Paragraphs>
  <Slides>53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1_Office Theme</vt:lpstr>
      <vt:lpstr>Dementia: in danger of being forgotten?</vt:lpstr>
      <vt:lpstr>Dementia: much feared, recently sympathetically portrayed.</vt:lpstr>
      <vt:lpstr>Can happen to people with remarkable memory and mental capacity. </vt:lpstr>
      <vt:lpstr>In this lecture we will consider:</vt:lpstr>
      <vt:lpstr>Ten leading causes of death in females, 2003-2013, England &amp; Wales (ONS)</vt:lpstr>
      <vt:lpstr>Around 820,000 UK people affected 2016.  Current projections. (Prince et al 2015)</vt:lpstr>
      <vt:lpstr>Current estimates risk by age. UK data.  (Prince et al 2014)</vt:lpstr>
      <vt:lpstr>But dementia may be decreasing, or more accurately being delayed: 1990-2011 20% reduction in one UK study. </vt:lpstr>
      <vt:lpstr>Difference between men and women with late onset dementia: UK. (MRC CFAS2)</vt:lpstr>
      <vt:lpstr>20% reduction over 20 years but not equal between men and women. (Matthews et al Nature Com 2016)</vt:lpstr>
      <vt:lpstr>In Sir Thomas Gresham’s time a new cause of dementia was sweeping Europe.</vt:lpstr>
      <vt:lpstr>Within the lifetimes of most of this audience a new viral cause of dementia took off. </vt:lpstr>
      <vt:lpstr>In Africa a major parasitic cause of dementia is down, but not yet out.</vt:lpstr>
      <vt:lpstr>The UK was where the last major new infectious cause of dementia arose. </vt:lpstr>
      <vt:lpstr>Not just infections.</vt:lpstr>
      <vt:lpstr>Nutritional deficiencies: B vitamins. </vt:lpstr>
      <vt:lpstr>Some rare causes of early dementia with strong genetic linkage.</vt:lpstr>
      <vt:lpstr>Dementia is not one disease.</vt:lpstr>
      <vt:lpstr>Different parts of the brain and dementia.</vt:lpstr>
      <vt:lpstr>Memory: theory.</vt:lpstr>
      <vt:lpstr>Memory: structures.</vt:lpstr>
      <vt:lpstr>Not all physical: cognitive reserve hypothesis.</vt:lpstr>
      <vt:lpstr>Memory becomes less sharp in old age in those without dementia.</vt:lpstr>
      <vt:lpstr>Major dementias of old age. (UK data)</vt:lpstr>
      <vt:lpstr>Vascular dementia- what it is.</vt:lpstr>
      <vt:lpstr>Vascular dementia: presentation.</vt:lpstr>
      <vt:lpstr>Vascular dementia- prevention.</vt:lpstr>
      <vt:lpstr>Stroke mortality in UK. Age-standardised mortality /100,000 population 1969-2013. </vt:lpstr>
      <vt:lpstr>Dr. Alois Alzheimer's dementia.</vt:lpstr>
      <vt:lpstr>Progression of Alzheimer's- current understanding.</vt:lpstr>
      <vt:lpstr>Cellular basis: current theories</vt:lpstr>
      <vt:lpstr>Amyloid deposited in the brain in Alzheimer's.</vt:lpstr>
      <vt:lpstr>The association of hippocampal plaques and tangles with dementia is strong in the younger old aged, not the very old. (Savva et al NEJM 2009)</vt:lpstr>
      <vt:lpstr>Current drugs can slightly improve function in 40-70% for a while but do not halt disease. </vt:lpstr>
      <vt:lpstr>Potential future drugs to slow, halt or even reverse Alzheimer's.</vt:lpstr>
      <vt:lpstr>Most promising drugs currently depend on the amyloid plaque theory.</vt:lpstr>
      <vt:lpstr>Modifiable risk factors for Alzheimer's.</vt:lpstr>
      <vt:lpstr>Prevention of Alzheimer's dementia.</vt:lpstr>
      <vt:lpstr>Genes and Alzheimer's.</vt:lpstr>
      <vt:lpstr>PowerPoint Presentation</vt:lpstr>
      <vt:lpstr>Dementia with Lewy Bodies</vt:lpstr>
      <vt:lpstr>Dementia with Lewy bodies (DLB): treatment.</vt:lpstr>
      <vt:lpstr>Treatment not just (or mainly) about drugs.</vt:lpstr>
      <vt:lpstr>Depression and dementia.</vt:lpstr>
      <vt:lpstr>Living with mild-moderate dementia.</vt:lpstr>
      <vt:lpstr>Living with more severe dementia.</vt:lpstr>
      <vt:lpstr>Have we forgotten dementia research?</vt:lpstr>
      <vt:lpstr>We have covered:</vt:lpstr>
      <vt:lpstr>Dementia prevalence in England: male (L) and female (R). Matthews et al Lancet 2013</vt:lpstr>
      <vt:lpstr>Chichester (L), City of London</vt:lpstr>
      <vt:lpstr>Population 85 and over: 1992, 2015, 2033 (ONS). </vt:lpstr>
      <vt:lpstr>Ethical and legal issues.</vt:lpstr>
      <vt:lpstr>Dementia in older age: our worst times but also our best times are ahead of us.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at the extremes of life</dc:title>
  <dc:creator>christopherwhitty</dc:creator>
  <cp:lastModifiedBy>Whitty, Chris</cp:lastModifiedBy>
  <cp:revision>402</cp:revision>
  <cp:lastPrinted>2016-04-26T12:27:20Z</cp:lastPrinted>
  <dcterms:created xsi:type="dcterms:W3CDTF">2014-02-23T17:20:10Z</dcterms:created>
  <dcterms:modified xsi:type="dcterms:W3CDTF">2016-04-26T15:03:59Z</dcterms:modified>
</cp:coreProperties>
</file>