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5" r:id="rId4"/>
    <p:sldId id="270" r:id="rId5"/>
    <p:sldId id="271" r:id="rId6"/>
    <p:sldId id="276" r:id="rId7"/>
    <p:sldId id="277" r:id="rId8"/>
    <p:sldId id="278" r:id="rId9"/>
    <p:sldId id="272" r:id="rId10"/>
    <p:sldId id="273" r:id="rId11"/>
    <p:sldId id="274" r:id="rId12"/>
    <p:sldId id="279" r:id="rId13"/>
    <p:sldId id="280" r:id="rId14"/>
    <p:sldId id="281" r:id="rId15"/>
    <p:sldId id="282" r:id="rId16"/>
    <p:sldId id="283" r:id="rId17"/>
    <p:sldId id="284" r:id="rId18"/>
    <p:sldId id="285"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2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02/05/2016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4221711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02/05/2016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96523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02/05/2016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379901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02/05/2016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79210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D81A63-A9AD-42B5-9C26-2FC383170545}" type="datetimeFigureOut">
              <a:rPr lang="en-GB" smtClean="0"/>
              <a:t>02/05/2016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84652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D81A63-A9AD-42B5-9C26-2FC383170545}" type="datetimeFigureOut">
              <a:rPr lang="en-GB" smtClean="0"/>
              <a:t>02/05/2016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84974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D81A63-A9AD-42B5-9C26-2FC383170545}" type="datetimeFigureOut">
              <a:rPr lang="en-GB" smtClean="0"/>
              <a:t>02/05/2016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563717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D81A63-A9AD-42B5-9C26-2FC383170545}" type="datetimeFigureOut">
              <a:rPr lang="en-GB" smtClean="0"/>
              <a:t>02/05/2016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3278481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81A63-A9AD-42B5-9C26-2FC383170545}" type="datetimeFigureOut">
              <a:rPr lang="en-GB" smtClean="0"/>
              <a:t>02/05/2016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0206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81A63-A9AD-42B5-9C26-2FC383170545}" type="datetimeFigureOut">
              <a:rPr lang="en-GB" smtClean="0"/>
              <a:t>02/05/2016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1018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81A63-A9AD-42B5-9C26-2FC383170545}" type="datetimeFigureOut">
              <a:rPr lang="en-GB" smtClean="0"/>
              <a:t>02/05/2016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77565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81A63-A9AD-42B5-9C26-2FC383170545}" type="datetimeFigureOut">
              <a:rPr lang="en-GB" smtClean="0"/>
              <a:t>02/05/2016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A4D3C-CD02-4DC3-93A4-5AA2704ABFC3}" type="slidenum">
              <a:rPr lang="en-GB" smtClean="0"/>
              <a:t>‹#›</a:t>
            </a:fld>
            <a:endParaRPr lang="en-GB"/>
          </a:p>
        </p:txBody>
      </p:sp>
    </p:spTree>
    <p:extLst>
      <p:ext uri="{BB962C8B-B14F-4D97-AF65-F5344CB8AC3E}">
        <p14:creationId xmlns:p14="http://schemas.microsoft.com/office/powerpoint/2010/main" val="143326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7920880" cy="3384375"/>
          </a:xfrm>
        </p:spPr>
        <p:txBody>
          <a:bodyPr>
            <a:normAutofit/>
          </a:bodyPr>
          <a:lstStyle/>
          <a:p>
            <a:r>
              <a:rPr lang="en-GB" sz="4000" dirty="0" smtClean="0"/>
              <a:t>Gresham College</a:t>
            </a:r>
            <a:br>
              <a:rPr lang="en-GB" sz="4000" dirty="0" smtClean="0"/>
            </a:br>
            <a:r>
              <a:rPr lang="en-GB" sz="4000" dirty="0" smtClean="0"/>
              <a:t>Divinity Lecture </a:t>
            </a:r>
            <a:r>
              <a:rPr lang="en-GB" sz="4000" dirty="0" smtClean="0"/>
              <a:t>6</a:t>
            </a:r>
            <a:r>
              <a:rPr lang="en-GB" sz="4000" dirty="0" smtClean="0"/>
              <a:t/>
            </a:r>
            <a:br>
              <a:rPr lang="en-GB" sz="4000" dirty="0" smtClean="0"/>
            </a:br>
            <a:r>
              <a:rPr lang="en-GB" dirty="0"/>
              <a:t/>
            </a:r>
            <a:br>
              <a:rPr lang="en-GB" dirty="0"/>
            </a:br>
            <a:r>
              <a:rPr lang="en-GB" dirty="0" smtClean="0"/>
              <a:t>Why God won’t go away</a:t>
            </a:r>
            <a:r>
              <a:rPr lang="en-GB" dirty="0"/>
              <a:t/>
            </a:r>
            <a:br>
              <a:rPr lang="en-GB" dirty="0"/>
            </a:br>
            <a:endParaRPr lang="en-GB" dirty="0" smtClean="0"/>
          </a:p>
        </p:txBody>
      </p:sp>
      <p:sp>
        <p:nvSpPr>
          <p:cNvPr id="3" name="Subtitle 2"/>
          <p:cNvSpPr>
            <a:spLocks noGrp="1"/>
          </p:cNvSpPr>
          <p:nvPr>
            <p:ph type="subTitle" idx="1"/>
          </p:nvPr>
        </p:nvSpPr>
        <p:spPr/>
        <p:txBody>
          <a:bodyPr/>
          <a:lstStyle/>
          <a:p>
            <a:endParaRPr lang="en-GB" dirty="0" smtClean="0">
              <a:solidFill>
                <a:schemeClr val="tx1"/>
              </a:solidFill>
            </a:endParaRPr>
          </a:p>
          <a:p>
            <a:endParaRPr lang="en-GB" dirty="0">
              <a:solidFill>
                <a:schemeClr val="tx1"/>
              </a:solidFill>
            </a:endParaRPr>
          </a:p>
          <a:p>
            <a:r>
              <a:rPr lang="en-GB" dirty="0" smtClean="0">
                <a:solidFill>
                  <a:schemeClr val="tx1"/>
                </a:solidFill>
              </a:rPr>
              <a:t>Professor </a:t>
            </a:r>
            <a:r>
              <a:rPr lang="en-GB" dirty="0" err="1" smtClean="0">
                <a:solidFill>
                  <a:schemeClr val="tx1"/>
                </a:solidFill>
              </a:rPr>
              <a:t>Alister</a:t>
            </a:r>
            <a:r>
              <a:rPr lang="en-GB" dirty="0" smtClean="0">
                <a:solidFill>
                  <a:schemeClr val="tx1"/>
                </a:solidFill>
              </a:rPr>
              <a:t> McGrath</a:t>
            </a:r>
            <a:endParaRPr lang="en-GB" dirty="0">
              <a:solidFill>
                <a:schemeClr val="tx1"/>
              </a:solidFill>
            </a:endParaRPr>
          </a:p>
        </p:txBody>
      </p:sp>
    </p:spTree>
    <p:extLst>
      <p:ext uri="{BB962C8B-B14F-4D97-AF65-F5344CB8AC3E}">
        <p14:creationId xmlns:p14="http://schemas.microsoft.com/office/powerpoint/2010/main" val="828441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Bertrand Russell</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The centre of me is always and eternally a terrible pain . . . a searching for something beyond what the world contains, something transfigured and infinite – the beatific vision, God – I do not find it, I do not think it is to be found – but the love of it is my life . . . it is the actual spring of life within me.</a:t>
            </a:r>
          </a:p>
          <a:p>
            <a:pPr marL="0" indent="0">
              <a:buNone/>
            </a:pPr>
            <a:endParaRPr lang="en-GB" dirty="0"/>
          </a:p>
        </p:txBody>
      </p:sp>
    </p:spTree>
    <p:extLst>
      <p:ext uri="{BB962C8B-B14F-4D97-AF65-F5344CB8AC3E}">
        <p14:creationId xmlns:p14="http://schemas.microsoft.com/office/powerpoint/2010/main" val="3403252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 S. Lewis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US" dirty="0"/>
              <a:t>A true philosophy may sometimes validate an experience of nature; an experience of nature cannot validate a philosophy. Nature will not verify any theological or metaphysical proposition (or not in the manner we are now considering); she will help to show what it means.</a:t>
            </a:r>
            <a:endParaRPr lang="en-GB" dirty="0"/>
          </a:p>
          <a:p>
            <a:pPr marL="0" indent="0">
              <a:buNone/>
            </a:pPr>
            <a:endParaRPr lang="en-GB" dirty="0"/>
          </a:p>
        </p:txBody>
      </p:sp>
    </p:spTree>
    <p:extLst>
      <p:ext uri="{BB962C8B-B14F-4D97-AF65-F5344CB8AC3E}">
        <p14:creationId xmlns:p14="http://schemas.microsoft.com/office/powerpoint/2010/main" val="3403252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Year’s Lectures</a:t>
            </a:r>
            <a:endParaRPr lang="en-GB" dirty="0"/>
          </a:p>
        </p:txBody>
      </p:sp>
      <p:sp>
        <p:nvSpPr>
          <p:cNvPr id="3" name="Content Placeholder 2"/>
          <p:cNvSpPr>
            <a:spLocks noGrp="1"/>
          </p:cNvSpPr>
          <p:nvPr>
            <p:ph idx="1"/>
          </p:nvPr>
        </p:nvSpPr>
        <p:spPr/>
        <p:txBody>
          <a:bodyPr/>
          <a:lstStyle/>
          <a:p>
            <a:pPr marL="0" indent="0">
              <a:buNone/>
            </a:pPr>
            <a:r>
              <a:rPr lang="en-GB" dirty="0"/>
              <a:t>Religion, Science, and Culture: Six Big </a:t>
            </a:r>
            <a:r>
              <a:rPr lang="en-GB" dirty="0" smtClean="0"/>
              <a:t>Questions</a:t>
            </a:r>
          </a:p>
          <a:p>
            <a:pPr marL="0" indent="0">
              <a:buNone/>
            </a:pPr>
            <a:endParaRPr lang="en-GB" dirty="0"/>
          </a:p>
          <a:p>
            <a:pPr marL="0" indent="0">
              <a:buNone/>
            </a:pPr>
            <a:r>
              <a:rPr lang="en-GB" dirty="0" smtClean="0"/>
              <a:t>Six interesting and relevant topics</a:t>
            </a:r>
          </a:p>
          <a:p>
            <a:pPr marL="0" indent="0">
              <a:buNone/>
            </a:pPr>
            <a:r>
              <a:rPr lang="en-GB" dirty="0" smtClean="0"/>
              <a:t>Each engages with a dialogue partner to make the lecture more interesting . . . </a:t>
            </a:r>
          </a:p>
        </p:txBody>
      </p:sp>
    </p:spTree>
    <p:extLst>
      <p:ext uri="{BB962C8B-B14F-4D97-AF65-F5344CB8AC3E}">
        <p14:creationId xmlns:p14="http://schemas.microsoft.com/office/powerpoint/2010/main" val="346473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Lecture 1: </a:t>
            </a:r>
          </a:p>
        </p:txBody>
      </p:sp>
      <p:sp>
        <p:nvSpPr>
          <p:cNvPr id="3" name="Content Placeholder 2"/>
          <p:cNvSpPr>
            <a:spLocks noGrp="1"/>
          </p:cNvSpPr>
          <p:nvPr>
            <p:ph idx="1"/>
          </p:nvPr>
        </p:nvSpPr>
        <p:spPr/>
        <p:txBody>
          <a:bodyPr/>
          <a:lstStyle/>
          <a:p>
            <a:pPr marL="0" indent="0">
              <a:buNone/>
            </a:pPr>
            <a:r>
              <a:rPr lang="en-GB" dirty="0" smtClean="0"/>
              <a:t>Does </a:t>
            </a:r>
            <a:r>
              <a:rPr lang="en-GB" dirty="0"/>
              <a:t>science rob nature of its mystery and beauty? And does theology restore this? </a:t>
            </a:r>
            <a:endParaRPr lang="en-GB" dirty="0" smtClean="0"/>
          </a:p>
          <a:p>
            <a:pPr marL="0" indent="0">
              <a:buNone/>
            </a:pPr>
            <a:endParaRPr lang="en-GB" dirty="0"/>
          </a:p>
          <a:p>
            <a:pPr marL="0" indent="0">
              <a:buNone/>
            </a:pPr>
            <a:r>
              <a:rPr lang="en-GB" dirty="0" smtClean="0"/>
              <a:t>John </a:t>
            </a:r>
            <a:r>
              <a:rPr lang="en-GB" dirty="0"/>
              <a:t>Ruskin on science, religion, and the arts</a:t>
            </a:r>
          </a:p>
          <a:p>
            <a:pPr marL="0" indent="0">
              <a:buNone/>
            </a:pPr>
            <a:endParaRPr lang="en-GB" dirty="0"/>
          </a:p>
        </p:txBody>
      </p:sp>
    </p:spTree>
    <p:extLst>
      <p:ext uri="{BB962C8B-B14F-4D97-AF65-F5344CB8AC3E}">
        <p14:creationId xmlns:p14="http://schemas.microsoft.com/office/powerpoint/2010/main" val="322166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Lecture 2</a:t>
            </a:r>
            <a:endParaRPr lang="en-GB" dirty="0"/>
          </a:p>
        </p:txBody>
      </p:sp>
      <p:sp>
        <p:nvSpPr>
          <p:cNvPr id="3" name="Content Placeholder 2"/>
          <p:cNvSpPr>
            <a:spLocks noGrp="1"/>
          </p:cNvSpPr>
          <p:nvPr>
            <p:ph idx="1"/>
          </p:nvPr>
        </p:nvSpPr>
        <p:spPr/>
        <p:txBody>
          <a:bodyPr/>
          <a:lstStyle/>
          <a:p>
            <a:pPr marL="0" indent="0">
              <a:buNone/>
            </a:pPr>
            <a:r>
              <a:rPr lang="en-GB" dirty="0"/>
              <a:t>Does faith make sense of things</a:t>
            </a:r>
            <a:r>
              <a:rPr lang="en-GB" dirty="0" smtClean="0"/>
              <a:t>?</a:t>
            </a:r>
          </a:p>
          <a:p>
            <a:pPr marL="0" indent="0">
              <a:buNone/>
            </a:pPr>
            <a:endParaRPr lang="en-GB" dirty="0"/>
          </a:p>
          <a:p>
            <a:pPr marL="0" indent="0">
              <a:buNone/>
            </a:pPr>
            <a:r>
              <a:rPr lang="en-GB" dirty="0"/>
              <a:t>Dorothy L. Sayers on science, faith, and the quest for intellectual order</a:t>
            </a:r>
            <a:endParaRPr lang="en-GB" dirty="0"/>
          </a:p>
        </p:txBody>
      </p:sp>
    </p:spTree>
    <p:extLst>
      <p:ext uri="{BB962C8B-B14F-4D97-AF65-F5344CB8AC3E}">
        <p14:creationId xmlns:p14="http://schemas.microsoft.com/office/powerpoint/2010/main" val="136792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Lecture 3</a:t>
            </a:r>
            <a:endParaRPr lang="en-GB" dirty="0"/>
          </a:p>
        </p:txBody>
      </p:sp>
      <p:sp>
        <p:nvSpPr>
          <p:cNvPr id="3" name="Content Placeholder 2"/>
          <p:cNvSpPr>
            <a:spLocks noGrp="1"/>
          </p:cNvSpPr>
          <p:nvPr>
            <p:ph idx="1"/>
          </p:nvPr>
        </p:nvSpPr>
        <p:spPr/>
        <p:txBody>
          <a:bodyPr/>
          <a:lstStyle/>
          <a:p>
            <a:pPr marL="0" indent="0">
              <a:buNone/>
            </a:pPr>
            <a:r>
              <a:rPr lang="en-GB" dirty="0"/>
              <a:t>Is reality limited to what science can uncover? </a:t>
            </a:r>
            <a:endParaRPr lang="en-GB" dirty="0" smtClean="0"/>
          </a:p>
          <a:p>
            <a:pPr marL="0" indent="0">
              <a:buNone/>
            </a:pPr>
            <a:endParaRPr lang="en-GB" dirty="0"/>
          </a:p>
          <a:p>
            <a:pPr marL="0" indent="0">
              <a:buNone/>
            </a:pPr>
            <a:r>
              <a:rPr lang="en-GB" dirty="0"/>
              <a:t>C. S. Lewis’s critique of </a:t>
            </a:r>
            <a:r>
              <a:rPr lang="en-GB" dirty="0" smtClean="0"/>
              <a:t>naturalism</a:t>
            </a:r>
            <a:endParaRPr lang="en-GB" dirty="0"/>
          </a:p>
        </p:txBody>
      </p:sp>
    </p:spTree>
    <p:extLst>
      <p:ext uri="{BB962C8B-B14F-4D97-AF65-F5344CB8AC3E}">
        <p14:creationId xmlns:p14="http://schemas.microsoft.com/office/powerpoint/2010/main" val="136792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Lecture 4</a:t>
            </a:r>
            <a:endParaRPr lang="en-GB" dirty="0"/>
          </a:p>
        </p:txBody>
      </p:sp>
      <p:sp>
        <p:nvSpPr>
          <p:cNvPr id="3" name="Content Placeholder 2"/>
          <p:cNvSpPr>
            <a:spLocks noGrp="1"/>
          </p:cNvSpPr>
          <p:nvPr>
            <p:ph idx="1"/>
          </p:nvPr>
        </p:nvSpPr>
        <p:spPr/>
        <p:txBody>
          <a:bodyPr/>
          <a:lstStyle/>
          <a:p>
            <a:pPr marL="0" indent="0">
              <a:buNone/>
            </a:pPr>
            <a:r>
              <a:rPr lang="en-GB" dirty="0"/>
              <a:t>Respecting and Transcending </a:t>
            </a:r>
            <a:r>
              <a:rPr lang="en-GB" dirty="0" smtClean="0"/>
              <a:t>Nature</a:t>
            </a:r>
          </a:p>
          <a:p>
            <a:pPr marL="0" indent="0">
              <a:buNone/>
            </a:pPr>
            <a:endParaRPr lang="en-GB" dirty="0"/>
          </a:p>
          <a:p>
            <a:pPr marL="0" indent="0">
              <a:buNone/>
            </a:pPr>
            <a:r>
              <a:rPr lang="en-GB" dirty="0"/>
              <a:t>J. R. R. Tolkien’s concerns about technology</a:t>
            </a:r>
            <a:endParaRPr lang="en-GB" dirty="0"/>
          </a:p>
        </p:txBody>
      </p:sp>
    </p:spTree>
    <p:extLst>
      <p:ext uri="{BB962C8B-B14F-4D97-AF65-F5344CB8AC3E}">
        <p14:creationId xmlns:p14="http://schemas.microsoft.com/office/powerpoint/2010/main" val="136792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Lecture 5</a:t>
            </a:r>
            <a:endParaRPr lang="en-GB" dirty="0"/>
          </a:p>
        </p:txBody>
      </p:sp>
      <p:sp>
        <p:nvSpPr>
          <p:cNvPr id="3" name="Content Placeholder 2"/>
          <p:cNvSpPr>
            <a:spLocks noGrp="1"/>
          </p:cNvSpPr>
          <p:nvPr>
            <p:ph idx="1"/>
          </p:nvPr>
        </p:nvSpPr>
        <p:spPr/>
        <p:txBody>
          <a:bodyPr/>
          <a:lstStyle/>
          <a:p>
            <a:pPr marL="0" indent="0">
              <a:buNone/>
            </a:pPr>
            <a:r>
              <a:rPr lang="en-GB" dirty="0"/>
              <a:t>Is humanity naturally good? </a:t>
            </a:r>
            <a:endParaRPr lang="en-GB" dirty="0" smtClean="0"/>
          </a:p>
          <a:p>
            <a:pPr marL="0" indent="0">
              <a:buNone/>
            </a:pPr>
            <a:endParaRPr lang="en-GB" dirty="0"/>
          </a:p>
          <a:p>
            <a:pPr marL="0" indent="0">
              <a:buNone/>
            </a:pPr>
            <a:r>
              <a:rPr lang="en-GB" dirty="0"/>
              <a:t>Richard Dawkins’s </a:t>
            </a:r>
            <a:r>
              <a:rPr lang="en-GB" i="1" dirty="0"/>
              <a:t>Selfish Gene</a:t>
            </a:r>
            <a:endParaRPr lang="en-GB" dirty="0"/>
          </a:p>
        </p:txBody>
      </p:sp>
    </p:spTree>
    <p:extLst>
      <p:ext uri="{BB962C8B-B14F-4D97-AF65-F5344CB8AC3E}">
        <p14:creationId xmlns:p14="http://schemas.microsoft.com/office/powerpoint/2010/main" val="136792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Lecture 6</a:t>
            </a:r>
            <a:endParaRPr lang="en-GB" dirty="0"/>
          </a:p>
        </p:txBody>
      </p:sp>
      <p:sp>
        <p:nvSpPr>
          <p:cNvPr id="3" name="Content Placeholder 2"/>
          <p:cNvSpPr>
            <a:spLocks noGrp="1"/>
          </p:cNvSpPr>
          <p:nvPr>
            <p:ph idx="1"/>
          </p:nvPr>
        </p:nvSpPr>
        <p:spPr/>
        <p:txBody>
          <a:bodyPr/>
          <a:lstStyle/>
          <a:p>
            <a:pPr marL="0" indent="0">
              <a:buNone/>
            </a:pPr>
            <a:r>
              <a:rPr lang="en-GB" dirty="0"/>
              <a:t>Is matter evil? </a:t>
            </a:r>
            <a:endParaRPr lang="en-GB" dirty="0" smtClean="0"/>
          </a:p>
          <a:p>
            <a:pPr marL="0" indent="0">
              <a:buNone/>
            </a:pPr>
            <a:endParaRPr lang="en-GB" dirty="0"/>
          </a:p>
          <a:p>
            <a:pPr marL="0" indent="0">
              <a:buNone/>
            </a:pPr>
            <a:r>
              <a:rPr lang="en-GB" dirty="0"/>
              <a:t>Philip Pullman’s </a:t>
            </a:r>
            <a:r>
              <a:rPr lang="en-GB" i="1" dirty="0"/>
              <a:t>Dark Materials </a:t>
            </a:r>
            <a:r>
              <a:rPr lang="en-GB" dirty="0"/>
              <a:t>trilogy</a:t>
            </a:r>
            <a:endParaRPr lang="en-GB" dirty="0"/>
          </a:p>
        </p:txBody>
      </p:sp>
    </p:spTree>
    <p:extLst>
      <p:ext uri="{BB962C8B-B14F-4D97-AF65-F5344CB8AC3E}">
        <p14:creationId xmlns:p14="http://schemas.microsoft.com/office/powerpoint/2010/main" val="212425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End</a:t>
            </a:r>
            <a:endParaRPr lang="en-GB" dirty="0"/>
          </a:p>
        </p:txBody>
      </p:sp>
    </p:spTree>
    <p:extLst>
      <p:ext uri="{BB962C8B-B14F-4D97-AF65-F5344CB8AC3E}">
        <p14:creationId xmlns:p14="http://schemas.microsoft.com/office/powerpoint/2010/main" val="4215583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Cognitive Science of Religion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Justin Barrett</a:t>
            </a:r>
          </a:p>
          <a:p>
            <a:pPr marL="0" indent="0">
              <a:buNone/>
            </a:pPr>
            <a:r>
              <a:rPr lang="en-GB" dirty="0" smtClean="0"/>
              <a:t>Pascal Boyer</a:t>
            </a:r>
          </a:p>
          <a:p>
            <a:pPr marL="0" indent="0">
              <a:buNone/>
            </a:pPr>
            <a:r>
              <a:rPr lang="en-US" dirty="0" smtClean="0"/>
              <a:t>Notion of “minimal </a:t>
            </a:r>
            <a:r>
              <a:rPr lang="en-US" dirty="0" err="1" smtClean="0"/>
              <a:t>counterintuitiveness</a:t>
            </a:r>
            <a:r>
              <a:rPr lang="en-US" dirty="0" smtClean="0"/>
              <a:t>”</a:t>
            </a:r>
          </a:p>
          <a:p>
            <a:pPr marL="0" indent="0">
              <a:buNone/>
            </a:pPr>
            <a:r>
              <a:rPr lang="en-US" dirty="0" smtClean="0"/>
              <a:t>Robert McCauley</a:t>
            </a:r>
            <a:endParaRPr lang="en-GB" dirty="0"/>
          </a:p>
        </p:txBody>
      </p:sp>
    </p:spTree>
    <p:extLst>
      <p:ext uri="{BB962C8B-B14F-4D97-AF65-F5344CB8AC3E}">
        <p14:creationId xmlns:p14="http://schemas.microsoft.com/office/powerpoint/2010/main" val="264734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Robert </a:t>
            </a:r>
            <a:r>
              <a:rPr lang="en-US" dirty="0" smtClean="0"/>
              <a:t>McCauley</a:t>
            </a:r>
            <a:endParaRPr lang="en-GB"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Science </a:t>
            </a:r>
            <a:r>
              <a:rPr lang="en-US" dirty="0"/>
              <a:t>challenges our intuitions and common-sense </a:t>
            </a:r>
            <a:r>
              <a:rPr lang="en-US" i="1" dirty="0"/>
              <a:t>repeatedly</a:t>
            </a:r>
            <a:r>
              <a:rPr lang="en-US" dirty="0"/>
              <a:t>. With the triumph of new theories, scientists and sometimes even the public must readjust their thinking</a:t>
            </a:r>
            <a:r>
              <a:rPr lang="en-US" dirty="0" smtClean="0"/>
              <a:t>. …</a:t>
            </a:r>
            <a:endParaRPr lang="en-GB" dirty="0"/>
          </a:p>
        </p:txBody>
      </p:sp>
    </p:spTree>
    <p:extLst>
      <p:ext uri="{BB962C8B-B14F-4D97-AF65-F5344CB8AC3E}">
        <p14:creationId xmlns:p14="http://schemas.microsoft.com/office/powerpoint/2010/main" val="3844433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Robert </a:t>
            </a:r>
            <a:r>
              <a:rPr lang="en-US" dirty="0" smtClean="0"/>
              <a:t>McCauley</a:t>
            </a:r>
            <a:endParaRPr lang="en-GB" dirty="0"/>
          </a:p>
        </p:txBody>
      </p:sp>
      <p:sp>
        <p:nvSpPr>
          <p:cNvPr id="3" name="Content Placeholder 2"/>
          <p:cNvSpPr>
            <a:spLocks noGrp="1"/>
          </p:cNvSpPr>
          <p:nvPr>
            <p:ph idx="1"/>
          </p:nvPr>
        </p:nvSpPr>
        <p:spPr/>
        <p:txBody>
          <a:bodyPr>
            <a:normAutofit lnSpcReduction="10000"/>
          </a:bodyPr>
          <a:lstStyle/>
          <a:p>
            <a:pPr marL="0" indent="0">
              <a:buNone/>
            </a:pPr>
            <a:endParaRPr lang="en-US" i="1" dirty="0" smtClean="0"/>
          </a:p>
          <a:p>
            <a:pPr marL="0" indent="0">
              <a:buNone/>
            </a:pPr>
            <a:r>
              <a:rPr lang="en-US" i="1" dirty="0" smtClean="0"/>
              <a:t>When </a:t>
            </a:r>
            <a:r>
              <a:rPr lang="en-US" i="1" dirty="0"/>
              <a:t>first advanced</a:t>
            </a:r>
            <a:r>
              <a:rPr lang="en-US" dirty="0"/>
              <a:t>, the suggestions that the earth moves, that microscopic organisms can kill human beings, and that solid objects are mostly empty space were no less contrary to intuition and common sense than the most counterintuitive consequences of quantum mechanics have proved for us in the twentieth century.</a:t>
            </a:r>
            <a:endParaRPr lang="en-GB" dirty="0"/>
          </a:p>
          <a:p>
            <a:pPr marL="0" indent="0">
              <a:buNone/>
            </a:pPr>
            <a:endParaRPr lang="en-GB" dirty="0"/>
          </a:p>
        </p:txBody>
      </p:sp>
    </p:spTree>
    <p:extLst>
      <p:ext uri="{BB962C8B-B14F-4D97-AF65-F5344CB8AC3E}">
        <p14:creationId xmlns:p14="http://schemas.microsoft.com/office/powerpoint/2010/main" val="3403252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 S. Lewis on Desire</a:t>
            </a:r>
            <a:endParaRPr lang="en-GB" dirty="0"/>
          </a:p>
        </p:txBody>
      </p:sp>
      <p:sp>
        <p:nvSpPr>
          <p:cNvPr id="3" name="Content Placeholder 2"/>
          <p:cNvSpPr>
            <a:spLocks noGrp="1"/>
          </p:cNvSpPr>
          <p:nvPr>
            <p:ph idx="1"/>
          </p:nvPr>
        </p:nvSpPr>
        <p:spPr/>
        <p:txBody>
          <a:bodyPr/>
          <a:lstStyle/>
          <a:p>
            <a:pPr marL="0" indent="0">
              <a:buNone/>
            </a:pPr>
            <a:r>
              <a:rPr lang="en-US" dirty="0"/>
              <a:t>1. </a:t>
            </a:r>
            <a:r>
              <a:rPr lang="en-US" i="1" dirty="0"/>
              <a:t>The Pilgrim’s Regress</a:t>
            </a:r>
            <a:r>
              <a:rPr lang="en-US" dirty="0"/>
              <a:t> (1933), written shortly after his conversion to Christianity, in which Lewis sets out an allegorical account of his own conversion, focusing on the theme of desire.</a:t>
            </a:r>
            <a:endParaRPr lang="en-GB" dirty="0"/>
          </a:p>
          <a:p>
            <a:pPr marL="0" indent="0">
              <a:buNone/>
            </a:pPr>
            <a:endParaRPr lang="en-GB" dirty="0"/>
          </a:p>
        </p:txBody>
      </p:sp>
    </p:spTree>
    <p:extLst>
      <p:ext uri="{BB962C8B-B14F-4D97-AF65-F5344CB8AC3E}">
        <p14:creationId xmlns:p14="http://schemas.microsoft.com/office/powerpoint/2010/main" val="3403252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 S. Lewis on Desire</a:t>
            </a:r>
            <a:endParaRPr lang="en-GB" dirty="0"/>
          </a:p>
        </p:txBody>
      </p:sp>
      <p:sp>
        <p:nvSpPr>
          <p:cNvPr id="3" name="Content Placeholder 2"/>
          <p:cNvSpPr>
            <a:spLocks noGrp="1"/>
          </p:cNvSpPr>
          <p:nvPr>
            <p:ph idx="1"/>
          </p:nvPr>
        </p:nvSpPr>
        <p:spPr/>
        <p:txBody>
          <a:bodyPr/>
          <a:lstStyle/>
          <a:p>
            <a:pPr marL="0" indent="0">
              <a:buNone/>
            </a:pPr>
            <a:r>
              <a:rPr lang="en-US" dirty="0"/>
              <a:t>2. The university sermon ‘The Weight of Glory’, preached in Oxford in June 1941, and subsequently published as an article in the journal </a:t>
            </a:r>
            <a:r>
              <a:rPr lang="en-US" i="1" dirty="0"/>
              <a:t>Theology</a:t>
            </a:r>
            <a:r>
              <a:rPr lang="en-US" dirty="0"/>
              <a:t>. This is the most elegant statement of the argument, which is here framed primarily in terms of the human quest for beauty.</a:t>
            </a:r>
            <a:endParaRPr lang="en-GB" dirty="0"/>
          </a:p>
          <a:p>
            <a:pPr marL="0" indent="0">
              <a:buNone/>
            </a:pPr>
            <a:endParaRPr lang="en-GB" dirty="0"/>
          </a:p>
        </p:txBody>
      </p:sp>
    </p:spTree>
    <p:extLst>
      <p:ext uri="{BB962C8B-B14F-4D97-AF65-F5344CB8AC3E}">
        <p14:creationId xmlns:p14="http://schemas.microsoft.com/office/powerpoint/2010/main" val="3266665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 S. Lewis on Desire</a:t>
            </a:r>
            <a:endParaRPr lang="en-GB" dirty="0"/>
          </a:p>
        </p:txBody>
      </p:sp>
      <p:sp>
        <p:nvSpPr>
          <p:cNvPr id="3" name="Content Placeholder 2"/>
          <p:cNvSpPr>
            <a:spLocks noGrp="1"/>
          </p:cNvSpPr>
          <p:nvPr>
            <p:ph idx="1"/>
          </p:nvPr>
        </p:nvSpPr>
        <p:spPr/>
        <p:txBody>
          <a:bodyPr/>
          <a:lstStyle/>
          <a:p>
            <a:pPr marL="0" indent="0">
              <a:buNone/>
            </a:pPr>
            <a:r>
              <a:rPr lang="en-US" dirty="0"/>
              <a:t>3. The talk ‘Hope’, given during the third series of Broadcast Talks for the British Broadcasting Corporation during the Second World War, and subsequently reproduced as a chapter in </a:t>
            </a:r>
            <a:r>
              <a:rPr lang="en-US" i="1" dirty="0"/>
              <a:t>Mere Christianity</a:t>
            </a:r>
            <a:r>
              <a:rPr lang="en-US" dirty="0"/>
              <a:t>. This is generally considered to be Lewis’s most influential statement of the argument.</a:t>
            </a:r>
            <a:endParaRPr lang="en-GB" dirty="0"/>
          </a:p>
          <a:p>
            <a:pPr marL="0" indent="0">
              <a:buNone/>
            </a:pPr>
            <a:endParaRPr lang="en-GB" dirty="0"/>
          </a:p>
        </p:txBody>
      </p:sp>
    </p:spTree>
    <p:extLst>
      <p:ext uri="{BB962C8B-B14F-4D97-AF65-F5344CB8AC3E}">
        <p14:creationId xmlns:p14="http://schemas.microsoft.com/office/powerpoint/2010/main" val="3266665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 S. Lewis on Desire</a:t>
            </a:r>
            <a:endParaRPr lang="en-GB" dirty="0"/>
          </a:p>
        </p:txBody>
      </p:sp>
      <p:sp>
        <p:nvSpPr>
          <p:cNvPr id="3" name="Content Placeholder 2"/>
          <p:cNvSpPr>
            <a:spLocks noGrp="1"/>
          </p:cNvSpPr>
          <p:nvPr>
            <p:ph idx="1"/>
          </p:nvPr>
        </p:nvSpPr>
        <p:spPr/>
        <p:txBody>
          <a:bodyPr/>
          <a:lstStyle/>
          <a:p>
            <a:pPr marL="0" indent="0">
              <a:buNone/>
            </a:pPr>
            <a:r>
              <a:rPr lang="en-US" dirty="0"/>
              <a:t>4. The autobiographical work </a:t>
            </a:r>
            <a:r>
              <a:rPr lang="en-US" i="1" dirty="0"/>
              <a:t>Surprised by Joy</a:t>
            </a:r>
            <a:r>
              <a:rPr lang="en-US" dirty="0"/>
              <a:t>, in which the theme of ‘Joy’ plays a significant role in arousing Lewis’s openness towards God.</a:t>
            </a:r>
            <a:endParaRPr lang="en-GB" dirty="0"/>
          </a:p>
          <a:p>
            <a:pPr marL="0" indent="0">
              <a:buNone/>
            </a:pPr>
            <a:endParaRPr lang="en-GB" dirty="0"/>
          </a:p>
        </p:txBody>
      </p:sp>
    </p:spTree>
    <p:extLst>
      <p:ext uri="{BB962C8B-B14F-4D97-AF65-F5344CB8AC3E}">
        <p14:creationId xmlns:p14="http://schemas.microsoft.com/office/powerpoint/2010/main" val="3266665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 S. Eliot</a:t>
            </a:r>
            <a:endParaRPr lang="en-GB" dirty="0"/>
          </a:p>
        </p:txBody>
      </p:sp>
      <p:sp>
        <p:nvSpPr>
          <p:cNvPr id="3" name="Content Placeholder 2"/>
          <p:cNvSpPr>
            <a:spLocks noGrp="1"/>
          </p:cNvSpPr>
          <p:nvPr>
            <p:ph idx="1"/>
          </p:nvPr>
        </p:nvSpPr>
        <p:spPr/>
        <p:txBody>
          <a:bodyPr/>
          <a:lstStyle/>
          <a:p>
            <a:pPr marL="0" indent="0">
              <a:buNone/>
            </a:pPr>
            <a:r>
              <a:rPr lang="en-GB" i="1" dirty="0" smtClean="0"/>
              <a:t>Dry </a:t>
            </a:r>
            <a:r>
              <a:rPr lang="en-GB" i="1" dirty="0"/>
              <a:t>Salvages</a:t>
            </a:r>
            <a:r>
              <a:rPr lang="en-GB" dirty="0"/>
              <a:t>:</a:t>
            </a:r>
          </a:p>
          <a:p>
            <a:pPr marL="0" indent="0">
              <a:buNone/>
            </a:pPr>
            <a:endParaRPr lang="en-GB" dirty="0" smtClean="0"/>
          </a:p>
          <a:p>
            <a:pPr marL="0" indent="0">
              <a:buNone/>
            </a:pPr>
            <a:r>
              <a:rPr lang="en-GB" dirty="0" smtClean="0"/>
              <a:t>We </a:t>
            </a:r>
            <a:r>
              <a:rPr lang="en-GB" dirty="0"/>
              <a:t>had the experience but missed the meaning;</a:t>
            </a:r>
          </a:p>
          <a:p>
            <a:pPr marL="0" indent="0">
              <a:buNone/>
            </a:pPr>
            <a:r>
              <a:rPr lang="en-GB" dirty="0" smtClean="0"/>
              <a:t>and </a:t>
            </a:r>
            <a:r>
              <a:rPr lang="en-GB" dirty="0"/>
              <a:t>approach to the meaning restores the experience.</a:t>
            </a:r>
          </a:p>
          <a:p>
            <a:pPr marL="0" indent="0">
              <a:buNone/>
            </a:pPr>
            <a:endParaRPr lang="en-GB" dirty="0"/>
          </a:p>
        </p:txBody>
      </p:sp>
    </p:spTree>
    <p:extLst>
      <p:ext uri="{BB962C8B-B14F-4D97-AF65-F5344CB8AC3E}">
        <p14:creationId xmlns:p14="http://schemas.microsoft.com/office/powerpoint/2010/main" val="3403252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598</Words>
  <Application>Microsoft Office PowerPoint</Application>
  <PresentationFormat>On-screen Show (4:3)</PresentationFormat>
  <Paragraphs>65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Gresham College Divinity Lecture 6  Why God won’t go away </vt:lpstr>
      <vt:lpstr>Cognitive Science of Religion</vt:lpstr>
      <vt:lpstr>Robert McCauley</vt:lpstr>
      <vt:lpstr>Robert McCauley</vt:lpstr>
      <vt:lpstr>C. S. Lewis on Desire</vt:lpstr>
      <vt:lpstr>C. S. Lewis on Desire</vt:lpstr>
      <vt:lpstr>C. S. Lewis on Desire</vt:lpstr>
      <vt:lpstr>C. S. Lewis on Desire</vt:lpstr>
      <vt:lpstr>T. S. Eliot</vt:lpstr>
      <vt:lpstr>Bertrand Russell</vt:lpstr>
      <vt:lpstr>C. S. Lewis</vt:lpstr>
      <vt:lpstr>Next Year’s Lectures</vt:lpstr>
      <vt:lpstr>Lecture 1: </vt:lpstr>
      <vt:lpstr>Lecture 2</vt:lpstr>
      <vt:lpstr>Lecture 3</vt:lpstr>
      <vt:lpstr>Lecture 4</vt:lpstr>
      <vt:lpstr>Lecture 5</vt:lpstr>
      <vt:lpstr>Lecture 6</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Gresham College Divinity Lecture 2  Faith, Proof, and Evidence: Thinking about what’s right</dc:title>
  <dc:creator>Alister</dc:creator>
  <cp:lastModifiedBy>AEMcG</cp:lastModifiedBy>
  <cp:revision>33</cp:revision>
  <dcterms:created xsi:type="dcterms:W3CDTF">2015-11-15T20:54:13Z</dcterms:created>
  <dcterms:modified xsi:type="dcterms:W3CDTF">2016-05-02T08:37:12Z</dcterms:modified>
</cp:coreProperties>
</file>