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6"/>
  </p:notesMasterIdLst>
  <p:sldIdLst>
    <p:sldId id="1751" r:id="rId2"/>
    <p:sldId id="2006" r:id="rId3"/>
    <p:sldId id="1991" r:id="rId4"/>
    <p:sldId id="2002" r:id="rId5"/>
    <p:sldId id="2067" r:id="rId6"/>
    <p:sldId id="2068" r:id="rId7"/>
    <p:sldId id="1967" r:id="rId8"/>
    <p:sldId id="2031" r:id="rId9"/>
    <p:sldId id="2022" r:id="rId10"/>
    <p:sldId id="1972" r:id="rId11"/>
    <p:sldId id="1992" r:id="rId12"/>
    <p:sldId id="1976" r:id="rId13"/>
    <p:sldId id="1910" r:id="rId14"/>
    <p:sldId id="2039" r:id="rId15"/>
    <p:sldId id="1185" r:id="rId16"/>
    <p:sldId id="1824" r:id="rId17"/>
    <p:sldId id="1720" r:id="rId18"/>
    <p:sldId id="1761" r:id="rId19"/>
    <p:sldId id="2023" r:id="rId20"/>
    <p:sldId id="2072" r:id="rId21"/>
    <p:sldId id="1860" r:id="rId22"/>
    <p:sldId id="2073" r:id="rId23"/>
    <p:sldId id="1563" r:id="rId24"/>
    <p:sldId id="2074" r:id="rId25"/>
    <p:sldId id="2060" r:id="rId26"/>
    <p:sldId id="1554" r:id="rId27"/>
    <p:sldId id="1833" r:id="rId28"/>
    <p:sldId id="1984" r:id="rId29"/>
    <p:sldId id="2024" r:id="rId30"/>
    <p:sldId id="2047" r:id="rId31"/>
    <p:sldId id="2019" r:id="rId32"/>
    <p:sldId id="2041" r:id="rId33"/>
    <p:sldId id="2046" r:id="rId34"/>
    <p:sldId id="1709" r:id="rId35"/>
    <p:sldId id="2065" r:id="rId36"/>
    <p:sldId id="1997" r:id="rId37"/>
    <p:sldId id="2048" r:id="rId38"/>
    <p:sldId id="1744" r:id="rId39"/>
    <p:sldId id="1956" r:id="rId40"/>
    <p:sldId id="1930" r:id="rId41"/>
    <p:sldId id="1929" r:id="rId42"/>
    <p:sldId id="1931" r:id="rId43"/>
    <p:sldId id="1932" r:id="rId44"/>
    <p:sldId id="2012" r:id="rId45"/>
    <p:sldId id="2050" r:id="rId46"/>
    <p:sldId id="2071" r:id="rId47"/>
    <p:sldId id="1933" r:id="rId48"/>
    <p:sldId id="2051" r:id="rId49"/>
    <p:sldId id="2062" r:id="rId50"/>
    <p:sldId id="2026" r:id="rId51"/>
    <p:sldId id="2064" r:id="rId52"/>
    <p:sldId id="2005" r:id="rId53"/>
    <p:sldId id="1941" r:id="rId54"/>
    <p:sldId id="1962"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2" autoAdjust="0"/>
    <p:restoredTop sz="51783" autoAdjust="0"/>
  </p:normalViewPr>
  <p:slideViewPr>
    <p:cSldViewPr>
      <p:cViewPr varScale="1">
        <p:scale>
          <a:sx n="72" d="100"/>
          <a:sy n="72" d="100"/>
        </p:scale>
        <p:origin x="-10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98D719D-F3A4-4265-937F-A101B979607F}" type="datetimeFigureOut">
              <a:rPr lang="en-US"/>
              <a:pPr>
                <a:defRPr/>
              </a:pPr>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B236E29-D5F7-4AB0-A4CE-EEFB6C21A2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mtClean="0"/>
          </a:p>
          <a:p>
            <a:endParaRPr lang="en-GB" dirty="0"/>
          </a:p>
        </p:txBody>
      </p:sp>
      <p:sp>
        <p:nvSpPr>
          <p:cNvPr id="4" name="Slide Number Placeholder 3"/>
          <p:cNvSpPr>
            <a:spLocks noGrp="1"/>
          </p:cNvSpPr>
          <p:nvPr>
            <p:ph type="sldNum" sz="quarter" idx="10"/>
          </p:nvPr>
        </p:nvSpPr>
        <p:spPr/>
        <p:txBody>
          <a:bodyPr/>
          <a:lstStyle/>
          <a:p>
            <a:pPr>
              <a:defRPr/>
            </a:pPr>
            <a:fld id="{CB236E29-D5F7-4AB0-A4CE-EEFB6C21A256}"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CB236E29-D5F7-4AB0-A4CE-EEFB6C21A256}"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CB236E29-D5F7-4AB0-A4CE-EEFB6C21A256}" type="slidenum">
              <a:rPr lang="en-US" smtClean="0"/>
              <a:pPr>
                <a:defRPr/>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5BA7E399-0DE1-4DFC-8EE9-43429BCA3270}" type="slidenum">
              <a:rPr lang="en-US" smtClean="0"/>
              <a:pPr>
                <a:defRPr/>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9ABBDDA9-9D87-4BD7-91BC-A46EFECC76E9}" type="slidenum">
              <a:rPr lang="en-US" smtClean="0"/>
              <a:pPr>
                <a:defRPr/>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BF5D667A-D882-4AF5-AFD2-E1A8CA76A03D}" type="slidenum">
              <a:rPr lang="en-US" smtClean="0"/>
              <a:pPr>
                <a:defRPr/>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8625395-695D-45C4-B512-B3CAA73560A7}"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0E95E8-B781-4C79-943A-5858D82BCE04}"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71DCAE-CD1E-4154-B3D4-FD3059C14810}" type="slidenum">
              <a:rPr lang="en-US"/>
              <a:pPr>
                <a:defRPr/>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E122F9-5479-44EA-B785-7D0775343905}"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273D37-EC02-40F8-9E7D-C8350FD9BE20}" type="slidenum">
              <a:rPr lang="en-US"/>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BF0CBC-87C6-4FD6-8190-401903A45213}"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D797EC-0C53-44B3-A5B8-4716F5F118F0}" type="slidenum">
              <a:rPr lang="en-US"/>
              <a:pPr>
                <a:defRPr/>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7E09B7-E6FF-454D-98F5-1F1589663936}"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063229-899B-4893-A47C-56BA74551CF6}" type="slidenum">
              <a:rPr lang="en-US"/>
              <a:pPr>
                <a:defRPr/>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A67EB5-6F06-4090-910F-F02048ACA005}"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68785E-7EAB-4F2E-9C90-258FA6009442}" type="slidenum">
              <a:rPr lang="en-US"/>
              <a:pPr>
                <a:defRPr/>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BA8A8E-E1AF-42E0-9B2B-75B9B99C53FA}" type="datetimeFigureOut">
              <a:rPr lang="en-US"/>
              <a:pPr>
                <a:defRPr/>
              </a:pPr>
              <a:t>9/21/2016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26189-ED79-4457-913C-205903E9475F}" type="slidenum">
              <a:rPr lang="en-US"/>
              <a:pPr>
                <a:defRPr/>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355FE7-DC55-47E7-9F68-3F4057644807}" type="datetimeFigureOut">
              <a:rPr lang="en-US"/>
              <a:pPr>
                <a:defRPr/>
              </a:pPr>
              <a:t>9/21/2016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7E63B8C-DFCE-4050-AF87-F8D1709641BB}" type="slidenum">
              <a:rPr lang="en-US"/>
              <a:pPr>
                <a:defRPr/>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AF9CB0-27BE-47E2-9E50-982CA229F986}" type="datetimeFigureOut">
              <a:rPr lang="en-US"/>
              <a:pPr>
                <a:defRPr/>
              </a:pPr>
              <a:t>9/21/2016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07CDD0-E775-4CB2-B9B9-6C9F5A2E5E1D}" type="slidenum">
              <a:rPr lang="en-US"/>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204F72-C759-438C-898B-FDA2427D179D}" type="datetimeFigureOut">
              <a:rPr lang="en-US"/>
              <a:pPr>
                <a:defRPr/>
              </a:pPr>
              <a:t>9/21/2016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BE7EFA-1347-47DA-8405-E042B3DB0F39}" type="slidenum">
              <a:rPr lang="en-US"/>
              <a:pPr>
                <a:defRPr/>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AACADE-F891-4826-B7AB-F22204C9546D}" type="datetimeFigureOut">
              <a:rPr lang="en-US"/>
              <a:pPr>
                <a:defRPr/>
              </a:pPr>
              <a:t>9/21/2016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7E266F-E988-4CA3-AD11-E8AA80B950DA}" type="slidenum">
              <a:rPr lang="en-US"/>
              <a:pPr>
                <a:defRPr/>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A631FB-9867-4FC3-84FF-ED7A302CB167}" type="datetimeFigureOut">
              <a:rPr lang="en-US"/>
              <a:pPr>
                <a:defRPr/>
              </a:pPr>
              <a:t>9/21/2016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7C13FE-379B-4FC2-B707-2EAB8FF51A7A}" type="slidenum">
              <a:rPr lang="en-US"/>
              <a:pPr>
                <a:defRPr/>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fld id="{C66D442C-7F84-424E-857B-49F6B94030A6}" type="datetimeFigureOut">
              <a:rPr lang="en-US"/>
              <a:pPr>
                <a:defRPr/>
              </a:pPr>
              <a:t>9/21/2016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489E0DB9-2651-4F40-8C6A-2A07C2BA7BE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cid:C479242D-61B6-48A2-9915-2177B27C6472@home" TargetMode="External"/><Relationship Id="rId4" Type="http://schemas.openxmlformats.org/officeDocument/2006/relationships/image" Target="../media/image2.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en-GB" smtClean="0"/>
          </a:p>
        </p:txBody>
      </p:sp>
      <p:pic>
        <p:nvPicPr>
          <p:cNvPr id="2051" name="Picture 2" descr="E:\IMG_6441.JPG"/>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052" name="TextBox 4"/>
          <p:cNvSpPr txBox="1">
            <a:spLocks noChangeArrowheads="1"/>
          </p:cNvSpPr>
          <p:nvPr/>
        </p:nvSpPr>
        <p:spPr bwMode="auto">
          <a:xfrm>
            <a:off x="2051720" y="908050"/>
            <a:ext cx="7406605" cy="2246769"/>
          </a:xfrm>
          <a:prstGeom prst="rect">
            <a:avLst/>
          </a:prstGeom>
          <a:noFill/>
          <a:ln w="9525">
            <a:noFill/>
            <a:miter lim="800000"/>
            <a:headEnd/>
            <a:tailEnd/>
          </a:ln>
        </p:spPr>
        <p:txBody>
          <a:bodyPr wrap="square">
            <a:spAutoFit/>
          </a:bodyPr>
          <a:lstStyle/>
          <a:p>
            <a:r>
              <a:rPr lang="en-GB" sz="2800" b="1" i="1" dirty="0" smtClean="0"/>
              <a:t> ‘The Cradle Of Stonehenge’? </a:t>
            </a:r>
          </a:p>
          <a:p>
            <a:r>
              <a:rPr lang="en-GB" sz="2800" b="1" i="1" dirty="0" smtClean="0"/>
              <a:t>  </a:t>
            </a:r>
            <a:r>
              <a:rPr lang="en-GB" sz="2800" b="1" i="1" dirty="0" err="1" smtClean="0"/>
              <a:t>Blick</a:t>
            </a:r>
            <a:r>
              <a:rPr lang="en-GB" sz="2800" b="1" i="1" dirty="0" smtClean="0"/>
              <a:t> Mead – A Mesolithic Site In The      Stonehenge Landscape </a:t>
            </a:r>
            <a:r>
              <a:rPr lang="en-GB" sz="2800" b="1" dirty="0" smtClean="0"/>
              <a:t>       </a:t>
            </a:r>
            <a:endParaRPr lang="en-GB" sz="2800" b="1" dirty="0"/>
          </a:p>
          <a:p>
            <a:r>
              <a:rPr lang="en-GB" sz="2800" b="1" dirty="0"/>
              <a:t>           </a:t>
            </a:r>
            <a:r>
              <a:rPr lang="en-GB" sz="2800" b="1" dirty="0" smtClean="0"/>
              <a:t>  </a:t>
            </a:r>
          </a:p>
          <a:p>
            <a:r>
              <a:rPr lang="en-GB" sz="2800" b="1" dirty="0" smtClean="0"/>
              <a:t>                                       David Jacques</a:t>
            </a:r>
            <a:endParaRPr lang="en-GB" sz="2800" b="1" dirty="0"/>
          </a:p>
        </p:txBody>
      </p:sp>
      <p:pic>
        <p:nvPicPr>
          <p:cNvPr id="2053" name="Content Placeholder 3" descr="cid:C479242D-61B6-48A2-9915-2177B27C6472@home"/>
          <p:cNvPicPr>
            <a:picLocks noChangeAspect="1" noChangeArrowheads="1"/>
          </p:cNvPicPr>
          <p:nvPr/>
        </p:nvPicPr>
        <p:blipFill>
          <a:blip r:embed="rId4" r:link="rId5" cstate="print"/>
          <a:srcRect/>
          <a:stretch>
            <a:fillRect/>
          </a:stretch>
        </p:blipFill>
        <p:spPr bwMode="auto">
          <a:xfrm>
            <a:off x="6588224" y="3212976"/>
            <a:ext cx="2230437" cy="1152525"/>
          </a:xfrm>
          <a:prstGeom prst="rect">
            <a:avLst/>
          </a:prstGeom>
          <a:noFill/>
          <a:ln w="9525">
            <a:noFill/>
            <a:miter lim="800000"/>
            <a:headEnd/>
            <a:tailEnd/>
          </a:ln>
        </p:spPr>
      </p:pic>
      <p:sp>
        <p:nvSpPr>
          <p:cNvPr id="2054" name="TextBox 7"/>
          <p:cNvSpPr txBox="1">
            <a:spLocks noChangeArrowheads="1"/>
          </p:cNvSpPr>
          <p:nvPr/>
        </p:nvSpPr>
        <p:spPr bwMode="auto">
          <a:xfrm>
            <a:off x="4500563" y="4652963"/>
            <a:ext cx="184150" cy="369887"/>
          </a:xfrm>
          <a:prstGeom prst="rect">
            <a:avLst/>
          </a:prstGeom>
          <a:noFill/>
          <a:ln w="9525">
            <a:noFill/>
            <a:miter lim="800000"/>
            <a:headEnd/>
            <a:tailEnd/>
          </a:ln>
        </p:spPr>
        <p:txBody>
          <a:bodyPr wrap="none">
            <a:spAutoFit/>
          </a:bodyPr>
          <a:lstStyle/>
          <a:p>
            <a:endParaRPr lang="en-GB"/>
          </a:p>
        </p:txBody>
      </p:sp>
      <p:sp>
        <p:nvSpPr>
          <p:cNvPr id="2055" name="TextBox 9"/>
          <p:cNvSpPr txBox="1">
            <a:spLocks noChangeArrowheads="1"/>
          </p:cNvSpPr>
          <p:nvPr/>
        </p:nvSpPr>
        <p:spPr bwMode="auto">
          <a:xfrm>
            <a:off x="7092950" y="4724400"/>
            <a:ext cx="184150" cy="369888"/>
          </a:xfrm>
          <a:prstGeom prst="rect">
            <a:avLst/>
          </a:prstGeom>
          <a:noFill/>
          <a:ln w="9525">
            <a:noFill/>
            <a:miter lim="800000"/>
            <a:headEnd/>
            <a:tailEnd/>
          </a:ln>
        </p:spPr>
        <p:txBody>
          <a:bodyPr wrap="none">
            <a:spAutoFit/>
          </a:bodyPr>
          <a:lstStyle/>
          <a:p>
            <a:endParaRPr lang="en-GB"/>
          </a:p>
        </p:txBody>
      </p:sp>
      <p:sp>
        <p:nvSpPr>
          <p:cNvPr id="2057" name="TextBox 11"/>
          <p:cNvSpPr txBox="1">
            <a:spLocks noChangeArrowheads="1"/>
          </p:cNvSpPr>
          <p:nvPr/>
        </p:nvSpPr>
        <p:spPr bwMode="auto">
          <a:xfrm>
            <a:off x="5003800" y="6237288"/>
            <a:ext cx="185738" cy="369887"/>
          </a:xfrm>
          <a:prstGeom prst="rect">
            <a:avLst/>
          </a:prstGeom>
          <a:noFill/>
          <a:ln w="9525">
            <a:noFill/>
            <a:miter lim="800000"/>
            <a:headEnd/>
            <a:tailEnd/>
          </a:ln>
        </p:spPr>
        <p:txBody>
          <a:bodyPr wrap="none">
            <a:spAutoFit/>
          </a:bodyPr>
          <a:lstStyle/>
          <a:p>
            <a:endParaRPr lang="en-GB"/>
          </a:p>
        </p:txBody>
      </p:sp>
      <p:pic>
        <p:nvPicPr>
          <p:cNvPr id="2060" name="Picture 6" descr="http://archpro.lbg.ac.at/sites/files/archeo/images/Logos_3.jpg"/>
          <p:cNvPicPr>
            <a:picLocks noChangeAspect="1" noChangeArrowheads="1"/>
          </p:cNvPicPr>
          <p:nvPr/>
        </p:nvPicPr>
        <p:blipFill>
          <a:blip r:embed="rId6" cstate="print"/>
          <a:srcRect/>
          <a:stretch>
            <a:fillRect/>
          </a:stretch>
        </p:blipFill>
        <p:spPr bwMode="auto">
          <a:xfrm>
            <a:off x="4716016" y="5805264"/>
            <a:ext cx="2592388" cy="863600"/>
          </a:xfrm>
          <a:prstGeom prst="rect">
            <a:avLst/>
          </a:prstGeom>
          <a:noFill/>
          <a:ln w="9525">
            <a:noFill/>
            <a:miter lim="800000"/>
            <a:headEnd/>
            <a:tailEnd/>
          </a:ln>
        </p:spPr>
      </p:pic>
      <p:pic>
        <p:nvPicPr>
          <p:cNvPr id="2061" name="Picture 2" descr="http://www.allaboutcareers.com/upload/aal/durham_logo.jpg"/>
          <p:cNvPicPr>
            <a:picLocks noChangeAspect="1" noChangeArrowheads="1"/>
          </p:cNvPicPr>
          <p:nvPr/>
        </p:nvPicPr>
        <p:blipFill>
          <a:blip r:embed="rId7" cstate="print"/>
          <a:srcRect/>
          <a:stretch>
            <a:fillRect/>
          </a:stretch>
        </p:blipFill>
        <p:spPr bwMode="auto">
          <a:xfrm>
            <a:off x="5076056" y="4437112"/>
            <a:ext cx="1691680" cy="1152128"/>
          </a:xfrm>
          <a:prstGeom prst="rect">
            <a:avLst/>
          </a:prstGeom>
          <a:noFill/>
          <a:ln w="9525">
            <a:noFill/>
            <a:miter lim="800000"/>
            <a:headEnd/>
            <a:tailEnd/>
          </a:ln>
        </p:spPr>
      </p:pic>
      <p:sp>
        <p:nvSpPr>
          <p:cNvPr id="11" name="TextBox 10"/>
          <p:cNvSpPr txBox="1"/>
          <p:nvPr/>
        </p:nvSpPr>
        <p:spPr>
          <a:xfrm>
            <a:off x="1043608" y="5445224"/>
            <a:ext cx="184731" cy="369332"/>
          </a:xfrm>
          <a:prstGeom prst="rect">
            <a:avLst/>
          </a:prstGeom>
          <a:noFill/>
        </p:spPr>
        <p:txBody>
          <a:bodyPr wrap="none" rtlCol="0">
            <a:spAutoFit/>
          </a:bodyPr>
          <a:lstStyle/>
          <a:p>
            <a:endParaRPr lang="en-GB"/>
          </a:p>
        </p:txBody>
      </p:sp>
      <p:pic>
        <p:nvPicPr>
          <p:cNvPr id="1026" name="Picture 2" descr="C:\Users\Owner\Downloads\Abbess.BMP"/>
          <p:cNvPicPr>
            <a:picLocks noChangeAspect="1" noChangeArrowheads="1"/>
          </p:cNvPicPr>
          <p:nvPr/>
        </p:nvPicPr>
        <p:blipFill>
          <a:blip r:embed="rId8" cstate="print"/>
          <a:srcRect/>
          <a:stretch>
            <a:fillRect/>
          </a:stretch>
        </p:blipFill>
        <p:spPr bwMode="auto">
          <a:xfrm>
            <a:off x="7740352" y="5517232"/>
            <a:ext cx="864096" cy="1340768"/>
          </a:xfrm>
          <a:prstGeom prst="rect">
            <a:avLst/>
          </a:prstGeom>
          <a:noFill/>
        </p:spPr>
      </p:pic>
      <p:sp>
        <p:nvSpPr>
          <p:cNvPr id="13" name="TextBox 12"/>
          <p:cNvSpPr txBox="1"/>
          <p:nvPr/>
        </p:nvSpPr>
        <p:spPr>
          <a:xfrm>
            <a:off x="5004048" y="5733256"/>
            <a:ext cx="184731" cy="369332"/>
          </a:xfrm>
          <a:prstGeom prst="rect">
            <a:avLst/>
          </a:prstGeom>
          <a:noFill/>
        </p:spPr>
        <p:txBody>
          <a:bodyPr wrap="none" rtlCol="0">
            <a:spAutoFit/>
          </a:bodyPr>
          <a:lstStyle/>
          <a:p>
            <a:endParaRPr lang="en-GB" dirty="0"/>
          </a:p>
        </p:txBody>
      </p:sp>
      <p:pic>
        <p:nvPicPr>
          <p:cNvPr id="15" name="Picture 4" descr="https://ugc.futurelearn.com/uploads/images/75/87/large_75874262-136f-472c-82b1-3bc71d8f9aa1.png"/>
          <p:cNvPicPr>
            <a:picLocks noChangeAspect="1" noChangeArrowheads="1"/>
          </p:cNvPicPr>
          <p:nvPr/>
        </p:nvPicPr>
        <p:blipFill>
          <a:blip r:embed="rId9" cstate="print"/>
          <a:srcRect/>
          <a:stretch>
            <a:fillRect/>
          </a:stretch>
        </p:blipFill>
        <p:spPr bwMode="auto">
          <a:xfrm>
            <a:off x="6876256" y="4437112"/>
            <a:ext cx="1945928" cy="94138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1" descr="C:\Users\djacques\Downloads\IMG_6571.JPG"/>
          <p:cNvPicPr>
            <a:picLocks noGrp="1" noChangeAspect="1" noChangeArrowheads="1"/>
          </p:cNvPicPr>
          <p:nvPr>
            <p:ph idx="1"/>
          </p:nvPr>
        </p:nvPicPr>
        <p:blipFill>
          <a:blip r:embed="rId2" cstate="print"/>
          <a:srcRect/>
          <a:stretch>
            <a:fillRect/>
          </a:stretch>
        </p:blipFill>
        <p:spPr>
          <a:xfrm>
            <a:off x="1187624" y="1340768"/>
            <a:ext cx="6785552" cy="4525963"/>
          </a:xfrm>
          <a:noFill/>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2" descr="E:\IMG_5896.JPG"/>
          <p:cNvPicPr>
            <a:picLocks noGrp="1" noChangeAspect="1" noChangeArrowheads="1"/>
          </p:cNvPicPr>
          <p:nvPr>
            <p:ph idx="1"/>
          </p:nvPr>
        </p:nvPicPr>
        <p:blipFill>
          <a:blip r:embed="rId2" cstate="print"/>
          <a:srcRect/>
          <a:stretch>
            <a:fillRect/>
          </a:stretch>
        </p:blipFill>
        <p:spPr>
          <a:xfrm>
            <a:off x="4716016" y="0"/>
            <a:ext cx="4427984" cy="6858000"/>
          </a:xfrm>
          <a:noFill/>
        </p:spPr>
      </p:pic>
      <p:pic>
        <p:nvPicPr>
          <p:cNvPr id="5" name="Picture 2" descr="E:\DSCN9922.JPG"/>
          <p:cNvPicPr>
            <a:picLocks noChangeAspect="1" noChangeArrowheads="1"/>
          </p:cNvPicPr>
          <p:nvPr/>
        </p:nvPicPr>
        <p:blipFill>
          <a:blip r:embed="rId3" cstate="print"/>
          <a:srcRect/>
          <a:stretch>
            <a:fillRect/>
          </a:stretch>
        </p:blipFill>
        <p:spPr bwMode="auto">
          <a:xfrm>
            <a:off x="0" y="0"/>
            <a:ext cx="4716016" cy="685799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E:\blick-mead-archaeological-dig-16.jpg"/>
          <p:cNvPicPr>
            <a:picLocks noGrp="1" noChangeAspect="1" noChangeArrowheads="1"/>
          </p:cNvPicPr>
          <p:nvPr>
            <p:ph idx="1"/>
          </p:nvPr>
        </p:nvPicPr>
        <p:blipFill>
          <a:blip r:embed="rId2" cstate="print"/>
          <a:srcRect/>
          <a:stretch>
            <a:fillRect/>
          </a:stretch>
        </p:blipFill>
        <p:spPr>
          <a:xfrm>
            <a:off x="2195736" y="260648"/>
            <a:ext cx="4536503" cy="6597352"/>
          </a:xfrm>
          <a:noFill/>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http://justinekibler.files.wordpress.com/2013/10/stonehenge-spring-panorama.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283968" y="332656"/>
            <a:ext cx="5143722" cy="6555641"/>
          </a:xfrm>
          <a:prstGeom prst="rect">
            <a:avLst/>
          </a:prstGeom>
          <a:noFill/>
        </p:spPr>
        <p:txBody>
          <a:bodyPr wrap="square" rtlCol="0">
            <a:spAutoFit/>
          </a:bodyPr>
          <a:lstStyle/>
          <a:p>
            <a:r>
              <a:rPr lang="en-GB" altLang="en-US" sz="2400" b="1" dirty="0" err="1" smtClean="0"/>
              <a:t>Blick</a:t>
            </a:r>
            <a:r>
              <a:rPr lang="en-GB" altLang="en-US" sz="2400" b="1" dirty="0" smtClean="0"/>
              <a:t> Mead Radio carbon dates</a:t>
            </a:r>
          </a:p>
          <a:p>
            <a:r>
              <a:rPr lang="en-GB" altLang="en-US" sz="2400" b="1" dirty="0" smtClean="0"/>
              <a:t>(to 2015):</a:t>
            </a:r>
          </a:p>
          <a:p>
            <a:endParaRPr lang="en-GB" altLang="en-US" sz="2000" b="1" dirty="0" smtClean="0"/>
          </a:p>
          <a:p>
            <a:r>
              <a:rPr lang="en-GB" altLang="en-US" sz="2000" b="1" dirty="0" smtClean="0"/>
              <a:t>7596-7542 cal BC </a:t>
            </a:r>
            <a:r>
              <a:rPr lang="en-GB" altLang="en-US" dirty="0" smtClean="0"/>
              <a:t>(Wild Pig tusk)</a:t>
            </a:r>
          </a:p>
          <a:p>
            <a:r>
              <a:rPr lang="en-GB" altLang="en-US" dirty="0" smtClean="0"/>
              <a:t> * </a:t>
            </a:r>
            <a:r>
              <a:rPr lang="en-GB" altLang="en-US" i="1" dirty="0" smtClean="0"/>
              <a:t>Match with Posts</a:t>
            </a:r>
          </a:p>
          <a:p>
            <a:r>
              <a:rPr lang="en-GB" altLang="en-US" sz="2000" b="1" dirty="0" smtClean="0"/>
              <a:t>6698-6590 cal BC </a:t>
            </a:r>
            <a:r>
              <a:rPr lang="en-GB" altLang="en-US" dirty="0" smtClean="0"/>
              <a:t>(Aurochs) </a:t>
            </a:r>
          </a:p>
          <a:p>
            <a:r>
              <a:rPr lang="en-GB" altLang="en-US" dirty="0" smtClean="0"/>
              <a:t> * </a:t>
            </a:r>
            <a:r>
              <a:rPr lang="en-GB" altLang="en-US" i="1" dirty="0" smtClean="0"/>
              <a:t>Match with Posts.</a:t>
            </a:r>
          </a:p>
          <a:p>
            <a:r>
              <a:rPr lang="en-GB" altLang="en-US" sz="2000" b="1" dirty="0" smtClean="0"/>
              <a:t>6360-6080 cal BC</a:t>
            </a:r>
            <a:r>
              <a:rPr lang="en-GB" altLang="en-US" dirty="0" smtClean="0"/>
              <a:t> (Aurochs) Trench 19</a:t>
            </a:r>
          </a:p>
          <a:p>
            <a:r>
              <a:rPr lang="en-GB" altLang="en-US" sz="2000" b="1" dirty="0" smtClean="0"/>
              <a:t>6226-6074 cal BC </a:t>
            </a:r>
            <a:r>
              <a:rPr lang="en-GB" altLang="en-US" dirty="0" smtClean="0"/>
              <a:t>(Aurochs) Trench 19</a:t>
            </a:r>
          </a:p>
          <a:p>
            <a:endParaRPr lang="en-GB" altLang="en-US" dirty="0" smtClean="0"/>
          </a:p>
          <a:p>
            <a:r>
              <a:rPr lang="en-GB" sz="2000" b="1" dirty="0" smtClean="0"/>
              <a:t>5845-5678 cal </a:t>
            </a:r>
            <a:r>
              <a:rPr lang="en-GB" b="1" dirty="0" smtClean="0"/>
              <a:t>BC </a:t>
            </a:r>
            <a:r>
              <a:rPr lang="en-GB" dirty="0" smtClean="0"/>
              <a:t>(Aurochs) Trench 19 * </a:t>
            </a:r>
          </a:p>
          <a:p>
            <a:r>
              <a:rPr lang="en-GB" i="1" dirty="0" smtClean="0"/>
              <a:t>Isotopic analysis</a:t>
            </a:r>
          </a:p>
          <a:p>
            <a:r>
              <a:rPr lang="en-GB" altLang="en-US" sz="2000" b="1" dirty="0" smtClean="0"/>
              <a:t>5469-5320 cal BC </a:t>
            </a:r>
            <a:r>
              <a:rPr lang="en-GB" altLang="en-US" dirty="0" smtClean="0"/>
              <a:t>(Wild Pig) Trench 19</a:t>
            </a:r>
          </a:p>
          <a:p>
            <a:r>
              <a:rPr lang="en-GB" altLang="en-US" sz="2000" b="1" dirty="0" smtClean="0"/>
              <a:t>5231-5048 cal BC </a:t>
            </a:r>
            <a:r>
              <a:rPr lang="en-GB" altLang="en-US" dirty="0" smtClean="0"/>
              <a:t>(Aurochs) Trench 22</a:t>
            </a:r>
          </a:p>
          <a:p>
            <a:r>
              <a:rPr lang="en-GB" altLang="en-US" sz="2000" b="1" dirty="0" smtClean="0"/>
              <a:t>5199-4984 cal BC</a:t>
            </a:r>
            <a:r>
              <a:rPr lang="en-GB" altLang="en-US" dirty="0" smtClean="0"/>
              <a:t> (Aurochs) Trench 19</a:t>
            </a:r>
          </a:p>
          <a:p>
            <a:endParaRPr lang="en-GB" altLang="en-US" sz="2000" b="1" dirty="0" smtClean="0"/>
          </a:p>
          <a:p>
            <a:r>
              <a:rPr lang="en-GB" altLang="en-US" sz="2000" b="1" dirty="0" smtClean="0"/>
              <a:t>4998-4835 cal BC </a:t>
            </a:r>
            <a:r>
              <a:rPr lang="en-GB" altLang="en-US" dirty="0" smtClean="0"/>
              <a:t>(Aurochs) Trench 19</a:t>
            </a:r>
          </a:p>
          <a:p>
            <a:r>
              <a:rPr lang="en-GB" altLang="en-US" sz="2000" b="1" dirty="0" smtClean="0"/>
              <a:t>4982-4832 cal BC </a:t>
            </a:r>
            <a:r>
              <a:rPr lang="en-GB" altLang="en-US" dirty="0" smtClean="0"/>
              <a:t>(Red Deer) Trench 19</a:t>
            </a:r>
          </a:p>
          <a:p>
            <a:r>
              <a:rPr lang="en-GB" altLang="en-US" sz="2000" b="1" dirty="0" smtClean="0"/>
              <a:t>4803-4702 cal BC </a:t>
            </a:r>
            <a:r>
              <a:rPr lang="en-GB" altLang="en-US" dirty="0" smtClean="0"/>
              <a:t>(Aurochs) Trench 19</a:t>
            </a:r>
          </a:p>
          <a:p>
            <a:r>
              <a:rPr lang="en-GB" altLang="en-US" sz="2000" b="1" dirty="0" smtClean="0"/>
              <a:t>4896-4695 cal BC </a:t>
            </a:r>
            <a:r>
              <a:rPr lang="en-GB" altLang="en-US" dirty="0" smtClean="0"/>
              <a:t>(Aurochs) Trench 19</a:t>
            </a:r>
          </a:p>
          <a:p>
            <a:r>
              <a:rPr lang="en-GB" altLang="en-US" sz="2000" b="1" dirty="0" smtClean="0"/>
              <a:t>4336-4246</a:t>
            </a:r>
            <a:r>
              <a:rPr lang="en-GB" altLang="en-US" b="1" dirty="0" smtClean="0"/>
              <a:t> Cal BC </a:t>
            </a:r>
            <a:r>
              <a:rPr lang="en-GB" altLang="en-US" dirty="0" smtClean="0"/>
              <a:t>(Charcoal) Trench 24</a:t>
            </a:r>
            <a:endParaRPr lang="en-GB" alt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sp>
        <p:nvSpPr>
          <p:cNvPr id="5" name="TextBox 4"/>
          <p:cNvSpPr txBox="1"/>
          <p:nvPr/>
        </p:nvSpPr>
        <p:spPr>
          <a:xfrm>
            <a:off x="4788024" y="1628800"/>
            <a:ext cx="4429418" cy="4247317"/>
          </a:xfrm>
          <a:prstGeom prst="rect">
            <a:avLst/>
          </a:prstGeom>
          <a:noFill/>
        </p:spPr>
        <p:txBody>
          <a:bodyPr wrap="none" rtlCol="0">
            <a:spAutoFit/>
          </a:bodyPr>
          <a:lstStyle/>
          <a:p>
            <a:endParaRPr lang="en-GB" b="1" i="1" dirty="0" smtClean="0"/>
          </a:p>
          <a:p>
            <a:endParaRPr lang="en-GB" b="1" i="1" dirty="0" smtClean="0"/>
          </a:p>
          <a:p>
            <a:endParaRPr lang="en-GB" b="1" i="1" dirty="0" smtClean="0"/>
          </a:p>
          <a:p>
            <a:endParaRPr lang="en-GB" b="1" i="1" dirty="0" smtClean="0"/>
          </a:p>
          <a:p>
            <a:endParaRPr lang="en-GB" b="1" i="1" dirty="0" smtClean="0"/>
          </a:p>
          <a:p>
            <a:endParaRPr lang="en-GB" b="1" i="1" dirty="0" smtClean="0"/>
          </a:p>
          <a:p>
            <a:r>
              <a:rPr lang="en-GB" b="1" i="1" dirty="0" smtClean="0"/>
              <a:t>“Despite 50 years of large scale</a:t>
            </a:r>
          </a:p>
          <a:p>
            <a:r>
              <a:rPr lang="en-GB" b="1" i="1" dirty="0" smtClean="0"/>
              <a:t> excavations across western Europe, </a:t>
            </a:r>
          </a:p>
          <a:p>
            <a:r>
              <a:rPr lang="en-GB" b="1" i="1" dirty="0" smtClean="0"/>
              <a:t>the Stonehenge posts are unrivalled </a:t>
            </a:r>
          </a:p>
          <a:p>
            <a:r>
              <a:rPr lang="en-GB" b="1" i="1" dirty="0" smtClean="0"/>
              <a:t>as Mesolithic monuments. They date</a:t>
            </a:r>
          </a:p>
          <a:p>
            <a:r>
              <a:rPr lang="en-GB" b="1" i="1" dirty="0" smtClean="0"/>
              <a:t> to the earliest stages of </a:t>
            </a:r>
            <a:r>
              <a:rPr lang="en-GB" b="1" i="1" dirty="0" err="1" smtClean="0"/>
              <a:t>Blick</a:t>
            </a:r>
            <a:r>
              <a:rPr lang="en-GB" b="1" i="1" dirty="0" smtClean="0"/>
              <a:t> Mead so</a:t>
            </a:r>
          </a:p>
          <a:p>
            <a:r>
              <a:rPr lang="en-GB" b="1" i="1" dirty="0" smtClean="0"/>
              <a:t> it is likely that people gathering there</a:t>
            </a:r>
          </a:p>
          <a:p>
            <a:r>
              <a:rPr lang="en-GB" b="1" i="1" dirty="0" smtClean="0"/>
              <a:t> were responsible for erecting them”. </a:t>
            </a:r>
          </a:p>
          <a:p>
            <a:endParaRPr lang="en-GB" b="1" dirty="0" smtClean="0"/>
          </a:p>
          <a:p>
            <a:r>
              <a:rPr lang="en-GB" b="1" dirty="0" smtClean="0"/>
              <a:t>Mike Parker Pearson 2015, 4.</a:t>
            </a:r>
            <a:endParaRPr lang="en-GB" dirty="0"/>
          </a:p>
        </p:txBody>
      </p:sp>
      <p:sp>
        <p:nvSpPr>
          <p:cNvPr id="6" name="TextBox 5"/>
          <p:cNvSpPr txBox="1"/>
          <p:nvPr/>
        </p:nvSpPr>
        <p:spPr>
          <a:xfrm>
            <a:off x="179512" y="2996952"/>
            <a:ext cx="4248472" cy="707886"/>
          </a:xfrm>
          <a:prstGeom prst="rect">
            <a:avLst/>
          </a:prstGeom>
          <a:noFill/>
        </p:spPr>
        <p:txBody>
          <a:bodyPr wrap="square" rtlCol="0">
            <a:spAutoFit/>
          </a:bodyPr>
          <a:lstStyle/>
          <a:p>
            <a:r>
              <a:rPr lang="en-GB" sz="2000" b="1" dirty="0" smtClean="0"/>
              <a:t>First monuments at Stonehenge</a:t>
            </a:r>
          </a:p>
          <a:p>
            <a:r>
              <a:rPr lang="en-GB" sz="2000" b="1" dirty="0" smtClean="0"/>
              <a:t>c.  8820-6590 cal BC.</a:t>
            </a: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3059113" y="1989138"/>
            <a:ext cx="2532062" cy="1292225"/>
          </a:xfrm>
          <a:prstGeom prst="rect">
            <a:avLst/>
          </a:prstGeom>
          <a:noFill/>
          <a:ln w="9525">
            <a:noFill/>
            <a:miter lim="800000"/>
            <a:headEnd/>
            <a:tailEnd/>
          </a:ln>
        </p:spPr>
        <p:txBody>
          <a:bodyPr>
            <a:spAutoFit/>
          </a:bodyPr>
          <a:lstStyle/>
          <a:p>
            <a:r>
              <a:rPr lang="en-GB" altLang="en-US" sz="2000" b="1"/>
              <a:t>The Slate ‘Horsham</a:t>
            </a:r>
          </a:p>
          <a:p>
            <a:r>
              <a:rPr lang="en-GB" altLang="en-US" sz="2000" b="1"/>
              <a:t>Point’ .</a:t>
            </a:r>
          </a:p>
          <a:p>
            <a:endParaRPr lang="en-GB" altLang="en-US"/>
          </a:p>
        </p:txBody>
      </p:sp>
      <p:sp>
        <p:nvSpPr>
          <p:cNvPr id="13315" name="TextBox 4"/>
          <p:cNvSpPr txBox="1">
            <a:spLocks noChangeArrowheads="1"/>
          </p:cNvSpPr>
          <p:nvPr/>
        </p:nvSpPr>
        <p:spPr bwMode="auto">
          <a:xfrm>
            <a:off x="2916238" y="5876925"/>
            <a:ext cx="2954337" cy="646113"/>
          </a:xfrm>
          <a:prstGeom prst="rect">
            <a:avLst/>
          </a:prstGeom>
          <a:noFill/>
          <a:ln w="9525">
            <a:noFill/>
            <a:miter lim="800000"/>
            <a:headEnd/>
            <a:tailEnd/>
          </a:ln>
        </p:spPr>
        <p:txBody>
          <a:bodyPr wrap="none">
            <a:spAutoFit/>
          </a:bodyPr>
          <a:lstStyle/>
          <a:p>
            <a:r>
              <a:rPr lang="en-GB" altLang="en-US"/>
              <a:t>Provenance: ‘North Devon/</a:t>
            </a:r>
          </a:p>
          <a:p>
            <a:r>
              <a:rPr lang="en-GB" altLang="en-US"/>
              <a:t>North Wales’.</a:t>
            </a:r>
          </a:p>
        </p:txBody>
      </p:sp>
      <p:pic>
        <p:nvPicPr>
          <p:cNvPr id="13316" name="Picture 4" descr="C:\Users\Barry\Documents\Archive_20_06_2012\Wiltshire\Vespasian's Camp\Flint Images\P1080748.JPG"/>
          <p:cNvPicPr>
            <a:picLocks noChangeAspect="1" noChangeArrowheads="1"/>
          </p:cNvPicPr>
          <p:nvPr/>
        </p:nvPicPr>
        <p:blipFill>
          <a:blip r:embed="rId3" cstate="print"/>
          <a:srcRect/>
          <a:stretch>
            <a:fillRect/>
          </a:stretch>
        </p:blipFill>
        <p:spPr bwMode="auto">
          <a:xfrm>
            <a:off x="4716463" y="0"/>
            <a:ext cx="4427537" cy="6858000"/>
          </a:xfrm>
          <a:prstGeom prst="rect">
            <a:avLst/>
          </a:prstGeom>
          <a:noFill/>
          <a:ln w="9525">
            <a:noFill/>
            <a:miter lim="800000"/>
            <a:headEnd/>
            <a:tailEnd/>
          </a:ln>
        </p:spPr>
      </p:pic>
      <p:pic>
        <p:nvPicPr>
          <p:cNvPr id="13317" name="Picture 5" descr="C:\Users\Barry\Documents\Archive_20_06_2012\Wiltshire\Vespasian's Camp\Flint Images\P1080749.JPG"/>
          <p:cNvPicPr>
            <a:picLocks noChangeAspect="1" noChangeArrowheads="1"/>
          </p:cNvPicPr>
          <p:nvPr/>
        </p:nvPicPr>
        <p:blipFill>
          <a:blip r:embed="rId4" cstate="print"/>
          <a:srcRect/>
          <a:stretch>
            <a:fillRect/>
          </a:stretch>
        </p:blipFill>
        <p:spPr bwMode="auto">
          <a:xfrm>
            <a:off x="0" y="0"/>
            <a:ext cx="4787900" cy="6858000"/>
          </a:xfrm>
          <a:prstGeom prst="rect">
            <a:avLst/>
          </a:prstGeom>
          <a:noFill/>
          <a:ln w="9525">
            <a:noFill/>
            <a:miter lim="800000"/>
            <a:headEnd/>
            <a:tailEnd/>
          </a:ln>
        </p:spPr>
      </p:pic>
      <p:sp>
        <p:nvSpPr>
          <p:cNvPr id="6" name="TextBox 5"/>
          <p:cNvSpPr txBox="1"/>
          <p:nvPr/>
        </p:nvSpPr>
        <p:spPr>
          <a:xfrm>
            <a:off x="3059832" y="404664"/>
            <a:ext cx="2664296" cy="369332"/>
          </a:xfrm>
          <a:prstGeom prst="rect">
            <a:avLst/>
          </a:prstGeom>
          <a:noFill/>
        </p:spPr>
        <p:txBody>
          <a:bodyPr wrap="square" rtlCol="0">
            <a:spAutoFit/>
          </a:bodyPr>
          <a:lstStyle/>
          <a:p>
            <a:r>
              <a:rPr lang="en-GB" dirty="0" smtClean="0"/>
              <a:t> </a:t>
            </a:r>
            <a:r>
              <a:rPr lang="en-GB" b="1" dirty="0" smtClean="0"/>
              <a:t>Local people?</a:t>
            </a:r>
            <a:endParaRPr lang="en-GB" b="1" dirty="0"/>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363075" cy="6858000"/>
          </a:xfrm>
          <a:prstGeom prst="rect">
            <a:avLst/>
          </a:prstGeom>
          <a:noFill/>
          <a:ln w="9525">
            <a:noFill/>
            <a:miter lim="800000"/>
            <a:headEnd/>
            <a:tailEnd/>
          </a:ln>
        </p:spPr>
      </p:pic>
      <p:sp>
        <p:nvSpPr>
          <p:cNvPr id="3" name="TextBox 2"/>
          <p:cNvSpPr txBox="1"/>
          <p:nvPr/>
        </p:nvSpPr>
        <p:spPr>
          <a:xfrm>
            <a:off x="1835696" y="5445224"/>
            <a:ext cx="1377300" cy="369332"/>
          </a:xfrm>
          <a:prstGeom prst="rect">
            <a:avLst/>
          </a:prstGeom>
          <a:noFill/>
        </p:spPr>
        <p:txBody>
          <a:bodyPr wrap="none" rtlCol="0">
            <a:spAutoFit/>
          </a:bodyPr>
          <a:lstStyle/>
          <a:p>
            <a:r>
              <a:rPr lang="en-GB" b="1" dirty="0" smtClean="0">
                <a:solidFill>
                  <a:schemeClr val="accent1"/>
                </a:solidFill>
              </a:rPr>
              <a:t>Slate Point</a:t>
            </a:r>
            <a:endParaRPr lang="en-GB" b="1" dirty="0">
              <a:solidFill>
                <a:schemeClr val="accent1"/>
              </a:solidFill>
            </a:endParaRPr>
          </a:p>
        </p:txBody>
      </p:sp>
      <p:sp>
        <p:nvSpPr>
          <p:cNvPr id="4" name="TextBox 3"/>
          <p:cNvSpPr txBox="1"/>
          <p:nvPr/>
        </p:nvSpPr>
        <p:spPr>
          <a:xfrm>
            <a:off x="6228184" y="5373216"/>
            <a:ext cx="2088232" cy="646331"/>
          </a:xfrm>
          <a:prstGeom prst="rect">
            <a:avLst/>
          </a:prstGeom>
          <a:noFill/>
        </p:spPr>
        <p:txBody>
          <a:bodyPr wrap="square" rtlCol="0">
            <a:spAutoFit/>
          </a:bodyPr>
          <a:lstStyle/>
          <a:p>
            <a:r>
              <a:rPr lang="en-GB" b="1" dirty="0" smtClean="0">
                <a:solidFill>
                  <a:schemeClr val="accent1"/>
                </a:solidFill>
              </a:rPr>
              <a:t>Horsham Point (mid Mesolithic)</a:t>
            </a:r>
            <a:endParaRPr lang="en-GB" b="1" dirty="0">
              <a:solidFill>
                <a:schemeClr val="accent1"/>
              </a:solidFill>
            </a:endParaRPr>
          </a:p>
        </p:txBody>
      </p:sp>
      <p:sp>
        <p:nvSpPr>
          <p:cNvPr id="5" name="TextBox 4"/>
          <p:cNvSpPr txBox="1"/>
          <p:nvPr/>
        </p:nvSpPr>
        <p:spPr>
          <a:xfrm>
            <a:off x="7458923" y="6237312"/>
            <a:ext cx="1685077" cy="369332"/>
          </a:xfrm>
          <a:prstGeom prst="rect">
            <a:avLst/>
          </a:prstGeom>
          <a:noFill/>
        </p:spPr>
        <p:txBody>
          <a:bodyPr wrap="none" rtlCol="0">
            <a:spAutoFit/>
          </a:bodyPr>
          <a:lstStyle/>
          <a:p>
            <a:r>
              <a:rPr lang="en-GB" dirty="0" smtClean="0">
                <a:solidFill>
                  <a:schemeClr val="bg1"/>
                </a:solidFill>
              </a:rPr>
              <a:t>c. </a:t>
            </a:r>
            <a:r>
              <a:rPr lang="en-GB" dirty="0" err="1" smtClean="0">
                <a:solidFill>
                  <a:schemeClr val="bg1"/>
                </a:solidFill>
              </a:rPr>
              <a:t>Cate</a:t>
            </a:r>
            <a:r>
              <a:rPr lang="en-GB" dirty="0" smtClean="0">
                <a:solidFill>
                  <a:schemeClr val="bg1"/>
                </a:solidFill>
              </a:rPr>
              <a:t> Davies</a:t>
            </a:r>
            <a:endParaRPr lang="en-GB"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Users\Barry\Documents\Archive_20_06_2012\Wiltshire\Vespasian's Camp\Flint Images\VespCamp13 Sandstone Obj Tr19 [77.5] SF7\VespCamp13 Sandstone Obj Tr19 [77.5] SF7 (4).JPG"/>
          <p:cNvPicPr>
            <a:picLocks noChangeAspect="1" noChangeArrowheads="1"/>
          </p:cNvPicPr>
          <p:nvPr/>
        </p:nvPicPr>
        <p:blipFill>
          <a:blip r:embed="rId2" cstate="print"/>
          <a:srcRect/>
          <a:stretch>
            <a:fillRect/>
          </a:stretch>
        </p:blipFill>
        <p:spPr bwMode="auto">
          <a:xfrm>
            <a:off x="1706563" y="0"/>
            <a:ext cx="5730875" cy="1773238"/>
          </a:xfrm>
          <a:prstGeom prst="rect">
            <a:avLst/>
          </a:prstGeom>
          <a:noFill/>
          <a:ln w="9525">
            <a:noFill/>
            <a:miter lim="800000"/>
            <a:headEnd/>
            <a:tailEnd/>
          </a:ln>
        </p:spPr>
      </p:pic>
      <p:pic>
        <p:nvPicPr>
          <p:cNvPr id="15363" name="Picture 2" descr="C:\Users\Barry\Documents\Archive_20_06_2012\Wiltshire\Vespasian's Camp\Flint Images\VespCamp13 Sandstone Obj Tr19 [77.5] SF7\VespCamp13 Sandstone Obj Tr19 [77.5] SF7 (5).JPG"/>
          <p:cNvPicPr>
            <a:picLocks noChangeAspect="1" noChangeArrowheads="1"/>
          </p:cNvPicPr>
          <p:nvPr/>
        </p:nvPicPr>
        <p:blipFill>
          <a:blip r:embed="rId3" cstate="print"/>
          <a:srcRect/>
          <a:stretch>
            <a:fillRect/>
          </a:stretch>
        </p:blipFill>
        <p:spPr bwMode="auto">
          <a:xfrm>
            <a:off x="1706563" y="1700213"/>
            <a:ext cx="5730875" cy="1584325"/>
          </a:xfrm>
          <a:prstGeom prst="rect">
            <a:avLst/>
          </a:prstGeom>
          <a:noFill/>
          <a:ln w="9525">
            <a:noFill/>
            <a:miter lim="800000"/>
            <a:headEnd/>
            <a:tailEnd/>
          </a:ln>
        </p:spPr>
      </p:pic>
      <p:pic>
        <p:nvPicPr>
          <p:cNvPr id="15364" name="Picture 3" descr="C:\Users\Barry\Documents\Archive_20_06_2012\Wiltshire\Vespasian's Camp\Flint Images\VespCamp13 Sandstone Obj Tr19 [77.5] SF7\VespCamp13 Sandstone Obj Tr19 [77.5] SF7 (6).JPG"/>
          <p:cNvPicPr>
            <a:picLocks noChangeAspect="1" noChangeArrowheads="1"/>
          </p:cNvPicPr>
          <p:nvPr/>
        </p:nvPicPr>
        <p:blipFill>
          <a:blip r:embed="rId4" cstate="print"/>
          <a:srcRect/>
          <a:stretch>
            <a:fillRect/>
          </a:stretch>
        </p:blipFill>
        <p:spPr bwMode="auto">
          <a:xfrm>
            <a:off x="1692275" y="3284538"/>
            <a:ext cx="5730875" cy="1800225"/>
          </a:xfrm>
          <a:prstGeom prst="rect">
            <a:avLst/>
          </a:prstGeom>
          <a:noFill/>
          <a:ln w="9525">
            <a:noFill/>
            <a:miter lim="800000"/>
            <a:headEnd/>
            <a:tailEnd/>
          </a:ln>
        </p:spPr>
      </p:pic>
      <p:pic>
        <p:nvPicPr>
          <p:cNvPr id="15365" name="Picture 4" descr="C:\Users\Barry\Documents\Archive_20_06_2012\Wiltshire\Vespasian's Camp\Flint Images\VespCamp13 Sandstone Obj Tr19 [77.5] SF7\VespCamp13 Sandstone Obj Tr19 [77.5] SF7 (7).JPG"/>
          <p:cNvPicPr>
            <a:picLocks noChangeAspect="1" noChangeArrowheads="1"/>
          </p:cNvPicPr>
          <p:nvPr/>
        </p:nvPicPr>
        <p:blipFill>
          <a:blip r:embed="rId5" cstate="print"/>
          <a:srcRect/>
          <a:stretch>
            <a:fillRect/>
          </a:stretch>
        </p:blipFill>
        <p:spPr bwMode="auto">
          <a:xfrm>
            <a:off x="1692275" y="5013325"/>
            <a:ext cx="5730875" cy="18446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404664"/>
            <a:ext cx="184731" cy="369332"/>
          </a:xfrm>
          <a:prstGeom prst="rect">
            <a:avLst/>
          </a:prstGeom>
          <a:noFill/>
        </p:spPr>
        <p:txBody>
          <a:bodyPr wrap="none" rtlCol="0">
            <a:spAutoFit/>
          </a:bodyPr>
          <a:lstStyle/>
          <a:p>
            <a:endParaRPr lang="en-GB" dirty="0"/>
          </a:p>
        </p:txBody>
      </p:sp>
      <p:pic>
        <p:nvPicPr>
          <p:cNvPr id="6" name="Picture 2" descr="E:\blick mead\vespasian sep11\P1000730.JPG"/>
          <p:cNvPicPr>
            <a:picLocks noChangeAspect="1" noChangeArrowheads="1"/>
          </p:cNvPicPr>
          <p:nvPr/>
        </p:nvPicPr>
        <p:blipFill>
          <a:blip r:embed="rId2" cstate="print"/>
          <a:srcRect/>
          <a:stretch>
            <a:fillRect/>
          </a:stretch>
        </p:blipFill>
        <p:spPr bwMode="auto">
          <a:xfrm>
            <a:off x="4644008" y="188640"/>
            <a:ext cx="4499992" cy="3573016"/>
          </a:xfrm>
          <a:prstGeom prst="rect">
            <a:avLst/>
          </a:prstGeom>
          <a:noFill/>
          <a:ln w="9525">
            <a:noFill/>
            <a:miter lim="800000"/>
            <a:headEnd/>
            <a:tailEnd/>
          </a:ln>
        </p:spPr>
      </p:pic>
      <p:pic>
        <p:nvPicPr>
          <p:cNvPr id="8" name="Picture 2" descr="C:\Users\djacques\Downloads\P1010934 (2).JPG"/>
          <p:cNvPicPr>
            <a:picLocks noChangeAspect="1" noChangeArrowheads="1"/>
          </p:cNvPicPr>
          <p:nvPr/>
        </p:nvPicPr>
        <p:blipFill>
          <a:blip r:embed="rId3" cstate="print"/>
          <a:srcRect/>
          <a:stretch>
            <a:fillRect/>
          </a:stretch>
        </p:blipFill>
        <p:spPr bwMode="auto">
          <a:xfrm>
            <a:off x="0" y="188640"/>
            <a:ext cx="4644008" cy="3573016"/>
          </a:xfrm>
          <a:prstGeom prst="rect">
            <a:avLst/>
          </a:prstGeom>
          <a:noFill/>
          <a:ln w="9525">
            <a:noFill/>
            <a:miter lim="800000"/>
            <a:headEnd/>
            <a:tailEnd/>
          </a:ln>
        </p:spPr>
      </p:pic>
      <p:pic>
        <p:nvPicPr>
          <p:cNvPr id="9" name="Picture 2" descr="F:\Frogs Legs.jpg"/>
          <p:cNvPicPr>
            <a:picLocks noChangeAspect="1" noChangeArrowheads="1"/>
          </p:cNvPicPr>
          <p:nvPr/>
        </p:nvPicPr>
        <p:blipFill>
          <a:blip r:embed="rId4" cstate="print"/>
          <a:srcRect/>
          <a:stretch>
            <a:fillRect/>
          </a:stretch>
        </p:blipFill>
        <p:spPr bwMode="auto">
          <a:xfrm>
            <a:off x="755576" y="3861048"/>
            <a:ext cx="8136904" cy="280831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3" name="TextBox 2"/>
          <p:cNvSpPr txBox="1"/>
          <p:nvPr/>
        </p:nvSpPr>
        <p:spPr>
          <a:xfrm>
            <a:off x="6732240" y="1556792"/>
            <a:ext cx="2547238" cy="1754326"/>
          </a:xfrm>
          <a:prstGeom prst="rect">
            <a:avLst/>
          </a:prstGeom>
          <a:noFill/>
        </p:spPr>
        <p:txBody>
          <a:bodyPr wrap="square" rtlCol="0">
            <a:spAutoFit/>
          </a:bodyPr>
          <a:lstStyle/>
          <a:p>
            <a:r>
              <a:rPr lang="en-GB" dirty="0" smtClean="0">
                <a:solidFill>
                  <a:schemeClr val="bg1"/>
                </a:solidFill>
              </a:rPr>
              <a:t>Identifications and analysis:</a:t>
            </a:r>
          </a:p>
          <a:p>
            <a:r>
              <a:rPr lang="en-GB" dirty="0" smtClean="0">
                <a:solidFill>
                  <a:schemeClr val="bg1"/>
                </a:solidFill>
              </a:rPr>
              <a:t>Bryony Rogers,</a:t>
            </a:r>
          </a:p>
          <a:p>
            <a:r>
              <a:rPr lang="en-GB" dirty="0" smtClean="0">
                <a:solidFill>
                  <a:schemeClr val="bg1"/>
                </a:solidFill>
              </a:rPr>
              <a:t>Peter Rowley-Conwy </a:t>
            </a:r>
          </a:p>
          <a:p>
            <a:r>
              <a:rPr lang="en-GB" dirty="0" smtClean="0">
                <a:solidFill>
                  <a:schemeClr val="bg1"/>
                </a:solidFill>
              </a:rPr>
              <a:t> and Kurt </a:t>
            </a:r>
            <a:r>
              <a:rPr lang="en-GB" dirty="0" err="1" smtClean="0">
                <a:solidFill>
                  <a:schemeClr val="bg1"/>
                </a:solidFill>
              </a:rPr>
              <a:t>Grun</a:t>
            </a:r>
            <a:r>
              <a:rPr lang="en-GB" dirty="0" smtClean="0">
                <a:solidFill>
                  <a:schemeClr val="bg1"/>
                </a:solidFill>
              </a:rPr>
              <a:t> </a:t>
            </a:r>
          </a:p>
          <a:p>
            <a:r>
              <a:rPr lang="en-GB" dirty="0" smtClean="0">
                <a:solidFill>
                  <a:schemeClr val="bg1"/>
                </a:solidFill>
              </a:rPr>
              <a:t>(Durham University)</a:t>
            </a:r>
            <a:endParaRPr lang="en-GB"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Owner\Documents\Unknown-Knowns.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6237312"/>
            <a:ext cx="9144000" cy="369332"/>
          </a:xfrm>
          <a:prstGeom prst="rect">
            <a:avLst/>
          </a:prstGeom>
          <a:noFill/>
        </p:spPr>
        <p:txBody>
          <a:bodyPr wrap="square" rtlCol="0">
            <a:spAutoFit/>
          </a:bodyPr>
          <a:lstStyle/>
          <a:p>
            <a:r>
              <a:rPr lang="en-GB" dirty="0" smtClean="0">
                <a:solidFill>
                  <a:schemeClr val="bg1"/>
                </a:solidFill>
              </a:rPr>
              <a:t>                                                                    Donald Rumsfeld  NATO HQ June 6</a:t>
            </a:r>
            <a:r>
              <a:rPr lang="en-GB" baseline="30000" dirty="0" smtClean="0">
                <a:solidFill>
                  <a:schemeClr val="bg1"/>
                </a:solidFill>
              </a:rPr>
              <a:t>th</a:t>
            </a:r>
            <a:r>
              <a:rPr lang="en-GB" dirty="0" smtClean="0">
                <a:solidFill>
                  <a:schemeClr val="bg1"/>
                </a:solidFill>
              </a:rPr>
              <a:t> 2002 </a:t>
            </a:r>
            <a:endParaRPr lang="en-GB"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wnloads\Oxygen Map (1) (1).jpg"/>
          <p:cNvPicPr>
            <a:picLocks noChangeAspect="1" noChangeArrowheads="1"/>
          </p:cNvPicPr>
          <p:nvPr/>
        </p:nvPicPr>
        <p:blipFill>
          <a:blip r:embed="rId2" cstate="print"/>
          <a:srcRect/>
          <a:stretch>
            <a:fillRect/>
          </a:stretch>
        </p:blipFill>
        <p:spPr bwMode="auto">
          <a:xfrm>
            <a:off x="5220072" y="404664"/>
            <a:ext cx="3648075" cy="6105525"/>
          </a:xfrm>
          <a:prstGeom prst="rect">
            <a:avLst/>
          </a:prstGeom>
          <a:noFill/>
        </p:spPr>
      </p:pic>
      <p:pic>
        <p:nvPicPr>
          <p:cNvPr id="4" name="Picture 2" descr="C:\Users\Owner\Desktop\Blick Mead Dog Tooth 2.jpg"/>
          <p:cNvPicPr>
            <a:picLocks noChangeAspect="1" noChangeArrowheads="1"/>
          </p:cNvPicPr>
          <p:nvPr/>
        </p:nvPicPr>
        <p:blipFill>
          <a:blip r:embed="rId3" cstate="print"/>
          <a:srcRect/>
          <a:stretch>
            <a:fillRect/>
          </a:stretch>
        </p:blipFill>
        <p:spPr bwMode="auto">
          <a:xfrm>
            <a:off x="0" y="1484784"/>
            <a:ext cx="5076056" cy="4176464"/>
          </a:xfrm>
          <a:prstGeom prst="rect">
            <a:avLst/>
          </a:prstGeom>
          <a:noFill/>
        </p:spPr>
      </p:pic>
      <p:sp>
        <p:nvSpPr>
          <p:cNvPr id="5" name="TextBox 4"/>
          <p:cNvSpPr txBox="1"/>
          <p:nvPr/>
        </p:nvSpPr>
        <p:spPr>
          <a:xfrm>
            <a:off x="0" y="548680"/>
            <a:ext cx="5017314" cy="707886"/>
          </a:xfrm>
          <a:prstGeom prst="rect">
            <a:avLst/>
          </a:prstGeom>
          <a:noFill/>
        </p:spPr>
        <p:txBody>
          <a:bodyPr wrap="square" rtlCol="0">
            <a:spAutoFit/>
          </a:bodyPr>
          <a:lstStyle/>
          <a:p>
            <a:r>
              <a:rPr lang="en-GB" sz="2000" dirty="0" smtClean="0"/>
              <a:t>            The </a:t>
            </a:r>
            <a:r>
              <a:rPr lang="en-GB" sz="2000" dirty="0" err="1" smtClean="0"/>
              <a:t>Blick</a:t>
            </a:r>
            <a:r>
              <a:rPr lang="en-GB" sz="2000" dirty="0" smtClean="0"/>
              <a:t> Mead dog – </a:t>
            </a:r>
          </a:p>
          <a:p>
            <a:r>
              <a:rPr lang="en-GB" sz="2000" dirty="0" smtClean="0"/>
              <a:t>            c. </a:t>
            </a:r>
            <a:r>
              <a:rPr lang="en-US" sz="2000" dirty="0" smtClean="0"/>
              <a:t>4989-4808 Cal BC</a:t>
            </a:r>
            <a:endParaRPr lang="en-GB" sz="2000" dirty="0"/>
          </a:p>
        </p:txBody>
      </p:sp>
      <p:sp>
        <p:nvSpPr>
          <p:cNvPr id="6" name="TextBox 5"/>
          <p:cNvSpPr txBox="1"/>
          <p:nvPr/>
        </p:nvSpPr>
        <p:spPr>
          <a:xfrm>
            <a:off x="323528" y="5877272"/>
            <a:ext cx="4288482" cy="646331"/>
          </a:xfrm>
          <a:prstGeom prst="rect">
            <a:avLst/>
          </a:prstGeom>
          <a:noFill/>
        </p:spPr>
        <p:txBody>
          <a:bodyPr wrap="none" rtlCol="0">
            <a:spAutoFit/>
          </a:bodyPr>
          <a:lstStyle/>
          <a:p>
            <a:endParaRPr lang="en-GB" dirty="0" smtClean="0"/>
          </a:p>
          <a:p>
            <a:r>
              <a:rPr lang="en-GB" dirty="0" smtClean="0"/>
              <a:t> Tooth is an upper, left fourth premolar. </a:t>
            </a:r>
            <a:endParaRPr lang="en-GB" dirty="0"/>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jacques\Downloads\P1180179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429795" y="1556792"/>
            <a:ext cx="2714205" cy="461665"/>
          </a:xfrm>
          <a:prstGeom prst="rect">
            <a:avLst/>
          </a:prstGeom>
          <a:noFill/>
        </p:spPr>
        <p:txBody>
          <a:bodyPr wrap="none" rtlCol="0">
            <a:spAutoFit/>
          </a:bodyPr>
          <a:lstStyle/>
          <a:p>
            <a:r>
              <a:rPr lang="en-GB" sz="2400" b="1" dirty="0" smtClean="0"/>
              <a:t>Why </a:t>
            </a:r>
            <a:r>
              <a:rPr lang="en-GB" sz="2400" b="1" dirty="0" err="1" smtClean="0"/>
              <a:t>Blick</a:t>
            </a:r>
            <a:r>
              <a:rPr lang="en-GB" sz="2400" b="1" dirty="0" smtClean="0"/>
              <a:t> Mead?</a:t>
            </a:r>
            <a:endParaRPr lang="en-GB" sz="2400" b="1"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Pictures\stonehenge exhibit detail_MAMUZ %2820%29.JPG"/>
          <p:cNvPicPr>
            <a:picLocks noChangeAspect="1" noChangeArrowheads="1"/>
          </p:cNvPicPr>
          <p:nvPr/>
        </p:nvPicPr>
        <p:blipFill>
          <a:blip r:embed="rId2" cstate="print"/>
          <a:srcRect/>
          <a:stretch>
            <a:fillRect/>
          </a:stretch>
        </p:blipFill>
        <p:spPr bwMode="auto">
          <a:xfrm>
            <a:off x="0" y="368405"/>
            <a:ext cx="9144000" cy="6121190"/>
          </a:xfrm>
          <a:prstGeom prst="rect">
            <a:avLst/>
          </a:prstGeom>
          <a:noFill/>
        </p:spPr>
      </p:pic>
      <p:sp>
        <p:nvSpPr>
          <p:cNvPr id="3" name="TextBox 2"/>
          <p:cNvSpPr txBox="1"/>
          <p:nvPr/>
        </p:nvSpPr>
        <p:spPr>
          <a:xfrm>
            <a:off x="4932040" y="476672"/>
            <a:ext cx="4211960" cy="1200329"/>
          </a:xfrm>
          <a:prstGeom prst="rect">
            <a:avLst/>
          </a:prstGeom>
          <a:noFill/>
        </p:spPr>
        <p:txBody>
          <a:bodyPr wrap="square" rtlCol="0">
            <a:spAutoFit/>
          </a:bodyPr>
          <a:lstStyle/>
          <a:p>
            <a:r>
              <a:rPr lang="en-GB" dirty="0" smtClean="0"/>
              <a:t>‘</a:t>
            </a:r>
            <a:r>
              <a:rPr lang="en-GB" b="1" dirty="0" smtClean="0"/>
              <a:t>Magical magenta stone’</a:t>
            </a:r>
          </a:p>
          <a:p>
            <a:endParaRPr lang="en-GB" dirty="0" smtClean="0"/>
          </a:p>
          <a:p>
            <a:r>
              <a:rPr lang="en-GB" dirty="0" smtClean="0"/>
              <a:t>Created by </a:t>
            </a:r>
            <a:r>
              <a:rPr lang="en-GB" i="1" dirty="0" err="1" smtClean="0"/>
              <a:t>hildenbrandia</a:t>
            </a:r>
            <a:r>
              <a:rPr lang="en-GB" i="1" dirty="0" smtClean="0"/>
              <a:t> </a:t>
            </a:r>
            <a:r>
              <a:rPr lang="en-GB" i="1" dirty="0" err="1" smtClean="0"/>
              <a:t>rivularis</a:t>
            </a:r>
            <a:r>
              <a:rPr lang="en-GB" i="1" dirty="0" smtClean="0"/>
              <a:t> </a:t>
            </a:r>
            <a:r>
              <a:rPr lang="en-GB" dirty="0" smtClean="0"/>
              <a:t>algae and particular environmental conditions</a:t>
            </a:r>
            <a:endParaRPr lang="en-GB"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archaeogeomancy.net/wp-content/uploads/2011/06/StonehengePTM.png"/>
          <p:cNvPicPr>
            <a:picLocks noChangeAspect="1" noChangeArrowheads="1"/>
          </p:cNvPicPr>
          <p:nvPr/>
        </p:nvPicPr>
        <p:blipFill>
          <a:blip r:embed="rId3" cstate="print"/>
          <a:srcRect/>
          <a:stretch>
            <a:fillRect/>
          </a:stretch>
        </p:blipFill>
        <p:spPr bwMode="auto">
          <a:xfrm>
            <a:off x="-2916238" y="-242888"/>
            <a:ext cx="18288001" cy="10687051"/>
          </a:xfrm>
          <a:prstGeom prst="rect">
            <a:avLst/>
          </a:prstGeom>
          <a:noFill/>
          <a:ln w="9525">
            <a:noFill/>
            <a:miter lim="800000"/>
            <a:headEnd/>
            <a:tailEnd/>
          </a:ln>
        </p:spPr>
      </p:pic>
      <p:sp>
        <p:nvSpPr>
          <p:cNvPr id="31747" name="TextBox 2"/>
          <p:cNvSpPr txBox="1">
            <a:spLocks noChangeArrowheads="1"/>
          </p:cNvSpPr>
          <p:nvPr/>
        </p:nvSpPr>
        <p:spPr bwMode="auto">
          <a:xfrm rot="-718577">
            <a:off x="3087688" y="3984625"/>
            <a:ext cx="2371725" cy="369888"/>
          </a:xfrm>
          <a:prstGeom prst="rect">
            <a:avLst/>
          </a:prstGeom>
          <a:noFill/>
          <a:ln w="9525">
            <a:noFill/>
            <a:miter lim="800000"/>
            <a:headEnd/>
            <a:tailEnd/>
          </a:ln>
        </p:spPr>
        <p:txBody>
          <a:bodyPr>
            <a:spAutoFit/>
          </a:bodyPr>
          <a:lstStyle/>
          <a:p>
            <a:r>
              <a:rPr lang="en-GB" b="1"/>
              <a:t>Mesolithic posts</a:t>
            </a:r>
          </a:p>
        </p:txBody>
      </p:sp>
      <p:sp>
        <p:nvSpPr>
          <p:cNvPr id="31748" name="TextBox 3"/>
          <p:cNvSpPr txBox="1">
            <a:spLocks noChangeArrowheads="1"/>
          </p:cNvSpPr>
          <p:nvPr/>
        </p:nvSpPr>
        <p:spPr bwMode="auto">
          <a:xfrm>
            <a:off x="2555875" y="4868863"/>
            <a:ext cx="2801938" cy="369887"/>
          </a:xfrm>
          <a:prstGeom prst="rect">
            <a:avLst/>
          </a:prstGeom>
          <a:noFill/>
          <a:ln w="9525">
            <a:noFill/>
            <a:miter lim="800000"/>
            <a:headEnd/>
            <a:tailEnd/>
          </a:ln>
        </p:spPr>
        <p:txBody>
          <a:bodyPr>
            <a:spAutoFit/>
          </a:bodyPr>
          <a:lstStyle/>
          <a:p>
            <a:r>
              <a:rPr lang="en-GB" b="1"/>
              <a:t>      Stonehenge</a:t>
            </a:r>
          </a:p>
        </p:txBody>
      </p:sp>
      <p:sp>
        <p:nvSpPr>
          <p:cNvPr id="5" name="TextBox 4"/>
          <p:cNvSpPr txBox="1"/>
          <p:nvPr/>
        </p:nvSpPr>
        <p:spPr>
          <a:xfrm rot="21275560">
            <a:off x="395536" y="764704"/>
            <a:ext cx="1300356" cy="369332"/>
          </a:xfrm>
          <a:prstGeom prst="rect">
            <a:avLst/>
          </a:prstGeom>
          <a:noFill/>
        </p:spPr>
        <p:txBody>
          <a:bodyPr wrap="none" rtlCol="0">
            <a:spAutoFit/>
          </a:bodyPr>
          <a:lstStyle/>
          <a:p>
            <a:r>
              <a:rPr lang="en-GB" b="1" dirty="0" err="1" smtClean="0"/>
              <a:t>Gt</a:t>
            </a:r>
            <a:r>
              <a:rPr lang="en-GB" b="1" dirty="0" smtClean="0"/>
              <a:t> </a:t>
            </a:r>
            <a:r>
              <a:rPr lang="en-GB" b="1" dirty="0" err="1" smtClean="0"/>
              <a:t>Cursus</a:t>
            </a:r>
            <a:endParaRPr lang="en-GB" b="1" dirty="0"/>
          </a:p>
        </p:txBody>
      </p:sp>
      <p:sp>
        <p:nvSpPr>
          <p:cNvPr id="7" name="TextBox 6"/>
          <p:cNvSpPr txBox="1"/>
          <p:nvPr/>
        </p:nvSpPr>
        <p:spPr>
          <a:xfrm>
            <a:off x="3707904" y="620688"/>
            <a:ext cx="5616624" cy="523220"/>
          </a:xfrm>
          <a:prstGeom prst="rect">
            <a:avLst/>
          </a:prstGeom>
          <a:noFill/>
        </p:spPr>
        <p:txBody>
          <a:bodyPr wrap="square" rtlCol="0">
            <a:spAutoFit/>
          </a:bodyPr>
          <a:lstStyle/>
          <a:p>
            <a:r>
              <a:rPr lang="en-GB" sz="2800" b="1" dirty="0" smtClean="0"/>
              <a:t>     Where did the animals go?</a:t>
            </a:r>
            <a:endParaRPr lang="en-GB" sz="2800" b="1" dirty="0"/>
          </a:p>
        </p:txBody>
      </p:sp>
      <p:sp>
        <p:nvSpPr>
          <p:cNvPr id="8" name="TextBox 7"/>
          <p:cNvSpPr txBox="1"/>
          <p:nvPr/>
        </p:nvSpPr>
        <p:spPr>
          <a:xfrm>
            <a:off x="6588224" y="2348880"/>
            <a:ext cx="3168352" cy="584775"/>
          </a:xfrm>
          <a:prstGeom prst="rect">
            <a:avLst/>
          </a:prstGeom>
          <a:noFill/>
        </p:spPr>
        <p:txBody>
          <a:bodyPr wrap="square" rtlCol="0">
            <a:spAutoFit/>
          </a:bodyPr>
          <a:lstStyle/>
          <a:p>
            <a:r>
              <a:rPr lang="en-GB" b="1" dirty="0" smtClean="0"/>
              <a:t> </a:t>
            </a:r>
            <a:r>
              <a:rPr lang="en-GB" sz="1400" b="1" dirty="0" smtClean="0"/>
              <a:t>Stonehenge Bottom</a:t>
            </a:r>
          </a:p>
          <a:p>
            <a:r>
              <a:rPr lang="en-GB" sz="1400" b="1" dirty="0" smtClean="0"/>
              <a:t> fording point</a:t>
            </a:r>
          </a:p>
        </p:txBody>
      </p:sp>
      <p:pic>
        <p:nvPicPr>
          <p:cNvPr id="9" name="Picture 2"/>
          <p:cNvPicPr>
            <a:picLocks noChangeAspect="1" noChangeArrowheads="1"/>
          </p:cNvPicPr>
          <p:nvPr/>
        </p:nvPicPr>
        <p:blipFill>
          <a:blip r:embed="rId4" cstate="print"/>
          <a:srcRect/>
          <a:stretch>
            <a:fillRect/>
          </a:stretch>
        </p:blipFill>
        <p:spPr bwMode="auto">
          <a:xfrm>
            <a:off x="1907704" y="1700808"/>
            <a:ext cx="3312368" cy="172819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123728" y="0"/>
            <a:ext cx="4572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esbury 20140323\Amesbury Dig 2014 March 22-25 (27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archaeogeomancy.net/wp-content/uploads/2011/06/StonehengePTM.png"/>
          <p:cNvPicPr>
            <a:picLocks noChangeAspect="1" noChangeArrowheads="1"/>
          </p:cNvPicPr>
          <p:nvPr/>
        </p:nvPicPr>
        <p:blipFill>
          <a:blip r:embed="rId3" cstate="print"/>
          <a:srcRect/>
          <a:stretch>
            <a:fillRect/>
          </a:stretch>
        </p:blipFill>
        <p:spPr bwMode="auto">
          <a:xfrm>
            <a:off x="-2916238" y="-242888"/>
            <a:ext cx="18288001" cy="10687051"/>
          </a:xfrm>
          <a:prstGeom prst="rect">
            <a:avLst/>
          </a:prstGeom>
          <a:noFill/>
          <a:ln w="9525">
            <a:noFill/>
            <a:miter lim="800000"/>
            <a:headEnd/>
            <a:tailEnd/>
          </a:ln>
        </p:spPr>
      </p:pic>
      <p:sp>
        <p:nvSpPr>
          <p:cNvPr id="32771" name="TextBox 2"/>
          <p:cNvSpPr txBox="1">
            <a:spLocks noChangeArrowheads="1"/>
          </p:cNvSpPr>
          <p:nvPr/>
        </p:nvSpPr>
        <p:spPr bwMode="auto">
          <a:xfrm rot="-817438">
            <a:off x="2811463" y="3908425"/>
            <a:ext cx="2314575" cy="368300"/>
          </a:xfrm>
          <a:prstGeom prst="rect">
            <a:avLst/>
          </a:prstGeom>
          <a:noFill/>
          <a:ln w="9525">
            <a:noFill/>
            <a:miter lim="800000"/>
            <a:headEnd/>
            <a:tailEnd/>
          </a:ln>
        </p:spPr>
        <p:txBody>
          <a:bodyPr>
            <a:spAutoFit/>
          </a:bodyPr>
          <a:lstStyle/>
          <a:p>
            <a:r>
              <a:rPr lang="en-GB" altLang="en-US" b="1"/>
              <a:t> Mesolithic Posts</a:t>
            </a:r>
          </a:p>
        </p:txBody>
      </p:sp>
      <p:sp>
        <p:nvSpPr>
          <p:cNvPr id="32772" name="TextBox 3"/>
          <p:cNvSpPr txBox="1">
            <a:spLocks noChangeArrowheads="1"/>
          </p:cNvSpPr>
          <p:nvPr/>
        </p:nvSpPr>
        <p:spPr bwMode="auto">
          <a:xfrm rot="-757287">
            <a:off x="4478338" y="3240088"/>
            <a:ext cx="2092325" cy="369887"/>
          </a:xfrm>
          <a:prstGeom prst="rect">
            <a:avLst/>
          </a:prstGeom>
          <a:noFill/>
          <a:ln w="9525">
            <a:noFill/>
            <a:miter lim="800000"/>
            <a:headEnd/>
            <a:tailEnd/>
          </a:ln>
        </p:spPr>
        <p:txBody>
          <a:bodyPr>
            <a:spAutoFit/>
          </a:bodyPr>
          <a:lstStyle/>
          <a:p>
            <a:r>
              <a:rPr lang="en-GB" altLang="en-US"/>
              <a:t>Side Valley/Funnel</a:t>
            </a:r>
          </a:p>
        </p:txBody>
      </p:sp>
      <p:sp>
        <p:nvSpPr>
          <p:cNvPr id="32773" name="TextBox 4"/>
          <p:cNvSpPr txBox="1">
            <a:spLocks noChangeArrowheads="1"/>
          </p:cNvSpPr>
          <p:nvPr/>
        </p:nvSpPr>
        <p:spPr bwMode="auto">
          <a:xfrm>
            <a:off x="7451725" y="6524625"/>
            <a:ext cx="3198813" cy="369888"/>
          </a:xfrm>
          <a:prstGeom prst="rect">
            <a:avLst/>
          </a:prstGeom>
          <a:noFill/>
          <a:ln w="9525">
            <a:noFill/>
            <a:miter lim="800000"/>
            <a:headEnd/>
            <a:tailEnd/>
          </a:ln>
        </p:spPr>
        <p:txBody>
          <a:bodyPr>
            <a:spAutoFit/>
          </a:bodyPr>
          <a:lstStyle/>
          <a:p>
            <a:r>
              <a:rPr lang="en-GB" altLang="en-US"/>
              <a:t>       Coneybury</a:t>
            </a:r>
          </a:p>
        </p:txBody>
      </p:sp>
      <p:sp>
        <p:nvSpPr>
          <p:cNvPr id="32774" name="TextBox 6"/>
          <p:cNvSpPr txBox="1">
            <a:spLocks noChangeArrowheads="1"/>
          </p:cNvSpPr>
          <p:nvPr/>
        </p:nvSpPr>
        <p:spPr bwMode="auto">
          <a:xfrm>
            <a:off x="7380288" y="4724400"/>
            <a:ext cx="1441450" cy="647700"/>
          </a:xfrm>
          <a:prstGeom prst="rect">
            <a:avLst/>
          </a:prstGeom>
          <a:noFill/>
          <a:ln w="9525">
            <a:noFill/>
            <a:miter lim="800000"/>
            <a:headEnd/>
            <a:tailEnd/>
          </a:ln>
        </p:spPr>
        <p:txBody>
          <a:bodyPr>
            <a:spAutoFit/>
          </a:bodyPr>
          <a:lstStyle/>
          <a:p>
            <a:r>
              <a:rPr lang="en-GB" altLang="en-US"/>
              <a:t>King Barrow</a:t>
            </a:r>
          </a:p>
          <a:p>
            <a:r>
              <a:rPr lang="en-GB" altLang="en-US"/>
              <a:t>Ridge</a:t>
            </a:r>
          </a:p>
        </p:txBody>
      </p:sp>
      <p:sp>
        <p:nvSpPr>
          <p:cNvPr id="32775" name="TextBox 7"/>
          <p:cNvSpPr txBox="1">
            <a:spLocks noChangeArrowheads="1"/>
          </p:cNvSpPr>
          <p:nvPr/>
        </p:nvSpPr>
        <p:spPr bwMode="auto">
          <a:xfrm>
            <a:off x="8316913" y="3068638"/>
            <a:ext cx="1393825" cy="369887"/>
          </a:xfrm>
          <a:prstGeom prst="rect">
            <a:avLst/>
          </a:prstGeom>
          <a:noFill/>
          <a:ln w="9525">
            <a:noFill/>
            <a:miter lim="800000"/>
            <a:headEnd/>
            <a:tailEnd/>
          </a:ln>
        </p:spPr>
        <p:txBody>
          <a:bodyPr>
            <a:spAutoFit/>
          </a:bodyPr>
          <a:lstStyle/>
          <a:p>
            <a:r>
              <a:rPr lang="en-GB" altLang="en-US"/>
              <a:t>Funnel</a:t>
            </a:r>
          </a:p>
        </p:txBody>
      </p:sp>
      <p:sp>
        <p:nvSpPr>
          <p:cNvPr id="32776" name="TextBox 8"/>
          <p:cNvSpPr txBox="1">
            <a:spLocks noChangeArrowheads="1"/>
          </p:cNvSpPr>
          <p:nvPr/>
        </p:nvSpPr>
        <p:spPr bwMode="auto">
          <a:xfrm rot="-1646402">
            <a:off x="7885113" y="1700213"/>
            <a:ext cx="1312862" cy="369887"/>
          </a:xfrm>
          <a:prstGeom prst="rect">
            <a:avLst/>
          </a:prstGeom>
          <a:noFill/>
          <a:ln w="9525">
            <a:noFill/>
            <a:miter lim="800000"/>
            <a:headEnd/>
            <a:tailEnd/>
          </a:ln>
        </p:spPr>
        <p:txBody>
          <a:bodyPr>
            <a:spAutoFit/>
          </a:bodyPr>
          <a:lstStyle/>
          <a:p>
            <a:r>
              <a:rPr lang="en-GB" altLang="en-US"/>
              <a:t> Funnel</a:t>
            </a:r>
          </a:p>
        </p:txBody>
      </p:sp>
      <p:sp>
        <p:nvSpPr>
          <p:cNvPr id="32777" name="TextBox 9"/>
          <p:cNvSpPr txBox="1">
            <a:spLocks noChangeArrowheads="1"/>
          </p:cNvSpPr>
          <p:nvPr/>
        </p:nvSpPr>
        <p:spPr bwMode="auto">
          <a:xfrm>
            <a:off x="6300788" y="836613"/>
            <a:ext cx="2943225" cy="369887"/>
          </a:xfrm>
          <a:prstGeom prst="rect">
            <a:avLst/>
          </a:prstGeom>
          <a:noFill/>
          <a:ln w="9525">
            <a:noFill/>
            <a:miter lim="800000"/>
            <a:headEnd/>
            <a:tailEnd/>
          </a:ln>
        </p:spPr>
        <p:txBody>
          <a:bodyPr>
            <a:spAutoFit/>
          </a:bodyPr>
          <a:lstStyle/>
          <a:p>
            <a:r>
              <a:rPr lang="en-GB" altLang="en-US"/>
              <a:t>Stonehenge Bottom</a:t>
            </a:r>
          </a:p>
        </p:txBody>
      </p:sp>
      <p:sp>
        <p:nvSpPr>
          <p:cNvPr id="32778" name="TextBox 10"/>
          <p:cNvSpPr txBox="1">
            <a:spLocks noChangeArrowheads="1"/>
          </p:cNvSpPr>
          <p:nvPr/>
        </p:nvSpPr>
        <p:spPr bwMode="auto">
          <a:xfrm>
            <a:off x="4643438" y="333375"/>
            <a:ext cx="185737" cy="368300"/>
          </a:xfrm>
          <a:prstGeom prst="rect">
            <a:avLst/>
          </a:prstGeom>
          <a:noFill/>
          <a:ln w="9525">
            <a:noFill/>
            <a:miter lim="800000"/>
            <a:headEnd/>
            <a:tailEnd/>
          </a:ln>
        </p:spPr>
        <p:txBody>
          <a:bodyPr wrap="none">
            <a:spAutoFit/>
          </a:bodyPr>
          <a:lstStyle/>
          <a:p>
            <a:endParaRPr lang="en-GB" altLang="en-US"/>
          </a:p>
        </p:txBody>
      </p:sp>
      <p:sp>
        <p:nvSpPr>
          <p:cNvPr id="32779" name="TextBox 2"/>
          <p:cNvSpPr txBox="1">
            <a:spLocks noChangeArrowheads="1"/>
          </p:cNvSpPr>
          <p:nvPr/>
        </p:nvSpPr>
        <p:spPr bwMode="auto">
          <a:xfrm rot="-442880">
            <a:off x="684213" y="286435"/>
            <a:ext cx="4659312" cy="646331"/>
          </a:xfrm>
          <a:prstGeom prst="rect">
            <a:avLst/>
          </a:prstGeom>
          <a:noFill/>
          <a:ln w="9525">
            <a:noFill/>
            <a:miter lim="800000"/>
            <a:headEnd/>
            <a:tailEnd/>
          </a:ln>
        </p:spPr>
        <p:txBody>
          <a:bodyPr>
            <a:spAutoFit/>
          </a:bodyPr>
          <a:lstStyle/>
          <a:p>
            <a:r>
              <a:rPr lang="en-GB" altLang="en-US" dirty="0"/>
              <a:t>                                           </a:t>
            </a:r>
            <a:r>
              <a:rPr lang="en-GB" altLang="en-US" dirty="0" smtClean="0"/>
              <a:t>           </a:t>
            </a:r>
          </a:p>
          <a:p>
            <a:r>
              <a:rPr lang="en-GB" altLang="en-US" dirty="0" smtClean="0"/>
              <a:t>                                                     </a:t>
            </a:r>
            <a:r>
              <a:rPr lang="en-GB" altLang="en-US" b="1" dirty="0" err="1"/>
              <a:t>Cursus</a:t>
            </a:r>
            <a:endParaRPr lang="en-GB" altLang="en-US" b="1" dirty="0"/>
          </a:p>
        </p:txBody>
      </p:sp>
      <p:sp>
        <p:nvSpPr>
          <p:cNvPr id="32780" name="TextBox 12"/>
          <p:cNvSpPr txBox="1">
            <a:spLocks noChangeArrowheads="1"/>
          </p:cNvSpPr>
          <p:nvPr/>
        </p:nvSpPr>
        <p:spPr bwMode="auto">
          <a:xfrm rot="932868">
            <a:off x="715963" y="2965450"/>
            <a:ext cx="890587" cy="368300"/>
          </a:xfrm>
          <a:prstGeom prst="rect">
            <a:avLst/>
          </a:prstGeom>
          <a:noFill/>
          <a:ln w="9525">
            <a:noFill/>
            <a:miter lim="800000"/>
            <a:headEnd/>
            <a:tailEnd/>
          </a:ln>
        </p:spPr>
        <p:txBody>
          <a:bodyPr>
            <a:spAutoFit/>
          </a:bodyPr>
          <a:lstStyle/>
          <a:p>
            <a:r>
              <a:rPr lang="en-GB" altLang="en-US"/>
              <a:t>Funnel</a:t>
            </a:r>
          </a:p>
        </p:txBody>
      </p:sp>
      <p:sp>
        <p:nvSpPr>
          <p:cNvPr id="32781" name="TextBox 13"/>
          <p:cNvSpPr txBox="1">
            <a:spLocks noChangeArrowheads="1"/>
          </p:cNvSpPr>
          <p:nvPr/>
        </p:nvSpPr>
        <p:spPr bwMode="auto">
          <a:xfrm rot="-1610329">
            <a:off x="528638" y="5038725"/>
            <a:ext cx="1095375" cy="369888"/>
          </a:xfrm>
          <a:prstGeom prst="rect">
            <a:avLst/>
          </a:prstGeom>
          <a:noFill/>
          <a:ln w="9525">
            <a:noFill/>
            <a:miter lim="800000"/>
            <a:headEnd/>
            <a:tailEnd/>
          </a:ln>
        </p:spPr>
        <p:txBody>
          <a:bodyPr>
            <a:spAutoFit/>
          </a:bodyPr>
          <a:lstStyle/>
          <a:p>
            <a:r>
              <a:rPr lang="en-GB" altLang="en-US"/>
              <a:t>   Funnel</a:t>
            </a:r>
          </a:p>
        </p:txBody>
      </p:sp>
      <p:sp>
        <p:nvSpPr>
          <p:cNvPr id="32782" name="TextBox 14"/>
          <p:cNvSpPr txBox="1">
            <a:spLocks noChangeArrowheads="1"/>
          </p:cNvSpPr>
          <p:nvPr/>
        </p:nvSpPr>
        <p:spPr bwMode="auto">
          <a:xfrm>
            <a:off x="6948488" y="2708275"/>
            <a:ext cx="1746250" cy="369888"/>
          </a:xfrm>
          <a:prstGeom prst="rect">
            <a:avLst/>
          </a:prstGeom>
          <a:noFill/>
          <a:ln w="9525">
            <a:noFill/>
            <a:miter lim="800000"/>
            <a:headEnd/>
            <a:tailEnd/>
          </a:ln>
        </p:spPr>
        <p:txBody>
          <a:bodyPr>
            <a:spAutoFit/>
          </a:bodyPr>
          <a:lstStyle/>
          <a:p>
            <a:r>
              <a:rPr lang="en-GB" altLang="en-US"/>
              <a:t>Fording point</a:t>
            </a:r>
          </a:p>
        </p:txBody>
      </p:sp>
      <p:sp>
        <p:nvSpPr>
          <p:cNvPr id="32783" name="TextBox 14"/>
          <p:cNvSpPr txBox="1">
            <a:spLocks noChangeArrowheads="1"/>
          </p:cNvSpPr>
          <p:nvPr/>
        </p:nvSpPr>
        <p:spPr bwMode="auto">
          <a:xfrm>
            <a:off x="3563938" y="2060575"/>
            <a:ext cx="184150" cy="369888"/>
          </a:xfrm>
          <a:prstGeom prst="rect">
            <a:avLst/>
          </a:prstGeom>
          <a:noFill/>
          <a:ln w="9525">
            <a:noFill/>
            <a:miter lim="800000"/>
            <a:headEnd/>
            <a:tailEnd/>
          </a:ln>
        </p:spPr>
        <p:txBody>
          <a:bodyPr wrap="none">
            <a:spAutoFit/>
          </a:bodyPr>
          <a:lstStyle/>
          <a:p>
            <a:endParaRPr lang="en-GB"/>
          </a:p>
        </p:txBody>
      </p:sp>
      <p:sp>
        <p:nvSpPr>
          <p:cNvPr id="32784" name="TextBox 15"/>
          <p:cNvSpPr txBox="1">
            <a:spLocks noChangeArrowheads="1"/>
          </p:cNvSpPr>
          <p:nvPr/>
        </p:nvSpPr>
        <p:spPr bwMode="auto">
          <a:xfrm>
            <a:off x="0" y="836613"/>
            <a:ext cx="2916238" cy="646112"/>
          </a:xfrm>
          <a:prstGeom prst="rect">
            <a:avLst/>
          </a:prstGeom>
          <a:noFill/>
          <a:ln w="9525">
            <a:noFill/>
            <a:miter lim="800000"/>
            <a:headEnd/>
            <a:tailEnd/>
          </a:ln>
        </p:spPr>
        <p:txBody>
          <a:bodyPr>
            <a:spAutoFit/>
          </a:bodyPr>
          <a:lstStyle/>
          <a:p>
            <a:r>
              <a:rPr lang="en-GB"/>
              <a:t>        &lt;Pine charcoal at western terrninus</a:t>
            </a:r>
          </a:p>
        </p:txBody>
      </p:sp>
      <p:pic>
        <p:nvPicPr>
          <p:cNvPr id="17" name="Picture 2"/>
          <p:cNvPicPr>
            <a:picLocks noChangeAspect="1" noChangeArrowheads="1"/>
          </p:cNvPicPr>
          <p:nvPr/>
        </p:nvPicPr>
        <p:blipFill>
          <a:blip r:embed="rId4" cstate="print"/>
          <a:srcRect/>
          <a:stretch>
            <a:fillRect/>
          </a:stretch>
        </p:blipFill>
        <p:spPr bwMode="auto">
          <a:xfrm>
            <a:off x="1691680" y="1700808"/>
            <a:ext cx="3312368" cy="172819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3175"/>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79388" y="404665"/>
            <a:ext cx="8685212" cy="707886"/>
          </a:xfrm>
          <a:prstGeom prst="rect">
            <a:avLst/>
          </a:prstGeom>
          <a:noFill/>
          <a:ln w="9525">
            <a:noFill/>
            <a:miter lim="800000"/>
            <a:headEnd/>
            <a:tailEnd/>
          </a:ln>
        </p:spPr>
        <p:txBody>
          <a:bodyPr wrap="square">
            <a:spAutoFit/>
          </a:bodyPr>
          <a:lstStyle/>
          <a:p>
            <a:endParaRPr lang="en-GB" sz="2000" b="1" dirty="0"/>
          </a:p>
          <a:p>
            <a:endParaRPr lang="en-GB" sz="2000" b="1" dirty="0"/>
          </a:p>
        </p:txBody>
      </p:sp>
      <p:sp>
        <p:nvSpPr>
          <p:cNvPr id="4" name="Rectangle 3"/>
          <p:cNvSpPr/>
          <p:nvPr/>
        </p:nvSpPr>
        <p:spPr>
          <a:xfrm>
            <a:off x="0" y="0"/>
            <a:ext cx="6858000" cy="3416320"/>
          </a:xfrm>
          <a:prstGeom prst="rect">
            <a:avLst/>
          </a:prstGeom>
        </p:spPr>
        <p:txBody>
          <a:bodyPr wrap="square">
            <a:spAutoFit/>
          </a:bodyPr>
          <a:lstStyle/>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dirty="0"/>
          </a:p>
        </p:txBody>
      </p:sp>
      <p:sp>
        <p:nvSpPr>
          <p:cNvPr id="5" name="TextBox 4"/>
          <p:cNvSpPr txBox="1"/>
          <p:nvPr/>
        </p:nvSpPr>
        <p:spPr>
          <a:xfrm>
            <a:off x="395536" y="404664"/>
            <a:ext cx="2021707" cy="1631216"/>
          </a:xfrm>
          <a:prstGeom prst="rect">
            <a:avLst/>
          </a:prstGeom>
          <a:noFill/>
        </p:spPr>
        <p:txBody>
          <a:bodyPr wrap="none" rtlCol="0">
            <a:spAutoFit/>
          </a:bodyPr>
          <a:lstStyle/>
          <a:p>
            <a:endParaRPr lang="en-GB" sz="2000" b="1" dirty="0" smtClean="0"/>
          </a:p>
          <a:p>
            <a:endParaRPr lang="en-GB" sz="2000" b="1" dirty="0" smtClean="0"/>
          </a:p>
          <a:p>
            <a:endParaRPr lang="en-GB" sz="2000" b="1" dirty="0" smtClean="0"/>
          </a:p>
          <a:p>
            <a:r>
              <a:rPr lang="en-GB" sz="2000" b="1" dirty="0" smtClean="0"/>
              <a:t>Where did they</a:t>
            </a:r>
          </a:p>
          <a:p>
            <a:r>
              <a:rPr lang="en-GB" sz="2000" b="1" dirty="0" smtClean="0"/>
              <a:t>live?</a:t>
            </a:r>
            <a:endParaRPr lang="en-GB" sz="2000" b="1"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jacques\AppData\Local\Microsoft\Windows\Temporary Internet Files\Low\Content.IE5\5EL5XE6I\David_B[1].jpg"/>
          <p:cNvPicPr>
            <a:picLocks noChangeAspect="1" noChangeArrowheads="1"/>
          </p:cNvPicPr>
          <p:nvPr/>
        </p:nvPicPr>
        <p:blipFill>
          <a:blip r:embed="rId2" cstate="print"/>
          <a:srcRect/>
          <a:stretch>
            <a:fillRect/>
          </a:stretch>
        </p:blipFill>
        <p:spPr bwMode="auto">
          <a:xfrm>
            <a:off x="0" y="57150"/>
            <a:ext cx="9144000" cy="67437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jacques\Downloads\Tom planning 1.jpg"/>
          <p:cNvPicPr>
            <a:picLocks noChangeAspect="1" noChangeArrowheads="1"/>
          </p:cNvPicPr>
          <p:nvPr/>
        </p:nvPicPr>
        <p:blipFill>
          <a:blip r:embed="rId2" cstate="print"/>
          <a:srcRect/>
          <a:stretch>
            <a:fillRect/>
          </a:stretch>
        </p:blipFill>
        <p:spPr bwMode="auto">
          <a:xfrm>
            <a:off x="0" y="388938"/>
            <a:ext cx="9144000" cy="6080125"/>
          </a:xfrm>
          <a:prstGeom prst="rect">
            <a:avLst/>
          </a:prstGeom>
          <a:noFill/>
          <a:ln w="9525">
            <a:noFill/>
            <a:miter lim="800000"/>
            <a:headEnd/>
            <a:tailEnd/>
          </a:ln>
        </p:spPr>
      </p:pic>
      <p:sp>
        <p:nvSpPr>
          <p:cNvPr id="3" name="TextBox 2"/>
          <p:cNvSpPr txBox="1"/>
          <p:nvPr/>
        </p:nvSpPr>
        <p:spPr>
          <a:xfrm>
            <a:off x="3419872" y="3789040"/>
            <a:ext cx="774571" cy="369332"/>
          </a:xfrm>
          <a:prstGeom prst="rect">
            <a:avLst/>
          </a:prstGeom>
          <a:noFill/>
        </p:spPr>
        <p:txBody>
          <a:bodyPr wrap="none" rtlCol="0">
            <a:spAutoFit/>
          </a:bodyPr>
          <a:lstStyle/>
          <a:p>
            <a:r>
              <a:rPr lang="en-GB" dirty="0" smtClean="0"/>
              <a:t>C</a:t>
            </a:r>
            <a:r>
              <a:rPr lang="en-GB" b="1" dirty="0" smtClean="0"/>
              <a:t>!4 </a:t>
            </a:r>
            <a:r>
              <a:rPr lang="en-GB" b="1" dirty="0" smtClean="0">
                <a:solidFill>
                  <a:srgbClr val="FF0000"/>
                </a:solidFill>
              </a:rPr>
              <a:t>X</a:t>
            </a:r>
            <a:endParaRPr lang="en-GB" b="1" dirty="0">
              <a:solidFill>
                <a:srgbClr val="FF0000"/>
              </a:solidFill>
            </a:endParaRPr>
          </a:p>
        </p:txBody>
      </p:sp>
      <p:sp>
        <p:nvSpPr>
          <p:cNvPr id="4" name="TextBox 3"/>
          <p:cNvSpPr txBox="1"/>
          <p:nvPr/>
        </p:nvSpPr>
        <p:spPr>
          <a:xfrm>
            <a:off x="467544" y="692696"/>
            <a:ext cx="870751" cy="461665"/>
          </a:xfrm>
          <a:prstGeom prst="rect">
            <a:avLst/>
          </a:prstGeom>
          <a:noFill/>
        </p:spPr>
        <p:txBody>
          <a:bodyPr wrap="none" rtlCol="0">
            <a:spAutoFit/>
          </a:bodyPr>
          <a:lstStyle/>
          <a:p>
            <a:r>
              <a:rPr lang="en-GB" sz="2400" dirty="0" smtClean="0"/>
              <a:t>2014</a:t>
            </a:r>
            <a:endParaRPr lang="en-GB" sz="2400"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Users\Owner\Pictures\stonehenge-945.jpg"/>
          <p:cNvPicPr>
            <a:picLocks noGrp="1" noChangeAspect="1" noChangeArrowheads="1"/>
          </p:cNvPicPr>
          <p:nvPr>
            <p:ph idx="1"/>
          </p:nvPr>
        </p:nvPicPr>
        <p:blipFill>
          <a:blip r:embed="rId3" cstate="print"/>
          <a:srcRect/>
          <a:stretch>
            <a:fillRect/>
          </a:stretch>
        </p:blipFill>
        <p:spPr bwMode="auto">
          <a:xfrm>
            <a:off x="0" y="0"/>
            <a:ext cx="9144000" cy="10485784"/>
          </a:xfrm>
          <a:prstGeom prst="rect">
            <a:avLst/>
          </a:prstGeom>
          <a:noFill/>
          <a:ln w="9525">
            <a:noFill/>
            <a:miter lim="800000"/>
            <a:headEnd/>
            <a:tailEnd/>
          </a:ln>
        </p:spPr>
      </p:pic>
      <p:sp>
        <p:nvSpPr>
          <p:cNvPr id="5" name="TextBox 4"/>
          <p:cNvSpPr txBox="1"/>
          <p:nvPr/>
        </p:nvSpPr>
        <p:spPr>
          <a:xfrm>
            <a:off x="7452320" y="836712"/>
            <a:ext cx="1501373" cy="923330"/>
          </a:xfrm>
          <a:prstGeom prst="rect">
            <a:avLst/>
          </a:prstGeom>
          <a:noFill/>
        </p:spPr>
        <p:txBody>
          <a:bodyPr wrap="none" rtlCol="0">
            <a:spAutoFit/>
          </a:bodyPr>
          <a:lstStyle/>
          <a:p>
            <a:r>
              <a:rPr lang="en-GB" b="1" dirty="0" err="1" smtClean="0">
                <a:solidFill>
                  <a:schemeClr val="bg1"/>
                </a:solidFill>
              </a:rPr>
              <a:t>Durrington</a:t>
            </a:r>
            <a:endParaRPr lang="en-GB" b="1" dirty="0" smtClean="0">
              <a:solidFill>
                <a:schemeClr val="bg1"/>
              </a:solidFill>
            </a:endParaRPr>
          </a:p>
          <a:p>
            <a:r>
              <a:rPr lang="en-GB" b="1" dirty="0" smtClean="0">
                <a:solidFill>
                  <a:schemeClr val="bg1"/>
                </a:solidFill>
              </a:rPr>
              <a:t>Walls and </a:t>
            </a:r>
          </a:p>
          <a:p>
            <a:r>
              <a:rPr lang="en-GB" b="1" dirty="0" err="1" smtClean="0">
                <a:solidFill>
                  <a:schemeClr val="bg1"/>
                </a:solidFill>
              </a:rPr>
              <a:t>Woodhenge</a:t>
            </a:r>
            <a:endParaRPr lang="en-GB" b="1" dirty="0">
              <a:solidFill>
                <a:schemeClr val="bg1"/>
              </a:solidFill>
            </a:endParaRPr>
          </a:p>
        </p:txBody>
      </p:sp>
      <p:sp>
        <p:nvSpPr>
          <p:cNvPr id="6" name="TextBox 5"/>
          <p:cNvSpPr txBox="1"/>
          <p:nvPr/>
        </p:nvSpPr>
        <p:spPr>
          <a:xfrm>
            <a:off x="7236296" y="4581128"/>
            <a:ext cx="1656184" cy="646331"/>
          </a:xfrm>
          <a:prstGeom prst="rect">
            <a:avLst/>
          </a:prstGeom>
          <a:noFill/>
        </p:spPr>
        <p:txBody>
          <a:bodyPr wrap="square" rtlCol="0">
            <a:spAutoFit/>
          </a:bodyPr>
          <a:lstStyle/>
          <a:p>
            <a:r>
              <a:rPr lang="en-GB" b="1" dirty="0" smtClean="0">
                <a:solidFill>
                  <a:schemeClr val="bg1"/>
                </a:solidFill>
              </a:rPr>
              <a:t>   </a:t>
            </a:r>
            <a:r>
              <a:rPr lang="en-GB" b="1" dirty="0" err="1" smtClean="0">
                <a:solidFill>
                  <a:schemeClr val="bg1"/>
                </a:solidFill>
              </a:rPr>
              <a:t>Blick</a:t>
            </a:r>
            <a:r>
              <a:rPr lang="en-GB" b="1" dirty="0" smtClean="0">
                <a:solidFill>
                  <a:schemeClr val="bg1"/>
                </a:solidFill>
              </a:rPr>
              <a:t> Mead</a:t>
            </a:r>
          </a:p>
          <a:p>
            <a:endParaRPr lang="en-GB" b="1" dirty="0">
              <a:solidFill>
                <a:schemeClr val="bg1"/>
              </a:solidFill>
            </a:endParaRPr>
          </a:p>
        </p:txBody>
      </p:sp>
      <p:sp>
        <p:nvSpPr>
          <p:cNvPr id="8" name="TextBox 7"/>
          <p:cNvSpPr txBox="1"/>
          <p:nvPr/>
        </p:nvSpPr>
        <p:spPr>
          <a:xfrm>
            <a:off x="5292080" y="2060848"/>
            <a:ext cx="184731" cy="369332"/>
          </a:xfrm>
          <a:prstGeom prst="rect">
            <a:avLst/>
          </a:prstGeom>
          <a:noFill/>
        </p:spPr>
        <p:txBody>
          <a:bodyPr wrap="none" rtlCol="0">
            <a:spAutoFit/>
          </a:bodyPr>
          <a:lstStyle/>
          <a:p>
            <a:endParaRPr lang="en-GB" b="1" dirty="0">
              <a:solidFill>
                <a:schemeClr val="bg1"/>
              </a:solidFill>
            </a:endParaRPr>
          </a:p>
        </p:txBody>
      </p:sp>
      <p:sp>
        <p:nvSpPr>
          <p:cNvPr id="9" name="TextBox 8"/>
          <p:cNvSpPr txBox="1"/>
          <p:nvPr/>
        </p:nvSpPr>
        <p:spPr>
          <a:xfrm>
            <a:off x="899592" y="2060848"/>
            <a:ext cx="1518364" cy="369332"/>
          </a:xfrm>
          <a:prstGeom prst="rect">
            <a:avLst/>
          </a:prstGeom>
          <a:noFill/>
        </p:spPr>
        <p:txBody>
          <a:bodyPr wrap="none" rtlCol="0">
            <a:spAutoFit/>
          </a:bodyPr>
          <a:lstStyle/>
          <a:p>
            <a:r>
              <a:rPr lang="en-GB" b="1" dirty="0" smtClean="0">
                <a:solidFill>
                  <a:schemeClr val="bg1"/>
                </a:solidFill>
              </a:rPr>
              <a:t>The </a:t>
            </a:r>
            <a:r>
              <a:rPr lang="en-GB" b="1" dirty="0" err="1" smtClean="0">
                <a:solidFill>
                  <a:schemeClr val="bg1"/>
                </a:solidFill>
              </a:rPr>
              <a:t>Cursus</a:t>
            </a:r>
            <a:r>
              <a:rPr lang="en-GB" b="1" dirty="0" smtClean="0">
                <a:solidFill>
                  <a:schemeClr val="bg1"/>
                </a:solidFill>
              </a:rPr>
              <a:t> </a:t>
            </a:r>
            <a:endParaRPr lang="en-GB" b="1" dirty="0">
              <a:solidFill>
                <a:schemeClr val="bg1"/>
              </a:solidFill>
            </a:endParaRPr>
          </a:p>
        </p:txBody>
      </p:sp>
      <p:sp>
        <p:nvSpPr>
          <p:cNvPr id="10" name="TextBox 9"/>
          <p:cNvSpPr txBox="1"/>
          <p:nvPr/>
        </p:nvSpPr>
        <p:spPr>
          <a:xfrm>
            <a:off x="611560" y="2420888"/>
            <a:ext cx="4912692" cy="369332"/>
          </a:xfrm>
          <a:prstGeom prst="rect">
            <a:avLst/>
          </a:prstGeom>
          <a:noFill/>
        </p:spPr>
        <p:txBody>
          <a:bodyPr wrap="square" rtlCol="0">
            <a:spAutoFit/>
          </a:bodyPr>
          <a:lstStyle/>
          <a:p>
            <a:r>
              <a:rPr lang="en-GB" dirty="0" smtClean="0">
                <a:solidFill>
                  <a:schemeClr val="bg1"/>
                </a:solidFill>
              </a:rPr>
              <a:t>A two mile long Avenue surrounded by a ditch </a:t>
            </a:r>
            <a:endParaRPr lang="en-GB" dirty="0">
              <a:solidFill>
                <a:schemeClr val="bg1"/>
              </a:solidFill>
            </a:endParaRPr>
          </a:p>
        </p:txBody>
      </p:sp>
      <p:sp>
        <p:nvSpPr>
          <p:cNvPr id="11" name="TextBox 10"/>
          <p:cNvSpPr txBox="1"/>
          <p:nvPr/>
        </p:nvSpPr>
        <p:spPr>
          <a:xfrm>
            <a:off x="4932040" y="3212976"/>
            <a:ext cx="2262158" cy="369332"/>
          </a:xfrm>
          <a:prstGeom prst="rect">
            <a:avLst/>
          </a:prstGeom>
          <a:noFill/>
        </p:spPr>
        <p:txBody>
          <a:bodyPr wrap="none" rtlCol="0">
            <a:spAutoFit/>
          </a:bodyPr>
          <a:lstStyle/>
          <a:p>
            <a:r>
              <a:rPr lang="en-GB" b="1" dirty="0" smtClean="0">
                <a:solidFill>
                  <a:schemeClr val="bg1"/>
                </a:solidFill>
              </a:rPr>
              <a:t>King Barrow Ridge</a:t>
            </a:r>
            <a:endParaRPr lang="en-GB" b="1" dirty="0">
              <a:solidFill>
                <a:schemeClr val="bg1"/>
              </a:solidFill>
            </a:endParaRPr>
          </a:p>
        </p:txBody>
      </p:sp>
      <p:sp>
        <p:nvSpPr>
          <p:cNvPr id="12" name="TextBox 11"/>
          <p:cNvSpPr txBox="1"/>
          <p:nvPr/>
        </p:nvSpPr>
        <p:spPr>
          <a:xfrm>
            <a:off x="4932040" y="5085184"/>
            <a:ext cx="1390124" cy="369332"/>
          </a:xfrm>
          <a:prstGeom prst="rect">
            <a:avLst/>
          </a:prstGeom>
          <a:noFill/>
        </p:spPr>
        <p:txBody>
          <a:bodyPr wrap="none" rtlCol="0">
            <a:spAutoFit/>
          </a:bodyPr>
          <a:lstStyle/>
          <a:p>
            <a:r>
              <a:rPr lang="en-GB" b="1" dirty="0" err="1" smtClean="0">
                <a:solidFill>
                  <a:schemeClr val="bg1"/>
                </a:solidFill>
              </a:rPr>
              <a:t>Coneybury</a:t>
            </a:r>
            <a:endParaRPr lang="en-GB" b="1" dirty="0">
              <a:solidFill>
                <a:schemeClr val="bg1"/>
              </a:solidFill>
            </a:endParaRPr>
          </a:p>
        </p:txBody>
      </p:sp>
      <p:sp>
        <p:nvSpPr>
          <p:cNvPr id="13" name="TextBox 12"/>
          <p:cNvSpPr txBox="1"/>
          <p:nvPr/>
        </p:nvSpPr>
        <p:spPr>
          <a:xfrm>
            <a:off x="5220072" y="5949280"/>
            <a:ext cx="2685415" cy="369332"/>
          </a:xfrm>
          <a:prstGeom prst="rect">
            <a:avLst/>
          </a:prstGeom>
          <a:noFill/>
        </p:spPr>
        <p:txBody>
          <a:bodyPr wrap="none" rtlCol="0">
            <a:spAutoFit/>
          </a:bodyPr>
          <a:lstStyle/>
          <a:p>
            <a:r>
              <a:rPr lang="en-GB" b="1" dirty="0" smtClean="0">
                <a:solidFill>
                  <a:schemeClr val="bg1"/>
                </a:solidFill>
              </a:rPr>
              <a:t>West Amesbury </a:t>
            </a:r>
            <a:r>
              <a:rPr lang="en-GB" b="1" dirty="0" err="1" smtClean="0">
                <a:solidFill>
                  <a:schemeClr val="bg1"/>
                </a:solidFill>
              </a:rPr>
              <a:t>Henge</a:t>
            </a:r>
            <a:endParaRPr lang="en-GB" b="1" dirty="0">
              <a:solidFill>
                <a:schemeClr val="bg1"/>
              </a:solidFill>
            </a:endParaRPr>
          </a:p>
        </p:txBody>
      </p:sp>
      <p:sp>
        <p:nvSpPr>
          <p:cNvPr id="14" name="TextBox 13"/>
          <p:cNvSpPr txBox="1"/>
          <p:nvPr/>
        </p:nvSpPr>
        <p:spPr>
          <a:xfrm>
            <a:off x="1259632" y="4005064"/>
            <a:ext cx="1865580" cy="369332"/>
          </a:xfrm>
          <a:prstGeom prst="rect">
            <a:avLst/>
          </a:prstGeom>
          <a:noFill/>
        </p:spPr>
        <p:txBody>
          <a:bodyPr wrap="square" rtlCol="0">
            <a:spAutoFit/>
          </a:bodyPr>
          <a:lstStyle/>
          <a:p>
            <a:r>
              <a:rPr lang="en-GB" b="1" dirty="0" smtClean="0">
                <a:solidFill>
                  <a:schemeClr val="bg1"/>
                </a:solidFill>
              </a:rPr>
              <a:t>Stonehenge</a:t>
            </a:r>
            <a:endParaRPr lang="en-GB" b="1" dirty="0">
              <a:solidFill>
                <a:schemeClr val="bg1"/>
              </a:solidFill>
            </a:endParaRPr>
          </a:p>
        </p:txBody>
      </p:sp>
      <p:sp>
        <p:nvSpPr>
          <p:cNvPr id="15" name="TextBox 14"/>
          <p:cNvSpPr txBox="1"/>
          <p:nvPr/>
        </p:nvSpPr>
        <p:spPr>
          <a:xfrm>
            <a:off x="3275856" y="3501008"/>
            <a:ext cx="2860783" cy="646331"/>
          </a:xfrm>
          <a:prstGeom prst="rect">
            <a:avLst/>
          </a:prstGeom>
          <a:noFill/>
        </p:spPr>
        <p:txBody>
          <a:bodyPr wrap="none" rtlCol="0">
            <a:spAutoFit/>
          </a:bodyPr>
          <a:lstStyle/>
          <a:p>
            <a:r>
              <a:rPr lang="en-GB" dirty="0" smtClean="0">
                <a:solidFill>
                  <a:schemeClr val="bg1"/>
                </a:solidFill>
              </a:rPr>
              <a:t>Processional </a:t>
            </a:r>
          </a:p>
          <a:p>
            <a:r>
              <a:rPr lang="en-GB" dirty="0" smtClean="0">
                <a:solidFill>
                  <a:schemeClr val="bg1"/>
                </a:solidFill>
              </a:rPr>
              <a:t>pathway to the River Avon</a:t>
            </a:r>
            <a:endParaRPr lang="en-GB" dirty="0">
              <a:solidFill>
                <a:schemeClr val="bg1"/>
              </a:solidFill>
            </a:endParaRPr>
          </a:p>
        </p:txBody>
      </p:sp>
      <p:sp>
        <p:nvSpPr>
          <p:cNvPr id="16" name="TextBox 15"/>
          <p:cNvSpPr txBox="1"/>
          <p:nvPr/>
        </p:nvSpPr>
        <p:spPr>
          <a:xfrm>
            <a:off x="3275856" y="3212976"/>
            <a:ext cx="1475532" cy="369332"/>
          </a:xfrm>
          <a:prstGeom prst="rect">
            <a:avLst/>
          </a:prstGeom>
          <a:noFill/>
        </p:spPr>
        <p:txBody>
          <a:bodyPr wrap="none" rtlCol="0">
            <a:spAutoFit/>
          </a:bodyPr>
          <a:lstStyle/>
          <a:p>
            <a:r>
              <a:rPr lang="en-GB" b="1" dirty="0" smtClean="0">
                <a:solidFill>
                  <a:schemeClr val="bg1"/>
                </a:solidFill>
              </a:rPr>
              <a:t>The Avenue</a:t>
            </a:r>
            <a:endParaRPr lang="en-GB" b="1" dirty="0">
              <a:solidFill>
                <a:schemeClr val="bg1"/>
              </a:solidFill>
            </a:endParaRPr>
          </a:p>
        </p:txBody>
      </p:sp>
      <p:sp>
        <p:nvSpPr>
          <p:cNvPr id="17" name="TextBox 16"/>
          <p:cNvSpPr txBox="1"/>
          <p:nvPr/>
        </p:nvSpPr>
        <p:spPr>
          <a:xfrm rot="19657906">
            <a:off x="-100366" y="5458440"/>
            <a:ext cx="3518912" cy="369332"/>
          </a:xfrm>
          <a:prstGeom prst="rect">
            <a:avLst/>
          </a:prstGeom>
          <a:noFill/>
        </p:spPr>
        <p:txBody>
          <a:bodyPr wrap="square" rtlCol="0">
            <a:spAutoFit/>
          </a:bodyPr>
          <a:lstStyle/>
          <a:p>
            <a:endParaRPr lang="en-GB" b="1" dirty="0">
              <a:solidFill>
                <a:schemeClr val="bg1"/>
              </a:solidFill>
            </a:endParaRPr>
          </a:p>
        </p:txBody>
      </p:sp>
      <p:sp>
        <p:nvSpPr>
          <p:cNvPr id="19" name="TextBox 18"/>
          <p:cNvSpPr txBox="1"/>
          <p:nvPr/>
        </p:nvSpPr>
        <p:spPr>
          <a:xfrm>
            <a:off x="0" y="0"/>
            <a:ext cx="9346510" cy="461665"/>
          </a:xfrm>
          <a:prstGeom prst="rect">
            <a:avLst/>
          </a:prstGeom>
          <a:noFill/>
        </p:spPr>
        <p:txBody>
          <a:bodyPr wrap="square" rtlCol="0">
            <a:spAutoFit/>
          </a:bodyPr>
          <a:lstStyle/>
          <a:p>
            <a:endParaRPr lang="en-GB" sz="2400" b="1" dirty="0" smtClean="0"/>
          </a:p>
        </p:txBody>
      </p:sp>
      <p:sp>
        <p:nvSpPr>
          <p:cNvPr id="20" name="TextBox 19"/>
          <p:cNvSpPr txBox="1"/>
          <p:nvPr/>
        </p:nvSpPr>
        <p:spPr>
          <a:xfrm>
            <a:off x="0" y="4725144"/>
            <a:ext cx="6534539" cy="461665"/>
          </a:xfrm>
          <a:prstGeom prst="rect">
            <a:avLst/>
          </a:prstGeom>
          <a:noFill/>
        </p:spPr>
        <p:txBody>
          <a:bodyPr wrap="square" rtlCol="0">
            <a:spAutoFit/>
          </a:bodyPr>
          <a:lstStyle/>
          <a:p>
            <a:endParaRPr lang="en-GB" sz="2400" b="1" dirty="0" smtClean="0"/>
          </a:p>
        </p:txBody>
      </p:sp>
      <p:sp>
        <p:nvSpPr>
          <p:cNvPr id="21" name="TextBox 20"/>
          <p:cNvSpPr txBox="1"/>
          <p:nvPr/>
        </p:nvSpPr>
        <p:spPr>
          <a:xfrm>
            <a:off x="323528" y="5517232"/>
            <a:ext cx="941283" cy="369332"/>
          </a:xfrm>
          <a:prstGeom prst="rect">
            <a:avLst/>
          </a:prstGeom>
          <a:noFill/>
        </p:spPr>
        <p:txBody>
          <a:bodyPr wrap="none" rtlCol="0">
            <a:spAutoFit/>
          </a:bodyPr>
          <a:lstStyle/>
          <a:p>
            <a:r>
              <a:rPr lang="en-GB" b="1" dirty="0" smtClean="0"/>
              <a:t>C. NYT</a:t>
            </a:r>
            <a:endParaRPr lang="en-GB" b="1"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Blick Mead 2014\Blick Mead 2014 ART  (207)_1.jpg"/>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998663" y="3175"/>
            <a:ext cx="5145087"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playing DSC_6611.JPG"/>
          <p:cNvPicPr>
            <a:picLocks noChangeAspect="1" noChangeArrowheads="1"/>
          </p:cNvPicPr>
          <p:nvPr/>
        </p:nvPicPr>
        <p:blipFill>
          <a:blip r:embed="rId2" cstate="print"/>
          <a:srcRect/>
          <a:stretch>
            <a:fillRect/>
          </a:stretch>
        </p:blipFill>
        <p:spPr bwMode="auto">
          <a:xfrm>
            <a:off x="1979613" y="0"/>
            <a:ext cx="467995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23850" y="0"/>
            <a:ext cx="10152063" cy="6858000"/>
          </a:xfrm>
          <a:prstGeom prst="rect">
            <a:avLst/>
          </a:prstGeom>
          <a:noFill/>
          <a:ln w="9525">
            <a:noFill/>
            <a:miter lim="800000"/>
            <a:headEnd/>
            <a:tailEnd/>
          </a:ln>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jacques\AppData\Local\Microsoft\Windows\Temporary Internet Files\Low\Content.IE5\6K2L4SX0\VespCamp13%20Tr19%20%5B92%5D%20microliths%20%282%29[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TextBox 2"/>
          <p:cNvSpPr txBox="1">
            <a:spLocks noChangeArrowheads="1"/>
          </p:cNvSpPr>
          <p:nvPr/>
        </p:nvSpPr>
        <p:spPr bwMode="auto">
          <a:xfrm>
            <a:off x="6011863" y="1916113"/>
            <a:ext cx="3132137" cy="2554287"/>
          </a:xfrm>
          <a:prstGeom prst="rect">
            <a:avLst/>
          </a:prstGeom>
          <a:noFill/>
          <a:ln w="9525">
            <a:noFill/>
            <a:miter lim="800000"/>
            <a:headEnd/>
            <a:tailEnd/>
          </a:ln>
        </p:spPr>
        <p:txBody>
          <a:bodyPr>
            <a:spAutoFit/>
          </a:bodyPr>
          <a:lstStyle/>
          <a:p>
            <a:endParaRPr lang="en-GB" altLang="en-US" sz="2000" b="1">
              <a:solidFill>
                <a:schemeClr val="bg2"/>
              </a:solidFill>
            </a:endParaRPr>
          </a:p>
          <a:p>
            <a:endParaRPr lang="en-GB" altLang="en-US" sz="2000" b="1">
              <a:solidFill>
                <a:schemeClr val="bg2"/>
              </a:solidFill>
            </a:endParaRPr>
          </a:p>
          <a:p>
            <a:endParaRPr lang="en-GB" altLang="en-US" sz="2000" b="1">
              <a:solidFill>
                <a:schemeClr val="bg2"/>
              </a:solidFill>
            </a:endParaRPr>
          </a:p>
          <a:p>
            <a:endParaRPr lang="en-GB" altLang="en-US" sz="2000" b="1">
              <a:solidFill>
                <a:schemeClr val="bg2"/>
              </a:solidFill>
            </a:endParaRPr>
          </a:p>
          <a:p>
            <a:r>
              <a:rPr lang="en-GB" altLang="en-US" sz="2000" b="1">
                <a:solidFill>
                  <a:schemeClr val="bg2"/>
                </a:solidFill>
              </a:rPr>
              <a:t>Tiny microliths (note detailed retouch around the perimeters)</a:t>
            </a:r>
            <a:r>
              <a:rPr lang="en-GB" altLang="en-US" b="1">
                <a:solidFill>
                  <a:schemeClr val="bg2"/>
                </a:solidFill>
              </a:rPr>
              <a:t>. </a:t>
            </a:r>
          </a:p>
          <a:p>
            <a:endParaRPr lang="en-GB" altLang="en-US" sz="2000" b="1">
              <a:solidFill>
                <a:schemeClr val="bg2"/>
              </a:solidFill>
            </a:endParaRPr>
          </a:p>
        </p:txBody>
      </p:sp>
      <p:sp>
        <p:nvSpPr>
          <p:cNvPr id="44036" name="TextBox 3"/>
          <p:cNvSpPr txBox="1">
            <a:spLocks noChangeArrowheads="1"/>
          </p:cNvSpPr>
          <p:nvPr/>
        </p:nvSpPr>
        <p:spPr bwMode="auto">
          <a:xfrm>
            <a:off x="1619250" y="1700213"/>
            <a:ext cx="2120900" cy="369887"/>
          </a:xfrm>
          <a:prstGeom prst="rect">
            <a:avLst/>
          </a:prstGeom>
          <a:noFill/>
          <a:ln w="9525">
            <a:noFill/>
            <a:miter lim="800000"/>
            <a:headEnd/>
            <a:tailEnd/>
          </a:ln>
        </p:spPr>
        <p:txBody>
          <a:bodyPr wrap="none">
            <a:spAutoFit/>
          </a:bodyPr>
          <a:lstStyle/>
          <a:p>
            <a:r>
              <a:rPr lang="en-GB" altLang="en-US" b="1">
                <a:solidFill>
                  <a:schemeClr val="bg1"/>
                </a:solidFill>
              </a:rPr>
              <a:t>Crescent Triangle</a:t>
            </a:r>
          </a:p>
        </p:txBody>
      </p:sp>
      <p:sp>
        <p:nvSpPr>
          <p:cNvPr id="44037" name="TextBox 4"/>
          <p:cNvSpPr txBox="1">
            <a:spLocks noChangeArrowheads="1"/>
          </p:cNvSpPr>
          <p:nvPr/>
        </p:nvSpPr>
        <p:spPr bwMode="auto">
          <a:xfrm>
            <a:off x="3635375" y="1341438"/>
            <a:ext cx="1608138" cy="368300"/>
          </a:xfrm>
          <a:prstGeom prst="rect">
            <a:avLst/>
          </a:prstGeom>
          <a:noFill/>
          <a:ln w="9525">
            <a:noFill/>
            <a:miter lim="800000"/>
            <a:headEnd/>
            <a:tailEnd/>
          </a:ln>
        </p:spPr>
        <p:txBody>
          <a:bodyPr wrap="none">
            <a:spAutoFit/>
          </a:bodyPr>
          <a:lstStyle/>
          <a:p>
            <a:r>
              <a:rPr lang="en-GB" altLang="en-US" b="1">
                <a:solidFill>
                  <a:schemeClr val="bg1"/>
                </a:solidFill>
              </a:rPr>
              <a:t>True Scalene</a:t>
            </a:r>
            <a:endParaRPr lang="en-GB" altLang="en-US" b="1"/>
          </a:p>
        </p:txBody>
      </p:sp>
      <p:sp>
        <p:nvSpPr>
          <p:cNvPr id="44038" name="TextBox 6"/>
          <p:cNvSpPr txBox="1">
            <a:spLocks noChangeArrowheads="1"/>
          </p:cNvSpPr>
          <p:nvPr/>
        </p:nvSpPr>
        <p:spPr bwMode="auto">
          <a:xfrm>
            <a:off x="5435600" y="1557338"/>
            <a:ext cx="633413" cy="368300"/>
          </a:xfrm>
          <a:prstGeom prst="rect">
            <a:avLst/>
          </a:prstGeom>
          <a:noFill/>
          <a:ln w="9525">
            <a:noFill/>
            <a:miter lim="800000"/>
            <a:headEnd/>
            <a:tailEnd/>
          </a:ln>
        </p:spPr>
        <p:txBody>
          <a:bodyPr wrap="none">
            <a:spAutoFit/>
          </a:bodyPr>
          <a:lstStyle/>
          <a:p>
            <a:r>
              <a:rPr lang="en-GB" b="1">
                <a:solidFill>
                  <a:schemeClr val="bg1"/>
                </a:solidFill>
              </a:rPr>
              <a:t>Rod</a:t>
            </a:r>
          </a:p>
        </p:txBody>
      </p:sp>
      <p:sp>
        <p:nvSpPr>
          <p:cNvPr id="10" name="TextBox 9"/>
          <p:cNvSpPr txBox="1"/>
          <p:nvPr/>
        </p:nvSpPr>
        <p:spPr>
          <a:xfrm>
            <a:off x="611188" y="549275"/>
            <a:ext cx="6823075" cy="460375"/>
          </a:xfrm>
          <a:prstGeom prst="rect">
            <a:avLst/>
          </a:prstGeom>
          <a:noFill/>
        </p:spPr>
        <p:txBody>
          <a:bodyPr>
            <a:spAutoFit/>
          </a:bodyPr>
          <a:lstStyle/>
          <a:p>
            <a:pPr>
              <a:defRPr/>
            </a:pPr>
            <a:r>
              <a:rPr lang="en-GB" sz="2400" b="1" dirty="0">
                <a:solidFill>
                  <a:schemeClr val="bg2">
                    <a:lumMod val="75000"/>
                  </a:schemeClr>
                </a:solidFill>
              </a:rPr>
              <a:t>What were people doing? </a:t>
            </a:r>
            <a:endParaRPr lang="en-GB" sz="2400" dirty="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jacques\Downloads\IMG_98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playing DSC_0527 - (208) from north.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043608" y="620688"/>
            <a:ext cx="870751" cy="461665"/>
          </a:xfrm>
          <a:prstGeom prst="rect">
            <a:avLst/>
          </a:prstGeom>
          <a:noFill/>
        </p:spPr>
        <p:txBody>
          <a:bodyPr wrap="none" rtlCol="0">
            <a:spAutoFit/>
          </a:bodyPr>
          <a:lstStyle/>
          <a:p>
            <a:r>
              <a:rPr lang="en-GB" sz="2400" b="1" dirty="0" smtClean="0"/>
              <a:t>2015</a:t>
            </a:r>
            <a:endParaRPr lang="en-GB" sz="2400" b="1" dirty="0"/>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wner\Desktop\DSC_0762.JPG"/>
          <p:cNvPicPr>
            <a:picLocks noChangeAspect="1" noChangeArrowheads="1"/>
          </p:cNvPicPr>
          <p:nvPr/>
        </p:nvPicPr>
        <p:blipFill>
          <a:blip r:embed="rId2" cstate="print"/>
          <a:srcRect/>
          <a:stretch>
            <a:fillRect/>
          </a:stretch>
        </p:blipFill>
        <p:spPr bwMode="auto">
          <a:xfrm>
            <a:off x="0" y="377825"/>
            <a:ext cx="9144000" cy="6102350"/>
          </a:xfrm>
          <a:prstGeom prst="rect">
            <a:avLst/>
          </a:prstGeom>
          <a:noFill/>
          <a:ln w="9525">
            <a:noFill/>
            <a:miter lim="800000"/>
            <a:headEnd/>
            <a:tailEnd/>
          </a:ln>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Owner\Desktop\DSC_0744.JPG"/>
          <p:cNvPicPr>
            <a:picLocks noChangeAspect="1" noChangeArrowheads="1"/>
          </p:cNvPicPr>
          <p:nvPr/>
        </p:nvPicPr>
        <p:blipFill>
          <a:blip r:embed="rId2" cstate="print"/>
          <a:srcRect/>
          <a:stretch>
            <a:fillRect/>
          </a:stretch>
        </p:blipFill>
        <p:spPr bwMode="auto">
          <a:xfrm>
            <a:off x="0" y="422994"/>
            <a:ext cx="9144000" cy="6102350"/>
          </a:xfrm>
          <a:prstGeom prst="rect">
            <a:avLst/>
          </a:prstGeom>
          <a:noFill/>
          <a:ln w="9525">
            <a:noFill/>
            <a:miter lim="800000"/>
            <a:headEnd/>
            <a:tailEnd/>
          </a:ln>
        </p:spPr>
      </p:pic>
      <p:sp>
        <p:nvSpPr>
          <p:cNvPr id="53251" name="TextBox 2"/>
          <p:cNvSpPr txBox="1">
            <a:spLocks noChangeArrowheads="1"/>
          </p:cNvSpPr>
          <p:nvPr/>
        </p:nvSpPr>
        <p:spPr bwMode="auto">
          <a:xfrm>
            <a:off x="4067944" y="5805488"/>
            <a:ext cx="2493512" cy="646331"/>
          </a:xfrm>
          <a:prstGeom prst="rect">
            <a:avLst/>
          </a:prstGeom>
          <a:noFill/>
          <a:ln w="9525">
            <a:noFill/>
            <a:miter lim="800000"/>
            <a:headEnd/>
            <a:tailEnd/>
          </a:ln>
        </p:spPr>
        <p:txBody>
          <a:bodyPr wrap="square">
            <a:spAutoFit/>
          </a:bodyPr>
          <a:lstStyle/>
          <a:p>
            <a:r>
              <a:rPr lang="en-GB" b="1" dirty="0" smtClean="0"/>
              <a:t>Possible post hole 4336-4246 </a:t>
            </a:r>
            <a:r>
              <a:rPr lang="en-GB" b="1" dirty="0" smtClean="0"/>
              <a:t>cal BC</a:t>
            </a:r>
            <a:endParaRPr lang="en-GB" b="1" dirty="0"/>
          </a:p>
        </p:txBody>
      </p:sp>
      <p:sp>
        <p:nvSpPr>
          <p:cNvPr id="53252" name="TextBox 3"/>
          <p:cNvSpPr txBox="1">
            <a:spLocks noChangeArrowheads="1"/>
          </p:cNvSpPr>
          <p:nvPr/>
        </p:nvSpPr>
        <p:spPr bwMode="auto">
          <a:xfrm>
            <a:off x="5292080" y="4653136"/>
            <a:ext cx="2606943" cy="646331"/>
          </a:xfrm>
          <a:prstGeom prst="rect">
            <a:avLst/>
          </a:prstGeom>
          <a:noFill/>
          <a:ln w="9525">
            <a:noFill/>
            <a:miter lim="800000"/>
            <a:headEnd/>
            <a:tailEnd/>
          </a:ln>
        </p:spPr>
        <p:txBody>
          <a:bodyPr wrap="square">
            <a:spAutoFit/>
          </a:bodyPr>
          <a:lstStyle/>
          <a:p>
            <a:r>
              <a:rPr lang="en-GB" b="1" dirty="0"/>
              <a:t>Burnt flint </a:t>
            </a:r>
            <a:r>
              <a:rPr lang="en-GB" b="1" dirty="0" smtClean="0"/>
              <a:t> upper fill</a:t>
            </a:r>
          </a:p>
          <a:p>
            <a:r>
              <a:rPr lang="en-GB" b="1" dirty="0" smtClean="0"/>
              <a:t>of tree throw</a:t>
            </a:r>
            <a:endParaRPr lang="en-GB" b="1" dirty="0"/>
          </a:p>
        </p:txBody>
      </p:sp>
      <p:sp>
        <p:nvSpPr>
          <p:cNvPr id="53253" name="TextBox 4"/>
          <p:cNvSpPr txBox="1">
            <a:spLocks noChangeArrowheads="1"/>
          </p:cNvSpPr>
          <p:nvPr/>
        </p:nvSpPr>
        <p:spPr bwMode="auto">
          <a:xfrm>
            <a:off x="4356100" y="3429000"/>
            <a:ext cx="3636963" cy="369888"/>
          </a:xfrm>
          <a:prstGeom prst="rect">
            <a:avLst/>
          </a:prstGeom>
          <a:noFill/>
          <a:ln w="9525">
            <a:noFill/>
            <a:miter lim="800000"/>
            <a:headEnd/>
            <a:tailEnd/>
          </a:ln>
        </p:spPr>
        <p:txBody>
          <a:bodyPr>
            <a:spAutoFit/>
          </a:bodyPr>
          <a:lstStyle/>
          <a:p>
            <a:r>
              <a:rPr lang="en-GB" b="1" dirty="0"/>
              <a:t>Large </a:t>
            </a:r>
            <a:r>
              <a:rPr lang="en-GB" b="1" dirty="0" smtClean="0"/>
              <a:t>modified </a:t>
            </a:r>
            <a:r>
              <a:rPr lang="en-GB" b="1" dirty="0"/>
              <a:t>tree throw</a:t>
            </a:r>
          </a:p>
        </p:txBody>
      </p:sp>
      <p:sp>
        <p:nvSpPr>
          <p:cNvPr id="53254" name="TextBox 5"/>
          <p:cNvSpPr txBox="1">
            <a:spLocks noChangeArrowheads="1"/>
          </p:cNvSpPr>
          <p:nvPr/>
        </p:nvSpPr>
        <p:spPr bwMode="auto">
          <a:xfrm>
            <a:off x="2843213" y="2420938"/>
            <a:ext cx="2664891" cy="369332"/>
          </a:xfrm>
          <a:prstGeom prst="rect">
            <a:avLst/>
          </a:prstGeom>
          <a:noFill/>
          <a:ln w="9525">
            <a:noFill/>
            <a:miter lim="800000"/>
            <a:headEnd/>
            <a:tailEnd/>
          </a:ln>
        </p:spPr>
        <p:txBody>
          <a:bodyPr wrap="square">
            <a:spAutoFit/>
          </a:bodyPr>
          <a:lstStyle/>
          <a:p>
            <a:r>
              <a:rPr lang="en-GB" b="1" dirty="0"/>
              <a:t>   </a:t>
            </a:r>
            <a:r>
              <a:rPr lang="en-GB" b="1" dirty="0" smtClean="0"/>
              <a:t>Water channel edge</a:t>
            </a:r>
            <a:endParaRPr lang="en-GB" b="1" dirty="0"/>
          </a:p>
        </p:txBody>
      </p:sp>
      <p:sp>
        <p:nvSpPr>
          <p:cNvPr id="8" name="TextBox 7"/>
          <p:cNvSpPr txBox="1"/>
          <p:nvPr/>
        </p:nvSpPr>
        <p:spPr>
          <a:xfrm>
            <a:off x="6444208" y="5661248"/>
            <a:ext cx="1723549" cy="646331"/>
          </a:xfrm>
          <a:prstGeom prst="rect">
            <a:avLst/>
          </a:prstGeom>
          <a:noFill/>
        </p:spPr>
        <p:txBody>
          <a:bodyPr wrap="square" rtlCol="0">
            <a:spAutoFit/>
          </a:bodyPr>
          <a:lstStyle/>
          <a:p>
            <a:endParaRPr lang="en-GB" dirty="0" smtClean="0"/>
          </a:p>
          <a:p>
            <a:r>
              <a:rPr lang="en-GB" dirty="0" smtClean="0"/>
              <a:t>Standing stone</a:t>
            </a:r>
            <a:endParaRPr lang="en-GB" dirty="0"/>
          </a:p>
        </p:txBody>
      </p:sp>
      <p:sp>
        <p:nvSpPr>
          <p:cNvPr id="9" name="TextBox 8"/>
          <p:cNvSpPr txBox="1"/>
          <p:nvPr/>
        </p:nvSpPr>
        <p:spPr>
          <a:xfrm>
            <a:off x="6444208" y="5517232"/>
            <a:ext cx="1223412" cy="369332"/>
          </a:xfrm>
          <a:prstGeom prst="rect">
            <a:avLst/>
          </a:prstGeom>
          <a:noFill/>
        </p:spPr>
        <p:txBody>
          <a:bodyPr wrap="none" rtlCol="0">
            <a:spAutoFit/>
          </a:bodyPr>
          <a:lstStyle/>
          <a:p>
            <a:r>
              <a:rPr lang="en-GB" b="1" dirty="0" smtClean="0"/>
              <a:t>Post hole</a:t>
            </a:r>
            <a:endParaRPr lang="en-GB" b="1" dirty="0"/>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wner\Downloads\DJ with large tree throw.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F:\VC-010 (1024x683) (1024x68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1052736"/>
            <a:ext cx="16141646" cy="2862322"/>
          </a:xfrm>
          <a:prstGeom prst="rect">
            <a:avLst/>
          </a:prstGeom>
          <a:noFill/>
        </p:spPr>
        <p:txBody>
          <a:bodyPr wrap="square" rtlCol="0">
            <a:spAutoFit/>
          </a:bodyPr>
          <a:lstStyle/>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a:p>
            <a:pPr eaLnBrk="1" hangingPunct="1"/>
            <a:endParaRPr lang="en-GB" altLang="en-US" b="1" i="1" dirty="0" smtClean="0"/>
          </a:p>
        </p:txBody>
      </p:sp>
      <p:sp>
        <p:nvSpPr>
          <p:cNvPr id="6" name="TextBox 5"/>
          <p:cNvSpPr txBox="1"/>
          <p:nvPr/>
        </p:nvSpPr>
        <p:spPr>
          <a:xfrm>
            <a:off x="0" y="404664"/>
            <a:ext cx="5220072" cy="2523768"/>
          </a:xfrm>
          <a:prstGeom prst="rect">
            <a:avLst/>
          </a:prstGeom>
          <a:noFill/>
        </p:spPr>
        <p:txBody>
          <a:bodyPr wrap="square" rtlCol="0">
            <a:spAutoFit/>
          </a:bodyPr>
          <a:lstStyle/>
          <a:p>
            <a:endParaRPr lang="en-GB" sz="2400" b="1" dirty="0" smtClean="0"/>
          </a:p>
          <a:p>
            <a:endParaRPr lang="en-GB" b="1" dirty="0" smtClean="0"/>
          </a:p>
          <a:p>
            <a:endParaRPr lang="en-GB" b="1" dirty="0" smtClean="0"/>
          </a:p>
          <a:p>
            <a:endParaRPr lang="en-GB" b="1" dirty="0" smtClean="0"/>
          </a:p>
          <a:p>
            <a:r>
              <a:rPr lang="en-GB" sz="2000" b="1" dirty="0" smtClean="0"/>
              <a:t>   </a:t>
            </a:r>
          </a:p>
          <a:p>
            <a:endParaRPr lang="en-GB" sz="2000" b="1" dirty="0" smtClean="0"/>
          </a:p>
          <a:p>
            <a:r>
              <a:rPr lang="en-GB" sz="2000" b="1" dirty="0" err="1" smtClean="0"/>
              <a:t>Blick</a:t>
            </a:r>
            <a:r>
              <a:rPr lang="en-GB" sz="2000" b="1" dirty="0" smtClean="0"/>
              <a:t> Mead c. 7960-4041 cal BC </a:t>
            </a:r>
          </a:p>
          <a:p>
            <a:r>
              <a:rPr lang="en-GB" sz="2000" b="1" dirty="0" smtClean="0"/>
              <a:t>     </a:t>
            </a:r>
            <a:endParaRPr lang="en-GB" b="1" dirty="0"/>
          </a:p>
        </p:txBody>
      </p:sp>
      <p:sp>
        <p:nvSpPr>
          <p:cNvPr id="7" name="TextBox 6"/>
          <p:cNvSpPr txBox="1"/>
          <p:nvPr/>
        </p:nvSpPr>
        <p:spPr>
          <a:xfrm>
            <a:off x="1115616" y="3573016"/>
            <a:ext cx="184731" cy="369332"/>
          </a:xfrm>
          <a:prstGeom prst="rect">
            <a:avLst/>
          </a:prstGeom>
          <a:noFill/>
        </p:spPr>
        <p:txBody>
          <a:bodyPr wrap="square" rtlCol="0">
            <a:spAutoFit/>
          </a:bodyPr>
          <a:lstStyle/>
          <a:p>
            <a:endParaRPr lang="en-GB" dirty="0"/>
          </a:p>
        </p:txBody>
      </p:sp>
      <p:sp>
        <p:nvSpPr>
          <p:cNvPr id="8" name="TextBox 7"/>
          <p:cNvSpPr txBox="1"/>
          <p:nvPr/>
        </p:nvSpPr>
        <p:spPr>
          <a:xfrm>
            <a:off x="0" y="2636912"/>
            <a:ext cx="9548698" cy="1600438"/>
          </a:xfrm>
          <a:prstGeom prst="rect">
            <a:avLst/>
          </a:prstGeom>
          <a:noFill/>
        </p:spPr>
        <p:txBody>
          <a:bodyPr wrap="square" rtlCol="0">
            <a:spAutoFit/>
          </a:bodyPr>
          <a:lstStyle/>
          <a:p>
            <a:endParaRPr lang="en-GB" sz="2000" b="1" i="1" dirty="0" smtClean="0"/>
          </a:p>
          <a:p>
            <a:r>
              <a:rPr lang="en-GB" sz="2000" b="1" i="1" dirty="0" smtClean="0"/>
              <a:t>“The longest proven occupation of a British Mesolithic site”. </a:t>
            </a:r>
          </a:p>
          <a:p>
            <a:r>
              <a:rPr lang="en-GB" sz="2000" b="1" i="1" dirty="0" smtClean="0"/>
              <a:t> </a:t>
            </a:r>
          </a:p>
          <a:p>
            <a:r>
              <a:rPr lang="en-GB" sz="2000" b="1" dirty="0" smtClean="0"/>
              <a:t>Francis Pryor 2016, p42</a:t>
            </a:r>
          </a:p>
          <a:p>
            <a:endParaRPr lang="en-GB" dirty="0"/>
          </a:p>
        </p:txBody>
      </p:sp>
      <p:sp>
        <p:nvSpPr>
          <p:cNvPr id="9" name="Rectangle 8"/>
          <p:cNvSpPr/>
          <p:nvPr/>
        </p:nvSpPr>
        <p:spPr>
          <a:xfrm>
            <a:off x="3357565" y="3244334"/>
            <a:ext cx="248786" cy="369332"/>
          </a:xfrm>
          <a:prstGeom prst="rect">
            <a:avLst/>
          </a:prstGeom>
        </p:spPr>
        <p:txBody>
          <a:bodyPr wrap="none">
            <a:spAutoFit/>
          </a:bodyPr>
          <a:lstStyle/>
          <a:p>
            <a:r>
              <a:rPr lang="en-GB" b="1" dirty="0" smtClean="0"/>
              <a:t> </a:t>
            </a:r>
            <a:endParaRPr lang="en-GB" b="1" dirty="0"/>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0"/>
            <a:ext cx="9323512" cy="6858000"/>
          </a:xfrm>
          <a:prstGeom prst="rect">
            <a:avLst/>
          </a:prstGeom>
          <a:noFill/>
          <a:ln w="9525">
            <a:noFill/>
            <a:miter lim="800000"/>
            <a:headEnd/>
            <a:tailEnd/>
          </a:ln>
        </p:spPr>
      </p:pic>
      <p:sp>
        <p:nvSpPr>
          <p:cNvPr id="9" name="TextBox 8"/>
          <p:cNvSpPr txBox="1"/>
          <p:nvPr/>
        </p:nvSpPr>
        <p:spPr>
          <a:xfrm>
            <a:off x="2915816" y="6021288"/>
            <a:ext cx="569387" cy="369332"/>
          </a:xfrm>
          <a:prstGeom prst="rect">
            <a:avLst/>
          </a:prstGeom>
          <a:noFill/>
        </p:spPr>
        <p:txBody>
          <a:bodyPr wrap="square" rtlCol="0">
            <a:spAutoFit/>
          </a:bodyPr>
          <a:lstStyle/>
          <a:p>
            <a:r>
              <a:rPr lang="en-GB" b="1" dirty="0" smtClean="0"/>
              <a:t>221</a:t>
            </a:r>
            <a:endParaRPr lang="en-GB" b="1" dirty="0"/>
          </a:p>
        </p:txBody>
      </p:sp>
      <p:sp>
        <p:nvSpPr>
          <p:cNvPr id="10" name="TextBox 9"/>
          <p:cNvSpPr txBox="1"/>
          <p:nvPr/>
        </p:nvSpPr>
        <p:spPr>
          <a:xfrm>
            <a:off x="1619672" y="6488668"/>
            <a:ext cx="2952328" cy="369332"/>
          </a:xfrm>
          <a:prstGeom prst="rect">
            <a:avLst/>
          </a:prstGeom>
          <a:noFill/>
        </p:spPr>
        <p:txBody>
          <a:bodyPr wrap="square" rtlCol="0">
            <a:spAutoFit/>
          </a:bodyPr>
          <a:lstStyle/>
          <a:p>
            <a:r>
              <a:rPr lang="en-GB" b="1" dirty="0" smtClean="0"/>
              <a:t>  (115 : 4336-4246 cal BC) </a:t>
            </a:r>
            <a:endParaRPr lang="en-GB" b="1" dirty="0"/>
          </a:p>
        </p:txBody>
      </p:sp>
      <p:pic>
        <p:nvPicPr>
          <p:cNvPr id="7" name="Picture 2" descr="C:\Users\Owner\Pictures\trench 24 nyt.png"/>
          <p:cNvPicPr>
            <a:picLocks noChangeAspect="1" noChangeArrowheads="1"/>
          </p:cNvPicPr>
          <p:nvPr/>
        </p:nvPicPr>
        <p:blipFill>
          <a:blip r:embed="rId3" cstate="print"/>
          <a:srcRect/>
          <a:stretch>
            <a:fillRect/>
          </a:stretch>
        </p:blipFill>
        <p:spPr bwMode="auto">
          <a:xfrm>
            <a:off x="0" y="3041576"/>
            <a:ext cx="4176464" cy="3816424"/>
          </a:xfrm>
          <a:prstGeom prst="rect">
            <a:avLst/>
          </a:prstGeom>
          <a:noFill/>
        </p:spPr>
      </p:pic>
      <p:sp>
        <p:nvSpPr>
          <p:cNvPr id="11" name="TextBox 10"/>
          <p:cNvSpPr txBox="1"/>
          <p:nvPr/>
        </p:nvSpPr>
        <p:spPr>
          <a:xfrm>
            <a:off x="3203848" y="6093296"/>
            <a:ext cx="569387" cy="369332"/>
          </a:xfrm>
          <a:prstGeom prst="rect">
            <a:avLst/>
          </a:prstGeom>
          <a:noFill/>
        </p:spPr>
        <p:txBody>
          <a:bodyPr wrap="square" rtlCol="0">
            <a:spAutoFit/>
          </a:bodyPr>
          <a:lstStyle/>
          <a:p>
            <a:r>
              <a:rPr lang="en-GB" b="1" dirty="0" smtClean="0"/>
              <a:t>221</a:t>
            </a:r>
            <a:endParaRPr lang="en-GB" b="1" dirty="0"/>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1187624" y="6165304"/>
            <a:ext cx="569387" cy="369332"/>
          </a:xfrm>
          <a:prstGeom prst="rect">
            <a:avLst/>
          </a:prstGeom>
          <a:noFill/>
        </p:spPr>
        <p:txBody>
          <a:bodyPr wrap="square" rtlCol="0">
            <a:spAutoFit/>
          </a:bodyPr>
          <a:lstStyle/>
          <a:p>
            <a:r>
              <a:rPr lang="en-GB" b="1" dirty="0" smtClean="0"/>
              <a:t>107</a:t>
            </a:r>
            <a:endParaRPr lang="en-GB" b="1" dirty="0"/>
          </a:p>
        </p:txBody>
      </p:sp>
      <p:pic>
        <p:nvPicPr>
          <p:cNvPr id="10" name="Picture 2" descr="C:\Users\Owner\Desktop\DSC_0744.JPG"/>
          <p:cNvPicPr>
            <a:picLocks noChangeAspect="1" noChangeArrowheads="1"/>
          </p:cNvPicPr>
          <p:nvPr/>
        </p:nvPicPr>
        <p:blipFill>
          <a:blip r:embed="rId3" cstate="print"/>
          <a:srcRect/>
          <a:stretch>
            <a:fillRect/>
          </a:stretch>
        </p:blipFill>
        <p:spPr bwMode="auto">
          <a:xfrm>
            <a:off x="0" y="3429000"/>
            <a:ext cx="3851920" cy="3429000"/>
          </a:xfrm>
          <a:prstGeom prst="rect">
            <a:avLst/>
          </a:prstGeom>
          <a:noFill/>
          <a:ln w="9525">
            <a:noFill/>
            <a:miter lim="800000"/>
            <a:headEnd/>
            <a:tailEnd/>
          </a:ln>
        </p:spPr>
      </p:pic>
      <p:sp>
        <p:nvSpPr>
          <p:cNvPr id="11" name="TextBox 10"/>
          <p:cNvSpPr txBox="1"/>
          <p:nvPr/>
        </p:nvSpPr>
        <p:spPr>
          <a:xfrm>
            <a:off x="1331640" y="6165304"/>
            <a:ext cx="641395" cy="369332"/>
          </a:xfrm>
          <a:prstGeom prst="rect">
            <a:avLst/>
          </a:prstGeom>
          <a:noFill/>
        </p:spPr>
        <p:txBody>
          <a:bodyPr wrap="square" rtlCol="0">
            <a:spAutoFit/>
          </a:bodyPr>
          <a:lstStyle/>
          <a:p>
            <a:r>
              <a:rPr lang="en-GB" dirty="0" smtClean="0"/>
              <a:t>1</a:t>
            </a:r>
            <a:r>
              <a:rPr lang="en-GB" b="1" dirty="0" smtClean="0"/>
              <a:t>07</a:t>
            </a:r>
            <a:endParaRPr lang="en-GB" b="1" dirty="0"/>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2" descr="C:\Users\Owner\Desktop\DSC_0744.JPG"/>
          <p:cNvPicPr>
            <a:picLocks noChangeAspect="1" noChangeArrowheads="1"/>
          </p:cNvPicPr>
          <p:nvPr/>
        </p:nvPicPr>
        <p:blipFill>
          <a:blip r:embed="rId3" cstate="print"/>
          <a:srcRect/>
          <a:stretch>
            <a:fillRect/>
          </a:stretch>
        </p:blipFill>
        <p:spPr bwMode="auto">
          <a:xfrm>
            <a:off x="0" y="3429000"/>
            <a:ext cx="3851920" cy="3429000"/>
          </a:xfrm>
          <a:prstGeom prst="rect">
            <a:avLst/>
          </a:prstGeom>
          <a:noFill/>
          <a:ln w="9525">
            <a:noFill/>
            <a:miter lim="800000"/>
            <a:headEnd/>
            <a:tailEnd/>
          </a:ln>
        </p:spPr>
      </p:pic>
      <p:sp>
        <p:nvSpPr>
          <p:cNvPr id="5" name="TextBox 4"/>
          <p:cNvSpPr txBox="1"/>
          <p:nvPr/>
        </p:nvSpPr>
        <p:spPr>
          <a:xfrm rot="21068960">
            <a:off x="1259632" y="5517232"/>
            <a:ext cx="1101075" cy="369332"/>
          </a:xfrm>
          <a:prstGeom prst="rect">
            <a:avLst/>
          </a:prstGeom>
          <a:noFill/>
        </p:spPr>
        <p:txBody>
          <a:bodyPr wrap="square" rtlCol="0">
            <a:spAutoFit/>
          </a:bodyPr>
          <a:lstStyle/>
          <a:p>
            <a:r>
              <a:rPr lang="en-GB" b="1" dirty="0" smtClean="0"/>
              <a:t>    212 w</a:t>
            </a:r>
            <a:endParaRPr lang="en-GB" b="1" dirty="0"/>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Owner\Desktop\DSC_0744.JPG"/>
          <p:cNvPicPr>
            <a:picLocks noChangeAspect="1" noChangeArrowheads="1"/>
          </p:cNvPicPr>
          <p:nvPr/>
        </p:nvPicPr>
        <p:blipFill>
          <a:blip r:embed="rId3" cstate="print"/>
          <a:srcRect/>
          <a:stretch>
            <a:fillRect/>
          </a:stretch>
        </p:blipFill>
        <p:spPr bwMode="auto">
          <a:xfrm>
            <a:off x="0" y="3501008"/>
            <a:ext cx="3707904" cy="3356992"/>
          </a:xfrm>
          <a:prstGeom prst="rect">
            <a:avLst/>
          </a:prstGeom>
          <a:noFill/>
          <a:ln w="9525">
            <a:noFill/>
            <a:miter lim="800000"/>
            <a:headEnd/>
            <a:tailEnd/>
          </a:ln>
        </p:spPr>
      </p:pic>
      <p:sp>
        <p:nvSpPr>
          <p:cNvPr id="4" name="TextBox 3"/>
          <p:cNvSpPr txBox="1"/>
          <p:nvPr/>
        </p:nvSpPr>
        <p:spPr>
          <a:xfrm>
            <a:off x="899592" y="5517232"/>
            <a:ext cx="1296144" cy="369332"/>
          </a:xfrm>
          <a:prstGeom prst="rect">
            <a:avLst/>
          </a:prstGeom>
          <a:noFill/>
        </p:spPr>
        <p:txBody>
          <a:bodyPr wrap="square" rtlCol="0">
            <a:spAutoFit/>
          </a:bodyPr>
          <a:lstStyle/>
          <a:p>
            <a:r>
              <a:rPr lang="en-GB" b="1" dirty="0" smtClean="0"/>
              <a:t> 218</a:t>
            </a:r>
            <a:endParaRPr lang="en-GB" b="1" dirty="0"/>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esbury 20140324\Sunrise @ Stonehenge 24-3-2014 (9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5508104" y="5229200"/>
            <a:ext cx="4055864" cy="1631216"/>
          </a:xfrm>
          <a:prstGeom prst="rect">
            <a:avLst/>
          </a:prstGeom>
          <a:noFill/>
        </p:spPr>
        <p:txBody>
          <a:bodyPr wrap="square" rtlCol="0">
            <a:spAutoFit/>
          </a:bodyPr>
          <a:lstStyle/>
          <a:p>
            <a:r>
              <a:rPr lang="en-GB" altLang="en-US" sz="2000" b="1" dirty="0" smtClean="0"/>
              <a:t>‘Cow’’ bone  c. 4340-3980 BC</a:t>
            </a:r>
          </a:p>
          <a:p>
            <a:endParaRPr lang="en-GB" altLang="en-US" sz="2000" b="1" dirty="0" smtClean="0"/>
          </a:p>
          <a:p>
            <a:r>
              <a:rPr lang="en-GB" sz="2000" b="1" i="1" dirty="0" smtClean="0"/>
              <a:t>(“</a:t>
            </a:r>
            <a:r>
              <a:rPr lang="en-GB" sz="2000" b="1" i="1" dirty="0" smtClean="0"/>
              <a:t>Indicative of pre </a:t>
            </a:r>
            <a:r>
              <a:rPr lang="en-GB" sz="2000" b="1" i="1" dirty="0" err="1" smtClean="0"/>
              <a:t>henge</a:t>
            </a:r>
            <a:r>
              <a:rPr lang="en-GB" sz="2000" b="1" i="1" dirty="0" smtClean="0"/>
              <a:t> </a:t>
            </a:r>
          </a:p>
          <a:p>
            <a:r>
              <a:rPr lang="en-GB" sz="2000" b="1" i="1" dirty="0" smtClean="0"/>
              <a:t>activity that is otherwise</a:t>
            </a:r>
          </a:p>
          <a:p>
            <a:r>
              <a:rPr lang="en-GB" sz="2000" b="1" i="1" dirty="0" smtClean="0"/>
              <a:t>Invisible”</a:t>
            </a:r>
            <a:r>
              <a:rPr lang="en-GB" sz="2000" b="1" dirty="0" smtClean="0"/>
              <a:t>. </a:t>
            </a:r>
            <a:r>
              <a:rPr lang="en-GB" sz="2000" b="1" dirty="0" err="1" smtClean="0"/>
              <a:t>Darvill</a:t>
            </a:r>
            <a:r>
              <a:rPr lang="en-GB" sz="2000" b="1" dirty="0" smtClean="0"/>
              <a:t> </a:t>
            </a:r>
            <a:r>
              <a:rPr lang="en-GB" sz="2000" b="1" dirty="0" smtClean="0"/>
              <a:t>2006, p66)</a:t>
            </a:r>
            <a:endParaRPr lang="en-GB" sz="2000" dirty="0"/>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i-journal.com/article/viewFile/252/355/152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http://3.bp.blogspot.com/-BzIfOUgwi2w/T_rlxIBdrmI/AAAAAAAAA5w/oVAnQ3zsWZE/s400/Coneybury+Anomaly.jpg"/>
          <p:cNvPicPr>
            <a:picLocks noChangeAspect="1" noChangeArrowheads="1"/>
          </p:cNvPicPr>
          <p:nvPr/>
        </p:nvPicPr>
        <p:blipFill>
          <a:blip r:embed="rId3" cstate="print"/>
          <a:srcRect/>
          <a:stretch>
            <a:fillRect/>
          </a:stretch>
        </p:blipFill>
        <p:spPr bwMode="auto">
          <a:xfrm>
            <a:off x="4860032" y="4077072"/>
            <a:ext cx="1728192" cy="2592288"/>
          </a:xfrm>
          <a:prstGeom prst="rect">
            <a:avLst/>
          </a:prstGeom>
          <a:noFill/>
          <a:ln w="9525">
            <a:noFill/>
            <a:miter lim="800000"/>
            <a:headEnd/>
            <a:tailEnd/>
          </a:ln>
        </p:spPr>
      </p:pic>
      <p:sp>
        <p:nvSpPr>
          <p:cNvPr id="4" name="TextBox 3"/>
          <p:cNvSpPr txBox="1"/>
          <p:nvPr/>
        </p:nvSpPr>
        <p:spPr>
          <a:xfrm>
            <a:off x="7164288" y="3717032"/>
            <a:ext cx="1534140" cy="369332"/>
          </a:xfrm>
          <a:prstGeom prst="rect">
            <a:avLst/>
          </a:prstGeom>
          <a:noFill/>
        </p:spPr>
        <p:txBody>
          <a:bodyPr wrap="square" rtlCol="0">
            <a:spAutoFit/>
          </a:bodyPr>
          <a:lstStyle/>
          <a:p>
            <a:r>
              <a:rPr lang="en-GB" b="1" dirty="0" err="1" smtClean="0"/>
              <a:t>Blick</a:t>
            </a:r>
            <a:r>
              <a:rPr lang="en-GB" b="1" dirty="0" smtClean="0"/>
              <a:t> Mead</a:t>
            </a:r>
            <a:endParaRPr lang="en-GB" b="1" dirty="0"/>
          </a:p>
        </p:txBody>
      </p:sp>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eternalidol.com/wp-content/uploads/2013/08/Bluestonehenge.jpg"/>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3" name="TextBox 2"/>
          <p:cNvSpPr txBox="1"/>
          <p:nvPr/>
        </p:nvSpPr>
        <p:spPr>
          <a:xfrm>
            <a:off x="0" y="1700808"/>
            <a:ext cx="3419872" cy="5324535"/>
          </a:xfrm>
          <a:prstGeom prst="rect">
            <a:avLst/>
          </a:prstGeom>
          <a:noFill/>
        </p:spPr>
        <p:txBody>
          <a:bodyPr wrap="square" rtlCol="0">
            <a:spAutoFit/>
          </a:bodyPr>
          <a:lstStyle/>
          <a:p>
            <a:r>
              <a:rPr lang="en-GB" sz="2000" b="1" dirty="0" smtClean="0"/>
              <a:t>West Amesbury </a:t>
            </a:r>
            <a:endParaRPr lang="en-GB" sz="2000" b="1" dirty="0" smtClean="0"/>
          </a:p>
          <a:p>
            <a:r>
              <a:rPr lang="en-GB" sz="2000" b="1" dirty="0" smtClean="0"/>
              <a:t>‘</a:t>
            </a:r>
            <a:r>
              <a:rPr lang="en-GB" sz="2000" b="1" dirty="0" err="1" smtClean="0"/>
              <a:t>Bluestone’</a:t>
            </a:r>
            <a:r>
              <a:rPr lang="en-GB" sz="2000" b="1" dirty="0" err="1" smtClean="0"/>
              <a:t>Henge</a:t>
            </a:r>
            <a:r>
              <a:rPr lang="en-GB" sz="2000" b="1" dirty="0" smtClean="0"/>
              <a:t> –</a:t>
            </a:r>
          </a:p>
          <a:p>
            <a:r>
              <a:rPr lang="en-GB" sz="2000" b="1" dirty="0" smtClean="0"/>
              <a:t> </a:t>
            </a:r>
            <a:r>
              <a:rPr lang="en-GB" sz="2000" b="1" dirty="0" smtClean="0"/>
              <a:t>c. 3400-2600 BC</a:t>
            </a:r>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endParaRPr lang="en-GB" sz="2000" b="1" dirty="0" smtClean="0"/>
          </a:p>
          <a:p>
            <a:r>
              <a:rPr lang="en-GB" sz="2000" b="1" dirty="0" smtClean="0"/>
              <a:t>c</a:t>
            </a:r>
            <a:r>
              <a:rPr lang="en-GB" sz="2000" b="1" dirty="0" smtClean="0"/>
              <a:t>. Peter Irons</a:t>
            </a:r>
            <a:endParaRPr lang="en-GB" sz="2000" b="1" dirty="0"/>
          </a:p>
        </p:txBody>
      </p:sp>
      <p:sp>
        <p:nvSpPr>
          <p:cNvPr id="4" name="TextBox 3"/>
          <p:cNvSpPr txBox="1"/>
          <p:nvPr/>
        </p:nvSpPr>
        <p:spPr>
          <a:xfrm>
            <a:off x="395536" y="0"/>
            <a:ext cx="1300356" cy="369332"/>
          </a:xfrm>
          <a:prstGeom prst="rect">
            <a:avLst/>
          </a:prstGeom>
          <a:noFill/>
        </p:spPr>
        <p:txBody>
          <a:bodyPr wrap="square" rtlCol="0">
            <a:spAutoFit/>
          </a:bodyPr>
          <a:lstStyle/>
          <a:p>
            <a:r>
              <a:rPr lang="en-GB" dirty="0" err="1" smtClean="0"/>
              <a:t>Coneybury</a:t>
            </a:r>
            <a:endParaRPr lang="en-GB" dirty="0"/>
          </a:p>
        </p:txBody>
      </p:sp>
      <p:sp>
        <p:nvSpPr>
          <p:cNvPr id="5" name="TextBox 4"/>
          <p:cNvSpPr txBox="1"/>
          <p:nvPr/>
        </p:nvSpPr>
        <p:spPr>
          <a:xfrm>
            <a:off x="6372200" y="260648"/>
            <a:ext cx="2771800" cy="369332"/>
          </a:xfrm>
          <a:prstGeom prst="rect">
            <a:avLst/>
          </a:prstGeom>
          <a:noFill/>
        </p:spPr>
        <p:txBody>
          <a:bodyPr wrap="square" rtlCol="0">
            <a:spAutoFit/>
          </a:bodyPr>
          <a:lstStyle/>
          <a:p>
            <a:r>
              <a:rPr lang="en-GB" b="1" dirty="0" smtClean="0"/>
              <a:t>      Vespasian’s Camp</a:t>
            </a:r>
            <a:endParaRPr lang="en-GB" b="1" dirty="0"/>
          </a:p>
        </p:txBody>
      </p:sp>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3" descr="C:\Users\Owner\Desktop\DSC_0744.JPG"/>
          <p:cNvPicPr>
            <a:picLocks noChangeAspect="1" noChangeArrowheads="1"/>
          </p:cNvPicPr>
          <p:nvPr/>
        </p:nvPicPr>
        <p:blipFill>
          <a:blip r:embed="rId3" cstate="print"/>
          <a:srcRect/>
          <a:stretch>
            <a:fillRect/>
          </a:stretch>
        </p:blipFill>
        <p:spPr bwMode="auto">
          <a:xfrm>
            <a:off x="0" y="3501008"/>
            <a:ext cx="3707904" cy="3356992"/>
          </a:xfrm>
          <a:prstGeom prst="rect">
            <a:avLst/>
          </a:prstGeom>
          <a:noFill/>
          <a:ln w="9525">
            <a:noFill/>
            <a:miter lim="800000"/>
            <a:headEnd/>
            <a:tailEnd/>
          </a:ln>
        </p:spPr>
      </p:pic>
      <p:sp>
        <p:nvSpPr>
          <p:cNvPr id="5" name="TextBox 4"/>
          <p:cNvSpPr txBox="1"/>
          <p:nvPr/>
        </p:nvSpPr>
        <p:spPr>
          <a:xfrm>
            <a:off x="1619672" y="5157192"/>
            <a:ext cx="569387" cy="369332"/>
          </a:xfrm>
          <a:prstGeom prst="rect">
            <a:avLst/>
          </a:prstGeom>
          <a:noFill/>
        </p:spPr>
        <p:txBody>
          <a:bodyPr wrap="square" rtlCol="0">
            <a:spAutoFit/>
          </a:bodyPr>
          <a:lstStyle/>
          <a:p>
            <a:r>
              <a:rPr lang="en-GB" b="1" dirty="0" smtClean="0"/>
              <a:t>210</a:t>
            </a:r>
            <a:endParaRPr lang="en-GB" b="1" dirty="0"/>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howardwilliamsblog.files.wordpress.com/2016/03/dsc00818.jpg"/>
          <p:cNvPicPr>
            <a:picLocks noChangeAspect="1" noChangeArrowheads="1"/>
          </p:cNvPicPr>
          <p:nvPr/>
        </p:nvPicPr>
        <p:blipFill>
          <a:blip r:embed="rId2" cstate="print"/>
          <a:srcRect/>
          <a:stretch>
            <a:fillRect/>
          </a:stretch>
        </p:blipFill>
        <p:spPr bwMode="auto">
          <a:xfrm>
            <a:off x="611560" y="188641"/>
            <a:ext cx="4019550" cy="6669360"/>
          </a:xfrm>
          <a:prstGeom prst="rect">
            <a:avLst/>
          </a:prstGeom>
          <a:noFill/>
        </p:spPr>
      </p:pic>
      <p:pic>
        <p:nvPicPr>
          <p:cNvPr id="3074" name="Picture 2" descr="https://viagemreinounido.files.wordpress.com/2011/07/stonehenge-aerial-view-of-neolithic-cursus.jpg"/>
          <p:cNvPicPr>
            <a:picLocks noChangeAspect="1" noChangeArrowheads="1"/>
          </p:cNvPicPr>
          <p:nvPr/>
        </p:nvPicPr>
        <p:blipFill>
          <a:blip r:embed="rId3" cstate="print"/>
          <a:srcRect/>
          <a:stretch>
            <a:fillRect/>
          </a:stretch>
        </p:blipFill>
        <p:spPr bwMode="auto">
          <a:xfrm>
            <a:off x="4932040" y="188640"/>
            <a:ext cx="3816424" cy="6669360"/>
          </a:xfrm>
          <a:prstGeom prst="rect">
            <a:avLst/>
          </a:prstGeom>
          <a:noFill/>
        </p:spPr>
      </p:pic>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tationandspiritualgrowth.com/wp-content/uploads/2011/01/Stonehenge-bluestones.jpg"/>
          <p:cNvPicPr>
            <a:picLocks noChangeAspect="1" noChangeArrowheads="1"/>
          </p:cNvPicPr>
          <p:nvPr/>
        </p:nvPicPr>
        <p:blipFill>
          <a:blip r:embed="rId2" cstate="print"/>
          <a:srcRect/>
          <a:stretch>
            <a:fillRect/>
          </a:stretch>
        </p:blipFill>
        <p:spPr bwMode="auto">
          <a:xfrm>
            <a:off x="-100013" y="0"/>
            <a:ext cx="9358313" cy="6858000"/>
          </a:xfrm>
          <a:prstGeom prst="rect">
            <a:avLst/>
          </a:prstGeom>
          <a:noFill/>
          <a:ln w="9525">
            <a:noFill/>
            <a:miter lim="800000"/>
            <a:headEnd/>
            <a:tailEnd/>
          </a:ln>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Grp="1" noChangeAspect="1" noChangeArrowheads="1"/>
          </p:cNvPicPr>
          <p:nvPr>
            <p:ph idx="1"/>
          </p:nvPr>
        </p:nvPicPr>
        <p:blipFill>
          <a:blip r:embed="rId2" cstate="print"/>
          <a:srcRect/>
          <a:stretch>
            <a:fillRect/>
          </a:stretch>
        </p:blipFill>
        <p:spPr>
          <a:xfrm>
            <a:off x="1" y="0"/>
            <a:ext cx="9144000" cy="6858000"/>
          </a:xfrm>
          <a:noFill/>
        </p:spPr>
      </p:pic>
      <p:sp>
        <p:nvSpPr>
          <p:cNvPr id="5" name="TextBox 4"/>
          <p:cNvSpPr txBox="1"/>
          <p:nvPr/>
        </p:nvSpPr>
        <p:spPr>
          <a:xfrm>
            <a:off x="1475656" y="476672"/>
            <a:ext cx="6062955" cy="1477328"/>
          </a:xfrm>
          <a:prstGeom prst="rect">
            <a:avLst/>
          </a:prstGeom>
          <a:noFill/>
        </p:spPr>
        <p:txBody>
          <a:bodyPr wrap="square" rtlCol="0">
            <a:spAutoFit/>
          </a:bodyPr>
          <a:lstStyle/>
          <a:p>
            <a:r>
              <a:rPr lang="en-GB" i="1" dirty="0" smtClean="0">
                <a:solidFill>
                  <a:schemeClr val="bg1"/>
                </a:solidFill>
              </a:rPr>
              <a:t>“ Little can be said about either the</a:t>
            </a:r>
          </a:p>
          <a:p>
            <a:r>
              <a:rPr lang="en-GB" i="1" dirty="0" smtClean="0">
                <a:solidFill>
                  <a:schemeClr val="bg1"/>
                </a:solidFill>
              </a:rPr>
              <a:t> technological or cultural relationships of the</a:t>
            </a:r>
          </a:p>
          <a:p>
            <a:r>
              <a:rPr lang="en-GB" i="1" dirty="0" smtClean="0">
                <a:solidFill>
                  <a:schemeClr val="bg1"/>
                </a:solidFill>
              </a:rPr>
              <a:t> 7</a:t>
            </a:r>
            <a:r>
              <a:rPr lang="en-GB" i="1" baseline="30000" dirty="0" smtClean="0">
                <a:solidFill>
                  <a:schemeClr val="bg1"/>
                </a:solidFill>
              </a:rPr>
              <a:t>th</a:t>
            </a:r>
            <a:r>
              <a:rPr lang="en-GB" i="1" dirty="0" smtClean="0">
                <a:solidFill>
                  <a:schemeClr val="bg1"/>
                </a:solidFill>
              </a:rPr>
              <a:t> to 5th millennium BC material around </a:t>
            </a:r>
          </a:p>
          <a:p>
            <a:r>
              <a:rPr lang="en-GB" i="1" dirty="0" smtClean="0">
                <a:solidFill>
                  <a:schemeClr val="bg1"/>
                </a:solidFill>
              </a:rPr>
              <a:t>Stonehenge as there is simply not enough of</a:t>
            </a:r>
          </a:p>
          <a:p>
            <a:r>
              <a:rPr lang="en-GB" i="1" dirty="0" smtClean="0">
                <a:solidFill>
                  <a:schemeClr val="bg1"/>
                </a:solidFill>
              </a:rPr>
              <a:t>it to judge”. </a:t>
            </a:r>
            <a:r>
              <a:rPr lang="en-GB" dirty="0" smtClean="0">
                <a:solidFill>
                  <a:schemeClr val="bg1"/>
                </a:solidFill>
              </a:rPr>
              <a:t>Tim </a:t>
            </a:r>
            <a:r>
              <a:rPr lang="en-GB" dirty="0" err="1" smtClean="0">
                <a:solidFill>
                  <a:schemeClr val="bg1"/>
                </a:solidFill>
              </a:rPr>
              <a:t>Darvill</a:t>
            </a:r>
            <a:r>
              <a:rPr lang="en-GB" dirty="0" smtClean="0">
                <a:solidFill>
                  <a:schemeClr val="bg1"/>
                </a:solidFill>
              </a:rPr>
              <a:t> 2006, 66 </a:t>
            </a:r>
            <a:endParaRPr lang="en-GB"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UCL team claims the stones were transported 140 miles (225km) from Pembrokeshire to Salisbury Plain in around 2900 BC, but the conflicting study said debris used to link the sites was caused by glacier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0"/>
            <a:ext cx="2710999" cy="1785104"/>
          </a:xfrm>
          <a:prstGeom prst="rect">
            <a:avLst/>
          </a:prstGeom>
          <a:noFill/>
        </p:spPr>
        <p:txBody>
          <a:bodyPr wrap="square" rtlCol="0">
            <a:spAutoFit/>
          </a:bodyPr>
          <a:lstStyle/>
          <a:p>
            <a:r>
              <a:rPr lang="en-GB" sz="2000" b="1" dirty="0" smtClean="0"/>
              <a:t>SRP</a:t>
            </a:r>
            <a:r>
              <a:rPr lang="en-GB" b="1" dirty="0" smtClean="0"/>
              <a:t>  -</a:t>
            </a:r>
          </a:p>
          <a:p>
            <a:r>
              <a:rPr lang="en-GB" b="1" dirty="0" smtClean="0"/>
              <a:t>8550-8330 cal BC</a:t>
            </a:r>
          </a:p>
          <a:p>
            <a:r>
              <a:rPr lang="en-GB" b="1" dirty="0" smtClean="0"/>
              <a:t>8220-7790</a:t>
            </a:r>
          </a:p>
          <a:p>
            <a:r>
              <a:rPr lang="en-GB" b="1" dirty="0" smtClean="0"/>
              <a:t>7490-719</a:t>
            </a:r>
          </a:p>
          <a:p>
            <a:r>
              <a:rPr lang="en-GB" b="1" dirty="0" smtClean="0"/>
              <a:t>5210-4947</a:t>
            </a:r>
          </a:p>
          <a:p>
            <a:r>
              <a:rPr lang="en-GB" b="1" dirty="0" smtClean="0"/>
              <a:t>4330-4050 </a:t>
            </a:r>
            <a:endParaRPr lang="en-GB" b="1" dirty="0"/>
          </a:p>
        </p:txBody>
      </p:sp>
      <p:sp>
        <p:nvSpPr>
          <p:cNvPr id="4" name="TextBox 3"/>
          <p:cNvSpPr txBox="1"/>
          <p:nvPr/>
        </p:nvSpPr>
        <p:spPr>
          <a:xfrm>
            <a:off x="0" y="2204864"/>
            <a:ext cx="2133918" cy="1538883"/>
          </a:xfrm>
          <a:prstGeom prst="rect">
            <a:avLst/>
          </a:prstGeom>
          <a:noFill/>
        </p:spPr>
        <p:txBody>
          <a:bodyPr wrap="square" rtlCol="0">
            <a:spAutoFit/>
          </a:bodyPr>
          <a:lstStyle/>
          <a:p>
            <a:endParaRPr lang="en-GB" sz="2000" b="1" dirty="0" smtClean="0"/>
          </a:p>
          <a:p>
            <a:r>
              <a:rPr lang="en-GB" sz="2000" b="1" dirty="0" smtClean="0"/>
              <a:t>SPACES -</a:t>
            </a:r>
          </a:p>
          <a:p>
            <a:r>
              <a:rPr lang="en-GB" b="1" dirty="0" smtClean="0"/>
              <a:t>7720-6660  cal BC</a:t>
            </a:r>
          </a:p>
          <a:p>
            <a:r>
              <a:rPr lang="en-GB" b="1" dirty="0" smtClean="0"/>
              <a:t>6290-5310</a:t>
            </a:r>
          </a:p>
          <a:p>
            <a:r>
              <a:rPr lang="en-GB" b="1" dirty="0" smtClean="0"/>
              <a:t>5300-3480</a:t>
            </a:r>
            <a:endParaRPr lang="en-GB" b="1" dirty="0"/>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lick-mead-archaeological-dig-2.jpg"/>
          <p:cNvPicPr>
            <a:picLocks noChangeAspect="1" noChangeArrowheads="1"/>
          </p:cNvPicPr>
          <p:nvPr/>
        </p:nvPicPr>
        <p:blipFill>
          <a:blip r:embed="rId2" cstate="print"/>
          <a:srcRect/>
          <a:stretch>
            <a:fillRect/>
          </a:stretch>
        </p:blipFill>
        <p:spPr>
          <a:xfrm>
            <a:off x="0" y="27384"/>
            <a:ext cx="9144000" cy="6858000"/>
          </a:xfrm>
          <a:prstGeom prst="rect">
            <a:avLst/>
          </a:prstGeom>
          <a:noFill/>
        </p:spPr>
      </p:pic>
      <p:sp>
        <p:nvSpPr>
          <p:cNvPr id="3" name="Rectangle 2"/>
          <p:cNvSpPr/>
          <p:nvPr/>
        </p:nvSpPr>
        <p:spPr>
          <a:xfrm>
            <a:off x="323528" y="764704"/>
            <a:ext cx="5001242" cy="369332"/>
          </a:xfrm>
          <a:prstGeom prst="rect">
            <a:avLst/>
          </a:prstGeom>
        </p:spPr>
        <p:txBody>
          <a:bodyPr wrap="square">
            <a:spAutoFit/>
          </a:bodyPr>
          <a:lstStyle/>
          <a:p>
            <a:r>
              <a:rPr lang="en-GB" b="1" dirty="0" smtClean="0"/>
              <a:t>Postscript...</a:t>
            </a:r>
            <a:endParaRPr lang="en-GB" b="1" dirty="0"/>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hazelnutrelations.files.wordpress.com/2011/01/rippleflaked_mardenhenge.png"/>
          <p:cNvPicPr>
            <a:picLocks noChangeAspect="1" noChangeArrowheads="1"/>
          </p:cNvPicPr>
          <p:nvPr/>
        </p:nvPicPr>
        <p:blipFill>
          <a:blip r:embed="rId2" cstate="print"/>
          <a:srcRect/>
          <a:stretch>
            <a:fillRect/>
          </a:stretch>
        </p:blipFill>
        <p:spPr bwMode="auto">
          <a:xfrm>
            <a:off x="1475656" y="0"/>
            <a:ext cx="68199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wner\AppData\Local\Microsoft\Windows\Temporary Internet Files\Content.IE5\S7T2R3OS\Blick Mead and Kings Barrow Ridge Oct 2015.jpg"/>
          <p:cNvPicPr>
            <a:picLocks noChangeAspect="1" noChangeArrowheads="1"/>
          </p:cNvPicPr>
          <p:nvPr/>
        </p:nvPicPr>
        <p:blipFill>
          <a:blip r:embed="rId2" cstate="print"/>
          <a:srcRect/>
          <a:stretch>
            <a:fillRect/>
          </a:stretch>
        </p:blipFill>
        <p:spPr>
          <a:xfrm>
            <a:off x="0" y="-387350"/>
            <a:ext cx="9144000" cy="7245350"/>
          </a:xfrm>
          <a:prstGeom prst="rect">
            <a:avLst/>
          </a:prstGeom>
          <a:noFill/>
        </p:spPr>
      </p:pic>
      <p:sp>
        <p:nvSpPr>
          <p:cNvPr id="5" name="TextBox 4"/>
          <p:cNvSpPr txBox="1"/>
          <p:nvPr/>
        </p:nvSpPr>
        <p:spPr>
          <a:xfrm>
            <a:off x="395536" y="2492896"/>
            <a:ext cx="9148723" cy="2308324"/>
          </a:xfrm>
          <a:prstGeom prst="rect">
            <a:avLst/>
          </a:prstGeom>
          <a:noFill/>
        </p:spPr>
        <p:txBody>
          <a:bodyPr wrap="square" rtlCol="0">
            <a:spAutoFit/>
          </a:bodyPr>
          <a:lstStyle/>
          <a:p>
            <a:pPr eaLnBrk="1" hangingPunct="1"/>
            <a:r>
              <a:rPr lang="en-GB" altLang="en-US" b="1" i="1" dirty="0" smtClean="0"/>
              <a:t>“</a:t>
            </a:r>
            <a:r>
              <a:rPr lang="en-GB" altLang="en-US" b="1" i="1" dirty="0" err="1" smtClean="0"/>
              <a:t>Blick</a:t>
            </a:r>
            <a:r>
              <a:rPr lang="en-GB" altLang="en-US" b="1" i="1" dirty="0" smtClean="0"/>
              <a:t> Mead may have been far more than just a handy place to gather, </a:t>
            </a:r>
          </a:p>
          <a:p>
            <a:pPr eaLnBrk="1" hangingPunct="1"/>
            <a:r>
              <a:rPr lang="en-GB" altLang="en-US" b="1" i="1" dirty="0" smtClean="0"/>
              <a:t>but somewhere that people returned to as a place of origin.  </a:t>
            </a:r>
          </a:p>
          <a:p>
            <a:pPr eaLnBrk="1" hangingPunct="1"/>
            <a:r>
              <a:rPr lang="en-GB" altLang="en-US" b="1" i="1" dirty="0" smtClean="0"/>
              <a:t>Over the centuries and millennia it was used, this place would have </a:t>
            </a:r>
          </a:p>
          <a:p>
            <a:pPr eaLnBrk="1" hangingPunct="1"/>
            <a:r>
              <a:rPr lang="en-GB" altLang="en-US" b="1" i="1" dirty="0" smtClean="0"/>
              <a:t>become the centre of a network of paths leading towards it from many</a:t>
            </a:r>
          </a:p>
          <a:p>
            <a:pPr eaLnBrk="1" hangingPunct="1"/>
            <a:r>
              <a:rPr lang="en-GB" altLang="en-US" b="1" i="1" dirty="0" smtClean="0"/>
              <a:t> parts of southern Britain. Just as all roads led to Rome, so these paths</a:t>
            </a:r>
          </a:p>
          <a:p>
            <a:pPr eaLnBrk="1" hangingPunct="1"/>
            <a:r>
              <a:rPr lang="en-GB" altLang="en-US" b="1" i="1" dirty="0" smtClean="0"/>
              <a:t> led to the future site of Stonehenge”.                               </a:t>
            </a:r>
            <a:r>
              <a:rPr lang="en-GB" altLang="en-US" b="1" dirty="0" smtClean="0"/>
              <a:t>                     </a:t>
            </a:r>
          </a:p>
          <a:p>
            <a:pPr eaLnBrk="1" hangingPunct="1"/>
            <a:endParaRPr lang="en-GB" altLang="en-US" b="1" dirty="0" smtClean="0"/>
          </a:p>
          <a:p>
            <a:pPr eaLnBrk="1" hangingPunct="1"/>
            <a:r>
              <a:rPr lang="en-GB" altLang="en-US" b="1" dirty="0" smtClean="0"/>
              <a:t> Mike Parker Pearson 2015, 43. </a:t>
            </a:r>
            <a:endParaRPr lang="en-GB" altLang="en-US" b="1" dirty="0"/>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wner\Downloads\IMG_285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51520" y="260648"/>
            <a:ext cx="5186035" cy="1200329"/>
          </a:xfrm>
          <a:prstGeom prst="rect">
            <a:avLst/>
          </a:prstGeom>
          <a:noFill/>
        </p:spPr>
        <p:txBody>
          <a:bodyPr wrap="none" rtlCol="0">
            <a:spAutoFit/>
          </a:bodyPr>
          <a:lstStyle/>
          <a:p>
            <a:r>
              <a:rPr lang="en-GB" b="1" i="1" dirty="0" smtClean="0"/>
              <a:t>‘There rolls the deep where grew the tree. </a:t>
            </a:r>
            <a:br>
              <a:rPr lang="en-GB" b="1" i="1" dirty="0" smtClean="0"/>
            </a:br>
            <a:r>
              <a:rPr lang="en-GB" b="1" i="1" dirty="0" smtClean="0"/>
              <a:t>O earth, what changes hast thou seen!</a:t>
            </a:r>
            <a:br>
              <a:rPr lang="en-GB" b="1" i="1" dirty="0" smtClean="0"/>
            </a:br>
            <a:r>
              <a:rPr lang="en-GB" b="1" i="1" dirty="0" smtClean="0"/>
              <a:t>There, where the long street roars, hath been </a:t>
            </a:r>
            <a:br>
              <a:rPr lang="en-GB" b="1" i="1" dirty="0" smtClean="0"/>
            </a:br>
            <a:r>
              <a:rPr lang="en-GB" b="1" i="1" dirty="0" smtClean="0"/>
              <a:t>The stillness of the central sea.</a:t>
            </a:r>
            <a:endParaRPr lang="en-GB" dirty="0"/>
          </a:p>
        </p:txBody>
      </p:sp>
      <p:sp>
        <p:nvSpPr>
          <p:cNvPr id="4" name="TextBox 3"/>
          <p:cNvSpPr txBox="1"/>
          <p:nvPr/>
        </p:nvSpPr>
        <p:spPr>
          <a:xfrm>
            <a:off x="5436096" y="476672"/>
            <a:ext cx="4236040" cy="2308324"/>
          </a:xfrm>
          <a:prstGeom prst="rect">
            <a:avLst/>
          </a:prstGeom>
          <a:noFill/>
        </p:spPr>
        <p:txBody>
          <a:bodyPr wrap="square" rtlCol="0">
            <a:spAutoFit/>
          </a:bodyPr>
          <a:lstStyle/>
          <a:p>
            <a:r>
              <a:rPr lang="en-GB" b="1" i="1" dirty="0" smtClean="0"/>
              <a:t>The hills are shadows, and they</a:t>
            </a:r>
          </a:p>
          <a:p>
            <a:r>
              <a:rPr lang="en-GB" b="1" i="1" dirty="0" smtClean="0"/>
              <a:t> flow </a:t>
            </a:r>
            <a:br>
              <a:rPr lang="en-GB" b="1" i="1" dirty="0" smtClean="0"/>
            </a:br>
            <a:r>
              <a:rPr lang="en-GB" b="1" i="1" dirty="0" smtClean="0"/>
              <a:t>From form to form, and nothing</a:t>
            </a:r>
          </a:p>
          <a:p>
            <a:r>
              <a:rPr lang="en-GB" b="1" i="1" dirty="0" smtClean="0"/>
              <a:t> stands;</a:t>
            </a:r>
            <a:br>
              <a:rPr lang="en-GB" b="1" i="1" dirty="0" smtClean="0"/>
            </a:br>
            <a:r>
              <a:rPr lang="en-GB" b="1" i="1" dirty="0" smtClean="0"/>
              <a:t>They melt like mist, the solid </a:t>
            </a:r>
          </a:p>
          <a:p>
            <a:r>
              <a:rPr lang="en-GB" b="1" i="1" dirty="0" smtClean="0"/>
              <a:t>lands,</a:t>
            </a:r>
            <a:br>
              <a:rPr lang="en-GB" b="1" i="1" dirty="0" smtClean="0"/>
            </a:br>
            <a:r>
              <a:rPr lang="en-GB" b="1" i="1" dirty="0" smtClean="0"/>
              <a:t>Like clouds they shape </a:t>
            </a:r>
          </a:p>
          <a:p>
            <a:r>
              <a:rPr lang="en-GB" b="1" i="1" dirty="0" smtClean="0"/>
              <a:t>themselves and go.</a:t>
            </a:r>
            <a:endParaRPr lang="en-GB" dirty="0"/>
          </a:p>
        </p:txBody>
      </p:sp>
      <p:sp>
        <p:nvSpPr>
          <p:cNvPr id="5" name="TextBox 4"/>
          <p:cNvSpPr txBox="1"/>
          <p:nvPr/>
        </p:nvSpPr>
        <p:spPr>
          <a:xfrm>
            <a:off x="5220072" y="2780928"/>
            <a:ext cx="4616079" cy="1754326"/>
          </a:xfrm>
          <a:prstGeom prst="rect">
            <a:avLst/>
          </a:prstGeom>
          <a:noFill/>
        </p:spPr>
        <p:txBody>
          <a:bodyPr wrap="square" rtlCol="0">
            <a:spAutoFit/>
          </a:bodyPr>
          <a:lstStyle/>
          <a:p>
            <a:endParaRPr lang="en-GB" b="1" i="1" dirty="0" smtClean="0"/>
          </a:p>
          <a:p>
            <a:r>
              <a:rPr lang="en-GB" b="1" i="1" dirty="0" smtClean="0"/>
              <a:t>  But in my spirit will I dwell,</a:t>
            </a:r>
            <a:br>
              <a:rPr lang="en-GB" b="1" i="1" dirty="0" smtClean="0"/>
            </a:br>
            <a:r>
              <a:rPr lang="en-GB" b="1" i="1" dirty="0" smtClean="0"/>
              <a:t>  And dream my dream, and hold</a:t>
            </a:r>
          </a:p>
          <a:p>
            <a:r>
              <a:rPr lang="en-GB" b="1" i="1" dirty="0" smtClean="0"/>
              <a:t>  it true;</a:t>
            </a:r>
            <a:br>
              <a:rPr lang="en-GB" b="1" i="1" dirty="0" smtClean="0"/>
            </a:br>
            <a:r>
              <a:rPr lang="en-GB" b="1" i="1" dirty="0" smtClean="0"/>
              <a:t>For </a:t>
            </a:r>
            <a:r>
              <a:rPr lang="en-GB" b="1" i="1" dirty="0" err="1" smtClean="0"/>
              <a:t>tho</a:t>
            </a:r>
            <a:r>
              <a:rPr lang="en-GB" b="1" i="1" dirty="0" smtClean="0"/>
              <a:t>' my lips may breathe adieu, </a:t>
            </a:r>
            <a:br>
              <a:rPr lang="en-GB" b="1" i="1" dirty="0" smtClean="0"/>
            </a:br>
            <a:r>
              <a:rPr lang="en-GB" b="1" i="1" dirty="0" smtClean="0"/>
              <a:t> I cannot think the thing farewell</a:t>
            </a:r>
            <a:r>
              <a:rPr lang="en-GB" b="1" dirty="0" smtClean="0"/>
              <a:t>.’ </a:t>
            </a:r>
            <a:endParaRPr lang="en-GB" b="1" dirty="0"/>
          </a:p>
        </p:txBody>
      </p:sp>
      <p:sp>
        <p:nvSpPr>
          <p:cNvPr id="6" name="TextBox 5"/>
          <p:cNvSpPr txBox="1"/>
          <p:nvPr/>
        </p:nvSpPr>
        <p:spPr>
          <a:xfrm>
            <a:off x="3707904" y="6381328"/>
            <a:ext cx="6169140" cy="369332"/>
          </a:xfrm>
          <a:prstGeom prst="rect">
            <a:avLst/>
          </a:prstGeom>
          <a:noFill/>
        </p:spPr>
        <p:txBody>
          <a:bodyPr wrap="square" rtlCol="0">
            <a:spAutoFit/>
          </a:bodyPr>
          <a:lstStyle/>
          <a:p>
            <a:r>
              <a:rPr lang="en-GB" b="1" dirty="0" smtClean="0"/>
              <a:t>Alfred Tennyson</a:t>
            </a:r>
            <a:r>
              <a:rPr lang="en-GB" b="1" i="1" dirty="0" smtClean="0"/>
              <a:t>, In Memoriam </a:t>
            </a:r>
            <a:r>
              <a:rPr lang="en-GB" b="1" dirty="0" smtClean="0"/>
              <a:t>Section CXXIII </a:t>
            </a:r>
            <a:endParaRPr lang="en-GB" b="1"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D:\Amesbury 20140323\Amesbury Dig 2014 March 22-25 (248).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5652120" y="4869160"/>
            <a:ext cx="3643185" cy="1323439"/>
          </a:xfrm>
          <a:prstGeom prst="rect">
            <a:avLst/>
          </a:prstGeom>
          <a:noFill/>
        </p:spPr>
        <p:txBody>
          <a:bodyPr wrap="square" rtlCol="0">
            <a:spAutoFit/>
          </a:bodyPr>
          <a:lstStyle/>
          <a:p>
            <a:endParaRPr lang="en-GB" sz="2000" b="1" dirty="0" smtClean="0">
              <a:solidFill>
                <a:schemeClr val="bg1"/>
              </a:solidFill>
            </a:endParaRPr>
          </a:p>
          <a:p>
            <a:endParaRPr lang="en-GB" sz="2000" b="1" dirty="0" smtClean="0">
              <a:solidFill>
                <a:schemeClr val="bg1"/>
              </a:solidFill>
            </a:endParaRPr>
          </a:p>
          <a:p>
            <a:r>
              <a:rPr lang="en-GB" sz="2000" b="1" dirty="0" smtClean="0">
                <a:solidFill>
                  <a:schemeClr val="bg1"/>
                </a:solidFill>
              </a:rPr>
              <a:t>Drury and Andrews</a:t>
            </a:r>
          </a:p>
          <a:p>
            <a:r>
              <a:rPr lang="en-GB" sz="2000" b="1" dirty="0" smtClean="0">
                <a:solidFill>
                  <a:schemeClr val="bg1"/>
                </a:solidFill>
              </a:rPr>
              <a:t> map 1773.</a:t>
            </a:r>
            <a:endParaRPr lang="en-GB" sz="2000" b="1" dirty="0">
              <a:solidFill>
                <a:schemeClr val="bg1"/>
              </a:solidFill>
            </a:endParaRPr>
          </a:p>
        </p:txBody>
      </p:sp>
      <p:sp>
        <p:nvSpPr>
          <p:cNvPr id="6" name="TextBox 5"/>
          <p:cNvSpPr txBox="1"/>
          <p:nvPr/>
        </p:nvSpPr>
        <p:spPr>
          <a:xfrm>
            <a:off x="7596336" y="908720"/>
            <a:ext cx="410562" cy="369332"/>
          </a:xfrm>
          <a:prstGeom prst="rect">
            <a:avLst/>
          </a:prstGeom>
          <a:noFill/>
        </p:spPr>
        <p:txBody>
          <a:bodyPr wrap="square" rtlCol="0">
            <a:spAutoFit/>
          </a:bodyPr>
          <a:lstStyle/>
          <a:p>
            <a:r>
              <a:rPr lang="en-GB" b="1" dirty="0" smtClean="0">
                <a:solidFill>
                  <a:srgbClr val="FF0000"/>
                </a:solidFill>
              </a:rPr>
              <a:t>X</a:t>
            </a:r>
            <a:endParaRPr lang="en-GB" b="1"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D:\Amesbury 20140323\Amesbury Dig 20140323 (79).JPG"/>
          <p:cNvPicPr>
            <a:picLocks noGrp="1" noChangeAspect="1" noChangeArrowheads="1"/>
          </p:cNvPicPr>
          <p:nvPr>
            <p:ph idx="1"/>
          </p:nvPr>
        </p:nvPicPr>
        <p:blipFill>
          <a:blip r:embed="rId2" cstate="print"/>
          <a:srcRect/>
          <a:stretch>
            <a:fillRect/>
          </a:stretch>
        </p:blipFill>
        <p:spPr>
          <a:xfrm>
            <a:off x="0" y="0"/>
            <a:ext cx="9144000" cy="6858000"/>
          </a:xfrm>
        </p:spPr>
      </p:pic>
      <p:sp>
        <p:nvSpPr>
          <p:cNvPr id="5" name="TextBox 4"/>
          <p:cNvSpPr txBox="1"/>
          <p:nvPr/>
        </p:nvSpPr>
        <p:spPr>
          <a:xfrm>
            <a:off x="827584" y="2708920"/>
            <a:ext cx="1967205" cy="369332"/>
          </a:xfrm>
          <a:prstGeom prst="rect">
            <a:avLst/>
          </a:prstGeom>
          <a:noFill/>
        </p:spPr>
        <p:txBody>
          <a:bodyPr wrap="none" rtlCol="0">
            <a:spAutoFit/>
          </a:bodyPr>
          <a:lstStyle/>
          <a:p>
            <a:r>
              <a:rPr lang="en-GB" b="1" dirty="0" err="1" smtClean="0"/>
              <a:t>Blick</a:t>
            </a:r>
            <a:r>
              <a:rPr lang="en-GB" b="1" dirty="0" smtClean="0"/>
              <a:t> Mead 2005</a:t>
            </a:r>
            <a:endParaRPr lang="en-GB" b="1"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16227</TotalTime>
  <Words>739</Words>
  <Application>Microsoft Office PowerPoint</Application>
  <PresentationFormat>On-screen Show (4:3)</PresentationFormat>
  <Paragraphs>235</Paragraphs>
  <Slides>54</Slides>
  <Notes>7</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101</cp:revision>
  <dcterms:modified xsi:type="dcterms:W3CDTF">2016-09-21T11:15:42Z</dcterms:modified>
</cp:coreProperties>
</file>