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277" r:id="rId3"/>
    <p:sldId id="300" r:id="rId4"/>
    <p:sldId id="301" r:id="rId5"/>
    <p:sldId id="258" r:id="rId6"/>
    <p:sldId id="257" r:id="rId7"/>
    <p:sldId id="259" r:id="rId8"/>
    <p:sldId id="260" r:id="rId9"/>
    <p:sldId id="261" r:id="rId10"/>
    <p:sldId id="262" r:id="rId11"/>
    <p:sldId id="263" r:id="rId12"/>
    <p:sldId id="265" r:id="rId13"/>
    <p:sldId id="266" r:id="rId14"/>
    <p:sldId id="267" r:id="rId15"/>
    <p:sldId id="275" r:id="rId16"/>
    <p:sldId id="264" r:id="rId17"/>
    <p:sldId id="278" r:id="rId18"/>
    <p:sldId id="279" r:id="rId19"/>
    <p:sldId id="270" r:id="rId20"/>
    <p:sldId id="268" r:id="rId21"/>
    <p:sldId id="269" r:id="rId22"/>
    <p:sldId id="271" r:id="rId23"/>
    <p:sldId id="272" r:id="rId24"/>
    <p:sldId id="273" r:id="rId25"/>
    <p:sldId id="274" r:id="rId26"/>
    <p:sldId id="303" r:id="rId27"/>
    <p:sldId id="280" r:id="rId28"/>
    <p:sldId id="283" r:id="rId29"/>
    <p:sldId id="284" r:id="rId30"/>
    <p:sldId id="285" r:id="rId31"/>
    <p:sldId id="293" r:id="rId32"/>
    <p:sldId id="294" r:id="rId33"/>
    <p:sldId id="295" r:id="rId34"/>
    <p:sldId id="296" r:id="rId35"/>
    <p:sldId id="297" r:id="rId36"/>
    <p:sldId id="298" r:id="rId37"/>
    <p:sldId id="289" r:id="rId38"/>
    <p:sldId id="304" r:id="rId39"/>
    <p:sldId id="305" r:id="rId40"/>
    <p:sldId id="286" r:id="rId41"/>
    <p:sldId id="290" r:id="rId42"/>
    <p:sldId id="291" r:id="rId43"/>
    <p:sldId id="307" r:id="rId44"/>
    <p:sldId id="302" r:id="rId45"/>
    <p:sldId id="29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35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2EAD0-34C4-4E86-A9A0-AC6DC0D8AE98}" type="datetimeFigureOut">
              <a:rPr lang="en-GB" smtClean="0"/>
              <a:t>28/09/2016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0E26F-7DEB-4C59-B8FC-7DEFF7AD90F5}" type="slidenum">
              <a:rPr lang="en-GB" smtClean="0"/>
              <a:t>‹#›</a:t>
            </a:fld>
            <a:endParaRPr lang="en-GB"/>
          </a:p>
        </p:txBody>
      </p:sp>
    </p:spTree>
    <p:extLst>
      <p:ext uri="{BB962C8B-B14F-4D97-AF65-F5344CB8AC3E}">
        <p14:creationId xmlns:p14="http://schemas.microsoft.com/office/powerpoint/2010/main" val="3661566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0E26F-7DEB-4C59-B8FC-7DEFF7AD90F5}" type="slidenum">
              <a:rPr lang="en-GB" smtClean="0"/>
              <a:t>1</a:t>
            </a:fld>
            <a:endParaRPr lang="en-GB"/>
          </a:p>
        </p:txBody>
      </p:sp>
    </p:spTree>
    <p:extLst>
      <p:ext uri="{BB962C8B-B14F-4D97-AF65-F5344CB8AC3E}">
        <p14:creationId xmlns:p14="http://schemas.microsoft.com/office/powerpoint/2010/main" val="43848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0E26F-7DEB-4C59-B8FC-7DEFF7AD90F5}" type="slidenum">
              <a:rPr lang="en-GB" smtClean="0"/>
              <a:t>2</a:t>
            </a:fld>
            <a:endParaRPr lang="en-GB"/>
          </a:p>
        </p:txBody>
      </p:sp>
    </p:spTree>
    <p:extLst>
      <p:ext uri="{BB962C8B-B14F-4D97-AF65-F5344CB8AC3E}">
        <p14:creationId xmlns:p14="http://schemas.microsoft.com/office/powerpoint/2010/main" val="79489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0E26F-7DEB-4C59-B8FC-7DEFF7AD90F5}" type="slidenum">
              <a:rPr lang="en-GB" smtClean="0"/>
              <a:t>11</a:t>
            </a:fld>
            <a:endParaRPr lang="en-GB"/>
          </a:p>
        </p:txBody>
      </p:sp>
    </p:spTree>
    <p:extLst>
      <p:ext uri="{BB962C8B-B14F-4D97-AF65-F5344CB8AC3E}">
        <p14:creationId xmlns:p14="http://schemas.microsoft.com/office/powerpoint/2010/main" val="102704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0E26F-7DEB-4C59-B8FC-7DEFF7AD90F5}" type="slidenum">
              <a:rPr lang="en-GB" smtClean="0"/>
              <a:t>25</a:t>
            </a:fld>
            <a:endParaRPr lang="en-GB"/>
          </a:p>
        </p:txBody>
      </p:sp>
    </p:spTree>
    <p:extLst>
      <p:ext uri="{BB962C8B-B14F-4D97-AF65-F5344CB8AC3E}">
        <p14:creationId xmlns:p14="http://schemas.microsoft.com/office/powerpoint/2010/main" val="215355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0E26F-7DEB-4C59-B8FC-7DEFF7AD90F5}" type="slidenum">
              <a:rPr lang="en-GB" smtClean="0"/>
              <a:t>42</a:t>
            </a:fld>
            <a:endParaRPr lang="en-GB"/>
          </a:p>
        </p:txBody>
      </p:sp>
    </p:spTree>
    <p:extLst>
      <p:ext uri="{BB962C8B-B14F-4D97-AF65-F5344CB8AC3E}">
        <p14:creationId xmlns:p14="http://schemas.microsoft.com/office/powerpoint/2010/main" val="143255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0E26F-7DEB-4C59-B8FC-7DEFF7AD90F5}" type="slidenum">
              <a:rPr lang="en-GB" smtClean="0"/>
              <a:t>45</a:t>
            </a:fld>
            <a:endParaRPr lang="en-GB"/>
          </a:p>
        </p:txBody>
      </p:sp>
    </p:spTree>
    <p:extLst>
      <p:ext uri="{BB962C8B-B14F-4D97-AF65-F5344CB8AC3E}">
        <p14:creationId xmlns:p14="http://schemas.microsoft.com/office/powerpoint/2010/main" val="7086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GB"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9F3D9CE-3CC8-42AA-9D57-67A0A3633A7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GB"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9F3D9CE-3CC8-42AA-9D57-67A0A3633A74}"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9F3D9CE-3CC8-42AA-9D57-67A0A3633A7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49F3D9CE-3CC8-42AA-9D57-67A0A3633A7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49F3D9CE-3CC8-42AA-9D57-67A0A3633A7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GB"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9F3D9CE-3CC8-42AA-9D57-67A0A3633A7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GB"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9F3D9CE-3CC8-42AA-9D57-67A0A3633A7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9F3D9CE-3CC8-42AA-9D57-67A0A3633A7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GB"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9F3D9CE-3CC8-42AA-9D57-67A0A3633A7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9F3D9CE-3CC8-42AA-9D57-67A0A3633A74}"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49F3D9CE-3CC8-42AA-9D57-67A0A3633A74}"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49F3D9CE-3CC8-42AA-9D57-67A0A3633A74}" type="datetimeFigureOut">
              <a:rPr lang="en-GB" smtClean="0"/>
              <a:t>28/09/2016</a:t>
            </a:fld>
            <a:endParaRPr lang="en-GB"/>
          </a:p>
        </p:txBody>
      </p:sp>
      <p:sp>
        <p:nvSpPr>
          <p:cNvPr id="8" name="Footer Placeholder 7"/>
          <p:cNvSpPr>
            <a:spLocks noGrp="1"/>
          </p:cNvSpPr>
          <p:nvPr>
            <p:ph type="ftr" sz="quarter" idx="11"/>
          </p:nvPr>
        </p:nvSpPr>
        <p:spPr>
          <a:xfrm>
            <a:off x="1120588" y="188259"/>
            <a:ext cx="2895600" cy="365125"/>
          </a:xfrm>
        </p:spPr>
        <p:txBody>
          <a:bodyPr/>
          <a:lstStyle/>
          <a:p>
            <a:endParaRPr lang="en-GB"/>
          </a:p>
        </p:txBody>
      </p:sp>
      <p:sp>
        <p:nvSpPr>
          <p:cNvPr id="9" name="Slide Number Placeholder 8"/>
          <p:cNvSpPr>
            <a:spLocks noGrp="1"/>
          </p:cNvSpPr>
          <p:nvPr>
            <p:ph type="sldNum" sz="quarter" idx="12"/>
          </p:nvPr>
        </p:nvSpPr>
        <p:spPr/>
        <p:txBody>
          <a:bodyPr/>
          <a:lstStyle/>
          <a:p>
            <a:fld id="{357C7EF5-B97B-41AF-8188-562F298A79C1}" type="slidenum">
              <a:rPr lang="en-GB" smtClean="0"/>
              <a:t>‹#›</a:t>
            </a:fld>
            <a:endParaRPr lang="en-GB"/>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49F3D9CE-3CC8-42AA-9D57-67A0A3633A74}" type="datetimeFigureOut">
              <a:rPr lang="en-GB" smtClean="0"/>
              <a:t>28/09/2016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3D9CE-3CC8-42AA-9D57-67A0A3633A74}" type="datetimeFigureOut">
              <a:rPr lang="en-GB" smtClean="0"/>
              <a:t>28/09/2016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9F3D9CE-3CC8-42AA-9D57-67A0A3633A74}"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7C7EF5-B97B-41AF-8188-562F298A79C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GB"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9F3D9CE-3CC8-42AA-9D57-67A0A3633A74}" type="datetimeFigureOut">
              <a:rPr lang="en-GB" smtClean="0"/>
              <a:t>28/09/2016</a:t>
            </a:fld>
            <a:endParaRPr lang="en-GB"/>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357C7EF5-B97B-41AF-8188-562F298A79C1}" type="slidenum">
              <a:rPr lang="en-GB" smtClean="0"/>
              <a:t>‹#›</a:t>
            </a:fld>
            <a:endParaRPr lang="en-GB"/>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To Die Or Not To Die</a:t>
            </a:r>
            <a:endParaRPr lang="en-GB" b="1" dirty="0"/>
          </a:p>
        </p:txBody>
      </p:sp>
      <p:sp>
        <p:nvSpPr>
          <p:cNvPr id="3" name="Subtitle 2"/>
          <p:cNvSpPr>
            <a:spLocks noGrp="1"/>
          </p:cNvSpPr>
          <p:nvPr>
            <p:ph type="subTitle" idx="1"/>
          </p:nvPr>
        </p:nvSpPr>
        <p:spPr/>
        <p:txBody>
          <a:bodyPr>
            <a:normAutofit/>
          </a:bodyPr>
          <a:lstStyle/>
          <a:p>
            <a:endParaRPr lang="en-GB" dirty="0" smtClean="0"/>
          </a:p>
          <a:p>
            <a:endParaRPr lang="en-GB" dirty="0" smtClean="0"/>
          </a:p>
          <a:p>
            <a:endParaRPr lang="en-GB" smtClean="0"/>
          </a:p>
          <a:p>
            <a:r>
              <a:rPr lang="en-GB" smtClean="0"/>
              <a:t>Sir </a:t>
            </a:r>
            <a:r>
              <a:rPr lang="en-GB" dirty="0" smtClean="0"/>
              <a:t>Alan Ward</a:t>
            </a:r>
            <a:endParaRPr lang="en-GB" dirty="0"/>
          </a:p>
          <a:p>
            <a:r>
              <a:rPr lang="en-GB" dirty="0" smtClean="0"/>
              <a:t>Gresham College</a:t>
            </a:r>
            <a:endParaRPr lang="en-GB" dirty="0"/>
          </a:p>
          <a:p>
            <a:r>
              <a:rPr lang="en-GB" dirty="0" smtClean="0"/>
              <a:t>September  2016</a:t>
            </a:r>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55264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Medical law</a:t>
            </a:r>
            <a:endParaRPr lang="en-GB" b="1" dirty="0"/>
          </a:p>
        </p:txBody>
      </p:sp>
      <p:sp>
        <p:nvSpPr>
          <p:cNvPr id="3" name="Content Placeholder 2"/>
          <p:cNvSpPr>
            <a:spLocks noGrp="1"/>
          </p:cNvSpPr>
          <p:nvPr>
            <p:ph idx="1"/>
          </p:nvPr>
        </p:nvSpPr>
        <p:spPr/>
        <p:txBody>
          <a:bodyPr>
            <a:normAutofit/>
          </a:bodyPr>
          <a:lstStyle/>
          <a:p>
            <a:r>
              <a:rPr lang="en-GB" dirty="0" smtClean="0"/>
              <a:t>The libertarian principle of autonomy:  “Every human being of adult years and sound mind has a right to determine what shall be done to his own body”, per Cardozo J. in </a:t>
            </a:r>
            <a:r>
              <a:rPr lang="en-GB" i="1" dirty="0" err="1" smtClean="0"/>
              <a:t>Schloendorf</a:t>
            </a:r>
            <a:r>
              <a:rPr lang="en-GB" i="1" dirty="0" smtClean="0"/>
              <a:t> v Society of New York Hospital (1914) 105 NE 92.</a:t>
            </a:r>
          </a:p>
          <a:p>
            <a:r>
              <a:rPr lang="en-GB" dirty="0" smtClean="0"/>
              <a:t>“It is well established that, as a general rule, the performance of a medical operation on a person without his or her consent is unlawful, as constituting both the crime of battery and the tort of trespass to the person” per Lord Goff in </a:t>
            </a:r>
            <a:r>
              <a:rPr lang="en-GB" i="1" dirty="0" smtClean="0"/>
              <a:t>In re F [1990] 2 AC 1, 71</a:t>
            </a:r>
            <a:r>
              <a:rPr lang="en-GB" dirty="0" smtClean="0"/>
              <a:t>   </a:t>
            </a:r>
            <a:endParaRPr lang="en-GB" dirty="0"/>
          </a:p>
        </p:txBody>
      </p:sp>
    </p:spTree>
    <p:extLst>
      <p:ext uri="{BB962C8B-B14F-4D97-AF65-F5344CB8AC3E}">
        <p14:creationId xmlns:p14="http://schemas.microsoft.com/office/powerpoint/2010/main" val="1025662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t>The power to give proxy consent for a young child</a:t>
            </a:r>
            <a:endParaRPr lang="en-GB" sz="2800" b="1" dirty="0"/>
          </a:p>
        </p:txBody>
      </p:sp>
      <p:sp>
        <p:nvSpPr>
          <p:cNvPr id="3" name="Content Placeholder 2"/>
          <p:cNvSpPr>
            <a:spLocks noGrp="1"/>
          </p:cNvSpPr>
          <p:nvPr>
            <p:ph idx="1"/>
          </p:nvPr>
        </p:nvSpPr>
        <p:spPr/>
        <p:txBody>
          <a:bodyPr>
            <a:normAutofit lnSpcReduction="10000"/>
          </a:bodyPr>
          <a:lstStyle/>
          <a:p>
            <a:r>
              <a:rPr lang="en-GB" dirty="0" smtClean="0"/>
              <a:t>“It is abundantly plain that the law recognises that there is a right and a duty of parents to determine whether or not to seek advice in respect of their child, and, having received advice, to give or withhold consent to medical treatment”, per Lord </a:t>
            </a:r>
            <a:r>
              <a:rPr lang="en-GB" dirty="0" err="1" smtClean="0"/>
              <a:t>Scarman</a:t>
            </a:r>
            <a:r>
              <a:rPr lang="en-GB" dirty="0" smtClean="0"/>
              <a:t> in </a:t>
            </a:r>
            <a:r>
              <a:rPr lang="en-GB" i="1" dirty="0" err="1" smtClean="0"/>
              <a:t>Gillick</a:t>
            </a:r>
            <a:r>
              <a:rPr lang="en-GB" i="1" dirty="0" smtClean="0"/>
              <a:t> v West Norfolk and </a:t>
            </a:r>
            <a:r>
              <a:rPr lang="en-GB" i="1" dirty="0" err="1" smtClean="0"/>
              <a:t>Wisbech</a:t>
            </a:r>
            <a:r>
              <a:rPr lang="en-GB" i="1" dirty="0" smtClean="0"/>
              <a:t> Area Health Authority [1986] AC 112, 184.</a:t>
            </a:r>
          </a:p>
          <a:p>
            <a:r>
              <a:rPr lang="en-GB" i="1" dirty="0" smtClean="0"/>
              <a:t>The parental rights must be exercised in the best interests of the child and are not sovereign or beyond review by the court.</a:t>
            </a:r>
          </a:p>
          <a:p>
            <a:r>
              <a:rPr lang="en-GB" dirty="0" smtClean="0"/>
              <a:t>Here the parents refused to give consent for the separation of the twins.   </a:t>
            </a:r>
            <a:endParaRPr lang="en-GB" dirty="0"/>
          </a:p>
        </p:txBody>
      </p:sp>
    </p:spTree>
    <p:extLst>
      <p:ext uri="{BB962C8B-B14F-4D97-AF65-F5344CB8AC3E}">
        <p14:creationId xmlns:p14="http://schemas.microsoft.com/office/powerpoint/2010/main" val="928894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doctors’ dilemma</a:t>
            </a:r>
            <a:endParaRPr lang="en-GB" b="1" dirty="0"/>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r>
              <a:rPr lang="en-GB" dirty="0" smtClean="0"/>
              <a:t>They would either</a:t>
            </a:r>
          </a:p>
          <a:p>
            <a:pPr marL="0" indent="0">
              <a:buNone/>
            </a:pPr>
            <a:r>
              <a:rPr lang="en-GB" dirty="0" smtClean="0"/>
              <a:t>fail in their duty of care for Jodie by letting her die when they could save her by separating her from her sister </a:t>
            </a:r>
          </a:p>
          <a:p>
            <a:pPr marL="0" indent="0">
              <a:buNone/>
            </a:pPr>
            <a:r>
              <a:rPr lang="en-GB" dirty="0" smtClean="0"/>
              <a:t>or</a:t>
            </a:r>
          </a:p>
          <a:p>
            <a:pPr marL="0" indent="0">
              <a:buNone/>
            </a:pPr>
            <a:r>
              <a:rPr lang="en-GB" dirty="0"/>
              <a:t>f</a:t>
            </a:r>
            <a:r>
              <a:rPr lang="en-GB" dirty="0" smtClean="0"/>
              <a:t>ail in their duty to Mary by undertaking a procedure they knew would kill her.</a:t>
            </a:r>
          </a:p>
          <a:p>
            <a:pPr marL="0" indent="0">
              <a:buNone/>
            </a:pPr>
            <a:endParaRPr lang="en-GB" dirty="0"/>
          </a:p>
        </p:txBody>
      </p:sp>
    </p:spTree>
    <p:extLst>
      <p:ext uri="{BB962C8B-B14F-4D97-AF65-F5344CB8AC3E}">
        <p14:creationId xmlns:p14="http://schemas.microsoft.com/office/powerpoint/2010/main" val="3670189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point of controversy</a:t>
            </a:r>
            <a:endParaRPr lang="en-GB" b="1" dirty="0"/>
          </a:p>
        </p:txBody>
      </p:sp>
      <p:sp>
        <p:nvSpPr>
          <p:cNvPr id="3" name="Content Placeholder 2"/>
          <p:cNvSpPr>
            <a:spLocks noGrp="1"/>
          </p:cNvSpPr>
          <p:nvPr>
            <p:ph idx="1"/>
          </p:nvPr>
        </p:nvSpPr>
        <p:spPr/>
        <p:txBody>
          <a:bodyPr>
            <a:normAutofit/>
          </a:bodyPr>
          <a:lstStyle/>
          <a:p>
            <a:endParaRPr lang="en-GB" dirty="0" smtClean="0"/>
          </a:p>
          <a:p>
            <a:endParaRPr lang="en-GB" dirty="0"/>
          </a:p>
          <a:p>
            <a:r>
              <a:rPr lang="en-GB" dirty="0" smtClean="0"/>
              <a:t>Should the doctors have the right to apply to the court, or</a:t>
            </a:r>
          </a:p>
          <a:p>
            <a:r>
              <a:rPr lang="en-GB" dirty="0" smtClean="0"/>
              <a:t>Should they instead accept and abide by the parental decision?</a:t>
            </a:r>
            <a:endParaRPr lang="en-GB" dirty="0"/>
          </a:p>
        </p:txBody>
      </p:sp>
    </p:spTree>
    <p:extLst>
      <p:ext uri="{BB962C8B-B14F-4D97-AF65-F5344CB8AC3E}">
        <p14:creationId xmlns:p14="http://schemas.microsoft.com/office/powerpoint/2010/main" val="1380003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Family Law considerations</a:t>
            </a:r>
            <a:endParaRPr lang="en-GB" b="1" dirty="0"/>
          </a:p>
        </p:txBody>
      </p:sp>
      <p:sp>
        <p:nvSpPr>
          <p:cNvPr id="3" name="Content Placeholder 2"/>
          <p:cNvSpPr>
            <a:spLocks noGrp="1"/>
          </p:cNvSpPr>
          <p:nvPr>
            <p:ph idx="1"/>
          </p:nvPr>
        </p:nvSpPr>
        <p:spPr/>
        <p:txBody>
          <a:bodyPr>
            <a:normAutofit/>
          </a:bodyPr>
          <a:lstStyle/>
          <a:p>
            <a:r>
              <a:rPr lang="en-GB" dirty="0" smtClean="0"/>
              <a:t>The fundamental principle is that in making the decision the first and paramount consideration is the welfare of the child.</a:t>
            </a:r>
          </a:p>
          <a:p>
            <a:r>
              <a:rPr lang="en-GB" dirty="0" smtClean="0"/>
              <a:t>“There is no doubt that, in the exercise of its </a:t>
            </a:r>
            <a:r>
              <a:rPr lang="en-GB" dirty="0" err="1" smtClean="0"/>
              <a:t>wardship</a:t>
            </a:r>
            <a:r>
              <a:rPr lang="en-GB" dirty="0" smtClean="0"/>
              <a:t> jurisdiction the first and paramount consideration is the well being, welfare, or interests (each expression occasionally used, but each, for this purpose, synonymous) of the human being concerned”, per Lord </a:t>
            </a:r>
            <a:r>
              <a:rPr lang="en-GB" dirty="0" err="1" smtClean="0"/>
              <a:t>Hailsham</a:t>
            </a:r>
            <a:r>
              <a:rPr lang="en-GB" dirty="0" smtClean="0"/>
              <a:t>, Lord Chancellor, in </a:t>
            </a:r>
            <a:r>
              <a:rPr lang="en-GB" i="1" dirty="0" smtClean="0"/>
              <a:t>In re B 1988 AC 199, 202.</a:t>
            </a:r>
            <a:r>
              <a:rPr lang="en-GB" dirty="0" smtClean="0"/>
              <a:t>  </a:t>
            </a:r>
            <a:endParaRPr lang="en-GB" dirty="0"/>
          </a:p>
        </p:txBody>
      </p:sp>
    </p:spTree>
    <p:extLst>
      <p:ext uri="{BB962C8B-B14F-4D97-AF65-F5344CB8AC3E}">
        <p14:creationId xmlns:p14="http://schemas.microsoft.com/office/powerpoint/2010/main" val="1848731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Giving due weight to the parent’s wishes.</a:t>
            </a:r>
            <a:endParaRPr lang="en-GB" b="1" dirty="0"/>
          </a:p>
        </p:txBody>
      </p:sp>
      <p:sp>
        <p:nvSpPr>
          <p:cNvPr id="3" name="Content Placeholder 2"/>
          <p:cNvSpPr>
            <a:spLocks noGrp="1"/>
          </p:cNvSpPr>
          <p:nvPr>
            <p:ph idx="1"/>
          </p:nvPr>
        </p:nvSpPr>
        <p:spPr/>
        <p:txBody>
          <a:bodyPr>
            <a:normAutofit/>
          </a:bodyPr>
          <a:lstStyle/>
          <a:p>
            <a:pPr marL="0" indent="0">
              <a:buNone/>
            </a:pPr>
            <a:r>
              <a:rPr lang="en-GB" dirty="0" smtClean="0"/>
              <a:t>“Parenthood, in most civilised societies, is generally conceived of conferring upon parents the exclusive privilege of ordering within the family the upbringing of children of tender age, with all that that entails.  … When the jurisdiction of the court is invoked for the protection of the child the parental privileges do not terminate.  They do, however, become immediately subservient to the paramount consideration which the court always has in  mind, that is to say, the welfare of the child”, per Lord Oliver in </a:t>
            </a:r>
            <a:r>
              <a:rPr lang="en-GB" i="1" dirty="0" smtClean="0"/>
              <a:t>In re KD </a:t>
            </a:r>
            <a:r>
              <a:rPr lang="en-GB" dirty="0" smtClean="0"/>
              <a:t>[1988] AC 806     </a:t>
            </a:r>
            <a:endParaRPr lang="en-GB" dirty="0"/>
          </a:p>
        </p:txBody>
      </p:sp>
    </p:spTree>
    <p:extLst>
      <p:ext uri="{BB962C8B-B14F-4D97-AF65-F5344CB8AC3E}">
        <p14:creationId xmlns:p14="http://schemas.microsoft.com/office/powerpoint/2010/main" val="3679352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Overriding the parents’ refusal</a:t>
            </a:r>
            <a:endParaRPr lang="en-GB" b="1" dirty="0"/>
          </a:p>
        </p:txBody>
      </p:sp>
      <p:sp>
        <p:nvSpPr>
          <p:cNvPr id="3" name="Content Placeholder 2"/>
          <p:cNvSpPr>
            <a:spLocks noGrp="1"/>
          </p:cNvSpPr>
          <p:nvPr>
            <p:ph idx="1"/>
          </p:nvPr>
        </p:nvSpPr>
        <p:spPr/>
        <p:txBody>
          <a:bodyPr/>
          <a:lstStyle/>
          <a:p>
            <a:r>
              <a:rPr lang="en-GB" dirty="0" smtClean="0"/>
              <a:t>“ … although due weight must be given to the decision of the parents which everyone accepts was an entirely responsible one, doing what they considered best, the fact of the matter is that this court now has to make the decision.  It cannot hide behind the decision of the parents or the decision of the doctors …” per Dunn LJ in </a:t>
            </a:r>
            <a:r>
              <a:rPr lang="en-GB" i="1" dirty="0" smtClean="0"/>
              <a:t>In re B [1981] WLR 1421, 1424.</a:t>
            </a:r>
          </a:p>
          <a:p>
            <a:endParaRPr lang="en-GB" dirty="0"/>
          </a:p>
        </p:txBody>
      </p:sp>
    </p:spTree>
    <p:extLst>
      <p:ext uri="{BB962C8B-B14F-4D97-AF65-F5344CB8AC3E}">
        <p14:creationId xmlns:p14="http://schemas.microsoft.com/office/powerpoint/2010/main" val="414228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Should the court override the parental decision – a controversial question.</a:t>
            </a:r>
            <a:endParaRPr lang="en-GB" sz="2400" b="1" dirty="0"/>
          </a:p>
        </p:txBody>
      </p:sp>
      <p:sp>
        <p:nvSpPr>
          <p:cNvPr id="3" name="Content Placeholder 2"/>
          <p:cNvSpPr>
            <a:spLocks noGrp="1"/>
          </p:cNvSpPr>
          <p:nvPr>
            <p:ph idx="1"/>
          </p:nvPr>
        </p:nvSpPr>
        <p:spPr/>
        <p:txBody>
          <a:bodyPr>
            <a:normAutofit fontScale="85000" lnSpcReduction="20000"/>
          </a:bodyPr>
          <a:lstStyle/>
          <a:p>
            <a:r>
              <a:rPr lang="en-GB" dirty="0" smtClean="0"/>
              <a:t>“While there is now no rule that the rights and wishes of the unimpeachable parents must prevail over other considerations, such rights and wishes, recognised as they are by nature and society, can be capable of ministering to the total welfare of the child in a special way, and must preponderate in many cases.  The parental rights remain qualified and not absolute …   per Lord </a:t>
            </a:r>
            <a:r>
              <a:rPr lang="en-GB" dirty="0" err="1" smtClean="0"/>
              <a:t>MacDermott</a:t>
            </a:r>
            <a:r>
              <a:rPr lang="en-GB" dirty="0" smtClean="0"/>
              <a:t> in </a:t>
            </a:r>
            <a:r>
              <a:rPr lang="en-GB" i="1" dirty="0" smtClean="0"/>
              <a:t>J v C</a:t>
            </a:r>
            <a:r>
              <a:rPr lang="en-GB" dirty="0" smtClean="0"/>
              <a:t> [1970] AC 668, 715.</a:t>
            </a:r>
          </a:p>
          <a:p>
            <a:endParaRPr lang="en-GB" dirty="0" smtClean="0"/>
          </a:p>
          <a:p>
            <a:r>
              <a:rPr lang="en-GB" dirty="0" smtClean="0"/>
              <a:t>“In exercising the jurisdiction to control or ignore the parental right the court must act cautiously, not as if it were a private person acting with regard to his own child, and acting in opposition to the parent only when judicially satisfied that the welfare of the child requires that the parental right should be suspended or superseded,” per </a:t>
            </a:r>
            <a:r>
              <a:rPr lang="en-GB" dirty="0" err="1" smtClean="0"/>
              <a:t>FitzGibbon</a:t>
            </a:r>
            <a:r>
              <a:rPr lang="en-GB" dirty="0" smtClean="0"/>
              <a:t> in </a:t>
            </a:r>
            <a:r>
              <a:rPr lang="en-GB" i="1" dirty="0" smtClean="0"/>
              <a:t>In re O’Hara [1900] IR</a:t>
            </a:r>
            <a:r>
              <a:rPr lang="en-GB" dirty="0" smtClean="0"/>
              <a:t> 232, 240.</a:t>
            </a:r>
            <a:endParaRPr lang="en-GB" dirty="0"/>
          </a:p>
        </p:txBody>
      </p:sp>
    </p:spTree>
    <p:extLst>
      <p:ext uri="{BB962C8B-B14F-4D97-AF65-F5344CB8AC3E}">
        <p14:creationId xmlns:p14="http://schemas.microsoft.com/office/powerpoint/2010/main" val="2915890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test to apply</a:t>
            </a:r>
            <a:endParaRPr lang="en-GB" b="1" dirty="0"/>
          </a:p>
        </p:txBody>
      </p:sp>
      <p:sp>
        <p:nvSpPr>
          <p:cNvPr id="3" name="Content Placeholder 2"/>
          <p:cNvSpPr>
            <a:spLocks noGrp="1"/>
          </p:cNvSpPr>
          <p:nvPr>
            <p:ph idx="1"/>
          </p:nvPr>
        </p:nvSpPr>
        <p:spPr/>
        <p:txBody>
          <a:bodyPr/>
          <a:lstStyle/>
          <a:p>
            <a:r>
              <a:rPr lang="en-GB" dirty="0" smtClean="0"/>
              <a:t>“[Counsel’s] suggestion that the decision of this mother [to refuse consent to a liver transplant] came within a band of reasonable decisions within which a court would not interfere would import into this jurisdiction the test applied in adoption to refusal of consent to adoption.  It is wholly inappropriate to the welfare test”, per Butler-</a:t>
            </a:r>
            <a:r>
              <a:rPr lang="en-GB" dirty="0" err="1" smtClean="0"/>
              <a:t>Sloss</a:t>
            </a:r>
            <a:r>
              <a:rPr lang="en-GB" dirty="0" smtClean="0"/>
              <a:t> LJ in </a:t>
            </a:r>
            <a:r>
              <a:rPr lang="en-GB" i="1" dirty="0" smtClean="0"/>
              <a:t>In re T</a:t>
            </a:r>
            <a:r>
              <a:rPr lang="en-GB" dirty="0" smtClean="0"/>
              <a:t> [1997] 1WLR 242, 250. </a:t>
            </a:r>
          </a:p>
          <a:p>
            <a:r>
              <a:rPr lang="en-GB" dirty="0" smtClean="0"/>
              <a:t>The crucial question: what does the welfare of the twins dictate?</a:t>
            </a:r>
            <a:endParaRPr lang="en-GB" dirty="0"/>
          </a:p>
        </p:txBody>
      </p:sp>
    </p:spTree>
    <p:extLst>
      <p:ext uri="{BB962C8B-B14F-4D97-AF65-F5344CB8AC3E}">
        <p14:creationId xmlns:p14="http://schemas.microsoft.com/office/powerpoint/2010/main" val="2727047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t>The test for balancing the gains and losses from medical intervention</a:t>
            </a:r>
            <a:endParaRPr lang="en-GB" sz="2800" b="1" dirty="0"/>
          </a:p>
        </p:txBody>
      </p:sp>
      <p:sp>
        <p:nvSpPr>
          <p:cNvPr id="3" name="Content Placeholder 2"/>
          <p:cNvSpPr>
            <a:spLocks noGrp="1"/>
          </p:cNvSpPr>
          <p:nvPr>
            <p:ph idx="1"/>
          </p:nvPr>
        </p:nvSpPr>
        <p:spPr/>
        <p:txBody>
          <a:bodyPr/>
          <a:lstStyle/>
          <a:p>
            <a:endParaRPr lang="en-GB" dirty="0" smtClean="0"/>
          </a:p>
          <a:p>
            <a:r>
              <a:rPr lang="en-GB" dirty="0"/>
              <a:t> </a:t>
            </a:r>
            <a:r>
              <a:rPr lang="en-GB" dirty="0" smtClean="0"/>
              <a:t>“The operation or other treatment will be in their best interests if, but only if, it is carried out in order to save their lives, or ensure improvement or prevent deterioration in their physical or mental health”, per Lord Brandon in </a:t>
            </a:r>
            <a:r>
              <a:rPr lang="en-GB" i="1" dirty="0" smtClean="0"/>
              <a:t>In re F </a:t>
            </a:r>
            <a:r>
              <a:rPr lang="en-GB" dirty="0" smtClean="0"/>
              <a:t>at p.55.</a:t>
            </a:r>
            <a:endParaRPr lang="en-GB" dirty="0"/>
          </a:p>
        </p:txBody>
      </p:sp>
    </p:spTree>
    <p:extLst>
      <p:ext uri="{BB962C8B-B14F-4D97-AF65-F5344CB8AC3E}">
        <p14:creationId xmlns:p14="http://schemas.microsoft.com/office/powerpoint/2010/main" val="76268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 die or not to die</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That is the question and it is for the judge to decide.</a:t>
            </a:r>
          </a:p>
          <a:p>
            <a:endParaRPr lang="en-GB" dirty="0" smtClean="0"/>
          </a:p>
          <a:p>
            <a:r>
              <a:rPr lang="en-GB" dirty="0" smtClean="0"/>
              <a:t>For generations the real decision was made by the jury by returning a verdict of guilty to murder leaving the judge no discretion but pass the sentence of death.</a:t>
            </a:r>
          </a:p>
          <a:p>
            <a:endParaRPr lang="en-GB" dirty="0" smtClean="0"/>
          </a:p>
          <a:p>
            <a:r>
              <a:rPr lang="en-GB" dirty="0" smtClean="0"/>
              <a:t>The mandatory sentence of death for murder having been abolished, judges now frequently have to decide matters of life and death of children and adults lacking legal competence. </a:t>
            </a:r>
          </a:p>
          <a:p>
            <a:endParaRPr lang="en-GB" dirty="0"/>
          </a:p>
        </p:txBody>
      </p:sp>
    </p:spTree>
    <p:extLst>
      <p:ext uri="{BB962C8B-B14F-4D97-AF65-F5344CB8AC3E}">
        <p14:creationId xmlns:p14="http://schemas.microsoft.com/office/powerpoint/2010/main" val="2894853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Jodie’s best interests</a:t>
            </a:r>
            <a:endParaRPr lang="en-GB" b="1" dirty="0"/>
          </a:p>
        </p:txBody>
      </p:sp>
      <p:sp>
        <p:nvSpPr>
          <p:cNvPr id="3" name="Content Placeholder 2"/>
          <p:cNvSpPr>
            <a:spLocks noGrp="1"/>
          </p:cNvSpPr>
          <p:nvPr>
            <p:ph idx="1"/>
          </p:nvPr>
        </p:nvSpPr>
        <p:spPr/>
        <p:txBody>
          <a:bodyPr/>
          <a:lstStyle/>
          <a:p>
            <a:r>
              <a:rPr lang="en-GB" dirty="0" smtClean="0"/>
              <a:t>Jodie was “very sparkling, very alert, very much a with-it sort of baby”.</a:t>
            </a:r>
          </a:p>
          <a:p>
            <a:endParaRPr lang="en-GB" dirty="0"/>
          </a:p>
          <a:p>
            <a:r>
              <a:rPr lang="en-GB" dirty="0" smtClean="0"/>
              <a:t>The proposed operation carried negligible risk of harm and every prospect of success for her.</a:t>
            </a:r>
          </a:p>
          <a:p>
            <a:pPr marL="0" indent="0">
              <a:buNone/>
            </a:pPr>
            <a:endParaRPr lang="en-GB" dirty="0"/>
          </a:p>
          <a:p>
            <a:r>
              <a:rPr lang="en-GB" dirty="0" smtClean="0"/>
              <a:t>Jodie’s best interests would be served by acceding to the hospital’s application.  </a:t>
            </a:r>
          </a:p>
          <a:p>
            <a:endParaRPr lang="en-GB" dirty="0"/>
          </a:p>
          <a:p>
            <a:endParaRPr lang="en-GB" dirty="0"/>
          </a:p>
        </p:txBody>
      </p:sp>
    </p:spTree>
    <p:extLst>
      <p:ext uri="{BB962C8B-B14F-4D97-AF65-F5344CB8AC3E}">
        <p14:creationId xmlns:p14="http://schemas.microsoft.com/office/powerpoint/2010/main" val="1143273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t>But Mary’s welfare?</a:t>
            </a:r>
            <a:br>
              <a:rPr lang="en-GB" sz="2800" b="1" dirty="0" smtClean="0"/>
            </a:br>
            <a:r>
              <a:rPr lang="en-GB" sz="2800" b="1" dirty="0" smtClean="0"/>
              <a:t>The trial judge’s view</a:t>
            </a:r>
            <a:endParaRPr lang="en-GB" sz="2800" b="1" dirty="0"/>
          </a:p>
        </p:txBody>
      </p:sp>
      <p:sp>
        <p:nvSpPr>
          <p:cNvPr id="3" name="Content Placeholder 2"/>
          <p:cNvSpPr>
            <a:spLocks noGrp="1"/>
          </p:cNvSpPr>
          <p:nvPr>
            <p:ph idx="1"/>
          </p:nvPr>
        </p:nvSpPr>
        <p:spPr/>
        <p:txBody>
          <a:bodyPr>
            <a:normAutofit/>
          </a:bodyPr>
          <a:lstStyle/>
          <a:p>
            <a:pPr marL="0" indent="0">
              <a:buNone/>
            </a:pPr>
            <a:r>
              <a:rPr lang="en-GB" dirty="0" smtClean="0"/>
              <a:t>Johnson J held that </a:t>
            </a:r>
          </a:p>
          <a:p>
            <a:r>
              <a:rPr lang="en-GB" dirty="0" smtClean="0"/>
              <a:t>Mary’s “pitiable “ state would not improve;</a:t>
            </a:r>
          </a:p>
          <a:p>
            <a:r>
              <a:rPr lang="en-GB" dirty="0" smtClean="0"/>
              <a:t>Jodie’s wish to move “pulling Mary with her” would hurt Mary and was an “horrendous scenario”;</a:t>
            </a:r>
          </a:p>
          <a:p>
            <a:r>
              <a:rPr lang="en-GB" dirty="0" smtClean="0"/>
              <a:t>The remaining few  months of her life if not separated  “would simply be worth nothing – they would be hurtful”;</a:t>
            </a:r>
          </a:p>
          <a:p>
            <a:r>
              <a:rPr lang="en-GB" dirty="0" smtClean="0"/>
              <a:t>“To prolong her life for those few months would be very seriously to her disadvantage”. </a:t>
            </a:r>
            <a:endParaRPr lang="en-GB" dirty="0"/>
          </a:p>
        </p:txBody>
      </p:sp>
    </p:spTree>
    <p:extLst>
      <p:ext uri="{BB962C8B-B14F-4D97-AF65-F5344CB8AC3E}">
        <p14:creationId xmlns:p14="http://schemas.microsoft.com/office/powerpoint/2010/main" val="4037931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Is Mary’s life worth nothing?</a:t>
            </a:r>
            <a:endParaRPr lang="en-GB" b="1" dirty="0"/>
          </a:p>
        </p:txBody>
      </p:sp>
      <p:sp>
        <p:nvSpPr>
          <p:cNvPr id="3" name="Content Placeholder 2"/>
          <p:cNvSpPr>
            <a:spLocks noGrp="1"/>
          </p:cNvSpPr>
          <p:nvPr>
            <p:ph idx="1"/>
          </p:nvPr>
        </p:nvSpPr>
        <p:spPr/>
        <p:txBody>
          <a:bodyPr>
            <a:normAutofit/>
          </a:bodyPr>
          <a:lstStyle/>
          <a:p>
            <a:r>
              <a:rPr lang="en-GB" dirty="0" smtClean="0"/>
              <a:t>There was an intervention by the Pro-Life Alliance and the Archbishop of Westminster, Cardinal Cormac Murphy O’Connor.</a:t>
            </a:r>
          </a:p>
          <a:p>
            <a:r>
              <a:rPr lang="en-GB" dirty="0" smtClean="0"/>
              <a:t>In the Roman Catholic Church’s submission, “the overarching moral consideration “ is  that “human life is sacred, that is inviolable, so that one should never aim to cause an innocent person’s death by act or omission.”</a:t>
            </a:r>
          </a:p>
          <a:p>
            <a:r>
              <a:rPr lang="en-GB" dirty="0" smtClean="0"/>
              <a:t>“Because human life is a gift from God to be preserved and cherished, the deliberate taking of life is prohibited </a:t>
            </a:r>
            <a:r>
              <a:rPr lang="en-GB" i="1" dirty="0" smtClean="0"/>
              <a:t>except in self defence or the defence of others</a:t>
            </a:r>
            <a:r>
              <a:rPr lang="en-GB" dirty="0" smtClean="0"/>
              <a:t>.” </a:t>
            </a:r>
            <a:endParaRPr lang="en-GB" dirty="0"/>
          </a:p>
        </p:txBody>
      </p:sp>
    </p:spTree>
    <p:extLst>
      <p:ext uri="{BB962C8B-B14F-4D97-AF65-F5344CB8AC3E}">
        <p14:creationId xmlns:p14="http://schemas.microsoft.com/office/powerpoint/2010/main" val="2531256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worth of Mary’s life.</a:t>
            </a:r>
            <a:endParaRPr lang="en-GB" b="1" dirty="0"/>
          </a:p>
        </p:txBody>
      </p:sp>
      <p:sp>
        <p:nvSpPr>
          <p:cNvPr id="3" name="Content Placeholder 2"/>
          <p:cNvSpPr>
            <a:spLocks noGrp="1"/>
          </p:cNvSpPr>
          <p:nvPr>
            <p:ph idx="1"/>
          </p:nvPr>
        </p:nvSpPr>
        <p:spPr/>
        <p:txBody>
          <a:bodyPr>
            <a:normAutofit/>
          </a:bodyPr>
          <a:lstStyle/>
          <a:p>
            <a:r>
              <a:rPr lang="en-GB" dirty="0" smtClean="0"/>
              <a:t>Every life has an equal inherent value.  To accede to the proposition that ”because of incapacity or infirmity one life is intrinsically worth less than another … is the first step on a very dangerous road indeed”, per Lord </a:t>
            </a:r>
            <a:r>
              <a:rPr lang="en-GB" dirty="0" err="1" smtClean="0"/>
              <a:t>Mustill</a:t>
            </a:r>
            <a:r>
              <a:rPr lang="en-GB" dirty="0" smtClean="0"/>
              <a:t> in </a:t>
            </a:r>
            <a:r>
              <a:rPr lang="en-GB" i="1" dirty="0" err="1" smtClean="0"/>
              <a:t>Bland’s</a:t>
            </a:r>
            <a:r>
              <a:rPr lang="en-GB" i="1" dirty="0" smtClean="0"/>
              <a:t> Case </a:t>
            </a:r>
            <a:r>
              <a:rPr lang="en-GB" dirty="0" smtClean="0"/>
              <a:t>[1993] AC 789, 894 </a:t>
            </a:r>
          </a:p>
          <a:p>
            <a:r>
              <a:rPr lang="en-GB" dirty="0" smtClean="0"/>
              <a:t>Life is worthwhile in itself whatever the diminution in one’s capacity to enjoy it and however gravely impaired some of one’s vital functions of speech, deliberation and choice may be.</a:t>
            </a:r>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213975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Conclusion as to Mary’s best interests.</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Separation will bring her life to an end before it has run its natural span.</a:t>
            </a:r>
          </a:p>
          <a:p>
            <a:r>
              <a:rPr lang="en-GB" dirty="0" smtClean="0"/>
              <a:t>It denies her inherent right to life.</a:t>
            </a:r>
          </a:p>
          <a:p>
            <a:r>
              <a:rPr lang="en-GB" dirty="0" smtClean="0"/>
              <a:t>Although it meets her natural right to bodily integrity and autonomy and gives her the dignity of independent existence, given the short period of enjoyment of these benefits and her inevitable consequential death, there is no sufficient countervailing advantage to Mary in having to undergo the operation.</a:t>
            </a:r>
          </a:p>
          <a:p>
            <a:r>
              <a:rPr lang="en-GB" dirty="0" smtClean="0"/>
              <a:t>But note Robert Walker LJ’s view that the operation would give her, even  in death, bodily integrity as a human being. </a:t>
            </a:r>
            <a:endParaRPr lang="en-GB" dirty="0"/>
          </a:p>
        </p:txBody>
      </p:sp>
    </p:spTree>
    <p:extLst>
      <p:ext uri="{BB962C8B-B14F-4D97-AF65-F5344CB8AC3E}">
        <p14:creationId xmlns:p14="http://schemas.microsoft.com/office/powerpoint/2010/main" val="2662899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 sharpest horns of dilemma</a:t>
            </a:r>
            <a:endParaRPr lang="en-GB" b="1" dirty="0"/>
          </a:p>
        </p:txBody>
      </p:sp>
      <p:sp>
        <p:nvSpPr>
          <p:cNvPr id="3" name="Content Placeholder 2"/>
          <p:cNvSpPr>
            <a:spLocks noGrp="1"/>
          </p:cNvSpPr>
          <p:nvPr>
            <p:ph idx="1"/>
          </p:nvPr>
        </p:nvSpPr>
        <p:spPr/>
        <p:txBody>
          <a:bodyPr>
            <a:normAutofit fontScale="77500" lnSpcReduction="20000"/>
          </a:bodyPr>
          <a:lstStyle/>
          <a:p>
            <a:r>
              <a:rPr lang="en-GB" dirty="0" smtClean="0"/>
              <a:t>Can one child’s right to life be traded against another’s?</a:t>
            </a:r>
          </a:p>
          <a:p>
            <a:endParaRPr lang="en-GB" dirty="0" smtClean="0"/>
          </a:p>
          <a:p>
            <a:r>
              <a:rPr lang="en-GB" dirty="0" smtClean="0"/>
              <a:t>“You</a:t>
            </a:r>
            <a:r>
              <a:rPr lang="en-GB" dirty="0"/>
              <a:t> </a:t>
            </a:r>
            <a:r>
              <a:rPr lang="en-GB" dirty="0" smtClean="0"/>
              <a:t>start with an evenly balanced pair of scales.  Of course, when you start to put in the scales the matters relevant to each child … the result  may come down in favour of one rather than the other, but that is a balancing exercise which the court is well used to conducting in cases concerning children”, per </a:t>
            </a:r>
            <a:r>
              <a:rPr lang="en-GB" dirty="0" err="1" smtClean="0"/>
              <a:t>Balcombe</a:t>
            </a:r>
            <a:r>
              <a:rPr lang="en-GB" dirty="0" smtClean="0"/>
              <a:t> LJ in </a:t>
            </a:r>
            <a:r>
              <a:rPr lang="en-GB" i="1" dirty="0" smtClean="0"/>
              <a:t>Birmingham C.C. v H [1993] 1 FL</a:t>
            </a:r>
            <a:r>
              <a:rPr lang="en-GB" dirty="0" smtClean="0"/>
              <a:t>R 883, 890.</a:t>
            </a:r>
          </a:p>
          <a:p>
            <a:endParaRPr lang="en-GB" dirty="0" smtClean="0"/>
          </a:p>
          <a:p>
            <a:r>
              <a:rPr lang="en-GB" dirty="0" smtClean="0"/>
              <a:t>Declining to decide would be an abdication of the duty imposed on the court.  There is  no other way of dealing with the problem than choosing the lesser of the two evils and so finding the least detrimental alternative.</a:t>
            </a:r>
          </a:p>
        </p:txBody>
      </p:sp>
    </p:spTree>
    <p:extLst>
      <p:ext uri="{BB962C8B-B14F-4D97-AF65-F5344CB8AC3E}">
        <p14:creationId xmlns:p14="http://schemas.microsoft.com/office/powerpoint/2010/main" val="2582905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Giving weight to the parental wishes</a:t>
            </a:r>
            <a:endParaRPr lang="en-GB" dirty="0"/>
          </a:p>
        </p:txBody>
      </p:sp>
      <p:sp>
        <p:nvSpPr>
          <p:cNvPr id="3" name="Content Placeholder 2"/>
          <p:cNvSpPr>
            <a:spLocks noGrp="1"/>
          </p:cNvSpPr>
          <p:nvPr>
            <p:ph idx="1"/>
          </p:nvPr>
        </p:nvSpPr>
        <p:spPr/>
        <p:txBody>
          <a:bodyPr/>
          <a:lstStyle/>
          <a:p>
            <a:r>
              <a:rPr lang="en-GB" dirty="0" smtClean="0"/>
              <a:t>The parents devoutly believed the children, born as they were, were nonetheless a gift from God. If they were soon to die that was God’s will and God’s will must be done.</a:t>
            </a:r>
          </a:p>
          <a:p>
            <a:r>
              <a:rPr lang="en-GB" dirty="0" smtClean="0"/>
              <a:t>They could not countenance killing Mary even to save Jodie. If, however, Mary had been stillborn, they would have consented to the separation. </a:t>
            </a:r>
          </a:p>
          <a:p>
            <a:r>
              <a:rPr lang="en-GB" dirty="0" smtClean="0"/>
              <a:t> They did not accept the prognosis that Jodie had every prospect of a reasonably normal life.</a:t>
            </a:r>
            <a:endParaRPr lang="en-GB" dirty="0"/>
          </a:p>
        </p:txBody>
      </p:sp>
    </p:spTree>
    <p:extLst>
      <p:ext uri="{BB962C8B-B14F-4D97-AF65-F5344CB8AC3E}">
        <p14:creationId xmlns:p14="http://schemas.microsoft.com/office/powerpoint/2010/main" val="451002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to strike the balance.</a:t>
            </a:r>
            <a:endParaRPr lang="en-GB" b="1" dirty="0"/>
          </a:p>
        </p:txBody>
      </p:sp>
      <p:sp>
        <p:nvSpPr>
          <p:cNvPr id="3" name="Content Placeholder 2"/>
          <p:cNvSpPr>
            <a:spLocks noGrp="1"/>
          </p:cNvSpPr>
          <p:nvPr>
            <p:ph idx="1"/>
          </p:nvPr>
        </p:nvSpPr>
        <p:spPr/>
        <p:txBody>
          <a:bodyPr>
            <a:normAutofit fontScale="70000" lnSpcReduction="20000"/>
          </a:bodyPr>
          <a:lstStyle/>
          <a:p>
            <a:r>
              <a:rPr lang="en-GB" dirty="0" smtClean="0"/>
              <a:t>There is an equal right to life.</a:t>
            </a:r>
          </a:p>
          <a:p>
            <a:r>
              <a:rPr lang="en-GB" dirty="0" smtClean="0"/>
              <a:t>But the court must take account of the actual condition of the girls to judge the worthwhileness of treatment, not the worth of one life compared to the other.</a:t>
            </a:r>
          </a:p>
          <a:p>
            <a:r>
              <a:rPr lang="en-GB" dirty="0" smtClean="0"/>
              <a:t>The operation will give Jodie the prospects of a relatively normal expectation of ordinary life.</a:t>
            </a:r>
          </a:p>
          <a:p>
            <a:r>
              <a:rPr lang="en-GB" dirty="0" smtClean="0"/>
              <a:t>The operation will shorten Mary’s life but she remains doomed for death or “designated for death” per George </a:t>
            </a:r>
            <a:r>
              <a:rPr lang="en-GB" dirty="0" err="1" smtClean="0"/>
              <a:t>Annas</a:t>
            </a:r>
            <a:r>
              <a:rPr lang="en-GB" dirty="0" smtClean="0"/>
              <a:t> J in </a:t>
            </a:r>
            <a:r>
              <a:rPr lang="en-GB" dirty="0" err="1" smtClean="0"/>
              <a:t>Philidelphia</a:t>
            </a:r>
            <a:r>
              <a:rPr lang="en-GB" dirty="0" smtClean="0"/>
              <a:t> (1987) 17 Hastings </a:t>
            </a:r>
            <a:r>
              <a:rPr lang="en-GB" dirty="0" err="1" smtClean="0"/>
              <a:t>Center</a:t>
            </a:r>
            <a:r>
              <a:rPr lang="en-GB" dirty="0" smtClean="0"/>
              <a:t> Reports 27.</a:t>
            </a:r>
          </a:p>
          <a:p>
            <a:r>
              <a:rPr lang="en-GB" dirty="0" smtClean="0"/>
              <a:t>Mary may have a right to life but she has very little right to be alive.  She was beyond help.  </a:t>
            </a:r>
          </a:p>
          <a:p>
            <a:r>
              <a:rPr lang="en-GB" dirty="0" smtClean="0"/>
              <a:t>Therefore help the child who will take advantage of the help the doctors offer.   </a:t>
            </a:r>
            <a:endParaRPr lang="en-GB" dirty="0"/>
          </a:p>
        </p:txBody>
      </p:sp>
    </p:spTree>
    <p:extLst>
      <p:ext uri="{BB962C8B-B14F-4D97-AF65-F5344CB8AC3E}">
        <p14:creationId xmlns:p14="http://schemas.microsoft.com/office/powerpoint/2010/main" val="195894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criminal law aspect.</a:t>
            </a:r>
            <a:endParaRPr lang="en-GB" b="1" dirty="0"/>
          </a:p>
        </p:txBody>
      </p:sp>
      <p:sp>
        <p:nvSpPr>
          <p:cNvPr id="3" name="Content Placeholder 2"/>
          <p:cNvSpPr>
            <a:spLocks noGrp="1"/>
          </p:cNvSpPr>
          <p:nvPr>
            <p:ph idx="1"/>
          </p:nvPr>
        </p:nvSpPr>
        <p:spPr/>
        <p:txBody>
          <a:bodyPr/>
          <a:lstStyle/>
          <a:p>
            <a:r>
              <a:rPr lang="en-GB" dirty="0" smtClean="0"/>
              <a:t>Would the doctors be guilty of he crime of murder were they to separate the twins and in so doing cause Mary’s death?</a:t>
            </a:r>
          </a:p>
          <a:p>
            <a:r>
              <a:rPr lang="en-GB" dirty="0" smtClean="0"/>
              <a:t>The crime of murder is committed where a person of sound mind and discretion unlawfully kills any reasonable creature in being and under the Queen’s peace with intent to kill or cause grievous bodily harm.</a:t>
            </a:r>
          </a:p>
          <a:p>
            <a:endParaRPr lang="en-GB" dirty="0"/>
          </a:p>
        </p:txBody>
      </p:sp>
    </p:spTree>
    <p:extLst>
      <p:ext uri="{BB962C8B-B14F-4D97-AF65-F5344CB8AC3E}">
        <p14:creationId xmlns:p14="http://schemas.microsoft.com/office/powerpoint/2010/main" val="1221206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Is Mary a reasonable creature?</a:t>
            </a:r>
            <a:endParaRPr lang="en-GB" b="1" dirty="0"/>
          </a:p>
        </p:txBody>
      </p:sp>
      <p:sp>
        <p:nvSpPr>
          <p:cNvPr id="3" name="Content Placeholder 2"/>
          <p:cNvSpPr>
            <a:spLocks noGrp="1"/>
          </p:cNvSpPr>
          <p:nvPr>
            <p:ph idx="1"/>
          </p:nvPr>
        </p:nvSpPr>
        <p:spPr/>
        <p:txBody>
          <a:bodyPr/>
          <a:lstStyle/>
          <a:p>
            <a:pPr marL="0" indent="0">
              <a:buNone/>
            </a:pPr>
            <a:endParaRPr lang="en-GB" dirty="0" smtClean="0"/>
          </a:p>
          <a:p>
            <a:endParaRPr lang="en-GB" dirty="0" smtClean="0"/>
          </a:p>
          <a:p>
            <a:endParaRPr lang="en-GB" dirty="0" smtClean="0"/>
          </a:p>
          <a:p>
            <a:r>
              <a:rPr lang="en-GB" dirty="0" smtClean="0"/>
              <a:t>Old notions of “monstrous birth” are to be deprecated in the 21</a:t>
            </a:r>
            <a:r>
              <a:rPr lang="en-GB" baseline="30000" dirty="0" smtClean="0"/>
              <a:t>st</a:t>
            </a:r>
            <a:r>
              <a:rPr lang="en-GB" dirty="0" smtClean="0"/>
              <a:t> century. </a:t>
            </a:r>
          </a:p>
          <a:p>
            <a:endParaRPr lang="en-GB" dirty="0"/>
          </a:p>
        </p:txBody>
      </p:sp>
    </p:spTree>
    <p:extLst>
      <p:ext uri="{BB962C8B-B14F-4D97-AF65-F5344CB8AC3E}">
        <p14:creationId xmlns:p14="http://schemas.microsoft.com/office/powerpoint/2010/main" val="412513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Deciding a person shall die.</a:t>
            </a:r>
            <a:endParaRPr lang="en-GB" dirty="0"/>
          </a:p>
        </p:txBody>
      </p:sp>
      <p:sp>
        <p:nvSpPr>
          <p:cNvPr id="3" name="Content Placeholder 2"/>
          <p:cNvSpPr>
            <a:spLocks noGrp="1"/>
          </p:cNvSpPr>
          <p:nvPr>
            <p:ph idx="1"/>
          </p:nvPr>
        </p:nvSpPr>
        <p:spPr/>
        <p:txBody>
          <a:bodyPr/>
          <a:lstStyle/>
          <a:p>
            <a:endParaRPr lang="en-GB" i="1" dirty="0" smtClean="0"/>
          </a:p>
          <a:p>
            <a:endParaRPr lang="en-GB" i="1" dirty="0"/>
          </a:p>
          <a:p>
            <a:r>
              <a:rPr lang="en-GB" i="1" dirty="0" smtClean="0"/>
              <a:t>In re C (A Minor) (</a:t>
            </a:r>
            <a:r>
              <a:rPr lang="en-GB" i="1" dirty="0" err="1" smtClean="0"/>
              <a:t>Wardship</a:t>
            </a:r>
            <a:r>
              <a:rPr lang="en-GB" i="1" dirty="0" smtClean="0"/>
              <a:t>: Medical Treatment) </a:t>
            </a:r>
            <a:r>
              <a:rPr lang="en-GB" dirty="0" smtClean="0"/>
              <a:t>1990 Fam 26, the case of the brain-damaged baby.</a:t>
            </a:r>
          </a:p>
          <a:p>
            <a:endParaRPr lang="en-GB" dirty="0"/>
          </a:p>
          <a:p>
            <a:r>
              <a:rPr lang="en-GB" i="1" dirty="0" smtClean="0"/>
              <a:t>Aintree University Hospitals NHS Foundation Trust v James and others [2013] EWCA </a:t>
            </a:r>
            <a:r>
              <a:rPr lang="en-GB" i="1" dirty="0" err="1" smtClean="0"/>
              <a:t>Civ</a:t>
            </a:r>
            <a:r>
              <a:rPr lang="en-GB" i="1" dirty="0" smtClean="0"/>
              <a:t> 65,  a case of a DNR (Do Not Resuscitate) notice. </a:t>
            </a:r>
            <a:endParaRPr lang="en-GB" dirty="0" smtClean="0"/>
          </a:p>
          <a:p>
            <a:endParaRPr lang="en-GB" i="1" dirty="0"/>
          </a:p>
        </p:txBody>
      </p:sp>
    </p:spTree>
    <p:extLst>
      <p:ext uri="{BB962C8B-B14F-4D97-AF65-F5344CB8AC3E}">
        <p14:creationId xmlns:p14="http://schemas.microsoft.com/office/powerpoint/2010/main" val="1324656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Mens</a:t>
            </a:r>
            <a:r>
              <a:rPr lang="en-GB" b="1" dirty="0" smtClean="0"/>
              <a:t> </a:t>
            </a:r>
            <a:r>
              <a:rPr lang="en-GB" b="1" dirty="0" err="1" smtClean="0"/>
              <a:t>rea</a:t>
            </a:r>
            <a:r>
              <a:rPr lang="en-GB" b="1" dirty="0" smtClean="0"/>
              <a:t> for murder</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The jury would be instructed by the judge that they must be satisfied that the doctors recognise that death or serious harm will be virtually certain, barring some unforeseen intervention, to result from carrying out this operation, however little they may have desired or wished it to happen: see </a:t>
            </a:r>
            <a:r>
              <a:rPr lang="en-GB" i="1" dirty="0" smtClean="0"/>
              <a:t>R v </a:t>
            </a:r>
            <a:r>
              <a:rPr lang="en-GB" i="1" dirty="0" err="1" smtClean="0"/>
              <a:t>Woollin</a:t>
            </a:r>
            <a:r>
              <a:rPr lang="en-GB" i="1" dirty="0" smtClean="0"/>
              <a:t> </a:t>
            </a:r>
            <a:r>
              <a:rPr lang="en-GB" dirty="0" smtClean="0"/>
              <a:t>[1999] 1 AC 82</a:t>
            </a:r>
          </a:p>
          <a:p>
            <a:r>
              <a:rPr lang="en-GB" dirty="0" smtClean="0"/>
              <a:t>The doctrine of </a:t>
            </a:r>
            <a:r>
              <a:rPr lang="en-GB" dirty="0"/>
              <a:t>d</a:t>
            </a:r>
            <a:r>
              <a:rPr lang="en-GB" dirty="0" smtClean="0"/>
              <a:t>ouble effect: an act which produces a bad effect is nonetheless morally permissible if the action is good in  itself, the intention is solely to produce the good effect, the good effect is not produced by the bad effect and there is sufficient reason to permit the bad effect. </a:t>
            </a:r>
          </a:p>
          <a:p>
            <a:r>
              <a:rPr lang="en-GB" dirty="0" smtClean="0"/>
              <a:t>This may justify the administering pain-killing drugs but here the good end (saving Jodie) did not justify the means (killing Mary).</a:t>
            </a:r>
          </a:p>
          <a:p>
            <a:pPr marL="0" indent="0">
              <a:buNone/>
            </a:pPr>
            <a:r>
              <a:rPr lang="en-GB" dirty="0" smtClean="0"/>
              <a:t>   </a:t>
            </a:r>
            <a:endParaRPr lang="en-GB" dirty="0"/>
          </a:p>
        </p:txBody>
      </p:sp>
    </p:spTree>
    <p:extLst>
      <p:ext uri="{BB962C8B-B14F-4D97-AF65-F5344CB8AC3E}">
        <p14:creationId xmlns:p14="http://schemas.microsoft.com/office/powerpoint/2010/main" val="1803009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immunity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On the one hand, “The bona fide exercise by a doctor of his clinical judgement must be a complete negation of the guilty mind which is an essential ingredient of the criminal offence of aiding and abetting the commission of unlawful intercourse”, per Lord </a:t>
            </a:r>
            <a:r>
              <a:rPr lang="en-GB" dirty="0" err="1" smtClean="0"/>
              <a:t>Scarman</a:t>
            </a:r>
            <a:r>
              <a:rPr lang="en-GB" dirty="0" smtClean="0"/>
              <a:t> in </a:t>
            </a:r>
            <a:r>
              <a:rPr lang="en-GB" i="1" dirty="0" err="1" smtClean="0"/>
              <a:t>Gillick</a:t>
            </a:r>
            <a:r>
              <a:rPr lang="en-GB" i="1" dirty="0" smtClean="0"/>
              <a:t> at p.190.</a:t>
            </a:r>
          </a:p>
          <a:p>
            <a:r>
              <a:rPr lang="en-GB" dirty="0" smtClean="0"/>
              <a:t>On the other hand</a:t>
            </a:r>
            <a:r>
              <a:rPr lang="en-GB" i="1" dirty="0" smtClean="0"/>
              <a:t>, “… </a:t>
            </a:r>
            <a:r>
              <a:rPr lang="en-GB" dirty="0" smtClean="0"/>
              <a:t>it is not lawful for a doctor  to administer a drug to his patient to bring about his death, even though that course is prompted by a humanitarian desire to end his suffering … So to act is to cross the Rubicon which runs between one the one hand the care of the living patient and on the other hand euthanasia  - actively causing his death to end his suffering,” per Lord Goff in </a:t>
            </a:r>
            <a:r>
              <a:rPr lang="en-GB" i="1" dirty="0" smtClean="0"/>
              <a:t> Bland at p.865.</a:t>
            </a:r>
            <a:r>
              <a:rPr lang="en-GB" dirty="0" smtClean="0"/>
              <a:t> </a:t>
            </a:r>
            <a:endParaRPr lang="en-GB" dirty="0"/>
          </a:p>
        </p:txBody>
      </p:sp>
    </p:spTree>
    <p:extLst>
      <p:ext uri="{BB962C8B-B14F-4D97-AF65-F5344CB8AC3E}">
        <p14:creationId xmlns:p14="http://schemas.microsoft.com/office/powerpoint/2010/main" val="2410224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Causation</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“Mary’s death would not be the purpose or intention of the surgery, and she would die because tragically her body, on its own, is not and never has been viable” per Robert Walker LJ.</a:t>
            </a:r>
            <a:endParaRPr lang="en-GB" dirty="0"/>
          </a:p>
        </p:txBody>
      </p:sp>
    </p:spTree>
    <p:extLst>
      <p:ext uri="{BB962C8B-B14F-4D97-AF65-F5344CB8AC3E}">
        <p14:creationId xmlns:p14="http://schemas.microsoft.com/office/powerpoint/2010/main" val="62840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Necessity</a:t>
            </a:r>
            <a:endParaRPr lang="en-GB" dirty="0"/>
          </a:p>
        </p:txBody>
      </p:sp>
      <p:sp>
        <p:nvSpPr>
          <p:cNvPr id="3" name="Content Placeholder 2"/>
          <p:cNvSpPr>
            <a:spLocks noGrp="1"/>
          </p:cNvSpPr>
          <p:nvPr>
            <p:ph idx="1"/>
          </p:nvPr>
        </p:nvSpPr>
        <p:spPr/>
        <p:txBody>
          <a:bodyPr>
            <a:normAutofit lnSpcReduction="10000"/>
          </a:bodyPr>
          <a:lstStyle/>
          <a:p>
            <a:r>
              <a:rPr lang="en-GB" dirty="0" smtClean="0"/>
              <a:t>“It is not needful to point out the awful danger of admitting the principle [of necessity] which has been contended for.  Who is to be the judge of this sort of necessity?  By what measure is the comparative value of lives to be measured?  Is it to be strength, or intellect, or what?  It is plain that the principle leaves to him who is to profit by it to determine the necessity which will justify him in deliberately taking another’s life to save his own.  In this case the weakest, the youngest, the most unresisting, was chosen.  Was it more necessary to kill him than one of the grown men?  The answer must be ‘No’”, per Lord Coleridge CJ in </a:t>
            </a:r>
            <a:r>
              <a:rPr lang="en-GB" i="1" dirty="0" smtClean="0"/>
              <a:t>R v Dudley and Stephens </a:t>
            </a:r>
            <a:r>
              <a:rPr lang="en-GB" dirty="0" smtClean="0"/>
              <a:t>14 QBD 273.  </a:t>
            </a:r>
            <a:endParaRPr lang="en-GB" dirty="0"/>
          </a:p>
        </p:txBody>
      </p:sp>
    </p:spTree>
    <p:extLst>
      <p:ext uri="{BB962C8B-B14F-4D97-AF65-F5344CB8AC3E}">
        <p14:creationId xmlns:p14="http://schemas.microsoft.com/office/powerpoint/2010/main" val="4232769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Duress</a:t>
            </a:r>
            <a:endParaRPr lang="en-GB" dirty="0"/>
          </a:p>
        </p:txBody>
      </p:sp>
      <p:sp>
        <p:nvSpPr>
          <p:cNvPr id="3" name="Content Placeholder 2"/>
          <p:cNvSpPr>
            <a:spLocks noGrp="1"/>
          </p:cNvSpPr>
          <p:nvPr>
            <p:ph idx="1"/>
          </p:nvPr>
        </p:nvSpPr>
        <p:spPr/>
        <p:txBody>
          <a:bodyPr/>
          <a:lstStyle/>
          <a:p>
            <a:r>
              <a:rPr lang="en-GB" dirty="0" smtClean="0"/>
              <a:t>“It seems to me to be plain that the reason that it was  for so long stated by writers of authority that the defence of duress was not available in a charge of murder was because of the supreme importance the law afforded to the protection of human life and that it seemed repugnant that the law should recognise in any individual in any circumstances, however extreme, the right to choose that one innocent person should be killed rather than another, “ per </a:t>
            </a:r>
            <a:r>
              <a:rPr lang="en-GB" smtClean="0"/>
              <a:t>Lord Mackay </a:t>
            </a:r>
            <a:r>
              <a:rPr lang="en-GB" dirty="0" smtClean="0"/>
              <a:t>of </a:t>
            </a:r>
            <a:r>
              <a:rPr lang="en-GB" dirty="0" err="1" smtClean="0"/>
              <a:t>Clashfern</a:t>
            </a:r>
            <a:r>
              <a:rPr lang="en-GB" dirty="0" smtClean="0"/>
              <a:t> in </a:t>
            </a:r>
            <a:r>
              <a:rPr lang="en-GB" i="1" dirty="0" smtClean="0"/>
              <a:t>R v Howe </a:t>
            </a:r>
            <a:r>
              <a:rPr lang="en-GB" dirty="0" smtClean="0"/>
              <a:t> [1987] AC 417, 456.</a:t>
            </a:r>
            <a:endParaRPr lang="en-GB" dirty="0"/>
          </a:p>
        </p:txBody>
      </p:sp>
    </p:spTree>
    <p:extLst>
      <p:ext uri="{BB962C8B-B14F-4D97-AF65-F5344CB8AC3E}">
        <p14:creationId xmlns:p14="http://schemas.microsoft.com/office/powerpoint/2010/main" val="3317147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Brooke LJ’s conclusion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choice had been made – Mary was designated for death.</a:t>
            </a:r>
          </a:p>
          <a:p>
            <a:endParaRPr lang="en-GB" dirty="0" smtClean="0"/>
          </a:p>
          <a:p>
            <a:r>
              <a:rPr lang="en-GB" dirty="0" smtClean="0"/>
              <a:t>This was not the clear-cut  moral situation of concern to the court in 1884.</a:t>
            </a:r>
          </a:p>
          <a:p>
            <a:endParaRPr lang="en-GB" dirty="0" smtClean="0"/>
          </a:p>
          <a:p>
            <a:r>
              <a:rPr lang="en-GB" dirty="0" smtClean="0"/>
              <a:t>The act was needed to avoid inevitable and irreparable evil. </a:t>
            </a:r>
            <a:r>
              <a:rPr lang="en-GB" dirty="0"/>
              <a:t> </a:t>
            </a:r>
            <a:r>
              <a:rPr lang="en-GB" dirty="0" smtClean="0"/>
              <a:t>No more should be done than was reasonably necessary for the purpose to be achieved.  The evil inflicted must not be disproportionate to the evil avoided. </a:t>
            </a:r>
            <a:endParaRPr lang="en-GB" dirty="0"/>
          </a:p>
        </p:txBody>
      </p:sp>
    </p:spTree>
    <p:extLst>
      <p:ext uri="{BB962C8B-B14F-4D97-AF65-F5344CB8AC3E}">
        <p14:creationId xmlns:p14="http://schemas.microsoft.com/office/powerpoint/2010/main" val="3269967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Self-defence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Human life is sacred and the deliberate taking of human life is prohibited except in self-defence or the legitimate defence of others.</a:t>
            </a:r>
          </a:p>
          <a:p>
            <a:r>
              <a:rPr lang="en-GB" dirty="0" smtClean="0"/>
              <a:t>No need to label Mary with the American terminology of being “an unjust aggressor”.</a:t>
            </a:r>
          </a:p>
          <a:p>
            <a:r>
              <a:rPr lang="en-GB" dirty="0" smtClean="0"/>
              <a:t>Using Jodie’s heart and lungs for her essential supply of oxygenated blood will cause Jodie’s heart to fail and will kill her.</a:t>
            </a:r>
          </a:p>
          <a:p>
            <a:r>
              <a:rPr lang="en-GB" dirty="0" smtClean="0"/>
              <a:t>The doctors are therefore entitled too come o Jodie’s defence by removing the threat of fatal harm from Mary’s draining away Jodie’s lifeblood.</a:t>
            </a:r>
          </a:p>
          <a:p>
            <a:r>
              <a:rPr lang="en-GB" dirty="0" smtClean="0"/>
              <a:t>To operate would be to act lawfully. </a:t>
            </a:r>
            <a:endParaRPr lang="en-GB" dirty="0"/>
          </a:p>
        </p:txBody>
      </p:sp>
    </p:spTree>
    <p:extLst>
      <p:ext uri="{BB962C8B-B14F-4D97-AF65-F5344CB8AC3E}">
        <p14:creationId xmlns:p14="http://schemas.microsoft.com/office/powerpoint/2010/main" val="647020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95536" y="980728"/>
            <a:ext cx="4398479" cy="2418994"/>
          </a:xfr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4460" y="1196752"/>
            <a:ext cx="4049540" cy="4588483"/>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512" y="3717032"/>
            <a:ext cx="4715791" cy="1984523"/>
          </a:xfrm>
          <a:prstGeom prst="rect">
            <a:avLst/>
          </a:prstGeom>
        </p:spPr>
      </p:pic>
    </p:spTree>
    <p:extLst>
      <p:ext uri="{BB962C8B-B14F-4D97-AF65-F5344CB8AC3E}">
        <p14:creationId xmlns:p14="http://schemas.microsoft.com/office/powerpoint/2010/main" val="236474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Daily Mail’s reaction</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887662" y="2906713"/>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304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 response.</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887662" y="2906713"/>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39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Deciding the patient is not to die.</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Re E (A Minor) (</a:t>
            </a:r>
            <a:r>
              <a:rPr lang="en-GB" dirty="0" err="1" smtClean="0"/>
              <a:t>Wardship</a:t>
            </a:r>
            <a:r>
              <a:rPr lang="en-GB" dirty="0" smtClean="0"/>
              <a:t>: Medical </a:t>
            </a:r>
            <a:r>
              <a:rPr lang="en-GB" dirty="0"/>
              <a:t>T</a:t>
            </a:r>
            <a:r>
              <a:rPr lang="en-GB" dirty="0" smtClean="0"/>
              <a:t>reatment) [1993] 1 FLR 386, the Jehovah’s Witness boy suffering from leukaemia and refusing a blood transfusion</a:t>
            </a:r>
            <a:endParaRPr lang="en-GB" dirty="0"/>
          </a:p>
        </p:txBody>
      </p:sp>
    </p:spTree>
    <p:extLst>
      <p:ext uri="{BB962C8B-B14F-4D97-AF65-F5344CB8AC3E}">
        <p14:creationId xmlns:p14="http://schemas.microsoft.com/office/powerpoint/2010/main" val="29106914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251520" y="3140968"/>
            <a:ext cx="4570111" cy="341347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5004048" y="3356992"/>
            <a:ext cx="3975885" cy="3051912"/>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1835696" y="332656"/>
            <a:ext cx="5832648" cy="2588454"/>
          </a:xfrm>
          <a:prstGeom prst="rect">
            <a:avLst/>
          </a:prstGeom>
        </p:spPr>
      </p:pic>
    </p:spTree>
    <p:extLst>
      <p:ext uri="{BB962C8B-B14F-4D97-AF65-F5344CB8AC3E}">
        <p14:creationId xmlns:p14="http://schemas.microsoft.com/office/powerpoint/2010/main" val="4020655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2420888"/>
            <a:ext cx="7089302" cy="4856592"/>
          </a:xfrm>
          <a:prstGeom prst="rect">
            <a:avLst/>
          </a:prstGeom>
        </p:spPr>
      </p:pic>
    </p:spTree>
    <p:extLst>
      <p:ext uri="{BB962C8B-B14F-4D97-AF65-F5344CB8AC3E}">
        <p14:creationId xmlns:p14="http://schemas.microsoft.com/office/powerpoint/2010/main" val="483323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908720"/>
            <a:ext cx="3855686" cy="5297033"/>
          </a:xfrm>
          <a:prstGeom prst="rect">
            <a:avLst/>
          </a:prstGeom>
        </p:spPr>
      </p:pic>
    </p:spTree>
    <p:extLst>
      <p:ext uri="{BB962C8B-B14F-4D97-AF65-F5344CB8AC3E}">
        <p14:creationId xmlns:p14="http://schemas.microsoft.com/office/powerpoint/2010/main" val="1739553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Jodie aged 14</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887662" y="2906713"/>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9452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ICLR’s verdict</a:t>
            </a:r>
            <a:endParaRPr lang="en-GB" dirty="0"/>
          </a:p>
        </p:txBody>
      </p:sp>
      <p:sp>
        <p:nvSpPr>
          <p:cNvPr id="3" name="Content Placeholder 2"/>
          <p:cNvSpPr>
            <a:spLocks noGrp="1"/>
          </p:cNvSpPr>
          <p:nvPr>
            <p:ph idx="1"/>
          </p:nvPr>
        </p:nvSpPr>
        <p:spPr/>
        <p:txBody>
          <a:bodyPr>
            <a:normAutofit lnSpcReduction="10000"/>
          </a:bodyPr>
          <a:lstStyle/>
          <a:p>
            <a:r>
              <a:rPr lang="en-GB" dirty="0" smtClean="0"/>
              <a:t>“It is rare to find a judgment which can so readily be recommended, despite its length, for reading by those outside the discipline of law, but the case is one which captures the imagination of lay readers in a way not matched by most of the daily business of the courts.”</a:t>
            </a:r>
          </a:p>
          <a:p>
            <a:r>
              <a:rPr lang="en-GB" dirty="0" smtClean="0"/>
              <a:t>“[Ian McEwan’s book] can at least claim to have drawn wider attention to an aspect of judicial law-making about which a lay readership (especially one now fed a constant diet of complain about “unelected judges” and their preference for human rights over good old-fashioned common sense) could feel something not only positive, but perhaps even morally reassuring.”      </a:t>
            </a:r>
            <a:endParaRPr lang="en-GB" dirty="0"/>
          </a:p>
        </p:txBody>
      </p:sp>
    </p:spTree>
    <p:extLst>
      <p:ext uri="{BB962C8B-B14F-4D97-AF65-F5344CB8AC3E}">
        <p14:creationId xmlns:p14="http://schemas.microsoft.com/office/powerpoint/2010/main" val="2466215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Now you be the judge and </a:t>
            </a:r>
            <a:r>
              <a:rPr lang="en-GB" smtClean="0"/>
              <a:t>decide was </a:t>
            </a:r>
            <a:r>
              <a:rPr lang="en-GB" dirty="0" smtClean="0"/>
              <a:t>Mary to die or not </a:t>
            </a:r>
            <a:r>
              <a:rPr lang="en-GB" smtClean="0"/>
              <a:t>to die.  </a:t>
            </a:r>
            <a:endParaRPr lang="en-GB" dirty="0" smtClean="0"/>
          </a:p>
          <a:p>
            <a:endParaRPr lang="en-GB" dirty="0"/>
          </a:p>
        </p:txBody>
      </p:sp>
      <p:sp>
        <p:nvSpPr>
          <p:cNvPr id="5" name="Title 4"/>
          <p:cNvSpPr>
            <a:spLocks noGrp="1"/>
          </p:cNvSpPr>
          <p:nvPr>
            <p:ph type="title"/>
          </p:nvPr>
        </p:nvSpPr>
        <p:spPr/>
        <p:txBody>
          <a:bodyPr/>
          <a:lstStyle/>
          <a:p>
            <a:r>
              <a:rPr lang="en-GB" dirty="0" smtClean="0"/>
              <a:t>Good or bad decision?</a:t>
            </a:r>
            <a:endParaRPr lang="en-GB" dirty="0"/>
          </a:p>
        </p:txBody>
      </p:sp>
    </p:spTree>
    <p:extLst>
      <p:ext uri="{BB962C8B-B14F-4D97-AF65-F5344CB8AC3E}">
        <p14:creationId xmlns:p14="http://schemas.microsoft.com/office/powerpoint/2010/main" val="551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33872"/>
            <a:ext cx="8229600" cy="1143000"/>
          </a:xfrm>
        </p:spPr>
        <p:txBody>
          <a:bodyPr>
            <a:noAutofit/>
          </a:bodyPr>
          <a:lstStyle/>
          <a:p>
            <a:r>
              <a:rPr lang="en-GB" sz="2800" dirty="0" smtClean="0"/>
              <a:t/>
            </a:r>
            <a:br>
              <a:rPr lang="en-GB" sz="2800" dirty="0" smtClean="0"/>
            </a:br>
            <a:r>
              <a:rPr lang="en-GB" sz="2800" dirty="0" smtClean="0"/>
              <a:t>Deciding whether one must die so that another may live.</a:t>
            </a:r>
            <a:r>
              <a:rPr lang="en-GB" sz="2600" b="1" dirty="0" smtClean="0"/>
              <a:t/>
            </a:r>
            <a:br>
              <a:rPr lang="en-GB" sz="2600" b="1" dirty="0" smtClean="0"/>
            </a:br>
            <a:endParaRPr lang="en-GB" sz="2600" b="1" dirty="0"/>
          </a:p>
        </p:txBody>
      </p:sp>
      <p:sp>
        <p:nvSpPr>
          <p:cNvPr id="3" name="Content Placeholder 2"/>
          <p:cNvSpPr>
            <a:spLocks noGrp="1"/>
          </p:cNvSpPr>
          <p:nvPr>
            <p:ph idx="1"/>
          </p:nvPr>
        </p:nvSpPr>
        <p:spPr>
          <a:xfrm>
            <a:off x="467544" y="1600200"/>
            <a:ext cx="8219256" cy="4781128"/>
          </a:xfrm>
        </p:spPr>
        <p:txBody>
          <a:bodyPr>
            <a:normAutofit/>
          </a:bodyPr>
          <a:lstStyle/>
          <a:p>
            <a:r>
              <a:rPr lang="en-GB" dirty="0" smtClean="0"/>
              <a:t>Mary and Jodie born in August 2000.  Their parents were Roman Catholics living in </a:t>
            </a:r>
            <a:r>
              <a:rPr lang="en-GB" dirty="0" err="1" smtClean="0"/>
              <a:t>Gozo</a:t>
            </a:r>
            <a:r>
              <a:rPr lang="en-GB" dirty="0" smtClean="0"/>
              <a:t>.</a:t>
            </a:r>
          </a:p>
          <a:p>
            <a:r>
              <a:rPr lang="en-GB" i="1" dirty="0" smtClean="0"/>
              <a:t>In re A (Children) (C</a:t>
            </a:r>
            <a:r>
              <a:rPr lang="en-GB" dirty="0" smtClean="0"/>
              <a:t>onjoined Twins: Surgical Separation) 2001 Fam. 147.</a:t>
            </a:r>
          </a:p>
          <a:p>
            <a:r>
              <a:rPr lang="en-GB" dirty="0" smtClean="0"/>
              <a:t>The girls were </a:t>
            </a:r>
            <a:r>
              <a:rPr lang="en-GB" dirty="0" err="1" smtClean="0"/>
              <a:t>ischiopagus</a:t>
            </a:r>
            <a:r>
              <a:rPr lang="en-GB" dirty="0" smtClean="0"/>
              <a:t> (joined at the pelvis), </a:t>
            </a:r>
            <a:r>
              <a:rPr lang="en-GB" dirty="0" err="1" smtClean="0"/>
              <a:t>tetrapus</a:t>
            </a:r>
            <a:r>
              <a:rPr lang="en-GB" dirty="0" smtClean="0"/>
              <a:t> (with four legs) conjoined twins. Their spinal cords were fused as were their bodies from umbilicus to the scrum.</a:t>
            </a:r>
          </a:p>
          <a:p>
            <a:r>
              <a:rPr lang="en-GB" dirty="0" smtClean="0"/>
              <a:t>Each had her own brain, heart, lungs and other vital organs.</a:t>
            </a:r>
          </a:p>
          <a:p>
            <a:r>
              <a:rPr lang="en-GB" dirty="0" smtClean="0"/>
              <a:t>They shared a bladder. </a:t>
            </a:r>
          </a:p>
          <a:p>
            <a:r>
              <a:rPr lang="en-GB" dirty="0" smtClean="0"/>
              <a:t>Legs and perineum were rotated 45 degrees producing grossly abnormal laterally placed </a:t>
            </a:r>
            <a:r>
              <a:rPr lang="en-GB" dirty="0" err="1" smtClean="0"/>
              <a:t>vulval</a:t>
            </a:r>
            <a:r>
              <a:rPr lang="en-GB" dirty="0" smtClean="0"/>
              <a:t> configuration.</a:t>
            </a:r>
          </a:p>
          <a:p>
            <a:endParaRPr lang="en-GB" dirty="0" smtClean="0"/>
          </a:p>
          <a:p>
            <a:pPr marL="0" indent="0">
              <a:buNone/>
            </a:pPr>
            <a:endParaRPr lang="en-GB" dirty="0"/>
          </a:p>
        </p:txBody>
      </p:sp>
    </p:spTree>
    <p:extLst>
      <p:ext uri="{BB962C8B-B14F-4D97-AF65-F5344CB8AC3E}">
        <p14:creationId xmlns:p14="http://schemas.microsoft.com/office/powerpoint/2010/main" val="1349865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Jodie and Mary: Unique features </a:t>
            </a:r>
            <a:endParaRPr lang="en-GB" b="1" dirty="0"/>
          </a:p>
        </p:txBody>
      </p:sp>
      <p:sp>
        <p:nvSpPr>
          <p:cNvPr id="3" name="Content Placeholder 2"/>
          <p:cNvSpPr>
            <a:spLocks noGrp="1"/>
          </p:cNvSpPr>
          <p:nvPr>
            <p:ph idx="1"/>
          </p:nvPr>
        </p:nvSpPr>
        <p:spPr>
          <a:ln>
            <a:solidFill>
              <a:schemeClr val="accent1"/>
            </a:solidFill>
          </a:ln>
        </p:spPr>
        <p:txBody>
          <a:bodyPr>
            <a:normAutofit fontScale="77500" lnSpcReduction="20000"/>
          </a:bodyPr>
          <a:lstStyle/>
          <a:p>
            <a:r>
              <a:rPr lang="en-GB" dirty="0" smtClean="0"/>
              <a:t>Mary’s brain, heart and lungs were defective. She was  not capable of separate survival.</a:t>
            </a:r>
          </a:p>
          <a:p>
            <a:pPr marL="0" indent="0">
              <a:buNone/>
            </a:pPr>
            <a:endParaRPr lang="en-GB" dirty="0" smtClean="0"/>
          </a:p>
          <a:p>
            <a:r>
              <a:rPr lang="en-GB" dirty="0" smtClean="0"/>
              <a:t>The twins </a:t>
            </a:r>
            <a:r>
              <a:rPr lang="en-GB" dirty="0"/>
              <a:t>shared a common aorta and the arterial circulation ran from Jodie to Mary. </a:t>
            </a:r>
            <a:r>
              <a:rPr lang="en-GB" dirty="0" smtClean="0"/>
              <a:t> </a:t>
            </a:r>
            <a:endParaRPr lang="en-GB" dirty="0"/>
          </a:p>
          <a:p>
            <a:endParaRPr lang="en-GB" dirty="0" smtClean="0"/>
          </a:p>
          <a:p>
            <a:r>
              <a:rPr lang="en-GB" dirty="0" smtClean="0"/>
              <a:t>Mary was not capable of separate survival because of grossly impaired cardiac performance and no useful lung function.</a:t>
            </a:r>
          </a:p>
          <a:p>
            <a:endParaRPr lang="en-GB" dirty="0"/>
          </a:p>
          <a:p>
            <a:r>
              <a:rPr lang="en-GB" dirty="0" smtClean="0"/>
              <a:t>There was no prospect of recovery.</a:t>
            </a:r>
          </a:p>
          <a:p>
            <a:pPr marL="0" indent="0">
              <a:buNone/>
            </a:pPr>
            <a:endParaRPr lang="en-GB" dirty="0" smtClean="0"/>
          </a:p>
        </p:txBody>
      </p:sp>
    </p:spTree>
    <p:extLst>
      <p:ext uri="{BB962C8B-B14F-4D97-AF65-F5344CB8AC3E}">
        <p14:creationId xmlns:p14="http://schemas.microsoft.com/office/powerpoint/2010/main" val="3243830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dilemma</a:t>
            </a:r>
            <a:endParaRPr lang="en-GB" dirty="0"/>
          </a:p>
        </p:txBody>
      </p:sp>
      <p:sp>
        <p:nvSpPr>
          <p:cNvPr id="3" name="Content Placeholder 2"/>
          <p:cNvSpPr>
            <a:spLocks noGrp="1"/>
          </p:cNvSpPr>
          <p:nvPr>
            <p:ph idx="1"/>
          </p:nvPr>
        </p:nvSpPr>
        <p:spPr/>
        <p:txBody>
          <a:bodyPr/>
          <a:lstStyle/>
          <a:p>
            <a:r>
              <a:rPr lang="en-GB" dirty="0" smtClean="0"/>
              <a:t>Both girls would die within months from a failure of Jodie’s heart to maintain circulation.</a:t>
            </a:r>
          </a:p>
          <a:p>
            <a:endParaRPr lang="en-GB" dirty="0"/>
          </a:p>
          <a:p>
            <a:r>
              <a:rPr lang="en-GB" dirty="0" smtClean="0"/>
              <a:t>If surgically separated, Jodie would live but Mary would die.</a:t>
            </a:r>
          </a:p>
          <a:p>
            <a:endParaRPr lang="en-GB" dirty="0"/>
          </a:p>
          <a:p>
            <a:r>
              <a:rPr lang="en-GB" dirty="0" smtClean="0"/>
              <a:t>The cruel decision:  should one die in order to give life to the other? </a:t>
            </a:r>
            <a:endParaRPr lang="en-GB" dirty="0"/>
          </a:p>
        </p:txBody>
      </p:sp>
    </p:spTree>
    <p:extLst>
      <p:ext uri="{BB962C8B-B14F-4D97-AF65-F5344CB8AC3E}">
        <p14:creationId xmlns:p14="http://schemas.microsoft.com/office/powerpoint/2010/main" val="1189831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nature of the proceedings</a:t>
            </a:r>
            <a:endParaRPr lang="en-GB" b="1" dirty="0"/>
          </a:p>
        </p:txBody>
      </p:sp>
      <p:sp>
        <p:nvSpPr>
          <p:cNvPr id="3" name="Content Placeholder 2"/>
          <p:cNvSpPr>
            <a:spLocks noGrp="1"/>
          </p:cNvSpPr>
          <p:nvPr>
            <p:ph idx="1"/>
          </p:nvPr>
        </p:nvSpPr>
        <p:spPr/>
        <p:txBody>
          <a:bodyPr/>
          <a:lstStyle/>
          <a:p>
            <a:r>
              <a:rPr lang="en-GB" dirty="0" smtClean="0"/>
              <a:t>The hospital sought a declaration that it would be lawful to carry out the operative procedures necessary for the separation of Jodie and Mary.</a:t>
            </a:r>
          </a:p>
          <a:p>
            <a:r>
              <a:rPr lang="en-GB" dirty="0" smtClean="0"/>
              <a:t>Jodie’s guardian ad litem supported the hospital.</a:t>
            </a:r>
          </a:p>
          <a:p>
            <a:r>
              <a:rPr lang="en-GB" dirty="0" smtClean="0"/>
              <a:t>The parents and Mary’s guardian resisted the application.</a:t>
            </a:r>
          </a:p>
          <a:p>
            <a:r>
              <a:rPr lang="en-GB" dirty="0" smtClean="0"/>
              <a:t>Archbishop Cormac Murphy O’Connor put in written submissions in opposition to their separation.</a:t>
            </a:r>
          </a:p>
          <a:p>
            <a:endParaRPr lang="en-GB" dirty="0"/>
          </a:p>
        </p:txBody>
      </p:sp>
    </p:spTree>
    <p:extLst>
      <p:ext uri="{BB962C8B-B14F-4D97-AF65-F5344CB8AC3E}">
        <p14:creationId xmlns:p14="http://schemas.microsoft.com/office/powerpoint/2010/main" val="86441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issues arising</a:t>
            </a:r>
            <a:endParaRPr lang="en-GB" b="1" dirty="0"/>
          </a:p>
        </p:txBody>
      </p:sp>
      <p:sp>
        <p:nvSpPr>
          <p:cNvPr id="3" name="Content Placeholder 2"/>
          <p:cNvSpPr>
            <a:spLocks noGrp="1"/>
          </p:cNvSpPr>
          <p:nvPr>
            <p:ph idx="1"/>
          </p:nvPr>
        </p:nvSpPr>
        <p:spPr/>
        <p:txBody>
          <a:bodyPr>
            <a:normAutofit/>
          </a:bodyPr>
          <a:lstStyle/>
          <a:p>
            <a:endParaRPr lang="en-GB" smtClean="0"/>
          </a:p>
          <a:p>
            <a:r>
              <a:rPr lang="en-GB" smtClean="0"/>
              <a:t>Medical </a:t>
            </a:r>
            <a:r>
              <a:rPr lang="en-GB" dirty="0" smtClean="0"/>
              <a:t>law </a:t>
            </a:r>
          </a:p>
          <a:p>
            <a:endParaRPr lang="en-GB" dirty="0"/>
          </a:p>
          <a:p>
            <a:r>
              <a:rPr lang="en-GB" dirty="0" smtClean="0"/>
              <a:t>Family law</a:t>
            </a:r>
          </a:p>
          <a:p>
            <a:pPr marL="0" indent="0">
              <a:buNone/>
            </a:pPr>
            <a:endParaRPr lang="en-GB" dirty="0"/>
          </a:p>
          <a:p>
            <a:r>
              <a:rPr lang="en-GB" dirty="0" smtClean="0"/>
              <a:t>Criminal law</a:t>
            </a:r>
            <a:endParaRPr lang="en-GB" dirty="0"/>
          </a:p>
        </p:txBody>
      </p:sp>
    </p:spTree>
    <p:extLst>
      <p:ext uri="{BB962C8B-B14F-4D97-AF65-F5344CB8AC3E}">
        <p14:creationId xmlns:p14="http://schemas.microsoft.com/office/powerpoint/2010/main" val="3739493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3712</TotalTime>
  <Words>3156</Words>
  <Application>Microsoft Office PowerPoint</Application>
  <PresentationFormat>On-screen Show (4:3)</PresentationFormat>
  <Paragraphs>192</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Perception</vt:lpstr>
      <vt:lpstr>To Die Or Not To Die</vt:lpstr>
      <vt:lpstr>To die or not to die</vt:lpstr>
      <vt:lpstr>Deciding a person shall die.</vt:lpstr>
      <vt:lpstr>Deciding the patient is not to die.</vt:lpstr>
      <vt:lpstr> Deciding whether one must die so that another may live. </vt:lpstr>
      <vt:lpstr> Jodie and Mary: Unique features </vt:lpstr>
      <vt:lpstr>The dilemma</vt:lpstr>
      <vt:lpstr>The nature of the proceedings</vt:lpstr>
      <vt:lpstr>The issues arising</vt:lpstr>
      <vt:lpstr>Medical law</vt:lpstr>
      <vt:lpstr>The power to give proxy consent for a young child</vt:lpstr>
      <vt:lpstr>The doctors’ dilemma</vt:lpstr>
      <vt:lpstr>The point of controversy</vt:lpstr>
      <vt:lpstr>The Family Law considerations</vt:lpstr>
      <vt:lpstr>Giving due weight to the parent’s wishes.</vt:lpstr>
      <vt:lpstr>Overriding the parents’ refusal</vt:lpstr>
      <vt:lpstr>Should the court override the parental decision – a controversial question.</vt:lpstr>
      <vt:lpstr>The test to apply</vt:lpstr>
      <vt:lpstr>The test for balancing the gains and losses from medical intervention</vt:lpstr>
      <vt:lpstr>Jodie’s best interests</vt:lpstr>
      <vt:lpstr>But Mary’s welfare? The trial judge’s view</vt:lpstr>
      <vt:lpstr>Is Mary’s life worth nothing?</vt:lpstr>
      <vt:lpstr>The worth of Mary’s life.</vt:lpstr>
      <vt:lpstr>Conclusion as to Mary’s best interests.</vt:lpstr>
      <vt:lpstr>The sharpest horns of dilemma</vt:lpstr>
      <vt:lpstr>Giving weight to the parental wishes</vt:lpstr>
      <vt:lpstr>How to strike the balance.</vt:lpstr>
      <vt:lpstr>The criminal law aspect.</vt:lpstr>
      <vt:lpstr>Is Mary a reasonable creature?</vt:lpstr>
      <vt:lpstr>Mens rea for murder</vt:lpstr>
      <vt:lpstr>Medical immunity</vt:lpstr>
      <vt:lpstr>Causation</vt:lpstr>
      <vt:lpstr>Necessity</vt:lpstr>
      <vt:lpstr>Duress</vt:lpstr>
      <vt:lpstr>Brooke LJ’s conclusion</vt:lpstr>
      <vt:lpstr>Self-defence</vt:lpstr>
      <vt:lpstr>PowerPoint Presentation</vt:lpstr>
      <vt:lpstr>The Daily Mail’s reaction</vt:lpstr>
      <vt:lpstr>Media response.</vt:lpstr>
      <vt:lpstr>PowerPoint Presentation</vt:lpstr>
      <vt:lpstr>PowerPoint Presentation</vt:lpstr>
      <vt:lpstr>PowerPoint Presentation</vt:lpstr>
      <vt:lpstr>Jodie aged 14</vt:lpstr>
      <vt:lpstr>The ICLR’s verdict</vt:lpstr>
      <vt:lpstr>Good or bad decision?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Die Or Not To Die</dc:title>
  <dc:creator>Helen</dc:creator>
  <cp:lastModifiedBy>editor</cp:lastModifiedBy>
  <cp:revision>91</cp:revision>
  <dcterms:created xsi:type="dcterms:W3CDTF">2013-07-09T07:50:21Z</dcterms:created>
  <dcterms:modified xsi:type="dcterms:W3CDTF">2016-09-28T15:20:25Z</dcterms:modified>
</cp:coreProperties>
</file>