
<file path=[Content_Types].xml><?xml version="1.0" encoding="utf-8"?>
<Types xmlns="http://schemas.openxmlformats.org/package/2006/content-types">
  <Default Extension="xml" ContentType="application/xml"/>
  <Default Extension="jpeg" ContentType="image/jpeg"/>
  <Default Extension="mpg" ContentType="video/unknown"/>
  <Default Extension="emf" ContentType="image/x-emf"/>
  <Default Extension="rels" ContentType="application/vnd.openxmlformats-package.relationships+xml"/>
  <Default Extension="vml" ContentType="application/vnd.openxmlformats-officedocument.vmlDrawing"/>
  <Default Extension="gif" ContentType="image/gif"/>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Lst>
  <p:notesMasterIdLst>
    <p:notesMasterId r:id="rId42"/>
  </p:notesMasterIdLst>
  <p:sldIdLst>
    <p:sldId id="1242" r:id="rId2"/>
    <p:sldId id="1262" r:id="rId3"/>
    <p:sldId id="1261" r:id="rId4"/>
    <p:sldId id="1243" r:id="rId5"/>
    <p:sldId id="1259" r:id="rId6"/>
    <p:sldId id="1232" r:id="rId7"/>
    <p:sldId id="1233" r:id="rId8"/>
    <p:sldId id="1234" r:id="rId9"/>
    <p:sldId id="1235" r:id="rId10"/>
    <p:sldId id="1236" r:id="rId11"/>
    <p:sldId id="1237" r:id="rId12"/>
    <p:sldId id="1238" r:id="rId13"/>
    <p:sldId id="1255" r:id="rId14"/>
    <p:sldId id="1230" r:id="rId15"/>
    <p:sldId id="1272" r:id="rId16"/>
    <p:sldId id="1239" r:id="rId17"/>
    <p:sldId id="1257" r:id="rId18"/>
    <p:sldId id="1258" r:id="rId19"/>
    <p:sldId id="1271" r:id="rId20"/>
    <p:sldId id="1245" r:id="rId21"/>
    <p:sldId id="1268" r:id="rId22"/>
    <p:sldId id="1246" r:id="rId23"/>
    <p:sldId id="1244" r:id="rId24"/>
    <p:sldId id="1247" r:id="rId25"/>
    <p:sldId id="1253" r:id="rId26"/>
    <p:sldId id="1226" r:id="rId27"/>
    <p:sldId id="1263" r:id="rId28"/>
    <p:sldId id="1273" r:id="rId29"/>
    <p:sldId id="1227" r:id="rId30"/>
    <p:sldId id="1266" r:id="rId31"/>
    <p:sldId id="1249" r:id="rId32"/>
    <p:sldId id="1250" r:id="rId33"/>
    <p:sldId id="1270" r:id="rId34"/>
    <p:sldId id="1267" r:id="rId35"/>
    <p:sldId id="1265" r:id="rId36"/>
    <p:sldId id="1240" r:id="rId37"/>
    <p:sldId id="1241" r:id="rId38"/>
    <p:sldId id="1252" r:id="rId39"/>
    <p:sldId id="1256" r:id="rId40"/>
    <p:sldId id="1260" r:id="rId41"/>
  </p:sldIdLst>
  <p:sldSz cx="9144000" cy="6858000" type="screen4x3"/>
  <p:notesSz cx="7315200" cy="9601200"/>
  <p:defaultTextStyle>
    <a:defPPr>
      <a:defRPr lang="en-US"/>
    </a:defPPr>
    <a:lvl1pPr algn="l" rtl="0" fontAlgn="base">
      <a:spcBef>
        <a:spcPct val="0"/>
      </a:spcBef>
      <a:spcAft>
        <a:spcPct val="0"/>
      </a:spcAft>
      <a:defRPr sz="1400" kern="1200">
        <a:solidFill>
          <a:schemeClr val="tx1"/>
        </a:solidFill>
        <a:latin typeface="Times New Roman" charset="0"/>
        <a:ea typeface="Arial" charset="0"/>
        <a:cs typeface="Arial" charset="0"/>
      </a:defRPr>
    </a:lvl1pPr>
    <a:lvl2pPr marL="457200" algn="l" rtl="0" fontAlgn="base">
      <a:spcBef>
        <a:spcPct val="0"/>
      </a:spcBef>
      <a:spcAft>
        <a:spcPct val="0"/>
      </a:spcAft>
      <a:defRPr sz="1400" kern="1200">
        <a:solidFill>
          <a:schemeClr val="tx1"/>
        </a:solidFill>
        <a:latin typeface="Times New Roman" charset="0"/>
        <a:ea typeface="Arial" charset="0"/>
        <a:cs typeface="Arial" charset="0"/>
      </a:defRPr>
    </a:lvl2pPr>
    <a:lvl3pPr marL="914400" algn="l" rtl="0" fontAlgn="base">
      <a:spcBef>
        <a:spcPct val="0"/>
      </a:spcBef>
      <a:spcAft>
        <a:spcPct val="0"/>
      </a:spcAft>
      <a:defRPr sz="1400" kern="1200">
        <a:solidFill>
          <a:schemeClr val="tx1"/>
        </a:solidFill>
        <a:latin typeface="Times New Roman" charset="0"/>
        <a:ea typeface="Arial" charset="0"/>
        <a:cs typeface="Arial" charset="0"/>
      </a:defRPr>
    </a:lvl3pPr>
    <a:lvl4pPr marL="1371600" algn="l" rtl="0" fontAlgn="base">
      <a:spcBef>
        <a:spcPct val="0"/>
      </a:spcBef>
      <a:spcAft>
        <a:spcPct val="0"/>
      </a:spcAft>
      <a:defRPr sz="1400" kern="1200">
        <a:solidFill>
          <a:schemeClr val="tx1"/>
        </a:solidFill>
        <a:latin typeface="Times New Roman" charset="0"/>
        <a:ea typeface="Arial" charset="0"/>
        <a:cs typeface="Arial" charset="0"/>
      </a:defRPr>
    </a:lvl4pPr>
    <a:lvl5pPr marL="1828800" algn="l" rtl="0" fontAlgn="base">
      <a:spcBef>
        <a:spcPct val="0"/>
      </a:spcBef>
      <a:spcAft>
        <a:spcPct val="0"/>
      </a:spcAft>
      <a:defRPr sz="1400" kern="1200">
        <a:solidFill>
          <a:schemeClr val="tx1"/>
        </a:solidFill>
        <a:latin typeface="Times New Roman" charset="0"/>
        <a:ea typeface="Arial" charset="0"/>
        <a:cs typeface="Arial" charset="0"/>
      </a:defRPr>
    </a:lvl5pPr>
    <a:lvl6pPr marL="2286000" algn="l" defTabSz="457200" rtl="0" eaLnBrk="1" latinLnBrk="0" hangingPunct="1">
      <a:defRPr sz="1400" kern="1200">
        <a:solidFill>
          <a:schemeClr val="tx1"/>
        </a:solidFill>
        <a:latin typeface="Times New Roman" charset="0"/>
        <a:ea typeface="Arial" charset="0"/>
        <a:cs typeface="Arial" charset="0"/>
      </a:defRPr>
    </a:lvl6pPr>
    <a:lvl7pPr marL="2743200" algn="l" defTabSz="457200" rtl="0" eaLnBrk="1" latinLnBrk="0" hangingPunct="1">
      <a:defRPr sz="1400" kern="1200">
        <a:solidFill>
          <a:schemeClr val="tx1"/>
        </a:solidFill>
        <a:latin typeface="Times New Roman" charset="0"/>
        <a:ea typeface="Arial" charset="0"/>
        <a:cs typeface="Arial" charset="0"/>
      </a:defRPr>
    </a:lvl7pPr>
    <a:lvl8pPr marL="3200400" algn="l" defTabSz="457200" rtl="0" eaLnBrk="1" latinLnBrk="0" hangingPunct="1">
      <a:defRPr sz="1400" kern="1200">
        <a:solidFill>
          <a:schemeClr val="tx1"/>
        </a:solidFill>
        <a:latin typeface="Times New Roman" charset="0"/>
        <a:ea typeface="Arial" charset="0"/>
        <a:cs typeface="Arial" charset="0"/>
      </a:defRPr>
    </a:lvl8pPr>
    <a:lvl9pPr marL="3657600" algn="l" defTabSz="457200" rtl="0" eaLnBrk="1" latinLnBrk="0" hangingPunct="1">
      <a:defRPr sz="1400" kern="1200">
        <a:solidFill>
          <a:schemeClr val="tx1"/>
        </a:solidFill>
        <a:latin typeface="Times New Roman" charset="0"/>
        <a:ea typeface="Arial" charset="0"/>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0957"/>
    <a:srgbClr val="1C741B"/>
    <a:srgbClr val="FF0C15"/>
    <a:srgbClr val="950000"/>
    <a:srgbClr val="40FF4E"/>
    <a:srgbClr val="F54FFF"/>
    <a:srgbClr val="FF42E6"/>
    <a:srgbClr val="3399FF"/>
    <a:srgbClr val="0066FF"/>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110" autoAdjust="0"/>
    <p:restoredTop sz="90501" autoAdjust="0"/>
  </p:normalViewPr>
  <p:slideViewPr>
    <p:cSldViewPr>
      <p:cViewPr>
        <p:scale>
          <a:sx n="75" d="100"/>
          <a:sy n="75" d="100"/>
        </p:scale>
        <p:origin x="-944" y="-6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showFormatting="0">
    <p:cViewPr>
      <p:scale>
        <a:sx n="66" d="100"/>
        <a:sy n="66" d="100"/>
      </p:scale>
      <p:origin x="0" y="2456"/>
    </p:cViewPr>
  </p:sorterViewPr>
  <p:notesViewPr>
    <p:cSldViewPr>
      <p:cViewPr varScale="1">
        <p:scale>
          <a:sx n="67" d="100"/>
          <a:sy n="67" d="100"/>
        </p:scale>
        <p:origin x="-2488" y="-112"/>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hdr" sz="quarter"/>
          </p:nvPr>
        </p:nvSpPr>
        <p:spPr bwMode="auto">
          <a:xfrm>
            <a:off x="0" y="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badi MT Condensed Extra Bold" charset="0"/>
              </a:defRPr>
            </a:lvl1pPr>
          </a:lstStyle>
          <a:p>
            <a:pPr>
              <a:defRPr/>
            </a:pPr>
            <a:endParaRPr lang="en-US"/>
          </a:p>
        </p:txBody>
      </p:sp>
      <p:sp>
        <p:nvSpPr>
          <p:cNvPr id="99331" name="Rectangle 3"/>
          <p:cNvSpPr>
            <a:spLocks noGrp="1" noChangeArrowheads="1"/>
          </p:cNvSpPr>
          <p:nvPr>
            <p:ph type="dt" idx="1"/>
          </p:nvPr>
        </p:nvSpPr>
        <p:spPr bwMode="auto">
          <a:xfrm>
            <a:off x="4114800" y="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badi MT Condensed Extra Bold" charset="0"/>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219200" y="685800"/>
            <a:ext cx="4876800" cy="3657600"/>
          </a:xfrm>
          <a:prstGeom prst="rect">
            <a:avLst/>
          </a:prstGeom>
          <a:noFill/>
          <a:ln w="9525">
            <a:solidFill>
              <a:srgbClr val="000000"/>
            </a:solidFill>
            <a:miter lim="800000"/>
            <a:headEnd/>
            <a:tailEnd/>
          </a:ln>
        </p:spPr>
      </p:sp>
      <p:sp>
        <p:nvSpPr>
          <p:cNvPr id="99333" name="Rectangle 5"/>
          <p:cNvSpPr>
            <a:spLocks noGrp="1" noChangeArrowheads="1"/>
          </p:cNvSpPr>
          <p:nvPr>
            <p:ph type="body" sz="quarter" idx="3"/>
          </p:nvPr>
        </p:nvSpPr>
        <p:spPr bwMode="auto">
          <a:xfrm>
            <a:off x="990600" y="4572000"/>
            <a:ext cx="5334000" cy="434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9334" name="Rectangle 6"/>
          <p:cNvSpPr>
            <a:spLocks noGrp="1" noChangeArrowheads="1"/>
          </p:cNvSpPr>
          <p:nvPr>
            <p:ph type="ftr" sz="quarter" idx="4"/>
          </p:nvPr>
        </p:nvSpPr>
        <p:spPr bwMode="auto">
          <a:xfrm>
            <a:off x="0" y="9144000"/>
            <a:ext cx="3200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badi MT Condensed Extra Bold" charset="0"/>
              </a:defRPr>
            </a:lvl1pPr>
          </a:lstStyle>
          <a:p>
            <a:pPr>
              <a:defRPr/>
            </a:pPr>
            <a:endParaRPr lang="en-US"/>
          </a:p>
        </p:txBody>
      </p:sp>
      <p:sp>
        <p:nvSpPr>
          <p:cNvPr id="99335" name="Rectangle 7"/>
          <p:cNvSpPr>
            <a:spLocks noGrp="1" noChangeArrowheads="1"/>
          </p:cNvSpPr>
          <p:nvPr>
            <p:ph type="sldNum" sz="quarter" idx="5"/>
          </p:nvPr>
        </p:nvSpPr>
        <p:spPr bwMode="auto">
          <a:xfrm>
            <a:off x="4114800" y="9144000"/>
            <a:ext cx="3200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badi MT Condensed Extra Bold" charset="0"/>
              </a:defRPr>
            </a:lvl1pPr>
          </a:lstStyle>
          <a:p>
            <a:pPr>
              <a:defRPr/>
            </a:pPr>
            <a:fld id="{2737F539-327F-1A44-923F-210909929E21}" type="slidenum">
              <a:rPr lang="en-US"/>
              <a:pPr>
                <a:defRPr/>
              </a:pPr>
              <a:t>‹#›</a:t>
            </a:fld>
            <a:endParaRPr lang="en-US"/>
          </a:p>
        </p:txBody>
      </p:sp>
    </p:spTree>
    <p:extLst>
      <p:ext uri="{BB962C8B-B14F-4D97-AF65-F5344CB8AC3E}">
        <p14:creationId xmlns:p14="http://schemas.microsoft.com/office/powerpoint/2010/main" val="17071697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badi MT Condensed Extra Bold" charset="0"/>
        <a:ea typeface="Abadi MT Condensed Extra Bold" charset="0"/>
        <a:cs typeface="Abadi MT Condensed Extra Bold" charset="0"/>
      </a:defRPr>
    </a:lvl1pPr>
    <a:lvl2pPr marL="457200" algn="l" rtl="0" eaLnBrk="0" fontAlgn="base" hangingPunct="0">
      <a:spcBef>
        <a:spcPct val="30000"/>
      </a:spcBef>
      <a:spcAft>
        <a:spcPct val="0"/>
      </a:spcAft>
      <a:defRPr sz="1200" kern="1200">
        <a:solidFill>
          <a:schemeClr val="tx1"/>
        </a:solidFill>
        <a:latin typeface="Abadi MT Condensed Extra Bold" charset="0"/>
        <a:ea typeface="Abadi MT Condensed Extra Bold" charset="0"/>
        <a:cs typeface="Abadi MT Condensed Extra Bold" charset="0"/>
      </a:defRPr>
    </a:lvl2pPr>
    <a:lvl3pPr marL="914400" algn="l" rtl="0" eaLnBrk="0" fontAlgn="base" hangingPunct="0">
      <a:spcBef>
        <a:spcPct val="30000"/>
      </a:spcBef>
      <a:spcAft>
        <a:spcPct val="0"/>
      </a:spcAft>
      <a:defRPr sz="1200" kern="1200">
        <a:solidFill>
          <a:schemeClr val="tx1"/>
        </a:solidFill>
        <a:latin typeface="Abadi MT Condensed Extra Bold" charset="0"/>
        <a:ea typeface="Abadi MT Condensed Extra Bold" charset="0"/>
        <a:cs typeface="Abadi MT Condensed Extra Bold" charset="0"/>
      </a:defRPr>
    </a:lvl3pPr>
    <a:lvl4pPr marL="1371600" algn="l" rtl="0" eaLnBrk="0" fontAlgn="base" hangingPunct="0">
      <a:spcBef>
        <a:spcPct val="30000"/>
      </a:spcBef>
      <a:spcAft>
        <a:spcPct val="0"/>
      </a:spcAft>
      <a:defRPr sz="1200" kern="1200">
        <a:solidFill>
          <a:schemeClr val="tx1"/>
        </a:solidFill>
        <a:latin typeface="Abadi MT Condensed Extra Bold" charset="0"/>
        <a:ea typeface="Abadi MT Condensed Extra Bold" charset="0"/>
        <a:cs typeface="Abadi MT Condensed Extra Bold" charset="0"/>
      </a:defRPr>
    </a:lvl4pPr>
    <a:lvl5pPr marL="1828800" algn="l" rtl="0" eaLnBrk="0" fontAlgn="base" hangingPunct="0">
      <a:spcBef>
        <a:spcPct val="30000"/>
      </a:spcBef>
      <a:spcAft>
        <a:spcPct val="0"/>
      </a:spcAft>
      <a:defRPr sz="1200" kern="1200">
        <a:solidFill>
          <a:schemeClr val="tx1"/>
        </a:solidFill>
        <a:latin typeface="Abadi MT Condensed Extra Bold" charset="0"/>
        <a:ea typeface="Abadi MT Condensed Extra Bold" charset="0"/>
        <a:cs typeface="Abadi MT Condensed Extra Bold"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37F539-327F-1A44-923F-210909929E21}" type="slidenum">
              <a:rPr lang="en-US" smtClean="0"/>
              <a:pPr>
                <a:defRPr/>
              </a:pPr>
              <a:t>1</a:t>
            </a:fld>
            <a:endParaRPr lang="en-US"/>
          </a:p>
        </p:txBody>
      </p:sp>
    </p:spTree>
    <p:extLst>
      <p:ext uri="{BB962C8B-B14F-4D97-AF65-F5344CB8AC3E}">
        <p14:creationId xmlns:p14="http://schemas.microsoft.com/office/powerpoint/2010/main" val="3847821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0B57B3-87E0-5A45-A5D5-3E2E8EF82C9C}" type="slidenum">
              <a:rPr lang="en-US" smtClean="0"/>
              <a:t>10</a:t>
            </a:fld>
            <a:endParaRPr lang="en-US"/>
          </a:p>
        </p:txBody>
      </p:sp>
    </p:spTree>
    <p:extLst>
      <p:ext uri="{BB962C8B-B14F-4D97-AF65-F5344CB8AC3E}">
        <p14:creationId xmlns:p14="http://schemas.microsoft.com/office/powerpoint/2010/main" val="1262758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37F539-327F-1A44-923F-210909929E21}" type="slidenum">
              <a:rPr lang="en-US" smtClean="0"/>
              <a:pPr>
                <a:defRPr/>
              </a:pPr>
              <a:t>37</a:t>
            </a:fld>
            <a:endParaRPr lang="en-US"/>
          </a:p>
        </p:txBody>
      </p:sp>
    </p:spTree>
    <p:extLst>
      <p:ext uri="{BB962C8B-B14F-4D97-AF65-F5344CB8AC3E}">
        <p14:creationId xmlns:p14="http://schemas.microsoft.com/office/powerpoint/2010/main" val="3276853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7E768B0-EA32-AF49-AE8B-04F437A7D704}"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D18E8ED-83E2-9241-92DB-BCDAAC1561EC}"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46932CC-7FE8-0E42-89D5-75F8A24A962C}"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249788B-7288-7045-A028-EDF308CFBDC8}"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A2390D8-97F6-7B49-89F4-E5F6206F12E3}"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BB139F1-2BD4-854E-BC7A-DF78CFE7C924}"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E6776235-A55B-BC4B-B2EA-42F7E8052EB8}"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EC46F2C-22AE-3F47-89E5-1E763CF4807B}"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AFDE974B-E080-6D49-8704-219DD00CF8A3}"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7077D2A-CCC8-CD4C-B588-5871154DFCAB}"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B3C316D-8972-4D4E-A6C8-C39A0A5B7FB3}"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C842845-BE32-BE49-A3BE-C64A19F6977B}" type="slidenum">
              <a:rPr lang="en-US" smtClean="0"/>
              <a:pPr>
                <a:defRPr/>
              </a:pPr>
              <a:t>‹#›</a:t>
            </a:fld>
            <a:endParaRPr lang="en-US"/>
          </a:p>
        </p:txBody>
      </p:sp>
    </p:spTree>
  </p:cSld>
  <p:clrMap bg1="dk1" tx1="lt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12.emf"/><Relationship Id="rId5" Type="http://schemas.openxmlformats.org/officeDocument/2006/relationships/image" Target="../media/image13.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gif"/><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8.gif"/><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2.png"/><Relationship Id="rId1" Type="http://schemas.microsoft.com/office/2007/relationships/media" Target="../media/media1.mpg"/><Relationship Id="rId2" Type="http://schemas.openxmlformats.org/officeDocument/2006/relationships/video" Target="../media/media1.m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8742"/>
            <a:ext cx="8229600" cy="2392455"/>
          </a:xfrm>
        </p:spPr>
        <p:txBody>
          <a:bodyPr>
            <a:noAutofit/>
          </a:bodyPr>
          <a:lstStyle/>
          <a:p>
            <a:r>
              <a:rPr lang="en-US" sz="6000" b="1" dirty="0" smtClean="0">
                <a:solidFill>
                  <a:srgbClr val="FFFF00"/>
                </a:solidFill>
              </a:rPr>
              <a:t>BLACK HOLES</a:t>
            </a:r>
            <a:endParaRPr lang="en-US" sz="6000" b="1" dirty="0">
              <a:solidFill>
                <a:srgbClr val="FFFF00"/>
              </a:solidFill>
            </a:endParaRPr>
          </a:p>
        </p:txBody>
      </p:sp>
      <p:sp>
        <p:nvSpPr>
          <p:cNvPr id="4" name="TextBox 3"/>
          <p:cNvSpPr txBox="1"/>
          <p:nvPr/>
        </p:nvSpPr>
        <p:spPr>
          <a:xfrm>
            <a:off x="3370377" y="5114633"/>
            <a:ext cx="1842760" cy="1107996"/>
          </a:xfrm>
          <a:prstGeom prst="rect">
            <a:avLst/>
          </a:prstGeom>
          <a:noFill/>
        </p:spPr>
        <p:txBody>
          <a:bodyPr wrap="none" rtlCol="0">
            <a:spAutoFit/>
          </a:bodyPr>
          <a:lstStyle/>
          <a:p>
            <a:r>
              <a:rPr lang="en-US" sz="2400" dirty="0" smtClean="0">
                <a:solidFill>
                  <a:srgbClr val="FFFFFF"/>
                </a:solidFill>
              </a:rPr>
              <a:t>   Joseph  Silk </a:t>
            </a:r>
          </a:p>
          <a:p>
            <a:endParaRPr lang="en-US" sz="2400" dirty="0" smtClean="0">
              <a:solidFill>
                <a:srgbClr val="FFFFFF"/>
              </a:solidFill>
            </a:endParaRPr>
          </a:p>
          <a:p>
            <a:r>
              <a:rPr lang="en-US" dirty="0" smtClean="0">
                <a:solidFill>
                  <a:srgbClr val="FFFFFF"/>
                </a:solidFill>
              </a:rPr>
              <a:t>   IAP/JHU/Oxford</a:t>
            </a:r>
            <a:endParaRPr lang="en-US" dirty="0">
              <a:solidFill>
                <a:srgbClr val="FFFFFF"/>
              </a:solidFill>
            </a:endParaRPr>
          </a:p>
        </p:txBody>
      </p:sp>
    </p:spTree>
    <p:extLst>
      <p:ext uri="{BB962C8B-B14F-4D97-AF65-F5344CB8AC3E}">
        <p14:creationId xmlns:p14="http://schemas.microsoft.com/office/powerpoint/2010/main" val="7966639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595587"/>
            <a:ext cx="9000915" cy="3234934"/>
          </a:xfrm>
        </p:spPr>
        <p:txBody>
          <a:bodyPr>
            <a:normAutofit fontScale="92500" lnSpcReduction="10000"/>
          </a:bodyPr>
          <a:lstStyle/>
          <a:p>
            <a:pPr marL="0" indent="0">
              <a:buNone/>
            </a:pPr>
            <a:r>
              <a:rPr lang="en-US" dirty="0" smtClean="0">
                <a:solidFill>
                  <a:srgbClr val="FFFFFF"/>
                </a:solidFill>
              </a:rPr>
              <a:t> </a:t>
            </a:r>
            <a:r>
              <a:rPr lang="en-US" sz="2800" dirty="0" err="1" smtClean="0">
                <a:solidFill>
                  <a:srgbClr val="FFFFFF"/>
                </a:solidFill>
              </a:rPr>
              <a:t>Eddington</a:t>
            </a:r>
            <a:r>
              <a:rPr lang="en-US" sz="2800" dirty="0" smtClean="0">
                <a:solidFill>
                  <a:srgbClr val="FFFFFF"/>
                </a:solidFill>
              </a:rPr>
              <a:t> avoided conscription as a conscientious objector by agreeing to lead an expedition to Principe, West Africa in 1919  to measure the deflection of light during a total eclipse. Another expedition went to </a:t>
            </a:r>
            <a:r>
              <a:rPr lang="en-US" sz="2800" dirty="0" err="1" smtClean="0">
                <a:solidFill>
                  <a:srgbClr val="FFFFFF"/>
                </a:solidFill>
              </a:rPr>
              <a:t>Sobral</a:t>
            </a:r>
            <a:r>
              <a:rPr lang="en-US" sz="2800" dirty="0" smtClean="0">
                <a:solidFill>
                  <a:srgbClr val="FFFFFF"/>
                </a:solidFill>
              </a:rPr>
              <a:t>, Brazil.</a:t>
            </a:r>
          </a:p>
          <a:p>
            <a:pPr marL="0" indent="0">
              <a:buNone/>
            </a:pPr>
            <a:r>
              <a:rPr lang="en-US" dirty="0" smtClean="0">
                <a:solidFill>
                  <a:srgbClr val="FFFFFF"/>
                </a:solidFill>
              </a:rPr>
              <a:t>The results: </a:t>
            </a:r>
          </a:p>
          <a:p>
            <a:pPr marL="0" indent="0">
              <a:buNone/>
            </a:pPr>
            <a:r>
              <a:rPr lang="en-US" dirty="0" smtClean="0">
                <a:solidFill>
                  <a:srgbClr val="FFFF00"/>
                </a:solidFill>
              </a:rPr>
              <a:t>Einstein’s prediction: 1.74”, Newton’s theory: 0.87”</a:t>
            </a:r>
          </a:p>
          <a:p>
            <a:pPr marL="0" indent="0">
              <a:buNone/>
            </a:pPr>
            <a:r>
              <a:rPr lang="en-US" dirty="0" err="1" smtClean="0">
                <a:solidFill>
                  <a:srgbClr val="FFFFFF"/>
                </a:solidFill>
              </a:rPr>
              <a:t>Sobral</a:t>
            </a:r>
            <a:r>
              <a:rPr lang="en-US" dirty="0" smtClean="0">
                <a:solidFill>
                  <a:srgbClr val="FFFFFF"/>
                </a:solidFill>
              </a:rPr>
              <a:t>: 1.98+-0.16”; Principe: 1.61+-0.40”</a:t>
            </a:r>
            <a:endParaRPr lang="en-US" dirty="0">
              <a:solidFill>
                <a:srgbClr val="FFFFFF"/>
              </a:solidFill>
            </a:endParaRPr>
          </a:p>
        </p:txBody>
      </p:sp>
      <p:sp>
        <p:nvSpPr>
          <p:cNvPr id="4" name="TextBox 3"/>
          <p:cNvSpPr txBox="1"/>
          <p:nvPr/>
        </p:nvSpPr>
        <p:spPr>
          <a:xfrm>
            <a:off x="-10331" y="2083189"/>
            <a:ext cx="5103380" cy="646331"/>
          </a:xfrm>
          <a:prstGeom prst="rect">
            <a:avLst/>
          </a:prstGeom>
          <a:noFill/>
        </p:spPr>
        <p:txBody>
          <a:bodyPr wrap="none" rtlCol="0">
            <a:spAutoFit/>
          </a:bodyPr>
          <a:lstStyle/>
          <a:p>
            <a:r>
              <a:rPr lang="en-US" dirty="0" smtClean="0">
                <a:solidFill>
                  <a:srgbClr val="FFFFFF"/>
                </a:solidFill>
              </a:rPr>
              <a:t>In 1913, Einstein wrote to many astronomers</a:t>
            </a:r>
          </a:p>
          <a:p>
            <a:r>
              <a:rPr lang="en-US" dirty="0" smtClean="0">
                <a:solidFill>
                  <a:srgbClr val="FFFFFF"/>
                </a:solidFill>
              </a:rPr>
              <a:t> urging them </a:t>
            </a:r>
            <a:r>
              <a:rPr lang="en-US" dirty="0" err="1" smtClean="0">
                <a:solidFill>
                  <a:srgbClr val="FFFFFF"/>
                </a:solidFill>
              </a:rPr>
              <a:t>tosearch</a:t>
            </a:r>
            <a:r>
              <a:rPr lang="en-US" dirty="0" smtClean="0">
                <a:solidFill>
                  <a:srgbClr val="FFFFFF"/>
                </a:solidFill>
              </a:rPr>
              <a:t> for his predicted shift of 0.87” </a:t>
            </a:r>
            <a:endParaRPr lang="en-US" dirty="0">
              <a:solidFill>
                <a:srgbClr val="FFFFFF"/>
              </a:solidFill>
            </a:endParaRPr>
          </a:p>
        </p:txBody>
      </p:sp>
      <p:sp>
        <p:nvSpPr>
          <p:cNvPr id="5" name="TextBox 4"/>
          <p:cNvSpPr txBox="1"/>
          <p:nvPr/>
        </p:nvSpPr>
        <p:spPr>
          <a:xfrm>
            <a:off x="0" y="2791777"/>
            <a:ext cx="5581839" cy="646331"/>
          </a:xfrm>
          <a:prstGeom prst="rect">
            <a:avLst/>
          </a:prstGeom>
          <a:noFill/>
        </p:spPr>
        <p:txBody>
          <a:bodyPr wrap="none" rtlCol="0">
            <a:spAutoFit/>
          </a:bodyPr>
          <a:lstStyle/>
          <a:p>
            <a:r>
              <a:rPr lang="en-US" dirty="0" smtClean="0">
                <a:solidFill>
                  <a:srgbClr val="FFFFFF"/>
                </a:solidFill>
              </a:rPr>
              <a:t>In 1916, he changed his mind: 0.87” was the </a:t>
            </a:r>
            <a:r>
              <a:rPr lang="en-US" dirty="0" err="1" smtClean="0">
                <a:solidFill>
                  <a:srgbClr val="FFFFFF"/>
                </a:solidFill>
              </a:rPr>
              <a:t>newtonian</a:t>
            </a:r>
            <a:endParaRPr lang="en-US" dirty="0" smtClean="0">
              <a:solidFill>
                <a:srgbClr val="FFFFFF"/>
              </a:solidFill>
            </a:endParaRPr>
          </a:p>
          <a:p>
            <a:r>
              <a:rPr lang="en-US" dirty="0" smtClean="0">
                <a:solidFill>
                  <a:srgbClr val="FFFFFF"/>
                </a:solidFill>
              </a:rPr>
              <a:t>prediction, his was double this!</a:t>
            </a:r>
            <a:endParaRPr lang="en-US" dirty="0">
              <a:solidFill>
                <a:srgbClr val="FFFFFF"/>
              </a:solidFill>
            </a:endParaRPr>
          </a:p>
        </p:txBody>
      </p:sp>
      <p:sp>
        <p:nvSpPr>
          <p:cNvPr id="6" name="Rectangle 5"/>
          <p:cNvSpPr txBox="1">
            <a:spLocks noChangeArrowheads="1"/>
          </p:cNvSpPr>
          <p:nvPr/>
        </p:nvSpPr>
        <p:spPr>
          <a:xfrm>
            <a:off x="0" y="914400"/>
            <a:ext cx="9144000" cy="762000"/>
          </a:xfrm>
          <a:prstGeom prst="rect">
            <a:avLst/>
          </a:prstGeom>
          <a:no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ct val="0"/>
              </a:spcBef>
              <a:buFontTx/>
              <a:buNone/>
            </a:pPr>
            <a:r>
              <a:rPr lang="en-US" sz="2000" dirty="0" smtClean="0">
                <a:solidFill>
                  <a:srgbClr val="FFFFFF"/>
                </a:solidFill>
              </a:rPr>
              <a:t>imagine a physicist calculating</a:t>
            </a:r>
          </a:p>
          <a:p>
            <a:pPr>
              <a:spcBef>
                <a:spcPct val="0"/>
              </a:spcBef>
              <a:buFontTx/>
              <a:buNone/>
            </a:pPr>
            <a:r>
              <a:rPr lang="en-US" sz="2000" dirty="0" smtClean="0">
                <a:solidFill>
                  <a:srgbClr val="FFFFFF"/>
                </a:solidFill>
              </a:rPr>
              <a:t>on a cloud-bound planet  and ending with the </a:t>
            </a:r>
          </a:p>
          <a:p>
            <a:pPr>
              <a:spcBef>
                <a:spcPct val="0"/>
              </a:spcBef>
              <a:buFontTx/>
              <a:buNone/>
            </a:pPr>
            <a:r>
              <a:rPr lang="en-US" sz="2000" dirty="0" smtClean="0">
                <a:solidFill>
                  <a:srgbClr val="FFFFFF"/>
                </a:solidFill>
              </a:rPr>
              <a:t>dramatic conclusion, "What 'happens' is the stars."</a:t>
            </a:r>
            <a:endParaRPr lang="en-US" sz="2000" dirty="0">
              <a:solidFill>
                <a:srgbClr val="FFFFFF"/>
              </a:solidFill>
            </a:endParaRPr>
          </a:p>
        </p:txBody>
      </p:sp>
      <p:pic>
        <p:nvPicPr>
          <p:cNvPr id="9" name="Content Placeholder 4" descr="eddington.pdf"/>
          <p:cNvPicPr>
            <a:picLocks noChangeAspect="1"/>
          </p:cNvPicPr>
          <p:nvPr/>
        </p:nvPicPr>
        <p:blipFill rotWithShape="1">
          <a:blip r:embed="rId3"/>
          <a:srcRect l="5648" t="3266" r="4134" b="14095"/>
          <a:stretch/>
        </p:blipFill>
        <p:spPr>
          <a:xfrm>
            <a:off x="5372100" y="71554"/>
            <a:ext cx="3771900" cy="3530600"/>
          </a:xfrm>
          <a:prstGeom prst="rect">
            <a:avLst/>
          </a:prstGeom>
        </p:spPr>
      </p:pic>
      <p:sp>
        <p:nvSpPr>
          <p:cNvPr id="10" name="TextBox 9"/>
          <p:cNvSpPr txBox="1"/>
          <p:nvPr/>
        </p:nvSpPr>
        <p:spPr>
          <a:xfrm>
            <a:off x="-44947" y="58453"/>
            <a:ext cx="5626786" cy="769441"/>
          </a:xfrm>
          <a:prstGeom prst="rect">
            <a:avLst/>
          </a:prstGeom>
          <a:noFill/>
        </p:spPr>
        <p:txBody>
          <a:bodyPr wrap="none" rtlCol="0">
            <a:spAutoFit/>
          </a:bodyPr>
          <a:lstStyle/>
          <a:p>
            <a:r>
              <a:rPr lang="en-US" sz="4400" dirty="0" smtClean="0">
                <a:solidFill>
                  <a:srgbClr val="FFFF00"/>
                </a:solidFill>
              </a:rPr>
              <a:t>Arthur </a:t>
            </a:r>
            <a:r>
              <a:rPr lang="en-US" sz="4400" dirty="0" err="1" smtClean="0">
                <a:solidFill>
                  <a:srgbClr val="FFFF00"/>
                </a:solidFill>
              </a:rPr>
              <a:t>Eddington</a:t>
            </a:r>
            <a:r>
              <a:rPr lang="en-US" sz="4400" dirty="0" smtClean="0">
                <a:solidFill>
                  <a:srgbClr val="FFFF00"/>
                </a:solidFill>
              </a:rPr>
              <a:t> </a:t>
            </a:r>
            <a:r>
              <a:rPr lang="en-US" sz="2400" dirty="0" smtClean="0">
                <a:solidFill>
                  <a:srgbClr val="FFFF00"/>
                </a:solidFill>
              </a:rPr>
              <a:t>1882-1946</a:t>
            </a:r>
            <a:endParaRPr lang="en-US" sz="2400" dirty="0">
              <a:solidFill>
                <a:srgbClr val="FFFF00"/>
              </a:solidFill>
            </a:endParaRPr>
          </a:p>
        </p:txBody>
      </p:sp>
    </p:spTree>
    <p:extLst>
      <p:ext uri="{BB962C8B-B14F-4D97-AF65-F5344CB8AC3E}">
        <p14:creationId xmlns:p14="http://schemas.microsoft.com/office/powerpoint/2010/main" val="341278560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3563414001"/>
              </p:ext>
            </p:extLst>
          </p:nvPr>
        </p:nvGraphicFramePr>
        <p:xfrm>
          <a:off x="208026" y="137263"/>
          <a:ext cx="8935974" cy="6845956"/>
        </p:xfrm>
        <a:graphic>
          <a:graphicData uri="http://schemas.openxmlformats.org/presentationml/2006/ole">
            <mc:AlternateContent xmlns:mc="http://schemas.openxmlformats.org/markup-compatibility/2006">
              <mc:Choice xmlns:v="urn:schemas-microsoft-com:vml" Requires="v">
                <p:oleObj spid="_x0000_s2091" name="Document" r:id="rId3" imgW="5486400" imgH="4203700" progId="Word.Document.12">
                  <p:embed/>
                </p:oleObj>
              </mc:Choice>
              <mc:Fallback>
                <p:oleObj name="Document" r:id="rId3" imgW="5486400" imgH="4203700" progId="Word.Document.12">
                  <p:embed/>
                  <p:pic>
                    <p:nvPicPr>
                      <p:cNvPr id="0" name=""/>
                      <p:cNvPicPr/>
                      <p:nvPr/>
                    </p:nvPicPr>
                    <p:blipFill>
                      <a:blip r:embed="rId4"/>
                      <a:stretch>
                        <a:fillRect/>
                      </a:stretch>
                    </p:blipFill>
                    <p:spPr>
                      <a:xfrm>
                        <a:off x="208026" y="137263"/>
                        <a:ext cx="8935974" cy="6845956"/>
                      </a:xfrm>
                      <a:prstGeom prst="rect">
                        <a:avLst/>
                      </a:prstGeom>
                    </p:spPr>
                  </p:pic>
                </p:oleObj>
              </mc:Fallback>
            </mc:AlternateContent>
          </a:graphicData>
        </a:graphic>
      </p:graphicFrame>
      <p:pic>
        <p:nvPicPr>
          <p:cNvPr id="6" name="Picture 5" descr="eclipse1919.pdf"/>
          <p:cNvPicPr>
            <a:picLocks noChangeAspect="1"/>
          </p:cNvPicPr>
          <p:nvPr/>
        </p:nvPicPr>
        <p:blipFill rotWithShape="1">
          <a:blip r:embed="rId5">
            <a:extLst>
              <a:ext uri="{28A0092B-C50C-407E-A947-70E740481C1C}">
                <a14:useLocalDpi xmlns:a14="http://schemas.microsoft.com/office/drawing/2010/main" val="0"/>
              </a:ext>
            </a:extLst>
          </a:blip>
          <a:srcRect t="9417"/>
          <a:stretch/>
        </p:blipFill>
        <p:spPr>
          <a:xfrm>
            <a:off x="690936" y="3076820"/>
            <a:ext cx="7484926" cy="3781180"/>
          </a:xfrm>
          <a:prstGeom prst="rect">
            <a:avLst/>
          </a:prstGeom>
        </p:spPr>
      </p:pic>
    </p:spTree>
    <p:extLst>
      <p:ext uri="{BB962C8B-B14F-4D97-AF65-F5344CB8AC3E}">
        <p14:creationId xmlns:p14="http://schemas.microsoft.com/office/powerpoint/2010/main" val="19828957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NYTimes111019.pdf"/>
          <p:cNvPicPr>
            <a:picLocks noGrp="1" noChangeAspect="1"/>
          </p:cNvPicPr>
          <p:nvPr>
            <p:ph idx="1"/>
          </p:nvPr>
        </p:nvPicPr>
        <p:blipFill rotWithShape="1">
          <a:blip r:embed="rId2">
            <a:extLst>
              <a:ext uri="{28A0092B-C50C-407E-A947-70E740481C1C}">
                <a14:useLocalDpi xmlns:a14="http://schemas.microsoft.com/office/drawing/2010/main" val="0"/>
              </a:ext>
            </a:extLst>
          </a:blip>
          <a:srcRect t="5926" b="742"/>
          <a:stretch/>
        </p:blipFill>
        <p:spPr>
          <a:xfrm>
            <a:off x="1967413" y="0"/>
            <a:ext cx="5192833" cy="6858000"/>
          </a:xfrm>
        </p:spPr>
      </p:pic>
    </p:spTree>
    <p:extLst>
      <p:ext uri="{BB962C8B-B14F-4D97-AF65-F5344CB8AC3E}">
        <p14:creationId xmlns:p14="http://schemas.microsoft.com/office/powerpoint/2010/main" val="240272849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spacetime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784"/>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1" descr="wheeler"/>
          <p:cNvPicPr>
            <a:picLocks noChangeAspect="1" noChangeArrowheads="1"/>
          </p:cNvPicPr>
          <p:nvPr/>
        </p:nvPicPr>
        <p:blipFill>
          <a:blip r:embed="rId3">
            <a:extLst>
              <a:ext uri="{28A0092B-C50C-407E-A947-70E740481C1C}">
                <a14:useLocalDpi xmlns:a14="http://schemas.microsoft.com/office/drawing/2010/main" val="0"/>
              </a:ext>
            </a:extLst>
          </a:blip>
          <a:srcRect l="14595" t="9903" r="11195" b="11742"/>
          <a:stretch>
            <a:fillRect/>
          </a:stretch>
        </p:blipFill>
        <p:spPr bwMode="auto">
          <a:xfrm>
            <a:off x="6699882" y="1"/>
            <a:ext cx="2444117" cy="3645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7020272" y="3573016"/>
            <a:ext cx="1928733" cy="738664"/>
          </a:xfrm>
          <a:prstGeom prst="rect">
            <a:avLst/>
          </a:prstGeom>
          <a:noFill/>
        </p:spPr>
        <p:txBody>
          <a:bodyPr wrap="none" rtlCol="0">
            <a:spAutoFit/>
          </a:bodyPr>
          <a:lstStyle/>
          <a:p>
            <a:r>
              <a:rPr lang="en-US" dirty="0"/>
              <a:t>John Archibald </a:t>
            </a:r>
            <a:r>
              <a:rPr lang="en-US" dirty="0" smtClean="0"/>
              <a:t>Wheeler</a:t>
            </a:r>
          </a:p>
          <a:p>
            <a:r>
              <a:rPr lang="en-US" dirty="0" smtClean="0"/>
              <a:t>1911-2008</a:t>
            </a:r>
            <a:endParaRPr lang="en-US" dirty="0"/>
          </a:p>
          <a:p>
            <a:endParaRPr lang="en-US" dirty="0"/>
          </a:p>
        </p:txBody>
      </p:sp>
    </p:spTree>
    <p:extLst>
      <p:ext uri="{BB962C8B-B14F-4D97-AF65-F5344CB8AC3E}">
        <p14:creationId xmlns:p14="http://schemas.microsoft.com/office/powerpoint/2010/main" val="28261536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ghtdeflectio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25440"/>
            <a:ext cx="9144001" cy="3262736"/>
          </a:xfrm>
          <a:prstGeom prst="rect">
            <a:avLst/>
          </a:prstGeom>
        </p:spPr>
      </p:pic>
      <p:pic>
        <p:nvPicPr>
          <p:cNvPr id="3" name="Picture 2" descr="einsteinringbyclusterlens.pdf"/>
          <p:cNvPicPr>
            <a:picLocks noChangeAspect="1"/>
          </p:cNvPicPr>
          <p:nvPr/>
        </p:nvPicPr>
        <p:blipFill rotWithShape="1">
          <a:blip r:embed="rId3">
            <a:extLst>
              <a:ext uri="{28A0092B-C50C-407E-A947-70E740481C1C}">
                <a14:useLocalDpi xmlns:a14="http://schemas.microsoft.com/office/drawing/2010/main" val="0"/>
              </a:ext>
            </a:extLst>
          </a:blip>
          <a:srcRect l="-3535" t="9714" r="3535" b="9097"/>
          <a:stretch/>
        </p:blipFill>
        <p:spPr>
          <a:xfrm>
            <a:off x="0" y="2895430"/>
            <a:ext cx="9144000" cy="3962570"/>
          </a:xfrm>
          <a:prstGeom prst="rect">
            <a:avLst/>
          </a:prstGeom>
        </p:spPr>
      </p:pic>
      <p:sp>
        <p:nvSpPr>
          <p:cNvPr id="4" name="TextBox 3"/>
          <p:cNvSpPr txBox="1"/>
          <p:nvPr/>
        </p:nvSpPr>
        <p:spPr>
          <a:xfrm>
            <a:off x="268111" y="3137296"/>
            <a:ext cx="8584401" cy="461665"/>
          </a:xfrm>
          <a:prstGeom prst="rect">
            <a:avLst/>
          </a:prstGeom>
          <a:solidFill>
            <a:schemeClr val="tx1"/>
          </a:solidFill>
        </p:spPr>
        <p:txBody>
          <a:bodyPr wrap="none" rtlCol="0">
            <a:spAutoFit/>
          </a:bodyPr>
          <a:lstStyle/>
          <a:p>
            <a:r>
              <a:rPr lang="en-US" sz="2400" dirty="0" smtClean="0">
                <a:solidFill>
                  <a:schemeClr val="bg2"/>
                </a:solidFill>
              </a:rPr>
              <a:t>According to Einstein, matter curves space, and space moves matter</a:t>
            </a:r>
            <a:endParaRPr lang="en-US" sz="2400" dirty="0">
              <a:solidFill>
                <a:schemeClr val="bg2"/>
              </a:solidFill>
            </a:endParaRPr>
          </a:p>
        </p:txBody>
      </p:sp>
      <p:sp>
        <p:nvSpPr>
          <p:cNvPr id="5" name="TextBox 4"/>
          <p:cNvSpPr txBox="1"/>
          <p:nvPr/>
        </p:nvSpPr>
        <p:spPr>
          <a:xfrm>
            <a:off x="251520" y="6093296"/>
            <a:ext cx="8572579" cy="584776"/>
          </a:xfrm>
          <a:prstGeom prst="rect">
            <a:avLst/>
          </a:prstGeom>
          <a:noFill/>
        </p:spPr>
        <p:txBody>
          <a:bodyPr wrap="none" rtlCol="0">
            <a:spAutoFit/>
          </a:bodyPr>
          <a:lstStyle/>
          <a:p>
            <a:r>
              <a:rPr lang="en-US" sz="3200" dirty="0" smtClean="0"/>
              <a:t>Gravitational lensing predicted by Einstein in 1916</a:t>
            </a:r>
            <a:endParaRPr lang="en-US" sz="3200" dirty="0"/>
          </a:p>
        </p:txBody>
      </p:sp>
    </p:spTree>
    <p:extLst>
      <p:ext uri="{BB962C8B-B14F-4D97-AF65-F5344CB8AC3E}">
        <p14:creationId xmlns:p14="http://schemas.microsoft.com/office/powerpoint/2010/main" val="35651655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rseshoelensA.pdf"/>
          <p:cNvPicPr>
            <a:picLocks noChangeAspect="1"/>
          </p:cNvPicPr>
          <p:nvPr/>
        </p:nvPicPr>
        <p:blipFill rotWithShape="1">
          <a:blip r:embed="rId2">
            <a:extLst>
              <a:ext uri="{28A0092B-C50C-407E-A947-70E740481C1C}">
                <a14:useLocalDpi xmlns:a14="http://schemas.microsoft.com/office/drawing/2010/main" val="0"/>
              </a:ext>
            </a:extLst>
          </a:blip>
          <a:srcRect l="32148" t="23819" r="38154" b="38523"/>
          <a:stretch/>
        </p:blipFill>
        <p:spPr>
          <a:xfrm>
            <a:off x="755576" y="116632"/>
            <a:ext cx="6105536" cy="6760932"/>
          </a:xfrm>
          <a:prstGeom prst="rect">
            <a:avLst/>
          </a:prstGeom>
        </p:spPr>
      </p:pic>
      <p:sp>
        <p:nvSpPr>
          <p:cNvPr id="3" name="TextBox 2"/>
          <p:cNvSpPr txBox="1"/>
          <p:nvPr/>
        </p:nvSpPr>
        <p:spPr>
          <a:xfrm>
            <a:off x="1043608" y="6979"/>
            <a:ext cx="7158630" cy="830997"/>
          </a:xfrm>
          <a:prstGeom prst="rect">
            <a:avLst/>
          </a:prstGeom>
          <a:noFill/>
        </p:spPr>
        <p:txBody>
          <a:bodyPr wrap="none" rtlCol="0">
            <a:spAutoFit/>
          </a:bodyPr>
          <a:lstStyle/>
          <a:p>
            <a:r>
              <a:rPr lang="en-US" sz="4800" dirty="0" smtClean="0">
                <a:solidFill>
                  <a:srgbClr val="FFFF00"/>
                </a:solidFill>
              </a:rPr>
              <a:t>Gravitational lens observed!</a:t>
            </a:r>
            <a:endParaRPr lang="en-US" sz="4800" dirty="0">
              <a:solidFill>
                <a:srgbClr val="FFFF00"/>
              </a:solidFill>
            </a:endParaRPr>
          </a:p>
        </p:txBody>
      </p:sp>
    </p:spTree>
    <p:extLst>
      <p:ext uri="{BB962C8B-B14F-4D97-AF65-F5344CB8AC3E}">
        <p14:creationId xmlns:p14="http://schemas.microsoft.com/office/powerpoint/2010/main" val="27738250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589410"/>
          </a:xfrm>
        </p:spPr>
        <p:txBody>
          <a:bodyPr>
            <a:normAutofit/>
          </a:bodyPr>
          <a:lstStyle/>
          <a:p>
            <a:r>
              <a:rPr lang="en-US" sz="2800" dirty="0" smtClean="0">
                <a:solidFill>
                  <a:srgbClr val="FFFF00"/>
                </a:solidFill>
              </a:rPr>
              <a:t>two types of astrophysical black holes</a:t>
            </a:r>
            <a:endParaRPr lang="en-US" sz="2800" dirty="0">
              <a:solidFill>
                <a:srgbClr val="FFFF00"/>
              </a:solidFill>
            </a:endParaRPr>
          </a:p>
        </p:txBody>
      </p:sp>
      <p:pic>
        <p:nvPicPr>
          <p:cNvPr id="4" name="Content Placeholder 3" descr="merloni1.pdf"/>
          <p:cNvPicPr>
            <a:picLocks noGrp="1" noChangeAspect="1"/>
          </p:cNvPicPr>
          <p:nvPr>
            <p:ph idx="1"/>
          </p:nvPr>
        </p:nvPicPr>
        <p:blipFill>
          <a:blip r:embed="rId2"/>
          <a:srcRect l="20599" t="8132" r="22136" b="32529"/>
          <a:stretch>
            <a:fillRect/>
          </a:stretch>
        </p:blipFill>
        <p:spPr>
          <a:xfrm>
            <a:off x="-43" y="589410"/>
            <a:ext cx="9144043" cy="6268590"/>
          </a:xfrm>
        </p:spPr>
      </p:pic>
      <p:sp>
        <p:nvSpPr>
          <p:cNvPr id="3" name="TextBox 2"/>
          <p:cNvSpPr txBox="1"/>
          <p:nvPr/>
        </p:nvSpPr>
        <p:spPr>
          <a:xfrm>
            <a:off x="2393575" y="1602718"/>
            <a:ext cx="764114" cy="369332"/>
          </a:xfrm>
          <a:prstGeom prst="rect">
            <a:avLst/>
          </a:prstGeom>
          <a:noFill/>
        </p:spPr>
        <p:txBody>
          <a:bodyPr wrap="none" rtlCol="0">
            <a:spAutoFit/>
          </a:bodyPr>
          <a:lstStyle/>
          <a:p>
            <a:r>
              <a:rPr lang="en-US" dirty="0" smtClean="0"/>
              <a:t>stellar</a:t>
            </a:r>
            <a:endParaRPr lang="en-US" dirty="0"/>
          </a:p>
        </p:txBody>
      </p:sp>
      <p:sp>
        <p:nvSpPr>
          <p:cNvPr id="5" name="TextBox 4"/>
          <p:cNvSpPr txBox="1"/>
          <p:nvPr/>
        </p:nvSpPr>
        <p:spPr>
          <a:xfrm>
            <a:off x="6797889" y="2670373"/>
            <a:ext cx="1460443" cy="369332"/>
          </a:xfrm>
          <a:prstGeom prst="rect">
            <a:avLst/>
          </a:prstGeom>
          <a:noFill/>
        </p:spPr>
        <p:txBody>
          <a:bodyPr wrap="none" rtlCol="0">
            <a:spAutoFit/>
          </a:bodyPr>
          <a:lstStyle/>
          <a:p>
            <a:r>
              <a:rPr lang="en-US" dirty="0" smtClean="0"/>
              <a:t>supermassive</a:t>
            </a:r>
            <a:endParaRPr lang="en-US" dirty="0"/>
          </a:p>
        </p:txBody>
      </p:sp>
      <p:pic>
        <p:nvPicPr>
          <p:cNvPr id="6" name="Picture 5" descr="M104sombreroIR.jpg"/>
          <p:cNvPicPr>
            <a:picLocks noChangeAspect="1"/>
          </p:cNvPicPr>
          <p:nvPr/>
        </p:nvPicPr>
        <p:blipFill>
          <a:blip r:embed="rId3"/>
          <a:srcRect l="12795" t="22835" r="11811" b="24592"/>
          <a:stretch>
            <a:fillRect/>
          </a:stretch>
        </p:blipFill>
        <p:spPr>
          <a:xfrm>
            <a:off x="5405837" y="689496"/>
            <a:ext cx="3443738" cy="1345534"/>
          </a:xfrm>
          <a:prstGeom prst="rect">
            <a:avLst/>
          </a:prstGeom>
        </p:spPr>
      </p:pic>
      <p:pic>
        <p:nvPicPr>
          <p:cNvPr id="7" name="Picture 6" descr="BHbinary.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0075" y="4364791"/>
            <a:ext cx="2383605" cy="1509342"/>
          </a:xfrm>
          <a:prstGeom prst="rect">
            <a:avLst/>
          </a:prstGeom>
        </p:spPr>
      </p:pic>
      <p:sp>
        <p:nvSpPr>
          <p:cNvPr id="8" name="TextBox 7"/>
          <p:cNvSpPr txBox="1"/>
          <p:nvPr/>
        </p:nvSpPr>
        <p:spPr>
          <a:xfrm>
            <a:off x="2267744" y="1988840"/>
            <a:ext cx="3230998" cy="523220"/>
          </a:xfrm>
          <a:prstGeom prst="rect">
            <a:avLst/>
          </a:prstGeom>
          <a:noFill/>
        </p:spPr>
        <p:txBody>
          <a:bodyPr wrap="none" rtlCol="0">
            <a:spAutoFit/>
          </a:bodyPr>
          <a:lstStyle/>
          <a:p>
            <a:r>
              <a:rPr lang="en-US" sz="2800" dirty="0" smtClean="0">
                <a:solidFill>
                  <a:srgbClr val="3366FF"/>
                </a:solidFill>
              </a:rPr>
              <a:t>Tens  of solar masses</a:t>
            </a:r>
            <a:endParaRPr lang="en-US" sz="2800" dirty="0">
              <a:solidFill>
                <a:srgbClr val="3366FF"/>
              </a:solidFill>
            </a:endParaRPr>
          </a:p>
        </p:txBody>
      </p:sp>
      <p:sp>
        <p:nvSpPr>
          <p:cNvPr id="9" name="TextBox 8"/>
          <p:cNvSpPr txBox="1"/>
          <p:nvPr/>
        </p:nvSpPr>
        <p:spPr>
          <a:xfrm>
            <a:off x="5220072" y="2996952"/>
            <a:ext cx="3685449" cy="523220"/>
          </a:xfrm>
          <a:prstGeom prst="rect">
            <a:avLst/>
          </a:prstGeom>
          <a:noFill/>
        </p:spPr>
        <p:txBody>
          <a:bodyPr wrap="none" rtlCol="0">
            <a:spAutoFit/>
          </a:bodyPr>
          <a:lstStyle/>
          <a:p>
            <a:r>
              <a:rPr lang="en-US" sz="2800" dirty="0" smtClean="0">
                <a:solidFill>
                  <a:srgbClr val="5A0957"/>
                </a:solidFill>
              </a:rPr>
              <a:t>Millions of solar masses</a:t>
            </a:r>
            <a:endParaRPr lang="en-US" sz="2800" dirty="0">
              <a:solidFill>
                <a:srgbClr val="5A0957"/>
              </a:solidFill>
            </a:endParaRPr>
          </a:p>
        </p:txBody>
      </p:sp>
    </p:spTree>
    <p:extLst>
      <p:ext uri="{BB962C8B-B14F-4D97-AF65-F5344CB8AC3E}">
        <p14:creationId xmlns:p14="http://schemas.microsoft.com/office/powerpoint/2010/main" val="17771505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71400"/>
            <a:ext cx="8229600" cy="1143000"/>
          </a:xfrm>
        </p:spPr>
        <p:txBody>
          <a:bodyPr/>
          <a:lstStyle/>
          <a:p>
            <a:r>
              <a:rPr lang="en-US" dirty="0" smtClean="0"/>
              <a:t>These stars will form black holes</a:t>
            </a:r>
            <a:endParaRPr lang="en-US" dirty="0"/>
          </a:p>
        </p:txBody>
      </p:sp>
      <p:pic>
        <p:nvPicPr>
          <p:cNvPr id="8" name="Picture 7" descr="tarantula.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5242"/>
            <a:ext cx="9144000" cy="6102758"/>
          </a:xfrm>
          <a:prstGeom prst="rect">
            <a:avLst/>
          </a:prstGeom>
        </p:spPr>
      </p:pic>
      <p:pic>
        <p:nvPicPr>
          <p:cNvPr id="10" name="Content Placeholder 3" descr="carina.pdf"/>
          <p:cNvPicPr>
            <a:picLocks noChangeAspect="1"/>
          </p:cNvPicPr>
          <p:nvPr/>
        </p:nvPicPr>
        <p:blipFill rotWithShape="1">
          <a:blip r:embed="rId3">
            <a:extLst>
              <a:ext uri="{28A0092B-C50C-407E-A947-70E740481C1C}">
                <a14:useLocalDpi xmlns:a14="http://schemas.microsoft.com/office/drawing/2010/main" val="0"/>
              </a:ext>
            </a:extLst>
          </a:blip>
          <a:srcRect l="12546" t="19348" r="40275" b="25610"/>
          <a:stretch/>
        </p:blipFill>
        <p:spPr>
          <a:xfrm>
            <a:off x="28600" y="1628800"/>
            <a:ext cx="5035518" cy="4699704"/>
          </a:xfrm>
          <a:prstGeom prst="rect">
            <a:avLst/>
          </a:prstGeom>
        </p:spPr>
      </p:pic>
      <p:sp>
        <p:nvSpPr>
          <p:cNvPr id="11" name="TextBox 10"/>
          <p:cNvSpPr txBox="1"/>
          <p:nvPr/>
        </p:nvSpPr>
        <p:spPr>
          <a:xfrm>
            <a:off x="7452320" y="4221088"/>
            <a:ext cx="1374269" cy="400110"/>
          </a:xfrm>
          <a:prstGeom prst="rect">
            <a:avLst/>
          </a:prstGeom>
          <a:noFill/>
        </p:spPr>
        <p:txBody>
          <a:bodyPr wrap="none" rtlCol="0">
            <a:spAutoFit/>
          </a:bodyPr>
          <a:lstStyle/>
          <a:p>
            <a:r>
              <a:rPr lang="en-US" sz="2000" dirty="0" smtClean="0"/>
              <a:t>30 </a:t>
            </a:r>
            <a:r>
              <a:rPr lang="en-US" sz="2000" dirty="0" err="1" smtClean="0"/>
              <a:t>Doradus</a:t>
            </a:r>
            <a:endParaRPr lang="en-US" sz="2000" dirty="0"/>
          </a:p>
        </p:txBody>
      </p:sp>
      <p:sp>
        <p:nvSpPr>
          <p:cNvPr id="12" name="TextBox 11"/>
          <p:cNvSpPr txBox="1"/>
          <p:nvPr/>
        </p:nvSpPr>
        <p:spPr>
          <a:xfrm>
            <a:off x="3131840" y="5661248"/>
            <a:ext cx="1236236" cy="400110"/>
          </a:xfrm>
          <a:prstGeom prst="rect">
            <a:avLst/>
          </a:prstGeom>
          <a:noFill/>
        </p:spPr>
        <p:txBody>
          <a:bodyPr wrap="none" rtlCol="0">
            <a:spAutoFit/>
          </a:bodyPr>
          <a:lstStyle/>
          <a:p>
            <a:r>
              <a:rPr lang="en-US" sz="2000" dirty="0" smtClean="0"/>
              <a:t>Eta carina</a:t>
            </a:r>
            <a:endParaRPr lang="en-US" sz="2000" dirty="0"/>
          </a:p>
        </p:txBody>
      </p:sp>
    </p:spTree>
    <p:extLst>
      <p:ext uri="{BB962C8B-B14F-4D97-AF65-F5344CB8AC3E}">
        <p14:creationId xmlns:p14="http://schemas.microsoft.com/office/powerpoint/2010/main" val="401874313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XRbinary Cacada.pdf"/>
          <p:cNvPicPr>
            <a:picLocks noGrp="1" noChangeAspect="1"/>
          </p:cNvPicPr>
          <p:nvPr>
            <p:ph idx="1"/>
          </p:nvPr>
        </p:nvPicPr>
        <p:blipFill rotWithShape="1">
          <a:blip r:embed="rId2">
            <a:extLst>
              <a:ext uri="{28A0092B-C50C-407E-A947-70E740481C1C}">
                <a14:useLocalDpi xmlns:a14="http://schemas.microsoft.com/office/drawing/2010/main" val="0"/>
              </a:ext>
            </a:extLst>
          </a:blip>
          <a:srcRect t="13054" b="28676"/>
          <a:stretch/>
        </p:blipFill>
        <p:spPr>
          <a:xfrm>
            <a:off x="2411760" y="1124744"/>
            <a:ext cx="5488904" cy="2578224"/>
          </a:xfrm>
        </p:spPr>
      </p:pic>
      <p:pic>
        <p:nvPicPr>
          <p:cNvPr id="5" name="Picture 4" descr="ContactBinaryAlmeida.pdf"/>
          <p:cNvPicPr>
            <a:picLocks noChangeAspect="1"/>
          </p:cNvPicPr>
          <p:nvPr/>
        </p:nvPicPr>
        <p:blipFill rotWithShape="1">
          <a:blip r:embed="rId3">
            <a:extLst>
              <a:ext uri="{28A0092B-C50C-407E-A947-70E740481C1C}">
                <a14:useLocalDpi xmlns:a14="http://schemas.microsoft.com/office/drawing/2010/main" val="0"/>
              </a:ext>
            </a:extLst>
          </a:blip>
          <a:srcRect t="14042" b="7797"/>
          <a:stretch/>
        </p:blipFill>
        <p:spPr>
          <a:xfrm>
            <a:off x="1979712" y="3655159"/>
            <a:ext cx="6552728" cy="3191422"/>
          </a:xfrm>
          <a:prstGeom prst="rect">
            <a:avLst/>
          </a:prstGeom>
        </p:spPr>
      </p:pic>
      <p:sp>
        <p:nvSpPr>
          <p:cNvPr id="6" name="TextBox 5"/>
          <p:cNvSpPr txBox="1"/>
          <p:nvPr/>
        </p:nvSpPr>
        <p:spPr>
          <a:xfrm>
            <a:off x="539552" y="1412776"/>
            <a:ext cx="2406729" cy="461665"/>
          </a:xfrm>
          <a:prstGeom prst="rect">
            <a:avLst/>
          </a:prstGeom>
          <a:noFill/>
        </p:spPr>
        <p:txBody>
          <a:bodyPr wrap="none" rtlCol="0">
            <a:spAutoFit/>
          </a:bodyPr>
          <a:lstStyle/>
          <a:p>
            <a:r>
              <a:rPr lang="en-US" sz="2400" dirty="0" smtClean="0"/>
              <a:t>X-ray binary stars</a:t>
            </a:r>
            <a:endParaRPr lang="en-US" sz="2400" dirty="0"/>
          </a:p>
        </p:txBody>
      </p:sp>
      <p:sp>
        <p:nvSpPr>
          <p:cNvPr id="7" name="TextBox 6"/>
          <p:cNvSpPr txBox="1"/>
          <p:nvPr/>
        </p:nvSpPr>
        <p:spPr>
          <a:xfrm>
            <a:off x="0" y="4653136"/>
            <a:ext cx="2646277" cy="461665"/>
          </a:xfrm>
          <a:prstGeom prst="rect">
            <a:avLst/>
          </a:prstGeom>
          <a:noFill/>
        </p:spPr>
        <p:txBody>
          <a:bodyPr wrap="none" rtlCol="0">
            <a:spAutoFit/>
          </a:bodyPr>
          <a:lstStyle/>
          <a:p>
            <a:r>
              <a:rPr lang="en-US" sz="2400" dirty="0" smtClean="0"/>
              <a:t>Contact binary stars</a:t>
            </a:r>
            <a:endParaRPr lang="en-US" sz="2400" dirty="0"/>
          </a:p>
        </p:txBody>
      </p:sp>
      <p:sp>
        <p:nvSpPr>
          <p:cNvPr id="8" name="TextBox 7"/>
          <p:cNvSpPr txBox="1"/>
          <p:nvPr/>
        </p:nvSpPr>
        <p:spPr>
          <a:xfrm>
            <a:off x="1403648" y="0"/>
            <a:ext cx="6780296" cy="923330"/>
          </a:xfrm>
          <a:prstGeom prst="rect">
            <a:avLst/>
          </a:prstGeom>
          <a:noFill/>
        </p:spPr>
        <p:txBody>
          <a:bodyPr wrap="none" rtlCol="0">
            <a:spAutoFit/>
          </a:bodyPr>
          <a:lstStyle/>
          <a:p>
            <a:r>
              <a:rPr lang="en-US" sz="5400" dirty="0" smtClean="0"/>
              <a:t>En route to a black hole</a:t>
            </a:r>
            <a:endParaRPr lang="en-US" sz="5400" dirty="0"/>
          </a:p>
        </p:txBody>
      </p:sp>
      <p:sp>
        <p:nvSpPr>
          <p:cNvPr id="2" name="TextBox 1"/>
          <p:cNvSpPr txBox="1"/>
          <p:nvPr/>
        </p:nvSpPr>
        <p:spPr>
          <a:xfrm>
            <a:off x="254000" y="6333067"/>
            <a:ext cx="1000619" cy="261610"/>
          </a:xfrm>
          <a:prstGeom prst="rect">
            <a:avLst/>
          </a:prstGeom>
          <a:noFill/>
        </p:spPr>
        <p:txBody>
          <a:bodyPr wrap="none" rtlCol="0">
            <a:spAutoFit/>
          </a:bodyPr>
          <a:lstStyle/>
          <a:p>
            <a:r>
              <a:rPr lang="en-US" sz="1100" dirty="0" smtClean="0"/>
              <a:t>Almeida 2015</a:t>
            </a:r>
            <a:endParaRPr lang="en-US" sz="1100" dirty="0"/>
          </a:p>
        </p:txBody>
      </p:sp>
      <p:sp>
        <p:nvSpPr>
          <p:cNvPr id="3" name="TextBox 2"/>
          <p:cNvSpPr txBox="1"/>
          <p:nvPr/>
        </p:nvSpPr>
        <p:spPr>
          <a:xfrm>
            <a:off x="829733" y="2929467"/>
            <a:ext cx="956318" cy="261610"/>
          </a:xfrm>
          <a:prstGeom prst="rect">
            <a:avLst/>
          </a:prstGeom>
          <a:noFill/>
        </p:spPr>
        <p:txBody>
          <a:bodyPr wrap="none" rtlCol="0">
            <a:spAutoFit/>
          </a:bodyPr>
          <a:lstStyle/>
          <a:p>
            <a:r>
              <a:rPr lang="en-US" sz="1100" dirty="0" err="1" smtClean="0"/>
              <a:t>Calcada</a:t>
            </a:r>
            <a:r>
              <a:rPr lang="en-US" sz="1100" dirty="0" smtClean="0"/>
              <a:t> 2015</a:t>
            </a:r>
            <a:endParaRPr lang="en-US" sz="1100" dirty="0"/>
          </a:p>
        </p:txBody>
      </p:sp>
    </p:spTree>
    <p:extLst>
      <p:ext uri="{BB962C8B-B14F-4D97-AF65-F5344CB8AC3E}">
        <p14:creationId xmlns:p14="http://schemas.microsoft.com/office/powerpoint/2010/main" val="11456256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Hruiz.pdf"/>
          <p:cNvPicPr>
            <a:picLocks noGrp="1" noChangeAspect="1"/>
          </p:cNvPicPr>
          <p:nvPr>
            <p:ph idx="1"/>
          </p:nvPr>
        </p:nvPicPr>
        <p:blipFill rotWithShape="1">
          <a:blip r:embed="rId2">
            <a:extLst>
              <a:ext uri="{28A0092B-C50C-407E-A947-70E740481C1C}">
                <a14:useLocalDpi xmlns:a14="http://schemas.microsoft.com/office/drawing/2010/main" val="0"/>
              </a:ext>
            </a:extLst>
          </a:blip>
          <a:srcRect l="6867" t="-4303" r="6867" b="1"/>
          <a:stretch/>
        </p:blipFill>
        <p:spPr>
          <a:xfrm>
            <a:off x="457200" y="1405468"/>
            <a:ext cx="8229600" cy="4720696"/>
          </a:xfrm>
        </p:spPr>
      </p:pic>
      <p:sp>
        <p:nvSpPr>
          <p:cNvPr id="5" name="TextBox 4"/>
          <p:cNvSpPr txBox="1"/>
          <p:nvPr/>
        </p:nvSpPr>
        <p:spPr>
          <a:xfrm>
            <a:off x="5503333" y="6383867"/>
            <a:ext cx="768485" cy="261610"/>
          </a:xfrm>
          <a:prstGeom prst="rect">
            <a:avLst/>
          </a:prstGeom>
          <a:noFill/>
        </p:spPr>
        <p:txBody>
          <a:bodyPr wrap="none" rtlCol="0">
            <a:spAutoFit/>
          </a:bodyPr>
          <a:lstStyle/>
          <a:p>
            <a:r>
              <a:rPr lang="en-US" sz="1100" dirty="0" smtClean="0"/>
              <a:t>Ruiz 2014</a:t>
            </a:r>
            <a:endParaRPr lang="en-US" sz="1100" dirty="0"/>
          </a:p>
        </p:txBody>
      </p:sp>
      <p:sp>
        <p:nvSpPr>
          <p:cNvPr id="6" name="TextBox 5"/>
          <p:cNvSpPr txBox="1"/>
          <p:nvPr/>
        </p:nvSpPr>
        <p:spPr>
          <a:xfrm>
            <a:off x="1691680" y="2539"/>
            <a:ext cx="5308439" cy="769441"/>
          </a:xfrm>
          <a:prstGeom prst="rect">
            <a:avLst/>
          </a:prstGeom>
          <a:noFill/>
        </p:spPr>
        <p:txBody>
          <a:bodyPr wrap="none" rtlCol="0">
            <a:spAutoFit/>
          </a:bodyPr>
          <a:lstStyle/>
          <a:p>
            <a:r>
              <a:rPr lang="en-US" sz="4400" dirty="0" smtClean="0"/>
              <a:t>Feeding the black hole</a:t>
            </a:r>
            <a:endParaRPr lang="en-US" sz="4400" dirty="0"/>
          </a:p>
        </p:txBody>
      </p:sp>
      <p:sp>
        <p:nvSpPr>
          <p:cNvPr id="7" name="TextBox 6"/>
          <p:cNvSpPr txBox="1"/>
          <p:nvPr/>
        </p:nvSpPr>
        <p:spPr>
          <a:xfrm>
            <a:off x="1331640" y="764704"/>
            <a:ext cx="6053460" cy="584776"/>
          </a:xfrm>
          <a:prstGeom prst="rect">
            <a:avLst/>
          </a:prstGeom>
          <a:noFill/>
        </p:spPr>
        <p:txBody>
          <a:bodyPr wrap="none" rtlCol="0">
            <a:spAutoFit/>
          </a:bodyPr>
          <a:lstStyle/>
          <a:p>
            <a:r>
              <a:rPr lang="en-US" sz="3200" dirty="0" smtClean="0"/>
              <a:t>Observe as a luminous x-ray source</a:t>
            </a:r>
            <a:endParaRPr lang="en-US" sz="3200" dirty="0"/>
          </a:p>
        </p:txBody>
      </p:sp>
    </p:spTree>
    <p:extLst>
      <p:ext uri="{BB962C8B-B14F-4D97-AF65-F5344CB8AC3E}">
        <p14:creationId xmlns:p14="http://schemas.microsoft.com/office/powerpoint/2010/main" val="346131327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bh.pdf"/>
          <p:cNvPicPr>
            <a:picLocks noGrp="1" noChangeAspect="1"/>
          </p:cNvPicPr>
          <p:nvPr>
            <p:ph idx="1"/>
          </p:nvPr>
        </p:nvPicPr>
        <p:blipFill rotWithShape="1">
          <a:blip r:embed="rId2"/>
          <a:srcRect l="49080" t="13202" r="4327" b="1263"/>
          <a:stretch/>
        </p:blipFill>
        <p:spPr>
          <a:xfrm>
            <a:off x="4275" y="0"/>
            <a:ext cx="5054866" cy="6849699"/>
          </a:xfrm>
        </p:spPr>
      </p:pic>
      <p:pic>
        <p:nvPicPr>
          <p:cNvPr id="5" name="Picture 4" descr="BHM82xiruv.pdf"/>
          <p:cNvPicPr>
            <a:picLocks noChangeAspect="1"/>
          </p:cNvPicPr>
          <p:nvPr/>
        </p:nvPicPr>
        <p:blipFill>
          <a:blip r:embed="rId3"/>
          <a:srcRect l="5492" t="1310" r="6555" b="4147"/>
          <a:stretch>
            <a:fillRect/>
          </a:stretch>
        </p:blipFill>
        <p:spPr>
          <a:xfrm>
            <a:off x="5076056" y="3035"/>
            <a:ext cx="3252961" cy="2838645"/>
          </a:xfrm>
          <a:prstGeom prst="rect">
            <a:avLst/>
          </a:prstGeom>
        </p:spPr>
      </p:pic>
      <p:pic>
        <p:nvPicPr>
          <p:cNvPr id="7" name="Picture 6" descr="BHbinary.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6056" y="4282105"/>
            <a:ext cx="4067944" cy="2575895"/>
          </a:xfrm>
          <a:prstGeom prst="rect">
            <a:avLst/>
          </a:prstGeom>
        </p:spPr>
      </p:pic>
    </p:spTree>
    <p:extLst>
      <p:ext uri="{BB962C8B-B14F-4D97-AF65-F5344CB8AC3E}">
        <p14:creationId xmlns:p14="http://schemas.microsoft.com/office/powerpoint/2010/main" val="42435533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21" y="0"/>
            <a:ext cx="9144000" cy="1143000"/>
          </a:xfrm>
        </p:spPr>
        <p:txBody>
          <a:bodyPr>
            <a:normAutofit fontScale="90000"/>
          </a:bodyPr>
          <a:lstStyle/>
          <a:p>
            <a:r>
              <a:rPr lang="en-US" sz="4000" dirty="0" smtClean="0"/>
              <a:t>Observing black </a:t>
            </a:r>
            <a:r>
              <a:rPr lang="en-US" sz="4000" dirty="0"/>
              <a:t>holes in Hanford</a:t>
            </a:r>
            <a:r>
              <a:rPr lang="en-US" sz="4000" dirty="0" smtClean="0"/>
              <a:t>, Washington</a:t>
            </a:r>
            <a:br>
              <a:rPr lang="en-US" sz="4000" dirty="0" smtClean="0"/>
            </a:br>
            <a:r>
              <a:rPr lang="en-US" dirty="0" smtClean="0"/>
              <a:t>  </a:t>
            </a:r>
            <a:endParaRPr lang="en-US" dirty="0"/>
          </a:p>
        </p:txBody>
      </p:sp>
      <p:pic>
        <p:nvPicPr>
          <p:cNvPr id="4" name="Content Placeholder 3" descr="LIGOhanford.pdf"/>
          <p:cNvPicPr>
            <a:picLocks noGrp="1" noChangeAspect="1"/>
          </p:cNvPicPr>
          <p:nvPr>
            <p:ph idx="1"/>
          </p:nvPr>
        </p:nvPicPr>
        <p:blipFill>
          <a:blip r:embed="rId2">
            <a:extLst>
              <a:ext uri="{28A0092B-C50C-407E-A947-70E740481C1C}">
                <a14:useLocalDpi xmlns:a14="http://schemas.microsoft.com/office/drawing/2010/main" val="0"/>
              </a:ext>
            </a:extLst>
          </a:blip>
          <a:srcRect t="5385" b="5385"/>
          <a:stretch>
            <a:fillRect/>
          </a:stretch>
        </p:blipFill>
        <p:spPr>
          <a:xfrm>
            <a:off x="467544" y="1628800"/>
            <a:ext cx="8229600" cy="4525963"/>
          </a:xfrm>
        </p:spPr>
      </p:pic>
      <p:pic>
        <p:nvPicPr>
          <p:cNvPr id="3" name="Picture 2" descr="LIGOlouisiana.pdf"/>
          <p:cNvPicPr>
            <a:picLocks noChangeAspect="1"/>
          </p:cNvPicPr>
          <p:nvPr/>
        </p:nvPicPr>
        <p:blipFill rotWithShape="1">
          <a:blip r:embed="rId3">
            <a:extLst>
              <a:ext uri="{28A0092B-C50C-407E-A947-70E740481C1C}">
                <a14:useLocalDpi xmlns:a14="http://schemas.microsoft.com/office/drawing/2010/main" val="0"/>
              </a:ext>
            </a:extLst>
          </a:blip>
          <a:srcRect l="17037" t="5940" r="15185" b="2873"/>
          <a:stretch/>
        </p:blipFill>
        <p:spPr>
          <a:xfrm>
            <a:off x="683568" y="1214621"/>
            <a:ext cx="7272808" cy="5643379"/>
          </a:xfrm>
          <a:prstGeom prst="rect">
            <a:avLst/>
          </a:prstGeom>
        </p:spPr>
      </p:pic>
      <p:sp>
        <p:nvSpPr>
          <p:cNvPr id="7" name="TextBox 6"/>
          <p:cNvSpPr txBox="1"/>
          <p:nvPr/>
        </p:nvSpPr>
        <p:spPr>
          <a:xfrm>
            <a:off x="3203848" y="476672"/>
            <a:ext cx="3306564" cy="1200329"/>
          </a:xfrm>
          <a:prstGeom prst="rect">
            <a:avLst/>
          </a:prstGeom>
          <a:noFill/>
        </p:spPr>
        <p:txBody>
          <a:bodyPr wrap="none" rtlCol="0">
            <a:spAutoFit/>
          </a:bodyPr>
          <a:lstStyle/>
          <a:p>
            <a:r>
              <a:rPr lang="en-US" dirty="0"/>
              <a:t> </a:t>
            </a:r>
            <a:r>
              <a:rPr lang="en-US" sz="3600" dirty="0" smtClean="0">
                <a:latin typeface="+mj-lt"/>
              </a:rPr>
              <a:t>and in </a:t>
            </a:r>
            <a:r>
              <a:rPr lang="en-US" sz="3600" dirty="0">
                <a:latin typeface="+mj-lt"/>
              </a:rPr>
              <a:t>Louisiana</a:t>
            </a:r>
            <a:br>
              <a:rPr lang="en-US" sz="3600" dirty="0">
                <a:latin typeface="+mj-lt"/>
              </a:rPr>
            </a:br>
            <a:endParaRPr lang="en-US" sz="3600" dirty="0">
              <a:latin typeface="+mj-lt"/>
            </a:endParaRPr>
          </a:p>
        </p:txBody>
      </p:sp>
    </p:spTree>
    <p:extLst>
      <p:ext uri="{BB962C8B-B14F-4D97-AF65-F5344CB8AC3E}">
        <p14:creationId xmlns:p14="http://schemas.microsoft.com/office/powerpoint/2010/main" val="225677003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nterferometerPrinciple.pdf"/>
          <p:cNvPicPr>
            <a:picLocks noGrp="1" noChangeAspect="1"/>
          </p:cNvPicPr>
          <p:nvPr>
            <p:ph idx="1"/>
          </p:nvPr>
        </p:nvPicPr>
        <p:blipFill rotWithShape="1">
          <a:blip r:embed="rId2">
            <a:extLst>
              <a:ext uri="{28A0092B-C50C-407E-A947-70E740481C1C}">
                <a14:useLocalDpi xmlns:a14="http://schemas.microsoft.com/office/drawing/2010/main" val="0"/>
              </a:ext>
            </a:extLst>
          </a:blip>
          <a:srcRect t="-878" r="3292" b="2829"/>
          <a:stretch/>
        </p:blipFill>
        <p:spPr>
          <a:xfrm>
            <a:off x="23829" y="1196752"/>
            <a:ext cx="9120171" cy="5390240"/>
          </a:xfrm>
        </p:spPr>
      </p:pic>
      <p:pic>
        <p:nvPicPr>
          <p:cNvPr id="5" name="Picture 4" descr="GWwavescancel.pdf"/>
          <p:cNvPicPr>
            <a:picLocks noChangeAspect="1"/>
          </p:cNvPicPr>
          <p:nvPr/>
        </p:nvPicPr>
        <p:blipFill rotWithShape="1">
          <a:blip r:embed="rId3">
            <a:extLst>
              <a:ext uri="{28A0092B-C50C-407E-A947-70E740481C1C}">
                <a14:useLocalDpi xmlns:a14="http://schemas.microsoft.com/office/drawing/2010/main" val="0"/>
              </a:ext>
            </a:extLst>
          </a:blip>
          <a:srcRect t="55556"/>
          <a:stretch/>
        </p:blipFill>
        <p:spPr>
          <a:xfrm>
            <a:off x="35685" y="3563508"/>
            <a:ext cx="2880131" cy="2457779"/>
          </a:xfrm>
          <a:prstGeom prst="rect">
            <a:avLst/>
          </a:prstGeom>
        </p:spPr>
      </p:pic>
      <p:sp>
        <p:nvSpPr>
          <p:cNvPr id="6" name="TextBox 5"/>
          <p:cNvSpPr txBox="1"/>
          <p:nvPr/>
        </p:nvSpPr>
        <p:spPr>
          <a:xfrm>
            <a:off x="539552" y="28021"/>
            <a:ext cx="6843615" cy="769441"/>
          </a:xfrm>
          <a:prstGeom prst="rect">
            <a:avLst/>
          </a:prstGeom>
          <a:noFill/>
        </p:spPr>
        <p:txBody>
          <a:bodyPr wrap="none" rtlCol="0">
            <a:spAutoFit/>
          </a:bodyPr>
          <a:lstStyle/>
          <a:p>
            <a:r>
              <a:rPr lang="en-US" sz="4400" dirty="0" smtClean="0"/>
              <a:t>How an interferometer works</a:t>
            </a:r>
            <a:endParaRPr lang="en-US" sz="4400" dirty="0"/>
          </a:p>
        </p:txBody>
      </p:sp>
    </p:spTree>
    <p:extLst>
      <p:ext uri="{BB962C8B-B14F-4D97-AF65-F5344CB8AC3E}">
        <p14:creationId xmlns:p14="http://schemas.microsoft.com/office/powerpoint/2010/main" val="106401080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GWsignal.pdf"/>
          <p:cNvPicPr>
            <a:picLocks noGrp="1" noChangeAspect="1"/>
          </p:cNvPicPr>
          <p:nvPr>
            <p:ph idx="1"/>
          </p:nvPr>
        </p:nvPicPr>
        <p:blipFill rotWithShape="1">
          <a:blip r:embed="rId2">
            <a:extLst>
              <a:ext uri="{28A0092B-C50C-407E-A947-70E740481C1C}">
                <a14:useLocalDpi xmlns:a14="http://schemas.microsoft.com/office/drawing/2010/main" val="0"/>
              </a:ext>
            </a:extLst>
          </a:blip>
          <a:srcRect l="-2188" r="1170"/>
          <a:stretch/>
        </p:blipFill>
        <p:spPr>
          <a:xfrm>
            <a:off x="-180528" y="-21787"/>
            <a:ext cx="9118778" cy="3148939"/>
          </a:xfrm>
        </p:spPr>
      </p:pic>
      <p:pic>
        <p:nvPicPr>
          <p:cNvPr id="5" name="Picture 4" descr="GWwave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68960"/>
            <a:ext cx="3517424" cy="3789040"/>
          </a:xfrm>
          <a:prstGeom prst="rect">
            <a:avLst/>
          </a:prstGeom>
        </p:spPr>
      </p:pic>
      <p:pic>
        <p:nvPicPr>
          <p:cNvPr id="6" name="Picture 5" descr="gravitywav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3284984"/>
            <a:ext cx="3344416" cy="3344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77383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6933"/>
            <a:ext cx="8229600" cy="1143000"/>
          </a:xfrm>
        </p:spPr>
        <p:txBody>
          <a:bodyPr>
            <a:normAutofit/>
          </a:bodyPr>
          <a:lstStyle/>
          <a:p>
            <a:r>
              <a:rPr lang="en-US" sz="4800" dirty="0" smtClean="0"/>
              <a:t>Observing black holes, at last!</a:t>
            </a:r>
            <a:endParaRPr lang="en-US" sz="4800" dirty="0"/>
          </a:p>
        </p:txBody>
      </p:sp>
      <p:sp>
        <p:nvSpPr>
          <p:cNvPr id="3" name="Content Placeholder 2"/>
          <p:cNvSpPr>
            <a:spLocks noGrp="1"/>
          </p:cNvSpPr>
          <p:nvPr>
            <p:ph idx="1"/>
          </p:nvPr>
        </p:nvSpPr>
        <p:spPr>
          <a:xfrm>
            <a:off x="251520" y="836712"/>
            <a:ext cx="8229600" cy="4525963"/>
          </a:xfrm>
        </p:spPr>
        <p:txBody>
          <a:bodyPr/>
          <a:lstStyle/>
          <a:p>
            <a:endParaRPr lang="en-US"/>
          </a:p>
        </p:txBody>
      </p:sp>
      <p:pic>
        <p:nvPicPr>
          <p:cNvPr id="4" name="Content Placeholder 3" descr="munoz3.pdf"/>
          <p:cNvPicPr>
            <a:picLocks noChangeAspect="1"/>
          </p:cNvPicPr>
          <p:nvPr/>
        </p:nvPicPr>
        <p:blipFill rotWithShape="1">
          <a:blip r:embed="rId2">
            <a:extLst>
              <a:ext uri="{28A0092B-C50C-407E-A947-70E740481C1C}">
                <a14:useLocalDpi xmlns:a14="http://schemas.microsoft.com/office/drawing/2010/main" val="0"/>
              </a:ext>
            </a:extLst>
          </a:blip>
          <a:srcRect t="2206" b="1152"/>
          <a:stretch/>
        </p:blipFill>
        <p:spPr>
          <a:xfrm>
            <a:off x="251520" y="954595"/>
            <a:ext cx="8229600" cy="5925026"/>
          </a:xfrm>
          <a:prstGeom prst="rect">
            <a:avLst/>
          </a:prstGeom>
        </p:spPr>
      </p:pic>
      <p:sp>
        <p:nvSpPr>
          <p:cNvPr id="5" name="TextBox 4"/>
          <p:cNvSpPr txBox="1"/>
          <p:nvPr/>
        </p:nvSpPr>
        <p:spPr>
          <a:xfrm>
            <a:off x="5724128" y="1052736"/>
            <a:ext cx="1799817" cy="646331"/>
          </a:xfrm>
          <a:prstGeom prst="rect">
            <a:avLst/>
          </a:prstGeom>
          <a:noFill/>
        </p:spPr>
        <p:txBody>
          <a:bodyPr wrap="none" rtlCol="0">
            <a:spAutoFit/>
          </a:bodyPr>
          <a:lstStyle/>
          <a:p>
            <a:r>
              <a:rPr lang="en-US" sz="3600" dirty="0" smtClean="0"/>
              <a:t>Distance</a:t>
            </a:r>
            <a:endParaRPr lang="en-US" sz="3600" dirty="0"/>
          </a:p>
        </p:txBody>
      </p:sp>
      <p:sp>
        <p:nvSpPr>
          <p:cNvPr id="6" name="TextBox 5"/>
          <p:cNvSpPr txBox="1"/>
          <p:nvPr/>
        </p:nvSpPr>
        <p:spPr>
          <a:xfrm>
            <a:off x="5796136" y="2780928"/>
            <a:ext cx="1030676" cy="646331"/>
          </a:xfrm>
          <a:prstGeom prst="rect">
            <a:avLst/>
          </a:prstGeom>
          <a:noFill/>
        </p:spPr>
        <p:txBody>
          <a:bodyPr wrap="none" rtlCol="0">
            <a:spAutoFit/>
          </a:bodyPr>
          <a:lstStyle/>
          <a:p>
            <a:r>
              <a:rPr lang="en-US" sz="3600" dirty="0" smtClean="0"/>
              <a:t>Rate</a:t>
            </a:r>
            <a:endParaRPr lang="en-US" sz="3600" dirty="0"/>
          </a:p>
        </p:txBody>
      </p:sp>
      <p:sp>
        <p:nvSpPr>
          <p:cNvPr id="7" name="TextBox 6"/>
          <p:cNvSpPr txBox="1"/>
          <p:nvPr/>
        </p:nvSpPr>
        <p:spPr>
          <a:xfrm>
            <a:off x="5796136" y="4437112"/>
            <a:ext cx="1159392" cy="646331"/>
          </a:xfrm>
          <a:prstGeom prst="rect">
            <a:avLst/>
          </a:prstGeom>
          <a:noFill/>
        </p:spPr>
        <p:txBody>
          <a:bodyPr wrap="none" rtlCol="0">
            <a:spAutoFit/>
          </a:bodyPr>
          <a:lstStyle/>
          <a:p>
            <a:r>
              <a:rPr lang="en-US" sz="3600" dirty="0" smtClean="0"/>
              <a:t>Mass</a:t>
            </a:r>
            <a:endParaRPr lang="en-US" sz="3600" dirty="0"/>
          </a:p>
        </p:txBody>
      </p:sp>
    </p:spTree>
    <p:extLst>
      <p:ext uri="{BB962C8B-B14F-4D97-AF65-F5344CB8AC3E}">
        <p14:creationId xmlns:p14="http://schemas.microsoft.com/office/powerpoint/2010/main" val="269164312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3 events.pdf"/>
          <p:cNvPicPr>
            <a:picLocks noGrp="1" noChangeAspect="1"/>
          </p:cNvPicPr>
          <p:nvPr>
            <p:ph idx="1"/>
          </p:nvPr>
        </p:nvPicPr>
        <p:blipFill rotWithShape="1">
          <a:blip r:embed="rId2">
            <a:extLst>
              <a:ext uri="{28A0092B-C50C-407E-A947-70E740481C1C}">
                <a14:useLocalDpi xmlns:a14="http://schemas.microsoft.com/office/drawing/2010/main" val="0"/>
              </a:ext>
            </a:extLst>
          </a:blip>
          <a:srcRect t="7870" b="1631"/>
          <a:stretch/>
        </p:blipFill>
        <p:spPr>
          <a:xfrm>
            <a:off x="26640" y="530027"/>
            <a:ext cx="5049416" cy="6348272"/>
          </a:xfrm>
        </p:spPr>
      </p:pic>
      <p:pic>
        <p:nvPicPr>
          <p:cNvPr id="5" name="Content Placeholder 3" descr="3 masses.pdf"/>
          <p:cNvPicPr>
            <a:picLocks noChangeAspect="1"/>
          </p:cNvPicPr>
          <p:nvPr/>
        </p:nvPicPr>
        <p:blipFill rotWithShape="1">
          <a:blip r:embed="rId3">
            <a:extLst>
              <a:ext uri="{28A0092B-C50C-407E-A947-70E740481C1C}">
                <a14:useLocalDpi xmlns:a14="http://schemas.microsoft.com/office/drawing/2010/main" val="0"/>
              </a:ext>
            </a:extLst>
          </a:blip>
          <a:srcRect t="11115" r="3202" b="11115"/>
          <a:stretch/>
        </p:blipFill>
        <p:spPr>
          <a:xfrm>
            <a:off x="5054187" y="1916832"/>
            <a:ext cx="4057269" cy="3456384"/>
          </a:xfrm>
          <a:prstGeom prst="rect">
            <a:avLst/>
          </a:prstGeom>
        </p:spPr>
      </p:pic>
    </p:spTree>
    <p:extLst>
      <p:ext uri="{BB962C8B-B14F-4D97-AF65-F5344CB8AC3E}">
        <p14:creationId xmlns:p14="http://schemas.microsoft.com/office/powerpoint/2010/main" val="358293623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0"/>
            <a:ext cx="8229600" cy="1143000"/>
          </a:xfrm>
        </p:spPr>
        <p:txBody>
          <a:bodyPr>
            <a:normAutofit fontScale="90000"/>
          </a:bodyPr>
          <a:lstStyle/>
          <a:p>
            <a:r>
              <a:rPr lang="en-US" dirty="0" smtClean="0"/>
              <a:t>Orbits of stars tell us black hole mass </a:t>
            </a:r>
            <a:endParaRPr lang="en-US" dirty="0"/>
          </a:p>
        </p:txBody>
      </p:sp>
      <p:pic>
        <p:nvPicPr>
          <p:cNvPr id="6" name="Content Placeholder 5" descr="GC_IR.pdf"/>
          <p:cNvPicPr>
            <a:picLocks noGrp="1" noChangeAspect="1"/>
          </p:cNvPicPr>
          <p:nvPr>
            <p:ph idx="1"/>
          </p:nvPr>
        </p:nvPicPr>
        <p:blipFill>
          <a:blip r:embed="rId2">
            <a:extLst>
              <a:ext uri="{28A0092B-C50C-407E-A947-70E740481C1C}">
                <a14:useLocalDpi xmlns:a14="http://schemas.microsoft.com/office/drawing/2010/main" val="0"/>
              </a:ext>
            </a:extLst>
          </a:blip>
          <a:srcRect t="22605" b="22605"/>
          <a:stretch>
            <a:fillRect/>
          </a:stretch>
        </p:blipFill>
        <p:spPr>
          <a:xfrm>
            <a:off x="107504" y="1340768"/>
            <a:ext cx="3923928" cy="2158009"/>
          </a:xfrm>
        </p:spPr>
      </p:pic>
      <p:pic>
        <p:nvPicPr>
          <p:cNvPr id="4" name="Picture 3" descr="Ghez_2008orbits_animfu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50627" y="1641683"/>
            <a:ext cx="5211960" cy="5211960"/>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3" descr="ghezorbitsGC.pdf"/>
          <p:cNvPicPr>
            <a:picLocks noChangeAspect="1"/>
          </p:cNvPicPr>
          <p:nvPr/>
        </p:nvPicPr>
        <p:blipFill rotWithShape="1">
          <a:blip r:embed="rId4">
            <a:extLst>
              <a:ext uri="{28A0092B-C50C-407E-A947-70E740481C1C}">
                <a14:useLocalDpi xmlns:a14="http://schemas.microsoft.com/office/drawing/2010/main" val="0"/>
              </a:ext>
            </a:extLst>
          </a:blip>
          <a:srcRect l="2322" t="982" r="1853" b="27940"/>
          <a:stretch/>
        </p:blipFill>
        <p:spPr>
          <a:xfrm>
            <a:off x="0" y="2927749"/>
            <a:ext cx="3882225" cy="3930251"/>
          </a:xfrm>
          <a:prstGeom prst="rect">
            <a:avLst/>
          </a:prstGeom>
        </p:spPr>
      </p:pic>
      <p:sp>
        <p:nvSpPr>
          <p:cNvPr id="3" name="TextBox 2"/>
          <p:cNvSpPr txBox="1"/>
          <p:nvPr/>
        </p:nvSpPr>
        <p:spPr>
          <a:xfrm>
            <a:off x="4788024" y="1124744"/>
            <a:ext cx="2808312" cy="461665"/>
          </a:xfrm>
          <a:prstGeom prst="rect">
            <a:avLst/>
          </a:prstGeom>
          <a:noFill/>
        </p:spPr>
        <p:txBody>
          <a:bodyPr wrap="square" rtlCol="0">
            <a:spAutoFit/>
          </a:bodyPr>
          <a:lstStyle/>
          <a:p>
            <a:r>
              <a:rPr lang="en-US" sz="2400" dirty="0" smtClean="0"/>
              <a:t>Centre of our galaxy</a:t>
            </a:r>
            <a:endParaRPr lang="en-US" sz="2400" dirty="0"/>
          </a:p>
        </p:txBody>
      </p:sp>
    </p:spTree>
    <p:extLst>
      <p:ext uri="{BB962C8B-B14F-4D97-AF65-F5344CB8AC3E}">
        <p14:creationId xmlns:p14="http://schemas.microsoft.com/office/powerpoint/2010/main" val="209768657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Supermassive black holes</a:t>
            </a:r>
            <a:br>
              <a:rPr lang="en-US" dirty="0" smtClean="0"/>
            </a:br>
            <a:r>
              <a:rPr lang="en-US" dirty="0" smtClean="0"/>
              <a:t>lurk in the centers of galaxies</a:t>
            </a:r>
            <a:endParaRPr lang="en-US" dirty="0"/>
          </a:p>
        </p:txBody>
      </p:sp>
      <p:pic>
        <p:nvPicPr>
          <p:cNvPr id="4" name="Content Placeholder 3" descr="sombrero.pdf"/>
          <p:cNvPicPr>
            <a:picLocks noGrp="1" noChangeAspect="1"/>
          </p:cNvPicPr>
          <p:nvPr>
            <p:ph idx="1"/>
          </p:nvPr>
        </p:nvPicPr>
        <p:blipFill>
          <a:blip r:embed="rId2">
            <a:extLst>
              <a:ext uri="{28A0092B-C50C-407E-A947-70E740481C1C}">
                <a14:useLocalDpi xmlns:a14="http://schemas.microsoft.com/office/drawing/2010/main" val="0"/>
              </a:ext>
            </a:extLst>
          </a:blip>
          <a:srcRect t="6083" b="6083"/>
          <a:stretch>
            <a:fillRect/>
          </a:stretch>
        </p:blipFill>
        <p:spPr/>
      </p:pic>
    </p:spTree>
    <p:extLst>
      <p:ext uri="{BB962C8B-B14F-4D97-AF65-F5344CB8AC3E}">
        <p14:creationId xmlns:p14="http://schemas.microsoft.com/office/powerpoint/2010/main" val="362412621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thecount093"/>
          <p:cNvPicPr>
            <a:picLocks noChangeAspect="1" noChangeArrowheads="1"/>
          </p:cNvPicPr>
          <p:nvPr/>
        </p:nvPicPr>
        <p:blipFill>
          <a:blip r:embed="rId2"/>
          <a:srcRect l="2687" t="4054" r="7166"/>
          <a:stretch>
            <a:fillRect/>
          </a:stretch>
        </p:blipFill>
        <p:spPr bwMode="auto">
          <a:xfrm>
            <a:off x="2627784" y="980728"/>
            <a:ext cx="3773487" cy="3554413"/>
          </a:xfrm>
          <a:prstGeom prst="rect">
            <a:avLst/>
          </a:prstGeom>
          <a:noFill/>
          <a:ln w="9525">
            <a:noFill/>
            <a:miter lim="800000"/>
            <a:headEnd/>
            <a:tailEnd/>
          </a:ln>
        </p:spPr>
      </p:pic>
    </p:spTree>
    <p:extLst>
      <p:ext uri="{BB962C8B-B14F-4D97-AF65-F5344CB8AC3E}">
        <p14:creationId xmlns:p14="http://schemas.microsoft.com/office/powerpoint/2010/main" val="81040385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edge_Temp_red.mp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0584" y="23540"/>
            <a:ext cx="6477792" cy="6477792"/>
          </a:xfrm>
        </p:spPr>
      </p:pic>
      <p:sp>
        <p:nvSpPr>
          <p:cNvPr id="5" name="TextBox 4"/>
          <p:cNvSpPr txBox="1"/>
          <p:nvPr/>
        </p:nvSpPr>
        <p:spPr>
          <a:xfrm>
            <a:off x="6876256" y="6237312"/>
            <a:ext cx="1787669" cy="276999"/>
          </a:xfrm>
          <a:prstGeom prst="rect">
            <a:avLst/>
          </a:prstGeom>
          <a:noFill/>
        </p:spPr>
        <p:txBody>
          <a:bodyPr wrap="none" rtlCol="0">
            <a:spAutoFit/>
          </a:bodyPr>
          <a:lstStyle/>
          <a:p>
            <a:r>
              <a:rPr lang="en-US" sz="1200" dirty="0" smtClean="0"/>
              <a:t>Gabor &amp; </a:t>
            </a:r>
            <a:r>
              <a:rPr lang="en-US" sz="1200" dirty="0" err="1" smtClean="0"/>
              <a:t>Bourneaud</a:t>
            </a:r>
            <a:r>
              <a:rPr lang="en-US" sz="1200" dirty="0" smtClean="0"/>
              <a:t> 2014</a:t>
            </a:r>
            <a:endParaRPr lang="en-US" sz="1200" dirty="0"/>
          </a:p>
        </p:txBody>
      </p:sp>
    </p:spTree>
    <p:extLst>
      <p:ext uri="{BB962C8B-B14F-4D97-AF65-F5344CB8AC3E}">
        <p14:creationId xmlns:p14="http://schemas.microsoft.com/office/powerpoint/2010/main" val="238972469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0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Milky way, in gamma rays</a:t>
            </a:r>
            <a:endParaRPr lang="en-US" dirty="0"/>
          </a:p>
        </p:txBody>
      </p:sp>
      <p:pic>
        <p:nvPicPr>
          <p:cNvPr id="4" name="Content Placeholder 3" descr="FermiBubbles.pdf"/>
          <p:cNvPicPr>
            <a:picLocks noGrp="1" noChangeAspect="1"/>
          </p:cNvPicPr>
          <p:nvPr>
            <p:ph idx="1"/>
          </p:nvPr>
        </p:nvPicPr>
        <p:blipFill>
          <a:blip r:embed="rId2">
            <a:extLst>
              <a:ext uri="{28A0092B-C50C-407E-A947-70E740481C1C}">
                <a14:useLocalDpi xmlns:a14="http://schemas.microsoft.com/office/drawing/2010/main" val="0"/>
              </a:ext>
            </a:extLst>
          </a:blip>
          <a:srcRect l="5073" r="5073"/>
          <a:stretch>
            <a:fillRect/>
          </a:stretch>
        </p:blipFill>
        <p:spPr>
          <a:xfrm>
            <a:off x="467544" y="1772816"/>
            <a:ext cx="8229600" cy="4525963"/>
          </a:xfrm>
        </p:spPr>
      </p:pic>
      <p:sp>
        <p:nvSpPr>
          <p:cNvPr id="5" name="TextBox 4"/>
          <p:cNvSpPr txBox="1"/>
          <p:nvPr/>
        </p:nvSpPr>
        <p:spPr>
          <a:xfrm>
            <a:off x="143620" y="6093296"/>
            <a:ext cx="9000380" cy="461665"/>
          </a:xfrm>
          <a:prstGeom prst="rect">
            <a:avLst/>
          </a:prstGeom>
          <a:noFill/>
        </p:spPr>
        <p:txBody>
          <a:bodyPr wrap="none" rtlCol="0">
            <a:spAutoFit/>
          </a:bodyPr>
          <a:lstStyle/>
          <a:p>
            <a:r>
              <a:rPr lang="en-US" sz="2400" dirty="0" smtClean="0">
                <a:solidFill>
                  <a:srgbClr val="FFFF00"/>
                </a:solidFill>
              </a:rPr>
              <a:t>A gian</a:t>
            </a:r>
            <a:r>
              <a:rPr lang="en-US" sz="2400" dirty="0">
                <a:solidFill>
                  <a:srgbClr val="FFFF00"/>
                </a:solidFill>
              </a:rPr>
              <a:t>t</a:t>
            </a:r>
            <a:r>
              <a:rPr lang="en-US" sz="2400" dirty="0" smtClean="0">
                <a:solidFill>
                  <a:srgbClr val="FFFF00"/>
                </a:solidFill>
              </a:rPr>
              <a:t> explosion occurred 10 million years ago in our galactic center</a:t>
            </a:r>
            <a:endParaRPr lang="en-US" sz="2400" dirty="0">
              <a:solidFill>
                <a:srgbClr val="FFFF00"/>
              </a:solidFill>
            </a:endParaRPr>
          </a:p>
        </p:txBody>
      </p:sp>
    </p:spTree>
    <p:extLst>
      <p:ext uri="{BB962C8B-B14F-4D97-AF65-F5344CB8AC3E}">
        <p14:creationId xmlns:p14="http://schemas.microsoft.com/office/powerpoint/2010/main" val="63361627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284984"/>
            <a:ext cx="8229600" cy="1143000"/>
          </a:xfrm>
        </p:spPr>
        <p:txBody>
          <a:bodyPr>
            <a:normAutofit fontScale="90000"/>
          </a:bodyPr>
          <a:lstStyle/>
          <a:p>
            <a:r>
              <a:rPr lang="en-US" dirty="0" smtClean="0"/>
              <a:t>The black hole is a completely collapsed object. It is mass without matter. The Cheshire cat in Alice in Wonderland faded away leaving behind only its grin. A star that collapses to make a black hole fades away. There remains behind only gravitational attraction, the attraction of disembodied mass.</a:t>
            </a:r>
            <a:br>
              <a:rPr lang="en-US" dirty="0" smtClean="0"/>
            </a:br>
            <a:r>
              <a:rPr lang="en-US" sz="2200" dirty="0"/>
              <a:t>John Wheeler 1981</a:t>
            </a:r>
            <a:br>
              <a:rPr lang="en-US" sz="2200" dirty="0"/>
            </a:br>
            <a:r>
              <a:rPr lang="en-US" sz="2200" dirty="0"/>
              <a:t/>
            </a:r>
            <a:br>
              <a:rPr lang="en-US" sz="2200" dirty="0"/>
            </a:br>
            <a:endParaRPr lang="en-US" sz="2200" dirty="0"/>
          </a:p>
        </p:txBody>
      </p:sp>
    </p:spTree>
    <p:extLst>
      <p:ext uri="{BB962C8B-B14F-4D97-AF65-F5344CB8AC3E}">
        <p14:creationId xmlns:p14="http://schemas.microsoft.com/office/powerpoint/2010/main" val="44593088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6" y="0"/>
            <a:ext cx="8686800" cy="1143000"/>
          </a:xfrm>
        </p:spPr>
        <p:txBody>
          <a:bodyPr>
            <a:normAutofit fontScale="90000"/>
          </a:bodyPr>
          <a:lstStyle/>
          <a:p>
            <a:r>
              <a:rPr lang="en-US" dirty="0" smtClean="0"/>
              <a:t>Winding up magnetic fields is explosive</a:t>
            </a:r>
            <a:endParaRPr lang="en-US" dirty="0"/>
          </a:p>
        </p:txBody>
      </p:sp>
      <p:pic>
        <p:nvPicPr>
          <p:cNvPr id="5" name="Picture 4" descr="jetS&amp;T2010.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6" y="1196752"/>
            <a:ext cx="9180008" cy="4464496"/>
          </a:xfrm>
          <a:prstGeom prst="rect">
            <a:avLst/>
          </a:prstGeom>
        </p:spPr>
      </p:pic>
      <p:sp>
        <p:nvSpPr>
          <p:cNvPr id="6" name="TextBox 5"/>
          <p:cNvSpPr txBox="1"/>
          <p:nvPr/>
        </p:nvSpPr>
        <p:spPr>
          <a:xfrm>
            <a:off x="6841067" y="5960533"/>
            <a:ext cx="1105372" cy="261610"/>
          </a:xfrm>
          <a:prstGeom prst="rect">
            <a:avLst/>
          </a:prstGeom>
          <a:noFill/>
        </p:spPr>
        <p:txBody>
          <a:bodyPr wrap="none" rtlCol="0">
            <a:spAutoFit/>
          </a:bodyPr>
          <a:lstStyle/>
          <a:p>
            <a:r>
              <a:rPr lang="en-US" sz="1100" dirty="0" smtClean="0"/>
              <a:t>McKinney 2010</a:t>
            </a:r>
            <a:endParaRPr lang="en-US" sz="1100" dirty="0"/>
          </a:p>
        </p:txBody>
      </p:sp>
    </p:spTree>
    <p:extLst>
      <p:ext uri="{BB962C8B-B14F-4D97-AF65-F5344CB8AC3E}">
        <p14:creationId xmlns:p14="http://schemas.microsoft.com/office/powerpoint/2010/main" val="16578883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aiblerB.pdf"/>
          <p:cNvPicPr>
            <a:picLocks noGrp="1" noChangeAspect="1"/>
          </p:cNvPicPr>
          <p:nvPr>
            <p:ph idx="1"/>
          </p:nvPr>
        </p:nvPicPr>
        <p:blipFill rotWithShape="1">
          <a:blip r:embed="rId2">
            <a:extLst>
              <a:ext uri="{28A0092B-C50C-407E-A947-70E740481C1C}">
                <a14:useLocalDpi xmlns:a14="http://schemas.microsoft.com/office/drawing/2010/main" val="0"/>
              </a:ext>
            </a:extLst>
          </a:blip>
          <a:srcRect l="14020" t="2056" r="10260" b="6096"/>
          <a:stretch/>
        </p:blipFill>
        <p:spPr>
          <a:xfrm>
            <a:off x="1691680" y="260648"/>
            <a:ext cx="6231468" cy="6350000"/>
          </a:xfrm>
        </p:spPr>
      </p:pic>
      <p:sp>
        <p:nvSpPr>
          <p:cNvPr id="2" name="TextBox 1"/>
          <p:cNvSpPr txBox="1"/>
          <p:nvPr/>
        </p:nvSpPr>
        <p:spPr>
          <a:xfrm>
            <a:off x="8094133" y="6129867"/>
            <a:ext cx="1126969" cy="307777"/>
          </a:xfrm>
          <a:prstGeom prst="rect">
            <a:avLst/>
          </a:prstGeom>
          <a:noFill/>
        </p:spPr>
        <p:txBody>
          <a:bodyPr wrap="none" rtlCol="0">
            <a:spAutoFit/>
          </a:bodyPr>
          <a:lstStyle/>
          <a:p>
            <a:r>
              <a:rPr lang="en-US" dirty="0" err="1" smtClean="0"/>
              <a:t>Gaibler</a:t>
            </a:r>
            <a:r>
              <a:rPr lang="en-US" dirty="0" smtClean="0"/>
              <a:t> 2013</a:t>
            </a:r>
            <a:endParaRPr lang="en-US" dirty="0"/>
          </a:p>
        </p:txBody>
      </p:sp>
    </p:spTree>
    <p:extLst>
      <p:ext uri="{BB962C8B-B14F-4D97-AF65-F5344CB8AC3E}">
        <p14:creationId xmlns:p14="http://schemas.microsoft.com/office/powerpoint/2010/main" val="302636345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ERCULESA.PDF"/>
          <p:cNvPicPr>
            <a:picLocks noGrp="1" noChangeAspect="1"/>
          </p:cNvPicPr>
          <p:nvPr>
            <p:ph idx="1"/>
          </p:nvPr>
        </p:nvPicPr>
        <p:blipFill rotWithShape="1">
          <a:blip r:embed="rId2">
            <a:extLst>
              <a:ext uri="{28A0092B-C50C-407E-A947-70E740481C1C}">
                <a14:useLocalDpi xmlns:a14="http://schemas.microsoft.com/office/drawing/2010/main" val="0"/>
              </a:ext>
            </a:extLst>
          </a:blip>
          <a:srcRect t="-8158" r="-3909" b="1966"/>
          <a:stretch/>
        </p:blipFill>
        <p:spPr>
          <a:xfrm>
            <a:off x="395536" y="206567"/>
            <a:ext cx="8551333" cy="6620932"/>
          </a:xfrm>
        </p:spPr>
      </p:pic>
      <p:sp>
        <p:nvSpPr>
          <p:cNvPr id="6" name="TextBox 5"/>
          <p:cNvSpPr txBox="1"/>
          <p:nvPr/>
        </p:nvSpPr>
        <p:spPr>
          <a:xfrm>
            <a:off x="683568" y="188640"/>
            <a:ext cx="7499012" cy="923330"/>
          </a:xfrm>
          <a:prstGeom prst="rect">
            <a:avLst/>
          </a:prstGeom>
          <a:noFill/>
        </p:spPr>
        <p:txBody>
          <a:bodyPr wrap="square" rtlCol="0">
            <a:spAutoFit/>
          </a:bodyPr>
          <a:lstStyle/>
          <a:p>
            <a:r>
              <a:rPr lang="en-US" sz="5400" dirty="0"/>
              <a:t>radio </a:t>
            </a:r>
            <a:r>
              <a:rPr lang="en-US" sz="5400" dirty="0" smtClean="0"/>
              <a:t>galaxy Hercules  A</a:t>
            </a:r>
            <a:endParaRPr lang="en-US" sz="5400" dirty="0"/>
          </a:p>
        </p:txBody>
      </p:sp>
    </p:spTree>
    <p:extLst>
      <p:ext uri="{BB962C8B-B14F-4D97-AF65-F5344CB8AC3E}">
        <p14:creationId xmlns:p14="http://schemas.microsoft.com/office/powerpoint/2010/main" val="10138794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rmAutofit fontScale="90000"/>
          </a:bodyPr>
          <a:lstStyle/>
          <a:p>
            <a:r>
              <a:rPr lang="en-US" dirty="0" smtClean="0"/>
              <a:t>Black holes are likely to be kicked out</a:t>
            </a:r>
            <a:endParaRPr lang="en-US" dirty="0"/>
          </a:p>
        </p:txBody>
      </p:sp>
      <p:pic>
        <p:nvPicPr>
          <p:cNvPr id="4" name="Content Placeholder 3" descr="MooreBlack holekicks.pdf"/>
          <p:cNvPicPr>
            <a:picLocks noGrp="1" noChangeAspect="1"/>
          </p:cNvPicPr>
          <p:nvPr>
            <p:ph idx="1"/>
          </p:nvPr>
        </p:nvPicPr>
        <p:blipFill>
          <a:blip r:embed="rId2">
            <a:extLst>
              <a:ext uri="{28A0092B-C50C-407E-A947-70E740481C1C}">
                <a14:useLocalDpi xmlns:a14="http://schemas.microsoft.com/office/drawing/2010/main" val="0"/>
              </a:ext>
            </a:extLst>
          </a:blip>
          <a:srcRect t="1452" b="1452"/>
          <a:stretch>
            <a:fillRect/>
          </a:stretch>
        </p:blipFill>
        <p:spPr>
          <a:xfrm>
            <a:off x="107504" y="836712"/>
            <a:ext cx="9144000" cy="5028847"/>
          </a:xfrm>
        </p:spPr>
      </p:pic>
      <p:sp>
        <p:nvSpPr>
          <p:cNvPr id="5" name="TextBox 4"/>
          <p:cNvSpPr txBox="1"/>
          <p:nvPr/>
        </p:nvSpPr>
        <p:spPr>
          <a:xfrm>
            <a:off x="8052240" y="6550223"/>
            <a:ext cx="878140" cy="261610"/>
          </a:xfrm>
          <a:prstGeom prst="rect">
            <a:avLst/>
          </a:prstGeom>
          <a:noFill/>
        </p:spPr>
        <p:txBody>
          <a:bodyPr wrap="none" rtlCol="0">
            <a:spAutoFit/>
          </a:bodyPr>
          <a:lstStyle/>
          <a:p>
            <a:r>
              <a:rPr lang="en-US" sz="1100" dirty="0" smtClean="0"/>
              <a:t>Moore 2016</a:t>
            </a:r>
            <a:endParaRPr lang="en-US" sz="1100" dirty="0"/>
          </a:p>
        </p:txBody>
      </p:sp>
      <p:sp>
        <p:nvSpPr>
          <p:cNvPr id="6" name="TextBox 5"/>
          <p:cNvSpPr txBox="1"/>
          <p:nvPr/>
        </p:nvSpPr>
        <p:spPr>
          <a:xfrm>
            <a:off x="1403648" y="5949280"/>
            <a:ext cx="6423603" cy="707886"/>
          </a:xfrm>
          <a:prstGeom prst="rect">
            <a:avLst/>
          </a:prstGeom>
          <a:noFill/>
        </p:spPr>
        <p:txBody>
          <a:bodyPr wrap="none" rtlCol="0">
            <a:spAutoFit/>
          </a:bodyPr>
          <a:lstStyle/>
          <a:p>
            <a:r>
              <a:rPr lang="en-US" sz="4000" dirty="0" smtClean="0">
                <a:solidFill>
                  <a:srgbClr val="FFFF00"/>
                </a:solidFill>
              </a:rPr>
              <a:t>They could be lurking nearby!</a:t>
            </a:r>
            <a:endParaRPr lang="en-US" sz="4000" dirty="0">
              <a:solidFill>
                <a:srgbClr val="FFFF00"/>
              </a:solidFill>
            </a:endParaRPr>
          </a:p>
        </p:txBody>
      </p:sp>
    </p:spTree>
    <p:extLst>
      <p:ext uri="{BB962C8B-B14F-4D97-AF65-F5344CB8AC3E}">
        <p14:creationId xmlns:p14="http://schemas.microsoft.com/office/powerpoint/2010/main" val="163145966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Gravitational waves, the only way to see a supermassive black hole</a:t>
            </a:r>
            <a:endParaRPr lang="en-US" dirty="0"/>
          </a:p>
        </p:txBody>
      </p:sp>
      <p:sp>
        <p:nvSpPr>
          <p:cNvPr id="3" name="Content Placeholder 2"/>
          <p:cNvSpPr>
            <a:spLocks noGrp="1"/>
          </p:cNvSpPr>
          <p:nvPr>
            <p:ph idx="1"/>
          </p:nvPr>
        </p:nvSpPr>
        <p:spPr/>
        <p:txBody>
          <a:bodyPr>
            <a:normAutofit lnSpcReduction="10000"/>
          </a:bodyPr>
          <a:lstStyle/>
          <a:p>
            <a:r>
              <a:rPr lang="en-US" dirty="0" smtClean="0"/>
              <a:t>It takes a millisecond for stellar mass black holes to merge..</a:t>
            </a:r>
          </a:p>
          <a:p>
            <a:r>
              <a:rPr lang="en-US" dirty="0" smtClean="0"/>
              <a:t>Need a kilometer scale laser  base line</a:t>
            </a:r>
          </a:p>
          <a:p>
            <a:endParaRPr lang="en-US" dirty="0"/>
          </a:p>
          <a:p>
            <a:r>
              <a:rPr lang="en-US" dirty="0" smtClean="0"/>
              <a:t>For a million solar mass BH its 1000 seconds</a:t>
            </a:r>
          </a:p>
          <a:p>
            <a:r>
              <a:rPr lang="en-US" dirty="0" smtClean="0"/>
              <a:t>Need a million kilometer baseline</a:t>
            </a:r>
          </a:p>
          <a:p>
            <a:endParaRPr lang="en-US" dirty="0"/>
          </a:p>
          <a:p>
            <a:r>
              <a:rPr lang="en-US" dirty="0" smtClean="0"/>
              <a:t>Only in space</a:t>
            </a:r>
            <a:endParaRPr lang="en-US" dirty="0"/>
          </a:p>
        </p:txBody>
      </p:sp>
    </p:spTree>
    <p:extLst>
      <p:ext uri="{BB962C8B-B14F-4D97-AF65-F5344CB8AC3E}">
        <p14:creationId xmlns:p14="http://schemas.microsoft.com/office/powerpoint/2010/main" val="65143483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0"/>
            <a:ext cx="8229600" cy="1143000"/>
          </a:xfrm>
        </p:spPr>
        <p:txBody>
          <a:bodyPr/>
          <a:lstStyle/>
          <a:p>
            <a:r>
              <a:rPr lang="en-US" dirty="0" err="1" smtClean="0"/>
              <a:t>eLISA</a:t>
            </a:r>
            <a:r>
              <a:rPr lang="en-US" dirty="0" smtClean="0"/>
              <a:t>  launch in   2034</a:t>
            </a:r>
            <a:endParaRPr lang="en-US" dirty="0"/>
          </a:p>
        </p:txBody>
      </p:sp>
      <p:pic>
        <p:nvPicPr>
          <p:cNvPr id="4" name="Content Placeholder 3" descr="eLISA.pdf"/>
          <p:cNvPicPr>
            <a:picLocks noGrp="1" noChangeAspect="1"/>
          </p:cNvPicPr>
          <p:nvPr>
            <p:ph idx="1"/>
          </p:nvPr>
        </p:nvPicPr>
        <p:blipFill rotWithShape="1">
          <a:blip r:embed="rId2">
            <a:extLst>
              <a:ext uri="{28A0092B-C50C-407E-A947-70E740481C1C}">
                <a14:useLocalDpi xmlns:a14="http://schemas.microsoft.com/office/drawing/2010/main" val="0"/>
              </a:ext>
            </a:extLst>
          </a:blip>
          <a:srcRect t="4873" b="4873"/>
          <a:stretch/>
        </p:blipFill>
        <p:spPr>
          <a:xfrm>
            <a:off x="457200" y="1016726"/>
            <a:ext cx="7571184" cy="5841274"/>
          </a:xfrm>
        </p:spPr>
      </p:pic>
    </p:spTree>
    <p:extLst>
      <p:ext uri="{BB962C8B-B14F-4D97-AF65-F5344CB8AC3E}">
        <p14:creationId xmlns:p14="http://schemas.microsoft.com/office/powerpoint/2010/main" val="47435714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riazuelo1_noBH.pdf"/>
          <p:cNvPicPr>
            <a:picLocks noGrp="1" noChangeAspect="1"/>
          </p:cNvPicPr>
          <p:nvPr>
            <p:ph idx="1"/>
          </p:nvPr>
        </p:nvPicPr>
        <p:blipFill>
          <a:blip r:embed="rId2">
            <a:extLst>
              <a:ext uri="{28A0092B-C50C-407E-A947-70E740481C1C}">
                <a14:useLocalDpi xmlns:a14="http://schemas.microsoft.com/office/drawing/2010/main" val="0"/>
              </a:ext>
            </a:extLst>
          </a:blip>
          <a:srcRect t="15493" b="15493"/>
          <a:stretch>
            <a:fillRect/>
          </a:stretch>
        </p:blipFill>
        <p:spPr/>
      </p:pic>
      <p:sp>
        <p:nvSpPr>
          <p:cNvPr id="5" name="TextBox 4"/>
          <p:cNvSpPr txBox="1"/>
          <p:nvPr/>
        </p:nvSpPr>
        <p:spPr>
          <a:xfrm>
            <a:off x="2123728" y="620688"/>
            <a:ext cx="5015515" cy="584776"/>
          </a:xfrm>
          <a:prstGeom prst="rect">
            <a:avLst/>
          </a:prstGeom>
          <a:noFill/>
        </p:spPr>
        <p:txBody>
          <a:bodyPr wrap="none" rtlCol="0">
            <a:spAutoFit/>
          </a:bodyPr>
          <a:lstStyle/>
          <a:p>
            <a:r>
              <a:rPr lang="en-US" sz="3200" dirty="0" smtClean="0">
                <a:solidFill>
                  <a:srgbClr val="FFFF00"/>
                </a:solidFill>
              </a:rPr>
              <a:t>Far away from the black hole</a:t>
            </a:r>
            <a:endParaRPr lang="en-US" sz="3200" dirty="0">
              <a:solidFill>
                <a:srgbClr val="FFFF00"/>
              </a:solidFill>
            </a:endParaRPr>
          </a:p>
        </p:txBody>
      </p:sp>
    </p:spTree>
    <p:extLst>
      <p:ext uri="{BB962C8B-B14F-4D97-AF65-F5344CB8AC3E}">
        <p14:creationId xmlns:p14="http://schemas.microsoft.com/office/powerpoint/2010/main" val="55350980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riazuelo1_BH.pdf"/>
          <p:cNvPicPr>
            <a:picLocks noGrp="1" noChangeAspect="1"/>
          </p:cNvPicPr>
          <p:nvPr>
            <p:ph idx="1"/>
          </p:nvPr>
        </p:nvPicPr>
        <p:blipFill>
          <a:blip r:embed="rId3">
            <a:extLst>
              <a:ext uri="{28A0092B-C50C-407E-A947-70E740481C1C}">
                <a14:useLocalDpi xmlns:a14="http://schemas.microsoft.com/office/drawing/2010/main" val="0"/>
              </a:ext>
            </a:extLst>
          </a:blip>
          <a:srcRect t="15627" b="15627"/>
          <a:stretch>
            <a:fillRect/>
          </a:stretch>
        </p:blipFill>
        <p:spPr/>
      </p:pic>
      <p:sp>
        <p:nvSpPr>
          <p:cNvPr id="5" name="TextBox 4"/>
          <p:cNvSpPr txBox="1"/>
          <p:nvPr/>
        </p:nvSpPr>
        <p:spPr>
          <a:xfrm>
            <a:off x="2754379" y="482990"/>
            <a:ext cx="3425737" cy="584776"/>
          </a:xfrm>
          <a:prstGeom prst="rect">
            <a:avLst/>
          </a:prstGeom>
          <a:noFill/>
        </p:spPr>
        <p:txBody>
          <a:bodyPr wrap="none" rtlCol="0">
            <a:spAutoFit/>
          </a:bodyPr>
          <a:lstStyle/>
          <a:p>
            <a:r>
              <a:rPr lang="en-US" sz="3200" dirty="0" smtClean="0">
                <a:solidFill>
                  <a:srgbClr val="FFFF00"/>
                </a:solidFill>
              </a:rPr>
              <a:t>Near the black hole</a:t>
            </a:r>
            <a:endParaRPr lang="en-US" sz="3200" dirty="0">
              <a:solidFill>
                <a:srgbClr val="FFFF00"/>
              </a:solidFill>
            </a:endParaRPr>
          </a:p>
        </p:txBody>
      </p:sp>
      <p:sp>
        <p:nvSpPr>
          <p:cNvPr id="6" name="TextBox 5"/>
          <p:cNvSpPr txBox="1"/>
          <p:nvPr/>
        </p:nvSpPr>
        <p:spPr>
          <a:xfrm>
            <a:off x="2771800" y="6309320"/>
            <a:ext cx="5109091" cy="338554"/>
          </a:xfrm>
          <a:prstGeom prst="rect">
            <a:avLst/>
          </a:prstGeom>
          <a:noFill/>
        </p:spPr>
        <p:txBody>
          <a:bodyPr wrap="none" rtlCol="0">
            <a:spAutoFit/>
          </a:bodyPr>
          <a:lstStyle/>
          <a:p>
            <a:r>
              <a:rPr lang="en-US" sz="1600" dirty="0" smtClean="0"/>
              <a:t>Generated by Alain </a:t>
            </a:r>
            <a:r>
              <a:rPr lang="en-US" sz="1600" dirty="0" err="1" smtClean="0"/>
              <a:t>Riazelou</a:t>
            </a:r>
            <a:r>
              <a:rPr lang="en-US" sz="1600" dirty="0" smtClean="0"/>
              <a:t> for the film INTERSTELLAR</a:t>
            </a:r>
            <a:endParaRPr lang="en-US" sz="1600" dirty="0"/>
          </a:p>
        </p:txBody>
      </p:sp>
    </p:spTree>
    <p:extLst>
      <p:ext uri="{BB962C8B-B14F-4D97-AF65-F5344CB8AC3E}">
        <p14:creationId xmlns:p14="http://schemas.microsoft.com/office/powerpoint/2010/main" val="63519812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wormhole"/>
          <p:cNvPicPr>
            <a:picLocks noChangeAspect="1" noChangeArrowheads="1"/>
          </p:cNvPicPr>
          <p:nvPr/>
        </p:nvPicPr>
        <p:blipFill>
          <a:blip r:embed="rId2">
            <a:extLst>
              <a:ext uri="{28A0092B-C50C-407E-A947-70E740481C1C}">
                <a14:useLocalDpi xmlns:a14="http://schemas.microsoft.com/office/drawing/2010/main" val="0"/>
              </a:ext>
            </a:extLst>
          </a:blip>
          <a:srcRect l="29985" t="7858" r="17213" b="49507"/>
          <a:stretch>
            <a:fillRect/>
          </a:stretch>
        </p:blipFill>
        <p:spPr bwMode="auto">
          <a:xfrm>
            <a:off x="0" y="1340768"/>
            <a:ext cx="4835988" cy="5517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491880" y="1844824"/>
            <a:ext cx="1199292" cy="307777"/>
          </a:xfrm>
          <a:prstGeom prst="rect">
            <a:avLst/>
          </a:prstGeom>
          <a:noFill/>
        </p:spPr>
        <p:txBody>
          <a:bodyPr wrap="none" rtlCol="0">
            <a:spAutoFit/>
          </a:bodyPr>
          <a:lstStyle/>
          <a:p>
            <a:r>
              <a:rPr lang="en-US" dirty="0">
                <a:solidFill>
                  <a:srgbClr val="FF0000"/>
                </a:solidFill>
                <a:latin typeface="Arial Black" charset="0"/>
              </a:rPr>
              <a:t>black hole</a:t>
            </a:r>
            <a:endParaRPr lang="en-US" dirty="0"/>
          </a:p>
        </p:txBody>
      </p:sp>
      <p:sp>
        <p:nvSpPr>
          <p:cNvPr id="6" name="TextBox 5"/>
          <p:cNvSpPr txBox="1"/>
          <p:nvPr/>
        </p:nvSpPr>
        <p:spPr>
          <a:xfrm>
            <a:off x="3419872" y="4509120"/>
            <a:ext cx="1158002" cy="523220"/>
          </a:xfrm>
          <a:prstGeom prst="rect">
            <a:avLst/>
          </a:prstGeom>
          <a:noFill/>
        </p:spPr>
        <p:txBody>
          <a:bodyPr wrap="none" rtlCol="0">
            <a:spAutoFit/>
          </a:bodyPr>
          <a:lstStyle/>
          <a:p>
            <a:r>
              <a:rPr lang="en-US" dirty="0">
                <a:solidFill>
                  <a:srgbClr val="FF0000"/>
                </a:solidFill>
                <a:latin typeface="Arial Black" charset="0"/>
              </a:rPr>
              <a:t>wormhole</a:t>
            </a:r>
          </a:p>
          <a:p>
            <a:endParaRPr lang="en-US" dirty="0"/>
          </a:p>
        </p:txBody>
      </p:sp>
      <p:sp>
        <p:nvSpPr>
          <p:cNvPr id="7" name="TextBox 6"/>
          <p:cNvSpPr txBox="1"/>
          <p:nvPr/>
        </p:nvSpPr>
        <p:spPr>
          <a:xfrm>
            <a:off x="5436096" y="3140968"/>
            <a:ext cx="3236182" cy="1077218"/>
          </a:xfrm>
          <a:prstGeom prst="rect">
            <a:avLst/>
          </a:prstGeom>
          <a:noFill/>
        </p:spPr>
        <p:txBody>
          <a:bodyPr wrap="none" rtlCol="0">
            <a:spAutoFit/>
          </a:bodyPr>
          <a:lstStyle/>
          <a:p>
            <a:r>
              <a:rPr lang="en-US" sz="3200" dirty="0" smtClean="0"/>
              <a:t>Tunneling through </a:t>
            </a:r>
          </a:p>
          <a:p>
            <a:r>
              <a:rPr lang="en-US" sz="3200" dirty="0" smtClean="0"/>
              <a:t>space and time</a:t>
            </a:r>
            <a:endParaRPr lang="en-US" sz="3200" dirty="0"/>
          </a:p>
        </p:txBody>
      </p:sp>
      <p:sp>
        <p:nvSpPr>
          <p:cNvPr id="8" name="Title 1"/>
          <p:cNvSpPr>
            <a:spLocks noGrp="1"/>
          </p:cNvSpPr>
          <p:nvPr>
            <p:ph type="title"/>
          </p:nvPr>
        </p:nvSpPr>
        <p:spPr/>
        <p:txBody>
          <a:bodyPr>
            <a:normAutofit fontScale="90000"/>
          </a:bodyPr>
          <a:lstStyle/>
          <a:p>
            <a:r>
              <a:rPr lang="en-US" dirty="0"/>
              <a:t>a</a:t>
            </a:r>
            <a:r>
              <a:rPr lang="en-US" dirty="0" smtClean="0"/>
              <a:t>nd what may lie inside the black hole</a:t>
            </a:r>
            <a:endParaRPr lang="en-US" dirty="0"/>
          </a:p>
        </p:txBody>
      </p:sp>
      <p:sp>
        <p:nvSpPr>
          <p:cNvPr id="9" name="TextBox 8"/>
          <p:cNvSpPr txBox="1"/>
          <p:nvPr/>
        </p:nvSpPr>
        <p:spPr>
          <a:xfrm>
            <a:off x="5436096" y="2060848"/>
            <a:ext cx="3244999" cy="830997"/>
          </a:xfrm>
          <a:prstGeom prst="rect">
            <a:avLst/>
          </a:prstGeom>
          <a:noFill/>
        </p:spPr>
        <p:txBody>
          <a:bodyPr wrap="none" rtlCol="0">
            <a:spAutoFit/>
          </a:bodyPr>
          <a:lstStyle/>
          <a:p>
            <a:r>
              <a:rPr lang="en-US" sz="4800" dirty="0" smtClean="0"/>
              <a:t>A wormhole</a:t>
            </a:r>
            <a:endParaRPr lang="en-US" sz="4800" dirty="0"/>
          </a:p>
        </p:txBody>
      </p:sp>
    </p:spTree>
    <p:extLst>
      <p:ext uri="{BB962C8B-B14F-4D97-AF65-F5344CB8AC3E}">
        <p14:creationId xmlns:p14="http://schemas.microsoft.com/office/powerpoint/2010/main" val="407320507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ultiverse.pdf"/>
          <p:cNvPicPr>
            <a:picLocks noGrp="1" noChangeAspect="1"/>
          </p:cNvPicPr>
          <p:nvPr>
            <p:ph idx="1"/>
          </p:nvPr>
        </p:nvPicPr>
        <p:blipFill rotWithShape="1">
          <a:blip r:embed="rId2">
            <a:extLst>
              <a:ext uri="{28A0092B-C50C-407E-A947-70E740481C1C}">
                <a14:useLocalDpi xmlns:a14="http://schemas.microsoft.com/office/drawing/2010/main" val="0"/>
              </a:ext>
            </a:extLst>
          </a:blip>
          <a:srcRect t="-348" b="580"/>
          <a:stretch/>
        </p:blipFill>
        <p:spPr>
          <a:xfrm>
            <a:off x="89001" y="880902"/>
            <a:ext cx="7867375" cy="5971109"/>
          </a:xfrm>
        </p:spPr>
      </p:pic>
      <p:sp>
        <p:nvSpPr>
          <p:cNvPr id="3" name="TextBox 2"/>
          <p:cNvSpPr txBox="1"/>
          <p:nvPr/>
        </p:nvSpPr>
        <p:spPr>
          <a:xfrm>
            <a:off x="2483768" y="0"/>
            <a:ext cx="3386163" cy="707886"/>
          </a:xfrm>
          <a:prstGeom prst="rect">
            <a:avLst/>
          </a:prstGeom>
          <a:noFill/>
        </p:spPr>
        <p:txBody>
          <a:bodyPr wrap="none" rtlCol="0">
            <a:spAutoFit/>
          </a:bodyPr>
          <a:lstStyle/>
          <a:p>
            <a:r>
              <a:rPr lang="en-US" sz="4000" dirty="0" smtClean="0"/>
              <a:t>MULTIVERSE</a:t>
            </a:r>
            <a:endParaRPr lang="en-US" sz="4000" dirty="0"/>
          </a:p>
        </p:txBody>
      </p:sp>
    </p:spTree>
    <p:extLst>
      <p:ext uri="{BB962C8B-B14F-4D97-AF65-F5344CB8AC3E}">
        <p14:creationId xmlns:p14="http://schemas.microsoft.com/office/powerpoint/2010/main" val="7551070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Discovering black holes</a:t>
            </a:r>
            <a:endParaRPr lang="en-US" dirty="0"/>
          </a:p>
        </p:txBody>
      </p:sp>
      <p:sp>
        <p:nvSpPr>
          <p:cNvPr id="3" name="Content Placeholder 2"/>
          <p:cNvSpPr>
            <a:spLocks noGrp="1"/>
          </p:cNvSpPr>
          <p:nvPr>
            <p:ph idx="1"/>
          </p:nvPr>
        </p:nvSpPr>
        <p:spPr>
          <a:xfrm>
            <a:off x="323528" y="2204864"/>
            <a:ext cx="8686800" cy="4525963"/>
          </a:xfrm>
        </p:spPr>
        <p:txBody>
          <a:bodyPr>
            <a:normAutofit/>
          </a:bodyPr>
          <a:lstStyle/>
          <a:p>
            <a:r>
              <a:rPr lang="en-US" dirty="0" smtClean="0"/>
              <a:t>Predictions</a:t>
            </a:r>
          </a:p>
          <a:p>
            <a:r>
              <a:rPr lang="en-US" dirty="0"/>
              <a:t>B</a:t>
            </a:r>
            <a:r>
              <a:rPr lang="en-US" dirty="0" smtClean="0"/>
              <a:t>lack holes in astronomy</a:t>
            </a:r>
          </a:p>
          <a:p>
            <a:r>
              <a:rPr lang="en-US" dirty="0" smtClean="0"/>
              <a:t>Observing black holes at last</a:t>
            </a:r>
          </a:p>
          <a:p>
            <a:r>
              <a:rPr lang="en-US" dirty="0" smtClean="0"/>
              <a:t>Searching for monster black holes</a:t>
            </a:r>
          </a:p>
          <a:p>
            <a:r>
              <a:rPr lang="en-US" dirty="0" smtClean="0">
                <a:solidFill>
                  <a:srgbClr val="FFFFFF"/>
                </a:solidFill>
              </a:rPr>
              <a:t>Quasars</a:t>
            </a:r>
          </a:p>
          <a:p>
            <a:pPr marL="0" indent="0">
              <a:buNone/>
            </a:pPr>
            <a:endParaRPr lang="en-US" dirty="0" smtClean="0"/>
          </a:p>
          <a:p>
            <a:endParaRPr lang="en-US" dirty="0" smtClean="0"/>
          </a:p>
          <a:p>
            <a:endParaRPr lang="en-US" dirty="0"/>
          </a:p>
        </p:txBody>
      </p:sp>
    </p:spTree>
    <p:extLst>
      <p:ext uri="{BB962C8B-B14F-4D97-AF65-F5344CB8AC3E}">
        <p14:creationId xmlns:p14="http://schemas.microsoft.com/office/powerpoint/2010/main" val="29644819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4239344"/>
          </a:xfrm>
        </p:spPr>
        <p:txBody>
          <a:bodyPr>
            <a:normAutofit/>
          </a:bodyPr>
          <a:lstStyle/>
          <a:p>
            <a:r>
              <a:rPr lang="en-US" dirty="0" smtClean="0"/>
              <a:t>We live on an island surrounded by a sea of ignorance. As our island of knowledge grows, so does the shore of our ignorance</a:t>
            </a:r>
            <a:endParaRPr lang="en-US" dirty="0"/>
          </a:p>
        </p:txBody>
      </p:sp>
      <p:sp>
        <p:nvSpPr>
          <p:cNvPr id="5" name="TextBox 4"/>
          <p:cNvSpPr txBox="1"/>
          <p:nvPr/>
        </p:nvSpPr>
        <p:spPr>
          <a:xfrm>
            <a:off x="6604000" y="5435600"/>
            <a:ext cx="1622272" cy="307777"/>
          </a:xfrm>
          <a:prstGeom prst="rect">
            <a:avLst/>
          </a:prstGeom>
          <a:noFill/>
        </p:spPr>
        <p:txBody>
          <a:bodyPr wrap="none" rtlCol="0">
            <a:spAutoFit/>
          </a:bodyPr>
          <a:lstStyle/>
          <a:p>
            <a:r>
              <a:rPr lang="en-US" dirty="0" smtClean="0"/>
              <a:t>John Wheeler  1992</a:t>
            </a:r>
            <a:endParaRPr lang="en-US" dirty="0"/>
          </a:p>
        </p:txBody>
      </p:sp>
    </p:spTree>
    <p:extLst>
      <p:ext uri="{BB962C8B-B14F-4D97-AF65-F5344CB8AC3E}">
        <p14:creationId xmlns:p14="http://schemas.microsoft.com/office/powerpoint/2010/main" val="25288203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amazing force of gravity</a:t>
            </a:r>
            <a:endParaRPr lang="en-US" dirty="0"/>
          </a:p>
        </p:txBody>
      </p:sp>
      <p:sp>
        <p:nvSpPr>
          <p:cNvPr id="3" name="Content Placeholder 2"/>
          <p:cNvSpPr>
            <a:spLocks noGrp="1"/>
          </p:cNvSpPr>
          <p:nvPr>
            <p:ph idx="1"/>
          </p:nvPr>
        </p:nvSpPr>
        <p:spPr>
          <a:xfrm>
            <a:off x="-108520" y="1556792"/>
            <a:ext cx="9361040" cy="4525963"/>
          </a:xfrm>
        </p:spPr>
        <p:txBody>
          <a:bodyPr>
            <a:normAutofit fontScale="85000" lnSpcReduction="20000"/>
          </a:bodyPr>
          <a:lstStyle/>
          <a:p>
            <a:r>
              <a:rPr lang="en-US" dirty="0" smtClean="0"/>
              <a:t>Compress sun into a sphere  4 miles in diameter</a:t>
            </a:r>
          </a:p>
          <a:p>
            <a:r>
              <a:rPr lang="en-US" dirty="0"/>
              <a:t>Gravity on surface is strong, </a:t>
            </a:r>
            <a:r>
              <a:rPr lang="en-US" dirty="0" smtClean="0"/>
              <a:t>mass collapses </a:t>
            </a:r>
            <a:r>
              <a:rPr lang="en-US" dirty="0"/>
              <a:t>to a point </a:t>
            </a:r>
            <a:endParaRPr lang="en-US" dirty="0" smtClean="0"/>
          </a:p>
          <a:p>
            <a:r>
              <a:rPr lang="en-US" dirty="0" smtClean="0"/>
              <a:t>Event horizon is the ghost of the surface</a:t>
            </a:r>
          </a:p>
          <a:p>
            <a:r>
              <a:rPr lang="en-US" dirty="0" smtClean="0"/>
              <a:t>Even light cannot escape</a:t>
            </a:r>
          </a:p>
          <a:p>
            <a:endParaRPr lang="en-US" dirty="0" smtClean="0"/>
          </a:p>
          <a:p>
            <a:r>
              <a:rPr lang="en-US" dirty="0" smtClean="0"/>
              <a:t>Further away, its just gravity falling off as 1/r</a:t>
            </a:r>
            <a:r>
              <a:rPr lang="en-US" baseline="30000" dirty="0" smtClean="0"/>
              <a:t>2</a:t>
            </a:r>
          </a:p>
          <a:p>
            <a:r>
              <a:rPr lang="en-US" dirty="0" smtClean="0"/>
              <a:t>Space-time moves matter, matter curves space-time</a:t>
            </a:r>
          </a:p>
          <a:p>
            <a:r>
              <a:rPr lang="en-US" dirty="0" smtClean="0"/>
              <a:t>If a black hole is disturbed or collides, it vibrates</a:t>
            </a:r>
          </a:p>
          <a:p>
            <a:r>
              <a:rPr lang="en-US" dirty="0" smtClean="0"/>
              <a:t>Produces ripples in space-time: gravitational waves</a:t>
            </a:r>
          </a:p>
          <a:p>
            <a:r>
              <a:rPr lang="en-US" dirty="0" smtClean="0"/>
              <a:t>Energy is carried away, orbiting black holes merge</a:t>
            </a:r>
          </a:p>
          <a:p>
            <a:endParaRPr lang="en-US" dirty="0" smtClean="0"/>
          </a:p>
          <a:p>
            <a:endParaRPr lang="en-US" baseline="30000" dirty="0" smtClean="0"/>
          </a:p>
          <a:p>
            <a:endParaRPr lang="en-US" dirty="0"/>
          </a:p>
        </p:txBody>
      </p:sp>
    </p:spTree>
    <p:extLst>
      <p:ext uri="{BB962C8B-B14F-4D97-AF65-F5344CB8AC3E}">
        <p14:creationId xmlns:p14="http://schemas.microsoft.com/office/powerpoint/2010/main" val="62128705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83" y="27876"/>
            <a:ext cx="6738635" cy="499935"/>
          </a:xfrm>
        </p:spPr>
        <p:txBody>
          <a:bodyPr>
            <a:normAutofit fontScale="90000"/>
          </a:bodyPr>
          <a:lstStyle/>
          <a:p>
            <a:r>
              <a:rPr lang="en-US" sz="3200" dirty="0" smtClean="0">
                <a:solidFill>
                  <a:srgbClr val="FFFF00"/>
                </a:solidFill>
              </a:rPr>
              <a:t>PREDICTION</a:t>
            </a:r>
            <a:endParaRPr lang="en-US" sz="3200" dirty="0">
              <a:solidFill>
                <a:srgbClr val="FFFF00"/>
              </a:solidFill>
            </a:endParaRPr>
          </a:p>
        </p:txBody>
      </p:sp>
      <p:sp>
        <p:nvSpPr>
          <p:cNvPr id="4" name="TextBox 3"/>
          <p:cNvSpPr txBox="1"/>
          <p:nvPr/>
        </p:nvSpPr>
        <p:spPr>
          <a:xfrm>
            <a:off x="0" y="620688"/>
            <a:ext cx="6732240" cy="5201424"/>
          </a:xfrm>
          <a:prstGeom prst="rect">
            <a:avLst/>
          </a:prstGeom>
          <a:noFill/>
        </p:spPr>
        <p:txBody>
          <a:bodyPr wrap="square" rtlCol="0">
            <a:spAutoFit/>
          </a:bodyPr>
          <a:lstStyle/>
          <a:p>
            <a:pPr marL="0" indent="0">
              <a:buNone/>
            </a:pPr>
            <a:r>
              <a:rPr lang="en-US" sz="2000" dirty="0" smtClean="0"/>
              <a:t>If </a:t>
            </a:r>
            <a:r>
              <a:rPr lang="en-US" sz="2000" dirty="0"/>
              <a:t>the semi-diameter of a sphere of the same density as the Sun were to exceed that of the Sun in the proportion of 500 to 1, a body falling from an infinite height towards it would have acquired at its surface greater velocity than that of light, and consequently supposing light to be attracted by the same force in proportion to its </a:t>
            </a:r>
            <a:r>
              <a:rPr lang="en-US" sz="2000" dirty="0" err="1"/>
              <a:t>vis</a:t>
            </a:r>
            <a:r>
              <a:rPr lang="en-US" sz="2000" dirty="0"/>
              <a:t> </a:t>
            </a:r>
            <a:r>
              <a:rPr lang="en-US" sz="2000" dirty="0" err="1"/>
              <a:t>inertiae</a:t>
            </a:r>
            <a:r>
              <a:rPr lang="en-US" sz="2000" dirty="0"/>
              <a:t>, with other bodies, all light emitted from such a body would be made to return towards it by its own proper gravity</a:t>
            </a:r>
            <a:r>
              <a:rPr lang="en-US" sz="2000" dirty="0" smtClean="0"/>
              <a:t>.</a:t>
            </a:r>
          </a:p>
          <a:p>
            <a:pPr marL="0" indent="0">
              <a:buNone/>
            </a:pPr>
            <a:endParaRPr lang="en-US" sz="2000" dirty="0"/>
          </a:p>
          <a:p>
            <a:pPr marL="0" indent="0">
              <a:buNone/>
            </a:pPr>
            <a:r>
              <a:rPr lang="en-US" dirty="0"/>
              <a:t>John </a:t>
            </a:r>
            <a:r>
              <a:rPr lang="en-US" dirty="0" err="1"/>
              <a:t>Michell</a:t>
            </a:r>
            <a:r>
              <a:rPr lang="en-US" dirty="0"/>
              <a:t> </a:t>
            </a:r>
            <a:r>
              <a:rPr lang="en-US" dirty="0" smtClean="0"/>
              <a:t>1783</a:t>
            </a:r>
          </a:p>
          <a:p>
            <a:pPr marL="0" indent="0">
              <a:buNone/>
            </a:pPr>
            <a:r>
              <a:rPr lang="en-US" dirty="0" smtClean="0"/>
              <a:t> </a:t>
            </a:r>
            <a:r>
              <a:rPr lang="en-US" dirty="0" smtClean="0">
                <a:solidFill>
                  <a:srgbClr val="FFFFFF"/>
                </a:solidFill>
              </a:rPr>
              <a:t>Professor of Geology at Cambridge, then a  Yorkshire  vicar</a:t>
            </a:r>
          </a:p>
          <a:p>
            <a:endParaRPr lang="en-US" sz="2000" dirty="0">
              <a:solidFill>
                <a:schemeClr val="bg1"/>
              </a:solidFill>
            </a:endParaRPr>
          </a:p>
          <a:p>
            <a:r>
              <a:rPr lang="en-US" sz="2000" dirty="0" smtClean="0">
                <a:solidFill>
                  <a:schemeClr val="bg1"/>
                </a:solidFill>
              </a:rPr>
              <a:t>Invented artificial magnets &amp;  father of seismology &amp;</a:t>
            </a:r>
          </a:p>
          <a:p>
            <a:r>
              <a:rPr lang="en-US" sz="2000" dirty="0" smtClean="0">
                <a:solidFill>
                  <a:schemeClr val="bg1"/>
                </a:solidFill>
              </a:rPr>
              <a:t>“Cavendish” torsion balance for measuring mass of Earth</a:t>
            </a:r>
          </a:p>
          <a:p>
            <a:endParaRPr lang="en-US" sz="2000" dirty="0">
              <a:solidFill>
                <a:schemeClr val="bg1"/>
              </a:solidFill>
            </a:endParaRPr>
          </a:p>
          <a:p>
            <a:r>
              <a:rPr lang="en-US" sz="2000" dirty="0" smtClean="0">
                <a:solidFill>
                  <a:schemeClr val="bg1"/>
                </a:solidFill>
              </a:rPr>
              <a:t>Proposed  black holes “dark stars” and how to measure </a:t>
            </a:r>
          </a:p>
          <a:p>
            <a:r>
              <a:rPr lang="en-US" sz="2000" dirty="0" smtClean="0">
                <a:solidFill>
                  <a:schemeClr val="bg1"/>
                </a:solidFill>
              </a:rPr>
              <a:t>their mass in a binary system  </a:t>
            </a:r>
            <a:endParaRPr lang="en-US" sz="2000" dirty="0">
              <a:solidFill>
                <a:schemeClr val="bg1"/>
              </a:solidFill>
            </a:endParaRPr>
          </a:p>
        </p:txBody>
      </p:sp>
      <p:sp>
        <p:nvSpPr>
          <p:cNvPr id="5" name="TextBox 4"/>
          <p:cNvSpPr txBox="1"/>
          <p:nvPr/>
        </p:nvSpPr>
        <p:spPr>
          <a:xfrm>
            <a:off x="1162562" y="6278860"/>
            <a:ext cx="288924" cy="369332"/>
          </a:xfrm>
          <a:prstGeom prst="rect">
            <a:avLst/>
          </a:prstGeom>
          <a:noFill/>
        </p:spPr>
        <p:txBody>
          <a:bodyPr wrap="none" rtlCol="0">
            <a:spAutoFit/>
          </a:bodyPr>
          <a:lstStyle/>
          <a:p>
            <a:r>
              <a:rPr lang="en-US" dirty="0" smtClean="0"/>
              <a:t>v</a:t>
            </a:r>
            <a:endParaRPr lang="en-US" dirty="0"/>
          </a:p>
        </p:txBody>
      </p:sp>
      <p:sp>
        <p:nvSpPr>
          <p:cNvPr id="6" name="TextBox 5"/>
          <p:cNvSpPr txBox="1"/>
          <p:nvPr/>
        </p:nvSpPr>
        <p:spPr>
          <a:xfrm>
            <a:off x="-35355" y="4005064"/>
            <a:ext cx="3752850" cy="400110"/>
          </a:xfrm>
          <a:prstGeom prst="rect">
            <a:avLst/>
          </a:prstGeom>
          <a:noFill/>
        </p:spPr>
        <p:txBody>
          <a:bodyPr wrap="none" rtlCol="0">
            <a:spAutoFit/>
          </a:bodyPr>
          <a:lstStyle/>
          <a:p>
            <a:r>
              <a:rPr lang="en-US" sz="2000" dirty="0" smtClean="0">
                <a:solidFill>
                  <a:srgbClr val="FFFFFF"/>
                </a:solidFill>
              </a:rPr>
              <a:t>Escape velocity from star  satisfies</a:t>
            </a:r>
            <a:endParaRPr lang="en-US" sz="2000" dirty="0">
              <a:solidFill>
                <a:srgbClr val="FFFFFF"/>
              </a:solidFill>
            </a:endParaRPr>
          </a:p>
        </p:txBody>
      </p:sp>
      <p:sp>
        <p:nvSpPr>
          <p:cNvPr id="7" name="TextBox 6"/>
          <p:cNvSpPr txBox="1"/>
          <p:nvPr/>
        </p:nvSpPr>
        <p:spPr>
          <a:xfrm>
            <a:off x="3851920" y="3861048"/>
            <a:ext cx="2085426" cy="584776"/>
          </a:xfrm>
          <a:prstGeom prst="rect">
            <a:avLst/>
          </a:prstGeom>
          <a:noFill/>
        </p:spPr>
        <p:txBody>
          <a:bodyPr wrap="none" rtlCol="0">
            <a:spAutoFit/>
          </a:bodyPr>
          <a:lstStyle/>
          <a:p>
            <a:r>
              <a:rPr lang="en-US" sz="3200" dirty="0" smtClean="0">
                <a:solidFill>
                  <a:srgbClr val="FFFFFF"/>
                </a:solidFill>
              </a:rPr>
              <a:t>½ v</a:t>
            </a:r>
            <a:r>
              <a:rPr lang="en-US" sz="3200" baseline="30000" dirty="0" smtClean="0">
                <a:solidFill>
                  <a:srgbClr val="FFFFFF"/>
                </a:solidFill>
              </a:rPr>
              <a:t>2</a:t>
            </a:r>
            <a:r>
              <a:rPr lang="en-US" sz="3200" dirty="0" smtClean="0">
                <a:solidFill>
                  <a:srgbClr val="FFFFFF"/>
                </a:solidFill>
              </a:rPr>
              <a:t> =GM/r</a:t>
            </a:r>
            <a:endParaRPr lang="en-US" sz="3200" dirty="0">
              <a:solidFill>
                <a:srgbClr val="FFFFFF"/>
              </a:solidFill>
            </a:endParaRPr>
          </a:p>
        </p:txBody>
      </p:sp>
      <p:sp>
        <p:nvSpPr>
          <p:cNvPr id="8" name="TextBox 7"/>
          <p:cNvSpPr txBox="1"/>
          <p:nvPr/>
        </p:nvSpPr>
        <p:spPr>
          <a:xfrm>
            <a:off x="6193750" y="3933056"/>
            <a:ext cx="2981330" cy="523220"/>
          </a:xfrm>
          <a:prstGeom prst="rect">
            <a:avLst/>
          </a:prstGeom>
          <a:noFill/>
        </p:spPr>
        <p:txBody>
          <a:bodyPr wrap="none" rtlCol="0">
            <a:spAutoFit/>
          </a:bodyPr>
          <a:lstStyle/>
          <a:p>
            <a:r>
              <a:rPr lang="en-US" sz="2800" dirty="0">
                <a:solidFill>
                  <a:srgbClr val="FFFFFF"/>
                </a:solidFill>
              </a:rPr>
              <a:t>v</a:t>
            </a:r>
            <a:r>
              <a:rPr lang="en-US" sz="2800" dirty="0" smtClean="0">
                <a:solidFill>
                  <a:srgbClr val="FFFFFF"/>
                </a:solidFill>
              </a:rPr>
              <a:t> &lt;  speed of light c</a:t>
            </a:r>
            <a:endParaRPr lang="en-US" sz="2800" dirty="0">
              <a:solidFill>
                <a:srgbClr val="FFFFFF"/>
              </a:solidFill>
            </a:endParaRPr>
          </a:p>
        </p:txBody>
      </p:sp>
      <p:sp>
        <p:nvSpPr>
          <p:cNvPr id="9" name="TextBox 8"/>
          <p:cNvSpPr txBox="1"/>
          <p:nvPr/>
        </p:nvSpPr>
        <p:spPr>
          <a:xfrm>
            <a:off x="57883" y="5073541"/>
            <a:ext cx="4790695" cy="584776"/>
          </a:xfrm>
          <a:prstGeom prst="rect">
            <a:avLst/>
          </a:prstGeom>
          <a:noFill/>
        </p:spPr>
        <p:txBody>
          <a:bodyPr wrap="none" rtlCol="0">
            <a:spAutoFit/>
          </a:bodyPr>
          <a:lstStyle/>
          <a:p>
            <a:r>
              <a:rPr lang="en-US" sz="3200" dirty="0" smtClean="0">
                <a:solidFill>
                  <a:srgbClr val="FFFFFF"/>
                </a:solidFill>
              </a:rPr>
              <a:t>The critical size is r=2GM/c</a:t>
            </a:r>
            <a:r>
              <a:rPr lang="en-US" sz="3200" baseline="30000" dirty="0" smtClean="0">
                <a:solidFill>
                  <a:srgbClr val="FFFFFF"/>
                </a:solidFill>
              </a:rPr>
              <a:t>2</a:t>
            </a:r>
            <a:endParaRPr lang="en-US" sz="3200" baseline="30000" dirty="0">
              <a:solidFill>
                <a:srgbClr val="FFFFFF"/>
              </a:solidFill>
            </a:endParaRPr>
          </a:p>
        </p:txBody>
      </p:sp>
      <p:sp>
        <p:nvSpPr>
          <p:cNvPr id="11" name="TextBox 10"/>
          <p:cNvSpPr txBox="1"/>
          <p:nvPr/>
        </p:nvSpPr>
        <p:spPr>
          <a:xfrm>
            <a:off x="0" y="4327768"/>
            <a:ext cx="7501169" cy="584776"/>
          </a:xfrm>
          <a:prstGeom prst="rect">
            <a:avLst/>
          </a:prstGeom>
          <a:noFill/>
        </p:spPr>
        <p:txBody>
          <a:bodyPr wrap="square" rtlCol="0">
            <a:spAutoFit/>
          </a:bodyPr>
          <a:lstStyle/>
          <a:p>
            <a:r>
              <a:rPr lang="en-US" sz="3200" dirty="0" smtClean="0">
                <a:solidFill>
                  <a:srgbClr val="FFFF00"/>
                </a:solidFill>
              </a:rPr>
              <a:t>If a star is too compact, light cannot escape!</a:t>
            </a:r>
            <a:endParaRPr lang="en-US" sz="3200" dirty="0">
              <a:solidFill>
                <a:srgbClr val="FFFF00"/>
              </a:solidFill>
            </a:endParaRPr>
          </a:p>
        </p:txBody>
      </p:sp>
      <p:pic>
        <p:nvPicPr>
          <p:cNvPr id="12" name="Picture 11" descr="michell_BHprediction.pdf"/>
          <p:cNvPicPr>
            <a:picLocks noChangeAspect="1"/>
          </p:cNvPicPr>
          <p:nvPr/>
        </p:nvPicPr>
        <p:blipFill rotWithShape="1">
          <a:blip r:embed="rId2">
            <a:extLst>
              <a:ext uri="{28A0092B-C50C-407E-A947-70E740481C1C}">
                <a14:useLocalDpi xmlns:a14="http://schemas.microsoft.com/office/drawing/2010/main" val="0"/>
              </a:ext>
            </a:extLst>
          </a:blip>
          <a:srcRect l="14938" t="17151" r="5782" b="76862"/>
          <a:stretch/>
        </p:blipFill>
        <p:spPr>
          <a:xfrm>
            <a:off x="41450" y="6094194"/>
            <a:ext cx="5741269" cy="640830"/>
          </a:xfrm>
          <a:prstGeom prst="rect">
            <a:avLst/>
          </a:prstGeom>
        </p:spPr>
      </p:pic>
      <p:pic>
        <p:nvPicPr>
          <p:cNvPr id="15" name="Picture 14" descr="michelljohn.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1713" y="12080"/>
            <a:ext cx="2668583" cy="3388677"/>
          </a:xfrm>
          <a:prstGeom prst="rect">
            <a:avLst/>
          </a:prstGeom>
        </p:spPr>
      </p:pic>
      <p:sp>
        <p:nvSpPr>
          <p:cNvPr id="3" name="TextBox 2"/>
          <p:cNvSpPr txBox="1"/>
          <p:nvPr/>
        </p:nvSpPr>
        <p:spPr>
          <a:xfrm>
            <a:off x="6408720" y="3212976"/>
            <a:ext cx="2770635" cy="400110"/>
          </a:xfrm>
          <a:prstGeom prst="rect">
            <a:avLst/>
          </a:prstGeom>
          <a:noFill/>
        </p:spPr>
        <p:txBody>
          <a:bodyPr wrap="none" rtlCol="0">
            <a:spAutoFit/>
          </a:bodyPr>
          <a:lstStyle/>
          <a:p>
            <a:r>
              <a:rPr lang="en-US" sz="2000" dirty="0">
                <a:solidFill>
                  <a:srgbClr val="FFFF00"/>
                </a:solidFill>
              </a:rPr>
              <a:t>John </a:t>
            </a:r>
            <a:r>
              <a:rPr lang="en-US" sz="2000" dirty="0" err="1">
                <a:solidFill>
                  <a:srgbClr val="FFFF00"/>
                </a:solidFill>
              </a:rPr>
              <a:t>Michell</a:t>
            </a:r>
            <a:r>
              <a:rPr lang="en-US" sz="2000" dirty="0">
                <a:solidFill>
                  <a:srgbClr val="FFFF00"/>
                </a:solidFill>
              </a:rPr>
              <a:t>  1724-1793</a:t>
            </a:r>
            <a:endParaRPr lang="en-US" sz="2000" dirty="0"/>
          </a:p>
        </p:txBody>
      </p:sp>
      <p:pic>
        <p:nvPicPr>
          <p:cNvPr id="16" name="Content Placeholder 3" descr="bh.pdf"/>
          <p:cNvPicPr>
            <a:picLocks noChangeAspect="1"/>
          </p:cNvPicPr>
          <p:nvPr/>
        </p:nvPicPr>
        <p:blipFill rotWithShape="1">
          <a:blip r:embed="rId4"/>
          <a:srcRect l="9450" t="53040" r="55210" b="2817"/>
          <a:stretch/>
        </p:blipFill>
        <p:spPr>
          <a:xfrm>
            <a:off x="6467801" y="5013176"/>
            <a:ext cx="2370424" cy="1820746"/>
          </a:xfrm>
          <a:prstGeom prst="rect">
            <a:avLst/>
          </a:prstGeom>
        </p:spPr>
      </p:pic>
    </p:spTree>
    <p:extLst>
      <p:ext uri="{BB962C8B-B14F-4D97-AF65-F5344CB8AC3E}">
        <p14:creationId xmlns:p14="http://schemas.microsoft.com/office/powerpoint/2010/main" val="395048066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88976"/>
            <a:ext cx="8229600" cy="1143000"/>
          </a:xfrm>
        </p:spPr>
        <p:txBody>
          <a:bodyPr/>
          <a:lstStyle/>
          <a:p>
            <a:r>
              <a:rPr lang="en-US" dirty="0" smtClean="0">
                <a:solidFill>
                  <a:srgbClr val="FFFF00"/>
                </a:solidFill>
              </a:rPr>
              <a:t>Karl Schwarzschild </a:t>
            </a:r>
            <a:r>
              <a:rPr lang="en-US" sz="3200" dirty="0" smtClean="0">
                <a:solidFill>
                  <a:srgbClr val="FFFF00"/>
                </a:solidFill>
              </a:rPr>
              <a:t>1873-1916</a:t>
            </a:r>
            <a:endParaRPr lang="en-US" sz="3200" dirty="0">
              <a:solidFill>
                <a:srgbClr val="FFFF00"/>
              </a:solidFill>
            </a:endParaRPr>
          </a:p>
        </p:txBody>
      </p:sp>
      <p:sp>
        <p:nvSpPr>
          <p:cNvPr id="3" name="Content Placeholder 2"/>
          <p:cNvSpPr>
            <a:spLocks noGrp="1"/>
          </p:cNvSpPr>
          <p:nvPr>
            <p:ph idx="1"/>
          </p:nvPr>
        </p:nvSpPr>
        <p:spPr>
          <a:xfrm>
            <a:off x="-180528" y="836712"/>
            <a:ext cx="9144000" cy="4525963"/>
          </a:xfrm>
        </p:spPr>
        <p:txBody>
          <a:bodyPr>
            <a:normAutofit/>
          </a:bodyPr>
          <a:lstStyle/>
          <a:p>
            <a:pPr marL="0" indent="0">
              <a:buNone/>
            </a:pPr>
            <a:r>
              <a:rPr lang="en-US" sz="2400" dirty="0" smtClean="0">
                <a:solidFill>
                  <a:schemeClr val="bg1"/>
                </a:solidFill>
              </a:rPr>
              <a:t>A year before he died on  the Russian front, </a:t>
            </a:r>
          </a:p>
          <a:p>
            <a:pPr marL="0" indent="0">
              <a:buNone/>
            </a:pPr>
            <a:r>
              <a:rPr lang="en-US" sz="2400" dirty="0">
                <a:solidFill>
                  <a:schemeClr val="bg1"/>
                </a:solidFill>
              </a:rPr>
              <a:t>h</a:t>
            </a:r>
            <a:r>
              <a:rPr lang="en-US" sz="2400" dirty="0" smtClean="0">
                <a:solidFill>
                  <a:schemeClr val="bg1"/>
                </a:solidFill>
              </a:rPr>
              <a:t>e  read:  </a:t>
            </a:r>
            <a:r>
              <a:rPr lang="en-US" sz="2400" dirty="0">
                <a:solidFill>
                  <a:srgbClr val="FFFF00"/>
                </a:solidFill>
              </a:rPr>
              <a:t>Einstein 1915: “Gravity curves space</a:t>
            </a:r>
            <a:r>
              <a:rPr lang="en-US" sz="2400" dirty="0" smtClean="0">
                <a:solidFill>
                  <a:srgbClr val="FFFF00"/>
                </a:solidFill>
              </a:rPr>
              <a:t>”</a:t>
            </a:r>
            <a:endParaRPr lang="en-US" sz="2400" dirty="0" smtClean="0">
              <a:solidFill>
                <a:schemeClr val="bg1"/>
              </a:solidFill>
            </a:endParaRPr>
          </a:p>
          <a:p>
            <a:pPr marL="0" indent="0">
              <a:buNone/>
            </a:pPr>
            <a:r>
              <a:rPr lang="en-US" sz="2400" dirty="0">
                <a:solidFill>
                  <a:schemeClr val="bg1"/>
                </a:solidFill>
              </a:rPr>
              <a:t>a</a:t>
            </a:r>
            <a:r>
              <a:rPr lang="en-US" sz="2400" dirty="0" smtClean="0">
                <a:solidFill>
                  <a:schemeClr val="bg1"/>
                </a:solidFill>
              </a:rPr>
              <a:t>nd calculated the horizon size of a black hole</a:t>
            </a:r>
            <a:endParaRPr lang="en-US" sz="2400" dirty="0">
              <a:solidFill>
                <a:schemeClr val="bg1"/>
              </a:solidFill>
            </a:endParaRPr>
          </a:p>
        </p:txBody>
      </p:sp>
      <p:sp>
        <p:nvSpPr>
          <p:cNvPr id="4" name="TextBox 3"/>
          <p:cNvSpPr txBox="1"/>
          <p:nvPr/>
        </p:nvSpPr>
        <p:spPr>
          <a:xfrm>
            <a:off x="349845" y="2702368"/>
            <a:ext cx="4742855" cy="800219"/>
          </a:xfrm>
          <a:prstGeom prst="rect">
            <a:avLst/>
          </a:prstGeom>
          <a:noFill/>
        </p:spPr>
        <p:txBody>
          <a:bodyPr wrap="none" rtlCol="0">
            <a:spAutoFit/>
          </a:bodyPr>
          <a:lstStyle/>
          <a:p>
            <a:r>
              <a:rPr lang="en-US" sz="2800" dirty="0" err="1" smtClean="0">
                <a:solidFill>
                  <a:srgbClr val="FFFFFF"/>
                </a:solidFill>
              </a:rPr>
              <a:t>Schwarzchild</a:t>
            </a:r>
            <a:r>
              <a:rPr lang="en-US" sz="2800" dirty="0" smtClean="0">
                <a:solidFill>
                  <a:srgbClr val="FFFFFF"/>
                </a:solidFill>
              </a:rPr>
              <a:t> radius r</a:t>
            </a:r>
            <a:r>
              <a:rPr lang="en-US" sz="2800" dirty="0">
                <a:solidFill>
                  <a:srgbClr val="FFFFFF"/>
                </a:solidFill>
              </a:rPr>
              <a:t>=2GM/c</a:t>
            </a:r>
            <a:r>
              <a:rPr lang="en-US" sz="2800" baseline="30000" dirty="0">
                <a:solidFill>
                  <a:srgbClr val="FFFFFF"/>
                </a:solidFill>
              </a:rPr>
              <a:t>2</a:t>
            </a:r>
          </a:p>
          <a:p>
            <a:endParaRPr lang="en-US" dirty="0"/>
          </a:p>
        </p:txBody>
      </p:sp>
      <p:pic>
        <p:nvPicPr>
          <p:cNvPr id="5" name="Picture 4" descr="KSchwarzschild.pdf"/>
          <p:cNvPicPr>
            <a:picLocks noChangeAspect="1"/>
          </p:cNvPicPr>
          <p:nvPr/>
        </p:nvPicPr>
        <p:blipFill rotWithShape="1">
          <a:blip r:embed="rId2">
            <a:extLst>
              <a:ext uri="{28A0092B-C50C-407E-A947-70E740481C1C}">
                <a14:useLocalDpi xmlns:a14="http://schemas.microsoft.com/office/drawing/2010/main" val="0"/>
              </a:ext>
            </a:extLst>
          </a:blip>
          <a:srcRect t="2416" r="9884"/>
          <a:stretch/>
        </p:blipFill>
        <p:spPr>
          <a:xfrm>
            <a:off x="5827877" y="1635952"/>
            <a:ext cx="3316123" cy="5222048"/>
          </a:xfrm>
          <a:prstGeom prst="rect">
            <a:avLst/>
          </a:prstGeom>
        </p:spPr>
      </p:pic>
      <p:pic>
        <p:nvPicPr>
          <p:cNvPr id="6" name="Picture 5" descr="horizon.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99878"/>
            <a:ext cx="5092700" cy="3581400"/>
          </a:xfrm>
          <a:prstGeom prst="rect">
            <a:avLst/>
          </a:prstGeom>
        </p:spPr>
      </p:pic>
    </p:spTree>
    <p:extLst>
      <p:ext uri="{BB962C8B-B14F-4D97-AF65-F5344CB8AC3E}">
        <p14:creationId xmlns:p14="http://schemas.microsoft.com/office/powerpoint/2010/main" val="370180359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274974" cy="1143000"/>
          </a:xfrm>
        </p:spPr>
        <p:txBody>
          <a:bodyPr>
            <a:normAutofit/>
          </a:bodyPr>
          <a:lstStyle/>
          <a:p>
            <a:r>
              <a:rPr lang="en-US" dirty="0" smtClean="0">
                <a:solidFill>
                  <a:srgbClr val="FFFF00"/>
                </a:solidFill>
              </a:rPr>
              <a:t>Georg </a:t>
            </a:r>
            <a:r>
              <a:rPr lang="en-US" dirty="0">
                <a:solidFill>
                  <a:srgbClr val="FFFF00"/>
                </a:solidFill>
              </a:rPr>
              <a:t>von </a:t>
            </a:r>
            <a:r>
              <a:rPr lang="en-US" dirty="0" err="1" smtClean="0">
                <a:solidFill>
                  <a:srgbClr val="FFFF00"/>
                </a:solidFill>
              </a:rPr>
              <a:t>Soldner</a:t>
            </a:r>
            <a:r>
              <a:rPr lang="en-US" dirty="0">
                <a:solidFill>
                  <a:srgbClr val="FFFF00"/>
                </a:solidFill>
              </a:rPr>
              <a:t> </a:t>
            </a:r>
            <a:r>
              <a:rPr lang="en-US" sz="3100" dirty="0" smtClean="0">
                <a:solidFill>
                  <a:srgbClr val="FFFF00"/>
                </a:solidFill>
              </a:rPr>
              <a:t>1776-1833</a:t>
            </a:r>
            <a:endParaRPr lang="en-US" sz="3100" dirty="0">
              <a:solidFill>
                <a:srgbClr val="FFFF00"/>
              </a:solidFill>
            </a:endParaRPr>
          </a:p>
        </p:txBody>
      </p:sp>
      <p:pic>
        <p:nvPicPr>
          <p:cNvPr id="4" name="Content Placeholder 3" descr="scatteringangle.pdf"/>
          <p:cNvPicPr>
            <a:picLocks noGrp="1" noChangeAspect="1"/>
          </p:cNvPicPr>
          <p:nvPr>
            <p:ph idx="1"/>
          </p:nvPr>
        </p:nvPicPr>
        <p:blipFill rotWithShape="1">
          <a:blip r:embed="rId2">
            <a:extLst>
              <a:ext uri="{28A0092B-C50C-407E-A947-70E740481C1C}">
                <a14:useLocalDpi xmlns:a14="http://schemas.microsoft.com/office/drawing/2010/main" val="0"/>
              </a:ext>
            </a:extLst>
          </a:blip>
          <a:srcRect l="5814" t="12075" r="5814" b="7297"/>
          <a:stretch/>
        </p:blipFill>
        <p:spPr>
          <a:xfrm>
            <a:off x="0" y="3208748"/>
            <a:ext cx="8229600" cy="3649252"/>
          </a:xfrm>
        </p:spPr>
      </p:pic>
      <p:sp>
        <p:nvSpPr>
          <p:cNvPr id="5" name="TextBox 4"/>
          <p:cNvSpPr txBox="1"/>
          <p:nvPr/>
        </p:nvSpPr>
        <p:spPr>
          <a:xfrm flipH="1">
            <a:off x="5574992" y="3805200"/>
            <a:ext cx="3111808" cy="523220"/>
          </a:xfrm>
          <a:prstGeom prst="rect">
            <a:avLst/>
          </a:prstGeom>
          <a:noFill/>
        </p:spPr>
        <p:txBody>
          <a:bodyPr wrap="square" rtlCol="0">
            <a:spAutoFit/>
          </a:bodyPr>
          <a:lstStyle/>
          <a:p>
            <a:r>
              <a:rPr lang="en-US" sz="2800" dirty="0" smtClean="0">
                <a:latin typeface="Symbol" charset="2"/>
                <a:cs typeface="Symbol" charset="2"/>
              </a:rPr>
              <a:t>q=</a:t>
            </a:r>
            <a:r>
              <a:rPr lang="en-US" sz="2800" dirty="0" smtClean="0">
                <a:latin typeface="+mj-lt"/>
                <a:cs typeface="Symbol" charset="2"/>
              </a:rPr>
              <a:t>2Gm/rc</a:t>
            </a:r>
            <a:r>
              <a:rPr lang="en-US" sz="2800" baseline="30000" dirty="0" smtClean="0">
                <a:latin typeface="+mj-lt"/>
                <a:cs typeface="Symbol" charset="2"/>
              </a:rPr>
              <a:t>2</a:t>
            </a:r>
            <a:endParaRPr lang="en-US" sz="2800" baseline="30000" dirty="0">
              <a:latin typeface="+mj-lt"/>
              <a:cs typeface="Symbol" charset="2"/>
            </a:endParaRPr>
          </a:p>
        </p:txBody>
      </p:sp>
      <p:pic>
        <p:nvPicPr>
          <p:cNvPr id="6" name="Picture 5" descr="soldne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8900" y="85157"/>
            <a:ext cx="2705100" cy="3251200"/>
          </a:xfrm>
          <a:prstGeom prst="rect">
            <a:avLst/>
          </a:prstGeom>
        </p:spPr>
      </p:pic>
      <p:sp>
        <p:nvSpPr>
          <p:cNvPr id="7" name="TextBox 6"/>
          <p:cNvSpPr txBox="1"/>
          <p:nvPr/>
        </p:nvSpPr>
        <p:spPr>
          <a:xfrm>
            <a:off x="-1203" y="856784"/>
            <a:ext cx="6421416" cy="1569660"/>
          </a:xfrm>
          <a:prstGeom prst="rect">
            <a:avLst/>
          </a:prstGeom>
          <a:noFill/>
        </p:spPr>
        <p:txBody>
          <a:bodyPr wrap="none" rtlCol="0">
            <a:spAutoFit/>
          </a:bodyPr>
          <a:lstStyle/>
          <a:p>
            <a:r>
              <a:rPr lang="en-US" sz="2400" dirty="0" smtClean="0">
                <a:solidFill>
                  <a:schemeClr val="bg1"/>
                </a:solidFill>
              </a:rPr>
              <a:t>In </a:t>
            </a:r>
            <a:r>
              <a:rPr lang="en-US" sz="2400" dirty="0" smtClean="0"/>
              <a:t>1804 he predicted  deflection  0.84” by sun.</a:t>
            </a:r>
          </a:p>
          <a:p>
            <a:r>
              <a:rPr lang="en-US" sz="2400" dirty="0" smtClean="0"/>
              <a:t>Used Newton’s theory: light consists of particles.</a:t>
            </a:r>
          </a:p>
          <a:p>
            <a:endParaRPr lang="en-US" sz="1600" dirty="0" smtClean="0"/>
          </a:p>
          <a:p>
            <a:endParaRPr lang="en-US" sz="1600" dirty="0"/>
          </a:p>
          <a:p>
            <a:r>
              <a:rPr lang="en-US" sz="1600" dirty="0" smtClean="0"/>
              <a:t>We now know it</a:t>
            </a:r>
            <a:r>
              <a:rPr lang="fr-FR" sz="1600" dirty="0" smtClean="0"/>
              <a:t>’</a:t>
            </a:r>
            <a:r>
              <a:rPr lang="en-US" sz="1600" dirty="0" smtClean="0"/>
              <a:t>s a wave! But  thanks to Einstein: quantum of light E=mc</a:t>
            </a:r>
            <a:r>
              <a:rPr lang="en-US" sz="1600" baseline="30000" dirty="0" smtClean="0"/>
              <a:t>2</a:t>
            </a:r>
            <a:r>
              <a:rPr lang="en-US" sz="1600" dirty="0" smtClean="0"/>
              <a:t>. </a:t>
            </a:r>
          </a:p>
        </p:txBody>
      </p:sp>
    </p:spTree>
    <p:extLst>
      <p:ext uri="{BB962C8B-B14F-4D97-AF65-F5344CB8AC3E}">
        <p14:creationId xmlns:p14="http://schemas.microsoft.com/office/powerpoint/2010/main" val="124499273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5508756" cy="806580"/>
          </a:xfrm>
        </p:spPr>
        <p:txBody>
          <a:bodyPr>
            <a:normAutofit/>
          </a:bodyPr>
          <a:lstStyle/>
          <a:p>
            <a:r>
              <a:rPr lang="en-US" dirty="0" smtClean="0">
                <a:solidFill>
                  <a:srgbClr val="FFFF00"/>
                </a:solidFill>
              </a:rPr>
              <a:t>Albert Einstein </a:t>
            </a:r>
            <a:r>
              <a:rPr lang="en-US" sz="2800" dirty="0" smtClean="0">
                <a:solidFill>
                  <a:srgbClr val="FFFF00"/>
                </a:solidFill>
              </a:rPr>
              <a:t>1879-1955</a:t>
            </a:r>
            <a:endParaRPr lang="en-US" sz="2800" dirty="0">
              <a:solidFill>
                <a:srgbClr val="FFFF00"/>
              </a:solidFill>
            </a:endParaRPr>
          </a:p>
        </p:txBody>
      </p:sp>
      <p:sp>
        <p:nvSpPr>
          <p:cNvPr id="3" name="Content Placeholder 2"/>
          <p:cNvSpPr>
            <a:spLocks noGrp="1"/>
          </p:cNvSpPr>
          <p:nvPr>
            <p:ph idx="1"/>
          </p:nvPr>
        </p:nvSpPr>
        <p:spPr>
          <a:xfrm>
            <a:off x="0" y="4052242"/>
            <a:ext cx="9144000" cy="3011171"/>
          </a:xfrm>
        </p:spPr>
        <p:txBody>
          <a:bodyPr/>
          <a:lstStyle/>
          <a:p>
            <a:pPr marL="0" indent="0">
              <a:buNone/>
            </a:pPr>
            <a:r>
              <a:rPr lang="en-US" dirty="0" smtClean="0">
                <a:solidFill>
                  <a:srgbClr val="FFFFFF"/>
                </a:solidFill>
              </a:rPr>
              <a:t>In 1911 used special relativity  </a:t>
            </a:r>
            <a:r>
              <a:rPr lang="en-US" sz="2400" dirty="0" smtClean="0">
                <a:solidFill>
                  <a:srgbClr val="FFFFFF"/>
                </a:solidFill>
              </a:rPr>
              <a:t>(time dilation)</a:t>
            </a:r>
            <a:r>
              <a:rPr lang="en-US" dirty="0" smtClean="0">
                <a:solidFill>
                  <a:srgbClr val="FFFFFF"/>
                </a:solidFill>
              </a:rPr>
              <a:t> to confirm Newtonian deflection, without </a:t>
            </a:r>
            <a:r>
              <a:rPr lang="en-US" dirty="0" err="1" smtClean="0">
                <a:solidFill>
                  <a:srgbClr val="FFFFFF"/>
                </a:solidFill>
              </a:rPr>
              <a:t>citingSoldner</a:t>
            </a:r>
            <a:r>
              <a:rPr lang="en-US" dirty="0" smtClean="0">
                <a:solidFill>
                  <a:srgbClr val="FFFFFF"/>
                </a:solidFill>
              </a:rPr>
              <a:t>!</a:t>
            </a:r>
          </a:p>
          <a:p>
            <a:pPr marL="0" indent="0">
              <a:buNone/>
            </a:pPr>
            <a:endParaRPr lang="en-US" dirty="0">
              <a:solidFill>
                <a:srgbClr val="FFFFFF"/>
              </a:solidFill>
            </a:endParaRPr>
          </a:p>
          <a:p>
            <a:pPr marL="0" indent="0">
              <a:buNone/>
            </a:pPr>
            <a:r>
              <a:rPr lang="en-US" dirty="0" smtClean="0">
                <a:solidFill>
                  <a:srgbClr val="FFFFFF"/>
                </a:solidFill>
              </a:rPr>
              <a:t>In 1916 used general relativity to get the correct result of </a:t>
            </a:r>
            <a:r>
              <a:rPr lang="en-US" dirty="0" smtClean="0">
                <a:solidFill>
                  <a:srgbClr val="FFFFFF"/>
                </a:solidFill>
                <a:cs typeface="Symbol" charset="2"/>
              </a:rPr>
              <a:t>4GM/rc</a:t>
            </a:r>
            <a:r>
              <a:rPr lang="en-US" baseline="30000" dirty="0" smtClean="0">
                <a:solidFill>
                  <a:srgbClr val="FFFFFF"/>
                </a:solidFill>
                <a:cs typeface="Symbol" charset="2"/>
              </a:rPr>
              <a:t>2  </a:t>
            </a:r>
            <a:r>
              <a:rPr lang="en-US" sz="2400" dirty="0" smtClean="0">
                <a:solidFill>
                  <a:srgbClr val="FFFFFF"/>
                </a:solidFill>
                <a:cs typeface="Symbol" charset="2"/>
              </a:rPr>
              <a:t>(time dilation + space curvature)</a:t>
            </a:r>
            <a:endParaRPr lang="en-US" sz="2400" dirty="0">
              <a:solidFill>
                <a:srgbClr val="FFFFFF"/>
              </a:solidFill>
              <a:cs typeface="Symbol" charset="2"/>
            </a:endParaRPr>
          </a:p>
          <a:p>
            <a:pPr marL="0" indent="0">
              <a:buNone/>
            </a:pPr>
            <a:endParaRPr lang="en-US" dirty="0">
              <a:solidFill>
                <a:srgbClr val="FFFFFF"/>
              </a:solidFill>
            </a:endParaRPr>
          </a:p>
        </p:txBody>
      </p:sp>
      <p:pic>
        <p:nvPicPr>
          <p:cNvPr id="4" name="Picture 3" descr="einstein.pdf"/>
          <p:cNvPicPr>
            <a:picLocks noChangeAspect="1"/>
          </p:cNvPicPr>
          <p:nvPr/>
        </p:nvPicPr>
        <p:blipFill rotWithShape="1">
          <a:blip r:embed="rId2">
            <a:extLst>
              <a:ext uri="{28A0092B-C50C-407E-A947-70E740481C1C}">
                <a14:useLocalDpi xmlns:a14="http://schemas.microsoft.com/office/drawing/2010/main" val="0"/>
              </a:ext>
            </a:extLst>
          </a:blip>
          <a:srcRect t="11412" b="4034"/>
          <a:stretch/>
        </p:blipFill>
        <p:spPr>
          <a:xfrm>
            <a:off x="5360967" y="0"/>
            <a:ext cx="3783034" cy="4182960"/>
          </a:xfrm>
          <a:prstGeom prst="rect">
            <a:avLst/>
          </a:prstGeom>
        </p:spPr>
      </p:pic>
    </p:spTree>
    <p:extLst>
      <p:ext uri="{BB962C8B-B14F-4D97-AF65-F5344CB8AC3E}">
        <p14:creationId xmlns:p14="http://schemas.microsoft.com/office/powerpoint/2010/main" val="22724470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75118</TotalTime>
  <Words>937</Words>
  <Application>Microsoft Macintosh PowerPoint</Application>
  <PresentationFormat>On-screen Show (4:3)</PresentationFormat>
  <Paragraphs>135</Paragraphs>
  <Slides>40</Slides>
  <Notes>3</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2" baseType="lpstr">
      <vt:lpstr>Office Theme</vt:lpstr>
      <vt:lpstr>Document</vt:lpstr>
      <vt:lpstr>BLACK HOLES</vt:lpstr>
      <vt:lpstr>PowerPoint Presentation</vt:lpstr>
      <vt:lpstr>The black hole is a completely collapsed object. It is mass without matter. The Cheshire cat in Alice in Wonderland faded away leaving behind only its grin. A star that collapses to make a black hole fades away. There remains behind only gravitational attraction, the attraction of disembodied mass. John Wheeler 1981  </vt:lpstr>
      <vt:lpstr>Discovering black holes</vt:lpstr>
      <vt:lpstr>The amazing force of gravity</vt:lpstr>
      <vt:lpstr>PREDICTION</vt:lpstr>
      <vt:lpstr>Karl Schwarzschild 1873-1916</vt:lpstr>
      <vt:lpstr>Georg von Soldner 1776-1833</vt:lpstr>
      <vt:lpstr>Albert Einstein 1879-1955</vt:lpstr>
      <vt:lpstr>PowerPoint Presentation</vt:lpstr>
      <vt:lpstr>PowerPoint Presentation</vt:lpstr>
      <vt:lpstr>PowerPoint Presentation</vt:lpstr>
      <vt:lpstr>PowerPoint Presentation</vt:lpstr>
      <vt:lpstr>PowerPoint Presentation</vt:lpstr>
      <vt:lpstr>PowerPoint Presentation</vt:lpstr>
      <vt:lpstr>two types of astrophysical black holes</vt:lpstr>
      <vt:lpstr>These stars will form black holes</vt:lpstr>
      <vt:lpstr>PowerPoint Presentation</vt:lpstr>
      <vt:lpstr>PowerPoint Presentation</vt:lpstr>
      <vt:lpstr>Observing black holes in Hanford, Washington   </vt:lpstr>
      <vt:lpstr>PowerPoint Presentation</vt:lpstr>
      <vt:lpstr>PowerPoint Presentation</vt:lpstr>
      <vt:lpstr>Observing black holes, at last!</vt:lpstr>
      <vt:lpstr>PowerPoint Presentation</vt:lpstr>
      <vt:lpstr>Orbits of stars tell us black hole mass </vt:lpstr>
      <vt:lpstr>Supermassive black holes lurk in the centers of galaxies</vt:lpstr>
      <vt:lpstr>PowerPoint Presentation</vt:lpstr>
      <vt:lpstr>PowerPoint Presentation</vt:lpstr>
      <vt:lpstr>The Milky way, in gamma rays</vt:lpstr>
      <vt:lpstr>Winding up magnetic fields is explosive</vt:lpstr>
      <vt:lpstr>PowerPoint Presentation</vt:lpstr>
      <vt:lpstr>PowerPoint Presentation</vt:lpstr>
      <vt:lpstr>Black holes are likely to be kicked out</vt:lpstr>
      <vt:lpstr>Gravitational waves, the only way to see a supermassive black hole</vt:lpstr>
      <vt:lpstr>eLISA  launch in   2034</vt:lpstr>
      <vt:lpstr>PowerPoint Presentation</vt:lpstr>
      <vt:lpstr>PowerPoint Presentation</vt:lpstr>
      <vt:lpstr>and what may lie inside the black hole</vt:lpstr>
      <vt:lpstr>PowerPoint Presentation</vt:lpstr>
      <vt:lpstr>We live on an island surrounded by a sea of ignorance. As our island of knowledge grows, so does the shore of our ignorance</vt:lpstr>
    </vt:vector>
  </TitlesOfParts>
  <Manager/>
  <Company>Joe Silk</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Let There Be Light:  Galaxy Formation for the Novice</dc:title>
  <dc:subject/>
  <dc:creator>Joe Silk</dc:creator>
  <cp:keywords/>
  <dc:description/>
  <cp:lastModifiedBy>Joe Silk</cp:lastModifiedBy>
  <cp:revision>704</cp:revision>
  <cp:lastPrinted>2010-12-16T23:32:49Z</cp:lastPrinted>
  <dcterms:created xsi:type="dcterms:W3CDTF">2012-09-28T07:42:17Z</dcterms:created>
  <dcterms:modified xsi:type="dcterms:W3CDTF">2016-09-28T14:30:40Z</dcterms:modified>
  <cp:category/>
</cp:coreProperties>
</file>