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68" r:id="rId3"/>
    <p:sldId id="316" r:id="rId4"/>
    <p:sldId id="317" r:id="rId5"/>
    <p:sldId id="315" r:id="rId6"/>
    <p:sldId id="326" r:id="rId7"/>
    <p:sldId id="321" r:id="rId8"/>
    <p:sldId id="322" r:id="rId9"/>
    <p:sldId id="327" r:id="rId10"/>
    <p:sldId id="329" r:id="rId11"/>
    <p:sldId id="330" r:id="rId12"/>
    <p:sldId id="331" r:id="rId13"/>
    <p:sldId id="332" r:id="rId14"/>
    <p:sldId id="320" r:id="rId15"/>
    <p:sldId id="323" r:id="rId16"/>
    <p:sldId id="324" r:id="rId17"/>
    <p:sldId id="333" r:id="rId18"/>
    <p:sldId id="334" r:id="rId19"/>
    <p:sldId id="325" r:id="rId20"/>
    <p:sldId id="335" r:id="rId21"/>
    <p:sldId id="328" r:id="rId22"/>
    <p:sldId id="312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gjit Chadha" initials="J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Dropbox\greshams%20college\2016-17\Lecture%201\threecenturies_v2.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Users\Dropbox\greshams%20college\2016-17\Lecture%201\threecenturies_v2.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Users\Dropbox\Greshams%20College\2016-17\Lecture%201\ir07nov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Dropbox\greshams%20college\2016-17\Lecture%201\threecenturies_v2.3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Users\Dropbox\greshams%20college\2016-17\Lecture%201\threecenturies_v2.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Dropbox\Greshams%20College\2016-17\Lecture%201\Book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Dropbox\Greshams%20College\2016-17\Lecture%201\Book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'[3]Q1. Qrtly headline series'!$A$1180:$B$1296</c:f>
              <c:multiLvlStrCache>
                <c:ptCount val="117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2">
                    <c:v>Q1</c:v>
                  </c:pt>
                  <c:pt idx="13">
                    <c:v>Q2</c:v>
                  </c:pt>
                  <c:pt idx="14">
                    <c:v>Q3</c:v>
                  </c:pt>
                  <c:pt idx="15">
                    <c:v>Q4</c:v>
                  </c:pt>
                  <c:pt idx="16">
                    <c:v>Q1</c:v>
                  </c:pt>
                  <c:pt idx="17">
                    <c:v>Q2</c:v>
                  </c:pt>
                  <c:pt idx="18">
                    <c:v>Q3</c:v>
                  </c:pt>
                  <c:pt idx="19">
                    <c:v>Q4</c:v>
                  </c:pt>
                  <c:pt idx="20">
                    <c:v>Q1</c:v>
                  </c:pt>
                  <c:pt idx="21">
                    <c:v>Q2</c:v>
                  </c:pt>
                  <c:pt idx="22">
                    <c:v>Q3</c:v>
                  </c:pt>
                  <c:pt idx="23">
                    <c:v>Q4</c:v>
                  </c:pt>
                  <c:pt idx="24">
                    <c:v>Q1</c:v>
                  </c:pt>
                  <c:pt idx="25">
                    <c:v>Q2</c:v>
                  </c:pt>
                  <c:pt idx="26">
                    <c:v>Q3</c:v>
                  </c:pt>
                  <c:pt idx="27">
                    <c:v>Q4</c:v>
                  </c:pt>
                  <c:pt idx="28">
                    <c:v>Q1</c:v>
                  </c:pt>
                  <c:pt idx="29">
                    <c:v>Q2</c:v>
                  </c:pt>
                  <c:pt idx="30">
                    <c:v>Q3</c:v>
                  </c:pt>
                  <c:pt idx="31">
                    <c:v>Q4</c:v>
                  </c:pt>
                  <c:pt idx="32">
                    <c:v>Q1</c:v>
                  </c:pt>
                  <c:pt idx="33">
                    <c:v>Q2</c:v>
                  </c:pt>
                  <c:pt idx="34">
                    <c:v>Q3</c:v>
                  </c:pt>
                  <c:pt idx="35">
                    <c:v>Q4</c:v>
                  </c:pt>
                  <c:pt idx="36">
                    <c:v>Q1</c:v>
                  </c:pt>
                  <c:pt idx="37">
                    <c:v>Q2</c:v>
                  </c:pt>
                  <c:pt idx="38">
                    <c:v>Q3</c:v>
                  </c:pt>
                  <c:pt idx="39">
                    <c:v>Q4</c:v>
                  </c:pt>
                  <c:pt idx="40">
                    <c:v>Q1</c:v>
                  </c:pt>
                  <c:pt idx="41">
                    <c:v>Q2</c:v>
                  </c:pt>
                  <c:pt idx="42">
                    <c:v>Q3</c:v>
                  </c:pt>
                  <c:pt idx="43">
                    <c:v>Q4</c:v>
                  </c:pt>
                  <c:pt idx="44">
                    <c:v>Q1</c:v>
                  </c:pt>
                  <c:pt idx="45">
                    <c:v>Q2</c:v>
                  </c:pt>
                  <c:pt idx="46">
                    <c:v>Q3</c:v>
                  </c:pt>
                  <c:pt idx="47">
                    <c:v>Q4</c:v>
                  </c:pt>
                  <c:pt idx="48">
                    <c:v>Q1</c:v>
                  </c:pt>
                  <c:pt idx="49">
                    <c:v>Q2</c:v>
                  </c:pt>
                  <c:pt idx="50">
                    <c:v>Q3</c:v>
                  </c:pt>
                  <c:pt idx="51">
                    <c:v>Q4</c:v>
                  </c:pt>
                  <c:pt idx="52">
                    <c:v>Q1</c:v>
                  </c:pt>
                  <c:pt idx="53">
                    <c:v>Q2</c:v>
                  </c:pt>
                  <c:pt idx="54">
                    <c:v>Q3</c:v>
                  </c:pt>
                  <c:pt idx="55">
                    <c:v>Q4</c:v>
                  </c:pt>
                  <c:pt idx="56">
                    <c:v>Q1</c:v>
                  </c:pt>
                  <c:pt idx="57">
                    <c:v>Q2</c:v>
                  </c:pt>
                  <c:pt idx="58">
                    <c:v>Q3</c:v>
                  </c:pt>
                  <c:pt idx="59">
                    <c:v>Q4</c:v>
                  </c:pt>
                  <c:pt idx="60">
                    <c:v>Q1</c:v>
                  </c:pt>
                  <c:pt idx="61">
                    <c:v>Q2</c:v>
                  </c:pt>
                  <c:pt idx="62">
                    <c:v>Q3</c:v>
                  </c:pt>
                  <c:pt idx="63">
                    <c:v>Q4</c:v>
                  </c:pt>
                  <c:pt idx="64">
                    <c:v>Q1</c:v>
                  </c:pt>
                  <c:pt idx="65">
                    <c:v>Q2</c:v>
                  </c:pt>
                  <c:pt idx="66">
                    <c:v>Q3</c:v>
                  </c:pt>
                  <c:pt idx="67">
                    <c:v>Q4</c:v>
                  </c:pt>
                  <c:pt idx="68">
                    <c:v>Q1</c:v>
                  </c:pt>
                  <c:pt idx="69">
                    <c:v>Q2</c:v>
                  </c:pt>
                  <c:pt idx="70">
                    <c:v>Q3</c:v>
                  </c:pt>
                  <c:pt idx="71">
                    <c:v>Q4</c:v>
                  </c:pt>
                  <c:pt idx="72">
                    <c:v>Q1</c:v>
                  </c:pt>
                  <c:pt idx="73">
                    <c:v>Q2</c:v>
                  </c:pt>
                  <c:pt idx="74">
                    <c:v>Q3</c:v>
                  </c:pt>
                  <c:pt idx="75">
                    <c:v>Q4</c:v>
                  </c:pt>
                  <c:pt idx="76">
                    <c:v>Q1</c:v>
                  </c:pt>
                  <c:pt idx="77">
                    <c:v>Q2</c:v>
                  </c:pt>
                  <c:pt idx="78">
                    <c:v>Q3</c:v>
                  </c:pt>
                  <c:pt idx="79">
                    <c:v>Q4</c:v>
                  </c:pt>
                  <c:pt idx="80">
                    <c:v>Q1</c:v>
                  </c:pt>
                  <c:pt idx="81">
                    <c:v>Q2</c:v>
                  </c:pt>
                  <c:pt idx="82">
                    <c:v>Q3</c:v>
                  </c:pt>
                  <c:pt idx="83">
                    <c:v>Q4</c:v>
                  </c:pt>
                  <c:pt idx="84">
                    <c:v>Q1</c:v>
                  </c:pt>
                  <c:pt idx="85">
                    <c:v>Q2</c:v>
                  </c:pt>
                  <c:pt idx="86">
                    <c:v>Q3</c:v>
                  </c:pt>
                  <c:pt idx="87">
                    <c:v>Q4</c:v>
                  </c:pt>
                  <c:pt idx="88">
                    <c:v>Q1</c:v>
                  </c:pt>
                  <c:pt idx="89">
                    <c:v>Q2</c:v>
                  </c:pt>
                  <c:pt idx="90">
                    <c:v>Q3</c:v>
                  </c:pt>
                  <c:pt idx="91">
                    <c:v>Q4</c:v>
                  </c:pt>
                  <c:pt idx="92">
                    <c:v>Q1</c:v>
                  </c:pt>
                  <c:pt idx="93">
                    <c:v>Q2</c:v>
                  </c:pt>
                  <c:pt idx="94">
                    <c:v>Q3</c:v>
                  </c:pt>
                  <c:pt idx="95">
                    <c:v>Q4</c:v>
                  </c:pt>
                  <c:pt idx="96">
                    <c:v>Q1</c:v>
                  </c:pt>
                  <c:pt idx="97">
                    <c:v>Q2</c:v>
                  </c:pt>
                  <c:pt idx="98">
                    <c:v>Q3</c:v>
                  </c:pt>
                  <c:pt idx="99">
                    <c:v>Q4</c:v>
                  </c:pt>
                  <c:pt idx="100">
                    <c:v>Q1</c:v>
                  </c:pt>
                  <c:pt idx="101">
                    <c:v>Q2</c:v>
                  </c:pt>
                  <c:pt idx="102">
                    <c:v>Q3</c:v>
                  </c:pt>
                  <c:pt idx="103">
                    <c:v>Q4</c:v>
                  </c:pt>
                  <c:pt idx="104">
                    <c:v>Q1</c:v>
                  </c:pt>
                  <c:pt idx="105">
                    <c:v>Q2</c:v>
                  </c:pt>
                  <c:pt idx="106">
                    <c:v>Q3</c:v>
                  </c:pt>
                  <c:pt idx="107">
                    <c:v>Q4</c:v>
                  </c:pt>
                  <c:pt idx="108">
                    <c:v>Q1</c:v>
                  </c:pt>
                  <c:pt idx="109">
                    <c:v>Q2</c:v>
                  </c:pt>
                  <c:pt idx="110">
                    <c:v>Q3</c:v>
                  </c:pt>
                  <c:pt idx="111">
                    <c:v>Q4</c:v>
                  </c:pt>
                  <c:pt idx="112">
                    <c:v>Q1</c:v>
                  </c:pt>
                  <c:pt idx="113">
                    <c:v>Q2</c:v>
                  </c:pt>
                  <c:pt idx="114">
                    <c:v>Q3</c:v>
                  </c:pt>
                  <c:pt idx="115">
                    <c:v>Q4</c:v>
                  </c:pt>
                  <c:pt idx="116">
                    <c:v>Q1</c:v>
                  </c:pt>
                </c:lvl>
                <c:lvl>
                  <c:pt idx="0">
                    <c:v>1987</c:v>
                  </c:pt>
                  <c:pt idx="4">
                    <c:v>1988</c:v>
                  </c:pt>
                  <c:pt idx="8">
                    <c:v>1989</c:v>
                  </c:pt>
                  <c:pt idx="12">
                    <c:v>1990</c:v>
                  </c:pt>
                  <c:pt idx="16">
                    <c:v>1991</c:v>
                  </c:pt>
                  <c:pt idx="20">
                    <c:v>1992</c:v>
                  </c:pt>
                  <c:pt idx="24">
                    <c:v>1993</c:v>
                  </c:pt>
                  <c:pt idx="28">
                    <c:v>1994</c:v>
                  </c:pt>
                  <c:pt idx="32">
                    <c:v>1995</c:v>
                  </c:pt>
                  <c:pt idx="36">
                    <c:v>1996</c:v>
                  </c:pt>
                  <c:pt idx="40">
                    <c:v>1997</c:v>
                  </c:pt>
                  <c:pt idx="44">
                    <c:v>1998</c:v>
                  </c:pt>
                  <c:pt idx="48">
                    <c:v>1999</c:v>
                  </c:pt>
                  <c:pt idx="52">
                    <c:v>2000</c:v>
                  </c:pt>
                  <c:pt idx="56">
                    <c:v>2001</c:v>
                  </c:pt>
                  <c:pt idx="60">
                    <c:v>2002</c:v>
                  </c:pt>
                  <c:pt idx="64">
                    <c:v>2003</c:v>
                  </c:pt>
                  <c:pt idx="68">
                    <c:v>2004</c:v>
                  </c:pt>
                  <c:pt idx="72">
                    <c:v>2005</c:v>
                  </c:pt>
                  <c:pt idx="76">
                    <c:v>2006</c:v>
                  </c:pt>
                  <c:pt idx="80">
                    <c:v>2007</c:v>
                  </c:pt>
                  <c:pt idx="84">
                    <c:v>2008</c:v>
                  </c:pt>
                  <c:pt idx="88">
                    <c:v>2009</c:v>
                  </c:pt>
                  <c:pt idx="92">
                    <c:v>2010</c:v>
                  </c:pt>
                  <c:pt idx="96">
                    <c:v>2011</c:v>
                  </c:pt>
                  <c:pt idx="100">
                    <c:v>2012</c:v>
                  </c:pt>
                  <c:pt idx="104">
                    <c:v>2013</c:v>
                  </c:pt>
                  <c:pt idx="108">
                    <c:v>2014</c:v>
                  </c:pt>
                  <c:pt idx="112">
                    <c:v>2015</c:v>
                  </c:pt>
                  <c:pt idx="116">
                    <c:v>2016</c:v>
                  </c:pt>
                </c:lvl>
              </c:multiLvlStrCache>
            </c:multiLvlStrRef>
          </c:cat>
          <c:val>
            <c:numRef>
              <c:f>'[3]Q1. Qrtly headline series'!$C$1180:$C$1296</c:f>
              <c:numCache>
                <c:formatCode>0.00</c:formatCode>
                <c:ptCount val="117"/>
                <c:pt idx="0">
                  <c:v>0.91273050792624133</c:v>
                </c:pt>
                <c:pt idx="1">
                  <c:v>1.4607052260787015</c:v>
                </c:pt>
                <c:pt idx="2">
                  <c:v>2.4286876634199928</c:v>
                </c:pt>
                <c:pt idx="3">
                  <c:v>1.1433264823719469</c:v>
                </c:pt>
                <c:pt idx="4">
                  <c:v>1.8063561777533721</c:v>
                </c:pt>
                <c:pt idx="5">
                  <c:v>0.60891122478786031</c:v>
                </c:pt>
                <c:pt idx="6">
                  <c:v>1.5353979006923311</c:v>
                </c:pt>
                <c:pt idx="7">
                  <c:v>0.86698315523214831</c:v>
                </c:pt>
                <c:pt idx="8">
                  <c:v>0.43830637833909236</c:v>
                </c:pt>
                <c:pt idx="9">
                  <c:v>0.65459045578890596</c:v>
                </c:pt>
                <c:pt idx="10">
                  <c:v>9.4188700950880389E-2</c:v>
                </c:pt>
                <c:pt idx="11">
                  <c:v>8.7276018489589546E-2</c:v>
                </c:pt>
                <c:pt idx="12">
                  <c:v>0.66960921520077932</c:v>
                </c:pt>
                <c:pt idx="13">
                  <c:v>0.51223372401402401</c:v>
                </c:pt>
                <c:pt idx="14">
                  <c:v>-1.0479726782351548</c:v>
                </c:pt>
                <c:pt idx="15">
                  <c:v>-0.34334702420632368</c:v>
                </c:pt>
                <c:pt idx="16">
                  <c:v>-0.29022513126663796</c:v>
                </c:pt>
                <c:pt idx="17">
                  <c:v>-0.13056666654644289</c:v>
                </c:pt>
                <c:pt idx="18">
                  <c:v>-0.23511056697400079</c:v>
                </c:pt>
                <c:pt idx="19">
                  <c:v>0.15747176368375904</c:v>
                </c:pt>
                <c:pt idx="20">
                  <c:v>-5.06008855154505E-3</c:v>
                </c:pt>
                <c:pt idx="21">
                  <c:v>-0.1257857088639156</c:v>
                </c:pt>
                <c:pt idx="22">
                  <c:v>0.63442545229504788</c:v>
                </c:pt>
                <c:pt idx="23">
                  <c:v>0.69659721073414005</c:v>
                </c:pt>
                <c:pt idx="24">
                  <c:v>0.72499223222608578</c:v>
                </c:pt>
                <c:pt idx="25">
                  <c:v>0.50171433839302892</c:v>
                </c:pt>
                <c:pt idx="26">
                  <c:v>0.80438034489571919</c:v>
                </c:pt>
                <c:pt idx="27">
                  <c:v>0.68596707358047126</c:v>
                </c:pt>
                <c:pt idx="28">
                  <c:v>1.213467367425821</c:v>
                </c:pt>
                <c:pt idx="29">
                  <c:v>1.1587374089477578</c:v>
                </c:pt>
                <c:pt idx="30">
                  <c:v>1.1305265945347713</c:v>
                </c:pt>
                <c:pt idx="31">
                  <c:v>0.55256594031885697</c:v>
                </c:pt>
                <c:pt idx="32">
                  <c:v>0.30881817787259536</c:v>
                </c:pt>
                <c:pt idx="33">
                  <c:v>0.38208843949489335</c:v>
                </c:pt>
                <c:pt idx="34">
                  <c:v>1.0464121590705702</c:v>
                </c:pt>
                <c:pt idx="35">
                  <c:v>0.40228640429455709</c:v>
                </c:pt>
                <c:pt idx="36">
                  <c:v>1.0673760719514718</c:v>
                </c:pt>
                <c:pt idx="37">
                  <c:v>0.27582861762327582</c:v>
                </c:pt>
                <c:pt idx="38">
                  <c:v>0.42211781246875546</c:v>
                </c:pt>
                <c:pt idx="39">
                  <c:v>0.49195278280862453</c:v>
                </c:pt>
                <c:pt idx="40">
                  <c:v>0.95831842118717248</c:v>
                </c:pt>
                <c:pt idx="41">
                  <c:v>1.1562212171182722</c:v>
                </c:pt>
                <c:pt idx="42">
                  <c:v>0.58792976132366448</c:v>
                </c:pt>
                <c:pt idx="43">
                  <c:v>1.2794151955828568</c:v>
                </c:pt>
                <c:pt idx="44">
                  <c:v>0.57833826799513588</c:v>
                </c:pt>
                <c:pt idx="45">
                  <c:v>0.57287515535726641</c:v>
                </c:pt>
                <c:pt idx="46">
                  <c:v>0.70260242236911097</c:v>
                </c:pt>
                <c:pt idx="47">
                  <c:v>1.0212234781900804</c:v>
                </c:pt>
                <c:pt idx="48">
                  <c:v>0.67035171079965039</c:v>
                </c:pt>
                <c:pt idx="49">
                  <c:v>7.5008746079092248E-2</c:v>
                </c:pt>
                <c:pt idx="50">
                  <c:v>1.820783476078887</c:v>
                </c:pt>
                <c:pt idx="51">
                  <c:v>1.3837930944185644</c:v>
                </c:pt>
                <c:pt idx="52">
                  <c:v>1.0130607348564666</c:v>
                </c:pt>
                <c:pt idx="53">
                  <c:v>0.72930487330209814</c:v>
                </c:pt>
                <c:pt idx="54">
                  <c:v>0.28515340745629203</c:v>
                </c:pt>
                <c:pt idx="55">
                  <c:v>0.15103063643803694</c:v>
                </c:pt>
                <c:pt idx="56">
                  <c:v>1.3072390997882621</c:v>
                </c:pt>
                <c:pt idx="57">
                  <c:v>0.68912179936742746</c:v>
                </c:pt>
                <c:pt idx="58">
                  <c:v>0.67752281580794715</c:v>
                </c:pt>
                <c:pt idx="59">
                  <c:v>0.39951216310815596</c:v>
                </c:pt>
                <c:pt idx="60">
                  <c:v>0.41753255419344271</c:v>
                </c:pt>
                <c:pt idx="61">
                  <c:v>0.73422116140930882</c:v>
                </c:pt>
                <c:pt idx="62">
                  <c:v>0.75606426546256955</c:v>
                </c:pt>
                <c:pt idx="63">
                  <c:v>0.87224916823666376</c:v>
                </c:pt>
                <c:pt idx="64">
                  <c:v>0.8201998044872596</c:v>
                </c:pt>
                <c:pt idx="65">
                  <c:v>0.90628407762143581</c:v>
                </c:pt>
                <c:pt idx="66">
                  <c:v>0.99657824975130893</c:v>
                </c:pt>
                <c:pt idx="67">
                  <c:v>0.82688524421089937</c:v>
                </c:pt>
                <c:pt idx="68">
                  <c:v>0.56233505861173683</c:v>
                </c:pt>
                <c:pt idx="69">
                  <c:v>0.4745109307890516</c:v>
                </c:pt>
                <c:pt idx="70">
                  <c:v>0.19083148365150748</c:v>
                </c:pt>
                <c:pt idx="71">
                  <c:v>0.60424334435555238</c:v>
                </c:pt>
                <c:pt idx="72">
                  <c:v>0.57726253518438853</c:v>
                </c:pt>
                <c:pt idx="73">
                  <c:v>1.0777465435717204</c:v>
                </c:pt>
                <c:pt idx="74">
                  <c:v>1.0855202222908247</c:v>
                </c:pt>
                <c:pt idx="75">
                  <c:v>1.3550956581230054</c:v>
                </c:pt>
                <c:pt idx="76">
                  <c:v>0.32954370130370592</c:v>
                </c:pt>
                <c:pt idx="77">
                  <c:v>0.23138859588209471</c:v>
                </c:pt>
                <c:pt idx="78">
                  <c:v>0.14263591164724687</c:v>
                </c:pt>
                <c:pt idx="79">
                  <c:v>0.35787724930040099</c:v>
                </c:pt>
                <c:pt idx="80">
                  <c:v>1.0104094114055044</c:v>
                </c:pt>
                <c:pt idx="81">
                  <c:v>0.73865568443721941</c:v>
                </c:pt>
                <c:pt idx="82">
                  <c:v>0.76066572902016105</c:v>
                </c:pt>
                <c:pt idx="83">
                  <c:v>0.75236422431341055</c:v>
                </c:pt>
                <c:pt idx="84">
                  <c:v>0.14570089983583046</c:v>
                </c:pt>
                <c:pt idx="85">
                  <c:v>-0.65089575983952841</c:v>
                </c:pt>
                <c:pt idx="86">
                  <c:v>-1.686985218862489</c:v>
                </c:pt>
                <c:pt idx="87">
                  <c:v>-2.2617074817406291</c:v>
                </c:pt>
                <c:pt idx="88">
                  <c:v>-1.6293229832116509</c:v>
                </c:pt>
                <c:pt idx="89">
                  <c:v>-0.23030216724652064</c:v>
                </c:pt>
                <c:pt idx="90">
                  <c:v>7.0874338321601726E-2</c:v>
                </c:pt>
                <c:pt idx="91">
                  <c:v>0.4074847346922752</c:v>
                </c:pt>
                <c:pt idx="92">
                  <c:v>0.54959857750957042</c:v>
                </c:pt>
                <c:pt idx="93">
                  <c:v>1.0125638789697575</c:v>
                </c:pt>
                <c:pt idx="94">
                  <c:v>0.56064760223679855</c:v>
                </c:pt>
                <c:pt idx="95">
                  <c:v>0.11582067219153203</c:v>
                </c:pt>
                <c:pt idx="96">
                  <c:v>0.55591882291794548</c:v>
                </c:pt>
                <c:pt idx="97">
                  <c:v>6.6932172222905706E-2</c:v>
                </c:pt>
                <c:pt idx="98">
                  <c:v>0.43060253410423854</c:v>
                </c:pt>
                <c:pt idx="99">
                  <c:v>0.24815248460600969</c:v>
                </c:pt>
                <c:pt idx="100">
                  <c:v>0.44188053385032333</c:v>
                </c:pt>
                <c:pt idx="101">
                  <c:v>-8.6151296741789452E-2</c:v>
                </c:pt>
                <c:pt idx="102">
                  <c:v>1.1428423344044774</c:v>
                </c:pt>
                <c:pt idx="103">
                  <c:v>-0.23246117688711365</c:v>
                </c:pt>
                <c:pt idx="104">
                  <c:v>0.63130222426637772</c:v>
                </c:pt>
                <c:pt idx="105">
                  <c:v>0.52108346383620585</c:v>
                </c:pt>
                <c:pt idx="106">
                  <c:v>0.75910919493803419</c:v>
                </c:pt>
                <c:pt idx="107">
                  <c:v>0.49179952354774059</c:v>
                </c:pt>
                <c:pt idx="108">
                  <c:v>0.84749046630210501</c:v>
                </c:pt>
                <c:pt idx="109">
                  <c:v>0.92535457987229108</c:v>
                </c:pt>
                <c:pt idx="110">
                  <c:v>0.81116369068281813</c:v>
                </c:pt>
                <c:pt idx="111">
                  <c:v>0.83307230401140941</c:v>
                </c:pt>
                <c:pt idx="112">
                  <c:v>0.26327906920383271</c:v>
                </c:pt>
                <c:pt idx="113">
                  <c:v>0.42101932382011853</c:v>
                </c:pt>
                <c:pt idx="114">
                  <c:v>0.43851011592947486</c:v>
                </c:pt>
                <c:pt idx="115">
                  <c:v>0.68256188372265569</c:v>
                </c:pt>
                <c:pt idx="116">
                  <c:v>0.44856634043004817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325256"/>
        <c:axId val="231260712"/>
      </c:lineChart>
      <c:catAx>
        <c:axId val="23132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31260712"/>
        <c:crosses val="autoZero"/>
        <c:auto val="1"/>
        <c:lblAlgn val="ctr"/>
        <c:lblOffset val="100"/>
        <c:tickLblSkip val="8"/>
        <c:tickMarkSkip val="8"/>
        <c:noMultiLvlLbl val="1"/>
      </c:catAx>
      <c:valAx>
        <c:axId val="231260712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31325256"/>
        <c:crosses val="autoZero"/>
        <c:crossBetween val="between"/>
      </c:valAx>
      <c:spPr>
        <a:ln>
          <a:solidFill>
            <a:schemeClr val="accent1">
              <a:shade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416595522505791E-2"/>
          <c:y val="1.8775511410927939E-2"/>
          <c:w val="0.90893508057310979"/>
          <c:h val="0.893821279799964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'[3]Q1. Qrtly headline series'!$A$1180:$B$1296</c:f>
              <c:multiLvlStrCache>
                <c:ptCount val="117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2">
                    <c:v>Q1</c:v>
                  </c:pt>
                  <c:pt idx="13">
                    <c:v>Q2</c:v>
                  </c:pt>
                  <c:pt idx="14">
                    <c:v>Q3</c:v>
                  </c:pt>
                  <c:pt idx="15">
                    <c:v>Q4</c:v>
                  </c:pt>
                  <c:pt idx="16">
                    <c:v>Q1</c:v>
                  </c:pt>
                  <c:pt idx="17">
                    <c:v>Q2</c:v>
                  </c:pt>
                  <c:pt idx="18">
                    <c:v>Q3</c:v>
                  </c:pt>
                  <c:pt idx="19">
                    <c:v>Q4</c:v>
                  </c:pt>
                  <c:pt idx="20">
                    <c:v>Q1</c:v>
                  </c:pt>
                  <c:pt idx="21">
                    <c:v>Q2</c:v>
                  </c:pt>
                  <c:pt idx="22">
                    <c:v>Q3</c:v>
                  </c:pt>
                  <c:pt idx="23">
                    <c:v>Q4</c:v>
                  </c:pt>
                  <c:pt idx="24">
                    <c:v>Q1</c:v>
                  </c:pt>
                  <c:pt idx="25">
                    <c:v>Q2</c:v>
                  </c:pt>
                  <c:pt idx="26">
                    <c:v>Q3</c:v>
                  </c:pt>
                  <c:pt idx="27">
                    <c:v>Q4</c:v>
                  </c:pt>
                  <c:pt idx="28">
                    <c:v>Q1</c:v>
                  </c:pt>
                  <c:pt idx="29">
                    <c:v>Q2</c:v>
                  </c:pt>
                  <c:pt idx="30">
                    <c:v>Q3</c:v>
                  </c:pt>
                  <c:pt idx="31">
                    <c:v>Q4</c:v>
                  </c:pt>
                  <c:pt idx="32">
                    <c:v>Q1</c:v>
                  </c:pt>
                  <c:pt idx="33">
                    <c:v>Q2</c:v>
                  </c:pt>
                  <c:pt idx="34">
                    <c:v>Q3</c:v>
                  </c:pt>
                  <c:pt idx="35">
                    <c:v>Q4</c:v>
                  </c:pt>
                  <c:pt idx="36">
                    <c:v>Q1</c:v>
                  </c:pt>
                  <c:pt idx="37">
                    <c:v>Q2</c:v>
                  </c:pt>
                  <c:pt idx="38">
                    <c:v>Q3</c:v>
                  </c:pt>
                  <c:pt idx="39">
                    <c:v>Q4</c:v>
                  </c:pt>
                  <c:pt idx="40">
                    <c:v>Q1</c:v>
                  </c:pt>
                  <c:pt idx="41">
                    <c:v>Q2</c:v>
                  </c:pt>
                  <c:pt idx="42">
                    <c:v>Q3</c:v>
                  </c:pt>
                  <c:pt idx="43">
                    <c:v>Q4</c:v>
                  </c:pt>
                  <c:pt idx="44">
                    <c:v>Q1</c:v>
                  </c:pt>
                  <c:pt idx="45">
                    <c:v>Q2</c:v>
                  </c:pt>
                  <c:pt idx="46">
                    <c:v>Q3</c:v>
                  </c:pt>
                  <c:pt idx="47">
                    <c:v>Q4</c:v>
                  </c:pt>
                  <c:pt idx="48">
                    <c:v>Q1</c:v>
                  </c:pt>
                  <c:pt idx="49">
                    <c:v>Q2</c:v>
                  </c:pt>
                  <c:pt idx="50">
                    <c:v>Q3</c:v>
                  </c:pt>
                  <c:pt idx="51">
                    <c:v>Q4</c:v>
                  </c:pt>
                  <c:pt idx="52">
                    <c:v>Q1</c:v>
                  </c:pt>
                  <c:pt idx="53">
                    <c:v>Q2</c:v>
                  </c:pt>
                  <c:pt idx="54">
                    <c:v>Q3</c:v>
                  </c:pt>
                  <c:pt idx="55">
                    <c:v>Q4</c:v>
                  </c:pt>
                  <c:pt idx="56">
                    <c:v>Q1</c:v>
                  </c:pt>
                  <c:pt idx="57">
                    <c:v>Q2</c:v>
                  </c:pt>
                  <c:pt idx="58">
                    <c:v>Q3</c:v>
                  </c:pt>
                  <c:pt idx="59">
                    <c:v>Q4</c:v>
                  </c:pt>
                  <c:pt idx="60">
                    <c:v>Q1</c:v>
                  </c:pt>
                  <c:pt idx="61">
                    <c:v>Q2</c:v>
                  </c:pt>
                  <c:pt idx="62">
                    <c:v>Q3</c:v>
                  </c:pt>
                  <c:pt idx="63">
                    <c:v>Q4</c:v>
                  </c:pt>
                  <c:pt idx="64">
                    <c:v>Q1</c:v>
                  </c:pt>
                  <c:pt idx="65">
                    <c:v>Q2</c:v>
                  </c:pt>
                  <c:pt idx="66">
                    <c:v>Q3</c:v>
                  </c:pt>
                  <c:pt idx="67">
                    <c:v>Q4</c:v>
                  </c:pt>
                  <c:pt idx="68">
                    <c:v>Q1</c:v>
                  </c:pt>
                  <c:pt idx="69">
                    <c:v>Q2</c:v>
                  </c:pt>
                  <c:pt idx="70">
                    <c:v>Q3</c:v>
                  </c:pt>
                  <c:pt idx="71">
                    <c:v>Q4</c:v>
                  </c:pt>
                  <c:pt idx="72">
                    <c:v>Q1</c:v>
                  </c:pt>
                  <c:pt idx="73">
                    <c:v>Q2</c:v>
                  </c:pt>
                  <c:pt idx="74">
                    <c:v>Q3</c:v>
                  </c:pt>
                  <c:pt idx="75">
                    <c:v>Q4</c:v>
                  </c:pt>
                  <c:pt idx="76">
                    <c:v>Q1</c:v>
                  </c:pt>
                  <c:pt idx="77">
                    <c:v>Q2</c:v>
                  </c:pt>
                  <c:pt idx="78">
                    <c:v>Q3</c:v>
                  </c:pt>
                  <c:pt idx="79">
                    <c:v>Q4</c:v>
                  </c:pt>
                  <c:pt idx="80">
                    <c:v>Q1</c:v>
                  </c:pt>
                  <c:pt idx="81">
                    <c:v>Q2</c:v>
                  </c:pt>
                  <c:pt idx="82">
                    <c:v>Q3</c:v>
                  </c:pt>
                  <c:pt idx="83">
                    <c:v>Q4</c:v>
                  </c:pt>
                  <c:pt idx="84">
                    <c:v>Q1</c:v>
                  </c:pt>
                  <c:pt idx="85">
                    <c:v>Q2</c:v>
                  </c:pt>
                  <c:pt idx="86">
                    <c:v>Q3</c:v>
                  </c:pt>
                  <c:pt idx="87">
                    <c:v>Q4</c:v>
                  </c:pt>
                  <c:pt idx="88">
                    <c:v>Q1</c:v>
                  </c:pt>
                  <c:pt idx="89">
                    <c:v>Q2</c:v>
                  </c:pt>
                  <c:pt idx="90">
                    <c:v>Q3</c:v>
                  </c:pt>
                  <c:pt idx="91">
                    <c:v>Q4</c:v>
                  </c:pt>
                  <c:pt idx="92">
                    <c:v>Q1</c:v>
                  </c:pt>
                  <c:pt idx="93">
                    <c:v>Q2</c:v>
                  </c:pt>
                  <c:pt idx="94">
                    <c:v>Q3</c:v>
                  </c:pt>
                  <c:pt idx="95">
                    <c:v>Q4</c:v>
                  </c:pt>
                  <c:pt idx="96">
                    <c:v>Q1</c:v>
                  </c:pt>
                  <c:pt idx="97">
                    <c:v>Q2</c:v>
                  </c:pt>
                  <c:pt idx="98">
                    <c:v>Q3</c:v>
                  </c:pt>
                  <c:pt idx="99">
                    <c:v>Q4</c:v>
                  </c:pt>
                  <c:pt idx="100">
                    <c:v>Q1</c:v>
                  </c:pt>
                  <c:pt idx="101">
                    <c:v>Q2</c:v>
                  </c:pt>
                  <c:pt idx="102">
                    <c:v>Q3</c:v>
                  </c:pt>
                  <c:pt idx="103">
                    <c:v>Q4</c:v>
                  </c:pt>
                  <c:pt idx="104">
                    <c:v>Q1</c:v>
                  </c:pt>
                  <c:pt idx="105">
                    <c:v>Q2</c:v>
                  </c:pt>
                  <c:pt idx="106">
                    <c:v>Q3</c:v>
                  </c:pt>
                  <c:pt idx="107">
                    <c:v>Q4</c:v>
                  </c:pt>
                  <c:pt idx="108">
                    <c:v>Q1</c:v>
                  </c:pt>
                  <c:pt idx="109">
                    <c:v>Q2</c:v>
                  </c:pt>
                  <c:pt idx="110">
                    <c:v>Q3</c:v>
                  </c:pt>
                  <c:pt idx="111">
                    <c:v>Q4</c:v>
                  </c:pt>
                  <c:pt idx="112">
                    <c:v>Q1</c:v>
                  </c:pt>
                  <c:pt idx="113">
                    <c:v>Q2</c:v>
                  </c:pt>
                  <c:pt idx="114">
                    <c:v>Q3</c:v>
                  </c:pt>
                  <c:pt idx="115">
                    <c:v>Q4</c:v>
                  </c:pt>
                  <c:pt idx="116">
                    <c:v>Q1</c:v>
                  </c:pt>
                </c:lvl>
                <c:lvl>
                  <c:pt idx="0">
                    <c:v>1987</c:v>
                  </c:pt>
                  <c:pt idx="4">
                    <c:v>1988</c:v>
                  </c:pt>
                  <c:pt idx="8">
                    <c:v>1989</c:v>
                  </c:pt>
                  <c:pt idx="12">
                    <c:v>1990</c:v>
                  </c:pt>
                  <c:pt idx="16">
                    <c:v>1991</c:v>
                  </c:pt>
                  <c:pt idx="20">
                    <c:v>1992</c:v>
                  </c:pt>
                  <c:pt idx="24">
                    <c:v>1993</c:v>
                  </c:pt>
                  <c:pt idx="28">
                    <c:v>1994</c:v>
                  </c:pt>
                  <c:pt idx="32">
                    <c:v>1995</c:v>
                  </c:pt>
                  <c:pt idx="36">
                    <c:v>1996</c:v>
                  </c:pt>
                  <c:pt idx="40">
                    <c:v>1997</c:v>
                  </c:pt>
                  <c:pt idx="44">
                    <c:v>1998</c:v>
                  </c:pt>
                  <c:pt idx="48">
                    <c:v>1999</c:v>
                  </c:pt>
                  <c:pt idx="52">
                    <c:v>2000</c:v>
                  </c:pt>
                  <c:pt idx="56">
                    <c:v>2001</c:v>
                  </c:pt>
                  <c:pt idx="60">
                    <c:v>2002</c:v>
                  </c:pt>
                  <c:pt idx="64">
                    <c:v>2003</c:v>
                  </c:pt>
                  <c:pt idx="68">
                    <c:v>2004</c:v>
                  </c:pt>
                  <c:pt idx="72">
                    <c:v>2005</c:v>
                  </c:pt>
                  <c:pt idx="76">
                    <c:v>2006</c:v>
                  </c:pt>
                  <c:pt idx="80">
                    <c:v>2007</c:v>
                  </c:pt>
                  <c:pt idx="84">
                    <c:v>2008</c:v>
                  </c:pt>
                  <c:pt idx="88">
                    <c:v>2009</c:v>
                  </c:pt>
                  <c:pt idx="92">
                    <c:v>2010</c:v>
                  </c:pt>
                  <c:pt idx="96">
                    <c:v>2011</c:v>
                  </c:pt>
                  <c:pt idx="100">
                    <c:v>2012</c:v>
                  </c:pt>
                  <c:pt idx="104">
                    <c:v>2013</c:v>
                  </c:pt>
                  <c:pt idx="108">
                    <c:v>2014</c:v>
                  </c:pt>
                  <c:pt idx="112">
                    <c:v>2015</c:v>
                  </c:pt>
                  <c:pt idx="116">
                    <c:v>2016</c:v>
                  </c:pt>
                </c:lvl>
              </c:multiLvlStrCache>
            </c:multiLvlStrRef>
          </c:cat>
          <c:val>
            <c:numRef>
              <c:f>'[3]Q1. Qrtly headline series'!$O$1180:$O$1296</c:f>
              <c:numCache>
                <c:formatCode>0.00</c:formatCode>
                <c:ptCount val="117"/>
                <c:pt idx="0">
                  <c:v>249537</c:v>
                </c:pt>
                <c:pt idx="1">
                  <c:v>253182</c:v>
                </c:pt>
                <c:pt idx="2">
                  <c:v>259331</c:v>
                </c:pt>
                <c:pt idx="3">
                  <c:v>262296</c:v>
                </c:pt>
                <c:pt idx="4">
                  <c:v>267034</c:v>
                </c:pt>
                <c:pt idx="5">
                  <c:v>268660</c:v>
                </c:pt>
                <c:pt idx="6">
                  <c:v>272785</c:v>
                </c:pt>
                <c:pt idx="7">
                  <c:v>275150</c:v>
                </c:pt>
                <c:pt idx="8">
                  <c:v>276356</c:v>
                </c:pt>
                <c:pt idx="9">
                  <c:v>278165</c:v>
                </c:pt>
                <c:pt idx="10">
                  <c:v>278427</c:v>
                </c:pt>
                <c:pt idx="11">
                  <c:v>278670</c:v>
                </c:pt>
                <c:pt idx="12">
                  <c:v>280536</c:v>
                </c:pt>
                <c:pt idx="13">
                  <c:v>281973</c:v>
                </c:pt>
                <c:pt idx="14">
                  <c:v>279018</c:v>
                </c:pt>
                <c:pt idx="15">
                  <c:v>278060</c:v>
                </c:pt>
                <c:pt idx="16">
                  <c:v>277253</c:v>
                </c:pt>
                <c:pt idx="17">
                  <c:v>276891</c:v>
                </c:pt>
                <c:pt idx="18">
                  <c:v>276240</c:v>
                </c:pt>
                <c:pt idx="19">
                  <c:v>276675</c:v>
                </c:pt>
                <c:pt idx="20">
                  <c:v>276661</c:v>
                </c:pt>
                <c:pt idx="21">
                  <c:v>276313</c:v>
                </c:pt>
                <c:pt idx="22">
                  <c:v>278066</c:v>
                </c:pt>
                <c:pt idx="23">
                  <c:v>280003</c:v>
                </c:pt>
                <c:pt idx="24">
                  <c:v>282033</c:v>
                </c:pt>
                <c:pt idx="25">
                  <c:v>283448</c:v>
                </c:pt>
                <c:pt idx="26">
                  <c:v>285728</c:v>
                </c:pt>
                <c:pt idx="27">
                  <c:v>287688</c:v>
                </c:pt>
                <c:pt idx="28">
                  <c:v>291179</c:v>
                </c:pt>
                <c:pt idx="29">
                  <c:v>294553</c:v>
                </c:pt>
                <c:pt idx="30">
                  <c:v>297883</c:v>
                </c:pt>
                <c:pt idx="31">
                  <c:v>299529</c:v>
                </c:pt>
                <c:pt idx="32">
                  <c:v>300454</c:v>
                </c:pt>
                <c:pt idx="33">
                  <c:v>301602</c:v>
                </c:pt>
                <c:pt idx="34">
                  <c:v>304758</c:v>
                </c:pt>
                <c:pt idx="35">
                  <c:v>305984</c:v>
                </c:pt>
                <c:pt idx="36">
                  <c:v>309250</c:v>
                </c:pt>
                <c:pt idx="37">
                  <c:v>310103</c:v>
                </c:pt>
                <c:pt idx="38">
                  <c:v>311412</c:v>
                </c:pt>
                <c:pt idx="39">
                  <c:v>312944</c:v>
                </c:pt>
                <c:pt idx="40">
                  <c:v>315943</c:v>
                </c:pt>
                <c:pt idx="41">
                  <c:v>319596</c:v>
                </c:pt>
                <c:pt idx="42">
                  <c:v>321475</c:v>
                </c:pt>
                <c:pt idx="43">
                  <c:v>325588</c:v>
                </c:pt>
                <c:pt idx="44">
                  <c:v>327471</c:v>
                </c:pt>
                <c:pt idx="45">
                  <c:v>329347</c:v>
                </c:pt>
                <c:pt idx="46">
                  <c:v>331661</c:v>
                </c:pt>
                <c:pt idx="47">
                  <c:v>335048</c:v>
                </c:pt>
                <c:pt idx="48">
                  <c:v>337294</c:v>
                </c:pt>
                <c:pt idx="49">
                  <c:v>337547</c:v>
                </c:pt>
                <c:pt idx="50">
                  <c:v>343693</c:v>
                </c:pt>
                <c:pt idx="51">
                  <c:v>348449</c:v>
                </c:pt>
                <c:pt idx="52">
                  <c:v>351979</c:v>
                </c:pt>
                <c:pt idx="53">
                  <c:v>354546</c:v>
                </c:pt>
                <c:pt idx="54">
                  <c:v>355557</c:v>
                </c:pt>
                <c:pt idx="55">
                  <c:v>356094</c:v>
                </c:pt>
                <c:pt idx="56">
                  <c:v>360749</c:v>
                </c:pt>
                <c:pt idx="57">
                  <c:v>363235</c:v>
                </c:pt>
                <c:pt idx="58">
                  <c:v>365696</c:v>
                </c:pt>
                <c:pt idx="59">
                  <c:v>367157</c:v>
                </c:pt>
                <c:pt idx="60">
                  <c:v>368690</c:v>
                </c:pt>
                <c:pt idx="61">
                  <c:v>371397</c:v>
                </c:pt>
                <c:pt idx="62">
                  <c:v>374205</c:v>
                </c:pt>
                <c:pt idx="63">
                  <c:v>377469</c:v>
                </c:pt>
                <c:pt idx="64">
                  <c:v>380565</c:v>
                </c:pt>
                <c:pt idx="65">
                  <c:v>384014</c:v>
                </c:pt>
                <c:pt idx="66">
                  <c:v>387841</c:v>
                </c:pt>
                <c:pt idx="67">
                  <c:v>391048</c:v>
                </c:pt>
                <c:pt idx="68">
                  <c:v>393247</c:v>
                </c:pt>
                <c:pt idx="69">
                  <c:v>395113</c:v>
                </c:pt>
                <c:pt idx="70">
                  <c:v>395867</c:v>
                </c:pt>
                <c:pt idx="71">
                  <c:v>398259</c:v>
                </c:pt>
                <c:pt idx="72">
                  <c:v>400558</c:v>
                </c:pt>
                <c:pt idx="73">
                  <c:v>404875</c:v>
                </c:pt>
                <c:pt idx="74">
                  <c:v>409270</c:v>
                </c:pt>
                <c:pt idx="75">
                  <c:v>414816</c:v>
                </c:pt>
                <c:pt idx="76">
                  <c:v>416183</c:v>
                </c:pt>
                <c:pt idx="77">
                  <c:v>417146</c:v>
                </c:pt>
                <c:pt idx="78">
                  <c:v>417741</c:v>
                </c:pt>
                <c:pt idx="79">
                  <c:v>419236</c:v>
                </c:pt>
                <c:pt idx="80">
                  <c:v>423472</c:v>
                </c:pt>
                <c:pt idx="81">
                  <c:v>426600</c:v>
                </c:pt>
                <c:pt idx="82">
                  <c:v>429845</c:v>
                </c:pt>
                <c:pt idx="83">
                  <c:v>433079</c:v>
                </c:pt>
                <c:pt idx="84">
                  <c:v>433710</c:v>
                </c:pt>
                <c:pt idx="85">
                  <c:v>430887</c:v>
                </c:pt>
                <c:pt idx="86">
                  <c:v>423618</c:v>
                </c:pt>
                <c:pt idx="87">
                  <c:v>414037</c:v>
                </c:pt>
                <c:pt idx="88">
                  <c:v>407291</c:v>
                </c:pt>
                <c:pt idx="89">
                  <c:v>406353</c:v>
                </c:pt>
                <c:pt idx="90">
                  <c:v>406641</c:v>
                </c:pt>
                <c:pt idx="91">
                  <c:v>408298</c:v>
                </c:pt>
                <c:pt idx="92">
                  <c:v>410542</c:v>
                </c:pt>
                <c:pt idx="93">
                  <c:v>414699</c:v>
                </c:pt>
                <c:pt idx="94">
                  <c:v>417024</c:v>
                </c:pt>
                <c:pt idx="95">
                  <c:v>417507</c:v>
                </c:pt>
                <c:pt idx="96">
                  <c:v>419828</c:v>
                </c:pt>
                <c:pt idx="97">
                  <c:v>420109</c:v>
                </c:pt>
                <c:pt idx="98">
                  <c:v>421918</c:v>
                </c:pt>
                <c:pt idx="99">
                  <c:v>422965</c:v>
                </c:pt>
                <c:pt idx="100">
                  <c:v>424834</c:v>
                </c:pt>
                <c:pt idx="101">
                  <c:v>424468</c:v>
                </c:pt>
                <c:pt idx="102">
                  <c:v>429319</c:v>
                </c:pt>
                <c:pt idx="103">
                  <c:v>428321</c:v>
                </c:pt>
                <c:pt idx="104">
                  <c:v>431025</c:v>
                </c:pt>
                <c:pt idx="105">
                  <c:v>433271</c:v>
                </c:pt>
                <c:pt idx="106">
                  <c:v>436560</c:v>
                </c:pt>
                <c:pt idx="107">
                  <c:v>438707</c:v>
                </c:pt>
                <c:pt idx="108">
                  <c:v>442425</c:v>
                </c:pt>
                <c:pt idx="109">
                  <c:v>446519</c:v>
                </c:pt>
                <c:pt idx="110">
                  <c:v>450141</c:v>
                </c:pt>
                <c:pt idx="111">
                  <c:v>453891</c:v>
                </c:pt>
                <c:pt idx="112">
                  <c:v>455086</c:v>
                </c:pt>
                <c:pt idx="113">
                  <c:v>457002</c:v>
                </c:pt>
                <c:pt idx="114">
                  <c:v>459006</c:v>
                </c:pt>
                <c:pt idx="115">
                  <c:v>462139</c:v>
                </c:pt>
                <c:pt idx="116">
                  <c:v>464212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26952"/>
        <c:axId val="134784696"/>
      </c:lineChart>
      <c:catAx>
        <c:axId val="77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34784696"/>
        <c:crosses val="autoZero"/>
        <c:auto val="1"/>
        <c:lblAlgn val="ctr"/>
        <c:lblOffset val="100"/>
        <c:tickLblSkip val="8"/>
        <c:tickMarkSkip val="8"/>
        <c:noMultiLvlLbl val="1"/>
      </c:catAx>
      <c:valAx>
        <c:axId val="1347846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726952"/>
        <c:crosses val="autoZero"/>
        <c:crossBetween val="between"/>
      </c:val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'[ir07nov3.xls]Chart 3.1'!$B$5</c:f>
              <c:strCache>
                <c:ptCount val="1"/>
                <c:pt idx="0">
                  <c:v>ONS data</c:v>
                </c:pt>
              </c:strCache>
            </c:strRef>
          </c:tx>
          <c:marker>
            <c:symbol val="none"/>
          </c:marker>
          <c:cat>
            <c:strRef>
              <c:f>'[ir07nov3.xls]Chart 3.1'!$A$6:$A$45</c:f>
              <c:strCache>
                <c:ptCount val="40"/>
                <c:pt idx="0">
                  <c:v>2001Q1</c:v>
                </c:pt>
                <c:pt idx="1">
                  <c:v>2001Q2</c:v>
                </c:pt>
                <c:pt idx="2">
                  <c:v>2001Q3</c:v>
                </c:pt>
                <c:pt idx="3">
                  <c:v>2001Q4</c:v>
                </c:pt>
                <c:pt idx="4">
                  <c:v>2002Q1</c:v>
                </c:pt>
                <c:pt idx="5">
                  <c:v>2002Q2</c:v>
                </c:pt>
                <c:pt idx="6">
                  <c:v>2002Q3</c:v>
                </c:pt>
                <c:pt idx="7">
                  <c:v>2002Q4</c:v>
                </c:pt>
                <c:pt idx="8">
                  <c:v>2003Q1</c:v>
                </c:pt>
                <c:pt idx="9">
                  <c:v>2003Q2</c:v>
                </c:pt>
                <c:pt idx="10">
                  <c:v>2003Q3</c:v>
                </c:pt>
                <c:pt idx="11">
                  <c:v>2003Q4</c:v>
                </c:pt>
                <c:pt idx="12">
                  <c:v>2004Q1</c:v>
                </c:pt>
                <c:pt idx="13">
                  <c:v>2004Q2</c:v>
                </c:pt>
                <c:pt idx="14">
                  <c:v>2004Q3</c:v>
                </c:pt>
                <c:pt idx="15">
                  <c:v>2004Q4</c:v>
                </c:pt>
                <c:pt idx="16">
                  <c:v>2005Q1</c:v>
                </c:pt>
                <c:pt idx="17">
                  <c:v>2005Q2</c:v>
                </c:pt>
                <c:pt idx="18">
                  <c:v>2005Q3</c:v>
                </c:pt>
                <c:pt idx="19">
                  <c:v>2005Q4</c:v>
                </c:pt>
                <c:pt idx="20">
                  <c:v>2006Q1</c:v>
                </c:pt>
                <c:pt idx="21">
                  <c:v>2006Q2</c:v>
                </c:pt>
                <c:pt idx="22">
                  <c:v>2006Q3</c:v>
                </c:pt>
                <c:pt idx="23">
                  <c:v>2006Q4</c:v>
                </c:pt>
                <c:pt idx="24">
                  <c:v>2007Q1</c:v>
                </c:pt>
                <c:pt idx="25">
                  <c:v>2007Q2</c:v>
                </c:pt>
                <c:pt idx="26">
                  <c:v>2007Q3</c:v>
                </c:pt>
                <c:pt idx="27">
                  <c:v>2007Q4</c:v>
                </c:pt>
                <c:pt idx="28">
                  <c:v>2008Q1</c:v>
                </c:pt>
                <c:pt idx="29">
                  <c:v>2008Q2</c:v>
                </c:pt>
                <c:pt idx="30">
                  <c:v>2008Q3</c:v>
                </c:pt>
                <c:pt idx="31">
                  <c:v>2008Q4</c:v>
                </c:pt>
                <c:pt idx="32">
                  <c:v>2009Q1</c:v>
                </c:pt>
                <c:pt idx="33">
                  <c:v>2009Q2</c:v>
                </c:pt>
                <c:pt idx="34">
                  <c:v>2009Q3</c:v>
                </c:pt>
                <c:pt idx="35">
                  <c:v>2009Q4</c:v>
                </c:pt>
                <c:pt idx="36">
                  <c:v>2010Q1</c:v>
                </c:pt>
                <c:pt idx="37">
                  <c:v>2010Q2</c:v>
                </c:pt>
                <c:pt idx="38">
                  <c:v>2010Q3</c:v>
                </c:pt>
                <c:pt idx="39">
                  <c:v>2010Q4</c:v>
                </c:pt>
              </c:strCache>
            </c:strRef>
          </c:cat>
          <c:val>
            <c:numRef>
              <c:f>'[ir07nov3.xls]Chart 3.1'!$B$6:$B$45</c:f>
              <c:numCache>
                <c:formatCode>0.0</c:formatCode>
                <c:ptCount val="40"/>
                <c:pt idx="0">
                  <c:v>2.9</c:v>
                </c:pt>
                <c:pt idx="1">
                  <c:v>2.2999999999999998</c:v>
                </c:pt>
                <c:pt idx="2">
                  <c:v>2.2999999999999998</c:v>
                </c:pt>
                <c:pt idx="3">
                  <c:v>2.1</c:v>
                </c:pt>
                <c:pt idx="4">
                  <c:v>1.6</c:v>
                </c:pt>
                <c:pt idx="5">
                  <c:v>2.1</c:v>
                </c:pt>
                <c:pt idx="6">
                  <c:v>2.2000000000000002</c:v>
                </c:pt>
                <c:pt idx="7">
                  <c:v>2.2999999999999998</c:v>
                </c:pt>
                <c:pt idx="8">
                  <c:v>2.4</c:v>
                </c:pt>
                <c:pt idx="9">
                  <c:v>2.5</c:v>
                </c:pt>
                <c:pt idx="10">
                  <c:v>2.8</c:v>
                </c:pt>
                <c:pt idx="11">
                  <c:v>3.4</c:v>
                </c:pt>
                <c:pt idx="12">
                  <c:v>3.5</c:v>
                </c:pt>
                <c:pt idx="13">
                  <c:v>3.8</c:v>
                </c:pt>
                <c:pt idx="14">
                  <c:v>3.1</c:v>
                </c:pt>
                <c:pt idx="15">
                  <c:v>2.6</c:v>
                </c:pt>
                <c:pt idx="16">
                  <c:v>2.1</c:v>
                </c:pt>
                <c:pt idx="17">
                  <c:v>1.6</c:v>
                </c:pt>
                <c:pt idx="18">
                  <c:v>1.8</c:v>
                </c:pt>
                <c:pt idx="19">
                  <c:v>1.8</c:v>
                </c:pt>
                <c:pt idx="20">
                  <c:v>2.4</c:v>
                </c:pt>
                <c:pt idx="21">
                  <c:v>2.8</c:v>
                </c:pt>
                <c:pt idx="22">
                  <c:v>3</c:v>
                </c:pt>
                <c:pt idx="23">
                  <c:v>3.2</c:v>
                </c:pt>
                <c:pt idx="24">
                  <c:v>3.1</c:v>
                </c:pt>
                <c:pt idx="25">
                  <c:v>3.1</c:v>
                </c:pt>
                <c:pt idx="26">
                  <c:v>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'[ir07nov3.xls]Chart 3.1'!$H$5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'[ir07nov3.xls]Chart 3.1'!$A$6:$A$45</c:f>
              <c:strCache>
                <c:ptCount val="40"/>
                <c:pt idx="0">
                  <c:v>2001Q1</c:v>
                </c:pt>
                <c:pt idx="1">
                  <c:v>2001Q2</c:v>
                </c:pt>
                <c:pt idx="2">
                  <c:v>2001Q3</c:v>
                </c:pt>
                <c:pt idx="3">
                  <c:v>2001Q4</c:v>
                </c:pt>
                <c:pt idx="4">
                  <c:v>2002Q1</c:v>
                </c:pt>
                <c:pt idx="5">
                  <c:v>2002Q2</c:v>
                </c:pt>
                <c:pt idx="6">
                  <c:v>2002Q3</c:v>
                </c:pt>
                <c:pt idx="7">
                  <c:v>2002Q4</c:v>
                </c:pt>
                <c:pt idx="8">
                  <c:v>2003Q1</c:v>
                </c:pt>
                <c:pt idx="9">
                  <c:v>2003Q2</c:v>
                </c:pt>
                <c:pt idx="10">
                  <c:v>2003Q3</c:v>
                </c:pt>
                <c:pt idx="11">
                  <c:v>2003Q4</c:v>
                </c:pt>
                <c:pt idx="12">
                  <c:v>2004Q1</c:v>
                </c:pt>
                <c:pt idx="13">
                  <c:v>2004Q2</c:v>
                </c:pt>
                <c:pt idx="14">
                  <c:v>2004Q3</c:v>
                </c:pt>
                <c:pt idx="15">
                  <c:v>2004Q4</c:v>
                </c:pt>
                <c:pt idx="16">
                  <c:v>2005Q1</c:v>
                </c:pt>
                <c:pt idx="17">
                  <c:v>2005Q2</c:v>
                </c:pt>
                <c:pt idx="18">
                  <c:v>2005Q3</c:v>
                </c:pt>
                <c:pt idx="19">
                  <c:v>2005Q4</c:v>
                </c:pt>
                <c:pt idx="20">
                  <c:v>2006Q1</c:v>
                </c:pt>
                <c:pt idx="21">
                  <c:v>2006Q2</c:v>
                </c:pt>
                <c:pt idx="22">
                  <c:v>2006Q3</c:v>
                </c:pt>
                <c:pt idx="23">
                  <c:v>2006Q4</c:v>
                </c:pt>
                <c:pt idx="24">
                  <c:v>2007Q1</c:v>
                </c:pt>
                <c:pt idx="25">
                  <c:v>2007Q2</c:v>
                </c:pt>
                <c:pt idx="26">
                  <c:v>2007Q3</c:v>
                </c:pt>
                <c:pt idx="27">
                  <c:v>2007Q4</c:v>
                </c:pt>
                <c:pt idx="28">
                  <c:v>2008Q1</c:v>
                </c:pt>
                <c:pt idx="29">
                  <c:v>2008Q2</c:v>
                </c:pt>
                <c:pt idx="30">
                  <c:v>2008Q3</c:v>
                </c:pt>
                <c:pt idx="31">
                  <c:v>2008Q4</c:v>
                </c:pt>
                <c:pt idx="32">
                  <c:v>2009Q1</c:v>
                </c:pt>
                <c:pt idx="33">
                  <c:v>2009Q2</c:v>
                </c:pt>
                <c:pt idx="34">
                  <c:v>2009Q3</c:v>
                </c:pt>
                <c:pt idx="35">
                  <c:v>2009Q4</c:v>
                </c:pt>
                <c:pt idx="36">
                  <c:v>2010Q1</c:v>
                </c:pt>
                <c:pt idx="37">
                  <c:v>2010Q2</c:v>
                </c:pt>
                <c:pt idx="38">
                  <c:v>2010Q3</c:v>
                </c:pt>
                <c:pt idx="39">
                  <c:v>2010Q4</c:v>
                </c:pt>
              </c:strCache>
            </c:strRef>
          </c:cat>
          <c:val>
            <c:numRef>
              <c:f>'[ir07nov3.xls]Chart 3.1'!$H$6:$H$45</c:f>
              <c:numCache>
                <c:formatCode>General</c:formatCode>
                <c:ptCount val="40"/>
                <c:pt idx="0">
                  <c:v>2.4916121571840311</c:v>
                </c:pt>
                <c:pt idx="1">
                  <c:v>2.4507376953276649</c:v>
                </c:pt>
                <c:pt idx="2">
                  <c:v>2.8515786770610507</c:v>
                </c:pt>
                <c:pt idx="3">
                  <c:v>3.1067663592180494</c:v>
                </c:pt>
                <c:pt idx="4">
                  <c:v>2.2012638423863251</c:v>
                </c:pt>
                <c:pt idx="5">
                  <c:v>2.2470195933134374</c:v>
                </c:pt>
                <c:pt idx="6">
                  <c:v>2.3268024037823132</c:v>
                </c:pt>
                <c:pt idx="7">
                  <c:v>2.8086054977876307</c:v>
                </c:pt>
                <c:pt idx="8">
                  <c:v>3.2208433953972326</c:v>
                </c:pt>
                <c:pt idx="9">
                  <c:v>3.3971948672038232</c:v>
                </c:pt>
                <c:pt idx="10">
                  <c:v>3.6439894131508499</c:v>
                </c:pt>
                <c:pt idx="11">
                  <c:v>3.5973798088686726</c:v>
                </c:pt>
                <c:pt idx="12">
                  <c:v>3.3324124939049904</c:v>
                </c:pt>
                <c:pt idx="13">
                  <c:v>2.8902592080112477</c:v>
                </c:pt>
                <c:pt idx="14">
                  <c:v>2.0694067883793021</c:v>
                </c:pt>
                <c:pt idx="15">
                  <c:v>1.8440259992657859</c:v>
                </c:pt>
                <c:pt idx="16">
                  <c:v>1.859160237419788</c:v>
                </c:pt>
                <c:pt idx="17">
                  <c:v>2.4706724028860538</c:v>
                </c:pt>
                <c:pt idx="18">
                  <c:v>3.3857147618571615</c:v>
                </c:pt>
                <c:pt idx="19">
                  <c:v>4.1573417269276103</c:v>
                </c:pt>
                <c:pt idx="20">
                  <c:v>3.9007941621427289</c:v>
                </c:pt>
                <c:pt idx="21">
                  <c:v>3.0308039048782209</c:v>
                </c:pt>
                <c:pt idx="22">
                  <c:v>2.0697888662159158</c:v>
                </c:pt>
                <c:pt idx="23">
                  <c:v>1.0655503685341072</c:v>
                </c:pt>
                <c:pt idx="24">
                  <c:v>1.7514003213415785</c:v>
                </c:pt>
                <c:pt idx="25">
                  <c:v>2.2663645049757486</c:v>
                </c:pt>
                <c:pt idx="26">
                  <c:v>2.8974847161351347</c:v>
                </c:pt>
                <c:pt idx="27">
                  <c:v>3.3019543684438712</c:v>
                </c:pt>
                <c:pt idx="28">
                  <c:v>2.417632543184034</c:v>
                </c:pt>
                <c:pt idx="29">
                  <c:v>1.004915460317779</c:v>
                </c:pt>
                <c:pt idx="30">
                  <c:v>-1.4486493548079737</c:v>
                </c:pt>
                <c:pt idx="31">
                  <c:v>-4.3968983027920299</c:v>
                </c:pt>
                <c:pt idx="32">
                  <c:v>-6.0913973666386507</c:v>
                </c:pt>
                <c:pt idx="33">
                  <c:v>-5.6938405956863836</c:v>
                </c:pt>
                <c:pt idx="34">
                  <c:v>-4.0076167068208264</c:v>
                </c:pt>
                <c:pt idx="35">
                  <c:v>-1.386100852667449</c:v>
                </c:pt>
                <c:pt idx="36">
                  <c:v>0.79819022630982506</c:v>
                </c:pt>
                <c:pt idx="37">
                  <c:v>2.0538912340829052</c:v>
                </c:pt>
                <c:pt idx="38">
                  <c:v>2.5533647973261742</c:v>
                </c:pt>
                <c:pt idx="39">
                  <c:v>2.2554486079111813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'[ir07nov3.xls]Chart 3.1'!$I$5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'[ir07nov3.xls]Chart 3.1'!$A$6:$A$45</c:f>
              <c:strCache>
                <c:ptCount val="40"/>
                <c:pt idx="0">
                  <c:v>2001Q1</c:v>
                </c:pt>
                <c:pt idx="1">
                  <c:v>2001Q2</c:v>
                </c:pt>
                <c:pt idx="2">
                  <c:v>2001Q3</c:v>
                </c:pt>
                <c:pt idx="3">
                  <c:v>2001Q4</c:v>
                </c:pt>
                <c:pt idx="4">
                  <c:v>2002Q1</c:v>
                </c:pt>
                <c:pt idx="5">
                  <c:v>2002Q2</c:v>
                </c:pt>
                <c:pt idx="6">
                  <c:v>2002Q3</c:v>
                </c:pt>
                <c:pt idx="7">
                  <c:v>2002Q4</c:v>
                </c:pt>
                <c:pt idx="8">
                  <c:v>2003Q1</c:v>
                </c:pt>
                <c:pt idx="9">
                  <c:v>2003Q2</c:v>
                </c:pt>
                <c:pt idx="10">
                  <c:v>2003Q3</c:v>
                </c:pt>
                <c:pt idx="11">
                  <c:v>2003Q4</c:v>
                </c:pt>
                <c:pt idx="12">
                  <c:v>2004Q1</c:v>
                </c:pt>
                <c:pt idx="13">
                  <c:v>2004Q2</c:v>
                </c:pt>
                <c:pt idx="14">
                  <c:v>2004Q3</c:v>
                </c:pt>
                <c:pt idx="15">
                  <c:v>2004Q4</c:v>
                </c:pt>
                <c:pt idx="16">
                  <c:v>2005Q1</c:v>
                </c:pt>
                <c:pt idx="17">
                  <c:v>2005Q2</c:v>
                </c:pt>
                <c:pt idx="18">
                  <c:v>2005Q3</c:v>
                </c:pt>
                <c:pt idx="19">
                  <c:v>2005Q4</c:v>
                </c:pt>
                <c:pt idx="20">
                  <c:v>2006Q1</c:v>
                </c:pt>
                <c:pt idx="21">
                  <c:v>2006Q2</c:v>
                </c:pt>
                <c:pt idx="22">
                  <c:v>2006Q3</c:v>
                </c:pt>
                <c:pt idx="23">
                  <c:v>2006Q4</c:v>
                </c:pt>
                <c:pt idx="24">
                  <c:v>2007Q1</c:v>
                </c:pt>
                <c:pt idx="25">
                  <c:v>2007Q2</c:v>
                </c:pt>
                <c:pt idx="26">
                  <c:v>2007Q3</c:v>
                </c:pt>
                <c:pt idx="27">
                  <c:v>2007Q4</c:v>
                </c:pt>
                <c:pt idx="28">
                  <c:v>2008Q1</c:v>
                </c:pt>
                <c:pt idx="29">
                  <c:v>2008Q2</c:v>
                </c:pt>
                <c:pt idx="30">
                  <c:v>2008Q3</c:v>
                </c:pt>
                <c:pt idx="31">
                  <c:v>2008Q4</c:v>
                </c:pt>
                <c:pt idx="32">
                  <c:v>2009Q1</c:v>
                </c:pt>
                <c:pt idx="33">
                  <c:v>2009Q2</c:v>
                </c:pt>
                <c:pt idx="34">
                  <c:v>2009Q3</c:v>
                </c:pt>
                <c:pt idx="35">
                  <c:v>2009Q4</c:v>
                </c:pt>
                <c:pt idx="36">
                  <c:v>2010Q1</c:v>
                </c:pt>
                <c:pt idx="37">
                  <c:v>2010Q2</c:v>
                </c:pt>
                <c:pt idx="38">
                  <c:v>2010Q3</c:v>
                </c:pt>
                <c:pt idx="39">
                  <c:v>2010Q4</c:v>
                </c:pt>
              </c:strCache>
            </c:strRef>
          </c:cat>
          <c:val>
            <c:numRef>
              <c:f>'[ir07nov3.xls]Chart 3.1'!$I$6:$I$45</c:f>
              <c:numCache>
                <c:formatCode>General</c:formatCode>
                <c:ptCount val="40"/>
              </c:numCache>
            </c:numRef>
          </c:val>
          <c:smooth val="0"/>
        </c:ser>
        <c:ser>
          <c:idx val="3"/>
          <c:order val="3"/>
          <c:tx>
            <c:strRef>
              <c:f>'[ir07nov3.xls]Chart 3.1'!$J$5</c:f>
              <c:strCache>
                <c:ptCount val="1"/>
                <c:pt idx="0">
                  <c:v>Forecast</c:v>
                </c:pt>
              </c:strCache>
            </c:strRef>
          </c:tx>
          <c:marker>
            <c:symbol val="none"/>
          </c:marker>
          <c:cat>
            <c:strRef>
              <c:f>'[ir07nov3.xls]Chart 3.1'!$A$6:$A$45</c:f>
              <c:strCache>
                <c:ptCount val="40"/>
                <c:pt idx="0">
                  <c:v>2001Q1</c:v>
                </c:pt>
                <c:pt idx="1">
                  <c:v>2001Q2</c:v>
                </c:pt>
                <c:pt idx="2">
                  <c:v>2001Q3</c:v>
                </c:pt>
                <c:pt idx="3">
                  <c:v>2001Q4</c:v>
                </c:pt>
                <c:pt idx="4">
                  <c:v>2002Q1</c:v>
                </c:pt>
                <c:pt idx="5">
                  <c:v>2002Q2</c:v>
                </c:pt>
                <c:pt idx="6">
                  <c:v>2002Q3</c:v>
                </c:pt>
                <c:pt idx="7">
                  <c:v>2002Q4</c:v>
                </c:pt>
                <c:pt idx="8">
                  <c:v>2003Q1</c:v>
                </c:pt>
                <c:pt idx="9">
                  <c:v>2003Q2</c:v>
                </c:pt>
                <c:pt idx="10">
                  <c:v>2003Q3</c:v>
                </c:pt>
                <c:pt idx="11">
                  <c:v>2003Q4</c:v>
                </c:pt>
                <c:pt idx="12">
                  <c:v>2004Q1</c:v>
                </c:pt>
                <c:pt idx="13">
                  <c:v>2004Q2</c:v>
                </c:pt>
                <c:pt idx="14">
                  <c:v>2004Q3</c:v>
                </c:pt>
                <c:pt idx="15">
                  <c:v>2004Q4</c:v>
                </c:pt>
                <c:pt idx="16">
                  <c:v>2005Q1</c:v>
                </c:pt>
                <c:pt idx="17">
                  <c:v>2005Q2</c:v>
                </c:pt>
                <c:pt idx="18">
                  <c:v>2005Q3</c:v>
                </c:pt>
                <c:pt idx="19">
                  <c:v>2005Q4</c:v>
                </c:pt>
                <c:pt idx="20">
                  <c:v>2006Q1</c:v>
                </c:pt>
                <c:pt idx="21">
                  <c:v>2006Q2</c:v>
                </c:pt>
                <c:pt idx="22">
                  <c:v>2006Q3</c:v>
                </c:pt>
                <c:pt idx="23">
                  <c:v>2006Q4</c:v>
                </c:pt>
                <c:pt idx="24">
                  <c:v>2007Q1</c:v>
                </c:pt>
                <c:pt idx="25">
                  <c:v>2007Q2</c:v>
                </c:pt>
                <c:pt idx="26">
                  <c:v>2007Q3</c:v>
                </c:pt>
                <c:pt idx="27">
                  <c:v>2007Q4</c:v>
                </c:pt>
                <c:pt idx="28">
                  <c:v>2008Q1</c:v>
                </c:pt>
                <c:pt idx="29">
                  <c:v>2008Q2</c:v>
                </c:pt>
                <c:pt idx="30">
                  <c:v>2008Q3</c:v>
                </c:pt>
                <c:pt idx="31">
                  <c:v>2008Q4</c:v>
                </c:pt>
                <c:pt idx="32">
                  <c:v>2009Q1</c:v>
                </c:pt>
                <c:pt idx="33">
                  <c:v>2009Q2</c:v>
                </c:pt>
                <c:pt idx="34">
                  <c:v>2009Q3</c:v>
                </c:pt>
                <c:pt idx="35">
                  <c:v>2009Q4</c:v>
                </c:pt>
                <c:pt idx="36">
                  <c:v>2010Q1</c:v>
                </c:pt>
                <c:pt idx="37">
                  <c:v>2010Q2</c:v>
                </c:pt>
                <c:pt idx="38">
                  <c:v>2010Q3</c:v>
                </c:pt>
                <c:pt idx="39">
                  <c:v>2010Q4</c:v>
                </c:pt>
              </c:strCache>
            </c:strRef>
          </c:cat>
          <c:val>
            <c:numRef>
              <c:f>'[ir07nov3.xls]Chart 3.1'!$J$6:$J$45</c:f>
              <c:numCache>
                <c:formatCode>General</c:formatCode>
                <c:ptCount val="40"/>
                <c:pt idx="27">
                  <c:v>3.21</c:v>
                </c:pt>
                <c:pt idx="28">
                  <c:v>2.86</c:v>
                </c:pt>
                <c:pt idx="29">
                  <c:v>2.39</c:v>
                </c:pt>
                <c:pt idx="30">
                  <c:v>2.0299999999999998</c:v>
                </c:pt>
                <c:pt idx="31">
                  <c:v>2.1</c:v>
                </c:pt>
                <c:pt idx="32">
                  <c:v>2.23</c:v>
                </c:pt>
                <c:pt idx="33">
                  <c:v>2.41</c:v>
                </c:pt>
                <c:pt idx="34">
                  <c:v>2.61</c:v>
                </c:pt>
                <c:pt idx="35">
                  <c:v>2.67</c:v>
                </c:pt>
                <c:pt idx="36">
                  <c:v>2.71</c:v>
                </c:pt>
                <c:pt idx="37">
                  <c:v>2.7</c:v>
                </c:pt>
                <c:pt idx="38">
                  <c:v>2.69</c:v>
                </c:pt>
                <c:pt idx="39">
                  <c:v>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934648"/>
        <c:axId val="232267168"/>
      </c:lineChart>
      <c:catAx>
        <c:axId val="231934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32267168"/>
        <c:crosses val="autoZero"/>
        <c:auto val="1"/>
        <c:lblAlgn val="ctr"/>
        <c:lblOffset val="100"/>
        <c:tickLblSkip val="4"/>
        <c:noMultiLvlLbl val="0"/>
      </c:catAx>
      <c:valAx>
        <c:axId val="232267168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3193464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Hist1!$N$2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Hist1!$M$8:$M$25</c:f>
              <c:numCache>
                <c:formatCode>General</c:formatCode>
                <c:ptCount val="18"/>
                <c:pt idx="0">
                  <c:v>-6</c:v>
                </c:pt>
                <c:pt idx="1">
                  <c:v>-5</c:v>
                </c:pt>
                <c:pt idx="2">
                  <c:v>-4</c:v>
                </c:pt>
                <c:pt idx="3">
                  <c:v>-3</c:v>
                </c:pt>
                <c:pt idx="4">
                  <c:v>-2</c:v>
                </c:pt>
                <c:pt idx="5">
                  <c:v>-1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  <c:pt idx="14">
                  <c:v>8</c:v>
                </c:pt>
                <c:pt idx="15">
                  <c:v>9</c:v>
                </c:pt>
                <c:pt idx="16">
                  <c:v>10</c:v>
                </c:pt>
                <c:pt idx="17">
                  <c:v>15</c:v>
                </c:pt>
              </c:numCache>
            </c:numRef>
          </c:cat>
          <c:val>
            <c:numRef>
              <c:f>Hist1!$N$8:$N$25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11</c:v>
                </c:pt>
                <c:pt idx="9">
                  <c:v>19</c:v>
                </c:pt>
                <c:pt idx="10">
                  <c:v>13</c:v>
                </c:pt>
                <c:pt idx="11">
                  <c:v>7</c:v>
                </c:pt>
                <c:pt idx="12">
                  <c:v>5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33756080"/>
        <c:axId val="133756472"/>
      </c:barChart>
      <c:catAx>
        <c:axId val="133756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3756472"/>
        <c:crosses val="autoZero"/>
        <c:auto val="1"/>
        <c:lblAlgn val="ctr"/>
        <c:lblOffset val="100"/>
        <c:noMultiLvlLbl val="0"/>
      </c:catAx>
      <c:valAx>
        <c:axId val="13375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37560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Hist1!$N$2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Hist1!$M$8:$M$25</c:f>
              <c:numCache>
                <c:formatCode>General</c:formatCode>
                <c:ptCount val="18"/>
                <c:pt idx="0">
                  <c:v>-6</c:v>
                </c:pt>
                <c:pt idx="1">
                  <c:v>-5</c:v>
                </c:pt>
                <c:pt idx="2">
                  <c:v>-4</c:v>
                </c:pt>
                <c:pt idx="3">
                  <c:v>-3</c:v>
                </c:pt>
                <c:pt idx="4">
                  <c:v>-2</c:v>
                </c:pt>
                <c:pt idx="5">
                  <c:v>-1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  <c:pt idx="14">
                  <c:v>8</c:v>
                </c:pt>
                <c:pt idx="15">
                  <c:v>9</c:v>
                </c:pt>
                <c:pt idx="16">
                  <c:v>10</c:v>
                </c:pt>
                <c:pt idx="17">
                  <c:v>15</c:v>
                </c:pt>
              </c:numCache>
            </c:numRef>
          </c:cat>
          <c:val>
            <c:numRef>
              <c:f>Hist1!$N$8:$N$25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11</c:v>
                </c:pt>
                <c:pt idx="9">
                  <c:v>19</c:v>
                </c:pt>
                <c:pt idx="10">
                  <c:v>13</c:v>
                </c:pt>
                <c:pt idx="11">
                  <c:v>7</c:v>
                </c:pt>
                <c:pt idx="12">
                  <c:v>5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ser>
          <c:idx val="1"/>
          <c:order val="1"/>
          <c:tx>
            <c:strRef>
              <c:f>Hist1!$Q$2</c:f>
              <c:strCache>
                <c:ptCount val="1"/>
                <c:pt idx="0">
                  <c:v>expected frequency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Hist1!$M$8:$M$25</c:f>
              <c:numCache>
                <c:formatCode>General</c:formatCode>
                <c:ptCount val="18"/>
                <c:pt idx="0">
                  <c:v>-6</c:v>
                </c:pt>
                <c:pt idx="1">
                  <c:v>-5</c:v>
                </c:pt>
                <c:pt idx="2">
                  <c:v>-4</c:v>
                </c:pt>
                <c:pt idx="3">
                  <c:v>-3</c:v>
                </c:pt>
                <c:pt idx="4">
                  <c:v>-2</c:v>
                </c:pt>
                <c:pt idx="5">
                  <c:v>-1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  <c:pt idx="14">
                  <c:v>8</c:v>
                </c:pt>
                <c:pt idx="15">
                  <c:v>9</c:v>
                </c:pt>
                <c:pt idx="16">
                  <c:v>10</c:v>
                </c:pt>
                <c:pt idx="17">
                  <c:v>15</c:v>
                </c:pt>
              </c:numCache>
            </c:numRef>
          </c:cat>
          <c:val>
            <c:numRef>
              <c:f>Hist1!$Q$8:$Q$25</c:f>
              <c:numCache>
                <c:formatCode>0.00</c:formatCode>
                <c:ptCount val="18"/>
                <c:pt idx="0">
                  <c:v>8.4959943724154314E-4</c:v>
                </c:pt>
                <c:pt idx="1">
                  <c:v>6.3060987804033188E-3</c:v>
                </c:pt>
                <c:pt idx="2">
                  <c:v>3.7026858182705777E-2</c:v>
                </c:pt>
                <c:pt idx="3">
                  <c:v>0.17200851967379177</c:v>
                </c:pt>
                <c:pt idx="4">
                  <c:v>0.63229846730207173</c:v>
                </c:pt>
                <c:pt idx="5">
                  <c:v>1.8394532565184818</c:v>
                </c:pt>
                <c:pt idx="6">
                  <c:v>4.2354278446443727</c:v>
                </c:pt>
                <c:pt idx="7">
                  <c:v>7.7194456568887526</c:v>
                </c:pt>
                <c:pt idx="8">
                  <c:v>11.137394986238537</c:v>
                </c:pt>
                <c:pt idx="9">
                  <c:v>12.720596172577618</c:v>
                </c:pt>
                <c:pt idx="10">
                  <c:v>11.501754871528092</c:v>
                </c:pt>
                <c:pt idx="11">
                  <c:v>8.2328205126493543</c:v>
                </c:pt>
                <c:pt idx="12">
                  <c:v>4.6649280667291322</c:v>
                </c:pt>
                <c:pt idx="13">
                  <c:v>2.0923102138875151</c:v>
                </c:pt>
                <c:pt idx="14">
                  <c:v>0.74277102546814433</c:v>
                </c:pt>
                <c:pt idx="15">
                  <c:v>0.20868216077921886</c:v>
                </c:pt>
                <c:pt idx="16">
                  <c:v>4.6394107858233724E-2</c:v>
                </c:pt>
                <c:pt idx="17">
                  <c:v>9.4328404961459E-3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231508928"/>
        <c:axId val="231509320"/>
      </c:barChart>
      <c:catAx>
        <c:axId val="231508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509320"/>
        <c:crosses val="autoZero"/>
        <c:auto val="1"/>
        <c:lblAlgn val="ctr"/>
        <c:lblOffset val="100"/>
        <c:noMultiLvlLbl val="0"/>
      </c:catAx>
      <c:valAx>
        <c:axId val="231509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5089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Sheet2!$H$1056</c:f>
              <c:strCache>
                <c:ptCount val="1"/>
                <c:pt idx="0">
                  <c:v>1956</c:v>
                </c:pt>
              </c:strCache>
            </c:strRef>
          </c:tx>
          <c:marker>
            <c:symbol val="none"/>
          </c:marker>
          <c:cat>
            <c:strRef>
              <c:f>Sheet2!$G$1057:$G$1064</c:f>
              <c:strCache>
                <c:ptCount val="8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</c:strCache>
            </c:strRef>
          </c:cat>
          <c:val>
            <c:numRef>
              <c:f>Sheet2!$H$1057:$H$1064</c:f>
              <c:numCache>
                <c:formatCode>0.00</c:formatCode>
                <c:ptCount val="8"/>
                <c:pt idx="0">
                  <c:v>-0.25589604450050274</c:v>
                </c:pt>
                <c:pt idx="1">
                  <c:v>-5.4585649432766559E-2</c:v>
                </c:pt>
                <c:pt idx="2">
                  <c:v>0.43419292001566134</c:v>
                </c:pt>
                <c:pt idx="3">
                  <c:v>1.9730640951276115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Sheet2!$I$1056</c:f>
              <c:strCache>
                <c:ptCount val="1"/>
                <c:pt idx="0">
                  <c:v>1957</c:v>
                </c:pt>
              </c:strCache>
            </c:strRef>
          </c:tx>
          <c:marker>
            <c:symbol val="none"/>
          </c:marker>
          <c:cat>
            <c:strRef>
              <c:f>Sheet2!$G$1057:$G$1064</c:f>
              <c:strCache>
                <c:ptCount val="8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</c:strCache>
            </c:strRef>
          </c:cat>
          <c:val>
            <c:numRef>
              <c:f>Sheet2!$I$1057:$I$1064</c:f>
              <c:numCache>
                <c:formatCode>General</c:formatCode>
                <c:ptCount val="8"/>
                <c:pt idx="0">
                  <c:v>-2.8441157910634729E-2</c:v>
                </c:pt>
                <c:pt idx="1">
                  <c:v>-0.62321636543060777</c:v>
                </c:pt>
                <c:pt idx="2">
                  <c:v>0.1690821256038646</c:v>
                </c:pt>
                <c:pt idx="3">
                  <c:v>2.0639641329296552</c:v>
                </c:pt>
                <c:pt idx="4">
                  <c:v>-2.2593629681484089</c:v>
                </c:pt>
                <c:pt idx="5">
                  <c:v>2.2041576393489635</c:v>
                </c:pt>
                <c:pt idx="6">
                  <c:v>0.1121233356692386</c:v>
                </c:pt>
                <c:pt idx="7">
                  <c:v>0.5004899902001938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Sheet2!$J$1056</c:f>
              <c:strCache>
                <c:ptCount val="1"/>
                <c:pt idx="0">
                  <c:v>1961</c:v>
                </c:pt>
              </c:strCache>
            </c:strRef>
          </c:tx>
          <c:marker>
            <c:symbol val="none"/>
          </c:marker>
          <c:cat>
            <c:strRef>
              <c:f>Sheet2!$G$1057:$G$1064</c:f>
              <c:strCache>
                <c:ptCount val="8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</c:strCache>
            </c:strRef>
          </c:cat>
          <c:val>
            <c:numRef>
              <c:f>Sheet2!$J$1057:$J$1064</c:f>
              <c:numCache>
                <c:formatCode>General</c:formatCode>
                <c:ptCount val="8"/>
                <c:pt idx="0">
                  <c:v>-0.52395613892940673</c:v>
                </c:pt>
                <c:pt idx="1">
                  <c:v>-0.16910760829092908</c:v>
                </c:pt>
                <c:pt idx="2">
                  <c:v>0.44990442444868961</c:v>
                </c:pt>
                <c:pt idx="3">
                  <c:v>0.96539880717551796</c:v>
                </c:pt>
                <c:pt idx="4">
                  <c:v>0.59454034216716423</c:v>
                </c:pt>
                <c:pt idx="5">
                  <c:v>-0.36710663609983385</c:v>
                </c:pt>
                <c:pt idx="6">
                  <c:v>0.56109773344034863</c:v>
                </c:pt>
                <c:pt idx="7">
                  <c:v>4.2508875019954502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Sheet2!$K$1056</c:f>
              <c:strCache>
                <c:ptCount val="1"/>
                <c:pt idx="0">
                  <c:v>1975</c:v>
                </c:pt>
              </c:strCache>
            </c:strRef>
          </c:tx>
          <c:marker>
            <c:symbol val="none"/>
          </c:marker>
          <c:cat>
            <c:strRef>
              <c:f>Sheet2!$G$1057:$G$1064</c:f>
              <c:strCache>
                <c:ptCount val="8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</c:strCache>
            </c:strRef>
          </c:cat>
          <c:val>
            <c:numRef>
              <c:f>Sheet2!$K$1057:$K$1064</c:f>
              <c:numCache>
                <c:formatCode>General</c:formatCode>
                <c:ptCount val="8"/>
                <c:pt idx="0">
                  <c:v>-1.6491272424654255</c:v>
                </c:pt>
                <c:pt idx="1">
                  <c:v>-0.33042891493998638</c:v>
                </c:pt>
                <c:pt idx="2">
                  <c:v>1.1321261619472409</c:v>
                </c:pt>
                <c:pt idx="3">
                  <c:v>1.6082500518019032</c:v>
                </c:pt>
                <c:pt idx="4">
                  <c:v>-0.16941707975152553</c:v>
                </c:pt>
                <c:pt idx="5">
                  <c:v>1.2445003142677535</c:v>
                </c:pt>
                <c:pt idx="6">
                  <c:v>2.119029881632315</c:v>
                </c:pt>
                <c:pt idx="7">
                  <c:v>6.6365404879633161E-2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Sheet2!$L$1056</c:f>
              <c:strCache>
                <c:ptCount val="1"/>
                <c:pt idx="0">
                  <c:v>1980</c:v>
                </c:pt>
              </c:strCache>
            </c:strRef>
          </c:tx>
          <c:marker>
            <c:symbol val="none"/>
          </c:marker>
          <c:cat>
            <c:strRef>
              <c:f>Sheet2!$G$1057:$G$1064</c:f>
              <c:strCache>
                <c:ptCount val="8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</c:strCache>
            </c:strRef>
          </c:cat>
          <c:val>
            <c:numRef>
              <c:f>Sheet2!$L$1057:$L$1064</c:f>
              <c:numCache>
                <c:formatCode>General</c:formatCode>
                <c:ptCount val="8"/>
                <c:pt idx="0">
                  <c:v>-0.98284314862313238</c:v>
                </c:pt>
                <c:pt idx="1">
                  <c:v>-1.977702829304846</c:v>
                </c:pt>
                <c:pt idx="2">
                  <c:v>-0.13858490475871577</c:v>
                </c:pt>
                <c:pt idx="3">
                  <c:v>-1.0585352781287156</c:v>
                </c:pt>
                <c:pt idx="4">
                  <c:v>-0.16299406063185984</c:v>
                </c:pt>
                <c:pt idx="5">
                  <c:v>0.24271021562937278</c:v>
                </c:pt>
                <c:pt idx="6">
                  <c:v>1.0912429924608489</c:v>
                </c:pt>
                <c:pt idx="7">
                  <c:v>0.11282257216342373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Sheet2!$M$1056</c:f>
              <c:strCache>
                <c:ptCount val="1"/>
                <c:pt idx="0">
                  <c:v>1990</c:v>
                </c:pt>
              </c:strCache>
            </c:strRef>
          </c:tx>
          <c:marker>
            <c:symbol val="none"/>
          </c:marker>
          <c:cat>
            <c:strRef>
              <c:f>Sheet2!$G$1057:$G$1064</c:f>
              <c:strCache>
                <c:ptCount val="8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</c:strCache>
            </c:strRef>
          </c:cat>
          <c:val>
            <c:numRef>
              <c:f>Sheet2!$M$1057:$M$1064</c:f>
              <c:numCache>
                <c:formatCode>General</c:formatCode>
                <c:ptCount val="8"/>
                <c:pt idx="0">
                  <c:v>-1.0479726782351548</c:v>
                </c:pt>
                <c:pt idx="1">
                  <c:v>-0.34334702420632368</c:v>
                </c:pt>
                <c:pt idx="2">
                  <c:v>-0.29022513126663796</c:v>
                </c:pt>
                <c:pt idx="3">
                  <c:v>-0.13056666654644289</c:v>
                </c:pt>
                <c:pt idx="4">
                  <c:v>-0.23511056697400079</c:v>
                </c:pt>
                <c:pt idx="5">
                  <c:v>0.15747176368375904</c:v>
                </c:pt>
                <c:pt idx="6">
                  <c:v>-5.06008855154505E-3</c:v>
                </c:pt>
                <c:pt idx="7">
                  <c:v>-0.1257857088639156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Sheet2!$N$1056</c:f>
              <c:strCache>
                <c:ptCount val="1"/>
                <c:pt idx="0">
                  <c:v>2008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Sheet2!$G$1057:$G$1064</c:f>
              <c:strCache>
                <c:ptCount val="8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</c:strCache>
            </c:strRef>
          </c:cat>
          <c:val>
            <c:numRef>
              <c:f>Sheet2!$N$1057:$N$1064</c:f>
              <c:numCache>
                <c:formatCode>General</c:formatCode>
                <c:ptCount val="8"/>
                <c:pt idx="0">
                  <c:v>-0.65089575983952841</c:v>
                </c:pt>
                <c:pt idx="1">
                  <c:v>-1.686985218862489</c:v>
                </c:pt>
                <c:pt idx="2">
                  <c:v>-2.2617074817406291</c:v>
                </c:pt>
                <c:pt idx="3">
                  <c:v>-1.6293229832116509</c:v>
                </c:pt>
                <c:pt idx="4">
                  <c:v>-0.23030216724652064</c:v>
                </c:pt>
                <c:pt idx="5">
                  <c:v>7.0874338321601726E-2</c:v>
                </c:pt>
                <c:pt idx="6">
                  <c:v>0.4074847346922752</c:v>
                </c:pt>
                <c:pt idx="7">
                  <c:v>0.54959857750957042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510104"/>
        <c:axId val="231510496"/>
      </c:lineChart>
      <c:catAx>
        <c:axId val="231510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1510496"/>
        <c:crosses val="autoZero"/>
        <c:auto val="1"/>
        <c:lblAlgn val="ctr"/>
        <c:lblOffset val="100"/>
        <c:noMultiLvlLbl val="0"/>
      </c:catAx>
      <c:valAx>
        <c:axId val="2315104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31510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Sheet2!$Q$1056</c:f>
              <c:strCache>
                <c:ptCount val="1"/>
                <c:pt idx="0">
                  <c:v>1956</c:v>
                </c:pt>
              </c:strCache>
            </c:strRef>
          </c:tx>
          <c:marker>
            <c:symbol val="none"/>
          </c:marker>
          <c:cat>
            <c:strRef>
              <c:f>Sheet2!$P$1057:$P$1065</c:f>
              <c:strCache>
                <c:ptCount val="9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</c:strCache>
            </c:strRef>
          </c:cat>
          <c:val>
            <c:numRef>
              <c:f>Sheet2!$Q$1057:$Q$1065</c:f>
              <c:numCache>
                <c:formatCode>0.00</c:formatCode>
                <c:ptCount val="9"/>
                <c:pt idx="0">
                  <c:v>100</c:v>
                </c:pt>
                <c:pt idx="1">
                  <c:v>99.744103955499497</c:v>
                </c:pt>
                <c:pt idx="2">
                  <c:v>99.689657988584486</c:v>
                </c:pt>
                <c:pt idx="3">
                  <c:v>100.12250342555875</c:v>
                </c:pt>
                <c:pt idx="4" formatCode="General">
                  <c:v>102.09798459179136</c:v>
                </c:pt>
                <c:pt idx="5" formatCode="General">
                  <c:v>99.971558842089365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Sheet2!$R$1056</c:f>
              <c:strCache>
                <c:ptCount val="1"/>
                <c:pt idx="0">
                  <c:v>1957</c:v>
                </c:pt>
              </c:strCache>
            </c:strRef>
          </c:tx>
          <c:marker>
            <c:symbol val="none"/>
          </c:marker>
          <c:cat>
            <c:strRef>
              <c:f>Sheet2!$P$1057:$P$1065</c:f>
              <c:strCache>
                <c:ptCount val="9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</c:strCache>
            </c:strRef>
          </c:cat>
          <c:val>
            <c:numRef>
              <c:f>Sheet2!$R$1057:$R$1065</c:f>
              <c:numCache>
                <c:formatCode>General</c:formatCode>
                <c:ptCount val="9"/>
                <c:pt idx="0">
                  <c:v>100</c:v>
                </c:pt>
                <c:pt idx="1">
                  <c:v>99.971558842089365</c:v>
                </c:pt>
                <c:pt idx="2">
                  <c:v>99.348519726609368</c:v>
                </c:pt>
                <c:pt idx="3">
                  <c:v>99.516500315519096</c:v>
                </c:pt>
                <c:pt idx="4">
                  <c:v>101.57048518837823</c:v>
                </c:pt>
                <c:pt idx="5">
                  <c:v>99.275639259463361</c:v>
                </c:pt>
                <c:pt idx="6">
                  <c:v>101.46383084621333</c:v>
                </c:pt>
                <c:pt idx="7">
                  <c:v>101.57759547785589</c:v>
                </c:pt>
                <c:pt idx="8">
                  <c:v>102.08598117550861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Sheet2!$S$1056</c:f>
              <c:strCache>
                <c:ptCount val="1"/>
                <c:pt idx="0">
                  <c:v>1961</c:v>
                </c:pt>
              </c:strCache>
            </c:strRef>
          </c:tx>
          <c:marker>
            <c:symbol val="none"/>
          </c:marker>
          <c:cat>
            <c:strRef>
              <c:f>Sheet2!$P$1057:$P$1065</c:f>
              <c:strCache>
                <c:ptCount val="9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</c:strCache>
            </c:strRef>
          </c:cat>
          <c:val>
            <c:numRef>
              <c:f>Sheet2!$S$1057:$S$1065</c:f>
              <c:numCache>
                <c:formatCode>General</c:formatCode>
                <c:ptCount val="9"/>
                <c:pt idx="0">
                  <c:v>100</c:v>
                </c:pt>
                <c:pt idx="1">
                  <c:v>99.476043861070593</c:v>
                </c:pt>
                <c:pt idx="2">
                  <c:v>99.307822302474719</c:v>
                </c:pt>
                <c:pt idx="3">
                  <c:v>99.75461258883719</c:v>
                </c:pt>
                <c:pt idx="4">
                  <c:v>100.71764242887238</c:v>
                </c:pt>
                <c:pt idx="5">
                  <c:v>101.3164494447917</c:v>
                </c:pt>
                <c:pt idx="6">
                  <c:v>100.94451003541913</c:v>
                </c:pt>
                <c:pt idx="7">
                  <c:v>101.51090739326034</c:v>
                </c:pt>
                <c:pt idx="8">
                  <c:v>105.82602186880261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Sheet2!$T$1056</c:f>
              <c:strCache>
                <c:ptCount val="1"/>
                <c:pt idx="0">
                  <c:v>1975</c:v>
                </c:pt>
              </c:strCache>
            </c:strRef>
          </c:tx>
          <c:marker>
            <c:symbol val="none"/>
          </c:marker>
          <c:cat>
            <c:strRef>
              <c:f>Sheet2!$P$1057:$P$1065</c:f>
              <c:strCache>
                <c:ptCount val="9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</c:strCache>
            </c:strRef>
          </c:cat>
          <c:val>
            <c:numRef>
              <c:f>Sheet2!$T$1057:$T$1065</c:f>
              <c:numCache>
                <c:formatCode>General</c:formatCode>
                <c:ptCount val="9"/>
                <c:pt idx="0">
                  <c:v>100</c:v>
                </c:pt>
                <c:pt idx="1">
                  <c:v>98.350872757534574</c:v>
                </c:pt>
                <c:pt idx="2">
                  <c:v>98.025893035847844</c:v>
                </c:pt>
                <c:pt idx="3">
                  <c:v>99.135669816389097</c:v>
                </c:pt>
                <c:pt idx="4">
                  <c:v>100.73001927756533</c:v>
                </c:pt>
                <c:pt idx="5">
                  <c:v>100.55936542047215</c:v>
                </c:pt>
                <c:pt idx="6">
                  <c:v>101.81082703915558</c:v>
                </c:pt>
                <c:pt idx="7">
                  <c:v>103.96822888685229</c:v>
                </c:pt>
                <c:pt idx="8">
                  <c:v>104.03722782289921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Sheet2!$U$1056</c:f>
              <c:strCache>
                <c:ptCount val="1"/>
                <c:pt idx="0">
                  <c:v>1980</c:v>
                </c:pt>
              </c:strCache>
            </c:strRef>
          </c:tx>
          <c:marker>
            <c:symbol val="none"/>
          </c:marker>
          <c:cat>
            <c:strRef>
              <c:f>Sheet2!$P$1057:$P$1065</c:f>
              <c:strCache>
                <c:ptCount val="9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</c:strCache>
            </c:strRef>
          </c:cat>
          <c:val>
            <c:numRef>
              <c:f>Sheet2!$U$1057:$U$1065</c:f>
              <c:numCache>
                <c:formatCode>General</c:formatCode>
                <c:ptCount val="9"/>
                <c:pt idx="0">
                  <c:v>100</c:v>
                </c:pt>
                <c:pt idx="1">
                  <c:v>99.017156851376868</c:v>
                </c:pt>
                <c:pt idx="2">
                  <c:v>97.058891738829956</c:v>
                </c:pt>
                <c:pt idx="3">
                  <c:v>96.924382766153826</c:v>
                </c:pt>
                <c:pt idx="4">
                  <c:v>95.898403981465592</c:v>
                </c:pt>
                <c:pt idx="5">
                  <c:v>95.742095278735064</c:v>
                </c:pt>
                <c:pt idx="6">
                  <c:v>95.974471124634164</c:v>
                </c:pt>
                <c:pt idx="7">
                  <c:v>97.021785815333089</c:v>
                </c:pt>
                <c:pt idx="8">
                  <c:v>97.131248289648838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Sheet2!$V$1056</c:f>
              <c:strCache>
                <c:ptCount val="1"/>
                <c:pt idx="0">
                  <c:v>1990</c:v>
                </c:pt>
              </c:strCache>
            </c:strRef>
          </c:tx>
          <c:marker>
            <c:symbol val="none"/>
          </c:marker>
          <c:cat>
            <c:strRef>
              <c:f>Sheet2!$P$1057:$P$1065</c:f>
              <c:strCache>
                <c:ptCount val="9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</c:strCache>
            </c:strRef>
          </c:cat>
          <c:val>
            <c:numRef>
              <c:f>Sheet2!$V$1057:$V$1065</c:f>
              <c:numCache>
                <c:formatCode>General</c:formatCode>
                <c:ptCount val="9"/>
                <c:pt idx="0">
                  <c:v>100</c:v>
                </c:pt>
                <c:pt idx="1">
                  <c:v>98.952027321764845</c:v>
                </c:pt>
                <c:pt idx="2">
                  <c:v>98.612278480563745</c:v>
                </c:pt>
                <c:pt idx="3">
                  <c:v>98.326080865898518</c:v>
                </c:pt>
                <c:pt idx="4">
                  <c:v>98.19769977976614</c:v>
                </c:pt>
                <c:pt idx="5">
                  <c:v>97.966826611058508</c:v>
                </c:pt>
                <c:pt idx="6">
                  <c:v>98.121096700747941</c:v>
                </c:pt>
                <c:pt idx="7">
                  <c:v>98.11613168636714</c:v>
                </c:pt>
                <c:pt idx="8">
                  <c:v>97.992715614615591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Sheet2!$W$1056</c:f>
              <c:strCache>
                <c:ptCount val="1"/>
                <c:pt idx="0">
                  <c:v>2008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Sheet2!$P$1057:$P$1065</c:f>
              <c:strCache>
                <c:ptCount val="9"/>
                <c:pt idx="0">
                  <c:v>t=0</c:v>
                </c:pt>
                <c:pt idx="1">
                  <c:v>t+1</c:v>
                </c:pt>
                <c:pt idx="2">
                  <c:v>t+2</c:v>
                </c:pt>
                <c:pt idx="3">
                  <c:v>t+3</c:v>
                </c:pt>
                <c:pt idx="4">
                  <c:v>t+4</c:v>
                </c:pt>
                <c:pt idx="5">
                  <c:v>t+5</c:v>
                </c:pt>
                <c:pt idx="6">
                  <c:v>t+6</c:v>
                </c:pt>
                <c:pt idx="7">
                  <c:v>t+7</c:v>
                </c:pt>
                <c:pt idx="8">
                  <c:v>t+8</c:v>
                </c:pt>
              </c:strCache>
            </c:strRef>
          </c:cat>
          <c:val>
            <c:numRef>
              <c:f>Sheet2!$W$1057:$W$1065</c:f>
              <c:numCache>
                <c:formatCode>General</c:formatCode>
                <c:ptCount val="9"/>
                <c:pt idx="0">
                  <c:v>100</c:v>
                </c:pt>
                <c:pt idx="1">
                  <c:v>99.349104240160486</c:v>
                </c:pt>
                <c:pt idx="2">
                  <c:v>97.673099536556691</c:v>
                </c:pt>
                <c:pt idx="3">
                  <c:v>95.464019736690418</c:v>
                </c:pt>
                <c:pt idx="4">
                  <c:v>93.908602522422811</c:v>
                </c:pt>
                <c:pt idx="5">
                  <c:v>93.692328975582768</c:v>
                </c:pt>
                <c:pt idx="6">
                  <c:v>93.758732793802309</c:v>
                </c:pt>
                <c:pt idx="7">
                  <c:v>94.140785317377976</c:v>
                </c:pt>
                <c:pt idx="8">
                  <c:v>94.658181734338612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511280"/>
        <c:axId val="231511672"/>
      </c:lineChart>
      <c:catAx>
        <c:axId val="231511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1511672"/>
        <c:crosses val="autoZero"/>
        <c:auto val="1"/>
        <c:lblAlgn val="ctr"/>
        <c:lblOffset val="100"/>
        <c:noMultiLvlLbl val="0"/>
      </c:catAx>
      <c:valAx>
        <c:axId val="231511672"/>
        <c:scaling>
          <c:orientation val="minMax"/>
          <c:max val="110"/>
          <c:min val="90"/>
        </c:scaling>
        <c:delete val="0"/>
        <c:axPos val="l"/>
        <c:numFmt formatCode="General" sourceLinked="0"/>
        <c:majorTickMark val="out"/>
        <c:minorTickMark val="none"/>
        <c:tickLblPos val="nextTo"/>
        <c:crossAx val="231511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0.42537</cdr:x>
      <cdr:y>0.14584</cdr:y>
    </cdr:from>
    <cdr:to>
      <cdr:x>0.5142</cdr:x>
      <cdr:y>0.20971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3693712" y="843372"/>
          <a:ext cx="77137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 smtClean="0"/>
            <a:t>Peak?</a:t>
          </a:r>
          <a:endParaRPr lang="en-GB" dirty="0"/>
        </a:p>
      </cdr:txBody>
    </cdr:sp>
  </cdr:relSizeAnchor>
  <cdr:relSizeAnchor xmlns:cdr="http://schemas.openxmlformats.org/drawingml/2006/chartDrawing">
    <cdr:from>
      <cdr:x>0.57463</cdr:x>
      <cdr:y>0.21169</cdr:y>
    </cdr:from>
    <cdr:to>
      <cdr:x>0.66346</cdr:x>
      <cdr:y>0.27556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4989856" y="1224136"/>
          <a:ext cx="77137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800" dirty="0" smtClean="0"/>
            <a:t>Peak?</a:t>
          </a:r>
          <a:endParaRPr lang="en-GB" sz="1800" dirty="0"/>
        </a:p>
      </cdr:txBody>
    </cdr:sp>
  </cdr:relSizeAnchor>
  <cdr:relSizeAnchor xmlns:cdr="http://schemas.openxmlformats.org/drawingml/2006/chartDrawing">
    <cdr:from>
      <cdr:x>0.65878</cdr:x>
      <cdr:y>0.2615</cdr:y>
    </cdr:from>
    <cdr:to>
      <cdr:x>0.74761</cdr:x>
      <cdr:y>0.32537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5720546" y="1512168"/>
          <a:ext cx="77137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800" dirty="0" smtClean="0"/>
            <a:t>Peak?</a:t>
          </a:r>
          <a:endParaRPr lang="en-GB" sz="1800" dirty="0"/>
        </a:p>
      </cdr:txBody>
    </cdr:sp>
  </cdr:relSizeAnchor>
  <cdr:relSizeAnchor xmlns:cdr="http://schemas.openxmlformats.org/drawingml/2006/chartDrawing">
    <cdr:from>
      <cdr:x>0.86487</cdr:x>
      <cdr:y>0.27395</cdr:y>
    </cdr:from>
    <cdr:to>
      <cdr:x>0.9537</cdr:x>
      <cdr:y>0.33782</cdr:y>
    </cdr:to>
    <cdr:sp macro="" textlink="">
      <cdr:nvSpPr>
        <cdr:cNvPr id="5" name="TextBox 6"/>
        <cdr:cNvSpPr txBox="1"/>
      </cdr:nvSpPr>
      <cdr:spPr>
        <a:xfrm xmlns:a="http://schemas.openxmlformats.org/drawingml/2006/main">
          <a:off x="7510136" y="1584176"/>
          <a:ext cx="77137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800" dirty="0" smtClean="0"/>
            <a:t>Peak?</a:t>
          </a:r>
          <a:endParaRPr lang="en-GB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0.0861</cdr:x>
      <cdr:y>0.06471</cdr:y>
    </cdr:from>
    <cdr:to>
      <cdr:x>0.98027</cdr:x>
      <cdr:y>0.45963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720080" y="360040"/>
          <a:ext cx="7478187" cy="21973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0.12961</cdr:x>
      <cdr:y>0.10182</cdr:y>
    </cdr:from>
    <cdr:to>
      <cdr:x>0.22778</cdr:x>
      <cdr:y>0.25193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07238" y="62023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0.66944</cdr:x>
      <cdr:y>0.02909</cdr:y>
    </cdr:from>
    <cdr:to>
      <cdr:x>1</cdr:x>
      <cdr:y>0.97273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235552" y="177209"/>
          <a:ext cx="3079012" cy="574822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7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0.76813</cdr:x>
      <cdr:y>0.85636</cdr:y>
    </cdr:from>
    <cdr:to>
      <cdr:x>0.87753</cdr:x>
      <cdr:y>0.94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154826" y="5216599"/>
          <a:ext cx="1018953" cy="5094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0.717</cdr:x>
      <cdr:y>0.85455</cdr:y>
    </cdr:from>
    <cdr:to>
      <cdr:x>0.91914</cdr:x>
      <cdr:y>0.94909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678575" y="5205523"/>
          <a:ext cx="1882849" cy="575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/>
            <a:t>Real GDP growth</a:t>
          </a:r>
          <a:r>
            <a:rPr lang="en-GB" sz="1400" baseline="0"/>
            <a:t> y/y</a:t>
          </a:r>
          <a:endParaRPr lang="en-GB" sz="1400"/>
        </a:p>
      </cdr:txBody>
    </cdr:sp>
  </cdr:relSizeAnchor>
  <cdr:relSizeAnchor xmlns:cdr="http://schemas.openxmlformats.org/drawingml/2006/chartDrawing">
    <cdr:from>
      <cdr:x>0.72652</cdr:x>
      <cdr:y>0.17818</cdr:y>
    </cdr:from>
    <cdr:to>
      <cdr:x>0.85375</cdr:x>
      <cdr:y>0.23818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767180" y="1085407"/>
          <a:ext cx="1185087" cy="365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0.74316</cdr:x>
      <cdr:y>0.11273</cdr:y>
    </cdr:from>
    <cdr:to>
      <cdr:x>0.8918</cdr:x>
      <cdr:y>0.30856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280564" y="578758"/>
          <a:ext cx="1056140" cy="1005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dirty="0"/>
            <a:t>Average of forecast distribution</a:t>
          </a:r>
        </a:p>
      </cdr:txBody>
    </cdr:sp>
  </cdr:relSizeAnchor>
  <cdr:relSizeAnchor xmlns:cdr="http://schemas.openxmlformats.org/drawingml/2006/chartDrawing">
    <cdr:from>
      <cdr:x>0.17228</cdr:x>
      <cdr:y>0.30856</cdr:y>
    </cdr:from>
    <cdr:to>
      <cdr:x>0.30189</cdr:x>
      <cdr:y>0.42155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224136" y="1584176"/>
          <a:ext cx="920951" cy="580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dirty="0"/>
            <a:t>2007 vintage</a:t>
          </a:r>
        </a:p>
      </cdr:txBody>
    </cdr:sp>
  </cdr:relSizeAnchor>
  <cdr:relSizeAnchor xmlns:cdr="http://schemas.openxmlformats.org/drawingml/2006/chartDrawing">
    <cdr:from>
      <cdr:x>0.43576</cdr:x>
      <cdr:y>0.09818</cdr:y>
    </cdr:from>
    <cdr:to>
      <cdr:x>0.60804</cdr:x>
      <cdr:y>0.16727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096344" y="504056"/>
          <a:ext cx="1224136" cy="3547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/>
            <a:t>2014 vintage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0.21289</cdr:x>
      <cdr:y>0.63411</cdr:y>
    </cdr:from>
    <cdr:to>
      <cdr:x>0.40106</cdr:x>
      <cdr:y>0.71697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9319" y="3710401"/>
          <a:ext cx="1661086" cy="484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Regime Change?</a:t>
          </a:r>
          <a:endParaRPr lang="en-GB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77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10" y="0"/>
            <a:ext cx="2945076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6A648-57DA-4BA8-AF2E-DB1B9F7CC2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077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10" y="9428323"/>
            <a:ext cx="2945076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D6071-6A06-4A88-92CC-781FF0DEB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81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0A138-9CE8-4941-AE03-A9971F42E49D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0D292-4617-450E-9CD5-A99C022B5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75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AC56-6E05-485D-8584-E72FDA0C470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0D292-4617-450E-9CD5-A99C022B5D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3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AC56-6E05-485D-8584-E72FDA0C470E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2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6" name="Picture 5" descr="ppt botto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19789"/>
            <a:ext cx="5630061" cy="4382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A6A1-A259-422E-BC5D-C9658E7A0524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FDB56-D0B6-47E2-99B0-17988AC48984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83568" y="1124744"/>
            <a:ext cx="78488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1560" y="5877272"/>
            <a:ext cx="78488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iesr_logo round corners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11560" y="5949280"/>
            <a:ext cx="755904" cy="755904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/>
        </p:nvSpPr>
        <p:spPr>
          <a:xfrm>
            <a:off x="1403648" y="6309320"/>
            <a:ext cx="727280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Institute of Economic and Social Research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73DC2-B9C1-4598-9D30-524FB1E9FF5C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E719-185E-43A7-BA87-57C4B1E4D6C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esr_logo round corn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5949280"/>
            <a:ext cx="755904" cy="75590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611560" y="5877272"/>
            <a:ext cx="78488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3324" y="3016967"/>
            <a:ext cx="792088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Professor Jagjit S. Chadha</a:t>
            </a:r>
          </a:p>
          <a:p>
            <a:pPr algn="ctr"/>
            <a:r>
              <a:rPr lang="en-GB" sz="2800" dirty="0" smtClean="0"/>
              <a:t>Mercers</a:t>
            </a:r>
            <a:r>
              <a:rPr lang="en-GB" sz="2800" dirty="0"/>
              <a:t>’ School Memorial Professor of Commerce </a:t>
            </a:r>
            <a:endParaRPr lang="en-GB" sz="2800" dirty="0" smtClean="0"/>
          </a:p>
          <a:p>
            <a:pPr algn="ctr"/>
            <a:r>
              <a:rPr lang="en-GB" sz="1600" dirty="0" smtClean="0"/>
              <a:t>© Jagjit S. Chadha 2016-7</a:t>
            </a:r>
            <a:endParaRPr lang="en-GB" sz="1600" dirty="0"/>
          </a:p>
          <a:p>
            <a:pPr>
              <a:lnSpc>
                <a:spcPct val="90000"/>
              </a:lnSpc>
            </a:pPr>
            <a:endParaRPr lang="en-GB" sz="3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11154" y="39229"/>
            <a:ext cx="79208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2016-7 Lecture Series: </a:t>
            </a:r>
          </a:p>
          <a:p>
            <a:pPr algn="ctr"/>
            <a:r>
              <a:rPr lang="en-GB" sz="3200" dirty="0" smtClean="0"/>
              <a:t>Where </a:t>
            </a:r>
            <a:r>
              <a:rPr lang="en-GB" sz="3200" dirty="0"/>
              <a:t>are we after the Storm? The UK Economy in the Aftermath of Financial </a:t>
            </a:r>
            <a:r>
              <a:rPr lang="en-GB" sz="3200" dirty="0" smtClean="0"/>
              <a:t>Crisis:</a:t>
            </a:r>
          </a:p>
          <a:p>
            <a:pPr algn="ctr"/>
            <a:r>
              <a:rPr lang="en-GB" sz="3600" dirty="0" smtClean="0"/>
              <a:t>Recession and Recovery</a:t>
            </a:r>
          </a:p>
          <a:p>
            <a:endParaRPr lang="en-GB" sz="4400" dirty="0"/>
          </a:p>
        </p:txBody>
      </p:sp>
      <p:pic>
        <p:nvPicPr>
          <p:cNvPr id="6" name="Picture 2" descr="https://bestmobileappawards.com/pub/wpscreenshots/Gresham-College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762" y="4157836"/>
            <a:ext cx="1689051" cy="168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168304"/>
              </p:ext>
            </p:extLst>
          </p:nvPr>
        </p:nvGraphicFramePr>
        <p:xfrm>
          <a:off x="230216" y="980728"/>
          <a:ext cx="8683567" cy="5782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908720" y="109439"/>
            <a:ext cx="8229600" cy="571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000" b="1" dirty="0" smtClean="0">
                <a:latin typeface="+mn-lt"/>
              </a:rPr>
              <a:t>The Long Expansion (growth)</a:t>
            </a:r>
            <a:endParaRPr lang="en-GB" sz="30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9652" y="4941168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Trough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300192" y="6021288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Trough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07227" y="1268013"/>
            <a:ext cx="63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Peak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5486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q/q %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61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71600" y="116632"/>
            <a:ext cx="8229600" cy="571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000" b="1" dirty="0" smtClean="0"/>
              <a:t>The Long Expansion (levels)</a:t>
            </a:r>
            <a:endParaRPr lang="en-GB" sz="3000" b="1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59053"/>
              </p:ext>
            </p:extLst>
          </p:nvPr>
        </p:nvGraphicFramePr>
        <p:xfrm>
          <a:off x="390364" y="1023611"/>
          <a:ext cx="8363272" cy="5834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364966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£</a:t>
            </a:r>
            <a:r>
              <a:rPr lang="en-GB" dirty="0" err="1" smtClean="0"/>
              <a:t>mn</a:t>
            </a:r>
            <a:r>
              <a:rPr lang="en-GB" dirty="0" smtClean="0"/>
              <a:t> 2013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80748" y="2504683"/>
            <a:ext cx="2067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Trend is your friend!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915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624" y="404664"/>
            <a:ext cx="6912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latin typeface="+mj-lt"/>
              </a:rPr>
              <a:t>Was this Time Different?</a:t>
            </a:r>
            <a:endParaRPr lang="en-GB" sz="30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624" y="1376519"/>
            <a:ext cx="748883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18 year trough to trough cycle (1990-2008)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Arguably 18 year peak to peak (1987-2005)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Different economic process? Or juxtaposition of many factors? E.g. policy, globalisation, change in economic structure (inventories or digital)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Difficult to know in real time what is a peak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View of trend determines policy (monetary and fiscal)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Private and Public debt hangover prompts careful judgement of recovery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203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5250" y="188640"/>
            <a:ext cx="8534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3000" dirty="0" smtClean="0">
                <a:latin typeface="+mj-lt"/>
              </a:rPr>
              <a:t>Nov 2007: BoE GDP projection </a:t>
            </a:r>
            <a:r>
              <a:rPr lang="en-US" altLang="en-US" sz="1600" dirty="0" smtClean="0"/>
              <a:t>(market </a:t>
            </a:r>
            <a:r>
              <a:rPr lang="en-US" altLang="en-US" sz="1600" dirty="0"/>
              <a:t>interest rate </a:t>
            </a:r>
            <a:r>
              <a:rPr lang="en-US" altLang="en-US" sz="1600" dirty="0" smtClean="0"/>
              <a:t>expectations) </a:t>
            </a:r>
            <a:endParaRPr lang="en-US" altLang="en-US" sz="1600" dirty="0"/>
          </a:p>
        </p:txBody>
      </p:sp>
      <p:pic>
        <p:nvPicPr>
          <p:cNvPr id="7190" name="Picture 22" descr="mktgdpestNov07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62" y="733906"/>
            <a:ext cx="6984776" cy="500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71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875916"/>
              </p:ext>
            </p:extLst>
          </p:nvPr>
        </p:nvGraphicFramePr>
        <p:xfrm>
          <a:off x="683568" y="620688"/>
          <a:ext cx="7753626" cy="527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7584" y="167728"/>
            <a:ext cx="690147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3000" b="1" dirty="0" smtClean="0">
                <a:latin typeface="+mj-lt"/>
              </a:rPr>
              <a:t>Recessions are Surprises</a:t>
            </a:r>
            <a:endParaRPr lang="en-US" altLang="en-US" sz="30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77319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y/y growth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232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260973"/>
              </p:ext>
            </p:extLst>
          </p:nvPr>
        </p:nvGraphicFramePr>
        <p:xfrm>
          <a:off x="179512" y="332656"/>
          <a:ext cx="8611559" cy="585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188640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UK annual GDP Growth in ranges and by frequency</a:t>
            </a:r>
            <a:endParaRPr lang="en-GB" sz="2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933" y="1166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Freq.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540813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Growth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530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079618"/>
              </p:ext>
            </p:extLst>
          </p:nvPr>
        </p:nvGraphicFramePr>
        <p:xfrm>
          <a:off x="316417" y="510687"/>
          <a:ext cx="8827583" cy="585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933" y="1166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Freq.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920372" y="541863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Growth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88640"/>
            <a:ext cx="69127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UK Annual </a:t>
            </a:r>
            <a:r>
              <a:rPr lang="en-GB" sz="2000" dirty="0" err="1" smtClean="0">
                <a:latin typeface="+mj-lt"/>
              </a:rPr>
              <a:t>postwar</a:t>
            </a:r>
            <a:r>
              <a:rPr lang="en-GB" sz="2000" dirty="0" smtClean="0">
                <a:latin typeface="+mj-lt"/>
              </a:rPr>
              <a:t> GDP Growth in ranges and by frequency</a:t>
            </a:r>
          </a:p>
          <a:p>
            <a:r>
              <a:rPr lang="en-GB" sz="1600" dirty="0" smtClean="0"/>
              <a:t>Blue bars actual</a:t>
            </a:r>
          </a:p>
          <a:p>
            <a:r>
              <a:rPr lang="en-GB" sz="1600" dirty="0" smtClean="0"/>
              <a:t>Red bars expected under normal dist.</a:t>
            </a:r>
            <a:endParaRPr lang="en-GB" sz="1600" dirty="0"/>
          </a:p>
        </p:txBody>
      </p:sp>
      <p:sp>
        <p:nvSpPr>
          <p:cNvPr id="6" name="Oval 5"/>
          <p:cNvSpPr/>
          <p:nvPr/>
        </p:nvSpPr>
        <p:spPr>
          <a:xfrm>
            <a:off x="1547664" y="4559189"/>
            <a:ext cx="2808312" cy="2088232"/>
          </a:xfrm>
          <a:prstGeom prst="ellipse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697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6984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latin typeface="+mj-lt"/>
              </a:rPr>
              <a:t>Recession probabilities</a:t>
            </a:r>
            <a:endParaRPr lang="en-GB" sz="3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484784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dirty="0" smtClean="0"/>
              <a:t>1955q1 to 2016q1 gives 245 quarters and 244 quarterly growth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dirty="0" smtClean="0"/>
              <a:t>198 quarters were expansionary and 46 were contractionary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dirty="0" smtClean="0"/>
              <a:t>The unconditional sample probability of a contractionary quarter is 18.9%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dirty="0" smtClean="0"/>
              <a:t>The </a:t>
            </a:r>
            <a:r>
              <a:rPr lang="en-GB" sz="2100" dirty="0" smtClean="0"/>
              <a:t>probability of a technical recession arising from two independent contractionary quarters is thus 3.6% (0.189*0.189)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dirty="0" smtClean="0"/>
              <a:t>But there have been 20 two quarter events involving contractions implying a sample probability of 8.9% (</a:t>
            </a:r>
            <a:r>
              <a:rPr lang="en-GB" sz="2100" dirty="0" smtClean="0"/>
              <a:t>0.189*0.47=0.089)</a:t>
            </a:r>
            <a:endParaRPr lang="en-GB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dirty="0" smtClean="0"/>
              <a:t>This means the conditional probability of a contractionary quarter after a single random contractionary quarter is 47%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100" b="1" dirty="0" smtClean="0"/>
              <a:t>Recessions may signal some fundamental period of </a:t>
            </a:r>
            <a:r>
              <a:rPr lang="en-GB" sz="2100" b="1" dirty="0" smtClean="0"/>
              <a:t>change</a:t>
            </a:r>
            <a:endParaRPr lang="en-GB" sz="21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128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283171"/>
            <a:ext cx="60486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latin typeface="+mj-lt"/>
              </a:rPr>
              <a:t>Post war recoveries in growth rates</a:t>
            </a:r>
            <a:endParaRPr lang="en-GB" sz="3000" b="1" dirty="0">
              <a:latin typeface="+mj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101402"/>
              </p:ext>
            </p:extLst>
          </p:nvPr>
        </p:nvGraphicFramePr>
        <p:xfrm>
          <a:off x="899592" y="1268760"/>
          <a:ext cx="72008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85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404664"/>
            <a:ext cx="60486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latin typeface="+mj-lt"/>
              </a:rPr>
              <a:t>Post war recoveries in levels</a:t>
            </a:r>
            <a:endParaRPr lang="en-GB" sz="3000" b="1" dirty="0">
              <a:latin typeface="+mj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741969"/>
              </p:ext>
            </p:extLst>
          </p:nvPr>
        </p:nvGraphicFramePr>
        <p:xfrm>
          <a:off x="971600" y="1412776"/>
          <a:ext cx="705678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val 1"/>
          <p:cNvSpPr/>
          <p:nvPr/>
        </p:nvSpPr>
        <p:spPr>
          <a:xfrm>
            <a:off x="6289501" y="2070956"/>
            <a:ext cx="648072" cy="108012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6228184" y="3356992"/>
            <a:ext cx="648072" cy="108012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50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/>
              <a:t>Recessions and Recoveries</a:t>
            </a:r>
            <a:endParaRPr lang="en-GB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“</a:t>
            </a:r>
            <a:r>
              <a:rPr lang="en-GB" dirty="0"/>
              <a:t>A person's life consists of a collection of events, </a:t>
            </a:r>
            <a:r>
              <a:rPr lang="en-GB" dirty="0" smtClean="0"/>
              <a:t>the </a:t>
            </a:r>
            <a:r>
              <a:rPr lang="en-GB" dirty="0"/>
              <a:t>last of which could also change the meaning of the whole, </a:t>
            </a:r>
            <a:r>
              <a:rPr lang="en-GB" dirty="0" smtClean="0"/>
              <a:t>not </a:t>
            </a:r>
            <a:r>
              <a:rPr lang="en-GB" dirty="0"/>
              <a:t>because it counts more than the previous </a:t>
            </a:r>
            <a:r>
              <a:rPr lang="en-GB" dirty="0" smtClean="0"/>
              <a:t>ones but </a:t>
            </a:r>
            <a:r>
              <a:rPr lang="en-GB" dirty="0"/>
              <a:t>because once they are included in a life, </a:t>
            </a:r>
            <a:r>
              <a:rPr lang="en-GB" dirty="0" smtClean="0"/>
              <a:t>events </a:t>
            </a:r>
            <a:r>
              <a:rPr lang="en-GB" dirty="0"/>
              <a:t>are arranged in an order that is not chronological but, rather, </a:t>
            </a:r>
            <a:br>
              <a:rPr lang="en-GB" dirty="0"/>
            </a:br>
            <a:r>
              <a:rPr lang="en-GB" dirty="0"/>
              <a:t>corresponds to an inner architecture.” </a:t>
            </a:r>
            <a:endParaRPr lang="en-GB" dirty="0" smtClean="0"/>
          </a:p>
          <a:p>
            <a:pPr marL="0" indent="0" algn="r">
              <a:buNone/>
            </a:pPr>
            <a:r>
              <a:rPr lang="en-GB" b="1" dirty="0" err="1" smtClean="0"/>
              <a:t>Italo</a:t>
            </a:r>
            <a:r>
              <a:rPr lang="en-GB" b="1" dirty="0" smtClean="0"/>
              <a:t> Calvino</a:t>
            </a:r>
            <a:r>
              <a:rPr lang="en-GB" dirty="0" smtClean="0"/>
              <a:t>, </a:t>
            </a:r>
            <a:r>
              <a:rPr lang="en-GB" i="1" dirty="0" smtClean="0"/>
              <a:t>Mr Palomar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34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8300" y="505619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Remarks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8313" y="1412776"/>
            <a:ext cx="838475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Recessions are shocks, surprises and unanticipated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Might be Demand, Supply or Policy-induced but difficult to explain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Do not conform to deterministic periodicity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May represent paradigm or regime shift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Imbue or even scar the collective memory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May have important distributional effects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648952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esr_logo round corn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5949280"/>
            <a:ext cx="755904" cy="75590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611560" y="5877272"/>
            <a:ext cx="7848872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468313" y="260350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39552" y="1700808"/>
            <a:ext cx="8064895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3200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9552" y="332656"/>
            <a:ext cx="8301608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Concluding</a:t>
            </a:r>
            <a:r>
              <a:rPr kumimoji="0" lang="en-GB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Remarks</a:t>
            </a:r>
            <a:endParaRPr kumimoji="0" lang="en-GB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313" y="1124744"/>
            <a:ext cx="838475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Recessions are rare but important events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Recovery can be rapid but equally can be quite elusive 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To what extent are recessions:</a:t>
            </a:r>
          </a:p>
          <a:p>
            <a:pPr marL="971550" lvl="1" indent="-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dirty="0" smtClean="0"/>
              <a:t>Just a negative </a:t>
            </a:r>
            <a:r>
              <a:rPr lang="en-GB" sz="2800" dirty="0" smtClean="0"/>
              <a:t>draw?</a:t>
            </a:r>
            <a:endParaRPr lang="en-GB" sz="2800" dirty="0" smtClean="0"/>
          </a:p>
          <a:p>
            <a:pPr marL="971550" lvl="1" indent="-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dirty="0" smtClean="0"/>
              <a:t>A signal for </a:t>
            </a:r>
            <a:r>
              <a:rPr lang="en-GB" sz="2800" dirty="0" smtClean="0"/>
              <a:t>reform? </a:t>
            </a:r>
            <a:endParaRPr lang="en-GB" sz="2800" dirty="0" smtClean="0"/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en-GB" sz="2800" dirty="0" smtClean="0"/>
              <a:t>To what extent is recovery the responsibility of government and stabilisation policy or something for which we simply </a:t>
            </a:r>
            <a:r>
              <a:rPr lang="en-GB" sz="2800" dirty="0" smtClean="0"/>
              <a:t>wait? </a:t>
            </a:r>
            <a:endParaRPr lang="en-GB" sz="2800" dirty="0" smtClean="0"/>
          </a:p>
          <a:p>
            <a:pPr marL="514350" indent="-514350">
              <a:spcBef>
                <a:spcPts val="600"/>
              </a:spcBef>
              <a:buAutoNum type="arabicPeriod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8030806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776864" cy="56872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67731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6553200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5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/>
              <a:t>Business Cycles 1790-1850</a:t>
            </a:r>
            <a:endParaRPr lang="en-GB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en-GB" sz="2800" dirty="0" smtClean="0"/>
              <a:t>Constructed Business Cycle Activity Index</a:t>
            </a:r>
          </a:p>
          <a:p>
            <a:r>
              <a:rPr lang="en-GB" sz="2800" dirty="0" smtClean="0"/>
              <a:t>Shows trend – during canal mania, war, deflation, post-war deflation and return to peacetime stability</a:t>
            </a:r>
          </a:p>
          <a:p>
            <a:r>
              <a:rPr lang="en-GB" sz="2800" dirty="0" smtClean="0"/>
              <a:t>Cycle is deviation from trend</a:t>
            </a:r>
          </a:p>
          <a:p>
            <a:r>
              <a:rPr lang="en-GB" sz="2800" dirty="0" smtClean="0"/>
              <a:t>Abstract index has 0 as depression and 5 as boom</a:t>
            </a:r>
          </a:p>
          <a:p>
            <a:r>
              <a:rPr lang="en-GB" sz="2800" dirty="0" smtClean="0"/>
              <a:t>7 peaks and 11 troughs so 6-8 business cycles of 6-10 years duration.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68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0648"/>
            <a:ext cx="5904656" cy="6046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9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000" b="1" dirty="0" smtClean="0"/>
              <a:t>Business Cycles 1870-1992</a:t>
            </a:r>
            <a:endParaRPr lang="en-GB" sz="3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417638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Five-six years from peak to peak or trough to trough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Pre-1913</a:t>
            </a:r>
            <a:r>
              <a:rPr lang="en-GB" sz="2800" dirty="0" smtClean="0"/>
              <a:t> cycles seemed </a:t>
            </a:r>
            <a:r>
              <a:rPr lang="en-GB" sz="2800" dirty="0" smtClean="0"/>
              <a:t>around seven </a:t>
            </a:r>
            <a:r>
              <a:rPr lang="en-GB" sz="2800" dirty="0" smtClean="0"/>
              <a:t>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Post-WWII</a:t>
            </a:r>
            <a:r>
              <a:rPr lang="en-GB" sz="2800" dirty="0" smtClean="0"/>
              <a:t> cycles were around five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The standard error was around 2-2.5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We could therefore expect cycles to operate in the range of 2-8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Many statistical filters therefore try to identify the frequency of range of 8-32 quarters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49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403648" y="1268760"/>
            <a:ext cx="0" cy="388843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403648" y="5157192"/>
            <a:ext cx="532859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568" y="12687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860032" y="1268760"/>
            <a:ext cx="0" cy="38884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41843" y="1268760"/>
            <a:ext cx="3818389" cy="2952328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32040" y="108409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289841" y="362673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</a:t>
            </a:r>
            <a:r>
              <a:rPr lang="en-GB" baseline="30000" dirty="0" smtClean="0"/>
              <a:t>1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61218" y="2024844"/>
            <a:ext cx="3818389" cy="2952328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55976" y="1196752"/>
            <a:ext cx="3170317" cy="2429982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851920" y="2334120"/>
            <a:ext cx="201622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60132" y="20248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SRAS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272300" y="31316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</a:t>
            </a:r>
            <a:r>
              <a:rPr lang="en-GB" baseline="30000" dirty="0" smtClean="0"/>
              <a:t>P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20072" y="42210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</a:t>
            </a:r>
            <a:r>
              <a:rPr lang="en-GB" baseline="30000" dirty="0" smtClean="0"/>
              <a:t>T</a:t>
            </a:r>
            <a:endParaRPr lang="en-GB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83568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000" b="1" dirty="0" smtClean="0"/>
              <a:t>Demand-led Cycles</a:t>
            </a:r>
            <a:endParaRPr lang="en-GB" sz="3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702428" y="2334120"/>
            <a:ext cx="21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3632445" y="3257402"/>
            <a:ext cx="21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403648" y="28529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187624" y="2967460"/>
            <a:ext cx="0" cy="37477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187624" y="2099935"/>
            <a:ext cx="0" cy="4118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995936" y="5445224"/>
            <a:ext cx="57606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364088" y="5445224"/>
            <a:ext cx="55781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263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403648" y="1268760"/>
            <a:ext cx="0" cy="388843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403648" y="5157192"/>
            <a:ext cx="532859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568" y="12687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860032" y="1268760"/>
            <a:ext cx="0" cy="38884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41843" y="1268760"/>
            <a:ext cx="3818389" cy="2952328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32040" y="108409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289840" y="3626734"/>
            <a:ext cx="130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</a:t>
            </a:r>
            <a:r>
              <a:rPr lang="en-GB" baseline="30000" dirty="0" smtClean="0"/>
              <a:t>1</a:t>
            </a:r>
            <a:r>
              <a:rPr lang="en-GB" dirty="0" smtClean="0"/>
              <a:t>(Debt)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61218" y="2024844"/>
            <a:ext cx="3818389" cy="2952328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987824" y="2334120"/>
            <a:ext cx="2880320" cy="1477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60132" y="20248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SRAS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272300" y="31316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</a:t>
            </a:r>
            <a:r>
              <a:rPr lang="en-GB" baseline="30000" dirty="0" smtClean="0"/>
              <a:t>P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20072" y="42210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</a:t>
            </a:r>
            <a:r>
              <a:rPr lang="en-GB" baseline="30000" dirty="0" smtClean="0"/>
              <a:t>T</a:t>
            </a:r>
            <a:r>
              <a:rPr lang="en-GB" dirty="0" smtClean="0"/>
              <a:t>(Debt)</a:t>
            </a:r>
            <a:endParaRPr lang="en-GB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712540" y="30162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000" b="1" dirty="0" smtClean="0"/>
              <a:t>Depressions</a:t>
            </a:r>
            <a:endParaRPr lang="en-GB" sz="3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693597" y="3422974"/>
            <a:ext cx="21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191266" y="466292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</a:t>
            </a:r>
            <a:r>
              <a:rPr lang="en-GB" baseline="30000" dirty="0" smtClean="0"/>
              <a:t>D</a:t>
            </a:r>
            <a:r>
              <a:rPr lang="en-GB" dirty="0" smtClean="0"/>
              <a:t>(Debt)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93407" y="2664581"/>
            <a:ext cx="3123964" cy="2366972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32105" y="3792306"/>
            <a:ext cx="21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11547" y="3342260"/>
            <a:ext cx="2459095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11547" y="3811400"/>
            <a:ext cx="1576277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187624" y="3342260"/>
            <a:ext cx="0" cy="37477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3180275" y="5445224"/>
            <a:ext cx="138073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54072"/>
      </p:ext>
    </p:extLst>
  </p:cSld>
  <p:clrMapOvr>
    <a:masterClrMapping/>
  </p:clrMapOvr>
</p:sld>
</file>

<file path=ppt/theme/theme1.xml><?xml version="1.0" encoding="utf-8"?>
<a:theme xmlns:a="http://schemas.openxmlformats.org/drawingml/2006/main" name="press confere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7089</TotalTime>
  <Words>579</Words>
  <Application>Microsoft Office PowerPoint</Application>
  <PresentationFormat>On-screen Show (4:3)</PresentationFormat>
  <Paragraphs>107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press conference</vt:lpstr>
      <vt:lpstr>Custom Design</vt:lpstr>
      <vt:lpstr>PowerPoint Presentation</vt:lpstr>
      <vt:lpstr>Recessions and Recoveries</vt:lpstr>
      <vt:lpstr>PowerPoint Presentation</vt:lpstr>
      <vt:lpstr>PowerPoint Presentation</vt:lpstr>
      <vt:lpstr>Business Cycles 1790-1850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JMeaning</dc:creator>
  <cp:lastModifiedBy>Jagjit Chadha</cp:lastModifiedBy>
  <cp:revision>73</cp:revision>
  <cp:lastPrinted>2016-05-25T13:48:51Z</cp:lastPrinted>
  <dcterms:created xsi:type="dcterms:W3CDTF">2016-05-10T09:05:55Z</dcterms:created>
  <dcterms:modified xsi:type="dcterms:W3CDTF">2016-09-29T15:33:23Z</dcterms:modified>
</cp:coreProperties>
</file>