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8" r:id="rId8"/>
    <p:sldId id="269" r:id="rId9"/>
    <p:sldId id="261" r:id="rId10"/>
    <p:sldId id="262" r:id="rId11"/>
    <p:sldId id="270" r:id="rId12"/>
    <p:sldId id="271" r:id="rId13"/>
    <p:sldId id="274" r:id="rId14"/>
    <p:sldId id="272" r:id="rId15"/>
    <p:sldId id="273" r:id="rId16"/>
    <p:sldId id="275" r:id="rId17"/>
    <p:sldId id="263" r:id="rId18"/>
    <p:sldId id="264" r:id="rId19"/>
    <p:sldId id="265" r:id="rId20"/>
    <p:sldId id="266" r:id="rId21"/>
    <p:sldId id="276" r:id="rId22"/>
    <p:sldId id="277" r:id="rId23"/>
    <p:sldId id="279" r:id="rId24"/>
    <p:sldId id="278"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92062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52072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54368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346783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66C10-F495-4E4E-9862-E2C952A7EDF0}" type="datetimeFigureOut">
              <a:rPr lang="en-GB" smtClean="0"/>
              <a:t>27/09/2016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397923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2B66C10-F495-4E4E-9862-E2C952A7EDF0}"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64700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2B66C10-F495-4E4E-9862-E2C952A7EDF0}" type="datetimeFigureOut">
              <a:rPr lang="en-GB" smtClean="0"/>
              <a:t>27/09/2016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278565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B66C10-F495-4E4E-9862-E2C952A7EDF0}" type="datetimeFigureOut">
              <a:rPr lang="en-GB" smtClean="0"/>
              <a:t>27/09/2016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94494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66C10-F495-4E4E-9862-E2C952A7EDF0}" type="datetimeFigureOut">
              <a:rPr lang="en-GB" smtClean="0"/>
              <a:t>27/09/2016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96734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66C10-F495-4E4E-9862-E2C952A7EDF0}"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570579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66C10-F495-4E4E-9862-E2C952A7EDF0}" type="datetimeFigureOut">
              <a:rPr lang="en-GB" smtClean="0"/>
              <a:t>27/09/2016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68112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66C10-F495-4E4E-9862-E2C952A7EDF0}" type="datetimeFigureOut">
              <a:rPr lang="en-GB" smtClean="0"/>
              <a:t>27/09/2016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8AD3A-74D0-4970-9FFA-410AC6B62FF2}" type="slidenum">
              <a:rPr lang="en-GB" smtClean="0"/>
              <a:t>‹#›</a:t>
            </a:fld>
            <a:endParaRPr lang="en-GB"/>
          </a:p>
        </p:txBody>
      </p:sp>
    </p:spTree>
    <p:extLst>
      <p:ext uri="{BB962C8B-B14F-4D97-AF65-F5344CB8AC3E}">
        <p14:creationId xmlns:p14="http://schemas.microsoft.com/office/powerpoint/2010/main" val="1968919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295650"/>
          </a:xfrm>
        </p:spPr>
        <p:txBody>
          <a:bodyPr>
            <a:normAutofit fontScale="90000"/>
          </a:bodyPr>
          <a:lstStyle/>
          <a:p>
            <a:r>
              <a:rPr lang="en-GB" sz="2400" dirty="0" smtClean="0"/>
              <a:t>Gresham Lectures 2016-17</a:t>
            </a:r>
            <a:br>
              <a:rPr lang="en-GB" sz="2400" dirty="0" smtClean="0"/>
            </a:br>
            <a:r>
              <a:rPr lang="en-GB" sz="2400" dirty="0" smtClean="0"/>
              <a:t>Divinity Lecture 1</a:t>
            </a:r>
            <a:br>
              <a:rPr lang="en-GB" sz="2400" dirty="0" smtClean="0"/>
            </a:br>
            <a:r>
              <a:rPr lang="en-GB" sz="2400" dirty="0" smtClean="0"/>
              <a:t/>
            </a:r>
            <a:br>
              <a:rPr lang="en-GB" sz="2400" dirty="0" smtClean="0"/>
            </a:br>
            <a:r>
              <a:rPr lang="en-GB" sz="3600" dirty="0" smtClean="0"/>
              <a:t>Does </a:t>
            </a:r>
            <a:r>
              <a:rPr lang="en-GB" sz="3600" dirty="0"/>
              <a:t>science rob nature of its mystery and beauty? And can theology restore this? </a:t>
            </a:r>
            <a:r>
              <a:rPr lang="en-GB" sz="3600" dirty="0" smtClean="0"/>
              <a:t/>
            </a:r>
            <a:br>
              <a:rPr lang="en-GB" sz="3600" dirty="0" smtClean="0"/>
            </a:br>
            <a:r>
              <a:rPr lang="en-GB" sz="3600" dirty="0" smtClean="0"/>
              <a:t>John </a:t>
            </a:r>
            <a:r>
              <a:rPr lang="en-GB" sz="3600" dirty="0"/>
              <a:t>Ruskin on science, religion, and the arts</a:t>
            </a:r>
            <a:r>
              <a:rPr lang="en-GB" dirty="0" smtClean="0"/>
              <a:t/>
            </a:r>
            <a:br>
              <a:rPr lang="en-GB" dirty="0" smtClean="0"/>
            </a:br>
            <a:endParaRPr lang="en-GB" dirty="0"/>
          </a:p>
        </p:txBody>
      </p:sp>
      <p:sp>
        <p:nvSpPr>
          <p:cNvPr id="3" name="Subtitle 2"/>
          <p:cNvSpPr>
            <a:spLocks noGrp="1"/>
          </p:cNvSpPr>
          <p:nvPr>
            <p:ph type="subTitle" idx="1"/>
          </p:nvPr>
        </p:nvSpPr>
        <p:spPr/>
        <p:txBody>
          <a:bodyPr/>
          <a:lstStyle/>
          <a:p>
            <a:r>
              <a:rPr lang="en-GB" dirty="0" err="1" smtClean="0">
                <a:solidFill>
                  <a:schemeClr val="tx1"/>
                </a:solidFill>
              </a:rPr>
              <a:t>Alister</a:t>
            </a:r>
            <a:r>
              <a:rPr lang="en-GB" dirty="0" smtClean="0">
                <a:solidFill>
                  <a:schemeClr val="tx1"/>
                </a:solidFill>
              </a:rPr>
              <a:t> McGrath</a:t>
            </a:r>
          </a:p>
          <a:p>
            <a:r>
              <a:rPr lang="en-GB" dirty="0" smtClean="0">
                <a:solidFill>
                  <a:schemeClr val="tx1"/>
                </a:solidFill>
              </a:rPr>
              <a:t>Gresham Professor of Divinity</a:t>
            </a:r>
          </a:p>
          <a:p>
            <a:endParaRPr lang="en-GB" dirty="0"/>
          </a:p>
        </p:txBody>
      </p:sp>
    </p:spTree>
    <p:extLst>
      <p:ext uri="{BB962C8B-B14F-4D97-AF65-F5344CB8AC3E}">
        <p14:creationId xmlns:p14="http://schemas.microsoft.com/office/powerpoint/2010/main" val="182954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“We </a:t>
            </a:r>
            <a:r>
              <a:rPr lang="en-GB" dirty="0"/>
              <a:t>want, in this sad world of ours, very often to see in the dark – that’s the greatest gift of all – but at any rate to see; no matter by what light, so only we can see things as they </a:t>
            </a:r>
            <a:r>
              <a:rPr lang="en-GB" dirty="0" smtClean="0"/>
              <a:t>are.”</a:t>
            </a:r>
            <a:endParaRPr lang="en-GB" dirty="0"/>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sp>
        <p:nvSpPr>
          <p:cNvPr id="3" name="Content Placeholder 2"/>
          <p:cNvSpPr>
            <a:spLocks noGrp="1"/>
          </p:cNvSpPr>
          <p:nvPr>
            <p:ph idx="1"/>
          </p:nvPr>
        </p:nvSpPr>
        <p:spPr/>
        <p:txBody>
          <a:bodyPr/>
          <a:lstStyle/>
          <a:p>
            <a:pPr marL="0" indent="0">
              <a:buNone/>
            </a:pPr>
            <a:r>
              <a:rPr lang="en-GB" dirty="0" smtClean="0"/>
              <a:t>“It </a:t>
            </a:r>
            <a:r>
              <a:rPr lang="en-GB" dirty="0"/>
              <a:t>is necessary to the existence of an idea of beauty, that the sensual pleasure which may be its basis should be accompanied first with joy, then with love of the object, then with the perception of kindness in a superior intelligence, finally, with thankfulness and veneration towards that intelligence itself</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309421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dirty="0"/>
              <a:t>The mere animal consciousness of the pleasantness I call </a:t>
            </a:r>
            <a:r>
              <a:rPr lang="en-GB" i="1" dirty="0"/>
              <a:t>Aesthesis</a:t>
            </a:r>
            <a:r>
              <a:rPr lang="en-GB" dirty="0"/>
              <a:t>; but the exulting, reverent, and grateful perception of it I call </a:t>
            </a:r>
            <a:r>
              <a:rPr lang="en-GB" i="1" dirty="0" err="1"/>
              <a:t>Theoria</a:t>
            </a:r>
            <a:r>
              <a:rPr lang="en-GB" dirty="0"/>
              <a:t>. For this, and this only, is the full comprehension and contemplation of the Beautiful as a Gift of </a:t>
            </a:r>
            <a:r>
              <a:rPr lang="en-GB" dirty="0" smtClean="0"/>
              <a:t>God.”</a:t>
            </a:r>
            <a:endParaRPr lang="en-GB" dirty="0"/>
          </a:p>
        </p:txBody>
      </p:sp>
    </p:spTree>
    <p:extLst>
      <p:ext uri="{BB962C8B-B14F-4D97-AF65-F5344CB8AC3E}">
        <p14:creationId xmlns:p14="http://schemas.microsoft.com/office/powerpoint/2010/main" val="309421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William Wordsworth</a:t>
            </a:r>
            <a:endParaRPr lang="en-GB" dirty="0"/>
          </a:p>
        </p:txBody>
      </p:sp>
      <p:sp>
        <p:nvSpPr>
          <p:cNvPr id="3" name="Content Placeholder 2"/>
          <p:cNvSpPr>
            <a:spLocks noGrp="1"/>
          </p:cNvSpPr>
          <p:nvPr>
            <p:ph idx="1"/>
          </p:nvPr>
        </p:nvSpPr>
        <p:spPr/>
        <p:txBody>
          <a:bodyPr>
            <a:normAutofit/>
          </a:bodyPr>
          <a:lstStyle/>
          <a:p>
            <a:pPr marL="0" indent="0">
              <a:buNone/>
            </a:pPr>
            <a:r>
              <a:rPr lang="en-GB" i="1" dirty="0" smtClean="0"/>
              <a:t>The Tables Turned:</a:t>
            </a:r>
          </a:p>
          <a:p>
            <a:pPr marL="0" indent="0">
              <a:buNone/>
            </a:pPr>
            <a:endParaRPr lang="en-GB" i="1" dirty="0" smtClean="0"/>
          </a:p>
          <a:p>
            <a:pPr marL="0" indent="0">
              <a:buNone/>
            </a:pPr>
            <a:r>
              <a:rPr lang="en-GB" dirty="0" smtClean="0"/>
              <a:t>Sweet is the lore which Nature brings;</a:t>
            </a:r>
          </a:p>
          <a:p>
            <a:pPr marL="0" indent="0">
              <a:buNone/>
            </a:pPr>
            <a:r>
              <a:rPr lang="en-GB" dirty="0" smtClean="0"/>
              <a:t>Our meddling intellect</a:t>
            </a:r>
          </a:p>
          <a:p>
            <a:pPr marL="0" indent="0">
              <a:buNone/>
            </a:pPr>
            <a:r>
              <a:rPr lang="en-GB" dirty="0" err="1" smtClean="0"/>
              <a:t>Mis</a:t>
            </a:r>
            <a:r>
              <a:rPr lang="en-GB" dirty="0" smtClean="0"/>
              <a:t>-shapes the beauteous forms of things:</a:t>
            </a:r>
          </a:p>
          <a:p>
            <a:pPr marL="0" indent="0">
              <a:buNone/>
            </a:pPr>
            <a:r>
              <a:rPr lang="en-GB" dirty="0" smtClean="0"/>
              <a:t>We murder to dissect.</a:t>
            </a:r>
          </a:p>
          <a:p>
            <a:pPr marL="0" indent="0">
              <a:buNone/>
            </a:pPr>
            <a:endParaRPr lang="en-GB" dirty="0"/>
          </a:p>
        </p:txBody>
      </p:sp>
    </p:spTree>
    <p:extLst>
      <p:ext uri="{BB962C8B-B14F-4D97-AF65-F5344CB8AC3E}">
        <p14:creationId xmlns:p14="http://schemas.microsoft.com/office/powerpoint/2010/main" val="3399070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Wordsworth </a:t>
            </a:r>
            <a:r>
              <a:rPr lang="en-GB" dirty="0"/>
              <a:t>“could not understand that to break a rock with a hammer in search of crystal may sometimes be an act not disgraceful to human nature, and that to dissect a flower may sometimes be as proper as to dream over it</a:t>
            </a:r>
            <a:r>
              <a:rPr lang="en-GB" dirty="0" smtClean="0"/>
              <a:t>.”</a:t>
            </a:r>
            <a:endParaRPr lang="en-GB" dirty="0"/>
          </a:p>
        </p:txBody>
      </p:sp>
    </p:spTree>
    <p:extLst>
      <p:ext uri="{BB962C8B-B14F-4D97-AF65-F5344CB8AC3E}">
        <p14:creationId xmlns:p14="http://schemas.microsoft.com/office/powerpoint/2010/main" val="309421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“It gilded </a:t>
            </a:r>
            <a:r>
              <a:rPr lang="en-GB" dirty="0"/>
              <a:t>all the dead walls, and I felt a charm in every vine tendril that hung over them. It required an effort to maintain the feeling: it was poetry while it lasted, and I felt that it was only while under it that one could draw, or invent, or give glory to, any part of such a landscape</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309421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“I </a:t>
            </a:r>
            <a:r>
              <a:rPr lang="en-GB" dirty="0"/>
              <a:t>had a hot march among the vines, and between their dead stone walls; once or twice I flagged a little, and began to think it tiresome; then I put my mind into the scene, instead of suffering the body only to make report of it; and looked at it with the possession-taking grasp of the imagination – the true </a:t>
            </a:r>
            <a:r>
              <a:rPr lang="en-GB" dirty="0" smtClean="0"/>
              <a:t>one.”</a:t>
            </a:r>
            <a:endParaRPr lang="en-GB" dirty="0"/>
          </a:p>
        </p:txBody>
      </p:sp>
    </p:spTree>
    <p:extLst>
      <p:ext uri="{BB962C8B-B14F-4D97-AF65-F5344CB8AC3E}">
        <p14:creationId xmlns:p14="http://schemas.microsoft.com/office/powerpoint/2010/main" val="3212813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Arthur Koestler</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“In </a:t>
            </a:r>
            <a:r>
              <a:rPr lang="en-GB" dirty="0"/>
              <a:t>my youth, I regarded the universe as an open book, printed in the language of physical equations and social determinants, whereas it now appears to me as a text written in invisible ink, of which, in our rare moments of grace, we are able to decipher a small fragment</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Canford</a:t>
            </a:r>
            <a:r>
              <a:rPr lang="en-GB" dirty="0" smtClean="0"/>
              <a:t> School: The Stone</a:t>
            </a:r>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5731" y="1524000"/>
            <a:ext cx="7667252"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William James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dirty="0"/>
              <a:t>At a single stroke, [theism] changes the dead blank </a:t>
            </a:r>
            <a:r>
              <a:rPr lang="en-GB" i="1" dirty="0"/>
              <a:t>it</a:t>
            </a:r>
            <a:r>
              <a:rPr lang="en-GB" dirty="0"/>
              <a:t> of the world into a living </a:t>
            </a:r>
            <a:r>
              <a:rPr lang="en-GB" i="1" dirty="0"/>
              <a:t>thou</a:t>
            </a:r>
            <a:r>
              <a:rPr lang="en-GB" dirty="0"/>
              <a:t>, with whom the whole man may have dealings.” </a:t>
            </a:r>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Bonaventure</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“All </a:t>
            </a:r>
            <a:r>
              <a:rPr lang="en-GB" dirty="0"/>
              <a:t>the creatures of this sensible world lead the soul of a wise and contemplative person to the eternal God, since they are the shadows, echoes, pictures, vestiges, images and visible manifestation of their eternal origin . . . They are put before us for the sake of our knowing God</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Jonathan Edwards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“When </a:t>
            </a:r>
            <a:r>
              <a:rPr lang="en-GB" dirty="0"/>
              <a:t>we are delighted with flowery meadows and gentle breezes of wind, we may consider that we only see the emanations of the sweet benevolence of Jesus Christ; when we behold the fragrant rose and lily, we see his love and </a:t>
            </a:r>
            <a:r>
              <a:rPr lang="en-GB" dirty="0" smtClean="0"/>
              <a:t>purity.”</a:t>
            </a:r>
            <a:endParaRPr lang="en-GB" dirty="0"/>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Jonathan Edwards</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“So </a:t>
            </a:r>
            <a:r>
              <a:rPr lang="en-GB" dirty="0"/>
              <a:t>the green trees and fields, and singing of birds, are emanations of his infinite joy and benignity; the easiness and naturalness of trees and vines [are] shadows of his infinite beauty and loveliness; the crystal rivers and murmuring streams have the footsteps of his sweet grace and bounty</a:t>
            </a:r>
            <a:r>
              <a:rPr lang="en-GB" dirty="0" smtClean="0"/>
              <a:t>.”</a:t>
            </a:r>
            <a:endParaRPr lang="en-GB" dirty="0"/>
          </a:p>
        </p:txBody>
      </p:sp>
    </p:spTree>
    <p:extLst>
      <p:ext uri="{BB962C8B-B14F-4D97-AF65-F5344CB8AC3E}">
        <p14:creationId xmlns:p14="http://schemas.microsoft.com/office/powerpoint/2010/main" val="21284963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Anna King on Spirituality</a:t>
            </a:r>
            <a:endParaRPr lang="en-GB" dirty="0"/>
          </a:p>
        </p:txBody>
      </p:sp>
      <p:sp>
        <p:nvSpPr>
          <p:cNvPr id="3" name="Content Placeholder 2"/>
          <p:cNvSpPr>
            <a:spLocks noGrp="1"/>
          </p:cNvSpPr>
          <p:nvPr>
            <p:ph idx="1"/>
          </p:nvPr>
        </p:nvSpPr>
        <p:spPr/>
        <p:txBody>
          <a:bodyPr/>
          <a:lstStyle/>
          <a:p>
            <a:pPr marL="0" indent="0">
              <a:buNone/>
            </a:pPr>
            <a:r>
              <a:rPr lang="en-GB" dirty="0" smtClean="0"/>
              <a:t>“The </a:t>
            </a:r>
            <a:r>
              <a:rPr lang="en-GB" dirty="0"/>
              <a:t>term spirituality as currently used, indicates both the unity at the heart of religious traditions and the transformative inner depth or meaning of those traditions. . . . It supplies a term which transcends particular religions and it suggests a non-reductionist understanding of human life. It is more firmly associated than religion with creativity and imagination, with change, and with relationship</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213314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Gregorii</a:t>
            </a:r>
            <a:r>
              <a:rPr lang="en-GB" dirty="0" smtClean="0"/>
              <a:t> </a:t>
            </a:r>
            <a:r>
              <a:rPr lang="en-GB" dirty="0" err="1" smtClean="0"/>
              <a:t>Petrov</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“O Lord, how lovely it is to be your guest.</a:t>
            </a:r>
          </a:p>
          <a:p>
            <a:pPr marL="0" indent="0">
              <a:buNone/>
            </a:pPr>
            <a:r>
              <a:rPr lang="en-GB" dirty="0" smtClean="0"/>
              <a:t>Breezes full of scents; mountains reaching to the skies; </a:t>
            </a:r>
          </a:p>
          <a:p>
            <a:pPr marL="0" indent="0">
              <a:buNone/>
            </a:pPr>
            <a:r>
              <a:rPr lang="en-GB" dirty="0" smtClean="0"/>
              <a:t>Waters like boundless mirrors, reflecting the sun’s golden rays and the scudding clouds.</a:t>
            </a:r>
          </a:p>
          <a:p>
            <a:pPr marL="0" indent="0">
              <a:buNone/>
            </a:pPr>
            <a:r>
              <a:rPr lang="en-GB" dirty="0" smtClean="0"/>
              <a:t>All nature murmurs mysteriously, breathing the depth of tenderness.”</a:t>
            </a:r>
          </a:p>
        </p:txBody>
      </p:sp>
    </p:spTree>
    <p:extLst>
      <p:ext uri="{BB962C8B-B14F-4D97-AF65-F5344CB8AC3E}">
        <p14:creationId xmlns:p14="http://schemas.microsoft.com/office/powerpoint/2010/main" val="19449347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Gregorii</a:t>
            </a:r>
            <a:r>
              <a:rPr lang="en-GB" dirty="0" smtClean="0"/>
              <a:t> </a:t>
            </a:r>
            <a:r>
              <a:rPr lang="en-GB" dirty="0" err="1" smtClean="0"/>
              <a:t>Petrov</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“Birds and beasts of the forest bear the imprint of your love. </a:t>
            </a:r>
          </a:p>
          <a:p>
            <a:pPr marL="0" indent="0">
              <a:buNone/>
            </a:pPr>
            <a:r>
              <a:rPr lang="en-GB" dirty="0" smtClean="0"/>
              <a:t>Blessed is mother earth, in your passing loveliness, which awakens our yearning for the happiness that will last for ever, </a:t>
            </a:r>
          </a:p>
          <a:p>
            <a:pPr marL="0" indent="0">
              <a:buNone/>
            </a:pPr>
            <a:r>
              <a:rPr lang="en-GB" dirty="0" smtClean="0"/>
              <a:t>In the eternal native land where, amid beauty that will never grow old, the cry rings out: Alleluia!”</a:t>
            </a:r>
          </a:p>
        </p:txBody>
      </p:sp>
    </p:spTree>
    <p:extLst>
      <p:ext uri="{BB962C8B-B14F-4D97-AF65-F5344CB8AC3E}">
        <p14:creationId xmlns:p14="http://schemas.microsoft.com/office/powerpoint/2010/main" val="203436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3112969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William Wordsworth</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One </a:t>
            </a:r>
            <a:r>
              <a:rPr lang="en-GB" dirty="0"/>
              <a:t>impulse from a vernal wood</a:t>
            </a:r>
          </a:p>
          <a:p>
            <a:pPr marL="0" indent="0">
              <a:buNone/>
            </a:pPr>
            <a:r>
              <a:rPr lang="en-GB" dirty="0" smtClean="0"/>
              <a:t>May </a:t>
            </a:r>
            <a:r>
              <a:rPr lang="en-GB" dirty="0"/>
              <a:t>teach you more of man,</a:t>
            </a:r>
          </a:p>
          <a:p>
            <a:pPr marL="0" indent="0">
              <a:buNone/>
            </a:pPr>
            <a:r>
              <a:rPr lang="en-GB" dirty="0" smtClean="0"/>
              <a:t>Of </a:t>
            </a:r>
            <a:r>
              <a:rPr lang="en-GB" dirty="0"/>
              <a:t>moral evil and of good,</a:t>
            </a:r>
          </a:p>
          <a:p>
            <a:pPr marL="0" indent="0">
              <a:buNone/>
            </a:pPr>
            <a:r>
              <a:rPr lang="en-GB" dirty="0" smtClean="0"/>
              <a:t>Than </a:t>
            </a:r>
            <a:r>
              <a:rPr lang="en-GB" dirty="0"/>
              <a:t>all the sages can</a:t>
            </a:r>
            <a:r>
              <a:rPr lang="en-GB" dirty="0" smtClean="0"/>
              <a:t>.</a:t>
            </a:r>
          </a:p>
          <a:p>
            <a:pPr marL="0" indent="0">
              <a:buNone/>
            </a:pPr>
            <a:endParaRPr lang="en-GB" dirty="0" smtClean="0"/>
          </a:p>
          <a:p>
            <a:pPr marL="0" indent="0">
              <a:buNone/>
            </a:pPr>
            <a:r>
              <a:rPr lang="en-GB" dirty="0" smtClean="0"/>
              <a:t>Sweet is the lore which Nature brings;</a:t>
            </a:r>
          </a:p>
          <a:p>
            <a:pPr marL="0" indent="0">
              <a:buNone/>
            </a:pPr>
            <a:r>
              <a:rPr lang="en-GB" dirty="0" smtClean="0"/>
              <a:t>Our meddling intellect</a:t>
            </a:r>
          </a:p>
          <a:p>
            <a:pPr marL="0" indent="0">
              <a:buNone/>
            </a:pPr>
            <a:r>
              <a:rPr lang="en-GB" dirty="0" err="1" smtClean="0"/>
              <a:t>Mis</a:t>
            </a:r>
            <a:r>
              <a:rPr lang="en-GB" dirty="0" smtClean="0"/>
              <a:t>-shapes the beauteous forms of things:</a:t>
            </a:r>
          </a:p>
          <a:p>
            <a:pPr marL="0" indent="0">
              <a:buNone/>
            </a:pPr>
            <a:r>
              <a:rPr lang="en-GB" dirty="0" smtClean="0"/>
              <a:t>We murder to dissect.</a:t>
            </a:r>
          </a:p>
          <a:p>
            <a:pPr marL="0" indent="0">
              <a:buNone/>
            </a:pPr>
            <a:endParaRPr lang="en-GB" dirty="0"/>
          </a:p>
        </p:txBody>
      </p:sp>
    </p:spTree>
    <p:extLst>
      <p:ext uri="{BB962C8B-B14F-4D97-AF65-F5344CB8AC3E}">
        <p14:creationId xmlns:p14="http://schemas.microsoft.com/office/powerpoint/2010/main" val="2995612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Keats</a:t>
            </a:r>
            <a:endParaRPr lang="en-GB" dirty="0"/>
          </a:p>
        </p:txBody>
      </p:sp>
      <p:sp>
        <p:nvSpPr>
          <p:cNvPr id="3" name="Content Placeholder 2"/>
          <p:cNvSpPr>
            <a:spLocks noGrp="1"/>
          </p:cNvSpPr>
          <p:nvPr>
            <p:ph idx="1"/>
          </p:nvPr>
        </p:nvSpPr>
        <p:spPr/>
        <p:txBody>
          <a:bodyPr/>
          <a:lstStyle/>
          <a:p>
            <a:pPr marL="0" indent="0">
              <a:buNone/>
            </a:pPr>
            <a:r>
              <a:rPr lang="en-GB" dirty="0" smtClean="0"/>
              <a:t>			Do not all charms fly</a:t>
            </a:r>
          </a:p>
          <a:p>
            <a:pPr marL="0" indent="0">
              <a:buNone/>
            </a:pPr>
            <a:r>
              <a:rPr lang="en-GB" dirty="0" smtClean="0"/>
              <a:t>At the mere touch of cold philosophy?</a:t>
            </a:r>
          </a:p>
          <a:p>
            <a:pPr marL="0" indent="0">
              <a:buNone/>
            </a:pPr>
            <a:r>
              <a:rPr lang="en-GB" dirty="0" smtClean="0"/>
              <a:t>There was an awful rainbow once in heaven:</a:t>
            </a:r>
          </a:p>
          <a:p>
            <a:pPr marL="0" indent="0">
              <a:buNone/>
            </a:pPr>
            <a:r>
              <a:rPr lang="en-GB" dirty="0" smtClean="0"/>
              <a:t>We know her woof, her texture; she is given</a:t>
            </a:r>
          </a:p>
          <a:p>
            <a:pPr marL="0" indent="0">
              <a:buNone/>
            </a:pPr>
            <a:r>
              <a:rPr lang="en-GB" dirty="0" smtClean="0"/>
              <a:t>In the dull catalogue of common things.</a:t>
            </a:r>
          </a:p>
          <a:p>
            <a:pPr marL="0" indent="0">
              <a:buNone/>
            </a:pPr>
            <a:r>
              <a:rPr lang="en-GB" dirty="0" smtClean="0"/>
              <a:t>Philosophy will clip an Angel’s wings.</a:t>
            </a:r>
          </a:p>
          <a:p>
            <a:pPr marL="0" indent="0">
              <a:buNone/>
            </a:pPr>
            <a:endParaRPr lang="en-GB" dirty="0"/>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 K. Chesterton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a:t>“Every true artist feels that he is touching transcendental truths; that his images are shadows of things seen through the veil.” </a:t>
            </a:r>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Mark Twain</a:t>
            </a:r>
          </a:p>
        </p:txBody>
      </p:sp>
      <p:sp>
        <p:nvSpPr>
          <p:cNvPr id="3" name="Content Placeholder 2"/>
          <p:cNvSpPr>
            <a:spLocks noGrp="1"/>
          </p:cNvSpPr>
          <p:nvPr>
            <p:ph idx="1"/>
          </p:nvPr>
        </p:nvSpPr>
        <p:spPr/>
        <p:txBody>
          <a:bodyPr/>
          <a:lstStyle/>
          <a:p>
            <a:pPr marL="0" indent="0">
              <a:buNone/>
            </a:pPr>
            <a:r>
              <a:rPr lang="en-GB" i="1" dirty="0"/>
              <a:t>Life on the Mississippi</a:t>
            </a:r>
            <a:r>
              <a:rPr lang="en-GB" dirty="0"/>
              <a:t> </a:t>
            </a:r>
            <a:r>
              <a:rPr lang="en-GB" dirty="0" smtClean="0"/>
              <a:t>(1883)</a:t>
            </a:r>
          </a:p>
          <a:p>
            <a:pPr marL="0" indent="0">
              <a:buNone/>
            </a:pPr>
            <a:r>
              <a:rPr lang="en-GB" dirty="0" smtClean="0"/>
              <a:t>“The </a:t>
            </a:r>
            <a:r>
              <a:rPr lang="en-GB" dirty="0"/>
              <a:t>face of the water, in time, became a wonderful book – a book that was a dead language to the uneducated passenger, but which told its mind to me without reserve, delivering its most cherished secrets as clearly as if it uttered them with a </a:t>
            </a:r>
            <a:r>
              <a:rPr lang="en-GB" dirty="0" smtClean="0"/>
              <a:t>voice.”</a:t>
            </a:r>
            <a:endParaRPr lang="en-GB" dirty="0"/>
          </a:p>
        </p:txBody>
      </p:sp>
    </p:spTree>
    <p:extLst>
      <p:ext uri="{BB962C8B-B14F-4D97-AF65-F5344CB8AC3E}">
        <p14:creationId xmlns:p14="http://schemas.microsoft.com/office/powerpoint/2010/main" val="47554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Mark Twain</a:t>
            </a: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dirty="0"/>
              <a:t>There never was so wonderful a book written by man; never one whose interest was so absorbing, so unflagging, so </a:t>
            </a:r>
            <a:r>
              <a:rPr lang="en-GB" dirty="0" err="1"/>
              <a:t>sparkingly</a:t>
            </a:r>
            <a:r>
              <a:rPr lang="en-GB" dirty="0"/>
              <a:t> renewed with every </a:t>
            </a:r>
            <a:r>
              <a:rPr lang="en-GB" dirty="0" smtClean="0"/>
              <a:t>re-perusal.”</a:t>
            </a:r>
            <a:endParaRPr lang="en-GB" dirty="0"/>
          </a:p>
        </p:txBody>
      </p:sp>
    </p:spTree>
    <p:extLst>
      <p:ext uri="{BB962C8B-B14F-4D97-AF65-F5344CB8AC3E}">
        <p14:creationId xmlns:p14="http://schemas.microsoft.com/office/powerpoint/2010/main" val="332559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Mark Twain</a:t>
            </a: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“All </a:t>
            </a:r>
            <a:r>
              <a:rPr lang="en-GB" dirty="0"/>
              <a:t>the grace, the beauty, the poetry had gone out of the majestic river</a:t>
            </a:r>
            <a:r>
              <a:rPr lang="en-GB" dirty="0" smtClean="0"/>
              <a:t>!”</a:t>
            </a:r>
          </a:p>
          <a:p>
            <a:pPr marL="0" indent="0">
              <a:buNone/>
            </a:pPr>
            <a:endParaRPr lang="en-GB" dirty="0" smtClean="0"/>
          </a:p>
          <a:p>
            <a:pPr marL="0" indent="0">
              <a:buNone/>
            </a:pPr>
            <a:r>
              <a:rPr lang="en-GB" dirty="0" smtClean="0"/>
              <a:t>“</a:t>
            </a:r>
            <a:r>
              <a:rPr lang="en-GB" dirty="0"/>
              <a:t>I had lost something which could never be restored to me while I lived.” </a:t>
            </a:r>
          </a:p>
        </p:txBody>
      </p:sp>
    </p:spTree>
    <p:extLst>
      <p:ext uri="{BB962C8B-B14F-4D97-AF65-F5344CB8AC3E}">
        <p14:creationId xmlns:p14="http://schemas.microsoft.com/office/powerpoint/2010/main" val="354582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Ruskin</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02208" y="1676400"/>
            <a:ext cx="6146392" cy="4683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5545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1056</Words>
  <Application>Microsoft Office PowerPoint</Application>
  <PresentationFormat>On-screen Show (4:3)</PresentationFormat>
  <Paragraphs>85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Gresham Lectures 2016-17 Divinity Lecture 1  Does science rob nature of its mystery and beauty? And can theology restore this?  John Ruskin on science, religion, and the arts </vt:lpstr>
      <vt:lpstr>Bonaventure</vt:lpstr>
      <vt:lpstr>William Wordsworth</vt:lpstr>
      <vt:lpstr>John Keats</vt:lpstr>
      <vt:lpstr>G. K. Chesterton</vt:lpstr>
      <vt:lpstr>Mark Twain</vt:lpstr>
      <vt:lpstr>Mark Twain</vt:lpstr>
      <vt:lpstr>Mark Twain</vt:lpstr>
      <vt:lpstr>John Ruskin</vt:lpstr>
      <vt:lpstr>John Ruskin</vt:lpstr>
      <vt:lpstr>John Ruskin</vt:lpstr>
      <vt:lpstr>John Ruskin</vt:lpstr>
      <vt:lpstr>William Wordsworth</vt:lpstr>
      <vt:lpstr>John Ruskin</vt:lpstr>
      <vt:lpstr>John Ruskin</vt:lpstr>
      <vt:lpstr>John Ruskin</vt:lpstr>
      <vt:lpstr>Arthur Koestler</vt:lpstr>
      <vt:lpstr>Canford School: The Stone</vt:lpstr>
      <vt:lpstr>William James</vt:lpstr>
      <vt:lpstr>Jonathan Edwards</vt:lpstr>
      <vt:lpstr>Jonathan Edwards</vt:lpstr>
      <vt:lpstr>Anna King on Spirituality</vt:lpstr>
      <vt:lpstr>Gregorii Petrov</vt:lpstr>
      <vt:lpstr>Gregorii Petrov</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Lectures 2016-17 Divinity Lecture 1  Does science rob nature of its mystery and beauty? And can theology restore this?  John Ruskin on science, religion, and the arts </dc:title>
  <dc:creator>AEMcG</dc:creator>
  <cp:lastModifiedBy>AEMcG</cp:lastModifiedBy>
  <cp:revision>6</cp:revision>
  <dcterms:created xsi:type="dcterms:W3CDTF">2016-09-27T07:16:58Z</dcterms:created>
  <dcterms:modified xsi:type="dcterms:W3CDTF">2016-09-27T08:17:47Z</dcterms:modified>
</cp:coreProperties>
</file>