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 id="277" r:id="rId24"/>
    <p:sldId id="279" r:id="rId25"/>
    <p:sldId id="280" r:id="rId26"/>
    <p:sldId id="281" r:id="rId27"/>
    <p:sldId id="282" r:id="rId28"/>
    <p:sldId id="283" r:id="rId29"/>
    <p:sldId id="284" r:id="rId30"/>
    <p:sldId id="285" r:id="rId31"/>
    <p:sldId id="290" r:id="rId32"/>
    <p:sldId id="286" r:id="rId33"/>
    <p:sldId id="287" r:id="rId34"/>
    <p:sldId id="288" r:id="rId35"/>
    <p:sldId id="289" r:id="rId36"/>
    <p:sldId id="291"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showPr>
    <p:present/>
    <p:sldAll/>
    <p:penClr>
      <a:srgbClr val="FF0000"/>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65" d="100"/>
          <a:sy n="65" d="100"/>
        </p:scale>
        <p:origin x="-696" y="-104"/>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5B4C1D-791C-AB48-944C-94FF04552668}" type="datetimeFigureOut">
              <a:rPr lang="en-GB" smtClean="0"/>
              <a:pPr/>
              <a:t>10/16/16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E73D1E-9B36-5944-A38B-9987C2CBBED0}"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lvl1pPr>
              <a:defRPr sz="8000">
                <a:solidFill>
                  <a:srgbClr val="000000"/>
                </a:solidFill>
              </a:defRPr>
            </a:lvl1pPr>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2081807" y="3088865"/>
            <a:ext cx="8841159" cy="6630869"/>
          </a:xfrm>
          <a:prstGeom prst="rect">
            <a:avLst/>
          </a:prstGeom>
        </p:spPr>
        <p:txBody>
          <a:bodyPr lIns="91439" tIns="45719" rIns="91439" bIns="45719" anchor="t">
            <a:noAutofit/>
          </a:bodyPr>
          <a:lstStyle/>
          <a:p>
            <a:endParaRPr/>
          </a:p>
        </p:txBody>
      </p:sp>
      <p:sp>
        <p:nvSpPr>
          <p:cNvPr id="103" name="Shape 103"/>
          <p:cNvSpPr/>
          <p:nvPr/>
        </p:nvSpPr>
        <p:spPr>
          <a:xfrm>
            <a:off x="5250899" y="965199"/>
            <a:ext cx="2062735" cy="101600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lvl1pPr>
              <a:defRPr sz="6000"/>
            </a:lvl1pPr>
          </a:lstStyle>
          <a:p>
            <a:r>
              <a:t>TITLE</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Subtitle">
    <p:spTree>
      <p:nvGrpSpPr>
        <p:cNvPr id="1" name=""/>
        <p:cNvGrpSpPr/>
        <p:nvPr/>
      </p:nvGrpSpPr>
      <p:grpSpPr>
        <a:xfrm>
          <a:off x="0" y="0"/>
          <a:ext cx="0" cy="0"/>
          <a:chOff x="0" y="0"/>
          <a:chExt cx="0" cy="0"/>
        </a:xfrm>
      </p:grpSpPr>
      <p:sp>
        <p:nvSpPr>
          <p:cNvPr id="118" name="Shape 118"/>
          <p:cNvSpPr>
            <a:spLocks noGrp="1"/>
          </p:cNvSpPr>
          <p:nvPr>
            <p:ph type="title"/>
          </p:nvPr>
        </p:nvSpPr>
        <p:spPr>
          <a:xfrm>
            <a:off x="1264355" y="1643662"/>
            <a:ext cx="10476090" cy="3305387"/>
          </a:xfrm>
          <a:prstGeom prst="rect">
            <a:avLst/>
          </a:prstGeom>
        </p:spPr>
        <p:txBody>
          <a:bodyPr lIns="54186" tIns="54186" rIns="54186" bIns="54186" anchor="b">
            <a:noAutofit/>
          </a:bodyPr>
          <a:lstStyle>
            <a:lvl1pPr defTabSz="577991">
              <a:defRPr sz="7800">
                <a:solidFill>
                  <a:srgbClr val="000000"/>
                </a:solidFill>
                <a:latin typeface="Gill Sans"/>
                <a:ea typeface="Gill Sans"/>
                <a:cs typeface="Gill Sans"/>
                <a:sym typeface="Gill Sans"/>
              </a:defRPr>
            </a:lvl1pPr>
          </a:lstStyle>
          <a:p>
            <a:r>
              <a:t>Title Text</a:t>
            </a:r>
          </a:p>
        </p:txBody>
      </p:sp>
      <p:sp>
        <p:nvSpPr>
          <p:cNvPr id="119" name="Shape 119"/>
          <p:cNvSpPr>
            <a:spLocks noGrp="1"/>
          </p:cNvSpPr>
          <p:nvPr>
            <p:ph type="body" sz="quarter" idx="1"/>
          </p:nvPr>
        </p:nvSpPr>
        <p:spPr>
          <a:xfrm>
            <a:off x="1264355" y="5021297"/>
            <a:ext cx="10476090" cy="1137921"/>
          </a:xfrm>
          <a:prstGeom prst="rect">
            <a:avLst/>
          </a:prstGeom>
        </p:spPr>
        <p:txBody>
          <a:bodyPr lIns="54186" tIns="54186" rIns="54186" bIns="54186" anchor="t">
            <a:noAutofit/>
          </a:bodyPr>
          <a:lstStyle>
            <a:lvl1pPr marL="0" indent="0" algn="ctr" defTabSz="577991">
              <a:spcBef>
                <a:spcPts val="0"/>
              </a:spcBef>
              <a:buSzTx/>
              <a:buNone/>
              <a:defRPr sz="3400">
                <a:latin typeface="Gill Sans"/>
                <a:ea typeface="Gill Sans"/>
                <a:cs typeface="Gill Sans"/>
                <a:sym typeface="Gill Sans"/>
              </a:defRPr>
            </a:lvl1pPr>
            <a:lvl2pPr marL="0" indent="0" algn="ctr" defTabSz="577991">
              <a:spcBef>
                <a:spcPts val="0"/>
              </a:spcBef>
              <a:buSzTx/>
              <a:buNone/>
              <a:defRPr sz="3400">
                <a:latin typeface="Gill Sans"/>
                <a:ea typeface="Gill Sans"/>
                <a:cs typeface="Gill Sans"/>
                <a:sym typeface="Gill Sans"/>
              </a:defRPr>
            </a:lvl2pPr>
            <a:lvl3pPr marL="0" indent="0" algn="ctr" defTabSz="577991">
              <a:spcBef>
                <a:spcPts val="0"/>
              </a:spcBef>
              <a:buSzTx/>
              <a:buNone/>
              <a:defRPr sz="3400">
                <a:latin typeface="Gill Sans"/>
                <a:ea typeface="Gill Sans"/>
                <a:cs typeface="Gill Sans"/>
                <a:sym typeface="Gill Sans"/>
              </a:defRPr>
            </a:lvl3pPr>
            <a:lvl4pPr marL="0" indent="0" algn="ctr" defTabSz="577991">
              <a:spcBef>
                <a:spcPts val="0"/>
              </a:spcBef>
              <a:buSzTx/>
              <a:buNone/>
              <a:defRPr sz="3400">
                <a:latin typeface="Gill Sans"/>
                <a:ea typeface="Gill Sans"/>
                <a:cs typeface="Gill Sans"/>
                <a:sym typeface="Gill Sans"/>
              </a:defRPr>
            </a:lvl4pPr>
            <a:lvl5pPr marL="0" indent="0" algn="ctr" defTabSz="577991">
              <a:spcBef>
                <a:spcPts val="0"/>
              </a:spcBef>
              <a:buSzTx/>
              <a:buNone/>
              <a:defRPr sz="34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20" name="Shape 120"/>
          <p:cNvSpPr>
            <a:spLocks noGrp="1"/>
          </p:cNvSpPr>
          <p:nvPr>
            <p:ph type="sldNum" sz="quarter" idx="2"/>
          </p:nvPr>
        </p:nvSpPr>
        <p:spPr>
          <a:xfrm>
            <a:off x="6331232" y="9283982"/>
            <a:ext cx="324274" cy="349674"/>
          </a:xfrm>
          <a:prstGeom prst="rect">
            <a:avLst/>
          </a:prstGeom>
        </p:spPr>
        <p:txBody>
          <a:bodyPr lIns="54186" tIns="54186" rIns="54186" bIns="54186"/>
          <a:lstStyle>
            <a:lvl1pPr defTabSz="577991">
              <a:defRPr sz="1600">
                <a:latin typeface="Gill Sans"/>
                <a:ea typeface="Gill Sans"/>
                <a:cs typeface="Gill Sans"/>
                <a:sym typeface="Gill Sans"/>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Bullets">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p>
            <a:r>
              <a:t>Title Text</a:t>
            </a:r>
          </a:p>
        </p:txBody>
      </p:sp>
      <p:sp>
        <p:nvSpPr>
          <p:cNvPr id="128" name="Shape 128"/>
          <p:cNvSpPr>
            <a:spLocks noGrp="1"/>
          </p:cNvSpPr>
          <p:nvPr>
            <p:ph type="body" idx="1"/>
          </p:nvPr>
        </p:nvSpPr>
        <p:spPr>
          <a:prstGeom prst="rect">
            <a:avLst/>
          </a:prstGeom>
        </p:spPr>
        <p:txBody>
          <a:bodyPr/>
          <a:lstStyle>
            <a:lvl1pPr>
              <a:defRPr>
                <a:solidFill>
                  <a:schemeClr val="accent1">
                    <a:hueOff val="47394"/>
                    <a:satOff val="-25753"/>
                    <a:lumOff val="-7544"/>
                  </a:schemeClr>
                </a:solidFill>
              </a:defRPr>
            </a:lvl1pPr>
            <a:lvl2pPr>
              <a:defRPr sz="3200">
                <a:solidFill>
                  <a:schemeClr val="accent1">
                    <a:hueOff val="47394"/>
                    <a:satOff val="-25753"/>
                    <a:lumOff val="-7544"/>
                  </a:schemeClr>
                </a:solidFill>
              </a:defRPr>
            </a:lvl2pPr>
            <a:lvl3pPr>
              <a:defRPr sz="2800">
                <a:solidFill>
                  <a:schemeClr val="accent1">
                    <a:hueOff val="47394"/>
                    <a:satOff val="-25753"/>
                    <a:lumOff val="-7544"/>
                  </a:schemeClr>
                </a:solidFill>
              </a:defRPr>
            </a:lvl3pPr>
            <a:lvl4pPr>
              <a:defRPr sz="2800">
                <a:solidFill>
                  <a:schemeClr val="accent1">
                    <a:hueOff val="47394"/>
                    <a:satOff val="-25753"/>
                    <a:lumOff val="-7544"/>
                  </a:schemeClr>
                </a:solidFill>
              </a:defRPr>
            </a:lvl4pPr>
            <a:lvl5pPr>
              <a:defRPr sz="2800">
                <a:solidFill>
                  <a:schemeClr val="accent1">
                    <a:hueOff val="47394"/>
                    <a:satOff val="-25753"/>
                    <a:lumOff val="-7544"/>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lvl1pPr>
              <a:defRPr sz="8000">
                <a:solidFill>
                  <a:srgbClr val="000000"/>
                </a:solidFill>
              </a:defRPr>
            </a:lvl1p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lvl1pPr>
              <a:defRPr sz="8000">
                <a:solidFill>
                  <a:srgbClr val="000000"/>
                </a:solidFill>
              </a:defRPr>
            </a:lvl1p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a:solidFill>
                  <a:srgbClr val="000000"/>
                </a:solidFill>
              </a:defRPr>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lvl1pPr>
              <a:defRPr>
                <a:solidFill>
                  <a:schemeClr val="accent1">
                    <a:hueOff val="47394"/>
                    <a:satOff val="-25753"/>
                    <a:lumOff val="-7544"/>
                  </a:schemeClr>
                </a:solidFill>
              </a:defRPr>
            </a:lvl1pPr>
            <a:lvl2pPr>
              <a:defRPr sz="3200">
                <a:solidFill>
                  <a:schemeClr val="accent1">
                    <a:hueOff val="47394"/>
                    <a:satOff val="-25753"/>
                    <a:lumOff val="-7544"/>
                  </a:schemeClr>
                </a:solidFill>
              </a:defRPr>
            </a:lvl2pPr>
            <a:lvl3pPr>
              <a:defRPr sz="2800">
                <a:solidFill>
                  <a:schemeClr val="accent1">
                    <a:hueOff val="47394"/>
                    <a:satOff val="-25753"/>
                    <a:lumOff val="-7544"/>
                  </a:schemeClr>
                </a:solidFill>
              </a:defRPr>
            </a:lvl3pPr>
            <a:lvl4pPr>
              <a:defRPr sz="2800">
                <a:solidFill>
                  <a:schemeClr val="accent1">
                    <a:hueOff val="47394"/>
                    <a:satOff val="-25753"/>
                    <a:lumOff val="-7544"/>
                  </a:schemeClr>
                </a:solidFill>
              </a:defRPr>
            </a:lvl4pPr>
            <a:lvl5pPr>
              <a:defRPr sz="2800">
                <a:solidFill>
                  <a:schemeClr val="accent1">
                    <a:hueOff val="47394"/>
                    <a:satOff val="-25753"/>
                    <a:lumOff val="-7544"/>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lvl1pPr>
              <a:defRPr sz="8000">
                <a:solidFill>
                  <a:srgbClr val="000000"/>
                </a:solidFill>
              </a:defRPr>
            </a:lvl1p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50800" tIns="50800" rIns="50800" bIns="50800" anchor="ctr">
            <a:normAutofit/>
          </a:bodyPr>
          <a:lstStyle/>
          <a:p>
            <a:r>
              <a:rPr dirty="0"/>
              <a:t>Title Text</a:t>
            </a:r>
          </a:p>
        </p:txBody>
      </p:sp>
      <p:sp>
        <p:nvSpPr>
          <p:cNvPr id="3" name="Shape 3"/>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latinLnBrk="0">
        <a:lnSpc>
          <a:spcPct val="100000"/>
        </a:lnSpc>
        <a:spcBef>
          <a:spcPts val="0"/>
        </a:spcBef>
        <a:spcAft>
          <a:spcPts val="0"/>
        </a:spcAft>
        <a:buClrTx/>
        <a:buSzTx/>
        <a:buFontTx/>
        <a:buNone/>
        <a:tabLst/>
        <a:defRPr sz="6000" b="0" i="0" u="none" strike="noStrike" cap="none" spc="0" baseline="0">
          <a:ln>
            <a:noFill/>
          </a:ln>
          <a:solidFill>
            <a:srgbClr val="0000FF"/>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sz="6000" b="0" i="0" u="none" strike="noStrike" cap="none" spc="0" baseline="0">
          <a:ln>
            <a:noFill/>
          </a:ln>
          <a:solidFill>
            <a:schemeClr val="accent1">
              <a:hueOff val="273562"/>
              <a:satOff val="2937"/>
              <a:lumOff val="-22233"/>
            </a:schemeClr>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informationactivism.org/en/europe-vs-faceboo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n-gb.facebook.com/business/products/ads/ad-target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chor="ctr"/>
          <a:lstStyle/>
          <a:p>
            <a:pPr>
              <a:defRPr>
                <a:solidFill>
                  <a:srgbClr val="0433FF"/>
                </a:solidFill>
              </a:defRPr>
            </a:pPr>
            <a:r>
              <a:t>Customer or Product?</a:t>
            </a:r>
          </a:p>
          <a:p>
            <a:pPr marR="457200" defTabSz="457200">
              <a:lnSpc>
                <a:spcPct val="115000"/>
              </a:lnSpc>
              <a:spcBef>
                <a:spcPts val="1000"/>
              </a:spcBef>
              <a:defRPr sz="4400" b="1">
                <a:solidFill>
                  <a:schemeClr val="accent1">
                    <a:hueOff val="47394"/>
                    <a:satOff val="-25753"/>
                    <a:lumOff val="-7544"/>
                  </a:schemeClr>
                </a:solidFill>
                <a:latin typeface="Times"/>
                <a:ea typeface="Times"/>
                <a:cs typeface="Times"/>
                <a:sym typeface="Times"/>
              </a:defRPr>
            </a:pPr>
            <a:r>
              <a:t>ownership and control of personal data</a:t>
            </a:r>
          </a:p>
        </p:txBody>
      </p:sp>
      <p:sp>
        <p:nvSpPr>
          <p:cNvPr id="139" name="Shape 139"/>
          <p:cNvSpPr>
            <a:spLocks noGrp="1"/>
          </p:cNvSpPr>
          <p:nvPr>
            <p:ph type="body" sz="quarter" idx="1"/>
          </p:nvPr>
        </p:nvSpPr>
        <p:spPr>
          <a:prstGeom prst="rect">
            <a:avLst/>
          </a:prstGeom>
        </p:spPr>
        <p:txBody>
          <a:bodyPr/>
          <a:lstStyle/>
          <a:p>
            <a:r>
              <a:t>Martyn Thomas CBE FREng</a:t>
            </a:r>
          </a:p>
          <a:p>
            <a:r>
              <a:t>Livery Company Professor of Information Technology</a:t>
            </a:r>
          </a:p>
        </p:txBody>
      </p:sp>
      <p:sp>
        <p:nvSpPr>
          <p:cNvPr id="140" name="Shape 140"/>
          <p:cNvSpPr>
            <a:spLocks noGrp="1"/>
          </p:cNvSpPr>
          <p:nvPr>
            <p:ph type="sldNum" sz="quarter" idx="2"/>
          </p:nvPr>
        </p:nvSpPr>
        <p:spPr>
          <a:xfrm>
            <a:off x="6321777" y="9283982"/>
            <a:ext cx="343183" cy="361245"/>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a:t>
            </a:fld>
            <a:endParaRPr/>
          </a:p>
        </p:txBody>
      </p:sp>
      <p:pic>
        <p:nvPicPr>
          <p:cNvPr id="141" name="image1.tiff"/>
          <p:cNvPicPr>
            <a:picLocks noChangeAspect="1"/>
          </p:cNvPicPr>
          <p:nvPr/>
        </p:nvPicPr>
        <p:blipFill>
          <a:blip r:embed="rId2">
            <a:extLst/>
          </a:blip>
          <a:stretch>
            <a:fillRect/>
          </a:stretch>
        </p:blipFill>
        <p:spPr>
          <a:xfrm>
            <a:off x="-1" y="-1"/>
            <a:ext cx="1174046" cy="1246295"/>
          </a:xfrm>
          <a:prstGeom prst="rect">
            <a:avLst/>
          </a:prstGeom>
          <a:ln w="12700"/>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r>
              <a:t>Facebook charging</a:t>
            </a:r>
          </a:p>
        </p:txBody>
      </p:sp>
      <p:sp>
        <p:nvSpPr>
          <p:cNvPr id="177" name="Shape 177"/>
          <p:cNvSpPr>
            <a:spLocks noGrp="1"/>
          </p:cNvSpPr>
          <p:nvPr>
            <p:ph type="body" idx="1"/>
          </p:nvPr>
        </p:nvSpPr>
        <p:spPr>
          <a:xfrm>
            <a:off x="410698" y="2603500"/>
            <a:ext cx="12183403" cy="6286500"/>
          </a:xfrm>
          <a:prstGeom prst="rect">
            <a:avLst/>
          </a:prstGeom>
        </p:spPr>
        <p:txBody>
          <a:bodyPr/>
          <a:lstStyle/>
          <a:p>
            <a:pPr marL="0" indent="0" defTabSz="496570">
              <a:spcBef>
                <a:spcPts val="3500"/>
              </a:spcBef>
              <a:buSzTx/>
              <a:buNone/>
              <a:defRPr sz="3060">
                <a:latin typeface="Helvetica"/>
                <a:ea typeface="Helvetica"/>
                <a:cs typeface="Helvetica"/>
                <a:sym typeface="Helvetica"/>
              </a:defRPr>
            </a:pPr>
            <a:r>
              <a:t>Facebook charges by results – an agreed fee for:</a:t>
            </a:r>
          </a:p>
          <a:p>
            <a:pPr marL="1133475" lvl="2" indent="-377825" defTabSz="496570">
              <a:spcBef>
                <a:spcPts val="3500"/>
              </a:spcBef>
              <a:defRPr sz="2380" i="1">
                <a:latin typeface="Helvetica"/>
                <a:ea typeface="Helvetica"/>
                <a:cs typeface="Helvetica"/>
                <a:sym typeface="Helvetica"/>
              </a:defRPr>
            </a:pPr>
            <a:r>
              <a:t>likes</a:t>
            </a:r>
          </a:p>
          <a:p>
            <a:pPr marL="1133475" lvl="2" indent="-377825" defTabSz="496570">
              <a:spcBef>
                <a:spcPts val="3500"/>
              </a:spcBef>
              <a:defRPr sz="2380">
                <a:latin typeface="Helvetica"/>
                <a:ea typeface="Helvetica"/>
                <a:cs typeface="Helvetica"/>
                <a:sym typeface="Helvetica"/>
              </a:defRPr>
            </a:pPr>
            <a:r>
              <a:t>click-throughs to web pages</a:t>
            </a:r>
          </a:p>
          <a:p>
            <a:pPr marL="1133475" lvl="2" indent="-377825" defTabSz="496570">
              <a:spcBef>
                <a:spcPts val="3500"/>
              </a:spcBef>
              <a:defRPr sz="2380">
                <a:latin typeface="Helvetica"/>
                <a:ea typeface="Helvetica"/>
                <a:cs typeface="Helvetica"/>
                <a:sym typeface="Helvetica"/>
              </a:defRPr>
            </a:pPr>
            <a:r>
              <a:t>video views</a:t>
            </a:r>
          </a:p>
          <a:p>
            <a:pPr marL="1133475" lvl="2" indent="-377825" defTabSz="496570">
              <a:spcBef>
                <a:spcPts val="3500"/>
              </a:spcBef>
              <a:defRPr sz="2380">
                <a:latin typeface="Helvetica"/>
                <a:ea typeface="Helvetica"/>
                <a:cs typeface="Helvetica"/>
                <a:sym typeface="Helvetica"/>
              </a:defRPr>
            </a:pPr>
            <a:r>
              <a:t>joining an event</a:t>
            </a:r>
          </a:p>
          <a:p>
            <a:pPr marL="1133475" lvl="2" indent="-377825" defTabSz="496570">
              <a:spcBef>
                <a:spcPts val="3500"/>
              </a:spcBef>
              <a:defRPr sz="2380">
                <a:latin typeface="Helvetica"/>
                <a:ea typeface="Helvetica"/>
                <a:cs typeface="Helvetica"/>
                <a:sym typeface="Helvetica"/>
              </a:defRPr>
            </a:pPr>
            <a:r>
              <a:t>downloading an advertised app</a:t>
            </a:r>
          </a:p>
          <a:p>
            <a:pPr marL="1133475" lvl="2" indent="-377825" defTabSz="496570">
              <a:spcBef>
                <a:spcPts val="3500"/>
              </a:spcBef>
              <a:defRPr sz="2380">
                <a:latin typeface="Helvetica"/>
                <a:ea typeface="Helvetica"/>
                <a:cs typeface="Helvetica"/>
                <a:sym typeface="Helvetica"/>
              </a:defRPr>
            </a:pPr>
            <a:r>
              <a:t>… or any other action that Facebook makes available to advertisers</a:t>
            </a:r>
          </a:p>
          <a:p>
            <a:pPr marL="0" indent="0" defTabSz="496570">
              <a:spcBef>
                <a:spcPts val="3500"/>
              </a:spcBef>
              <a:buSzTx/>
              <a:buNone/>
              <a:defRPr sz="2380" b="1">
                <a:latin typeface="Helvetica"/>
                <a:ea typeface="Helvetica"/>
                <a:cs typeface="Helvetica"/>
                <a:sym typeface="Helvetica"/>
              </a:defRPr>
            </a:pPr>
            <a:r>
              <a:t>So Facebook’s income depends on showing the right adverts to targeted users</a:t>
            </a:r>
          </a:p>
        </p:txBody>
      </p:sp>
      <p:sp>
        <p:nvSpPr>
          <p:cNvPr id="178" name="Shape 178"/>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10</a:t>
            </a:fld>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 name="Shape 180"/>
          <p:cNvSpPr>
            <a:spLocks noGrp="1"/>
          </p:cNvSpPr>
          <p:nvPr>
            <p:ph type="title"/>
          </p:nvPr>
        </p:nvSpPr>
        <p:spPr>
          <a:xfrm>
            <a:off x="413477" y="444500"/>
            <a:ext cx="12177846" cy="2159000"/>
          </a:xfrm>
          <a:prstGeom prst="rect">
            <a:avLst/>
          </a:prstGeom>
        </p:spPr>
        <p:txBody>
          <a:bodyPr/>
          <a:lstStyle/>
          <a:p>
            <a:r>
              <a:rPr dirty="0"/>
              <a:t>What adverts will you see?</a:t>
            </a:r>
          </a:p>
          <a:p>
            <a:pPr>
              <a:defRPr sz="2800" b="1">
                <a:latin typeface="Helvetica"/>
                <a:ea typeface="Helvetica"/>
                <a:cs typeface="Helvetica"/>
                <a:sym typeface="Helvetica"/>
              </a:defRPr>
            </a:pPr>
            <a:r>
              <a:rPr dirty="0"/>
              <a:t>The ones that maximise the advertiser’s hits and Facebook’s income</a:t>
            </a:r>
          </a:p>
        </p:txBody>
      </p:sp>
      <p:sp>
        <p:nvSpPr>
          <p:cNvPr id="181" name="Shape 181"/>
          <p:cNvSpPr>
            <a:spLocks noGrp="1"/>
          </p:cNvSpPr>
          <p:nvPr>
            <p:ph type="body" idx="1"/>
          </p:nvPr>
        </p:nvSpPr>
        <p:spPr>
          <a:xfrm>
            <a:off x="574212" y="2603500"/>
            <a:ext cx="12059246" cy="6286500"/>
          </a:xfrm>
          <a:prstGeom prst="rect">
            <a:avLst/>
          </a:prstGeom>
        </p:spPr>
        <p:txBody>
          <a:bodyPr>
            <a:normAutofit lnSpcReduction="10000"/>
          </a:bodyPr>
          <a:lstStyle/>
          <a:p>
            <a:pPr marL="391159" indent="-391159" defTabSz="514095">
              <a:spcBef>
                <a:spcPts val="3600"/>
              </a:spcBef>
              <a:defRPr sz="3168"/>
            </a:pPr>
            <a:r>
              <a:rPr dirty="0"/>
              <a:t>Facebook helps the advertiser to target their audience and to calculate what it is worth offering</a:t>
            </a:r>
            <a:r>
              <a:rPr dirty="0" smtClean="0"/>
              <a:t> </a:t>
            </a:r>
            <a:r>
              <a:rPr lang="en-GB" dirty="0" smtClean="0"/>
              <a:t>for each action by a user</a:t>
            </a:r>
            <a:r>
              <a:rPr dirty="0" smtClean="0"/>
              <a:t>.</a:t>
            </a:r>
            <a:endParaRPr dirty="0"/>
          </a:p>
          <a:p>
            <a:pPr marL="391159" indent="-391159" defTabSz="514095">
              <a:spcBef>
                <a:spcPts val="3600"/>
              </a:spcBef>
              <a:defRPr sz="3168"/>
            </a:pPr>
            <a:r>
              <a:rPr dirty="0"/>
              <a:t>Facebook algorithms calculate a Facebook’s value for each advert, by combining their assessment of the likelihood that the user will respond, with the fee that the advertiser has bid for their advert to be displayed</a:t>
            </a:r>
          </a:p>
          <a:p>
            <a:pPr marL="391159" indent="-391159" defTabSz="514095">
              <a:spcBef>
                <a:spcPts val="3600"/>
              </a:spcBef>
              <a:defRPr sz="3168"/>
            </a:pPr>
            <a:r>
              <a:rPr dirty="0"/>
              <a:t>When a page is accessed, the adverts are then compared in an </a:t>
            </a:r>
            <a:r>
              <a:rPr i="1" dirty="0">
                <a:latin typeface="Helvetica"/>
                <a:ea typeface="Helvetica"/>
                <a:cs typeface="Helvetica"/>
                <a:sym typeface="Helvetica"/>
              </a:rPr>
              <a:t>auction </a:t>
            </a:r>
            <a:r>
              <a:rPr dirty="0"/>
              <a:t>to determine which</a:t>
            </a:r>
            <a:r>
              <a:rPr dirty="0" smtClean="0"/>
              <a:t> </a:t>
            </a:r>
            <a:r>
              <a:rPr lang="en-GB" dirty="0" smtClean="0"/>
              <a:t>adverts </a:t>
            </a:r>
            <a:r>
              <a:rPr dirty="0" smtClean="0"/>
              <a:t>are </a:t>
            </a:r>
            <a:r>
              <a:rPr dirty="0"/>
              <a:t>shown on that page</a:t>
            </a:r>
          </a:p>
          <a:p>
            <a:pPr marL="0" indent="0" defTabSz="514095">
              <a:spcBef>
                <a:spcPts val="3600"/>
              </a:spcBef>
              <a:buSzTx/>
              <a:buNone/>
              <a:defRPr sz="3168" b="1">
                <a:latin typeface="Helvetica"/>
                <a:ea typeface="Helvetica"/>
                <a:cs typeface="Helvetica"/>
                <a:sym typeface="Helvetica"/>
              </a:defRPr>
            </a:pPr>
            <a:r>
              <a:rPr dirty="0"/>
              <a:t>There is a strong incentive for Facebook to keep users online and responding to advertisements that are well targeted</a:t>
            </a:r>
          </a:p>
        </p:txBody>
      </p:sp>
      <p:sp>
        <p:nvSpPr>
          <p:cNvPr id="182" name="Shape 182"/>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11</a:t>
            </a:fld>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p>
            <a:r>
              <a:rPr dirty="0"/>
              <a:t>Successful Monetisation</a:t>
            </a:r>
          </a:p>
          <a:p>
            <a:pPr>
              <a:defRPr sz="4800"/>
            </a:pPr>
            <a:r>
              <a:rPr dirty="0" smtClean="0"/>
              <a:t>#</a:t>
            </a:r>
            <a:r>
              <a:rPr lang="en-GB" dirty="0" smtClean="0"/>
              <a:t>2</a:t>
            </a:r>
            <a:r>
              <a:rPr dirty="0" smtClean="0"/>
              <a:t>: </a:t>
            </a:r>
            <a:r>
              <a:rPr dirty="0"/>
              <a:t>Google AdWords</a:t>
            </a:r>
          </a:p>
        </p:txBody>
      </p:sp>
      <p:pic>
        <p:nvPicPr>
          <p:cNvPr id="185" name="pasted-image.png"/>
          <p:cNvPicPr>
            <a:picLocks noChangeAspect="1"/>
          </p:cNvPicPr>
          <p:nvPr/>
        </p:nvPicPr>
        <p:blipFill>
          <a:blip r:embed="rId2">
            <a:extLst/>
          </a:blip>
          <a:stretch>
            <a:fillRect/>
          </a:stretch>
        </p:blipFill>
        <p:spPr>
          <a:xfrm>
            <a:off x="2033550" y="3217087"/>
            <a:ext cx="7981232" cy="6045447"/>
          </a:xfrm>
          <a:prstGeom prst="rect">
            <a:avLst/>
          </a:prstGeom>
          <a:ln w="12700">
            <a:miter lim="400000"/>
          </a:ln>
        </p:spPr>
      </p:pic>
      <p:sp>
        <p:nvSpPr>
          <p:cNvPr id="186" name="Shape 186"/>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12</a:t>
            </a:fld>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 name="Shape 188"/>
          <p:cNvSpPr>
            <a:spLocks noGrp="1"/>
          </p:cNvSpPr>
          <p:nvPr>
            <p:ph type="title"/>
          </p:nvPr>
        </p:nvSpPr>
        <p:spPr>
          <a:xfrm>
            <a:off x="952500" y="21166"/>
            <a:ext cx="11099800" cy="1246255"/>
          </a:xfrm>
          <a:prstGeom prst="rect">
            <a:avLst/>
          </a:prstGeom>
        </p:spPr>
        <p:txBody>
          <a:bodyPr/>
          <a:lstStyle>
            <a:lvl1pPr>
              <a:defRPr sz="4800"/>
            </a:lvl1pPr>
          </a:lstStyle>
          <a:p>
            <a:r>
              <a:t>Google AdWords</a:t>
            </a:r>
          </a:p>
        </p:txBody>
      </p:sp>
      <p:sp>
        <p:nvSpPr>
          <p:cNvPr id="189" name="Shape 189"/>
          <p:cNvSpPr>
            <a:spLocks noGrp="1"/>
          </p:cNvSpPr>
          <p:nvPr>
            <p:ph type="body" sz="quarter" idx="1"/>
          </p:nvPr>
        </p:nvSpPr>
        <p:spPr>
          <a:xfrm>
            <a:off x="969433" y="1113366"/>
            <a:ext cx="10647893" cy="2159001"/>
          </a:xfrm>
          <a:prstGeom prst="rect">
            <a:avLst/>
          </a:prstGeom>
        </p:spPr>
        <p:txBody>
          <a:bodyPr/>
          <a:lstStyle/>
          <a:p>
            <a:pPr marL="288925" indent="-288925" defTabSz="379729">
              <a:spcBef>
                <a:spcPts val="2700"/>
              </a:spcBef>
              <a:defRPr sz="2340"/>
            </a:pPr>
            <a:r>
              <a:t>Google AdWords are a mechanism to target advertisements to people who are searching for what the advertiser is offering</a:t>
            </a:r>
          </a:p>
          <a:p>
            <a:pPr marL="288925" indent="-288925" defTabSz="379729">
              <a:spcBef>
                <a:spcPts val="2700"/>
              </a:spcBef>
              <a:defRPr sz="2340"/>
            </a:pPr>
            <a:r>
              <a:t>When a Google search matches the AdWords the advertiser has purchased, the advertisement has the chance of being shown near the search results.</a:t>
            </a:r>
          </a:p>
        </p:txBody>
      </p:sp>
      <p:pic>
        <p:nvPicPr>
          <p:cNvPr id="190" name="pasted-image.pdf"/>
          <p:cNvPicPr>
            <a:picLocks noChangeAspect="1"/>
          </p:cNvPicPr>
          <p:nvPr/>
        </p:nvPicPr>
        <p:blipFill>
          <a:blip r:embed="rId2">
            <a:extLst/>
          </a:blip>
          <a:stretch>
            <a:fillRect/>
          </a:stretch>
        </p:blipFill>
        <p:spPr>
          <a:xfrm>
            <a:off x="2597342" y="3240757"/>
            <a:ext cx="8069408" cy="6475809"/>
          </a:xfrm>
          <a:prstGeom prst="rect">
            <a:avLst/>
          </a:prstGeom>
          <a:ln w="12700">
            <a:miter lim="400000"/>
          </a:ln>
        </p:spPr>
      </p:pic>
      <p:sp>
        <p:nvSpPr>
          <p:cNvPr id="191" name="Shape 191"/>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13</a:t>
            </a:fld>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 name="Shape 193"/>
          <p:cNvSpPr>
            <a:spLocks noGrp="1"/>
          </p:cNvSpPr>
          <p:nvPr>
            <p:ph type="title"/>
          </p:nvPr>
        </p:nvSpPr>
        <p:spPr>
          <a:xfrm>
            <a:off x="952500" y="21166"/>
            <a:ext cx="11099800" cy="1246255"/>
          </a:xfrm>
          <a:prstGeom prst="rect">
            <a:avLst/>
          </a:prstGeom>
        </p:spPr>
        <p:txBody>
          <a:bodyPr/>
          <a:lstStyle>
            <a:lvl1pPr>
              <a:defRPr sz="4800"/>
            </a:lvl1pPr>
          </a:lstStyle>
          <a:p>
            <a:r>
              <a:t>Google AdWords</a:t>
            </a:r>
          </a:p>
        </p:txBody>
      </p:sp>
      <p:sp>
        <p:nvSpPr>
          <p:cNvPr id="194" name="Shape 194"/>
          <p:cNvSpPr>
            <a:spLocks noGrp="1"/>
          </p:cNvSpPr>
          <p:nvPr>
            <p:ph type="body" idx="1"/>
          </p:nvPr>
        </p:nvSpPr>
        <p:spPr>
          <a:xfrm>
            <a:off x="247782" y="1113366"/>
            <a:ext cx="12637228" cy="8242632"/>
          </a:xfrm>
          <a:prstGeom prst="rect">
            <a:avLst/>
          </a:prstGeom>
        </p:spPr>
        <p:txBody>
          <a:bodyPr/>
          <a:lstStyle/>
          <a:p>
            <a:pPr marL="0" marR="457200" indent="0" defTabSz="457200">
              <a:lnSpc>
                <a:spcPct val="115000"/>
              </a:lnSpc>
              <a:spcBef>
                <a:spcPts val="1000"/>
              </a:spcBef>
              <a:buSzTx/>
              <a:buNone/>
              <a:defRPr sz="4300">
                <a:solidFill>
                  <a:srgbClr val="000000"/>
                </a:solidFill>
                <a:latin typeface="Garamond"/>
                <a:ea typeface="Garamond"/>
                <a:cs typeface="Garamond"/>
                <a:sym typeface="Garamond"/>
              </a:defRPr>
            </a:pPr>
            <a:r>
              <a:rPr>
                <a:solidFill>
                  <a:schemeClr val="accent1">
                    <a:hueOff val="47394"/>
                    <a:satOff val="-25753"/>
                    <a:lumOff val="-7544"/>
                  </a:schemeClr>
                </a:solidFill>
              </a:rPr>
              <a:t>The advertiser sets the fee they are willing to pay for each click </a:t>
            </a:r>
            <a:r>
              <a:t>on their advert (and a daily budget to control their financial exposure). </a:t>
            </a:r>
          </a:p>
          <a:p>
            <a:pPr marL="0" marR="457200" indent="0" defTabSz="457200">
              <a:lnSpc>
                <a:spcPct val="115000"/>
              </a:lnSpc>
              <a:spcBef>
                <a:spcPts val="1000"/>
              </a:spcBef>
              <a:buSzTx/>
              <a:buNone/>
              <a:defRPr sz="4300">
                <a:solidFill>
                  <a:srgbClr val="000000"/>
                </a:solidFill>
                <a:latin typeface="Garamond"/>
                <a:ea typeface="Garamond"/>
                <a:cs typeface="Garamond"/>
                <a:sym typeface="Garamond"/>
              </a:defRPr>
            </a:pPr>
            <a:r>
              <a:rPr>
                <a:solidFill>
                  <a:schemeClr val="accent1">
                    <a:hueOff val="47394"/>
                    <a:satOff val="-25753"/>
                    <a:lumOff val="-7544"/>
                  </a:schemeClr>
                </a:solidFill>
              </a:rPr>
              <a:t>A </a:t>
            </a:r>
            <a:r>
              <a:rPr i="1">
                <a:solidFill>
                  <a:schemeClr val="accent1">
                    <a:hueOff val="47394"/>
                    <a:satOff val="-25753"/>
                    <a:lumOff val="-7544"/>
                  </a:schemeClr>
                </a:solidFill>
              </a:rPr>
              <a:t>real time ad auction </a:t>
            </a:r>
            <a:r>
              <a:rPr>
                <a:solidFill>
                  <a:schemeClr val="accent1">
                    <a:hueOff val="47394"/>
                    <a:satOff val="-25753"/>
                    <a:lumOff val="-7544"/>
                  </a:schemeClr>
                </a:solidFill>
              </a:rPr>
              <a:t> happens with each Google search</a:t>
            </a:r>
            <a:r>
              <a:t> to decide which ads will appear for that specific search and in which order those ads will show on the page. </a:t>
            </a:r>
          </a:p>
          <a:p>
            <a:pPr marL="0" marR="457200" indent="0" defTabSz="457200">
              <a:lnSpc>
                <a:spcPct val="115000"/>
              </a:lnSpc>
              <a:spcBef>
                <a:spcPts val="1000"/>
              </a:spcBef>
              <a:buSzTx/>
              <a:buNone/>
              <a:defRPr sz="4300">
                <a:solidFill>
                  <a:srgbClr val="000000"/>
                </a:solidFill>
                <a:latin typeface="Garamond"/>
                <a:ea typeface="Garamond"/>
                <a:cs typeface="Garamond"/>
                <a:sym typeface="Garamond"/>
              </a:defRPr>
            </a:pPr>
            <a:r>
              <a:t>Each time an Ad Words ad is eligible to appear for a search, it goes through the ad auction. </a:t>
            </a:r>
          </a:p>
          <a:p>
            <a:pPr marL="0" marR="457200" indent="0" defTabSz="457200">
              <a:lnSpc>
                <a:spcPct val="115000"/>
              </a:lnSpc>
              <a:spcBef>
                <a:spcPts val="1000"/>
              </a:spcBef>
              <a:buSzTx/>
              <a:buNone/>
              <a:defRPr sz="4300">
                <a:latin typeface="Garamond"/>
                <a:ea typeface="Garamond"/>
                <a:cs typeface="Garamond"/>
                <a:sym typeface="Garamond"/>
              </a:defRPr>
            </a:pPr>
            <a:r>
              <a:t>The auction determines whether or not the ad actually shows and in which ad position it will show on the page. </a:t>
            </a:r>
          </a:p>
        </p:txBody>
      </p:sp>
      <p:sp>
        <p:nvSpPr>
          <p:cNvPr id="195" name="Shape 195"/>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14</a:t>
            </a:fld>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 name="Shape 197"/>
          <p:cNvSpPr>
            <a:spLocks noGrp="1"/>
          </p:cNvSpPr>
          <p:nvPr>
            <p:ph type="title"/>
          </p:nvPr>
        </p:nvSpPr>
        <p:spPr>
          <a:xfrm>
            <a:off x="952500" y="21166"/>
            <a:ext cx="11099800" cy="1246255"/>
          </a:xfrm>
          <a:prstGeom prst="rect">
            <a:avLst/>
          </a:prstGeom>
        </p:spPr>
        <p:txBody>
          <a:bodyPr/>
          <a:lstStyle>
            <a:lvl1pPr>
              <a:defRPr sz="4800"/>
            </a:lvl1pPr>
          </a:lstStyle>
          <a:p>
            <a:r>
              <a:rPr dirty="0">
                <a:solidFill>
                  <a:srgbClr val="0000FF"/>
                </a:solidFill>
              </a:rPr>
              <a:t>Google AdWords</a:t>
            </a:r>
          </a:p>
        </p:txBody>
      </p:sp>
      <p:sp>
        <p:nvSpPr>
          <p:cNvPr id="198" name="Shape 198"/>
          <p:cNvSpPr>
            <a:spLocks noGrp="1"/>
          </p:cNvSpPr>
          <p:nvPr>
            <p:ph type="body" idx="1"/>
          </p:nvPr>
        </p:nvSpPr>
        <p:spPr>
          <a:xfrm>
            <a:off x="247782" y="1113366"/>
            <a:ext cx="12637228" cy="8242632"/>
          </a:xfrm>
          <a:prstGeom prst="rect">
            <a:avLst/>
          </a:prstGeom>
        </p:spPr>
        <p:txBody>
          <a:bodyPr/>
          <a:lstStyle/>
          <a:p>
            <a:pPr marL="409695" marR="416052" indent="0" algn="just" defTabSz="416052">
              <a:spcBef>
                <a:spcPts val="500"/>
              </a:spcBef>
              <a:buSzTx/>
              <a:buNone/>
              <a:defRPr sz="5005" i="1">
                <a:solidFill>
                  <a:srgbClr val="000000"/>
                </a:solidFill>
                <a:latin typeface="Garamond"/>
                <a:ea typeface="Garamond"/>
                <a:cs typeface="Garamond"/>
                <a:sym typeface="Garamond"/>
              </a:defRPr>
            </a:pPr>
            <a:r>
              <a:t>   </a:t>
            </a:r>
            <a:r>
              <a:rPr i="0"/>
              <a:t>Google explains the auction:</a:t>
            </a:r>
            <a:r>
              <a:t>     </a:t>
            </a:r>
          </a:p>
          <a:p>
            <a:pPr marL="1027674" marR="416052" indent="-617978" algn="just" defTabSz="416052">
              <a:spcBef>
                <a:spcPts val="500"/>
              </a:spcBef>
              <a:defRPr sz="5005" i="1">
                <a:solidFill>
                  <a:srgbClr val="000000"/>
                </a:solidFill>
                <a:latin typeface="Garamond"/>
                <a:ea typeface="Garamond"/>
                <a:cs typeface="Garamond"/>
                <a:sym typeface="Garamond"/>
              </a:defRPr>
            </a:pPr>
            <a:r>
              <a:t>When someone searches, the Ad Words system finds all ads whose keywords match that search.</a:t>
            </a:r>
          </a:p>
          <a:p>
            <a:pPr marL="1027674" marR="416052" indent="-617978" algn="just" defTabSz="416052">
              <a:spcBef>
                <a:spcPts val="500"/>
              </a:spcBef>
              <a:defRPr sz="5005" i="1">
                <a:solidFill>
                  <a:srgbClr val="000000"/>
                </a:solidFill>
                <a:latin typeface="Garamond"/>
                <a:ea typeface="Garamond"/>
                <a:cs typeface="Garamond"/>
                <a:sym typeface="Garamond"/>
              </a:defRPr>
            </a:pPr>
            <a:r>
              <a:t>From those ads, the system ignores any that aren't eligible, like ads that target a different country or that are disapproved</a:t>
            </a:r>
            <a:r>
              <a:rPr>
                <a:latin typeface="Times New Roman"/>
                <a:ea typeface="Times New Roman"/>
                <a:cs typeface="Times New Roman"/>
                <a:sym typeface="Times New Roman"/>
              </a:rPr>
              <a:t>.</a:t>
            </a:r>
          </a:p>
          <a:p>
            <a:pPr marL="1027674" marR="416052" indent="-617978" algn="just" defTabSz="416052">
              <a:spcBef>
                <a:spcPts val="500"/>
              </a:spcBef>
              <a:defRPr sz="5005" i="1">
                <a:solidFill>
                  <a:srgbClr val="000000"/>
                </a:solidFill>
                <a:latin typeface="Garamond"/>
                <a:ea typeface="Garamond"/>
                <a:cs typeface="Garamond"/>
                <a:sym typeface="Garamond"/>
              </a:defRPr>
            </a:pPr>
            <a:r>
              <a:t>Of the remaining ads, only those with a sufficiently high Ad Rank may show. </a:t>
            </a:r>
            <a:r>
              <a:rPr>
                <a:solidFill>
                  <a:schemeClr val="accent1"/>
                </a:solidFill>
              </a:rPr>
              <a:t>Ad Rank is a combination of your bid, ad quality and the expected impact of extensions and other ad formats.</a:t>
            </a:r>
          </a:p>
        </p:txBody>
      </p:sp>
      <p:sp>
        <p:nvSpPr>
          <p:cNvPr id="199" name="Shape 199"/>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15</a:t>
            </a:fld>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 name="Shape 201"/>
          <p:cNvSpPr>
            <a:spLocks noGrp="1"/>
          </p:cNvSpPr>
          <p:nvPr>
            <p:ph type="title"/>
          </p:nvPr>
        </p:nvSpPr>
        <p:spPr>
          <a:prstGeom prst="rect">
            <a:avLst/>
          </a:prstGeom>
        </p:spPr>
        <p:txBody>
          <a:bodyPr/>
          <a:lstStyle/>
          <a:p>
            <a:r>
              <a:t>Google uses personal data to target adverts, including …</a:t>
            </a:r>
          </a:p>
        </p:txBody>
      </p:sp>
      <p:sp>
        <p:nvSpPr>
          <p:cNvPr id="202" name="Shape 202"/>
          <p:cNvSpPr>
            <a:spLocks noGrp="1"/>
          </p:cNvSpPr>
          <p:nvPr>
            <p:ph type="body" idx="1"/>
          </p:nvPr>
        </p:nvSpPr>
        <p:spPr>
          <a:xfrm>
            <a:off x="952499" y="2603500"/>
            <a:ext cx="11803262" cy="6286500"/>
          </a:xfrm>
          <a:prstGeom prst="rect">
            <a:avLst/>
          </a:prstGeom>
        </p:spPr>
        <p:txBody>
          <a:bodyPr/>
          <a:lstStyle/>
          <a:p>
            <a:pPr marL="369176" marR="374904" indent="-187452" defTabSz="374904">
              <a:lnSpc>
                <a:spcPct val="115000"/>
              </a:lnSpc>
              <a:spcBef>
                <a:spcPts val="0"/>
              </a:spcBef>
              <a:buSzTx/>
              <a:buNone/>
              <a:tabLst>
                <a:tab pos="368300" algn="l"/>
              </a:tabLst>
              <a:defRPr sz="3362">
                <a:solidFill>
                  <a:schemeClr val="accent1"/>
                </a:solidFill>
                <a:latin typeface="Times"/>
                <a:ea typeface="Times"/>
                <a:cs typeface="Times"/>
                <a:sym typeface="Times"/>
              </a:defRPr>
            </a:pPr>
            <a:r>
              <a:rPr dirty="0">
                <a:latin typeface="Symbol"/>
                <a:ea typeface="Symbol"/>
                <a:cs typeface="Symbol"/>
                <a:sym typeface="Symbol"/>
              </a:rPr>
              <a:t>•	</a:t>
            </a:r>
            <a:r>
              <a:rPr dirty="0"/>
              <a:t>Things that you search for </a:t>
            </a:r>
            <a:r>
              <a:rPr i="1" dirty="0" smtClean="0"/>
              <a:t>(</a:t>
            </a:r>
            <a:r>
              <a:rPr lang="en-GB" i="1" dirty="0" smtClean="0"/>
              <a:t>remember </a:t>
            </a:r>
            <a:r>
              <a:rPr i="1" dirty="0" smtClean="0"/>
              <a:t>how </a:t>
            </a:r>
            <a:r>
              <a:rPr i="1" dirty="0"/>
              <a:t>revealing the AOL search histories were that we looked at in my Big Data lecture)</a:t>
            </a:r>
          </a:p>
          <a:p>
            <a:pPr marL="369176" marR="374904" indent="-187452" defTabSz="374904">
              <a:lnSpc>
                <a:spcPct val="115000"/>
              </a:lnSpc>
              <a:spcBef>
                <a:spcPts val="0"/>
              </a:spcBef>
              <a:buSzTx/>
              <a:buNone/>
              <a:tabLst>
                <a:tab pos="368300" algn="l"/>
              </a:tabLst>
              <a:defRPr sz="3362">
                <a:solidFill>
                  <a:schemeClr val="accent1"/>
                </a:solidFill>
                <a:latin typeface="Times"/>
                <a:ea typeface="Times"/>
                <a:cs typeface="Times"/>
                <a:sym typeface="Times"/>
              </a:defRPr>
            </a:pPr>
            <a:r>
              <a:rPr dirty="0">
                <a:latin typeface="Symbol"/>
                <a:ea typeface="Symbol"/>
                <a:cs typeface="Symbol"/>
                <a:sym typeface="Symbol"/>
              </a:rPr>
              <a:t>•	</a:t>
            </a:r>
            <a:r>
              <a:rPr dirty="0"/>
              <a:t>Websites that you visit</a:t>
            </a:r>
          </a:p>
          <a:p>
            <a:pPr marL="369176" marR="374904" indent="-187452" defTabSz="374904">
              <a:lnSpc>
                <a:spcPct val="115000"/>
              </a:lnSpc>
              <a:spcBef>
                <a:spcPts val="0"/>
              </a:spcBef>
              <a:buSzTx/>
              <a:buNone/>
              <a:tabLst>
                <a:tab pos="368300" algn="l"/>
              </a:tabLst>
              <a:defRPr sz="3362">
                <a:solidFill>
                  <a:schemeClr val="accent1"/>
                </a:solidFill>
                <a:latin typeface="Times"/>
                <a:ea typeface="Times"/>
                <a:cs typeface="Times"/>
                <a:sym typeface="Times"/>
              </a:defRPr>
            </a:pPr>
            <a:r>
              <a:rPr dirty="0">
                <a:latin typeface="Symbol"/>
                <a:ea typeface="Symbol"/>
                <a:cs typeface="Symbol"/>
                <a:sym typeface="Symbol"/>
              </a:rPr>
              <a:t>•	</a:t>
            </a:r>
            <a:r>
              <a:rPr dirty="0"/>
              <a:t>Videos that you watch</a:t>
            </a:r>
          </a:p>
          <a:p>
            <a:pPr marL="369176" marR="374904" indent="-187452" defTabSz="374904">
              <a:lnSpc>
                <a:spcPct val="115000"/>
              </a:lnSpc>
              <a:spcBef>
                <a:spcPts val="0"/>
              </a:spcBef>
              <a:buSzTx/>
              <a:buNone/>
              <a:tabLst>
                <a:tab pos="368300" algn="l"/>
              </a:tabLst>
              <a:defRPr sz="3362">
                <a:solidFill>
                  <a:schemeClr val="accent1"/>
                </a:solidFill>
                <a:latin typeface="Times"/>
                <a:ea typeface="Times"/>
                <a:cs typeface="Times"/>
                <a:sym typeface="Times"/>
              </a:defRPr>
            </a:pPr>
            <a:r>
              <a:rPr dirty="0">
                <a:latin typeface="Symbol"/>
                <a:ea typeface="Symbol"/>
                <a:cs typeface="Symbol"/>
                <a:sym typeface="Symbol"/>
              </a:rPr>
              <a:t>•	</a:t>
            </a:r>
            <a:r>
              <a:rPr dirty="0"/>
              <a:t>Ads that you click on or tap</a:t>
            </a:r>
          </a:p>
          <a:p>
            <a:pPr marL="369176" marR="374904" indent="-187452" defTabSz="374904">
              <a:lnSpc>
                <a:spcPct val="115000"/>
              </a:lnSpc>
              <a:spcBef>
                <a:spcPts val="0"/>
              </a:spcBef>
              <a:buSzTx/>
              <a:buNone/>
              <a:tabLst>
                <a:tab pos="368300" algn="l"/>
              </a:tabLst>
              <a:defRPr sz="3362">
                <a:solidFill>
                  <a:schemeClr val="accent1"/>
                </a:solidFill>
                <a:latin typeface="Times"/>
                <a:ea typeface="Times"/>
                <a:cs typeface="Times"/>
                <a:sym typeface="Times"/>
              </a:defRPr>
            </a:pPr>
            <a:r>
              <a:rPr dirty="0">
                <a:latin typeface="Symbol"/>
                <a:ea typeface="Symbol"/>
                <a:cs typeface="Symbol"/>
                <a:sym typeface="Symbol"/>
              </a:rPr>
              <a:t>•	</a:t>
            </a:r>
            <a:r>
              <a:rPr dirty="0"/>
              <a:t>Your location</a:t>
            </a:r>
          </a:p>
          <a:p>
            <a:pPr marL="369176" marR="374904" indent="-187452" defTabSz="374904">
              <a:lnSpc>
                <a:spcPct val="115000"/>
              </a:lnSpc>
              <a:spcBef>
                <a:spcPts val="0"/>
              </a:spcBef>
              <a:buSzTx/>
              <a:buNone/>
              <a:tabLst>
                <a:tab pos="368300" algn="l"/>
              </a:tabLst>
              <a:defRPr sz="3362">
                <a:solidFill>
                  <a:schemeClr val="accent1"/>
                </a:solidFill>
                <a:latin typeface="Times"/>
                <a:ea typeface="Times"/>
                <a:cs typeface="Times"/>
                <a:sym typeface="Times"/>
              </a:defRPr>
            </a:pPr>
            <a:r>
              <a:rPr dirty="0">
                <a:latin typeface="Symbol"/>
                <a:ea typeface="Symbol"/>
                <a:cs typeface="Symbol"/>
                <a:sym typeface="Symbol"/>
              </a:rPr>
              <a:t>•	</a:t>
            </a:r>
            <a:r>
              <a:rPr dirty="0"/>
              <a:t>Device information</a:t>
            </a:r>
          </a:p>
          <a:p>
            <a:pPr marL="369176" marR="374904" indent="-187452" defTabSz="374904">
              <a:lnSpc>
                <a:spcPct val="115000"/>
              </a:lnSpc>
              <a:spcBef>
                <a:spcPts val="0"/>
              </a:spcBef>
              <a:buSzTx/>
              <a:buNone/>
              <a:tabLst>
                <a:tab pos="368300" algn="l"/>
              </a:tabLst>
              <a:defRPr sz="3362">
                <a:solidFill>
                  <a:schemeClr val="accent1"/>
                </a:solidFill>
                <a:latin typeface="Times"/>
                <a:ea typeface="Times"/>
                <a:cs typeface="Times"/>
                <a:sym typeface="Times"/>
              </a:defRPr>
            </a:pPr>
            <a:r>
              <a:rPr dirty="0">
                <a:latin typeface="Symbol"/>
                <a:ea typeface="Symbol"/>
                <a:cs typeface="Symbol"/>
                <a:sym typeface="Symbol"/>
              </a:rPr>
              <a:t>•	</a:t>
            </a:r>
            <a:r>
              <a:rPr dirty="0"/>
              <a:t>IP address and cookie data</a:t>
            </a:r>
          </a:p>
        </p:txBody>
      </p:sp>
      <p:sp>
        <p:nvSpPr>
          <p:cNvPr id="203" name="Shape 203"/>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16</a:t>
            </a:fld>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 name="Shape 205"/>
          <p:cNvSpPr>
            <a:spLocks noGrp="1"/>
          </p:cNvSpPr>
          <p:nvPr>
            <p:ph type="title"/>
          </p:nvPr>
        </p:nvSpPr>
        <p:spPr>
          <a:xfrm>
            <a:off x="488443" y="444500"/>
            <a:ext cx="12105795" cy="1343885"/>
          </a:xfrm>
          <a:prstGeom prst="rect">
            <a:avLst/>
          </a:prstGeom>
        </p:spPr>
        <p:txBody>
          <a:bodyPr>
            <a:normAutofit fontScale="90000"/>
          </a:bodyPr>
          <a:lstStyle/>
          <a:p>
            <a:r>
              <a:rPr b="1" dirty="0">
                <a:solidFill>
                  <a:srgbClr val="0000FF"/>
                </a:solidFill>
              </a:rPr>
              <a:t>… </a:t>
            </a:r>
            <a:r>
              <a:rPr b="1" dirty="0" smtClean="0">
                <a:solidFill>
                  <a:srgbClr val="0000FF"/>
                </a:solidFill>
              </a:rPr>
              <a:t>and</a:t>
            </a:r>
            <a:r>
              <a:rPr lang="en-GB" b="1" dirty="0" smtClean="0">
                <a:solidFill>
                  <a:srgbClr val="0000FF"/>
                </a:solidFill>
              </a:rPr>
              <a:t> other data you have provided</a:t>
            </a:r>
            <a:endParaRPr b="1" dirty="0">
              <a:solidFill>
                <a:srgbClr val="0000FF"/>
              </a:solidFill>
            </a:endParaRPr>
          </a:p>
        </p:txBody>
      </p:sp>
      <p:sp>
        <p:nvSpPr>
          <p:cNvPr id="206" name="Shape 206"/>
          <p:cNvSpPr/>
          <p:nvPr/>
        </p:nvSpPr>
        <p:spPr>
          <a:xfrm>
            <a:off x="134005" y="3109748"/>
            <a:ext cx="12870795" cy="52867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50800" tIns="50800" rIns="50800" bIns="50800" anchor="ctr">
            <a:spAutoFit/>
          </a:bodyPr>
          <a:lstStyle/>
          <a:p>
            <a:pPr marL="826628" marR="457200" indent="-605013" algn="l" defTabSz="457200">
              <a:lnSpc>
                <a:spcPct val="115000"/>
              </a:lnSpc>
              <a:buSzPct val="75000"/>
              <a:buChar char="•"/>
              <a:tabLst>
                <a:tab pos="444500" algn="l"/>
              </a:tabLst>
              <a:defRPr sz="4900">
                <a:latin typeface="Times"/>
                <a:ea typeface="Times"/>
                <a:cs typeface="Times"/>
                <a:sym typeface="Times"/>
              </a:defRPr>
            </a:pPr>
            <a:r>
              <a:rPr dirty="0"/>
              <a:t>	Your address, date of birth and gender </a:t>
            </a:r>
          </a:p>
          <a:p>
            <a:pPr marL="826628" marR="457200" indent="-605013" algn="l" defTabSz="457200">
              <a:lnSpc>
                <a:spcPct val="115000"/>
              </a:lnSpc>
              <a:buSzPct val="75000"/>
              <a:buChar char="•"/>
              <a:tabLst>
                <a:tab pos="444500" algn="l"/>
              </a:tabLst>
              <a:defRPr sz="4900">
                <a:latin typeface="Times"/>
                <a:ea typeface="Times"/>
                <a:cs typeface="Times"/>
                <a:sym typeface="Times"/>
              </a:defRPr>
            </a:pPr>
            <a:r>
              <a:rPr b="1" dirty="0">
                <a:solidFill>
                  <a:srgbClr val="0000FF"/>
                </a:solidFill>
              </a:rPr>
              <a:t>Emails that you send and receive</a:t>
            </a:r>
            <a:r>
              <a:rPr dirty="0">
                <a:solidFill>
                  <a:srgbClr val="0000FF"/>
                </a:solidFill>
              </a:rPr>
              <a:t> </a:t>
            </a:r>
            <a:r>
              <a:rPr dirty="0"/>
              <a:t>on Gmail</a:t>
            </a:r>
          </a:p>
          <a:p>
            <a:pPr marL="826628" marR="457200" indent="-605013" algn="l" defTabSz="457200">
              <a:lnSpc>
                <a:spcPct val="115000"/>
              </a:lnSpc>
              <a:buSzPct val="75000"/>
              <a:buChar char="•"/>
              <a:tabLst>
                <a:tab pos="444500" algn="l"/>
              </a:tabLst>
              <a:defRPr sz="4900">
                <a:latin typeface="Times"/>
                <a:ea typeface="Times"/>
                <a:cs typeface="Times"/>
                <a:sym typeface="Times"/>
              </a:defRPr>
            </a:pPr>
            <a:r>
              <a:rPr dirty="0"/>
              <a:t>Contacts that you add</a:t>
            </a:r>
          </a:p>
          <a:p>
            <a:pPr marL="826628" marR="457200" indent="-605013" algn="l" defTabSz="457200">
              <a:lnSpc>
                <a:spcPct val="115000"/>
              </a:lnSpc>
              <a:buSzPct val="75000"/>
              <a:buChar char="•"/>
              <a:tabLst>
                <a:tab pos="444500" algn="l"/>
              </a:tabLst>
              <a:defRPr sz="4900">
                <a:latin typeface="Times"/>
                <a:ea typeface="Times"/>
                <a:cs typeface="Times"/>
                <a:sym typeface="Times"/>
              </a:defRPr>
            </a:pPr>
            <a:r>
              <a:rPr dirty="0"/>
              <a:t>Calendar events</a:t>
            </a:r>
          </a:p>
          <a:p>
            <a:pPr marL="826628" marR="457200" indent="-605013" algn="l" defTabSz="457200">
              <a:lnSpc>
                <a:spcPct val="115000"/>
              </a:lnSpc>
              <a:buSzPct val="75000"/>
              <a:buChar char="•"/>
              <a:tabLst>
                <a:tab pos="444500" algn="l"/>
              </a:tabLst>
              <a:defRPr sz="4900">
                <a:latin typeface="Times"/>
                <a:ea typeface="Times"/>
                <a:cs typeface="Times"/>
                <a:sym typeface="Times"/>
              </a:defRPr>
            </a:pPr>
            <a:r>
              <a:rPr b="1" dirty="0">
                <a:solidFill>
                  <a:srgbClr val="0000FF"/>
                </a:solidFill>
              </a:rPr>
              <a:t>Photos and videos that you upload</a:t>
            </a:r>
          </a:p>
          <a:p>
            <a:pPr marL="826628" marR="457200" indent="-605013" algn="l" defTabSz="457200">
              <a:lnSpc>
                <a:spcPct val="115000"/>
              </a:lnSpc>
              <a:buSzPct val="75000"/>
              <a:buChar char="•"/>
              <a:tabLst>
                <a:tab pos="444500" algn="l"/>
              </a:tabLst>
              <a:defRPr sz="4900">
                <a:latin typeface="Times"/>
                <a:ea typeface="Times"/>
                <a:cs typeface="Times"/>
                <a:sym typeface="Times"/>
              </a:defRPr>
            </a:pPr>
            <a:r>
              <a:rPr b="1" dirty="0">
                <a:solidFill>
                  <a:srgbClr val="0000FF"/>
                </a:solidFill>
              </a:rPr>
              <a:t>Docs, Sheets and Slides on</a:t>
            </a:r>
            <a:r>
              <a:rPr b="1" dirty="0" smtClean="0">
                <a:solidFill>
                  <a:srgbClr val="0000FF"/>
                </a:solidFill>
              </a:rPr>
              <a:t> </a:t>
            </a:r>
            <a:r>
              <a:rPr lang="en-GB" b="1" dirty="0" smtClean="0">
                <a:solidFill>
                  <a:srgbClr val="0000FF"/>
                </a:solidFill>
              </a:rPr>
              <a:t>Google </a:t>
            </a:r>
            <a:r>
              <a:rPr b="1" dirty="0" smtClean="0">
                <a:solidFill>
                  <a:srgbClr val="0000FF"/>
                </a:solidFill>
              </a:rPr>
              <a:t>Drive</a:t>
            </a:r>
            <a:endParaRPr b="1" dirty="0">
              <a:solidFill>
                <a:srgbClr val="0000FF"/>
              </a:solidFill>
            </a:endParaRPr>
          </a:p>
        </p:txBody>
      </p:sp>
      <p:sp>
        <p:nvSpPr>
          <p:cNvPr id="207" name="Shape 207"/>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17</a:t>
            </a:fld>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lvl1pPr defTabSz="537463">
              <a:defRPr sz="5520"/>
            </a:lvl1pPr>
          </a:lstStyle>
          <a:p>
            <a:r>
              <a:rPr dirty="0">
                <a:solidFill>
                  <a:srgbClr val="0000FF"/>
                </a:solidFill>
              </a:rPr>
              <a:t>Google</a:t>
            </a:r>
            <a:r>
              <a:rPr dirty="0" smtClean="0">
                <a:solidFill>
                  <a:srgbClr val="0000FF"/>
                </a:solidFill>
              </a:rPr>
              <a:t> </a:t>
            </a:r>
            <a:r>
              <a:rPr lang="en-GB" dirty="0" smtClean="0">
                <a:solidFill>
                  <a:srgbClr val="0000FF"/>
                </a:solidFill>
              </a:rPr>
              <a:t>tells users </a:t>
            </a:r>
            <a:r>
              <a:rPr dirty="0" smtClean="0">
                <a:solidFill>
                  <a:srgbClr val="0000FF"/>
                </a:solidFill>
              </a:rPr>
              <a:t>that </a:t>
            </a:r>
            <a:r>
              <a:rPr dirty="0">
                <a:solidFill>
                  <a:srgbClr val="0000FF"/>
                </a:solidFill>
              </a:rPr>
              <a:t>it analyses emails and other uploaded content</a:t>
            </a:r>
          </a:p>
        </p:txBody>
      </p:sp>
      <p:sp>
        <p:nvSpPr>
          <p:cNvPr id="210" name="Shape 210"/>
          <p:cNvSpPr>
            <a:spLocks noGrp="1"/>
          </p:cNvSpPr>
          <p:nvPr>
            <p:ph type="body" idx="1"/>
          </p:nvPr>
        </p:nvSpPr>
        <p:spPr>
          <a:prstGeom prst="rect">
            <a:avLst/>
          </a:prstGeom>
        </p:spPr>
        <p:txBody>
          <a:bodyPr>
            <a:normAutofit lnSpcReduction="10000"/>
          </a:bodyPr>
          <a:lstStyle>
            <a:lvl1pPr marL="0" marR="443484" indent="0" defTabSz="443484">
              <a:lnSpc>
                <a:spcPct val="115000"/>
              </a:lnSpc>
              <a:spcBef>
                <a:spcPts val="900"/>
              </a:spcBef>
              <a:buSzTx/>
              <a:buNone/>
              <a:defRPr sz="4559" i="1">
                <a:solidFill>
                  <a:srgbClr val="000000"/>
                </a:solidFill>
                <a:latin typeface="Times"/>
                <a:ea typeface="Times"/>
                <a:cs typeface="Times"/>
                <a:sym typeface="Times"/>
              </a:defRPr>
            </a:lvl1pPr>
          </a:lstStyle>
          <a:p>
            <a:r>
              <a:rPr b="1" dirty="0"/>
              <a:t>Our automated systems analyze your content (including emails</a:t>
            </a:r>
            <a:r>
              <a:rPr dirty="0"/>
              <a:t>) to provide you personally relevant product features, such as customized search results, tailored advertising, and spam and malware detection. </a:t>
            </a:r>
            <a:r>
              <a:rPr b="1" dirty="0"/>
              <a:t>This analysis occurs as the content is sent, received, and when it is stored.</a:t>
            </a:r>
          </a:p>
        </p:txBody>
      </p:sp>
      <p:sp>
        <p:nvSpPr>
          <p:cNvPr id="211" name="Shape 211"/>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18</a:t>
            </a:fld>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 name="Shape 213"/>
          <p:cNvSpPr>
            <a:spLocks noGrp="1"/>
          </p:cNvSpPr>
          <p:nvPr>
            <p:ph type="title"/>
          </p:nvPr>
        </p:nvSpPr>
        <p:spPr>
          <a:xfrm>
            <a:off x="952500" y="444500"/>
            <a:ext cx="11099800" cy="861484"/>
          </a:xfrm>
          <a:prstGeom prst="rect">
            <a:avLst/>
          </a:prstGeom>
        </p:spPr>
        <p:txBody>
          <a:bodyPr/>
          <a:lstStyle>
            <a:lvl1pPr>
              <a:defRPr sz="4000"/>
            </a:lvl1pPr>
          </a:lstStyle>
          <a:p>
            <a:r>
              <a:rPr dirty="0">
                <a:solidFill>
                  <a:srgbClr val="0000FF"/>
                </a:solidFill>
              </a:rPr>
              <a:t>… and uses the data to target advertisements</a:t>
            </a:r>
          </a:p>
        </p:txBody>
      </p:sp>
      <p:sp>
        <p:nvSpPr>
          <p:cNvPr id="214" name="Shape 214"/>
          <p:cNvSpPr>
            <a:spLocks noGrp="1"/>
          </p:cNvSpPr>
          <p:nvPr>
            <p:ph type="body" idx="1"/>
          </p:nvPr>
        </p:nvSpPr>
        <p:spPr>
          <a:xfrm>
            <a:off x="952500" y="1351226"/>
            <a:ext cx="11099800" cy="7538774"/>
          </a:xfrm>
          <a:prstGeom prst="rect">
            <a:avLst/>
          </a:prstGeom>
        </p:spPr>
        <p:txBody>
          <a:bodyPr/>
          <a:lstStyle/>
          <a:p>
            <a:pPr marL="450215" marR="457200" indent="0" algn="just" defTabSz="457200">
              <a:lnSpc>
                <a:spcPct val="115000"/>
              </a:lnSpc>
              <a:spcBef>
                <a:spcPts val="1000"/>
              </a:spcBef>
              <a:buSzTx/>
              <a:buNone/>
              <a:defRPr sz="3500" i="1">
                <a:solidFill>
                  <a:srgbClr val="000000"/>
                </a:solidFill>
                <a:latin typeface="Times"/>
                <a:ea typeface="Times"/>
                <a:cs typeface="Times"/>
                <a:sym typeface="Times"/>
              </a:defRPr>
            </a:pPr>
            <a:r>
              <a:rPr dirty="0"/>
              <a:t>We try to show you useful ads by using data collected from your devices, including your </a:t>
            </a:r>
            <a:r>
              <a:rPr b="1" dirty="0"/>
              <a:t>searches</a:t>
            </a:r>
            <a:r>
              <a:rPr dirty="0"/>
              <a:t> and </a:t>
            </a:r>
            <a:r>
              <a:rPr b="1" dirty="0"/>
              <a:t>location</a:t>
            </a:r>
            <a:r>
              <a:rPr dirty="0"/>
              <a:t>, </a:t>
            </a:r>
            <a:r>
              <a:rPr b="1" dirty="0"/>
              <a:t>websites</a:t>
            </a:r>
            <a:r>
              <a:rPr dirty="0"/>
              <a:t> and </a:t>
            </a:r>
            <a:r>
              <a:rPr b="1" dirty="0"/>
              <a:t>apps</a:t>
            </a:r>
            <a:r>
              <a:rPr dirty="0"/>
              <a:t> that you have used, </a:t>
            </a:r>
            <a:r>
              <a:rPr b="1" dirty="0"/>
              <a:t>videos</a:t>
            </a:r>
            <a:r>
              <a:rPr dirty="0"/>
              <a:t> and </a:t>
            </a:r>
            <a:r>
              <a:rPr b="1" dirty="0"/>
              <a:t>ads</a:t>
            </a:r>
            <a:r>
              <a:rPr dirty="0"/>
              <a:t> that you have seen and personal information that you have given us, such as your </a:t>
            </a:r>
            <a:r>
              <a:rPr b="1" dirty="0"/>
              <a:t>age</a:t>
            </a:r>
            <a:r>
              <a:rPr dirty="0"/>
              <a:t> range, </a:t>
            </a:r>
            <a:r>
              <a:rPr b="1" dirty="0"/>
              <a:t>gender</a:t>
            </a:r>
            <a:r>
              <a:rPr dirty="0"/>
              <a:t> and </a:t>
            </a:r>
            <a:r>
              <a:rPr b="1" dirty="0"/>
              <a:t>topics of interest</a:t>
            </a:r>
            <a:r>
              <a:rPr dirty="0"/>
              <a:t>.</a:t>
            </a:r>
          </a:p>
          <a:p>
            <a:pPr marL="450215" marR="457200" indent="0" algn="just" defTabSz="457200">
              <a:lnSpc>
                <a:spcPct val="115000"/>
              </a:lnSpc>
              <a:spcBef>
                <a:spcPts val="1000"/>
              </a:spcBef>
              <a:buSzTx/>
              <a:buNone/>
              <a:defRPr sz="3500" i="1">
                <a:solidFill>
                  <a:srgbClr val="000000"/>
                </a:solidFill>
                <a:latin typeface="Times"/>
                <a:ea typeface="Times"/>
                <a:cs typeface="Times"/>
                <a:sym typeface="Times"/>
              </a:defRPr>
            </a:pPr>
            <a:r>
              <a:rPr dirty="0"/>
              <a:t>If you are signed in, and depending on your Ads Settings, this data informs the ads that you see across your devices</a:t>
            </a:r>
            <a:r>
              <a:rPr b="1" dirty="0"/>
              <a:t>. </a:t>
            </a:r>
            <a:r>
              <a:rPr b="1" dirty="0">
                <a:solidFill>
                  <a:schemeClr val="accent1">
                    <a:hueOff val="47394"/>
                    <a:satOff val="-25753"/>
                    <a:lumOff val="-7544"/>
                  </a:schemeClr>
                </a:solidFill>
              </a:rPr>
              <a:t>So if you visit a travel website on your computer at work, you might see ads about airfares to Paris on your phone later that night</a:t>
            </a:r>
            <a:r>
              <a:rPr dirty="0">
                <a:solidFill>
                  <a:schemeClr val="accent1">
                    <a:hueOff val="47394"/>
                    <a:satOff val="-25753"/>
                    <a:lumOff val="-7544"/>
                  </a:schemeClr>
                </a:solidFill>
              </a:rPr>
              <a:t>.</a:t>
            </a:r>
          </a:p>
        </p:txBody>
      </p:sp>
      <p:sp>
        <p:nvSpPr>
          <p:cNvPr id="215" name="Shape 215"/>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19</a:t>
            </a:fld>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r>
              <a:t>Twitter and Facebook</a:t>
            </a:r>
          </a:p>
        </p:txBody>
      </p:sp>
      <p:sp>
        <p:nvSpPr>
          <p:cNvPr id="144" name="Shape 144"/>
          <p:cNvSpPr>
            <a:spLocks noGrp="1"/>
          </p:cNvSpPr>
          <p:nvPr>
            <p:ph type="body" idx="1"/>
          </p:nvPr>
        </p:nvSpPr>
        <p:spPr>
          <a:prstGeom prst="rect">
            <a:avLst/>
          </a:prstGeom>
        </p:spPr>
        <p:txBody>
          <a:bodyPr/>
          <a:lstStyle/>
          <a:p>
            <a:r>
              <a:t>Why are Twitter and Facebook worth so much?</a:t>
            </a:r>
          </a:p>
          <a:p>
            <a:r>
              <a:t>How do </a:t>
            </a:r>
            <a:r>
              <a:rPr b="1">
                <a:latin typeface="Helvetica"/>
                <a:ea typeface="Helvetica"/>
                <a:cs typeface="Helvetica"/>
                <a:sym typeface="Helvetica"/>
              </a:rPr>
              <a:t>free </a:t>
            </a:r>
            <a:r>
              <a:t>services maximise their profits?</a:t>
            </a:r>
          </a:p>
          <a:p>
            <a:r>
              <a:t>What exactly are they selling?</a:t>
            </a:r>
          </a:p>
        </p:txBody>
      </p:sp>
      <p:sp>
        <p:nvSpPr>
          <p:cNvPr id="145" name="Shape 145"/>
          <p:cNvSpPr/>
          <p:nvPr/>
        </p:nvSpPr>
        <p:spPr>
          <a:xfrm>
            <a:off x="5116619" y="9155310"/>
            <a:ext cx="7864525" cy="55880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50800" tIns="50800" rIns="50800" bIns="50800" anchor="ctr">
            <a:spAutoFit/>
          </a:bodyPr>
          <a:lstStyle>
            <a:lvl1pPr>
              <a:defRPr sz="3000" b="1" i="1">
                <a:latin typeface="Helvetica"/>
                <a:ea typeface="Helvetica"/>
                <a:cs typeface="Helvetica"/>
                <a:sym typeface="Helvetica"/>
              </a:defRPr>
            </a:lvl1pPr>
          </a:lstStyle>
          <a:p>
            <a:r>
              <a:t>See the lecture transcript for all references</a:t>
            </a:r>
          </a:p>
        </p:txBody>
      </p:sp>
      <p:sp>
        <p:nvSpPr>
          <p:cNvPr id="146" name="Shape 146"/>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a:t>
            </a:fld>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 name="Shape 217"/>
          <p:cNvSpPr>
            <a:spLocks noGrp="1"/>
          </p:cNvSpPr>
          <p:nvPr>
            <p:ph type="title"/>
          </p:nvPr>
        </p:nvSpPr>
        <p:spPr>
          <a:xfrm>
            <a:off x="952500" y="444500"/>
            <a:ext cx="11099800" cy="1255176"/>
          </a:xfrm>
          <a:prstGeom prst="rect">
            <a:avLst/>
          </a:prstGeom>
        </p:spPr>
        <p:txBody>
          <a:bodyPr/>
          <a:lstStyle/>
          <a:p>
            <a:r>
              <a:rPr dirty="0">
                <a:solidFill>
                  <a:srgbClr val="0000FF"/>
                </a:solidFill>
              </a:rPr>
              <a:t>How much personal data?</a:t>
            </a:r>
          </a:p>
        </p:txBody>
      </p:sp>
      <p:sp>
        <p:nvSpPr>
          <p:cNvPr id="218" name="Shape 218"/>
          <p:cNvSpPr>
            <a:spLocks noGrp="1"/>
          </p:cNvSpPr>
          <p:nvPr>
            <p:ph type="body" idx="1"/>
          </p:nvPr>
        </p:nvSpPr>
        <p:spPr>
          <a:xfrm>
            <a:off x="605670" y="1699676"/>
            <a:ext cx="11446630" cy="7552273"/>
          </a:xfrm>
          <a:prstGeom prst="rect">
            <a:avLst/>
          </a:prstGeom>
        </p:spPr>
        <p:txBody>
          <a:bodyPr>
            <a:normAutofit fontScale="92500" lnSpcReduction="10000"/>
          </a:bodyPr>
          <a:lstStyle>
            <a:lvl1pPr marL="0" indent="0" defTabSz="578358">
              <a:spcBef>
                <a:spcPts val="4100"/>
              </a:spcBef>
              <a:buSzTx/>
              <a:buNone/>
              <a:defRPr sz="3564"/>
            </a:lvl1pPr>
          </a:lstStyle>
          <a:p>
            <a:r>
              <a:rPr lang="en-GB" dirty="0" smtClean="0"/>
              <a:t>“</a:t>
            </a:r>
            <a:r>
              <a:rPr dirty="0" smtClean="0"/>
              <a:t>In </a:t>
            </a:r>
            <a:r>
              <a:rPr dirty="0"/>
              <a:t>2011, Max Schrems used European data privacy laws to file a request for his personal data from Facebook. Facebook provided him with </a:t>
            </a:r>
            <a:r>
              <a:rPr b="1" dirty="0">
                <a:solidFill>
                  <a:srgbClr val="0000FF"/>
                </a:solidFill>
              </a:rPr>
              <a:t>a CD that had 1,222 pages of data chronicling about 3 years of his use of the service. </a:t>
            </a:r>
            <a:r>
              <a:rPr dirty="0"/>
              <a:t>After reviewing the data, Schrems discovered that Facebook had retained </a:t>
            </a:r>
            <a:r>
              <a:rPr b="1" dirty="0">
                <a:solidFill>
                  <a:srgbClr val="0000FF"/>
                </a:solidFill>
              </a:rPr>
              <a:t>deleted chat conversations, event invitations he did not respond to, pokes, and details on his physical location identified by IP addresses</a:t>
            </a:r>
            <a:r>
              <a:rPr b="1" dirty="0"/>
              <a:t>, among other data which he never agreed to share</a:t>
            </a:r>
            <a:r>
              <a:rPr dirty="0"/>
              <a:t>. And the 1,222 pages only contained data from 23 out of the 84 categories Facebook </a:t>
            </a:r>
            <a:r>
              <a:rPr dirty="0" smtClean="0"/>
              <a:t>has</a:t>
            </a:r>
            <a:r>
              <a:rPr lang="en-GB" dirty="0" smtClean="0"/>
              <a:t>"</a:t>
            </a:r>
          </a:p>
          <a:p>
            <a:r>
              <a:rPr lang="en-GB" sz="3351" i="1" dirty="0" smtClean="0"/>
              <a:t>From </a:t>
            </a:r>
            <a:r>
              <a:rPr lang="en-US" sz="3351" i="1" dirty="0" smtClean="0">
                <a:hlinkClick r:id="rId2"/>
              </a:rPr>
              <a:t>https://informationactivism.org/en/europe-vs-facebook</a:t>
            </a:r>
            <a:endParaRPr lang="en-US" sz="3351" i="1" dirty="0" smtClean="0"/>
          </a:p>
          <a:p>
            <a:r>
              <a:rPr lang="en-US" sz="3351" i="1" dirty="0" smtClean="0"/>
              <a:t>Further lawsuit details on </a:t>
            </a:r>
            <a:r>
              <a:rPr lang="en-US" sz="3351" i="1" dirty="0" err="1" smtClean="0"/>
              <a:t>http://europe-v-facebook.org/EN/en.html</a:t>
            </a:r>
            <a:endParaRPr lang="en-US" sz="3351" i="1" dirty="0" smtClean="0"/>
          </a:p>
        </p:txBody>
      </p:sp>
      <p:sp>
        <p:nvSpPr>
          <p:cNvPr id="219" name="Shape 219"/>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20</a:t>
            </a:fld>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 name="Shape 229"/>
          <p:cNvSpPr>
            <a:spLocks noGrp="1"/>
          </p:cNvSpPr>
          <p:nvPr>
            <p:ph type="title"/>
          </p:nvPr>
        </p:nvSpPr>
        <p:spPr>
          <a:prstGeom prst="rect">
            <a:avLst/>
          </a:prstGeom>
        </p:spPr>
        <p:txBody>
          <a:bodyPr/>
          <a:lstStyle/>
          <a:p>
            <a:r>
              <a:rPr dirty="0">
                <a:solidFill>
                  <a:srgbClr val="0000FF"/>
                </a:solidFill>
              </a:rPr>
              <a:t>Who </a:t>
            </a:r>
            <a:r>
              <a:rPr i="1" dirty="0">
                <a:solidFill>
                  <a:srgbClr val="0000FF"/>
                </a:solidFill>
                <a:latin typeface="Helvetica"/>
                <a:ea typeface="Helvetica"/>
                <a:cs typeface="Helvetica"/>
                <a:sym typeface="Helvetica"/>
              </a:rPr>
              <a:t>owns</a:t>
            </a:r>
            <a:r>
              <a:rPr dirty="0">
                <a:solidFill>
                  <a:srgbClr val="0000FF"/>
                </a:solidFill>
              </a:rPr>
              <a:t> your personal data?</a:t>
            </a:r>
          </a:p>
        </p:txBody>
      </p:sp>
      <p:sp>
        <p:nvSpPr>
          <p:cNvPr id="230" name="Shape 230"/>
          <p:cNvSpPr>
            <a:spLocks noGrp="1"/>
          </p:cNvSpPr>
          <p:nvPr>
            <p:ph type="body" idx="1"/>
          </p:nvPr>
        </p:nvSpPr>
        <p:spPr>
          <a:prstGeom prst="rect">
            <a:avLst/>
          </a:prstGeom>
        </p:spPr>
        <p:txBody>
          <a:bodyPr/>
          <a:lstStyle/>
          <a:p>
            <a:pPr marL="404495" indent="-404495" defTabSz="531622">
              <a:spcBef>
                <a:spcPts val="3800"/>
              </a:spcBef>
              <a:defRPr sz="3276"/>
            </a:pPr>
            <a:r>
              <a:rPr dirty="0"/>
              <a:t>Many sites’ </a:t>
            </a:r>
            <a:r>
              <a:rPr b="1" i="1" dirty="0"/>
              <a:t>T</a:t>
            </a:r>
            <a:r>
              <a:rPr i="1" dirty="0">
                <a:latin typeface="Helvetica"/>
                <a:ea typeface="Helvetica"/>
                <a:cs typeface="Helvetica"/>
                <a:sym typeface="Helvetica"/>
              </a:rPr>
              <a:t>erms and Conditions</a:t>
            </a:r>
            <a:r>
              <a:rPr dirty="0"/>
              <a:t> say that they can use your personal data in a wide variety of ways</a:t>
            </a:r>
          </a:p>
          <a:p>
            <a:pPr marL="404495" indent="-404495" defTabSz="531622">
              <a:spcBef>
                <a:spcPts val="3800"/>
              </a:spcBef>
              <a:defRPr sz="3276"/>
            </a:pPr>
            <a:r>
              <a:rPr dirty="0">
                <a:solidFill>
                  <a:srgbClr val="0000FF"/>
                </a:solidFill>
              </a:rPr>
              <a:t>Getting access to a relative’s data (their documents and photo library for example) may difficult after their death, even for executors</a:t>
            </a:r>
            <a:r>
              <a:rPr dirty="0" smtClean="0">
                <a:solidFill>
                  <a:srgbClr val="0000FF"/>
                </a:solidFill>
              </a:rPr>
              <a:t>.</a:t>
            </a:r>
            <a:r>
              <a:rPr lang="en-GB" dirty="0" smtClean="0">
                <a:solidFill>
                  <a:srgbClr val="0000FF"/>
                </a:solidFill>
              </a:rPr>
              <a:t> </a:t>
            </a:r>
            <a:endParaRPr dirty="0" smtClean="0">
              <a:solidFill>
                <a:srgbClr val="0000FF"/>
              </a:solidFill>
            </a:endParaRPr>
          </a:p>
          <a:p>
            <a:pPr marL="404495" indent="-404495" defTabSz="531622">
              <a:spcBef>
                <a:spcPts val="3800"/>
              </a:spcBef>
              <a:defRPr sz="3276"/>
            </a:pPr>
            <a:r>
              <a:rPr dirty="0"/>
              <a:t>See: </a:t>
            </a:r>
            <a:r>
              <a:rPr b="1" i="1" dirty="0">
                <a:latin typeface="Helvetica"/>
                <a:ea typeface="Helvetica"/>
                <a:cs typeface="Helvetica"/>
                <a:sym typeface="Helvetica"/>
              </a:rPr>
              <a:t>What Happens to My Facebook Profile When I Die</a:t>
            </a:r>
            <a:r>
              <a:rPr b="1" i="1" dirty="0" smtClean="0">
                <a:latin typeface="Helvetica"/>
                <a:ea typeface="Helvetica"/>
                <a:cs typeface="Helvetica"/>
                <a:sym typeface="Helvetica"/>
              </a:rPr>
              <a:t>? </a:t>
            </a:r>
            <a:r>
              <a:rPr b="1" i="1" dirty="0">
                <a:latin typeface="Helvetica"/>
                <a:ea typeface="Helvetica"/>
                <a:cs typeface="Helvetica"/>
                <a:sym typeface="Helvetica"/>
              </a:rPr>
              <a:t>Legal Issues Around Transmission of Digital Assets on Death</a:t>
            </a:r>
            <a:r>
              <a:rPr dirty="0"/>
              <a:t>, by Lilian Edwards (University of Strathclyde Law School) and Edina Harbinja (University of Strathclyde Law School; University of Hertfordshire).</a:t>
            </a:r>
          </a:p>
        </p:txBody>
      </p:sp>
      <p:sp>
        <p:nvSpPr>
          <p:cNvPr id="231" name="Shape 231"/>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21</a:t>
            </a:fld>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 name="Shape 222"/>
          <p:cNvSpPr>
            <a:spLocks noGrp="1"/>
          </p:cNvSpPr>
          <p:nvPr>
            <p:ph type="body" idx="1"/>
          </p:nvPr>
        </p:nvSpPr>
        <p:spPr>
          <a:xfrm>
            <a:off x="952499" y="2603500"/>
            <a:ext cx="11590721" cy="6286500"/>
          </a:xfrm>
          <a:prstGeom prst="rect">
            <a:avLst/>
          </a:prstGeom>
        </p:spPr>
        <p:txBody>
          <a:bodyPr>
            <a:normAutofit fontScale="92500"/>
          </a:bodyPr>
          <a:lstStyle/>
          <a:p>
            <a:pPr marL="0" indent="0" defTabSz="432308">
              <a:spcBef>
                <a:spcPts val="3100"/>
              </a:spcBef>
              <a:buSzTx/>
              <a:buNone/>
              <a:defRPr sz="4144" b="1">
                <a:latin typeface="Helvetica"/>
                <a:ea typeface="Helvetica"/>
                <a:cs typeface="Helvetica"/>
                <a:sym typeface="Helvetica"/>
              </a:defRPr>
            </a:pPr>
            <a:r>
              <a:rPr dirty="0"/>
              <a:t>Categories include:</a:t>
            </a:r>
          </a:p>
          <a:p>
            <a:pPr marL="328929" indent="-328929" defTabSz="432308">
              <a:spcBef>
                <a:spcPts val="3100"/>
              </a:spcBef>
              <a:defRPr sz="2812"/>
            </a:pPr>
            <a:r>
              <a:rPr dirty="0"/>
              <a:t>Lifestyle/Culture, News/entertainment, Business/industry, People, Hobbies/activities, Travel/Places/events, Technology, Education, Shopping/Fashion, Food/Drink, Sports/Outdoors, Fitness/Wellness.</a:t>
            </a:r>
          </a:p>
          <a:p>
            <a:pPr marL="328929" indent="-328929" defTabSz="432308">
              <a:spcBef>
                <a:spcPts val="3100"/>
              </a:spcBef>
              <a:defRPr sz="2812"/>
            </a:pPr>
            <a:r>
              <a:rPr b="1" dirty="0">
                <a:latin typeface="Helvetica"/>
                <a:ea typeface="Helvetica"/>
                <a:cs typeface="Helvetica"/>
                <a:sym typeface="Helvetica"/>
              </a:rPr>
              <a:t>Lifestyle/Culture category has many subcategories</a:t>
            </a:r>
            <a:r>
              <a:rPr dirty="0"/>
              <a:t>: Judaism, Rhombus, Soho, Citrus, Portuguese language, Nobility, Piccadilly, Asia, Society, Prophets and messengers in Islam, Instant messaging, Universe, Mezzo-Soprano </a:t>
            </a:r>
            <a:r>
              <a:rPr b="1" dirty="0">
                <a:latin typeface="Helvetica"/>
                <a:ea typeface="Helvetica"/>
                <a:cs typeface="Helvetica"/>
                <a:sym typeface="Helvetica"/>
              </a:rPr>
              <a:t>and many more</a:t>
            </a:r>
          </a:p>
          <a:p>
            <a:pPr marL="328929" indent="-328929" defTabSz="432308">
              <a:spcBef>
                <a:spcPts val="3100"/>
              </a:spcBef>
              <a:defRPr sz="2812"/>
            </a:pPr>
            <a:r>
              <a:rPr b="1" dirty="0">
                <a:latin typeface="Helvetica"/>
                <a:ea typeface="Helvetica"/>
                <a:cs typeface="Helvetica"/>
                <a:sym typeface="Helvetica"/>
              </a:rPr>
              <a:t>Facebook explains (in outline) why it has decided that each category is one of your </a:t>
            </a:r>
            <a:r>
              <a:rPr b="1" dirty="0" smtClean="0">
                <a:latin typeface="Helvetica"/>
                <a:ea typeface="Helvetica"/>
                <a:cs typeface="Helvetica"/>
                <a:sym typeface="Helvetica"/>
              </a:rPr>
              <a:t>interests</a:t>
            </a:r>
            <a:endParaRPr lang="en-GB" b="1" dirty="0" smtClean="0">
              <a:latin typeface="Helvetica"/>
              <a:ea typeface="Helvetica"/>
              <a:cs typeface="Helvetica"/>
              <a:sym typeface="Helvetica"/>
            </a:endParaRPr>
          </a:p>
          <a:p>
            <a:pPr marL="328929" indent="-328929" defTabSz="432308">
              <a:spcBef>
                <a:spcPts val="3100"/>
              </a:spcBef>
              <a:buNone/>
              <a:defRPr sz="2812"/>
            </a:pPr>
            <a:r>
              <a:rPr lang="en-GB" dirty="0" smtClean="0">
                <a:solidFill>
                  <a:srgbClr val="0000FF"/>
                </a:solidFill>
                <a:latin typeface="Helvetica"/>
                <a:ea typeface="Helvetica"/>
                <a:cs typeface="Helvetica"/>
                <a:sym typeface="Helvetica"/>
              </a:rPr>
              <a:t>This may be a very tiny fraction of the data held by Facebook about each user.</a:t>
            </a:r>
            <a:endParaRPr dirty="0">
              <a:solidFill>
                <a:srgbClr val="0000FF"/>
              </a:solidFill>
              <a:latin typeface="Helvetica"/>
              <a:ea typeface="Helvetica"/>
              <a:cs typeface="Helvetica"/>
              <a:sym typeface="Helvetica"/>
            </a:endParaRPr>
          </a:p>
        </p:txBody>
      </p:sp>
      <p:sp>
        <p:nvSpPr>
          <p:cNvPr id="223" name="Shape 223"/>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22</a:t>
            </a:fld>
            <a:endParaRPr/>
          </a:p>
        </p:txBody>
      </p:sp>
      <p:sp>
        <p:nvSpPr>
          <p:cNvPr id="6" name="TextBox 5"/>
          <p:cNvSpPr txBox="1"/>
          <p:nvPr/>
        </p:nvSpPr>
        <p:spPr>
          <a:xfrm>
            <a:off x="0" y="941865"/>
            <a:ext cx="13004800" cy="1364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4000" b="0" i="0" u="none" strike="noStrike" cap="none" spc="0" normalizeH="0" baseline="0" dirty="0" smtClean="0">
                <a:ln>
                  <a:noFill/>
                </a:ln>
                <a:solidFill>
                  <a:srgbClr val="0000FF"/>
                </a:solidFill>
                <a:effectLst/>
                <a:uFillTx/>
                <a:latin typeface="+mn-lt"/>
                <a:ea typeface="+mn-ea"/>
                <a:cs typeface="+mn-cs"/>
                <a:sym typeface="Helvetica Light"/>
              </a:rPr>
              <a:t>Some of the data used to target your ads on Facebook can be seen at </a:t>
            </a:r>
            <a:r>
              <a:rPr lang="en-US" sz="4000" u="sng" dirty="0" err="1" smtClean="0">
                <a:solidFill>
                  <a:srgbClr val="0000FF"/>
                </a:solidFill>
              </a:rPr>
              <a:t>facebook.com</a:t>
            </a:r>
            <a:r>
              <a:rPr lang="en-US" sz="4000" u="sng" dirty="0" smtClean="0">
                <a:solidFill>
                  <a:srgbClr val="0000FF"/>
                </a:solidFill>
              </a:rPr>
              <a:t>/ads/preferences</a:t>
            </a:r>
            <a:endParaRPr kumimoji="0" lang="en-GB" sz="4000" b="0" i="0" u="none" strike="noStrike" cap="none" spc="0" normalizeH="0" baseline="0" dirty="0">
              <a:ln>
                <a:noFill/>
              </a:ln>
              <a:solidFill>
                <a:srgbClr val="0000FF"/>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p>
            <a:pPr defTabSz="496570">
              <a:defRPr sz="5100"/>
            </a:pPr>
            <a:r>
              <a:rPr dirty="0">
                <a:solidFill>
                  <a:srgbClr val="0000FF"/>
                </a:solidFill>
              </a:rPr>
              <a:t>Targeting adverts by your </a:t>
            </a:r>
            <a:r>
              <a:rPr b="1" dirty="0">
                <a:solidFill>
                  <a:srgbClr val="0000FF"/>
                </a:solidFill>
                <a:latin typeface="Helvetica"/>
                <a:ea typeface="Helvetica"/>
                <a:cs typeface="Helvetica"/>
                <a:sym typeface="Helvetica"/>
              </a:rPr>
              <a:t>Mood</a:t>
            </a:r>
            <a:endParaRPr b="1" dirty="0" smtClean="0">
              <a:solidFill>
                <a:srgbClr val="0000FF"/>
              </a:solidFill>
              <a:latin typeface="Helvetica"/>
              <a:ea typeface="Helvetica"/>
              <a:cs typeface="Helvetica"/>
              <a:sym typeface="Helvetica"/>
            </a:endParaRPr>
          </a:p>
          <a:p>
            <a:pPr marL="377825" indent="-377825" defTabSz="496570">
              <a:spcBef>
                <a:spcPts val="3500"/>
              </a:spcBef>
              <a:buSzPct val="75000"/>
              <a:defRPr sz="2635">
                <a:solidFill>
                  <a:schemeClr val="accent1">
                    <a:hueOff val="47394"/>
                    <a:satOff val="-25753"/>
                    <a:lumOff val="-7544"/>
                  </a:schemeClr>
                </a:solidFill>
              </a:defRPr>
            </a:pPr>
            <a:r>
              <a:rPr lang="en-GB" dirty="0" smtClean="0"/>
              <a:t>This is apparently from an Apple patent application</a:t>
            </a:r>
            <a:endParaRPr dirty="0"/>
          </a:p>
        </p:txBody>
      </p:sp>
      <p:pic>
        <p:nvPicPr>
          <p:cNvPr id="226" name="pasted-image.pdf"/>
          <p:cNvPicPr>
            <a:picLocks noChangeAspect="1"/>
          </p:cNvPicPr>
          <p:nvPr/>
        </p:nvPicPr>
        <p:blipFill>
          <a:blip r:embed="rId2">
            <a:extLst/>
          </a:blip>
          <a:stretch>
            <a:fillRect/>
          </a:stretch>
        </p:blipFill>
        <p:spPr>
          <a:xfrm>
            <a:off x="2491215" y="2520886"/>
            <a:ext cx="8351530" cy="7149648"/>
          </a:xfrm>
          <a:prstGeom prst="rect">
            <a:avLst/>
          </a:prstGeom>
          <a:ln w="12700">
            <a:miter lim="400000"/>
          </a:ln>
        </p:spPr>
      </p:pic>
      <p:sp>
        <p:nvSpPr>
          <p:cNvPr id="227" name="Shape 227"/>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23</a:t>
            </a:fld>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 name="Shape 233"/>
          <p:cNvSpPr>
            <a:spLocks noGrp="1"/>
          </p:cNvSpPr>
          <p:nvPr>
            <p:ph type="title"/>
          </p:nvPr>
        </p:nvSpPr>
        <p:spPr>
          <a:xfrm>
            <a:off x="186729" y="207433"/>
            <a:ext cx="12631342" cy="1600465"/>
          </a:xfrm>
          <a:prstGeom prst="rect">
            <a:avLst/>
          </a:prstGeom>
        </p:spPr>
        <p:txBody>
          <a:bodyPr/>
          <a:lstStyle/>
          <a:p>
            <a:pPr>
              <a:defRPr sz="3000" b="1">
                <a:latin typeface="Helvetica"/>
                <a:ea typeface="Helvetica"/>
                <a:cs typeface="Helvetica"/>
                <a:sym typeface="Helvetica"/>
              </a:defRPr>
            </a:pPr>
            <a:r>
              <a:rPr dirty="0">
                <a:solidFill>
                  <a:srgbClr val="0000FF"/>
                </a:solidFill>
              </a:rPr>
              <a:t>Google’s patent application to track what advertisements you look at</a:t>
            </a:r>
          </a:p>
          <a:p>
            <a:pPr>
              <a:defRPr sz="3800"/>
            </a:pPr>
            <a:r>
              <a:rPr dirty="0">
                <a:solidFill>
                  <a:srgbClr val="0000FF"/>
                </a:solidFill>
              </a:rPr>
              <a:t>– </a:t>
            </a:r>
            <a:r>
              <a:rPr i="1" dirty="0">
                <a:solidFill>
                  <a:srgbClr val="0000FF"/>
                </a:solidFill>
                <a:latin typeface="Helvetica"/>
                <a:ea typeface="Helvetica"/>
                <a:cs typeface="Helvetica"/>
                <a:sym typeface="Helvetica"/>
              </a:rPr>
              <a:t>perhaps using Google Glass or a similar device?</a:t>
            </a:r>
          </a:p>
        </p:txBody>
      </p:sp>
      <p:sp>
        <p:nvSpPr>
          <p:cNvPr id="234" name="Shape 234"/>
          <p:cNvSpPr>
            <a:spLocks noGrp="1"/>
          </p:cNvSpPr>
          <p:nvPr>
            <p:ph type="body" idx="1"/>
          </p:nvPr>
        </p:nvSpPr>
        <p:spPr>
          <a:xfrm>
            <a:off x="986366" y="1861012"/>
            <a:ext cx="11732287" cy="7677284"/>
          </a:xfrm>
          <a:prstGeom prst="rect">
            <a:avLst/>
          </a:prstGeom>
        </p:spPr>
        <p:txBody>
          <a:bodyPr/>
          <a:lstStyle/>
          <a:p>
            <a:pPr marL="373503" marR="251460" indent="-373503" defTabSz="251460">
              <a:lnSpc>
                <a:spcPct val="115000"/>
              </a:lnSpc>
              <a:spcBef>
                <a:spcPts val="500"/>
              </a:spcBef>
              <a:defRPr sz="3025">
                <a:solidFill>
                  <a:srgbClr val="000000"/>
                </a:solidFill>
                <a:latin typeface="Garamond"/>
                <a:ea typeface="Garamond"/>
                <a:cs typeface="Garamond"/>
                <a:sym typeface="Garamond"/>
              </a:defRPr>
            </a:pPr>
            <a:r>
              <a:rPr b="1" dirty="0"/>
              <a:t>Pay per gaze advertising </a:t>
            </a:r>
            <a:r>
              <a:rPr dirty="0"/>
              <a:t>need not be limited to on-line advertisements, but rather can be extended to conventional advertisement media including billboards, magazines, newspapers, and other forms of conventional print media.</a:t>
            </a:r>
            <a:r>
              <a:rPr b="1" dirty="0"/>
              <a:t> Thus, the gaze tracking system described herein offers a mechanism to track and bill offline advertisements in the manner similar to popular online advertisement schemes.</a:t>
            </a:r>
            <a:r>
              <a:rPr dirty="0"/>
              <a:t> </a:t>
            </a:r>
          </a:p>
          <a:p>
            <a:pPr marL="380294" marR="251460" indent="-380294" defTabSz="251460">
              <a:lnSpc>
                <a:spcPct val="115000"/>
              </a:lnSpc>
              <a:spcBef>
                <a:spcPts val="500"/>
              </a:spcBef>
              <a:defRPr sz="3025">
                <a:solidFill>
                  <a:srgbClr val="000000"/>
                </a:solidFill>
                <a:latin typeface="Garamond"/>
                <a:ea typeface="Garamond"/>
                <a:cs typeface="Garamond"/>
                <a:sym typeface="Garamond"/>
              </a:defRPr>
            </a:pPr>
            <a:r>
              <a:rPr sz="3080" b="1" dirty="0">
                <a:solidFill>
                  <a:schemeClr val="accent1">
                    <a:hueOff val="47394"/>
                    <a:satOff val="-25753"/>
                    <a:lumOff val="-7544"/>
                  </a:schemeClr>
                </a:solidFill>
              </a:rPr>
              <a:t>Furthermore, the inferred emotional state information can be provided to an advertiser</a:t>
            </a:r>
            <a:r>
              <a:rPr sz="3080" dirty="0"/>
              <a:t> (perhaps for a premium fee) so that the advertiser can gauge the success of their advertising campaign. For example, if the advertiser desires to generate a shocking advertisement to get noticed or a thought provoking advertisement, then the inferred emotional state information and/or the gazing duration may be valuable metrics to determine the success of the campaign with real-world consumers.</a:t>
            </a:r>
          </a:p>
        </p:txBody>
      </p:sp>
      <p:sp>
        <p:nvSpPr>
          <p:cNvPr id="235" name="Shape 235"/>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24</a:t>
            </a:fld>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 name="Shape 237"/>
          <p:cNvSpPr>
            <a:spLocks noGrp="1"/>
          </p:cNvSpPr>
          <p:nvPr>
            <p:ph type="title"/>
          </p:nvPr>
        </p:nvSpPr>
        <p:spPr>
          <a:xfrm>
            <a:off x="178196" y="444500"/>
            <a:ext cx="12648408" cy="2159000"/>
          </a:xfrm>
          <a:prstGeom prst="rect">
            <a:avLst/>
          </a:prstGeom>
        </p:spPr>
        <p:txBody>
          <a:bodyPr/>
          <a:lstStyle/>
          <a:p>
            <a:r>
              <a:rPr dirty="0">
                <a:solidFill>
                  <a:srgbClr val="0000FF"/>
                </a:solidFill>
              </a:rPr>
              <a:t>If mood is important to advertisers, might you be manipulated?</a:t>
            </a:r>
          </a:p>
        </p:txBody>
      </p:sp>
      <p:sp>
        <p:nvSpPr>
          <p:cNvPr id="238" name="Shape 238"/>
          <p:cNvSpPr>
            <a:spLocks noGrp="1"/>
          </p:cNvSpPr>
          <p:nvPr>
            <p:ph type="body" idx="1"/>
          </p:nvPr>
        </p:nvSpPr>
        <p:spPr>
          <a:xfrm>
            <a:off x="97300" y="2603500"/>
            <a:ext cx="12810200" cy="6648450"/>
          </a:xfrm>
          <a:prstGeom prst="rect">
            <a:avLst/>
          </a:prstGeom>
        </p:spPr>
        <p:txBody>
          <a:bodyPr/>
          <a:lstStyle/>
          <a:p>
            <a:pPr marL="0" indent="0" defTabSz="496570">
              <a:spcBef>
                <a:spcPts val="3500"/>
              </a:spcBef>
              <a:buSzTx/>
              <a:buNone/>
              <a:defRPr sz="3060"/>
            </a:pPr>
            <a:r>
              <a:t>According to the </a:t>
            </a:r>
            <a:r>
              <a:rPr i="1">
                <a:latin typeface="Helvetica"/>
                <a:ea typeface="Helvetica"/>
                <a:cs typeface="Helvetica"/>
                <a:sym typeface="Helvetica"/>
              </a:rPr>
              <a:t>Washington Post, </a:t>
            </a:r>
            <a:r>
              <a:t>Facebook</a:t>
            </a:r>
          </a:p>
          <a:p>
            <a:pPr marL="0" indent="0" defTabSz="496570">
              <a:spcBef>
                <a:spcPts val="3500"/>
              </a:spcBef>
              <a:buSzTx/>
              <a:buNone/>
              <a:defRPr sz="3060"/>
            </a:pPr>
            <a:r>
              <a:t> “tweaked the newsfeed algorithms of roughly 0.04 percent of Facebook users, or 698,003 people, for one week in January 2012. During the experiment, half of those subjects saw fewer positive posts than usual, while half of them saw fewer negative ones. To evaluate how that change affected mood, researchers also tracked the number of positive and negative words in subjects’ status updates during that week-long period. Put it all together, and you have a pretty clear causal relationship.”</a:t>
            </a:r>
          </a:p>
          <a:p>
            <a:pPr marL="0" indent="0" defTabSz="496570">
              <a:spcBef>
                <a:spcPts val="3500"/>
              </a:spcBef>
              <a:buSzTx/>
              <a:buNone/>
              <a:defRPr sz="3060"/>
            </a:pPr>
            <a:r>
              <a:t>See: </a:t>
            </a:r>
            <a:r>
              <a:rPr i="1">
                <a:latin typeface="Helvetica"/>
                <a:ea typeface="Helvetica"/>
                <a:cs typeface="Helvetica"/>
                <a:sym typeface="Helvetica"/>
              </a:rPr>
              <a:t>Proceedings of the National Academy of Sciences of the United States of America</a:t>
            </a:r>
            <a:r>
              <a:t> </a:t>
            </a:r>
            <a:r>
              <a:rPr b="1">
                <a:latin typeface="Helvetica"/>
                <a:ea typeface="Helvetica"/>
                <a:cs typeface="Helvetica"/>
                <a:sym typeface="Helvetica"/>
              </a:rPr>
              <a:t>Experimental evidence of massive-scale emotional contagion through social networks</a:t>
            </a:r>
          </a:p>
        </p:txBody>
      </p:sp>
      <p:sp>
        <p:nvSpPr>
          <p:cNvPr id="239" name="Shape 239"/>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25</a:t>
            </a:fld>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 name="Shape 241"/>
          <p:cNvSpPr>
            <a:spLocks noGrp="1"/>
          </p:cNvSpPr>
          <p:nvPr>
            <p:ph type="title"/>
          </p:nvPr>
        </p:nvSpPr>
        <p:spPr>
          <a:xfrm>
            <a:off x="64954" y="444500"/>
            <a:ext cx="12771109" cy="2159000"/>
          </a:xfrm>
          <a:prstGeom prst="rect">
            <a:avLst/>
          </a:prstGeom>
        </p:spPr>
        <p:txBody>
          <a:bodyPr/>
          <a:lstStyle/>
          <a:p>
            <a:r>
              <a:rPr dirty="0">
                <a:solidFill>
                  <a:srgbClr val="0000FF"/>
                </a:solidFill>
              </a:rPr>
              <a:t>Your Facebook News Feed </a:t>
            </a:r>
          </a:p>
        </p:txBody>
      </p:sp>
      <p:sp>
        <p:nvSpPr>
          <p:cNvPr id="242" name="Shape 242"/>
          <p:cNvSpPr>
            <a:spLocks noGrp="1"/>
          </p:cNvSpPr>
          <p:nvPr>
            <p:ph type="body" idx="1"/>
          </p:nvPr>
        </p:nvSpPr>
        <p:spPr>
          <a:prstGeom prst="rect">
            <a:avLst/>
          </a:prstGeom>
        </p:spPr>
        <p:txBody>
          <a:bodyPr/>
          <a:lstStyle/>
          <a:p>
            <a:r>
              <a:t>According to a Washington Post experiment, </a:t>
            </a:r>
            <a:r>
              <a:rPr i="1">
                <a:latin typeface="Helvetica"/>
                <a:ea typeface="Helvetica"/>
                <a:cs typeface="Helvetica"/>
                <a:sym typeface="Helvetica"/>
              </a:rPr>
              <a:t>“as much as 72 percent of the new material your friends and subscribed pages post never actually shows up in your News Feed.”</a:t>
            </a:r>
          </a:p>
          <a:p>
            <a:r>
              <a:t>In a recent study from the University of Illinois, 62.5 percent of participants had no idea Facebook screened out any posts.</a:t>
            </a:r>
          </a:p>
        </p:txBody>
      </p:sp>
      <p:sp>
        <p:nvSpPr>
          <p:cNvPr id="243" name="Shape 243"/>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26</a:t>
            </a:fld>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 name="Shape 245"/>
          <p:cNvSpPr>
            <a:spLocks noGrp="1"/>
          </p:cNvSpPr>
          <p:nvPr>
            <p:ph type="title"/>
          </p:nvPr>
        </p:nvSpPr>
        <p:spPr>
          <a:xfrm>
            <a:off x="43788" y="-12700"/>
            <a:ext cx="12917224" cy="2159000"/>
          </a:xfrm>
          <a:prstGeom prst="rect">
            <a:avLst/>
          </a:prstGeom>
        </p:spPr>
        <p:txBody>
          <a:bodyPr/>
          <a:lstStyle/>
          <a:p>
            <a:r>
              <a:rPr dirty="0">
                <a:solidFill>
                  <a:srgbClr val="0000FF"/>
                </a:solidFill>
              </a:rPr>
              <a:t>Where do Americans get their news?</a:t>
            </a:r>
          </a:p>
        </p:txBody>
      </p:sp>
      <p:sp>
        <p:nvSpPr>
          <p:cNvPr id="246" name="Shape 246"/>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27</a:t>
            </a:fld>
            <a:endParaRPr/>
          </a:p>
        </p:txBody>
      </p:sp>
      <p:pic>
        <p:nvPicPr>
          <p:cNvPr id="247" name="pasted-image.pdf"/>
          <p:cNvPicPr>
            <a:picLocks noChangeAspect="1"/>
          </p:cNvPicPr>
          <p:nvPr/>
        </p:nvPicPr>
        <p:blipFill>
          <a:blip r:embed="rId2">
            <a:extLst/>
          </a:blip>
          <a:stretch>
            <a:fillRect/>
          </a:stretch>
        </p:blipFill>
        <p:spPr>
          <a:xfrm>
            <a:off x="1916128" y="2098810"/>
            <a:ext cx="8849686" cy="730858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 name="Shape 249"/>
          <p:cNvSpPr>
            <a:spLocks noGrp="1"/>
          </p:cNvSpPr>
          <p:nvPr>
            <p:ph type="title"/>
          </p:nvPr>
        </p:nvSpPr>
        <p:spPr>
          <a:prstGeom prst="rect">
            <a:avLst/>
          </a:prstGeom>
        </p:spPr>
        <p:txBody>
          <a:bodyPr/>
          <a:lstStyle/>
          <a:p>
            <a:pPr>
              <a:defRPr b="1">
                <a:latin typeface="Helvetica"/>
                <a:ea typeface="Helvetica"/>
                <a:cs typeface="Helvetica"/>
                <a:sym typeface="Helvetica"/>
              </a:defRPr>
            </a:pPr>
            <a:r>
              <a:rPr dirty="0">
                <a:solidFill>
                  <a:srgbClr val="0000FF"/>
                </a:solidFill>
              </a:rPr>
              <a:t>The </a:t>
            </a:r>
            <a:r>
              <a:rPr i="1" dirty="0">
                <a:solidFill>
                  <a:srgbClr val="0000FF"/>
                </a:solidFill>
              </a:rPr>
              <a:t>Filter Bubble</a:t>
            </a:r>
          </a:p>
        </p:txBody>
      </p:sp>
      <p:sp>
        <p:nvSpPr>
          <p:cNvPr id="250" name="Shape 250"/>
          <p:cNvSpPr>
            <a:spLocks noGrp="1"/>
          </p:cNvSpPr>
          <p:nvPr>
            <p:ph type="body" idx="1"/>
          </p:nvPr>
        </p:nvSpPr>
        <p:spPr>
          <a:prstGeom prst="rect">
            <a:avLst/>
          </a:prstGeom>
        </p:spPr>
        <p:txBody>
          <a:bodyPr/>
          <a:lstStyle/>
          <a:p>
            <a:r>
              <a:t>Social media sites want users to be happy and to stay online …</a:t>
            </a:r>
          </a:p>
          <a:p>
            <a:r>
              <a:t>… so they tailor what you see, to give you more of what you </a:t>
            </a:r>
            <a:r>
              <a:rPr i="1">
                <a:latin typeface="Helvetica"/>
                <a:ea typeface="Helvetica"/>
                <a:cs typeface="Helvetica"/>
                <a:sym typeface="Helvetica"/>
              </a:rPr>
              <a:t>like</a:t>
            </a:r>
            <a:r>
              <a:t> and read at length, and less of what you don’t</a:t>
            </a:r>
          </a:p>
          <a:p>
            <a:r>
              <a:t>Over time, this shapes what you see, to reflect and reinforce your views and prejudices</a:t>
            </a:r>
          </a:p>
        </p:txBody>
      </p:sp>
      <p:sp>
        <p:nvSpPr>
          <p:cNvPr id="251" name="Shape 251"/>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28</a:t>
            </a:fld>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 name="Shape 253"/>
          <p:cNvSpPr>
            <a:spLocks noGrp="1"/>
          </p:cNvSpPr>
          <p:nvPr>
            <p:ph type="title"/>
          </p:nvPr>
        </p:nvSpPr>
        <p:spPr>
          <a:prstGeom prst="rect">
            <a:avLst/>
          </a:prstGeom>
        </p:spPr>
        <p:txBody>
          <a:bodyPr/>
          <a:lstStyle/>
          <a:p>
            <a:r>
              <a:rPr dirty="0">
                <a:solidFill>
                  <a:srgbClr val="0000FF"/>
                </a:solidFill>
              </a:rPr>
              <a:t>Does this matter?</a:t>
            </a:r>
          </a:p>
        </p:txBody>
      </p:sp>
      <p:sp>
        <p:nvSpPr>
          <p:cNvPr id="254" name="Shape 254"/>
          <p:cNvSpPr>
            <a:spLocks noGrp="1"/>
          </p:cNvSpPr>
          <p:nvPr>
            <p:ph type="body" idx="1"/>
          </p:nvPr>
        </p:nvSpPr>
        <p:spPr>
          <a:prstGeom prst="rect">
            <a:avLst/>
          </a:prstGeom>
        </p:spPr>
        <p:txBody>
          <a:bodyPr/>
          <a:lstStyle/>
          <a:p>
            <a:pPr marL="311150" indent="-311150" defTabSz="408940">
              <a:spcBef>
                <a:spcPts val="2900"/>
              </a:spcBef>
              <a:defRPr sz="2520"/>
            </a:pPr>
            <a:r>
              <a:t>“Eli Pariser used the example of two people who googled the term “BP”. One received links to investment news about BP while the other received links to the Deepwater Horizon oil spill, presumably as a result of some recommendation algorithm.</a:t>
            </a:r>
          </a:p>
          <a:p>
            <a:pPr marL="311150" indent="-311150" defTabSz="408940">
              <a:spcBef>
                <a:spcPts val="2900"/>
              </a:spcBef>
              <a:defRPr sz="2520"/>
            </a:pPr>
            <a:r>
              <a:t>This is an insidious problem. Much social research shows that people prefer to receive information that they agree with instead of information that challenges their beliefs. This problem is compounded when social networks recommend content based on what users already like and on what people similar to them also like.</a:t>
            </a:r>
          </a:p>
          <a:p>
            <a:pPr marL="311150" indent="-311150" defTabSz="408940">
              <a:spcBef>
                <a:spcPts val="2900"/>
              </a:spcBef>
              <a:defRPr sz="2520"/>
            </a:pPr>
            <a:r>
              <a:t>This is the filter bubble—being surrounded only by people you like and content that you agree with.</a:t>
            </a:r>
          </a:p>
          <a:p>
            <a:pPr marL="311150" indent="-311150" defTabSz="408940">
              <a:spcBef>
                <a:spcPts val="2900"/>
              </a:spcBef>
              <a:defRPr sz="2520"/>
            </a:pPr>
            <a:r>
              <a:t>And the danger is that it can polarise populations creating potentially harmful divisions in society.”   (</a:t>
            </a:r>
            <a:r>
              <a:rPr b="1">
                <a:latin typeface="Helvetica"/>
                <a:ea typeface="Helvetica"/>
                <a:cs typeface="Helvetica"/>
                <a:sym typeface="Helvetica"/>
              </a:rPr>
              <a:t>from MIT Technology Review</a:t>
            </a:r>
            <a:r>
              <a:t>)</a:t>
            </a:r>
          </a:p>
        </p:txBody>
      </p:sp>
      <p:sp>
        <p:nvSpPr>
          <p:cNvPr id="255" name="Shape 255"/>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29</a:t>
            </a:fld>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p>
            <a:pPr defTabSz="566674">
              <a:defRPr sz="5820"/>
            </a:pPr>
            <a:r>
              <a:t>Facebook</a:t>
            </a:r>
          </a:p>
          <a:p>
            <a:pPr defTabSz="566674">
              <a:defRPr sz="3880" i="1">
                <a:latin typeface="Helvetica"/>
                <a:ea typeface="Helvetica"/>
                <a:cs typeface="Helvetica"/>
                <a:sym typeface="Helvetica"/>
              </a:defRPr>
            </a:pPr>
            <a:r>
              <a:t>reported figures for the 3 months to June 30 2016</a:t>
            </a:r>
          </a:p>
        </p:txBody>
      </p:sp>
      <p:sp>
        <p:nvSpPr>
          <p:cNvPr id="149" name="Shape 149"/>
          <p:cNvSpPr>
            <a:spLocks noGrp="1"/>
          </p:cNvSpPr>
          <p:nvPr>
            <p:ph type="body" idx="1"/>
          </p:nvPr>
        </p:nvSpPr>
        <p:spPr>
          <a:xfrm>
            <a:off x="952500" y="2603500"/>
            <a:ext cx="11726599" cy="6286500"/>
          </a:xfrm>
          <a:prstGeom prst="rect">
            <a:avLst/>
          </a:prstGeom>
        </p:spPr>
        <p:txBody>
          <a:bodyPr/>
          <a:lstStyle/>
          <a:p>
            <a:r>
              <a:t>Revenue: $6.347 billion</a:t>
            </a:r>
          </a:p>
          <a:p>
            <a:r>
              <a:t>Profit (before tax, after $1.462B R&amp;D): $2.766 billion</a:t>
            </a:r>
          </a:p>
          <a:p>
            <a:r>
              <a:t>1.71 billion monthly active users</a:t>
            </a:r>
          </a:p>
          <a:p>
            <a:r>
              <a:t>Market value: &gt; $350 billion</a:t>
            </a:r>
          </a:p>
          <a:p>
            <a:r>
              <a:t>each user is worth more than $200 to shareholders and generates $1.62 profit every 3 months</a:t>
            </a:r>
          </a:p>
        </p:txBody>
      </p:sp>
      <p:sp>
        <p:nvSpPr>
          <p:cNvPr id="150" name="Shape 150"/>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3</a:t>
            </a:fld>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 name="Shape 257"/>
          <p:cNvSpPr>
            <a:spLocks noGrp="1"/>
          </p:cNvSpPr>
          <p:nvPr>
            <p:ph type="title"/>
          </p:nvPr>
        </p:nvSpPr>
        <p:spPr>
          <a:xfrm>
            <a:off x="148858" y="444500"/>
            <a:ext cx="12520714" cy="2159000"/>
          </a:xfrm>
          <a:prstGeom prst="rect">
            <a:avLst/>
          </a:prstGeom>
        </p:spPr>
        <p:txBody>
          <a:bodyPr/>
          <a:lstStyle/>
          <a:p>
            <a:r>
              <a:rPr dirty="0">
                <a:solidFill>
                  <a:srgbClr val="0000FF"/>
                </a:solidFill>
              </a:rPr>
              <a:t>How much control can you have?</a:t>
            </a:r>
          </a:p>
        </p:txBody>
      </p:sp>
      <p:sp>
        <p:nvSpPr>
          <p:cNvPr id="258" name="Shape 258"/>
          <p:cNvSpPr>
            <a:spLocks noGrp="1"/>
          </p:cNvSpPr>
          <p:nvPr>
            <p:ph type="body" idx="1"/>
          </p:nvPr>
        </p:nvSpPr>
        <p:spPr>
          <a:prstGeom prst="rect">
            <a:avLst/>
          </a:prstGeom>
        </p:spPr>
        <p:txBody>
          <a:bodyPr>
            <a:normAutofit fontScale="92500" lnSpcReduction="20000"/>
          </a:bodyPr>
          <a:lstStyle/>
          <a:p>
            <a:pPr marL="0" indent="0" defTabSz="543305">
              <a:spcBef>
                <a:spcPts val="3900"/>
              </a:spcBef>
              <a:buSzTx/>
              <a:buNone/>
              <a:defRPr sz="3348"/>
            </a:pPr>
            <a:r>
              <a:rPr lang="en-GB" dirty="0" smtClean="0"/>
              <a:t>Some… with a bit of inconvenience. </a:t>
            </a:r>
            <a:r>
              <a:rPr dirty="0" smtClean="0">
                <a:solidFill>
                  <a:srgbClr val="0000FF"/>
                </a:solidFill>
              </a:rPr>
              <a:t>This </a:t>
            </a:r>
            <a:r>
              <a:rPr dirty="0">
                <a:solidFill>
                  <a:srgbClr val="0000FF"/>
                </a:solidFill>
              </a:rPr>
              <a:t>is what I do:</a:t>
            </a:r>
          </a:p>
          <a:p>
            <a:pPr marL="413384" indent="-413384" defTabSz="543305">
              <a:spcBef>
                <a:spcPts val="3900"/>
              </a:spcBef>
              <a:defRPr sz="3348"/>
            </a:pPr>
            <a:r>
              <a:rPr dirty="0"/>
              <a:t>All searches use </a:t>
            </a:r>
            <a:r>
              <a:rPr b="1" dirty="0">
                <a:latin typeface="Helvetica"/>
                <a:ea typeface="Helvetica"/>
                <a:cs typeface="Helvetica"/>
                <a:sym typeface="Helvetica"/>
              </a:rPr>
              <a:t>startpage.com </a:t>
            </a:r>
            <a:r>
              <a:rPr dirty="0"/>
              <a:t>which uses Google through a proxy and offers a proxy link to the resulting </a:t>
            </a:r>
            <a:r>
              <a:rPr dirty="0" smtClean="0"/>
              <a:t>websites</a:t>
            </a:r>
            <a:r>
              <a:rPr lang="en-GB" dirty="0" smtClean="0"/>
              <a:t>, so Google cannot easily link searches to me.</a:t>
            </a:r>
            <a:endParaRPr dirty="0" smtClean="0"/>
          </a:p>
          <a:p>
            <a:pPr marL="413384" indent="-413384" defTabSz="543305">
              <a:spcBef>
                <a:spcPts val="3900"/>
              </a:spcBef>
              <a:defRPr sz="3348"/>
            </a:pPr>
            <a:r>
              <a:rPr b="1" dirty="0">
                <a:latin typeface="Helvetica"/>
                <a:ea typeface="Helvetica"/>
                <a:cs typeface="Helvetica"/>
                <a:sym typeface="Helvetica"/>
              </a:rPr>
              <a:t>Firefox</a:t>
            </a:r>
            <a:r>
              <a:rPr dirty="0"/>
              <a:t> browser, set to </a:t>
            </a:r>
            <a:r>
              <a:rPr i="1" dirty="0">
                <a:latin typeface="Helvetica"/>
                <a:ea typeface="Helvetica"/>
                <a:cs typeface="Helvetica"/>
                <a:sym typeface="Helvetica"/>
              </a:rPr>
              <a:t>private browsing</a:t>
            </a:r>
            <a:r>
              <a:rPr dirty="0"/>
              <a:t> (no history is kept and all cookies cleared after each session) with Ad Blockers </a:t>
            </a:r>
            <a:r>
              <a:rPr b="1" dirty="0">
                <a:latin typeface="Helvetica"/>
                <a:ea typeface="Helvetica"/>
                <a:cs typeface="Helvetica"/>
                <a:sym typeface="Helvetica"/>
              </a:rPr>
              <a:t>Ghostery</a:t>
            </a:r>
            <a:r>
              <a:rPr dirty="0"/>
              <a:t> and </a:t>
            </a:r>
            <a:r>
              <a:rPr b="1" dirty="0">
                <a:latin typeface="Helvetica"/>
                <a:ea typeface="Helvetica"/>
                <a:cs typeface="Helvetica"/>
                <a:sym typeface="Helvetica"/>
              </a:rPr>
              <a:t>Privacy Badger</a:t>
            </a:r>
            <a:r>
              <a:rPr dirty="0"/>
              <a:t>.</a:t>
            </a:r>
          </a:p>
          <a:p>
            <a:pPr marL="413384" indent="-413384" defTabSz="543305">
              <a:spcBef>
                <a:spcPts val="3900"/>
              </a:spcBef>
              <a:defRPr sz="3348"/>
            </a:pPr>
            <a:r>
              <a:rPr dirty="0"/>
              <a:t>I disable </a:t>
            </a:r>
            <a:r>
              <a:rPr dirty="0" smtClean="0"/>
              <a:t>Javascript</a:t>
            </a:r>
            <a:r>
              <a:rPr lang="en-GB" dirty="0" smtClean="0"/>
              <a:t> using the </a:t>
            </a:r>
            <a:r>
              <a:rPr lang="en-GB" b="1" dirty="0" err="1" smtClean="0"/>
              <a:t>NoScript</a:t>
            </a:r>
            <a:r>
              <a:rPr lang="en-GB" b="1" dirty="0" smtClean="0"/>
              <a:t> </a:t>
            </a:r>
            <a:r>
              <a:rPr lang="en-GB" b="1" dirty="0" err="1" smtClean="0"/>
              <a:t>plugin</a:t>
            </a:r>
            <a:r>
              <a:rPr dirty="0" smtClean="0"/>
              <a:t> </a:t>
            </a:r>
            <a:r>
              <a:rPr dirty="0"/>
              <a:t>and only run scripts if I trust the website</a:t>
            </a:r>
            <a:r>
              <a:rPr dirty="0" smtClean="0"/>
              <a:t>.</a:t>
            </a:r>
            <a:endParaRPr lang="en-GB" dirty="0" smtClean="0"/>
          </a:p>
          <a:p>
            <a:pPr marL="413384" indent="-413384" defTabSz="543305">
              <a:spcBef>
                <a:spcPts val="3900"/>
              </a:spcBef>
              <a:buNone/>
              <a:defRPr sz="3348"/>
            </a:pPr>
            <a:r>
              <a:rPr lang="en-GB" i="1" dirty="0" smtClean="0">
                <a:solidFill>
                  <a:srgbClr val="0000FF"/>
                </a:solidFill>
              </a:rPr>
              <a:t>Does this seem paranoid? I’m not alone …</a:t>
            </a:r>
            <a:endParaRPr i="1" dirty="0">
              <a:solidFill>
                <a:srgbClr val="0000FF"/>
              </a:solidFill>
            </a:endParaRPr>
          </a:p>
        </p:txBody>
      </p:sp>
      <p:sp>
        <p:nvSpPr>
          <p:cNvPr id="259" name="Shape 259"/>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30</a:t>
            </a:fld>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800" cy="1445701"/>
          </a:xfrm>
        </p:spPr>
        <p:txBody>
          <a:bodyPr>
            <a:normAutofit fontScale="90000"/>
          </a:bodyPr>
          <a:lstStyle/>
          <a:p>
            <a:r>
              <a:rPr lang="en-GB" dirty="0" smtClean="0">
                <a:solidFill>
                  <a:srgbClr val="0000FF"/>
                </a:solidFill>
              </a:rPr>
              <a:t>Most US aged18-24 use an ad blocker</a:t>
            </a:r>
            <a:r>
              <a:rPr lang="en-GB" dirty="0" smtClean="0"/>
              <a:t> </a:t>
            </a:r>
            <a:endParaRPr lang="en-GB" dirty="0"/>
          </a:p>
        </p:txBody>
      </p:sp>
      <p:pic>
        <p:nvPicPr>
          <p:cNvPr id="5" name="Picture 4" descr="ad blocker usage.tiff"/>
          <p:cNvPicPr>
            <a:picLocks noChangeAspect="1"/>
          </p:cNvPicPr>
          <p:nvPr/>
        </p:nvPicPr>
        <p:blipFill>
          <a:blip r:embed="rId2"/>
          <a:stretch>
            <a:fillRect/>
          </a:stretch>
        </p:blipFill>
        <p:spPr>
          <a:xfrm>
            <a:off x="937826" y="1445700"/>
            <a:ext cx="11328954" cy="8307899"/>
          </a:xfrm>
          <a:prstGeom prst="rect">
            <a:avLst/>
          </a:prstGeom>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 name="Shape 261"/>
          <p:cNvSpPr>
            <a:spLocks noGrp="1"/>
          </p:cNvSpPr>
          <p:nvPr>
            <p:ph type="title"/>
          </p:nvPr>
        </p:nvSpPr>
        <p:spPr>
          <a:prstGeom prst="rect">
            <a:avLst/>
          </a:prstGeom>
        </p:spPr>
        <p:txBody>
          <a:bodyPr/>
          <a:lstStyle/>
          <a:p>
            <a:r>
              <a:rPr dirty="0">
                <a:solidFill>
                  <a:srgbClr val="0000FF"/>
                </a:solidFill>
              </a:rPr>
              <a:t>Browsing without Ad Blockers can be dangerous</a:t>
            </a:r>
          </a:p>
        </p:txBody>
      </p:sp>
      <p:sp>
        <p:nvSpPr>
          <p:cNvPr id="262" name="Shape 262"/>
          <p:cNvSpPr>
            <a:spLocks noGrp="1"/>
          </p:cNvSpPr>
          <p:nvPr>
            <p:ph type="body" idx="1"/>
          </p:nvPr>
        </p:nvSpPr>
        <p:spPr>
          <a:xfrm>
            <a:off x="229599" y="2603500"/>
            <a:ext cx="12545603" cy="6286500"/>
          </a:xfrm>
          <a:prstGeom prst="rect">
            <a:avLst/>
          </a:prstGeom>
        </p:spPr>
        <p:txBody>
          <a:bodyPr/>
          <a:lstStyle/>
          <a:p>
            <a:pPr marL="306704" indent="-306704" defTabSz="403097">
              <a:spcBef>
                <a:spcPts val="2800"/>
              </a:spcBef>
              <a:defRPr sz="2484"/>
            </a:pPr>
            <a:r>
              <a:t>“This morning, we encountered a gratuitous act of violence against Android users. By simply viewing their favorite news sites over their morning coffee users can end up downloading a banking Trojan </a:t>
            </a:r>
            <a:r>
              <a:rPr sz="1725"/>
              <a:t>(detected by Kaspersky Lab solutions as Trojan-Banker.AndroidOS.Svpeng.q)</a:t>
            </a:r>
            <a:r>
              <a:t>. There you are, minding your own business, reading the news and BOOM! – no additional clicks or following links required. And be careful – it’s still out there.</a:t>
            </a:r>
          </a:p>
          <a:p>
            <a:pPr marL="306704" indent="-306704" defTabSz="403097">
              <a:spcBef>
                <a:spcPts val="2800"/>
              </a:spcBef>
              <a:defRPr sz="2484"/>
            </a:pPr>
            <a:r>
              <a:t>It turns out the malicious program is downloaded via the Google AdSense advertising network. Be warned, lots of sites use this network – not just news sites – to display targeted advertising to users. Site owners are happy to place advertising like this because they earn money every time a user clicks on it. But anyone can register their ad on this network – they just need to pay a fee. And it seems that didn’t deter the authors of the Svpeng Trojan from pushing their creation via AdSense. The Trojan is downloaded as soon as a page with the advert is visited.” </a:t>
            </a:r>
            <a:r>
              <a:rPr b="1">
                <a:latin typeface="Helvetica"/>
                <a:ea typeface="Helvetica"/>
                <a:cs typeface="Helvetica"/>
                <a:sym typeface="Helvetica"/>
              </a:rPr>
              <a:t>Kaspersky 15 Aug 2016</a:t>
            </a:r>
          </a:p>
          <a:p>
            <a:pPr marL="0" indent="0" defTabSz="403097">
              <a:spcBef>
                <a:spcPts val="2800"/>
              </a:spcBef>
              <a:buSzTx/>
              <a:buNone/>
              <a:defRPr sz="2484" b="1">
                <a:latin typeface="Helvetica"/>
                <a:ea typeface="Helvetica"/>
                <a:cs typeface="Helvetica"/>
                <a:sym typeface="Helvetica"/>
              </a:defRPr>
            </a:pPr>
            <a:r>
              <a:t>Just going to a website with a malicious advert can infect your phone or computer. </a:t>
            </a:r>
          </a:p>
        </p:txBody>
      </p:sp>
      <p:sp>
        <p:nvSpPr>
          <p:cNvPr id="263" name="Shape 263"/>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32</a:t>
            </a:fld>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 name="Shape 265"/>
          <p:cNvSpPr>
            <a:spLocks noGrp="1"/>
          </p:cNvSpPr>
          <p:nvPr>
            <p:ph type="title"/>
          </p:nvPr>
        </p:nvSpPr>
        <p:spPr>
          <a:prstGeom prst="rect">
            <a:avLst/>
          </a:prstGeom>
        </p:spPr>
        <p:txBody>
          <a:bodyPr/>
          <a:lstStyle/>
          <a:p>
            <a:r>
              <a:rPr dirty="0">
                <a:solidFill>
                  <a:srgbClr val="0000FF"/>
                </a:solidFill>
              </a:rPr>
              <a:t>Differential Pricing and Discrimination</a:t>
            </a:r>
          </a:p>
        </p:txBody>
      </p:sp>
      <p:sp>
        <p:nvSpPr>
          <p:cNvPr id="266" name="Shape 266"/>
          <p:cNvSpPr>
            <a:spLocks noGrp="1"/>
          </p:cNvSpPr>
          <p:nvPr>
            <p:ph type="body" idx="1"/>
          </p:nvPr>
        </p:nvSpPr>
        <p:spPr>
          <a:xfrm>
            <a:off x="952500" y="2603500"/>
            <a:ext cx="11753448" cy="6286500"/>
          </a:xfrm>
          <a:prstGeom prst="rect">
            <a:avLst/>
          </a:prstGeom>
        </p:spPr>
        <p:txBody>
          <a:bodyPr/>
          <a:lstStyle/>
          <a:p>
            <a:pPr marL="404495" indent="-404495" defTabSz="531622">
              <a:spcBef>
                <a:spcPts val="3800"/>
              </a:spcBef>
              <a:defRPr sz="3276"/>
            </a:pPr>
            <a:r>
              <a:rPr dirty="0"/>
              <a:t>Do websites offer everyone the same prices?</a:t>
            </a:r>
          </a:p>
          <a:p>
            <a:pPr marL="808990" lvl="1" indent="-404495" defTabSz="531622">
              <a:spcBef>
                <a:spcPts val="3800"/>
              </a:spcBef>
              <a:defRPr sz="2912" i="1">
                <a:latin typeface="Helvetica"/>
                <a:ea typeface="Helvetica"/>
                <a:cs typeface="Helvetica"/>
                <a:sym typeface="Helvetica"/>
              </a:defRPr>
            </a:pPr>
            <a:r>
              <a:rPr dirty="0"/>
              <a:t>Increasingly not. Their algorithms try to assess the maximum you are willing to pay.</a:t>
            </a:r>
          </a:p>
          <a:p>
            <a:pPr marL="359551" indent="-359551" defTabSz="531622">
              <a:spcBef>
                <a:spcPts val="3800"/>
              </a:spcBef>
              <a:defRPr sz="2912"/>
            </a:pPr>
            <a:r>
              <a:rPr dirty="0"/>
              <a:t>When you compare prices and go back to the cheapest, why has that cheap fight or hotel room gone?</a:t>
            </a:r>
          </a:p>
          <a:p>
            <a:pPr marL="808990" lvl="1" indent="-404495" defTabSz="531622">
              <a:spcBef>
                <a:spcPts val="3800"/>
              </a:spcBef>
              <a:defRPr sz="2912"/>
            </a:pPr>
            <a:r>
              <a:rPr i="1" dirty="0"/>
              <a:t>It </a:t>
            </a:r>
            <a:r>
              <a:rPr b="1" i="1" dirty="0">
                <a:latin typeface="Helvetica"/>
                <a:ea typeface="Helvetica"/>
                <a:cs typeface="Helvetica"/>
                <a:sym typeface="Helvetica"/>
              </a:rPr>
              <a:t>might</a:t>
            </a:r>
            <a:r>
              <a:rPr i="1" dirty="0"/>
              <a:t> have been sold but it’s possible that the website calculated that you would pay more now</a:t>
            </a:r>
            <a:r>
              <a:rPr dirty="0"/>
              <a:t>.</a:t>
            </a:r>
          </a:p>
          <a:p>
            <a:pPr marL="404495" indent="-404495" defTabSz="531622">
              <a:spcBef>
                <a:spcPts val="3800"/>
              </a:spcBef>
              <a:defRPr sz="3276" b="1">
                <a:latin typeface="Helvetica"/>
                <a:ea typeface="Helvetica"/>
                <a:cs typeface="Helvetica"/>
                <a:sym typeface="Helvetica"/>
              </a:defRPr>
            </a:pPr>
            <a:r>
              <a:rPr dirty="0"/>
              <a:t>Many algorithms are confidential: they may be discriminating unlawfully, by accident or by design.</a:t>
            </a:r>
          </a:p>
        </p:txBody>
      </p:sp>
      <p:sp>
        <p:nvSpPr>
          <p:cNvPr id="267" name="Shape 267"/>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33</a:t>
            </a:fld>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 name="Shape 269"/>
          <p:cNvSpPr>
            <a:spLocks noGrp="1"/>
          </p:cNvSpPr>
          <p:nvPr>
            <p:ph type="title"/>
          </p:nvPr>
        </p:nvSpPr>
        <p:spPr>
          <a:prstGeom prst="rect">
            <a:avLst/>
          </a:prstGeom>
        </p:spPr>
        <p:txBody>
          <a:bodyPr/>
          <a:lstStyle/>
          <a:p>
            <a:r>
              <a:rPr dirty="0">
                <a:solidFill>
                  <a:srgbClr val="0000FF"/>
                </a:solidFill>
              </a:rPr>
              <a:t>How Much is your Data Worth?</a:t>
            </a:r>
          </a:p>
        </p:txBody>
      </p:sp>
      <p:sp>
        <p:nvSpPr>
          <p:cNvPr id="270" name="Shape 270"/>
          <p:cNvSpPr>
            <a:spLocks noGrp="1"/>
          </p:cNvSpPr>
          <p:nvPr>
            <p:ph type="body" idx="1"/>
          </p:nvPr>
        </p:nvSpPr>
        <p:spPr>
          <a:prstGeom prst="rect">
            <a:avLst/>
          </a:prstGeom>
        </p:spPr>
        <p:txBody>
          <a:bodyPr>
            <a:normAutofit lnSpcReduction="10000"/>
          </a:bodyPr>
          <a:lstStyle/>
          <a:p>
            <a:pPr marL="0" indent="0" defTabSz="449833">
              <a:spcBef>
                <a:spcPts val="3200"/>
              </a:spcBef>
              <a:buSzTx/>
              <a:buNone/>
              <a:defRPr sz="2772" b="1">
                <a:latin typeface="Helvetica"/>
                <a:ea typeface="Helvetica"/>
                <a:cs typeface="Helvetica"/>
                <a:sym typeface="Helvetica"/>
              </a:defRPr>
            </a:pPr>
            <a:r>
              <a:t>Here is what IT security company Avast Software, says that data sellers are charging for the following:</a:t>
            </a:r>
          </a:p>
          <a:p>
            <a:pPr marL="342264" indent="-342264" defTabSz="449833">
              <a:spcBef>
                <a:spcPts val="3200"/>
              </a:spcBef>
              <a:defRPr sz="2772"/>
            </a:pPr>
            <a:r>
              <a:rPr b="1">
                <a:latin typeface="Helvetica"/>
                <a:ea typeface="Helvetica"/>
                <a:cs typeface="Helvetica"/>
                <a:sym typeface="Helvetica"/>
              </a:rPr>
              <a:t>Credit cards without a balance guarantee</a:t>
            </a:r>
            <a:r>
              <a:t>: $8 per card (number and CVV</a:t>
            </a:r>
          </a:p>
          <a:p>
            <a:pPr marL="342264" indent="-342264" defTabSz="449833">
              <a:spcBef>
                <a:spcPts val="3200"/>
              </a:spcBef>
              <a:defRPr sz="2772"/>
            </a:pPr>
            <a:r>
              <a:rPr b="1">
                <a:latin typeface="Helvetica"/>
                <a:ea typeface="Helvetica"/>
                <a:cs typeface="Helvetica"/>
                <a:sym typeface="Helvetica"/>
              </a:rPr>
              <a:t>$2,000 balance guarantee</a:t>
            </a:r>
            <a:r>
              <a:t>: $20 per card (number and CVV)</a:t>
            </a:r>
          </a:p>
          <a:p>
            <a:pPr marL="342264" indent="-342264" defTabSz="449833">
              <a:spcBef>
                <a:spcPts val="3200"/>
              </a:spcBef>
              <a:defRPr sz="2772"/>
            </a:pPr>
            <a:r>
              <a:rPr b="1">
                <a:latin typeface="Helvetica"/>
                <a:ea typeface="Helvetica"/>
                <a:cs typeface="Helvetica"/>
                <a:sym typeface="Helvetica"/>
              </a:rPr>
              <a:t>Driver's license scans</a:t>
            </a:r>
            <a:r>
              <a:t>: $20</a:t>
            </a:r>
          </a:p>
          <a:p>
            <a:pPr marL="342264" indent="-342264" defTabSz="449833">
              <a:spcBef>
                <a:spcPts val="3200"/>
              </a:spcBef>
              <a:defRPr sz="2772"/>
            </a:pPr>
            <a:r>
              <a:rPr b="1">
                <a:latin typeface="Helvetica"/>
                <a:ea typeface="Helvetica"/>
                <a:cs typeface="Helvetica"/>
                <a:sym typeface="Helvetica"/>
              </a:rPr>
              <a:t>Email addresses and passwords</a:t>
            </a:r>
            <a:r>
              <a:t>: $0.70–$2.30</a:t>
            </a:r>
          </a:p>
          <a:p>
            <a:pPr marL="342264" indent="-342264" defTabSz="449833">
              <a:spcBef>
                <a:spcPts val="3200"/>
              </a:spcBef>
              <a:defRPr sz="2772"/>
            </a:pPr>
            <a:r>
              <a:rPr b="1">
                <a:latin typeface="Helvetica"/>
                <a:ea typeface="Helvetica"/>
                <a:cs typeface="Helvetica"/>
                <a:sym typeface="Helvetica"/>
              </a:rPr>
              <a:t>Social Security numbers</a:t>
            </a:r>
            <a:r>
              <a:t>: $1 ($1.25 for state selection)</a:t>
            </a:r>
          </a:p>
          <a:p>
            <a:pPr marL="342264" indent="-342264" defTabSz="449833">
              <a:spcBef>
                <a:spcPts val="3200"/>
              </a:spcBef>
              <a:defRPr sz="2772"/>
            </a:pPr>
            <a:r>
              <a:rPr b="1">
                <a:latin typeface="Helvetica"/>
                <a:ea typeface="Helvetica"/>
                <a:cs typeface="Helvetica"/>
                <a:sym typeface="Helvetica"/>
              </a:rPr>
              <a:t>PayPal credentials/access</a:t>
            </a:r>
            <a:r>
              <a:t>: $1.50</a:t>
            </a:r>
          </a:p>
        </p:txBody>
      </p:sp>
      <p:sp>
        <p:nvSpPr>
          <p:cNvPr id="271" name="Shape 271"/>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34</a:t>
            </a:fld>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 name="Shape 273"/>
          <p:cNvSpPr>
            <a:spLocks noGrp="1"/>
          </p:cNvSpPr>
          <p:nvPr>
            <p:ph type="title"/>
          </p:nvPr>
        </p:nvSpPr>
        <p:spPr>
          <a:prstGeom prst="rect">
            <a:avLst/>
          </a:prstGeom>
        </p:spPr>
        <p:txBody>
          <a:bodyPr/>
          <a:lstStyle>
            <a:lvl1pPr>
              <a:defRPr b="1">
                <a:latin typeface="Helvetica"/>
                <a:ea typeface="Helvetica"/>
                <a:cs typeface="Helvetica"/>
                <a:sym typeface="Helvetica"/>
              </a:defRPr>
            </a:lvl1pPr>
          </a:lstStyle>
          <a:p>
            <a:r>
              <a:rPr dirty="0">
                <a:solidFill>
                  <a:srgbClr val="0000FF"/>
                </a:solidFill>
              </a:rPr>
              <a:t>Conclusions</a:t>
            </a:r>
          </a:p>
        </p:txBody>
      </p:sp>
      <p:sp>
        <p:nvSpPr>
          <p:cNvPr id="274" name="Shape 274"/>
          <p:cNvSpPr>
            <a:spLocks noGrp="1"/>
          </p:cNvSpPr>
          <p:nvPr>
            <p:ph type="body" idx="1"/>
          </p:nvPr>
        </p:nvSpPr>
        <p:spPr>
          <a:xfrm>
            <a:off x="364106" y="2603500"/>
            <a:ext cx="12491211" cy="6286500"/>
          </a:xfrm>
          <a:prstGeom prst="rect">
            <a:avLst/>
          </a:prstGeom>
        </p:spPr>
        <p:txBody>
          <a:bodyPr/>
          <a:lstStyle/>
          <a:p>
            <a:pPr marL="355600" indent="-355600" defTabSz="467359">
              <a:spcBef>
                <a:spcPts val="3300"/>
              </a:spcBef>
              <a:defRPr sz="2880"/>
            </a:pPr>
            <a:r>
              <a:rPr dirty="0"/>
              <a:t>Your time and your personal data are valuable to commercial </a:t>
            </a:r>
            <a:r>
              <a:rPr dirty="0" smtClean="0"/>
              <a:t>companies</a:t>
            </a:r>
            <a:r>
              <a:rPr lang="en-GB" dirty="0" smtClean="0"/>
              <a:t> and to criminals</a:t>
            </a:r>
            <a:r>
              <a:rPr dirty="0" smtClean="0"/>
              <a:t> </a:t>
            </a:r>
            <a:r>
              <a:rPr dirty="0"/>
              <a:t>and that value is increasing. </a:t>
            </a:r>
          </a:p>
          <a:p>
            <a:pPr marL="355600" indent="-355600" defTabSz="467359">
              <a:spcBef>
                <a:spcPts val="3300"/>
              </a:spcBef>
              <a:defRPr sz="2880"/>
            </a:pPr>
            <a:r>
              <a:rPr dirty="0"/>
              <a:t>The amount of data they collect and store gives them increasing power: power to make money, but also power that could be used for other purposes. Power greater than other media, because of </a:t>
            </a:r>
            <a:r>
              <a:rPr b="1" dirty="0">
                <a:latin typeface="Helvetica"/>
                <a:ea typeface="Helvetica"/>
                <a:cs typeface="Helvetica"/>
                <a:sym typeface="Helvetica"/>
              </a:rPr>
              <a:t>targeting</a:t>
            </a:r>
          </a:p>
          <a:p>
            <a:pPr marL="355600" indent="-355600" defTabSz="467359">
              <a:spcBef>
                <a:spcPts val="3300"/>
              </a:spcBef>
              <a:defRPr sz="2880"/>
            </a:pPr>
            <a:r>
              <a:rPr dirty="0"/>
              <a:t>Big data analysis provides unprecedented power to address people individually and personally or as highly selected groups, and to influence or to discriminate against individuals or groups with impunity, because the algorithms for big data analysis are usually commercial secrets.</a:t>
            </a:r>
          </a:p>
          <a:p>
            <a:pPr marL="355600" indent="-355600" defTabSz="467359">
              <a:spcBef>
                <a:spcPts val="3300"/>
              </a:spcBef>
              <a:defRPr sz="2880"/>
            </a:pPr>
            <a:r>
              <a:rPr dirty="0"/>
              <a:t>Free services have to be paid for somehow but, if we are the product being traded, </a:t>
            </a:r>
            <a:r>
              <a:rPr b="1" dirty="0">
                <a:latin typeface="Helvetica"/>
                <a:ea typeface="Helvetica"/>
                <a:cs typeface="Helvetica"/>
                <a:sym typeface="Helvetica"/>
              </a:rPr>
              <a:t>are free services already too expensive?</a:t>
            </a:r>
          </a:p>
        </p:txBody>
      </p:sp>
      <p:sp>
        <p:nvSpPr>
          <p:cNvPr id="275" name="Shape 275"/>
          <p:cNvSpPr>
            <a:spLocks noGrp="1"/>
          </p:cNvSpPr>
          <p:nvPr>
            <p:ph type="sldNum" sz="quarter" idx="2"/>
          </p:nvPr>
        </p:nvSpPr>
        <p:spPr>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35</a:t>
            </a:fld>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FF"/>
                </a:solidFill>
              </a:rPr>
              <a:t>Next </a:t>
            </a:r>
            <a:r>
              <a:rPr lang="en-GB" dirty="0" err="1" smtClean="0">
                <a:solidFill>
                  <a:srgbClr val="0000FF"/>
                </a:solidFill>
              </a:rPr>
              <a:t>Cyberliving</a:t>
            </a:r>
            <a:r>
              <a:rPr lang="en-GB" dirty="0" smtClean="0">
                <a:solidFill>
                  <a:srgbClr val="0000FF"/>
                </a:solidFill>
              </a:rPr>
              <a:t> Lecture</a:t>
            </a:r>
            <a:endParaRPr lang="en-GB" dirty="0">
              <a:solidFill>
                <a:srgbClr val="0000FF"/>
              </a:solidFill>
            </a:endParaRPr>
          </a:p>
        </p:txBody>
      </p:sp>
      <p:sp>
        <p:nvSpPr>
          <p:cNvPr id="3" name="Text Placeholder 2"/>
          <p:cNvSpPr>
            <a:spLocks noGrp="1"/>
          </p:cNvSpPr>
          <p:nvPr>
            <p:ph type="body" idx="1"/>
          </p:nvPr>
        </p:nvSpPr>
        <p:spPr>
          <a:xfrm>
            <a:off x="404071" y="2603500"/>
            <a:ext cx="12199064" cy="6286500"/>
          </a:xfrm>
        </p:spPr>
        <p:txBody>
          <a:bodyPr>
            <a:normAutofit lnSpcReduction="10000"/>
          </a:bodyPr>
          <a:lstStyle/>
          <a:p>
            <a:pPr algn="ctr">
              <a:buNone/>
            </a:pPr>
            <a:r>
              <a:rPr lang="en-GB" sz="8100" dirty="0" smtClean="0">
                <a:solidFill>
                  <a:srgbClr val="0000FF"/>
                </a:solidFill>
              </a:rPr>
              <a:t>Safety-Critical Systems</a:t>
            </a:r>
          </a:p>
          <a:p>
            <a:pPr algn="ctr">
              <a:buNone/>
            </a:pPr>
            <a:r>
              <a:rPr lang="en-GB" sz="4800" i="1" dirty="0" smtClean="0">
                <a:solidFill>
                  <a:srgbClr val="0000FF"/>
                </a:solidFill>
              </a:rPr>
              <a:t>Is what the standards and regulators require based on sound computer science?</a:t>
            </a:r>
            <a:endParaRPr lang="en-GB" sz="4800" dirty="0" smtClean="0">
              <a:solidFill>
                <a:srgbClr val="0000FF"/>
              </a:solidFill>
            </a:endParaRPr>
          </a:p>
          <a:p>
            <a:pPr algn="ctr">
              <a:buNone/>
            </a:pPr>
            <a:r>
              <a:rPr lang="en-GB" sz="4800" dirty="0" smtClean="0">
                <a:solidFill>
                  <a:srgbClr val="008000"/>
                </a:solidFill>
              </a:rPr>
              <a:t>Tuesday 10 January Museum of London</a:t>
            </a:r>
          </a:p>
          <a:p>
            <a:pPr algn="ctr">
              <a:buNone/>
            </a:pPr>
            <a:r>
              <a:rPr lang="en-GB" sz="4800" dirty="0" smtClean="0">
                <a:solidFill>
                  <a:srgbClr val="0000FF"/>
                </a:solidFill>
              </a:rPr>
              <a:t>For the discussion forum for all lectures, visit </a:t>
            </a:r>
            <a:r>
              <a:rPr lang="en-GB" sz="4800" i="1" dirty="0" err="1" smtClean="0">
                <a:solidFill>
                  <a:srgbClr val="0000FF"/>
                </a:solidFill>
              </a:rPr>
              <a:t>www.cyberliving.uk</a:t>
            </a:r>
            <a:endParaRPr lang="en-GB" sz="4800" i="1" dirty="0">
              <a:solidFill>
                <a:srgbClr val="0000FF"/>
              </a:solidFill>
            </a:endParaRPr>
          </a:p>
        </p:txBody>
      </p:sp>
      <p:pic>
        <p:nvPicPr>
          <p:cNvPr id="4" name="Picture 3" descr="Gresham College Round.png"/>
          <p:cNvPicPr>
            <a:picLocks noChangeAspect="1"/>
          </p:cNvPicPr>
          <p:nvPr/>
        </p:nvPicPr>
        <p:blipFill>
          <a:blip r:embed="rId2"/>
          <a:stretch>
            <a:fillRect/>
          </a:stretch>
        </p:blipFill>
        <p:spPr>
          <a:xfrm>
            <a:off x="0" y="0"/>
            <a:ext cx="1904901" cy="1904901"/>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pPr defTabSz="566674">
              <a:defRPr sz="5820"/>
            </a:pPr>
            <a:r>
              <a:t>Twitter</a:t>
            </a:r>
          </a:p>
          <a:p>
            <a:pPr defTabSz="566674">
              <a:defRPr sz="3880" i="1">
                <a:latin typeface="Helvetica"/>
                <a:ea typeface="Helvetica"/>
                <a:cs typeface="Helvetica"/>
                <a:sym typeface="Helvetica"/>
              </a:defRPr>
            </a:pPr>
            <a:r>
              <a:t>reported figures for the 3 months to June 30 2016</a:t>
            </a:r>
          </a:p>
        </p:txBody>
      </p:sp>
      <p:sp>
        <p:nvSpPr>
          <p:cNvPr id="153" name="Shape 153"/>
          <p:cNvSpPr>
            <a:spLocks noGrp="1"/>
          </p:cNvSpPr>
          <p:nvPr>
            <p:ph type="body" idx="1"/>
          </p:nvPr>
        </p:nvSpPr>
        <p:spPr>
          <a:xfrm>
            <a:off x="952500" y="2603500"/>
            <a:ext cx="11690482" cy="6286500"/>
          </a:xfrm>
          <a:prstGeom prst="rect">
            <a:avLst/>
          </a:prstGeom>
        </p:spPr>
        <p:txBody>
          <a:bodyPr/>
          <a:lstStyle/>
          <a:p>
            <a:r>
              <a:t>Revenue: $602 million</a:t>
            </a:r>
          </a:p>
          <a:p>
            <a:r>
              <a:rPr b="1">
                <a:latin typeface="Helvetica"/>
                <a:ea typeface="Helvetica"/>
                <a:cs typeface="Helvetica"/>
                <a:sym typeface="Helvetica"/>
              </a:rPr>
              <a:t>Loss</a:t>
            </a:r>
            <a:r>
              <a:t> (before tax, after $178 million R&amp;D): $104 million</a:t>
            </a:r>
          </a:p>
          <a:p>
            <a:r>
              <a:t>313 million monthly active users</a:t>
            </a:r>
          </a:p>
          <a:p>
            <a:r>
              <a:t>Market value: &gt; $12 billion</a:t>
            </a:r>
          </a:p>
          <a:p>
            <a:r>
              <a:t>each user is worth around $38 to shareholders and costs $0.33 every 3 months</a:t>
            </a:r>
          </a:p>
        </p:txBody>
      </p:sp>
      <p:sp>
        <p:nvSpPr>
          <p:cNvPr id="154" name="Shape 154"/>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4</a:t>
            </a:fld>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p>
            <a:r>
              <a:t>Take-over values</a:t>
            </a:r>
          </a:p>
        </p:txBody>
      </p:sp>
      <p:sp>
        <p:nvSpPr>
          <p:cNvPr id="157" name="Shape 157"/>
          <p:cNvSpPr>
            <a:spLocks noGrp="1"/>
          </p:cNvSpPr>
          <p:nvPr>
            <p:ph type="body" idx="1"/>
          </p:nvPr>
        </p:nvSpPr>
        <p:spPr>
          <a:prstGeom prst="rect">
            <a:avLst/>
          </a:prstGeom>
        </p:spPr>
        <p:txBody>
          <a:bodyPr/>
          <a:lstStyle/>
          <a:p>
            <a:pPr marL="422275" indent="-422275" defTabSz="554990">
              <a:spcBef>
                <a:spcPts val="3900"/>
              </a:spcBef>
              <a:defRPr sz="3420"/>
            </a:pPr>
            <a:r>
              <a:t>Facebook bought WhatsApp for $16 billion - £19 billion in 2014, when WhatsApp had 450m active users (it is now said to have over 1 billion active users)</a:t>
            </a:r>
          </a:p>
          <a:p>
            <a:pPr marL="422275" indent="-422275" defTabSz="554990">
              <a:spcBef>
                <a:spcPts val="3900"/>
              </a:spcBef>
              <a:defRPr sz="3420"/>
            </a:pPr>
            <a:r>
              <a:t>Google bought YouTube for $1.6 billion in 2006 when YouTube had some 12 million active users</a:t>
            </a:r>
          </a:p>
          <a:p>
            <a:pPr marL="422275" indent="-422275" defTabSz="554990">
              <a:spcBef>
                <a:spcPts val="3900"/>
              </a:spcBef>
              <a:defRPr sz="3420"/>
            </a:pPr>
            <a:r>
              <a:t>The number of active users is an important factor explaining the difference between the value of these companies and the value of their staff, technology, and other tangible and intangible assets</a:t>
            </a:r>
          </a:p>
        </p:txBody>
      </p:sp>
      <p:sp>
        <p:nvSpPr>
          <p:cNvPr id="158" name="Shape 158"/>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5</a:t>
            </a:fld>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 name="Shape 160"/>
          <p:cNvSpPr>
            <a:spLocks noGrp="1"/>
          </p:cNvSpPr>
          <p:nvPr>
            <p:ph type="title"/>
          </p:nvPr>
        </p:nvSpPr>
        <p:spPr>
          <a:prstGeom prst="rect">
            <a:avLst/>
          </a:prstGeom>
        </p:spPr>
        <p:txBody>
          <a:bodyPr/>
          <a:lstStyle/>
          <a:p>
            <a:r>
              <a:t>Monetisation</a:t>
            </a:r>
          </a:p>
          <a:p>
            <a:pPr>
              <a:defRPr sz="4800" i="1">
                <a:latin typeface="Helvetica"/>
                <a:ea typeface="Helvetica"/>
                <a:cs typeface="Helvetica"/>
                <a:sym typeface="Helvetica"/>
              </a:defRPr>
            </a:pPr>
            <a:r>
              <a:t>turning users into revenue</a:t>
            </a:r>
          </a:p>
        </p:txBody>
      </p:sp>
      <p:sp>
        <p:nvSpPr>
          <p:cNvPr id="161" name="Shape 161"/>
          <p:cNvSpPr>
            <a:spLocks noGrp="1"/>
          </p:cNvSpPr>
          <p:nvPr>
            <p:ph type="body" idx="1"/>
          </p:nvPr>
        </p:nvSpPr>
        <p:spPr>
          <a:xfrm>
            <a:off x="952500" y="2603500"/>
            <a:ext cx="11430199" cy="6286500"/>
          </a:xfrm>
          <a:prstGeom prst="rect">
            <a:avLst/>
          </a:prstGeom>
        </p:spPr>
        <p:txBody>
          <a:bodyPr/>
          <a:lstStyle/>
          <a:p>
            <a:r>
              <a:t>Advertisers will pay for access to users, </a:t>
            </a:r>
            <a:r>
              <a:rPr i="1">
                <a:latin typeface="Helvetica"/>
                <a:ea typeface="Helvetica"/>
                <a:cs typeface="Helvetica"/>
                <a:sym typeface="Helvetica"/>
              </a:rPr>
              <a:t>but usually only if their adverts create some desired user action</a:t>
            </a:r>
          </a:p>
          <a:p>
            <a:pPr lvl="1"/>
            <a:r>
              <a:t>random advertising would be ineffective - they want to target particular groups of users</a:t>
            </a:r>
          </a:p>
          <a:p>
            <a:pPr lvl="1"/>
            <a:r>
              <a:t>the more effective their advertising is, the more they are willing to pay</a:t>
            </a:r>
          </a:p>
          <a:p>
            <a:pPr lvl="1"/>
            <a:r>
              <a:t>showing the </a:t>
            </a:r>
            <a:r>
              <a:rPr i="1">
                <a:latin typeface="Helvetica"/>
                <a:ea typeface="Helvetica"/>
                <a:cs typeface="Helvetica"/>
                <a:sym typeface="Helvetica"/>
              </a:rPr>
              <a:t>most profitable</a:t>
            </a:r>
            <a:r>
              <a:t> adverts to the </a:t>
            </a:r>
            <a:r>
              <a:rPr i="1">
                <a:latin typeface="Helvetica"/>
                <a:ea typeface="Helvetica"/>
                <a:cs typeface="Helvetica"/>
                <a:sym typeface="Helvetica"/>
              </a:rPr>
              <a:t>best targeted</a:t>
            </a:r>
            <a:r>
              <a:t> users will maximise profits for advertisers </a:t>
            </a:r>
            <a:r>
              <a:rPr i="1">
                <a:latin typeface="Helvetica"/>
                <a:ea typeface="Helvetica"/>
                <a:cs typeface="Helvetica"/>
                <a:sym typeface="Helvetica"/>
              </a:rPr>
              <a:t>and</a:t>
            </a:r>
            <a:r>
              <a:t> for the company selling the access to their users</a:t>
            </a:r>
          </a:p>
        </p:txBody>
      </p:sp>
      <p:sp>
        <p:nvSpPr>
          <p:cNvPr id="162" name="Shape 162"/>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6</a:t>
            </a:fld>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p>
            <a:r>
              <a:t>Successful Monetisation</a:t>
            </a:r>
          </a:p>
          <a:p>
            <a:pPr>
              <a:defRPr sz="4800"/>
            </a:pPr>
            <a:r>
              <a:t>#1: Facebook advertising</a:t>
            </a:r>
          </a:p>
        </p:txBody>
      </p:sp>
      <p:pic>
        <p:nvPicPr>
          <p:cNvPr id="165" name="pasted-image.pdf"/>
          <p:cNvPicPr>
            <a:picLocks noChangeAspect="1"/>
          </p:cNvPicPr>
          <p:nvPr/>
        </p:nvPicPr>
        <p:blipFill>
          <a:blip r:embed="rId2">
            <a:extLst/>
          </a:blip>
          <a:stretch>
            <a:fillRect/>
          </a:stretch>
        </p:blipFill>
        <p:spPr>
          <a:xfrm>
            <a:off x="1628144" y="2656416"/>
            <a:ext cx="10267061" cy="6546876"/>
          </a:xfrm>
          <a:prstGeom prst="rect">
            <a:avLst/>
          </a:prstGeom>
          <a:ln w="12700">
            <a:miter lim="400000"/>
          </a:ln>
        </p:spPr>
      </p:pic>
      <p:sp>
        <p:nvSpPr>
          <p:cNvPr id="166" name="Shape 166"/>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7</a:t>
            </a:fld>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Facebook advert </a:t>
            </a:r>
            <a:r>
              <a:rPr b="1">
                <a:latin typeface="Helvetica"/>
                <a:ea typeface="Helvetica"/>
                <a:cs typeface="Helvetica"/>
                <a:sym typeface="Helvetica"/>
              </a:rPr>
              <a:t>targeting</a:t>
            </a:r>
          </a:p>
          <a:p>
            <a:pPr>
              <a:defRPr sz="4400"/>
            </a:pPr>
            <a:r>
              <a:t>Facebook offers targeting by ….</a:t>
            </a:r>
          </a:p>
        </p:txBody>
      </p:sp>
      <p:sp>
        <p:nvSpPr>
          <p:cNvPr id="169" name="Shape 169"/>
          <p:cNvSpPr>
            <a:spLocks noGrp="1"/>
          </p:cNvSpPr>
          <p:nvPr>
            <p:ph type="body" idx="1"/>
          </p:nvPr>
        </p:nvSpPr>
        <p:spPr>
          <a:xfrm>
            <a:off x="332912" y="2603500"/>
            <a:ext cx="12338977" cy="6286500"/>
          </a:xfrm>
          <a:prstGeom prst="rect">
            <a:avLst/>
          </a:prstGeom>
        </p:spPr>
        <p:txBody>
          <a:bodyPr/>
          <a:lstStyle/>
          <a:p>
            <a:pPr marL="531907" marR="452627" indent="-305593" defTabSz="452627">
              <a:spcBef>
                <a:spcPts val="900"/>
              </a:spcBef>
              <a:defRPr sz="4257" i="1">
                <a:solidFill>
                  <a:srgbClr val="000000"/>
                </a:solidFill>
                <a:latin typeface="Garamond"/>
                <a:ea typeface="Garamond"/>
                <a:cs typeface="Garamond"/>
                <a:sym typeface="Garamond"/>
              </a:defRPr>
            </a:pPr>
            <a:r>
              <a:rPr b="1" i="0" dirty="0"/>
              <a:t>Location</a:t>
            </a:r>
            <a:r>
              <a:rPr b="1" dirty="0"/>
              <a:t> </a:t>
            </a:r>
            <a:r>
              <a:rPr dirty="0"/>
              <a:t>Reach your customers in the areas where they live or where they do business with you. Target adverts by country, county/region, postcode or even the area around your business.</a:t>
            </a:r>
          </a:p>
          <a:p>
            <a:pPr marL="531907" marR="452627" indent="-305593" defTabSz="452627">
              <a:spcBef>
                <a:spcPts val="900"/>
              </a:spcBef>
              <a:defRPr sz="4257" i="1">
                <a:solidFill>
                  <a:srgbClr val="000000"/>
                </a:solidFill>
                <a:latin typeface="Garamond"/>
                <a:ea typeface="Garamond"/>
                <a:cs typeface="Garamond"/>
                <a:sym typeface="Garamond"/>
              </a:defRPr>
            </a:pPr>
            <a:r>
              <a:rPr b="1" i="0" dirty="0"/>
              <a:t>Demographics</a:t>
            </a:r>
            <a:r>
              <a:rPr b="1" dirty="0"/>
              <a:t> </a:t>
            </a:r>
            <a:r>
              <a:rPr dirty="0"/>
              <a:t>Choose the audiences that should see your adverts by age, gender, interests and even the languages they speak.</a:t>
            </a:r>
          </a:p>
          <a:p>
            <a:pPr marL="531907" marR="452627" indent="-305593" defTabSz="452627">
              <a:spcBef>
                <a:spcPts val="900"/>
              </a:spcBef>
              <a:defRPr sz="4257" i="1">
                <a:solidFill>
                  <a:srgbClr val="000000"/>
                </a:solidFill>
                <a:latin typeface="Garamond"/>
                <a:ea typeface="Garamond"/>
                <a:cs typeface="Garamond"/>
                <a:sym typeface="Garamond"/>
              </a:defRPr>
            </a:pPr>
            <a:r>
              <a:rPr b="1" i="0" dirty="0"/>
              <a:t>Interests</a:t>
            </a:r>
            <a:r>
              <a:rPr b="1" dirty="0"/>
              <a:t> </a:t>
            </a:r>
            <a:r>
              <a:rPr dirty="0"/>
              <a:t>Choose from </a:t>
            </a:r>
            <a:r>
              <a:rPr dirty="0">
                <a:solidFill>
                  <a:srgbClr val="0000FF"/>
                </a:solidFill>
              </a:rPr>
              <a:t>hundreds of categories </a:t>
            </a:r>
            <a:r>
              <a:rPr dirty="0"/>
              <a:t>such as music, films, sport, games, shopping and so much more to help you find just the right people.</a:t>
            </a:r>
          </a:p>
        </p:txBody>
      </p:sp>
      <p:sp>
        <p:nvSpPr>
          <p:cNvPr id="170" name="Shape 170"/>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8</a:t>
            </a:fld>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 name="Shape 172"/>
          <p:cNvSpPr>
            <a:spLocks noGrp="1"/>
          </p:cNvSpPr>
          <p:nvPr>
            <p:ph type="body" idx="1"/>
          </p:nvPr>
        </p:nvSpPr>
        <p:spPr>
          <a:xfrm>
            <a:off x="303543" y="141750"/>
            <a:ext cx="12272434" cy="8758768"/>
          </a:xfrm>
          <a:prstGeom prst="rect">
            <a:avLst/>
          </a:prstGeom>
        </p:spPr>
        <p:txBody>
          <a:bodyPr/>
          <a:lstStyle/>
          <a:p>
            <a:pPr marL="377825" indent="-377825" defTabSz="496570">
              <a:spcBef>
                <a:spcPts val="3500"/>
              </a:spcBef>
              <a:defRPr sz="3060"/>
            </a:pPr>
            <a:r>
              <a:rPr b="1" dirty="0">
                <a:latin typeface="Helvetica"/>
                <a:ea typeface="Helvetica"/>
                <a:cs typeface="Helvetica"/>
                <a:sym typeface="Helvetica"/>
              </a:rPr>
              <a:t>Behaviours</a:t>
            </a:r>
            <a:r>
              <a:rPr dirty="0"/>
              <a:t> You know your customers best, and you can find them based on the things they do – such as shopping behaviour, the type of phone they use or if they're looking to buy a car or house.</a:t>
            </a:r>
          </a:p>
          <a:p>
            <a:pPr marL="377825" indent="-377825" defTabSz="496570">
              <a:spcBef>
                <a:spcPts val="3500"/>
              </a:spcBef>
              <a:defRPr sz="3060"/>
            </a:pPr>
            <a:r>
              <a:rPr b="1" dirty="0">
                <a:latin typeface="Helvetica"/>
                <a:ea typeface="Helvetica"/>
                <a:cs typeface="Helvetica"/>
                <a:sym typeface="Helvetica"/>
              </a:rPr>
              <a:t>Connections</a:t>
            </a:r>
            <a:r>
              <a:rPr dirty="0"/>
              <a:t> Reach the people who like your Page or your app – and reach their friends, too. It's an easy way to find even more people who may be interested in your business.</a:t>
            </a:r>
          </a:p>
          <a:p>
            <a:pPr marL="377825" indent="-377825" defTabSz="496570">
              <a:spcBef>
                <a:spcPts val="3500"/>
              </a:spcBef>
              <a:defRPr sz="3060"/>
            </a:pPr>
            <a:r>
              <a:rPr b="1" dirty="0">
                <a:latin typeface="Helvetica"/>
                <a:ea typeface="Helvetica"/>
                <a:cs typeface="Helvetica"/>
                <a:sym typeface="Helvetica"/>
              </a:rPr>
              <a:t>Partner categories</a:t>
            </a:r>
            <a:r>
              <a:rPr dirty="0"/>
              <a:t> These are targeting options provided by third-party data partners. With Partner Categories, you can reach people based on offline behaviours people take outside Facebook, such as owning a home, being in the market for a new van or being a loyal purchaser of a specific brand or product. Facebook has partnered with </a:t>
            </a:r>
            <a:r>
              <a:rPr dirty="0">
                <a:solidFill>
                  <a:srgbClr val="0000FF"/>
                </a:solidFill>
              </a:rPr>
              <a:t>Acxiom, Epsilon, Experian Marketing Services, Oracle Data Cloud (formerly Datalogix), and Quantium</a:t>
            </a:r>
            <a:r>
              <a:rPr dirty="0"/>
              <a:t> to activate Partner Categories in specific markets. These third-party partners collect and model data from a variety of sources, </a:t>
            </a:r>
            <a:r>
              <a:rPr dirty="0">
                <a:solidFill>
                  <a:srgbClr val="0000FF"/>
                </a:solidFill>
              </a:rPr>
              <a:t>like public records, loyalty card programs, surveys and independent data providers</a:t>
            </a:r>
            <a:r>
              <a:rPr dirty="0"/>
              <a:t>.</a:t>
            </a:r>
          </a:p>
        </p:txBody>
      </p:sp>
      <p:sp>
        <p:nvSpPr>
          <p:cNvPr id="173" name="Shape 173"/>
          <p:cNvSpPr/>
          <p:nvPr/>
        </p:nvSpPr>
        <p:spPr>
          <a:xfrm>
            <a:off x="-1" y="8965772"/>
            <a:ext cx="12575977" cy="84125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50800" tIns="50800" rIns="50800" bIns="50800" anchor="ctr">
            <a:spAutoFit/>
          </a:bodyPr>
          <a:lstStyle/>
          <a:p>
            <a:pPr>
              <a:defRPr sz="2400"/>
            </a:pPr>
            <a:r>
              <a:rPr dirty="0"/>
              <a:t>These descriptions were taken from </a:t>
            </a:r>
            <a:r>
              <a:rPr dirty="0">
                <a:hlinkClick r:id="rId2"/>
              </a:rPr>
              <a:t>https://en-gb.facebook.com/business/products/ads/ad-targeting/</a:t>
            </a:r>
            <a:r>
              <a:rPr dirty="0"/>
              <a:t> (on 23/8/2016)</a:t>
            </a:r>
          </a:p>
        </p:txBody>
      </p:sp>
      <p:sp>
        <p:nvSpPr>
          <p:cNvPr id="174" name="Shape 174"/>
          <p:cNvSpPr>
            <a:spLocks noGrp="1"/>
          </p:cNvSpPr>
          <p:nvPr>
            <p:ph type="sldNum" sz="quarter" idx="2"/>
          </p:nvPr>
        </p:nvSpPr>
        <p:spPr>
          <a:xfrm>
            <a:off x="6375349" y="9251950"/>
            <a:ext cx="241402" cy="381000"/>
          </a:xfrm>
          <a:prstGeom prst="rect">
            <a:avLst/>
          </a:prstGeom>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fld id="{86CB4B4D-7CA3-9044-876B-883B54F8677D}" type="slidenum">
              <a:rPr/>
              <a:pPr/>
              <a:t>9</a:t>
            </a:fld>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TotalTime>
  <Words>3073</Words>
  <Application>Microsoft Macintosh PowerPoint</Application>
  <PresentationFormat>Custom</PresentationFormat>
  <Paragraphs>200</Paragraphs>
  <Slides>36</Slides>
  <Notes>0</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White</vt:lpstr>
      <vt:lpstr>Customer or Product? ownership and control of personal data</vt:lpstr>
      <vt:lpstr>Twitter and Facebook</vt:lpstr>
      <vt:lpstr>Facebook reported figures for the 3 months to June 30 2016</vt:lpstr>
      <vt:lpstr>Twitter reported figures for the 3 months to June 30 2016</vt:lpstr>
      <vt:lpstr>Take-over values</vt:lpstr>
      <vt:lpstr>Monetisation turning users into revenue</vt:lpstr>
      <vt:lpstr>Successful Monetisation #1: Facebook advertising</vt:lpstr>
      <vt:lpstr>Facebook advert targeting Facebook offers targeting by ….</vt:lpstr>
      <vt:lpstr>Slide 9</vt:lpstr>
      <vt:lpstr>Facebook charging</vt:lpstr>
      <vt:lpstr>What adverts will you see? The ones that maximise the advertiser’s hits and Facebook’s income</vt:lpstr>
      <vt:lpstr>Successful Monetisation #2: Google AdWords</vt:lpstr>
      <vt:lpstr>Google AdWords</vt:lpstr>
      <vt:lpstr>Google AdWords</vt:lpstr>
      <vt:lpstr>Google AdWords</vt:lpstr>
      <vt:lpstr>Google uses personal data to target adverts, including …</vt:lpstr>
      <vt:lpstr>… and other data you have provided</vt:lpstr>
      <vt:lpstr>Google tells users that it analyses emails and other uploaded content</vt:lpstr>
      <vt:lpstr>… and uses the data to target advertisements</vt:lpstr>
      <vt:lpstr>How much personal data?</vt:lpstr>
      <vt:lpstr>Who owns your personal data?</vt:lpstr>
      <vt:lpstr>Slide 22</vt:lpstr>
      <vt:lpstr>Targeting adverts by your Mood This is apparently from an Apple patent application</vt:lpstr>
      <vt:lpstr>Google’s patent application to track what advertisements you look at – perhaps using Google Glass or a similar device?</vt:lpstr>
      <vt:lpstr>If mood is important to advertisers, might you be manipulated?</vt:lpstr>
      <vt:lpstr>Your Facebook News Feed </vt:lpstr>
      <vt:lpstr>Where do Americans get their news?</vt:lpstr>
      <vt:lpstr>The Filter Bubble</vt:lpstr>
      <vt:lpstr>Does this matter?</vt:lpstr>
      <vt:lpstr>How much control can you have?</vt:lpstr>
      <vt:lpstr>Most US aged18-24 use an ad blocker </vt:lpstr>
      <vt:lpstr>Browsing without Ad Blockers can be dangerous</vt:lpstr>
      <vt:lpstr>Differential Pricing and Discrimination</vt:lpstr>
      <vt:lpstr>How Much is your Data Worth?</vt:lpstr>
      <vt:lpstr>Conclusions</vt:lpstr>
      <vt:lpstr>Next Cyberliving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or Product? ownership and control of personal data</dc:title>
  <cp:lastModifiedBy>Martyn Thomas</cp:lastModifiedBy>
  <cp:revision>7</cp:revision>
  <cp:lastPrinted>2016-10-16T10:03:31Z</cp:lastPrinted>
  <dcterms:created xsi:type="dcterms:W3CDTF">2016-10-16T14:41:25Z</dcterms:created>
  <dcterms:modified xsi:type="dcterms:W3CDTF">2016-10-16T14:58:48Z</dcterms:modified>
</cp:coreProperties>
</file>