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52"/>
  </p:notesMasterIdLst>
  <p:sldIdLst>
    <p:sldId id="1242" r:id="rId2"/>
    <p:sldId id="1262" r:id="rId3"/>
    <p:sldId id="1260" r:id="rId4"/>
    <p:sldId id="1263" r:id="rId5"/>
    <p:sldId id="1304" r:id="rId6"/>
    <p:sldId id="1245" r:id="rId7"/>
    <p:sldId id="1257" r:id="rId8"/>
    <p:sldId id="1259" r:id="rId9"/>
    <p:sldId id="1292" r:id="rId10"/>
    <p:sldId id="1294" r:id="rId11"/>
    <p:sldId id="1293" r:id="rId12"/>
    <p:sldId id="1267" r:id="rId13"/>
    <p:sldId id="1268" r:id="rId14"/>
    <p:sldId id="1269" r:id="rId15"/>
    <p:sldId id="1270" r:id="rId16"/>
    <p:sldId id="1302" r:id="rId17"/>
    <p:sldId id="1301" r:id="rId18"/>
    <p:sldId id="1303" r:id="rId19"/>
    <p:sldId id="1272" r:id="rId20"/>
    <p:sldId id="1273" r:id="rId21"/>
    <p:sldId id="1274" r:id="rId22"/>
    <p:sldId id="1275" r:id="rId23"/>
    <p:sldId id="1276" r:id="rId24"/>
    <p:sldId id="1277" r:id="rId25"/>
    <p:sldId id="1278" r:id="rId26"/>
    <p:sldId id="1258" r:id="rId27"/>
    <p:sldId id="1298" r:id="rId28"/>
    <p:sldId id="1248" r:id="rId29"/>
    <p:sldId id="1250" r:id="rId30"/>
    <p:sldId id="1252" r:id="rId31"/>
    <p:sldId id="1254" r:id="rId32"/>
    <p:sldId id="1264" r:id="rId33"/>
    <p:sldId id="1243" r:id="rId34"/>
    <p:sldId id="1246" r:id="rId35"/>
    <p:sldId id="1297" r:id="rId36"/>
    <p:sldId id="1279" r:id="rId37"/>
    <p:sldId id="1280" r:id="rId38"/>
    <p:sldId id="1281" r:id="rId39"/>
    <p:sldId id="1282" r:id="rId40"/>
    <p:sldId id="1283" r:id="rId41"/>
    <p:sldId id="1288" r:id="rId42"/>
    <p:sldId id="1289" r:id="rId43"/>
    <p:sldId id="1290" r:id="rId44"/>
    <p:sldId id="1266" r:id="rId45"/>
    <p:sldId id="1296" r:id="rId46"/>
    <p:sldId id="1295" r:id="rId47"/>
    <p:sldId id="1285" r:id="rId48"/>
    <p:sldId id="1287" r:id="rId49"/>
    <p:sldId id="1286" r:id="rId50"/>
    <p:sldId id="1299" r:id="rId5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Arial" charset="0"/>
        <a:cs typeface="Arial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Times New Roman" charset="0"/>
        <a:ea typeface="Arial" charset="0"/>
        <a:cs typeface="Arial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Times New Roman" charset="0"/>
        <a:ea typeface="Arial" charset="0"/>
        <a:cs typeface="Arial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Times New Roman" charset="0"/>
        <a:ea typeface="Arial" charset="0"/>
        <a:cs typeface="Arial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Times New Roman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41B"/>
    <a:srgbClr val="FF0C15"/>
    <a:srgbClr val="950000"/>
    <a:srgbClr val="40FF4E"/>
    <a:srgbClr val="F54FFF"/>
    <a:srgbClr val="FF42E6"/>
    <a:srgbClr val="3399FF"/>
    <a:srgbClr val="0066FF"/>
    <a:srgbClr val="FF3399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110" autoAdjust="0"/>
    <p:restoredTop sz="90501" autoAdjust="0"/>
  </p:normalViewPr>
  <p:slideViewPr>
    <p:cSldViewPr>
      <p:cViewPr>
        <p:scale>
          <a:sx n="75" d="100"/>
          <a:sy n="75" d="100"/>
        </p:scale>
        <p:origin x="-504" y="-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4696"/>
    </p:cViewPr>
  </p:sorterViewPr>
  <p:notesViewPr>
    <p:cSldViewPr>
      <p:cViewPr varScale="1">
        <p:scale>
          <a:sx n="67" d="100"/>
          <a:sy n="67" d="100"/>
        </p:scale>
        <p:origin x="-2488" y="-11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badi MT Condensed Extra Bol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badi MT Condensed Extra Bol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badi MT Condensed Extra Bol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badi MT Condensed Extra Bold" charset="0"/>
              </a:defRPr>
            </a:lvl1pPr>
          </a:lstStyle>
          <a:p>
            <a:pPr>
              <a:defRPr/>
            </a:pPr>
            <a:fld id="{2737F539-327F-1A44-923F-210909929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697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badi MT Condensed Extra Bold" charset="0"/>
        <a:ea typeface="Abadi MT Condensed Extra Bold" charset="0"/>
        <a:cs typeface="Abadi MT Condensed Extra Bold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badi MT Condensed Extra Bold" charset="0"/>
        <a:ea typeface="Abadi MT Condensed Extra Bold" charset="0"/>
        <a:cs typeface="Abadi MT Condensed Extra Bold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badi MT Condensed Extra Bold" charset="0"/>
        <a:ea typeface="Abadi MT Condensed Extra Bold" charset="0"/>
        <a:cs typeface="Abadi MT Condensed Extra Bold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badi MT Condensed Extra Bold" charset="0"/>
        <a:ea typeface="Abadi MT Condensed Extra Bold" charset="0"/>
        <a:cs typeface="Abadi MT Condensed Extra Bold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badi MT Condensed Extra Bold" charset="0"/>
        <a:ea typeface="Abadi MT Condensed Extra Bold" charset="0"/>
        <a:cs typeface="Abadi MT Condensed Extra Bold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7F539-327F-1A44-923F-210909929E2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21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>
            <a:prstTxWarp prst="textNoShape">
              <a:avLst/>
            </a:prstTxWarp>
          </a:bodyPr>
          <a:lstStyle/>
          <a:p>
            <a:pPr algn="r"/>
            <a:fld id="{1F1D7E9A-891F-584B-9918-DC799CE5CE19}" type="slidenum">
              <a:rPr lang="en-US" sz="1300"/>
              <a:pPr algn="r"/>
              <a:t>23</a:t>
            </a:fld>
            <a:endParaRPr lang="en-US" sz="1300" dirty="0"/>
          </a:p>
        </p:txBody>
      </p:sp>
      <p:sp>
        <p:nvSpPr>
          <p:cNvPr id="2744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04285A-5305-8548-A5DE-FAC89BB71798}" type="slidenum">
              <a:rPr lang="en-US"/>
              <a:pPr/>
              <a:t>25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D9A3B9-1629-C44D-8F52-2435C641CA16}" type="slidenum">
              <a:rPr lang="en-US"/>
              <a:pPr/>
              <a:t>34</a:t>
            </a:fld>
            <a:endParaRPr lang="en-US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3B8E2B-2F03-4745-B1E7-E1A9589D2B86}" type="slidenum">
              <a:rPr lang="en-US"/>
              <a:pPr/>
              <a:t>35</a:t>
            </a:fld>
            <a:endParaRPr lang="en-US"/>
          </a:p>
        </p:txBody>
      </p:sp>
      <p:sp>
        <p:nvSpPr>
          <p:cNvPr id="362498" name="Rectangle 7"/>
          <p:cNvSpPr txBox="1">
            <a:spLocks noGrp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6661" tIns="48331" rIns="96661" bIns="48331" anchor="b">
            <a:prstTxWarp prst="textNoShape">
              <a:avLst/>
            </a:prstTxWarp>
          </a:bodyPr>
          <a:lstStyle/>
          <a:p>
            <a:pPr algn="r" eaLnBrk="1" hangingPunct="1"/>
            <a:fld id="{CF16D89C-5BCA-444A-8120-61375926E584}" type="slidenum">
              <a:rPr lang="en-US" sz="1300">
                <a:solidFill>
                  <a:srgbClr val="000000"/>
                </a:solidFill>
                <a:sym typeface="Arial" charset="0"/>
              </a:rPr>
              <a:pPr algn="r" eaLnBrk="1" hangingPunct="1"/>
              <a:t>35</a:t>
            </a:fld>
            <a:endParaRPr lang="en-US" sz="13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36249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57" tIns="48328" rIns="96657" bIns="4832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>
            <a:prstTxWarp prst="textNoShape">
              <a:avLst/>
            </a:prstTxWarp>
          </a:bodyPr>
          <a:lstStyle/>
          <a:p>
            <a:pPr algn="r"/>
            <a:fld id="{1F1D7E9A-891F-584B-9918-DC799CE5CE19}" type="slidenum">
              <a:rPr lang="en-US" sz="1300"/>
              <a:pPr algn="r"/>
              <a:t>36</a:t>
            </a:fld>
            <a:endParaRPr lang="en-US" sz="1300" dirty="0"/>
          </a:p>
        </p:txBody>
      </p:sp>
      <p:sp>
        <p:nvSpPr>
          <p:cNvPr id="2744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304A60-B85D-104E-97F6-E2DA211519B6}" type="slidenum">
              <a:rPr lang="en-US"/>
              <a:pPr/>
              <a:t>37</a:t>
            </a:fld>
            <a:endParaRPr lang="en-US"/>
          </a:p>
        </p:txBody>
      </p:sp>
      <p:sp>
        <p:nvSpPr>
          <p:cNvPr id="228354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>
            <a:prstTxWarp prst="textNoShape">
              <a:avLst/>
            </a:prstTxWarp>
          </a:bodyPr>
          <a:lstStyle/>
          <a:p>
            <a:pPr algn="r"/>
            <a:fld id="{FFB801D6-4C67-6547-A44A-1D83E3BB6EC4}" type="slidenum">
              <a:rPr lang="en-US" sz="1300"/>
              <a:pPr algn="r"/>
              <a:t>37</a:t>
            </a:fld>
            <a:endParaRPr lang="en-US" sz="1300" dirty="0"/>
          </a:p>
        </p:txBody>
      </p:sp>
      <p:sp>
        <p:nvSpPr>
          <p:cNvPr id="22835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7F539-327F-1A44-923F-210909929E2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94EBB0-C6D6-A645-94D7-113FF6C3A921}" type="slidenum">
              <a:rPr lang="en-US"/>
              <a:pPr/>
              <a:t>38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02634D-FC81-7544-B61D-F0FDC4C25B43}" type="slidenum">
              <a:rPr lang="en-US"/>
              <a:pPr/>
              <a:t>40</a:t>
            </a:fld>
            <a:endParaRPr lang="en-US"/>
          </a:p>
        </p:txBody>
      </p:sp>
      <p:sp>
        <p:nvSpPr>
          <p:cNvPr id="599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7F539-327F-1A44-923F-210909929E2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37F166-EF48-6E40-8BEE-CC00C2ABBE0C}" type="slidenum">
              <a:rPr lang="en-US"/>
              <a:pPr/>
              <a:t>48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>
            <a:prstTxWarp prst="textNoShape">
              <a:avLst/>
            </a:prstTxWarp>
          </a:bodyPr>
          <a:lstStyle/>
          <a:p>
            <a:pPr algn="r"/>
            <a:fld id="{1F1D7E9A-891F-584B-9918-DC799CE5CE19}" type="slidenum">
              <a:rPr lang="en-US" sz="1300"/>
              <a:pPr algn="r"/>
              <a:t>12</a:t>
            </a:fld>
            <a:endParaRPr lang="en-US" sz="1300" dirty="0"/>
          </a:p>
        </p:txBody>
      </p:sp>
      <p:sp>
        <p:nvSpPr>
          <p:cNvPr id="2744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B1763E-8044-8840-B6AC-4D08908DFC98}" type="slidenum">
              <a:rPr lang="en-US"/>
              <a:pPr/>
              <a:t>13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Which accounted for one Nobel prize, </a:t>
            </a:r>
          </a:p>
          <a:p>
            <a:r>
              <a:rPr lang="en-US"/>
              <a:t>but not to Gamow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Fowler Nobel picture</a:t>
            </a:r>
          </a:p>
          <a:p>
            <a:r>
              <a:rPr lang="en-US" dirty="0" smtClean="0"/>
              <a:t>Burbidge, </a:t>
            </a:r>
            <a:r>
              <a:rPr lang="en-US" dirty="0" err="1" smtClean="0"/>
              <a:t>hoyle</a:t>
            </a:r>
            <a:r>
              <a:rPr lang="en-US" baseline="0" dirty="0" smtClean="0"/>
              <a:t>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7F539-327F-1A44-923F-210909929E2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>
            <a:prstTxWarp prst="textNoShape">
              <a:avLst/>
            </a:prstTxWarp>
          </a:bodyPr>
          <a:lstStyle/>
          <a:p>
            <a:pPr algn="r"/>
            <a:fld id="{1F1D7E9A-891F-584B-9918-DC799CE5CE19}" type="slidenum">
              <a:rPr lang="en-US" sz="1300"/>
              <a:pPr algn="r"/>
              <a:t>15</a:t>
            </a:fld>
            <a:endParaRPr lang="en-US" sz="1300" dirty="0"/>
          </a:p>
        </p:txBody>
      </p:sp>
      <p:sp>
        <p:nvSpPr>
          <p:cNvPr id="2744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B8CD2-E65A-0046-A19B-CE71F550FC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32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>
            <a:prstTxWarp prst="textNoShape">
              <a:avLst/>
            </a:prstTxWarp>
          </a:bodyPr>
          <a:lstStyle/>
          <a:p>
            <a:pPr algn="r"/>
            <a:fld id="{1F1D7E9A-891F-584B-9918-DC799CE5CE19}" type="slidenum">
              <a:rPr lang="en-US" sz="1300"/>
              <a:pPr algn="r"/>
              <a:t>19</a:t>
            </a:fld>
            <a:endParaRPr lang="en-US" sz="1300" dirty="0"/>
          </a:p>
        </p:txBody>
      </p:sp>
      <p:sp>
        <p:nvSpPr>
          <p:cNvPr id="2744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33F80F-20B0-6244-A74B-4663A54B81FA}" type="slidenum">
              <a:rPr lang="en-US"/>
              <a:pPr/>
              <a:t>20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768B0-EA32-AF49-AE8B-04F437A7D7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8E8ED-83E2-9241-92DB-BCDAAC1561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6932CC-7FE8-0E42-89D5-75F8A24A96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9788B-7288-7045-A028-EDF308CFBD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390D8-97F6-7B49-89F4-E5F6206F12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139F1-2BD4-854E-BC7A-DF78CFE7C9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76235-A55B-BC4B-B2EA-42F7E8052E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46F2C-22AE-3F47-89E5-1E763CF480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E974B-E080-6D49-8704-219DD00CF8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077D2A-CCC8-CD4C-B588-5871154DFC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C316D-8972-4D4E-A6C8-C39A0A5B7F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842845-BE32-BE49-A3BE-C64A19F697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tiff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jpe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8742"/>
            <a:ext cx="8229600" cy="2392455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THE EXPANDING UNIVERSE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1" y="5114633"/>
            <a:ext cx="57764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   </a:t>
            </a:r>
            <a:r>
              <a:rPr lang="en-US" sz="2400" dirty="0" smtClean="0">
                <a:solidFill>
                  <a:srgbClr val="FFFFFF"/>
                </a:solidFill>
              </a:rPr>
              <a:t>                </a:t>
            </a:r>
            <a:r>
              <a:rPr lang="en-US" sz="2800" dirty="0" smtClean="0">
                <a:solidFill>
                  <a:srgbClr val="FFFFFF"/>
                </a:solidFill>
              </a:rPr>
              <a:t>Joseph  </a:t>
            </a:r>
            <a:r>
              <a:rPr lang="en-US" sz="2800" dirty="0" smtClean="0">
                <a:solidFill>
                  <a:srgbClr val="FFFFFF"/>
                </a:solidFill>
              </a:rPr>
              <a:t>Silk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Gresham Lecture 26 October 2016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                           </a:t>
            </a:r>
            <a:r>
              <a:rPr lang="en-US" dirty="0" smtClean="0">
                <a:solidFill>
                  <a:srgbClr val="FFFFFF"/>
                </a:solidFill>
              </a:rPr>
              <a:t>IAP/JHU/Oxford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6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8328" t="12967" r="5552" b="12767"/>
          <a:stretch>
            <a:fillRect/>
          </a:stretch>
        </p:blipFill>
        <p:spPr bwMode="auto">
          <a:xfrm>
            <a:off x="0" y="117740"/>
            <a:ext cx="5029200" cy="613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l="9716" t="20825" r="11104" b="21606"/>
          <a:stretch>
            <a:fillRect/>
          </a:stretch>
        </p:blipFill>
        <p:spPr bwMode="auto">
          <a:xfrm>
            <a:off x="4731396" y="152400"/>
            <a:ext cx="441260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lum bright="6000" contrast="20000"/>
          </a:blip>
          <a:srcRect/>
          <a:stretch>
            <a:fillRect/>
          </a:stretch>
        </p:blipFill>
        <p:spPr bwMode="auto">
          <a:xfrm>
            <a:off x="4644009" y="188640"/>
            <a:ext cx="4499992" cy="522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301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32656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Tuesday, 28 October </a:t>
            </a:r>
            <a:r>
              <a:rPr lang="en-US" dirty="0" smtClean="0"/>
              <a:t>2014  (from The Independent, London)</a:t>
            </a:r>
          </a:p>
          <a:p>
            <a:endParaRPr lang="en-US" dirty="0"/>
          </a:p>
          <a:p>
            <a:r>
              <a:rPr lang="en-US" sz="2000" dirty="0"/>
              <a:t>The theories of evolution and the Big Bang are real and God is not “a magician with a </a:t>
            </a:r>
            <a:r>
              <a:rPr lang="en-US" sz="2000" dirty="0" smtClean="0"/>
              <a:t>magic wand</a:t>
            </a:r>
            <a:r>
              <a:rPr lang="en-US" sz="2000" dirty="0"/>
              <a:t>”, </a:t>
            </a:r>
            <a:r>
              <a:rPr lang="en-US" sz="2000" dirty="0" smtClean="0"/>
              <a:t> Pope </a:t>
            </a:r>
            <a:r>
              <a:rPr lang="en-US" sz="2000" dirty="0"/>
              <a:t>Francis has </a:t>
            </a:r>
            <a:r>
              <a:rPr lang="en-US" sz="2000" dirty="0" smtClean="0"/>
              <a:t>declared. Speaking </a:t>
            </a:r>
            <a:r>
              <a:rPr lang="en-US" sz="2000" dirty="0"/>
              <a:t>at the Pontifical Academy of Sciences, the Pope made comments which experts </a:t>
            </a:r>
            <a:r>
              <a:rPr lang="en-US" sz="2000" dirty="0" smtClean="0"/>
              <a:t>said put </a:t>
            </a:r>
            <a:r>
              <a:rPr lang="en-US" sz="2000" dirty="0"/>
              <a:t>an end to the “pseudo theories” of creationism and </a:t>
            </a:r>
            <a:r>
              <a:rPr lang="en-US" sz="2000" dirty="0" smtClean="0"/>
              <a:t>intelligent design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Franci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8840"/>
            <a:ext cx="3822700" cy="4749800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/>
          <a:srcRect l="10054" t="21611" r="12118" b="36520"/>
          <a:stretch/>
        </p:blipFill>
        <p:spPr bwMode="auto">
          <a:xfrm rot="212691">
            <a:off x="112482" y="2791071"/>
            <a:ext cx="5089126" cy="331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ohnpau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789040"/>
            <a:ext cx="2254532" cy="2163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263691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1996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2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3"/>
          <p:cNvSpPr>
            <a:spLocks noChangeArrowheads="1"/>
          </p:cNvSpPr>
          <p:nvPr/>
        </p:nvSpPr>
        <p:spPr bwMode="auto">
          <a:xfrm>
            <a:off x="0" y="3068960"/>
            <a:ext cx="91440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5300" dirty="0" smtClean="0">
                <a:solidFill>
                  <a:srgbClr val="FFFF00"/>
                </a:solidFill>
              </a:rPr>
              <a:t>    </a:t>
            </a:r>
            <a:r>
              <a:rPr lang="en-US" sz="6600" dirty="0" smtClean="0">
                <a:solidFill>
                  <a:srgbClr val="FFFF00"/>
                </a:solidFill>
              </a:rPr>
              <a:t>1949</a:t>
            </a:r>
          </a:p>
          <a:p>
            <a:endParaRPr lang="en-US" sz="5300" dirty="0" smtClean="0">
              <a:solidFill>
                <a:srgbClr val="FFFF00"/>
              </a:solidFill>
            </a:endParaRPr>
          </a:p>
          <a:p>
            <a:r>
              <a:rPr lang="en-US" sz="5300" dirty="0" smtClean="0">
                <a:solidFill>
                  <a:srgbClr val="FFFF00"/>
                </a:solidFill>
              </a:rPr>
              <a:t>nuclear physicists plunge in</a:t>
            </a:r>
            <a:endParaRPr lang="en-US" sz="5300" dirty="0">
              <a:solidFill>
                <a:srgbClr val="FFFF00"/>
              </a:solidFill>
            </a:endParaRPr>
          </a:p>
        </p:txBody>
      </p:sp>
      <p:pic>
        <p:nvPicPr>
          <p:cNvPr id="2" name="Picture 1" descr="gamo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r="10461"/>
          <a:stretch/>
        </p:blipFill>
        <p:spPr>
          <a:xfrm>
            <a:off x="5220072" y="0"/>
            <a:ext cx="3747419" cy="44500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404664"/>
            <a:ext cx="18133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George Gamow</a:t>
            </a:r>
          </a:p>
          <a:p>
            <a:endParaRPr lang="en-US" sz="2000" dirty="0"/>
          </a:p>
          <a:p>
            <a:r>
              <a:rPr lang="en-US" sz="2000" dirty="0" smtClean="0"/>
              <a:t>  1904-1968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975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sz="4000"/>
              <a:t/>
            </a:r>
            <a:br>
              <a:rPr lang="en-US" sz="4000"/>
            </a:br>
            <a:endParaRPr lang="en-US"/>
          </a:p>
        </p:txBody>
      </p:sp>
      <p:pic>
        <p:nvPicPr>
          <p:cNvPr id="349187" name="Picture 3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t="37008" r="9521" b="33070"/>
          <a:stretch>
            <a:fillRect/>
          </a:stretch>
        </p:blipFill>
        <p:spPr bwMode="auto">
          <a:xfrm>
            <a:off x="2195736" y="3197470"/>
            <a:ext cx="7732427" cy="366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91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81600" y="0"/>
            <a:ext cx="3962400" cy="1143000"/>
          </a:xfrm>
          <a:noFill/>
          <a:ln/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700" dirty="0" smtClean="0">
                <a:solidFill>
                  <a:srgbClr val="FFFAA4"/>
                </a:solidFill>
              </a:rPr>
              <a:t>RALPH ALPHER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700" dirty="0" smtClean="0">
                <a:solidFill>
                  <a:srgbClr val="FFFAA4"/>
                </a:solidFill>
              </a:rPr>
              <a:t> GEORGE </a:t>
            </a:r>
            <a:r>
              <a:rPr lang="en-US" sz="1700" dirty="0" smtClean="0">
                <a:solidFill>
                  <a:srgbClr val="FFFAA4"/>
                </a:solidFill>
              </a:rPr>
              <a:t>GAMOW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700" dirty="0">
                <a:solidFill>
                  <a:srgbClr val="FFFAA4"/>
                </a:solidFill>
              </a:rPr>
              <a:t> </a:t>
            </a:r>
            <a:r>
              <a:rPr lang="en-US" sz="1700" dirty="0" smtClean="0">
                <a:solidFill>
                  <a:srgbClr val="FFFAA4"/>
                </a:solidFill>
              </a:rPr>
              <a:t> ROBERT HERMANN</a:t>
            </a:r>
            <a:endParaRPr lang="en-US" sz="1700" dirty="0">
              <a:solidFill>
                <a:srgbClr val="FFFAA4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700" dirty="0" smtClean="0">
                <a:solidFill>
                  <a:srgbClr val="FFFAA4"/>
                </a:solidFill>
              </a:rPr>
              <a:t> 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700" dirty="0" smtClean="0">
              <a:solidFill>
                <a:srgbClr val="FFFAA4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581" dirty="0">
                <a:solidFill>
                  <a:srgbClr val="FFFAA4"/>
                </a:solidFill>
              </a:rPr>
              <a:t>predicted</a:t>
            </a:r>
            <a:r>
              <a:rPr lang="en-US" sz="2581" dirty="0" smtClean="0">
                <a:solidFill>
                  <a:srgbClr val="FFFAA4"/>
                </a:solidFill>
              </a:rPr>
              <a:t> origin of light elements </a:t>
            </a:r>
            <a:br>
              <a:rPr lang="en-US" sz="2581" dirty="0" smtClean="0">
                <a:solidFill>
                  <a:srgbClr val="FFFAA4"/>
                </a:solidFill>
              </a:rPr>
            </a:br>
            <a:r>
              <a:rPr lang="en-US" sz="2581" dirty="0" smtClean="0">
                <a:solidFill>
                  <a:srgbClr val="FFFAA4"/>
                </a:solidFill>
              </a:rPr>
              <a:t>&amp; fossil </a:t>
            </a:r>
            <a:r>
              <a:rPr lang="en-US" sz="2581" dirty="0">
                <a:solidFill>
                  <a:srgbClr val="FFFAA4"/>
                </a:solidFill>
              </a:rPr>
              <a:t>radiation</a:t>
            </a:r>
            <a:r>
              <a:rPr lang="en-US" sz="2581" dirty="0" smtClean="0">
                <a:solidFill>
                  <a:srgbClr val="FFFAA4"/>
                </a:solidFill>
              </a:rPr>
              <a:t>  </a:t>
            </a:r>
            <a:r>
              <a:rPr lang="en-US" sz="2581" dirty="0" smtClean="0">
                <a:solidFill>
                  <a:srgbClr val="FF0000"/>
                </a:solidFill>
              </a:rPr>
              <a:t> </a:t>
            </a:r>
            <a:endParaRPr lang="en-US" sz="2581" dirty="0">
              <a:solidFill>
                <a:srgbClr val="FF0000"/>
              </a:solidFill>
            </a:endParaRPr>
          </a:p>
        </p:txBody>
      </p:sp>
      <p:pic>
        <p:nvPicPr>
          <p:cNvPr id="349189" name="Picture 5"/>
          <p:cNvPicPr>
            <a:picLocks noChangeAspect="1" noChangeArrowheads="1"/>
          </p:cNvPicPr>
          <p:nvPr/>
        </p:nvPicPr>
        <p:blipFill>
          <a:blip r:embed="rId4"/>
          <a:srcRect r="10016"/>
          <a:stretch>
            <a:fillRect/>
          </a:stretch>
        </p:blipFill>
        <p:spPr bwMode="auto">
          <a:xfrm>
            <a:off x="609600" y="157163"/>
            <a:ext cx="4494213" cy="6705600"/>
          </a:xfrm>
          <a:prstGeom prst="rect">
            <a:avLst/>
          </a:prstGeom>
          <a:noFill/>
        </p:spPr>
      </p:pic>
      <p:pic>
        <p:nvPicPr>
          <p:cNvPr id="349191" name="Picture 7" descr="alpherhermangamow"/>
          <p:cNvPicPr>
            <a:picLocks noChangeAspect="1" noChangeArrowheads="1"/>
          </p:cNvPicPr>
          <p:nvPr/>
        </p:nvPicPr>
        <p:blipFill>
          <a:blip r:embed="rId5"/>
          <a:srcRect l="68355" r="6134"/>
          <a:stretch>
            <a:fillRect/>
          </a:stretch>
        </p:blipFill>
        <p:spPr bwMode="auto">
          <a:xfrm>
            <a:off x="0" y="1209675"/>
            <a:ext cx="1709738" cy="56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lpherbethe.pdf"/>
          <p:cNvPicPr>
            <a:picLocks noChangeAspect="1"/>
          </p:cNvPicPr>
          <p:nvPr/>
        </p:nvPicPr>
        <p:blipFill rotWithShape="1">
          <a:blip r:embed="rId6"/>
          <a:srcRect l="13990" t="14942" r="6194" b="2449"/>
          <a:stretch/>
        </p:blipFill>
        <p:spPr>
          <a:xfrm>
            <a:off x="5402808" y="1124744"/>
            <a:ext cx="3759944" cy="2209799"/>
          </a:xfrm>
          <a:prstGeom prst="rect">
            <a:avLst/>
          </a:prstGeom>
        </p:spPr>
      </p:pic>
      <p:pic>
        <p:nvPicPr>
          <p:cNvPr id="3" name="Picture 2" descr="alpherhermangamow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" r="81657" b="24040"/>
          <a:stretch/>
        </p:blipFill>
        <p:spPr>
          <a:xfrm>
            <a:off x="4139952" y="1648685"/>
            <a:ext cx="1507067" cy="520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82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2FH.pdf"/>
          <p:cNvPicPr>
            <a:picLocks noChangeAspect="1"/>
          </p:cNvPicPr>
          <p:nvPr/>
        </p:nvPicPr>
        <p:blipFill>
          <a:blip r:embed="rId3"/>
          <a:srcRect l="1822" t="8436" r="1822" b="10546"/>
          <a:stretch>
            <a:fillRect/>
          </a:stretch>
        </p:blipFill>
        <p:spPr>
          <a:xfrm>
            <a:off x="228600" y="228600"/>
            <a:ext cx="8603725" cy="624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0" y="5410200"/>
            <a:ext cx="318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Burbidge, Burbidge, Fowler, Hoyle: 1957</a:t>
            </a:r>
            <a:endParaRPr lang="en-US" dirty="0"/>
          </a:p>
        </p:txBody>
      </p:sp>
      <p:pic>
        <p:nvPicPr>
          <p:cNvPr id="5" name="Picture 4" descr="fowlernobel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4495800"/>
            <a:ext cx="2895600" cy="1807913"/>
          </a:xfrm>
          <a:prstGeom prst="rect">
            <a:avLst/>
          </a:prstGeom>
        </p:spPr>
      </p:pic>
      <p:pic>
        <p:nvPicPr>
          <p:cNvPr id="6" name="Picture 5" descr="fowler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228600"/>
            <a:ext cx="3213100" cy="4127500"/>
          </a:xfrm>
          <a:prstGeom prst="rect">
            <a:avLst/>
          </a:prstGeom>
        </p:spPr>
      </p:pic>
      <p:pic>
        <p:nvPicPr>
          <p:cNvPr id="7" name="Picture 6" descr="explStar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0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3"/>
          <p:cNvSpPr>
            <a:spLocks noChangeArrowheads="1"/>
          </p:cNvSpPr>
          <p:nvPr/>
        </p:nvSpPr>
        <p:spPr bwMode="auto">
          <a:xfrm>
            <a:off x="-27301" y="3789040"/>
            <a:ext cx="91440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5300" dirty="0" smtClean="0">
                <a:solidFill>
                  <a:srgbClr val="FFFF00"/>
                </a:solidFill>
              </a:rPr>
              <a:t>    </a:t>
            </a:r>
            <a:r>
              <a:rPr lang="en-US" sz="6600" dirty="0" smtClean="0">
                <a:solidFill>
                  <a:srgbClr val="FFFF00"/>
                </a:solidFill>
              </a:rPr>
              <a:t>1960s</a:t>
            </a:r>
          </a:p>
          <a:p>
            <a:endParaRPr lang="en-US" sz="5300" dirty="0" smtClean="0">
              <a:solidFill>
                <a:srgbClr val="FFFF00"/>
              </a:solidFill>
            </a:endParaRPr>
          </a:p>
          <a:p>
            <a:r>
              <a:rPr lang="en-US" sz="5300" dirty="0" smtClean="0">
                <a:solidFill>
                  <a:srgbClr val="FFFF00"/>
                </a:solidFill>
              </a:rPr>
              <a:t>Astronomers “see” dark matter</a:t>
            </a:r>
            <a:endParaRPr lang="en-US" sz="5300" dirty="0">
              <a:solidFill>
                <a:srgbClr val="FFFF00"/>
              </a:solidFill>
            </a:endParaRPr>
          </a:p>
        </p:txBody>
      </p:sp>
      <p:pic>
        <p:nvPicPr>
          <p:cNvPr id="2" name="Picture 1" descr="zwick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8632"/>
            <a:ext cx="3526953" cy="4221088"/>
          </a:xfrm>
          <a:prstGeom prst="rect">
            <a:avLst/>
          </a:prstGeom>
        </p:spPr>
      </p:pic>
      <p:pic>
        <p:nvPicPr>
          <p:cNvPr id="4" name="Picture 4" descr="Zwicky-2"/>
          <p:cNvPicPr>
            <a:picLocks noChangeAspect="1" noChangeArrowheads="1"/>
          </p:cNvPicPr>
          <p:nvPr/>
        </p:nvPicPr>
        <p:blipFill>
          <a:blip r:embed="rId4"/>
          <a:srcRect l="7236" t="2536" r="14570" b="20415"/>
          <a:stretch>
            <a:fillRect/>
          </a:stretch>
        </p:blipFill>
        <p:spPr bwMode="auto">
          <a:xfrm>
            <a:off x="6411785" y="260648"/>
            <a:ext cx="2740268" cy="411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70000" y="474133"/>
            <a:ext cx="13901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Fritz </a:t>
            </a:r>
            <a:r>
              <a:rPr lang="en-US" sz="1800" dirty="0" err="1" smtClean="0"/>
              <a:t>Zwicky</a:t>
            </a:r>
            <a:endParaRPr lang="en-US" sz="1800" dirty="0" smtClean="0"/>
          </a:p>
          <a:p>
            <a:r>
              <a:rPr lang="en-US" dirty="0" smtClean="0"/>
              <a:t>1898-1974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84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inM3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74" y="42514"/>
            <a:ext cx="7696232" cy="2968355"/>
          </a:xfrm>
          <a:prstGeom prst="rect">
            <a:avLst/>
          </a:prstGeom>
        </p:spPr>
      </p:pic>
      <p:pic>
        <p:nvPicPr>
          <p:cNvPr id="4" name="Picture 4" descr="rubin"/>
          <p:cNvPicPr>
            <a:picLocks noChangeAspect="1" noChangeArrowheads="1"/>
          </p:cNvPicPr>
          <p:nvPr/>
        </p:nvPicPr>
        <p:blipFill>
          <a:blip r:embed="rId4"/>
          <a:srcRect l="2762" t="932" r="17546" b="4660"/>
          <a:stretch>
            <a:fillRect/>
          </a:stretch>
        </p:blipFill>
        <p:spPr bwMode="auto">
          <a:xfrm>
            <a:off x="0" y="0"/>
            <a:ext cx="1583972" cy="213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2009803"/>
            <a:ext cx="125746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 dirty="0">
                <a:solidFill>
                  <a:srgbClr val="FFFF00"/>
                </a:solidFill>
                <a:latin typeface="Arial"/>
                <a:ea typeface="Arial" charset="0"/>
                <a:cs typeface="Arial" charset="0"/>
              </a:rPr>
              <a:t>Vera Rubin</a:t>
            </a:r>
            <a:r>
              <a:rPr lang="en-US" sz="1600" dirty="0" smtClean="0">
                <a:solidFill>
                  <a:srgbClr val="FFFF00"/>
                </a:solidFill>
                <a:latin typeface="Arial"/>
                <a:ea typeface="Arial" charset="0"/>
                <a:cs typeface="Arial" charset="0"/>
              </a:rPr>
              <a:t> </a:t>
            </a:r>
            <a:r>
              <a:rPr lang="en-US" sz="1900" dirty="0" smtClean="0">
                <a:solidFill>
                  <a:srgbClr val="FFFF00"/>
                </a:solidFill>
                <a:latin typeface="Abadi MT Condensed Extra Bold" charset="0"/>
                <a:ea typeface="Arial" charset="0"/>
                <a:cs typeface="Arial" charset="0"/>
              </a:rPr>
              <a:t/>
            </a:r>
            <a:br>
              <a:rPr lang="en-US" sz="1900" dirty="0" smtClean="0">
                <a:solidFill>
                  <a:srgbClr val="FFFF00"/>
                </a:solidFill>
                <a:latin typeface="Abadi MT Condensed Extra Bold" charset="0"/>
                <a:ea typeface="Arial" charset="0"/>
                <a:cs typeface="Arial" charset="0"/>
              </a:rPr>
            </a:br>
            <a:endParaRPr lang="en-US" sz="1900" dirty="0">
              <a:solidFill>
                <a:srgbClr val="FFFF00"/>
              </a:solidFill>
              <a:latin typeface="Abadi MT Condensed Extra Bold" charset="0"/>
              <a:ea typeface="Arial" charset="0"/>
              <a:cs typeface="Arial" charset="0"/>
            </a:endParaRPr>
          </a:p>
        </p:txBody>
      </p:sp>
      <p:pic>
        <p:nvPicPr>
          <p:cNvPr id="6" name="Picture 5" descr="robert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560" y="1371355"/>
            <a:ext cx="1515043" cy="1951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22560" y="2826203"/>
            <a:ext cx="158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Mort Roberts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Picture 8" descr="salucci2000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 b="1997"/>
          <a:stretch/>
        </p:blipFill>
        <p:spPr>
          <a:xfrm>
            <a:off x="0" y="2910870"/>
            <a:ext cx="5702571" cy="3947130"/>
          </a:xfrm>
          <a:prstGeom prst="rect">
            <a:avLst/>
          </a:prstGeom>
        </p:spPr>
      </p:pic>
      <p:pic>
        <p:nvPicPr>
          <p:cNvPr id="10" name="Picture 9" descr="roberts+300ftNRAO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0" b="7013"/>
          <a:stretch/>
        </p:blipFill>
        <p:spPr>
          <a:xfrm>
            <a:off x="6138285" y="3356992"/>
            <a:ext cx="3005716" cy="2952328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8">
            <a:lum bright="-12000" contrast="10000"/>
          </a:blip>
          <a:srcRect l="1390" t="22358" r="21462" b="45813"/>
          <a:stretch/>
        </p:blipFill>
        <p:spPr bwMode="auto">
          <a:xfrm>
            <a:off x="-13651" y="2407323"/>
            <a:ext cx="9279467" cy="446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6453336"/>
            <a:ext cx="1015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Sofue</a:t>
            </a:r>
            <a:r>
              <a:rPr lang="en-US" sz="1200" dirty="0" smtClean="0">
                <a:solidFill>
                  <a:schemeClr val="bg1"/>
                </a:solidFill>
              </a:rPr>
              <a:t> + 1999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8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count1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0" r="12216" b="35362"/>
          <a:stretch>
            <a:fillRect/>
          </a:stretch>
        </p:blipFill>
        <p:spPr bwMode="auto">
          <a:xfrm>
            <a:off x="4019572" y="111422"/>
            <a:ext cx="5563660" cy="658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zwicky193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3" t="1" b="52812"/>
          <a:stretch/>
        </p:blipFill>
        <p:spPr>
          <a:xfrm>
            <a:off x="0" y="4052813"/>
            <a:ext cx="2195707" cy="2720421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 t="8150" b="7796"/>
          <a:stretch>
            <a:fillRect/>
          </a:stretch>
        </p:blipFill>
        <p:spPr bwMode="auto">
          <a:xfrm>
            <a:off x="138307" y="0"/>
            <a:ext cx="4114800" cy="309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A1689lens"/>
          <p:cNvPicPr>
            <a:picLocks noChangeAspect="1" noChangeArrowheads="1"/>
          </p:cNvPicPr>
          <p:nvPr/>
        </p:nvPicPr>
        <p:blipFill>
          <a:blip r:embed="rId5"/>
          <a:srcRect l="17879" t="19167" r="29626" b="42325"/>
          <a:stretch>
            <a:fillRect/>
          </a:stretch>
        </p:blipFill>
        <p:spPr bwMode="auto">
          <a:xfrm>
            <a:off x="4253107" y="111422"/>
            <a:ext cx="3072142" cy="28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3406482"/>
            <a:ext cx="409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Clusters of galaxies are </a:t>
            </a:r>
            <a:r>
              <a:rPr lang="en-US" dirty="0" err="1" smtClean="0">
                <a:solidFill>
                  <a:srgbClr val="FFFF00"/>
                </a:solidFill>
              </a:rPr>
              <a:t>mosly</a:t>
            </a:r>
            <a:r>
              <a:rPr lang="en-US" dirty="0" smtClean="0">
                <a:solidFill>
                  <a:srgbClr val="FFFF00"/>
                </a:solidFill>
              </a:rPr>
              <a:t> dark matter</a:t>
            </a:r>
          </a:p>
          <a:p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therwise they’d fly apart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04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lletClus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87400"/>
            <a:ext cx="8636000" cy="5270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5831" y="0"/>
            <a:ext cx="4338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Bullet cluster of galaxies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5411" y="6199167"/>
            <a:ext cx="4996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Dark matter is weakly interacting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5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3"/>
          <p:cNvSpPr>
            <a:spLocks noChangeArrowheads="1"/>
          </p:cNvSpPr>
          <p:nvPr/>
        </p:nvSpPr>
        <p:spPr bwMode="auto">
          <a:xfrm>
            <a:off x="0" y="2438400"/>
            <a:ext cx="91440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5300" dirty="0" smtClean="0">
                <a:solidFill>
                  <a:srgbClr val="FFFF00"/>
                </a:solidFill>
              </a:rPr>
              <a:t>    </a:t>
            </a:r>
            <a:r>
              <a:rPr lang="en-US" sz="6600" dirty="0" smtClean="0">
                <a:solidFill>
                  <a:srgbClr val="FFFF00"/>
                </a:solidFill>
              </a:rPr>
              <a:t>1960s</a:t>
            </a:r>
          </a:p>
          <a:p>
            <a:endParaRPr lang="en-US" sz="5300" dirty="0" smtClean="0">
              <a:solidFill>
                <a:srgbClr val="FFFF00"/>
              </a:solidFill>
            </a:endParaRPr>
          </a:p>
          <a:p>
            <a:r>
              <a:rPr lang="en-US" sz="5300" dirty="0" smtClean="0">
                <a:solidFill>
                  <a:srgbClr val="FFFF00"/>
                </a:solidFill>
              </a:rPr>
              <a:t>…and the Big Bang</a:t>
            </a:r>
            <a:endParaRPr lang="en-US" sz="53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8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iedmann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7" b="432"/>
          <a:stretch/>
        </p:blipFill>
        <p:spPr>
          <a:xfrm>
            <a:off x="2555776" y="78314"/>
            <a:ext cx="3347986" cy="6663053"/>
          </a:xfrm>
        </p:spPr>
      </p:pic>
      <p:sp>
        <p:nvSpPr>
          <p:cNvPr id="3" name="TextBox 2"/>
          <p:cNvSpPr txBox="1"/>
          <p:nvPr/>
        </p:nvSpPr>
        <p:spPr>
          <a:xfrm>
            <a:off x="457200" y="2489200"/>
            <a:ext cx="1767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Alexander </a:t>
            </a:r>
            <a:r>
              <a:rPr lang="en-US" dirty="0" err="1" smtClean="0"/>
              <a:t>Friedmann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9733" y="2963333"/>
            <a:ext cx="962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1888-1925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7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351235" name="Picture 3"/>
          <p:cNvPicPr>
            <a:picLocks noChangeAspect="1" noChangeArrowheads="1"/>
          </p:cNvPicPr>
          <p:nvPr/>
        </p:nvPicPr>
        <p:blipFill>
          <a:blip r:embed="rId3"/>
          <a:srcRect l="1343" r="671"/>
          <a:stretch>
            <a:fillRect/>
          </a:stretch>
        </p:blipFill>
        <p:spPr bwMode="auto">
          <a:xfrm>
            <a:off x="0" y="0"/>
            <a:ext cx="9144000" cy="482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237" name="Rectangle 5"/>
          <p:cNvSpPr>
            <a:spLocks noChangeArrowheads="1"/>
          </p:cNvSpPr>
          <p:nvPr/>
        </p:nvSpPr>
        <p:spPr bwMode="auto">
          <a:xfrm>
            <a:off x="0" y="4876800"/>
            <a:ext cx="5410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dirty="0" smtClean="0">
                <a:solidFill>
                  <a:srgbClr val="FFFAA4"/>
                </a:solidFill>
                <a:latin typeface="Times" charset="0"/>
              </a:rPr>
              <a:t>1964</a:t>
            </a:r>
          </a:p>
          <a:p>
            <a:r>
              <a:rPr lang="en-US" sz="2000" dirty="0" smtClean="0">
                <a:solidFill>
                  <a:srgbClr val="FFFAA4"/>
                </a:solidFill>
                <a:latin typeface="Times" charset="0"/>
              </a:rPr>
              <a:t>RELIC </a:t>
            </a:r>
            <a:r>
              <a:rPr lang="en-US" sz="2000" dirty="0">
                <a:solidFill>
                  <a:srgbClr val="FFFAA4"/>
                </a:solidFill>
                <a:latin typeface="Times" charset="0"/>
              </a:rPr>
              <a:t>RADIATION DISCOVERED</a:t>
            </a:r>
            <a:r>
              <a:rPr lang="en-US" sz="2000" dirty="0" smtClean="0">
                <a:solidFill>
                  <a:srgbClr val="FFFAA4"/>
                </a:solidFill>
                <a:latin typeface="Times" charset="0"/>
              </a:rPr>
              <a:t> </a:t>
            </a:r>
          </a:p>
          <a:p>
            <a:r>
              <a:rPr lang="en-US" sz="2000" dirty="0" smtClean="0">
                <a:solidFill>
                  <a:srgbClr val="FFFAA4"/>
                </a:solidFill>
                <a:latin typeface="Times" charset="0"/>
              </a:rPr>
              <a:t>BY PENZIAS </a:t>
            </a:r>
            <a:r>
              <a:rPr lang="en-US" sz="2000" dirty="0">
                <a:solidFill>
                  <a:srgbClr val="FFFAA4"/>
                </a:solidFill>
                <a:latin typeface="Times" charset="0"/>
              </a:rPr>
              <a:t>AND</a:t>
            </a:r>
            <a:r>
              <a:rPr lang="en-US" sz="2000" dirty="0" smtClean="0">
                <a:solidFill>
                  <a:srgbClr val="FFFAA4"/>
                </a:solidFill>
                <a:latin typeface="Times" charset="0"/>
              </a:rPr>
              <a:t> WILSON </a:t>
            </a:r>
            <a:endParaRPr lang="en-US" sz="2000" dirty="0">
              <a:solidFill>
                <a:srgbClr val="FFFAA4"/>
              </a:solidFill>
              <a:latin typeface="Times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lum bright="-46000" contrast="66000"/>
          </a:blip>
          <a:srcRect l="2577" t="10807" b="3088"/>
          <a:stretch>
            <a:fillRect/>
          </a:stretch>
        </p:blipFill>
        <p:spPr bwMode="auto">
          <a:xfrm>
            <a:off x="4887803" y="3200400"/>
            <a:ext cx="4256197" cy="336534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76800" y="5638800"/>
            <a:ext cx="2819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1990: COBE satellite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8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strology.pdf"/>
          <p:cNvPicPr>
            <a:picLocks noGrp="1" noChangeAspect="1"/>
          </p:cNvPicPr>
          <p:nvPr>
            <p:ph idx="1"/>
          </p:nvPr>
        </p:nvPicPr>
        <p:blipFill>
          <a:blip r:embed="rId2"/>
          <a:srcRect l="24437" t="22630" r="10112" b="8337"/>
          <a:stretch>
            <a:fillRect/>
          </a:stretch>
        </p:blipFill>
        <p:spPr>
          <a:xfrm>
            <a:off x="0" y="0"/>
            <a:ext cx="9190244" cy="6858000"/>
          </a:xfrm>
        </p:spPr>
      </p:pic>
    </p:spTree>
    <p:extLst>
      <p:ext uri="{BB962C8B-B14F-4D97-AF65-F5344CB8AC3E}">
        <p14:creationId xmlns:p14="http://schemas.microsoft.com/office/powerpoint/2010/main" val="23259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5350" name="Picture 6"/>
          <p:cNvPicPr>
            <a:picLocks noChangeAspect="1" noChangeArrowheads="1"/>
          </p:cNvPicPr>
          <p:nvPr/>
        </p:nvPicPr>
        <p:blipFill>
          <a:blip r:embed="rId2"/>
          <a:srcRect l="19435" t="11395" r="22212" b="33398"/>
          <a:stretch>
            <a:fillRect/>
          </a:stretch>
        </p:blipFill>
        <p:spPr bwMode="auto">
          <a:xfrm rot="16200000">
            <a:off x="4483100" y="2197100"/>
            <a:ext cx="3987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51" name="Picture 7"/>
          <p:cNvPicPr>
            <a:picLocks noChangeAspect="1" noChangeArrowheads="1"/>
          </p:cNvPicPr>
          <p:nvPr/>
        </p:nvPicPr>
        <p:blipFill>
          <a:blip r:embed="rId3"/>
          <a:srcRect l="6194" t="11797" b="58984"/>
          <a:stretch>
            <a:fillRect/>
          </a:stretch>
        </p:blipFill>
        <p:spPr bwMode="auto">
          <a:xfrm>
            <a:off x="0" y="0"/>
            <a:ext cx="7088188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051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3"/>
          <p:cNvSpPr>
            <a:spLocks noChangeArrowheads="1"/>
          </p:cNvSpPr>
          <p:nvPr/>
        </p:nvSpPr>
        <p:spPr bwMode="auto">
          <a:xfrm>
            <a:off x="0" y="2438400"/>
            <a:ext cx="9144000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5300" dirty="0" smtClean="0">
                <a:solidFill>
                  <a:srgbClr val="FFFF00"/>
                </a:solidFill>
              </a:rPr>
              <a:t>    </a:t>
            </a:r>
            <a:r>
              <a:rPr lang="en-US" sz="6600" dirty="0" smtClean="0">
                <a:solidFill>
                  <a:srgbClr val="FFFF00"/>
                </a:solidFill>
              </a:rPr>
              <a:t>1992</a:t>
            </a:r>
          </a:p>
          <a:p>
            <a:endParaRPr lang="en-US" sz="5300" dirty="0" smtClean="0">
              <a:solidFill>
                <a:srgbClr val="FFFF00"/>
              </a:solidFill>
            </a:endParaRPr>
          </a:p>
          <a:p>
            <a:r>
              <a:rPr lang="en-US" sz="5300" dirty="0" smtClean="0">
                <a:solidFill>
                  <a:srgbClr val="FFFF00"/>
                </a:solidFill>
              </a:rPr>
              <a:t>Discovery of the seeds of creation 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temperature fluctuations in the relic radiation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0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7239000"/>
            <a:ext cx="7772400" cy="2286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</a:pPr>
            <a:endParaRPr lang="en-US" sz="2400"/>
          </a:p>
        </p:txBody>
      </p:sp>
      <p:pic>
        <p:nvPicPr>
          <p:cNvPr id="147462" name="Picture 6"/>
          <p:cNvPicPr>
            <a:picLocks noChangeAspect="1" noChangeArrowheads="1"/>
          </p:cNvPicPr>
          <p:nvPr/>
        </p:nvPicPr>
        <p:blipFill>
          <a:blip r:embed="rId2">
            <a:lum bright="28000" contrast="44000"/>
          </a:blip>
          <a:srcRect t="69655" b="11249"/>
          <a:stretch>
            <a:fillRect/>
          </a:stretch>
        </p:blipFill>
        <p:spPr bwMode="auto">
          <a:xfrm>
            <a:off x="-990600" y="457200"/>
            <a:ext cx="105156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3" name="Picture 7"/>
          <p:cNvPicPr>
            <a:picLocks noChangeAspect="1" noChangeArrowheads="1"/>
          </p:cNvPicPr>
          <p:nvPr/>
        </p:nvPicPr>
        <p:blipFill>
          <a:blip r:embed="rId3"/>
          <a:srcRect l="5553" t="11395" b="32219"/>
          <a:stretch>
            <a:fillRect/>
          </a:stretch>
        </p:blipFill>
        <p:spPr bwMode="auto">
          <a:xfrm>
            <a:off x="4038600" y="2438400"/>
            <a:ext cx="4724400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4" name="Picture 8" descr="indepd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6203153">
            <a:off x="3283744" y="754856"/>
            <a:ext cx="4457700" cy="6300788"/>
          </a:xfrm>
          <a:prstGeom prst="rect">
            <a:avLst/>
          </a:prstGeom>
          <a:noFill/>
        </p:spPr>
      </p:pic>
      <p:pic>
        <p:nvPicPr>
          <p:cNvPr id="147465" name="Picture 9" descr="lemonde"/>
          <p:cNvPicPr>
            <a:picLocks noChangeAspect="1" noChangeArrowheads="1"/>
          </p:cNvPicPr>
          <p:nvPr/>
        </p:nvPicPr>
        <p:blipFill>
          <a:blip r:embed="rId5"/>
          <a:srcRect t="4715" b="26326"/>
          <a:stretch>
            <a:fillRect/>
          </a:stretch>
        </p:blipFill>
        <p:spPr bwMode="auto">
          <a:xfrm rot="16200000">
            <a:off x="-83344" y="456407"/>
            <a:ext cx="6484937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7" name="Rectangle 11"/>
          <p:cNvSpPr>
            <a:spLocks noGrp="1" noChangeArrowheads="1"/>
          </p:cNvSpPr>
          <p:nvPr>
            <p:ph type="title"/>
          </p:nvPr>
        </p:nvSpPr>
        <p:spPr>
          <a:xfrm>
            <a:off x="6096000" y="609600"/>
            <a:ext cx="2362200" cy="533400"/>
          </a:xfrm>
          <a:solidFill>
            <a:srgbClr val="FFFF00"/>
          </a:solidFill>
          <a:ln/>
        </p:spPr>
        <p:txBody>
          <a:bodyPr/>
          <a:lstStyle/>
          <a:p>
            <a:r>
              <a:rPr lang="en-US" sz="1400">
                <a:solidFill>
                  <a:srgbClr val="FF0000"/>
                </a:solidFill>
                <a:latin typeface="Arial" charset="0"/>
              </a:rPr>
              <a:t>A VIEW OF THE EARTH AT COBE RESOLUTION</a:t>
            </a:r>
            <a:endParaRPr lang="en-US" sz="16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6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23" name="Picture 3"/>
          <p:cNvPicPr>
            <a:picLocks noChangeAspect="1" noChangeArrowheads="1"/>
          </p:cNvPicPr>
          <p:nvPr/>
        </p:nvPicPr>
        <p:blipFill>
          <a:blip r:embed="rId3">
            <a:lum contrast="48000"/>
          </a:blip>
          <a:srcRect b="51161"/>
          <a:stretch>
            <a:fillRect/>
          </a:stretch>
        </p:blipFill>
        <p:spPr bwMode="auto">
          <a:xfrm>
            <a:off x="0" y="533400"/>
            <a:ext cx="5253038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4" name="Picture 4" descr="WMAP3ILC"/>
          <p:cNvPicPr>
            <a:picLocks noChangeAspect="1" noChangeArrowheads="1"/>
          </p:cNvPicPr>
          <p:nvPr/>
        </p:nvPicPr>
        <p:blipFill>
          <a:blip r:embed="rId4"/>
          <a:srcRect l="4930" r="19722"/>
          <a:stretch>
            <a:fillRect/>
          </a:stretch>
        </p:blipFill>
        <p:spPr bwMode="auto">
          <a:xfrm>
            <a:off x="0" y="3406775"/>
            <a:ext cx="54864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5" name="Rectangle 5"/>
          <p:cNvSpPr>
            <a:spLocks noChangeArrowheads="1"/>
          </p:cNvSpPr>
          <p:nvPr/>
        </p:nvSpPr>
        <p:spPr bwMode="auto">
          <a:xfrm>
            <a:off x="3657600" y="3276600"/>
            <a:ext cx="1600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latin typeface="Arial" charset="0"/>
              </a:rPr>
              <a:t>COBE 1992</a:t>
            </a:r>
          </a:p>
        </p:txBody>
      </p:sp>
      <p:sp>
        <p:nvSpPr>
          <p:cNvPr id="235526" name="Rectangle 6"/>
          <p:cNvSpPr>
            <a:spLocks noChangeArrowheads="1"/>
          </p:cNvSpPr>
          <p:nvPr/>
        </p:nvSpPr>
        <p:spPr bwMode="auto">
          <a:xfrm>
            <a:off x="3657600" y="6096000"/>
            <a:ext cx="1447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latin typeface="Arial" charset="0"/>
              </a:rPr>
              <a:t>WMAP 2006</a:t>
            </a:r>
          </a:p>
        </p:txBody>
      </p:sp>
      <p:sp>
        <p:nvSpPr>
          <p:cNvPr id="235527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733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235528" name="Rectangle 8"/>
          <p:cNvSpPr>
            <a:spLocks noChangeArrowheads="1"/>
          </p:cNvSpPr>
          <p:nvPr/>
        </p:nvSpPr>
        <p:spPr bwMode="auto">
          <a:xfrm>
            <a:off x="1828800" y="0"/>
            <a:ext cx="5334000" cy="519113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   </a:t>
            </a:r>
            <a:r>
              <a:rPr lang="en-US" sz="2800"/>
              <a:t>ALL-SKY MAPS OF THE CMB</a:t>
            </a:r>
          </a:p>
        </p:txBody>
      </p:sp>
      <p:pic>
        <p:nvPicPr>
          <p:cNvPr id="235529" name="Picture 9" descr="Nobel"/>
          <p:cNvPicPr>
            <a:picLocks noChangeAspect="1" noChangeArrowheads="1"/>
          </p:cNvPicPr>
          <p:nvPr/>
        </p:nvPicPr>
        <p:blipFill>
          <a:blip r:embed="rId5">
            <a:lum bright="20000" contrast="10000"/>
          </a:blip>
          <a:srcRect t="7887" r="2357"/>
          <a:stretch>
            <a:fillRect/>
          </a:stretch>
        </p:blipFill>
        <p:spPr bwMode="auto">
          <a:xfrm>
            <a:off x="3048000" y="2684463"/>
            <a:ext cx="609600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0" name="Picture 10" descr="smoot"/>
          <p:cNvPicPr>
            <a:picLocks noChangeAspect="1" noChangeArrowheads="1"/>
          </p:cNvPicPr>
          <p:nvPr/>
        </p:nvPicPr>
        <p:blipFill rotWithShape="1">
          <a:blip r:embed="rId6"/>
          <a:srcRect l="18215" r="17794" b="21714"/>
          <a:stretch/>
        </p:blipFill>
        <p:spPr bwMode="auto">
          <a:xfrm>
            <a:off x="5364088" y="548680"/>
            <a:ext cx="1855144" cy="2463552"/>
          </a:xfrm>
          <a:prstGeom prst="rect">
            <a:avLst/>
          </a:prstGeom>
          <a:noFill/>
        </p:spPr>
      </p:pic>
      <p:sp>
        <p:nvSpPr>
          <p:cNvPr id="235532" name="Rectangle 12"/>
          <p:cNvSpPr>
            <a:spLocks noChangeArrowheads="1"/>
          </p:cNvSpPr>
          <p:nvPr/>
        </p:nvSpPr>
        <p:spPr bwMode="auto">
          <a:xfrm>
            <a:off x="152400" y="685800"/>
            <a:ext cx="914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latin typeface="Arial" charset="0"/>
              </a:rPr>
              <a:t>1992</a:t>
            </a:r>
          </a:p>
        </p:txBody>
      </p:sp>
      <p:sp>
        <p:nvSpPr>
          <p:cNvPr id="235533" name="Rectangle 13"/>
          <p:cNvSpPr>
            <a:spLocks noChangeArrowheads="1"/>
          </p:cNvSpPr>
          <p:nvPr/>
        </p:nvSpPr>
        <p:spPr bwMode="auto">
          <a:xfrm>
            <a:off x="152400" y="3276600"/>
            <a:ext cx="9906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latin typeface="Arial" charset="0"/>
              </a:rPr>
              <a:t>2006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457200" y="1066800"/>
            <a:ext cx="2057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000">
                <a:solidFill>
                  <a:schemeClr val="tx2"/>
                </a:solidFill>
              </a:rPr>
              <a:t>FROM COBE</a:t>
            </a:r>
            <a:br>
              <a:rPr lang="en-US" sz="3000">
                <a:solidFill>
                  <a:schemeClr val="tx2"/>
                </a:solidFill>
              </a:rPr>
            </a:br>
            <a:r>
              <a:rPr lang="en-US" sz="3000">
                <a:solidFill>
                  <a:schemeClr val="tx2"/>
                </a:solidFill>
              </a:rPr>
              <a:t/>
            </a:r>
            <a:br>
              <a:rPr lang="en-US" sz="3000">
                <a:solidFill>
                  <a:schemeClr val="tx2"/>
                </a:solidFill>
              </a:rPr>
            </a:br>
            <a:r>
              <a:rPr lang="en-US" sz="3000">
                <a:solidFill>
                  <a:schemeClr val="tx2"/>
                </a:solidFill>
              </a:rPr>
              <a:t/>
            </a:r>
            <a:br>
              <a:rPr lang="en-US" sz="3000">
                <a:solidFill>
                  <a:schemeClr val="tx2"/>
                </a:solidFill>
              </a:rPr>
            </a:br>
            <a:r>
              <a:rPr lang="en-US" sz="3000">
                <a:solidFill>
                  <a:schemeClr val="tx2"/>
                </a:solidFill>
              </a:rPr>
              <a:t/>
            </a:r>
            <a:br>
              <a:rPr lang="en-US" sz="3000">
                <a:solidFill>
                  <a:schemeClr val="tx2"/>
                </a:solidFill>
              </a:rPr>
            </a:br>
            <a:r>
              <a:rPr lang="en-US" sz="3000">
                <a:solidFill>
                  <a:schemeClr val="tx2"/>
                </a:solidFill>
              </a:rPr>
              <a:t/>
            </a:r>
            <a:br>
              <a:rPr lang="en-US" sz="3000">
                <a:solidFill>
                  <a:schemeClr val="tx2"/>
                </a:solidFill>
              </a:rPr>
            </a:br>
            <a:r>
              <a:rPr lang="en-US" sz="3000">
                <a:solidFill>
                  <a:schemeClr val="tx2"/>
                </a:solidFill>
              </a:rPr>
              <a:t/>
            </a:r>
            <a:br>
              <a:rPr lang="en-US" sz="3000">
                <a:solidFill>
                  <a:schemeClr val="tx2"/>
                </a:solidFill>
              </a:rPr>
            </a:br>
            <a:r>
              <a:rPr lang="en-US" sz="3000">
                <a:solidFill>
                  <a:schemeClr val="tx2"/>
                </a:solidFill>
              </a:rPr>
              <a:t/>
            </a:r>
            <a:br>
              <a:rPr lang="en-US" sz="3000">
                <a:solidFill>
                  <a:schemeClr val="tx2"/>
                </a:solidFill>
              </a:rPr>
            </a:br>
            <a:r>
              <a:rPr lang="en-US" sz="3000">
                <a:solidFill>
                  <a:schemeClr val="tx2"/>
                </a:solidFill>
              </a:rPr>
              <a:t> TO WMAP</a:t>
            </a:r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2" name="Picture 1" descr="mather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7764"/>
          <a:stretch/>
        </p:blipFill>
        <p:spPr>
          <a:xfrm>
            <a:off x="7261919" y="692696"/>
            <a:ext cx="1882081" cy="23689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4168" y="2708920"/>
            <a:ext cx="122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George Smoot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24328" y="2708920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Mather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0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steady state universe</a:t>
            </a:r>
            <a:endParaRPr lang="en-US" dirty="0"/>
          </a:p>
        </p:txBody>
      </p:sp>
      <p:pic>
        <p:nvPicPr>
          <p:cNvPr id="4" name="Picture 3" descr="Gold,Bondi,Hoy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7061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6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yleBB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889000"/>
            <a:ext cx="74168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3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bb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2" t="9824" r="11105" b="9824"/>
          <a:stretch>
            <a:fillRect/>
          </a:stretch>
        </p:blipFill>
        <p:spPr bwMode="auto">
          <a:xfrm>
            <a:off x="2286000" y="-23813"/>
            <a:ext cx="4548188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54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bbrus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5324" r="19435" b="11395"/>
          <a:stretch>
            <a:fillRect/>
          </a:stretch>
        </p:blipFill>
        <p:spPr bwMode="auto">
          <a:xfrm>
            <a:off x="1905000" y="141288"/>
            <a:ext cx="4251325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15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emaitre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15970" r="15637" b="27502"/>
          <a:stretch/>
        </p:blipFill>
        <p:spPr>
          <a:xfrm>
            <a:off x="3420533" y="1162976"/>
            <a:ext cx="5723467" cy="5685896"/>
          </a:xfrm>
        </p:spPr>
      </p:pic>
      <p:sp>
        <p:nvSpPr>
          <p:cNvPr id="5" name="TextBox 4"/>
          <p:cNvSpPr txBox="1"/>
          <p:nvPr/>
        </p:nvSpPr>
        <p:spPr>
          <a:xfrm>
            <a:off x="7671547" y="6309320"/>
            <a:ext cx="1472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Georges Lemaitre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53605" y="6532546"/>
            <a:ext cx="962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1894-1966</a:t>
            </a:r>
            <a:endParaRPr lang="en-US" dirty="0"/>
          </a:p>
        </p:txBody>
      </p:sp>
      <p:pic>
        <p:nvPicPr>
          <p:cNvPr id="6" name="Picture 5" descr="LemaitreStam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" y="3008991"/>
            <a:ext cx="2616200" cy="384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63721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The evolution of the world can be compared to a display of fireworks that has just ended: </a:t>
            </a:r>
            <a:endParaRPr lang="en-US" sz="1800" dirty="0" smtClean="0"/>
          </a:p>
          <a:p>
            <a:r>
              <a:rPr lang="en-US" sz="1800" dirty="0" smtClean="0"/>
              <a:t>some </a:t>
            </a:r>
            <a:r>
              <a:rPr lang="en-US" sz="1800" dirty="0"/>
              <a:t>few red wisps, ashes, </a:t>
            </a:r>
            <a:r>
              <a:rPr lang="en-US" sz="1800" dirty="0" smtClean="0"/>
              <a:t>and </a:t>
            </a:r>
            <a:r>
              <a:rPr lang="en-US" sz="1800" dirty="0"/>
              <a:t>smoke. Standing on a cooled cinder, we see the slow fading </a:t>
            </a:r>
            <a:endParaRPr lang="en-US" sz="1800" dirty="0" smtClean="0"/>
          </a:p>
          <a:p>
            <a:r>
              <a:rPr lang="en-US" sz="1800" dirty="0" smtClean="0"/>
              <a:t>of </a:t>
            </a:r>
            <a:r>
              <a:rPr lang="en-US" sz="1800" dirty="0"/>
              <a:t>the suns, and we try to recall the vanished brilliance of the origin of the world</a:t>
            </a:r>
            <a:r>
              <a:rPr lang="en-US" sz="1800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G. </a:t>
            </a:r>
            <a:r>
              <a:rPr lang="en-US" dirty="0" err="1" smtClean="0"/>
              <a:t>Lemasitre</a:t>
            </a:r>
            <a:r>
              <a:rPr lang="en-US" dirty="0" smtClean="0"/>
              <a:t>, The Primeval Atom, 1950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5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sin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0"/>
            <a:ext cx="429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05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bbFR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9824" r="10550" b="10609"/>
          <a:stretch>
            <a:fillRect/>
          </a:stretch>
        </p:blipFill>
        <p:spPr bwMode="auto">
          <a:xfrm>
            <a:off x="2514600" y="46038"/>
            <a:ext cx="4645025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64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chemAge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16238" b="46288"/>
          <a:stretch/>
        </p:blipFill>
        <p:spPr>
          <a:xfrm>
            <a:off x="-58822" y="1340768"/>
            <a:ext cx="9202822" cy="5361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50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W_lemaitre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" r="5555" b="26403"/>
          <a:stretch/>
        </p:blipFill>
        <p:spPr>
          <a:xfrm>
            <a:off x="539552" y="692696"/>
            <a:ext cx="7772400" cy="5880100"/>
          </a:xfrm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860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Lemaitre’s first sketch of  cosmological models from 1928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1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7140" name="Picture 4" descr="hubblelaw"/>
          <p:cNvPicPr>
            <a:picLocks noChangeAspect="1" noChangeArrowheads="1"/>
          </p:cNvPicPr>
          <p:nvPr/>
        </p:nvPicPr>
        <p:blipFill>
          <a:blip r:embed="rId3"/>
          <a:srcRect l="6047" t="5493" r="18140" b="25636"/>
          <a:stretch>
            <a:fillRect/>
          </a:stretch>
        </p:blipFill>
        <p:spPr bwMode="auto">
          <a:xfrm>
            <a:off x="0" y="1372370"/>
            <a:ext cx="9144000" cy="5485630"/>
          </a:xfrm>
          <a:prstGeom prst="rect">
            <a:avLst/>
          </a:prstGeom>
          <a:noFill/>
          <a:ln>
            <a:solidFill>
              <a:schemeClr val="accent1">
                <a:alpha val="56000"/>
              </a:schemeClr>
            </a:solidFill>
          </a:ln>
        </p:spPr>
      </p:pic>
      <p:pic>
        <p:nvPicPr>
          <p:cNvPr id="6" name="Picture 4" descr="hubb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200400" cy="3941200"/>
          </a:xfrm>
          <a:prstGeom prst="rect">
            <a:avLst/>
          </a:prstGeom>
          <a:noFill/>
        </p:spPr>
      </p:pic>
      <p:pic>
        <p:nvPicPr>
          <p:cNvPr id="7" name="Picture 6" descr="friedmann"/>
          <p:cNvPicPr>
            <a:picLocks noChangeAspect="1" noChangeArrowheads="1"/>
          </p:cNvPicPr>
          <p:nvPr/>
        </p:nvPicPr>
        <p:blipFill>
          <a:blip r:embed="rId5"/>
          <a:srcRect l="2036" r="815" b="5723"/>
          <a:stretch>
            <a:fillRect/>
          </a:stretch>
        </p:blipFill>
        <p:spPr bwMode="auto">
          <a:xfrm>
            <a:off x="2819400" y="0"/>
            <a:ext cx="285580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895600" y="2667000"/>
            <a:ext cx="2971800" cy="584776"/>
          </a:xfrm>
          <a:prstGeom prst="rect">
            <a:avLst/>
          </a:prstGeom>
          <a:solidFill>
            <a:schemeClr val="tx1">
              <a:lumMod val="85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Alexander </a:t>
            </a:r>
            <a:r>
              <a:rPr lang="en-US" sz="1600" dirty="0" err="1" smtClean="0">
                <a:solidFill>
                  <a:srgbClr val="FF0000"/>
                </a:solidFill>
              </a:rPr>
              <a:t>Friedmann</a:t>
            </a:r>
            <a:r>
              <a:rPr lang="en-US" sz="1600" dirty="0" smtClean="0">
                <a:solidFill>
                  <a:srgbClr val="FF0000"/>
                </a:solidFill>
              </a:rPr>
              <a:t>: 1924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prediction of expansion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34769" y="4326522"/>
            <a:ext cx="914399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C15"/>
                </a:solidFill>
              </a:rPr>
              <a:t>velocity</a:t>
            </a:r>
            <a:endParaRPr lang="en-US" sz="1600" b="1" dirty="0">
              <a:solidFill>
                <a:srgbClr val="FF0C1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5334000"/>
            <a:ext cx="90281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C15"/>
                </a:solidFill>
              </a:rPr>
              <a:t>distance</a:t>
            </a:r>
            <a:endParaRPr lang="en-US" sz="1600" b="1" dirty="0">
              <a:solidFill>
                <a:srgbClr val="FF0C15"/>
              </a:solidFill>
            </a:endParaRPr>
          </a:p>
        </p:txBody>
      </p:sp>
      <p:pic>
        <p:nvPicPr>
          <p:cNvPr id="11" name="Picture 7" descr="lemaitre"/>
          <p:cNvPicPr>
            <a:picLocks noChangeAspect="1" noChangeArrowheads="1"/>
          </p:cNvPicPr>
          <p:nvPr/>
        </p:nvPicPr>
        <p:blipFill>
          <a:blip r:embed="rId6"/>
          <a:srcRect r="5486" b="31554"/>
          <a:stretch>
            <a:fillRect/>
          </a:stretch>
        </p:blipFill>
        <p:spPr bwMode="auto">
          <a:xfrm>
            <a:off x="5694521" y="3915033"/>
            <a:ext cx="3449479" cy="294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3" descr="lemaitre 1927.pdf"/>
          <p:cNvPicPr>
            <a:picLocks noChangeAspect="1"/>
          </p:cNvPicPr>
          <p:nvPr/>
        </p:nvPicPr>
        <p:blipFill>
          <a:blip r:embed="rId7"/>
          <a:srcRect l="6420" t="8948" r="54358" b="25054"/>
          <a:stretch>
            <a:fillRect/>
          </a:stretch>
        </p:blipFill>
        <p:spPr>
          <a:xfrm>
            <a:off x="5783701" y="0"/>
            <a:ext cx="3360299" cy="27145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57800" y="2895600"/>
            <a:ext cx="3886200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950000"/>
                </a:solidFill>
              </a:rPr>
              <a:t>1927: Georges Lemaitre independently predicted expansion, obtained  H=625 km/sec/</a:t>
            </a:r>
            <a:r>
              <a:rPr lang="en-US" sz="1800" dirty="0" err="1" smtClean="0">
                <a:solidFill>
                  <a:srgbClr val="950000"/>
                </a:solidFill>
              </a:rPr>
              <a:t>Mpc</a:t>
            </a:r>
            <a:r>
              <a:rPr lang="en-US" sz="1800" dirty="0" smtClean="0">
                <a:solidFill>
                  <a:srgbClr val="950000"/>
                </a:solidFill>
              </a:rPr>
              <a:t> but published in French</a:t>
            </a:r>
            <a:endParaRPr lang="en-US" sz="1800" dirty="0">
              <a:solidFill>
                <a:srgbClr val="95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200400"/>
            <a:ext cx="2964999" cy="70788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0000"/>
                </a:solidFill>
              </a:rPr>
              <a:t>1929:  Hubble obtained</a:t>
            </a:r>
          </a:p>
          <a:p>
            <a:r>
              <a:rPr lang="en-US" sz="2000" dirty="0" smtClean="0">
                <a:solidFill>
                  <a:srgbClr val="950000"/>
                </a:solidFill>
              </a:rPr>
              <a:t> slope  H=530 km/sec/</a:t>
            </a:r>
            <a:r>
              <a:rPr lang="en-US" sz="2000" dirty="0" err="1" smtClean="0">
                <a:solidFill>
                  <a:srgbClr val="950000"/>
                </a:solidFill>
              </a:rPr>
              <a:t>Mpc</a:t>
            </a:r>
            <a:endParaRPr lang="en-US" sz="2000" dirty="0">
              <a:solidFill>
                <a:srgbClr val="95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4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 txBox="1">
            <a:spLocks noGrp="1"/>
          </p:cNvSpPr>
          <p:nvPr/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1" tIns="45711" rIns="91421" bIns="45711">
            <a:prstTxWarp prst="textNoShape">
              <a:avLst/>
            </a:prstTxWarp>
          </a:bodyPr>
          <a:lstStyle/>
          <a:p>
            <a:pPr algn="r"/>
            <a:endParaRPr lang="en-US" sz="1400">
              <a:solidFill>
                <a:schemeClr val="bg1"/>
              </a:solidFill>
              <a:latin typeface="Times New Roman" charset="0"/>
              <a:ea typeface="Arial" charset="0"/>
              <a:cs typeface="Arial" charset="0"/>
              <a:sym typeface="Arial" charset="0"/>
            </a:endParaRPr>
          </a:p>
          <a:p>
            <a:pPr algn="r"/>
            <a:fld id="{0A21A0C2-6912-3244-9F96-0D91DE58CC5F}" type="slidenum">
              <a:rPr lang="en-US" sz="1200">
                <a:solidFill>
                  <a:schemeClr val="bg1"/>
                </a:solidFill>
                <a:latin typeface="Times" charset="0"/>
                <a:ea typeface="Arial" charset="0"/>
                <a:cs typeface="Arial" charset="0"/>
                <a:sym typeface="Arial" charset="0"/>
              </a:rPr>
              <a:pPr algn="r"/>
              <a:t>35</a:t>
            </a:fld>
            <a:endParaRPr lang="en-US" sz="1400">
              <a:solidFill>
                <a:schemeClr val="bg1"/>
              </a:solidFill>
              <a:latin typeface="Times New Roman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147333" name="Text Box 5"/>
          <p:cNvSpPr txBox="1">
            <a:spLocks noChangeArrowheads="1"/>
          </p:cNvSpPr>
          <p:nvPr/>
        </p:nvSpPr>
        <p:spPr bwMode="auto">
          <a:xfrm flipH="1">
            <a:off x="457200" y="5486400"/>
            <a:ext cx="7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1" rIns="91421" bIns="4571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>
              <a:solidFill>
                <a:srgbClr val="000066"/>
              </a:solidFill>
              <a:latin typeface="Times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147334" name="Text Box 6"/>
          <p:cNvSpPr txBox="1">
            <a:spLocks noChangeArrowheads="1"/>
          </p:cNvSpPr>
          <p:nvPr/>
        </p:nvSpPr>
        <p:spPr bwMode="auto">
          <a:xfrm>
            <a:off x="212725" y="5908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1" tIns="45711" rIns="91421" bIns="4571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chemeClr val="bg1"/>
              </a:buClr>
              <a:buFont typeface="Times New Roman" charset="0"/>
              <a:buNone/>
            </a:pPr>
            <a:endParaRPr lang="en-US">
              <a:solidFill>
                <a:schemeClr val="bg1"/>
              </a:solidFill>
              <a:latin typeface="Times New Roman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61480" name="Text Box 7"/>
          <p:cNvSpPr txBox="1">
            <a:spLocks/>
          </p:cNvSpPr>
          <p:nvPr/>
        </p:nvSpPr>
        <p:spPr bwMode="auto">
          <a:xfrm>
            <a:off x="3657600" y="166688"/>
            <a:ext cx="15700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21" tIns="45711" rIns="91421" bIns="457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Log(distance)</a:t>
            </a:r>
          </a:p>
        </p:txBody>
      </p:sp>
      <p:sp>
        <p:nvSpPr>
          <p:cNvPr id="361489" name="Text Box 8"/>
          <p:cNvSpPr txBox="1">
            <a:spLocks/>
          </p:cNvSpPr>
          <p:nvPr/>
        </p:nvSpPr>
        <p:spPr bwMode="auto">
          <a:xfrm>
            <a:off x="5867400" y="5867400"/>
            <a:ext cx="9334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21" tIns="45711" rIns="91421" bIns="457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schemeClr val="bg1"/>
                </a:solidFill>
                <a:ea typeface="Arial" charset="0"/>
                <a:cs typeface="Arial" charset="0"/>
                <a:sym typeface="Arial" charset="0"/>
              </a:rPr>
              <a:t>redshift</a:t>
            </a:r>
          </a:p>
        </p:txBody>
      </p:sp>
      <p:pic>
        <p:nvPicPr>
          <p:cNvPr id="2" name="Picture 1" descr="BETOULEhd_e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" y="-40820"/>
            <a:ext cx="9065499" cy="64290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71800" y="838200"/>
            <a:ext cx="269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</a:t>
            </a:r>
            <a:r>
              <a:rPr lang="en-US" sz="2800" dirty="0" smtClean="0">
                <a:solidFill>
                  <a:srgbClr val="FF0000"/>
                </a:solidFill>
              </a:rPr>
              <a:t>0 years progress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 rot="18402267">
            <a:off x="1453554" y="2382913"/>
            <a:ext cx="917239" cy="584776"/>
          </a:xfrm>
          <a:prstGeom prst="rect">
            <a:avLst/>
          </a:prstGeom>
          <a:solidFill>
            <a:srgbClr val="FFFF00"/>
          </a:solidFill>
          <a:ln w="3175" cmpd="sng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1617"/>
                </a:solidFill>
              </a:rPr>
              <a:t>Hubble</a:t>
            </a:r>
          </a:p>
          <a:p>
            <a:r>
              <a:rPr lang="en-US" sz="1600" dirty="0" smtClean="0">
                <a:solidFill>
                  <a:srgbClr val="FF1617"/>
                </a:solidFill>
              </a:rPr>
              <a:t>Lemaitre</a:t>
            </a:r>
            <a:endParaRPr lang="en-US" sz="1600" dirty="0">
              <a:solidFill>
                <a:srgbClr val="FF1617"/>
              </a:solidFill>
            </a:endParaRPr>
          </a:p>
        </p:txBody>
      </p:sp>
      <p:cxnSp>
        <p:nvCxnSpPr>
          <p:cNvPr id="4" name="Straight Arrow Connector 3"/>
          <p:cNvCxnSpPr>
            <a:stCxn id="18" idx="1"/>
          </p:cNvCxnSpPr>
          <p:nvPr/>
        </p:nvCxnSpPr>
        <p:spPr>
          <a:xfrm flipH="1">
            <a:off x="611560" y="3042990"/>
            <a:ext cx="1026502" cy="11060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Donut 25"/>
          <p:cNvSpPr/>
          <p:nvPr/>
        </p:nvSpPr>
        <p:spPr>
          <a:xfrm>
            <a:off x="251520" y="4077072"/>
            <a:ext cx="467999" cy="360040"/>
          </a:xfrm>
          <a:prstGeom prst="donut">
            <a:avLst/>
          </a:prstGeom>
          <a:ln w="31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19872" y="6550223"/>
            <a:ext cx="129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Betoule</a:t>
            </a:r>
            <a:r>
              <a:rPr lang="en-US" dirty="0" smtClean="0"/>
              <a:t> + 2014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6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7333" grpId="0"/>
      <p:bldP spid="21473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3"/>
          <p:cNvSpPr>
            <a:spLocks noChangeArrowheads="1"/>
          </p:cNvSpPr>
          <p:nvPr/>
        </p:nvSpPr>
        <p:spPr bwMode="auto">
          <a:xfrm>
            <a:off x="0" y="2438400"/>
            <a:ext cx="91440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5300" dirty="0" smtClean="0">
                <a:solidFill>
                  <a:srgbClr val="FFFF00"/>
                </a:solidFill>
              </a:rPr>
              <a:t>    </a:t>
            </a:r>
            <a:r>
              <a:rPr lang="en-US" sz="6600" dirty="0" smtClean="0">
                <a:solidFill>
                  <a:srgbClr val="FFFF00"/>
                </a:solidFill>
              </a:rPr>
              <a:t>1980</a:t>
            </a:r>
          </a:p>
          <a:p>
            <a:endParaRPr lang="en-US" sz="5300" dirty="0" smtClean="0">
              <a:solidFill>
                <a:srgbClr val="FFFF00"/>
              </a:solidFill>
            </a:endParaRPr>
          </a:p>
          <a:p>
            <a:r>
              <a:rPr lang="en-US" sz="5300" dirty="0" smtClean="0">
                <a:solidFill>
                  <a:srgbClr val="FFFF00"/>
                </a:solidFill>
              </a:rPr>
              <a:t>particle physicists plunge in</a:t>
            </a:r>
            <a:endParaRPr lang="en-US" sz="53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86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15346" t="6117" r="7440" b="44624"/>
          <a:stretch>
            <a:fillRect/>
          </a:stretch>
        </p:blipFill>
        <p:spPr bwMode="auto">
          <a:xfrm>
            <a:off x="0" y="0"/>
            <a:ext cx="7620000" cy="639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0"/>
            <a:ext cx="4114800" cy="762000"/>
          </a:xfrm>
          <a:solidFill>
            <a:srgbClr val="FFFF00"/>
          </a:solidFill>
        </p:spPr>
        <p:txBody>
          <a:bodyPr/>
          <a:lstStyle/>
          <a:p>
            <a:r>
              <a:rPr lang="en-US" sz="4300" dirty="0">
                <a:solidFill>
                  <a:srgbClr val="FF0000"/>
                </a:solidFill>
              </a:rPr>
              <a:t> </a:t>
            </a:r>
            <a:r>
              <a:rPr lang="en-US" sz="4300" b="1" dirty="0">
                <a:solidFill>
                  <a:srgbClr val="FF0000"/>
                </a:solidFill>
              </a:rPr>
              <a:t>THE BEGINNING</a:t>
            </a:r>
            <a:endParaRPr lang="en-US" b="1" dirty="0"/>
          </a:p>
        </p:txBody>
      </p:sp>
      <p:sp>
        <p:nvSpPr>
          <p:cNvPr id="227332" name="Rectangle 4"/>
          <p:cNvSpPr>
            <a:spLocks noChangeArrowheads="1"/>
          </p:cNvSpPr>
          <p:nvPr/>
        </p:nvSpPr>
        <p:spPr bwMode="auto">
          <a:xfrm>
            <a:off x="0" y="5257800"/>
            <a:ext cx="2438400" cy="1219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300">
                <a:solidFill>
                  <a:srgbClr val="FF0000"/>
                </a:solidFill>
                <a:latin typeface="Abadi MT Condensed Extra Bold" charset="0"/>
              </a:rPr>
              <a:t>HERE WE ARE</a:t>
            </a:r>
            <a:endParaRPr lang="en-US" sz="4400">
              <a:solidFill>
                <a:schemeClr val="tx2"/>
              </a:solidFill>
              <a:latin typeface="Abadi MT Condensed Extra Bold" charset="0"/>
            </a:endParaRPr>
          </a:p>
        </p:txBody>
      </p:sp>
      <p:sp>
        <p:nvSpPr>
          <p:cNvPr id="227333" name="AutoShape 5"/>
          <p:cNvSpPr>
            <a:spLocks noChangeArrowheads="1"/>
          </p:cNvSpPr>
          <p:nvPr/>
        </p:nvSpPr>
        <p:spPr bwMode="auto">
          <a:xfrm rot="7036425">
            <a:off x="5261769" y="756444"/>
            <a:ext cx="1362075" cy="906463"/>
          </a:xfrm>
          <a:prstGeom prst="rightArrow">
            <a:avLst>
              <a:gd name="adj1" fmla="val 50000"/>
              <a:gd name="adj2" fmla="val 3756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334" name="AutoShape 6"/>
          <p:cNvSpPr>
            <a:spLocks noChangeArrowheads="1"/>
          </p:cNvSpPr>
          <p:nvPr/>
        </p:nvSpPr>
        <p:spPr bwMode="auto">
          <a:xfrm rot="-7609731">
            <a:off x="-78581" y="4040982"/>
            <a:ext cx="1752600" cy="906462"/>
          </a:xfrm>
          <a:prstGeom prst="rightArrow">
            <a:avLst>
              <a:gd name="adj1" fmla="val 50000"/>
              <a:gd name="adj2" fmla="val 4833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4876800"/>
            <a:ext cx="96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LHC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rot="13990269">
            <a:off x="1679749" y="4387828"/>
            <a:ext cx="1169526" cy="212861"/>
          </a:xfrm>
          <a:prstGeom prst="rightArrow">
            <a:avLst>
              <a:gd name="adj1" fmla="val 50000"/>
              <a:gd name="adj2" fmla="val 48336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3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63000" cy="457200"/>
          </a:xfrm>
        </p:spPr>
        <p:txBody>
          <a:bodyPr>
            <a:normAutofit fontScale="90000"/>
          </a:bodyPr>
          <a:lstStyle/>
          <a:p>
            <a:r>
              <a:rPr lang="en-US" sz="4300">
                <a:solidFill>
                  <a:srgbClr val="FF0000"/>
                </a:solidFill>
              </a:rPr>
              <a:t>FROM EXPANSION TO INFLATION (1980)</a:t>
            </a:r>
            <a:endParaRPr lang="en-US"/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457200"/>
            <a:ext cx="3048000" cy="2146300"/>
          </a:xfrm>
          <a:prstGeom prst="rect">
            <a:avLst/>
          </a:prstGeom>
          <a:noFill/>
        </p:spPr>
      </p:pic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4">
            <a:lum contrast="-12000"/>
          </a:blip>
          <a:srcRect t="15956" b="7129"/>
          <a:stretch>
            <a:fillRect/>
          </a:stretch>
        </p:blipFill>
        <p:spPr bwMode="auto">
          <a:xfrm>
            <a:off x="4572000" y="2894013"/>
            <a:ext cx="30765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3" name="Picture 5"/>
          <p:cNvPicPr>
            <a:picLocks noChangeAspect="1" noChangeArrowheads="1"/>
          </p:cNvPicPr>
          <p:nvPr/>
        </p:nvPicPr>
        <p:blipFill>
          <a:blip r:embed="rId5"/>
          <a:srcRect l="-1181"/>
          <a:stretch>
            <a:fillRect/>
          </a:stretch>
        </p:blipFill>
        <p:spPr bwMode="auto">
          <a:xfrm>
            <a:off x="762000" y="609600"/>
            <a:ext cx="1519238" cy="2133600"/>
          </a:xfrm>
          <a:prstGeom prst="rect">
            <a:avLst/>
          </a:prstGeom>
          <a:noFill/>
        </p:spPr>
      </p:pic>
      <p:pic>
        <p:nvPicPr>
          <p:cNvPr id="217094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>
            <a:lum bright="-6000" contrast="20000"/>
          </a:blip>
          <a:srcRect l="9286"/>
          <a:stretch>
            <a:fillRect/>
          </a:stretch>
        </p:blipFill>
        <p:spPr>
          <a:xfrm>
            <a:off x="762000" y="2743200"/>
            <a:ext cx="3024188" cy="4114800"/>
          </a:xfrm>
          <a:ln/>
        </p:spPr>
      </p:pic>
      <p:sp>
        <p:nvSpPr>
          <p:cNvPr id="217095" name="Rectangle 7"/>
          <p:cNvSpPr>
            <a:spLocks noChangeArrowheads="1"/>
          </p:cNvSpPr>
          <p:nvPr/>
        </p:nvSpPr>
        <p:spPr bwMode="auto">
          <a:xfrm>
            <a:off x="609600" y="2667000"/>
            <a:ext cx="17526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latin typeface="Arial" charset="0"/>
              </a:rPr>
              <a:t>Andrei Linde</a:t>
            </a:r>
          </a:p>
        </p:txBody>
      </p:sp>
      <p:sp>
        <p:nvSpPr>
          <p:cNvPr id="217096" name="Rectangle 8"/>
          <p:cNvSpPr>
            <a:spLocks noChangeArrowheads="1"/>
          </p:cNvSpPr>
          <p:nvPr/>
        </p:nvSpPr>
        <p:spPr bwMode="auto">
          <a:xfrm>
            <a:off x="4953000" y="2514600"/>
            <a:ext cx="1447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latin typeface="Arial" charset="0"/>
              </a:rPr>
              <a:t>Alan Guth</a:t>
            </a:r>
          </a:p>
        </p:txBody>
      </p:sp>
      <p:sp>
        <p:nvSpPr>
          <p:cNvPr id="217097" name="Rectangle 9"/>
          <p:cNvSpPr>
            <a:spLocks noChangeArrowheads="1"/>
          </p:cNvSpPr>
          <p:nvPr/>
        </p:nvSpPr>
        <p:spPr bwMode="auto">
          <a:xfrm>
            <a:off x="0" y="6172200"/>
            <a:ext cx="44196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Times" charset="0"/>
              </a:rPr>
              <a:t>“The Big Bang? Believe me, it was </a:t>
            </a:r>
          </a:p>
          <a:p>
            <a:pPr algn="ctr"/>
            <a:r>
              <a:rPr lang="en-US" sz="1600">
                <a:latin typeface="Times" charset="0"/>
              </a:rPr>
              <a:t>very, very, very, very, very, very big”</a:t>
            </a:r>
          </a:p>
        </p:txBody>
      </p:sp>
    </p:spTree>
    <p:extLst>
      <p:ext uri="{BB962C8B-B14F-4D97-AF65-F5344CB8AC3E}">
        <p14:creationId xmlns:p14="http://schemas.microsoft.com/office/powerpoint/2010/main" val="335809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0534" name="Picture 6"/>
          <p:cNvPicPr>
            <a:picLocks noChangeAspect="1" noChangeArrowheads="1"/>
          </p:cNvPicPr>
          <p:nvPr/>
        </p:nvPicPr>
        <p:blipFill>
          <a:blip r:embed="rId2">
            <a:lum bright="-18000" contrast="20000"/>
          </a:blip>
          <a:srcRect/>
          <a:stretch>
            <a:fillRect/>
          </a:stretch>
        </p:blipFill>
        <p:spPr bwMode="auto">
          <a:xfrm>
            <a:off x="2362200" y="0"/>
            <a:ext cx="5307013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514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ubble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" t="166" r="-976" b="780"/>
          <a:stretch/>
        </p:blipFill>
        <p:spPr>
          <a:xfrm>
            <a:off x="3916010" y="-909"/>
            <a:ext cx="5233422" cy="6382237"/>
          </a:xfrm>
        </p:spPr>
      </p:pic>
      <p:sp>
        <p:nvSpPr>
          <p:cNvPr id="5" name="TextBox 4"/>
          <p:cNvSpPr txBox="1"/>
          <p:nvPr/>
        </p:nvSpPr>
        <p:spPr>
          <a:xfrm>
            <a:off x="7596336" y="6550223"/>
            <a:ext cx="1226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Edwin Hubble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28384" y="260648"/>
            <a:ext cx="962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1889-1953</a:t>
            </a:r>
            <a:endParaRPr lang="en-US" dirty="0"/>
          </a:p>
        </p:txBody>
      </p:sp>
      <p:pic>
        <p:nvPicPr>
          <p:cNvPr id="6" name="Content Placeholder 4" descr="HubbleStam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" r="5931" b="8476"/>
          <a:stretch/>
        </p:blipFill>
        <p:spPr>
          <a:xfrm>
            <a:off x="0" y="4437112"/>
            <a:ext cx="3866444" cy="226046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115" y="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 the observations as they stand </a:t>
            </a:r>
          </a:p>
          <a:p>
            <a:pPr marL="0" indent="0">
              <a:buNone/>
            </a:pPr>
            <a:r>
              <a:rPr lang="en-US" sz="2200" dirty="0" smtClean="0"/>
              <a:t>lead to the anomaly of a closed </a:t>
            </a:r>
          </a:p>
          <a:p>
            <a:pPr marL="0" indent="0">
              <a:buNone/>
            </a:pPr>
            <a:r>
              <a:rPr lang="en-US" sz="2200" dirty="0" smtClean="0"/>
              <a:t>universe, curiously small and dense, </a:t>
            </a:r>
          </a:p>
          <a:p>
            <a:pPr marL="0" indent="0">
              <a:buNone/>
            </a:pPr>
            <a:r>
              <a:rPr lang="en-US" sz="2200" dirty="0"/>
              <a:t>a</a:t>
            </a:r>
            <a:r>
              <a:rPr lang="en-US" sz="2200" dirty="0" smtClean="0"/>
              <a:t>nd...suspiciously young. On the </a:t>
            </a:r>
          </a:p>
          <a:p>
            <a:pPr marL="0" indent="0">
              <a:buNone/>
            </a:pPr>
            <a:r>
              <a:rPr lang="en-US" sz="2200" dirty="0" smtClean="0"/>
              <a:t>other hand, if redshifts are not </a:t>
            </a:r>
          </a:p>
          <a:p>
            <a:pPr marL="0" indent="0">
              <a:buNone/>
            </a:pPr>
            <a:r>
              <a:rPr lang="en-US" sz="2200" dirty="0" smtClean="0"/>
              <a:t>Doppler effects, these anomalies </a:t>
            </a:r>
          </a:p>
          <a:p>
            <a:pPr marL="0" indent="0">
              <a:buNone/>
            </a:pPr>
            <a:r>
              <a:rPr lang="en-US" sz="2200" dirty="0" smtClean="0"/>
              <a:t>disappear and the region observed </a:t>
            </a:r>
          </a:p>
          <a:p>
            <a:pPr marL="0" indent="0">
              <a:buNone/>
            </a:pPr>
            <a:r>
              <a:rPr lang="en-US" sz="2200" dirty="0" smtClean="0"/>
              <a:t>appears as a small, homogeneous, </a:t>
            </a:r>
          </a:p>
          <a:p>
            <a:pPr marL="0" indent="0">
              <a:buNone/>
            </a:pPr>
            <a:r>
              <a:rPr lang="en-US" sz="2200" dirty="0" smtClean="0"/>
              <a:t>but insignificant portion of a </a:t>
            </a:r>
          </a:p>
          <a:p>
            <a:pPr marL="0" indent="0">
              <a:buNone/>
            </a:pPr>
            <a:r>
              <a:rPr lang="en-US" sz="2200" dirty="0" smtClean="0"/>
              <a:t>Universe extended indefinitely </a:t>
            </a:r>
          </a:p>
          <a:p>
            <a:pPr marL="0" indent="0">
              <a:buNone/>
            </a:pPr>
            <a:r>
              <a:rPr lang="en-US" sz="2200" dirty="0" smtClean="0"/>
              <a:t>both in space and time.</a:t>
            </a:r>
          </a:p>
          <a:p>
            <a:pPr marL="0" indent="0">
              <a:buNone/>
            </a:pPr>
            <a:r>
              <a:rPr lang="en-US" sz="1500" dirty="0" smtClean="0"/>
              <a:t>E. Hubble, MNRAS, 97, 506, 1937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72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028" name="Picture 12"/>
          <p:cNvPicPr>
            <a:picLocks noChangeAspect="1" noChangeArrowheads="1"/>
          </p:cNvPicPr>
          <p:nvPr/>
        </p:nvPicPr>
        <p:blipFill>
          <a:blip r:embed="rId3"/>
          <a:srcRect l="6021" t="71376" r="67392" b="5739"/>
          <a:stretch>
            <a:fillRect/>
          </a:stretch>
        </p:blipFill>
        <p:spPr bwMode="auto">
          <a:xfrm>
            <a:off x="71550" y="990601"/>
            <a:ext cx="6321721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flipH="1">
            <a:off x="6324600" y="34290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Predicts flatness,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            size,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         density fluctuations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9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609600"/>
            <a:ext cx="7551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Einstein: gravity curves space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space-shape-4.pdf"/>
          <p:cNvPicPr>
            <a:picLocks noGrp="1" noChangeAspect="1"/>
          </p:cNvPicPr>
          <p:nvPr>
            <p:ph idx="1"/>
          </p:nvPr>
        </p:nvPicPr>
        <p:blipFill>
          <a:blip r:embed="rId2"/>
          <a:srcRect l="283" t="34016" r="283" b="19843"/>
          <a:stretch>
            <a:fillRect/>
          </a:stretch>
        </p:blipFill>
        <p:spPr>
          <a:xfrm>
            <a:off x="-1" y="3050102"/>
            <a:ext cx="9181197" cy="2662823"/>
          </a:xfrm>
        </p:spPr>
      </p:pic>
      <p:sp>
        <p:nvSpPr>
          <p:cNvPr id="8" name="TextBox 7"/>
          <p:cNvSpPr txBox="1"/>
          <p:nvPr/>
        </p:nvSpPr>
        <p:spPr>
          <a:xfrm>
            <a:off x="304800" y="2286000"/>
            <a:ext cx="3066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Euclidean geometry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2438400"/>
            <a:ext cx="154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Spherical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600" y="2514600"/>
            <a:ext cx="1799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Hyperbolic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6019800"/>
            <a:ext cx="19169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INFINITE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6019800"/>
            <a:ext cx="19169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INFINITE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3800" y="6019800"/>
            <a:ext cx="14839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FINITE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7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scher4.pdf"/>
          <p:cNvPicPr>
            <a:picLocks noGrp="1" noChangeAspect="1"/>
          </p:cNvPicPr>
          <p:nvPr>
            <p:ph idx="1"/>
          </p:nvPr>
        </p:nvPicPr>
        <p:blipFill>
          <a:blip r:embed="rId2"/>
          <a:srcRect l="764" r="764"/>
          <a:stretch>
            <a:fillRect/>
          </a:stretch>
        </p:blipFill>
        <p:spPr>
          <a:xfrm>
            <a:off x="0" y="87955"/>
            <a:ext cx="6666620" cy="6770046"/>
          </a:xfrm>
        </p:spPr>
      </p:pic>
      <p:sp>
        <p:nvSpPr>
          <p:cNvPr id="5" name="TextBox 4"/>
          <p:cNvSpPr txBox="1"/>
          <p:nvPr/>
        </p:nvSpPr>
        <p:spPr>
          <a:xfrm>
            <a:off x="6934200" y="2209800"/>
            <a:ext cx="1989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M.C. Escher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5725" y="2819400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spherical geometry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9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Escher-AngelsDemons-400x387.pdf"/>
          <p:cNvPicPr>
            <a:picLocks noGrp="1" noChangeAspect="1"/>
          </p:cNvPicPr>
          <p:nvPr>
            <p:ph idx="1"/>
          </p:nvPr>
        </p:nvPicPr>
        <p:blipFill>
          <a:blip r:embed="rId2"/>
          <a:srcRect l="-780" r="-780"/>
          <a:stretch>
            <a:fillRect/>
          </a:stretch>
        </p:blipFill>
        <p:spPr>
          <a:xfrm>
            <a:off x="-152400" y="152400"/>
            <a:ext cx="7543800" cy="7186507"/>
          </a:xfrm>
        </p:spPr>
      </p:pic>
      <p:sp>
        <p:nvSpPr>
          <p:cNvPr id="9" name="TextBox 8"/>
          <p:cNvSpPr txBox="1"/>
          <p:nvPr/>
        </p:nvSpPr>
        <p:spPr>
          <a:xfrm>
            <a:off x="7154328" y="2209800"/>
            <a:ext cx="1989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M.C. Escher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0" y="3276600"/>
            <a:ext cx="1281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hyperbolic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 geometry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2743200"/>
            <a:ext cx="1613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Angels and demons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83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BE_DM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" b="6086"/>
          <a:stretch/>
        </p:blipFill>
        <p:spPr>
          <a:xfrm>
            <a:off x="27692" y="1014322"/>
            <a:ext cx="9116308" cy="584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6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07904" y="25400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2013</a:t>
            </a:r>
            <a:endParaRPr lang="en-US" sz="6000" dirty="0">
              <a:solidFill>
                <a:srgbClr val="FFFF00"/>
              </a:solidFill>
            </a:endParaRPr>
          </a:p>
        </p:txBody>
      </p:sp>
      <p:pic>
        <p:nvPicPr>
          <p:cNvPr id="7" name="Picture 6" descr="jean-loup-puget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0191" cy="1982192"/>
          </a:xfrm>
          <a:prstGeom prst="rect">
            <a:avLst/>
          </a:prstGeom>
        </p:spPr>
      </p:pic>
      <p:pic>
        <p:nvPicPr>
          <p:cNvPr id="8" name="Picture 7" descr="Reno-Mandolesi cop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386" y="9872"/>
            <a:ext cx="1929614" cy="2301996"/>
          </a:xfrm>
          <a:prstGeom prst="rect">
            <a:avLst/>
          </a:prstGeom>
        </p:spPr>
      </p:pic>
      <p:pic>
        <p:nvPicPr>
          <p:cNvPr id="9" name="Content Placeholder 8" descr="planck1.pd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r="6270"/>
          <a:stretch>
            <a:fillRect/>
          </a:stretch>
        </p:blipFill>
        <p:spPr>
          <a:xfrm>
            <a:off x="827584" y="2616448"/>
            <a:ext cx="7675243" cy="4221088"/>
          </a:xfrm>
        </p:spPr>
      </p:pic>
      <p:pic>
        <p:nvPicPr>
          <p:cNvPr id="11" name="Picture 10" descr="planck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52746"/>
            <a:ext cx="7998792" cy="4405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51920" y="1124744"/>
            <a:ext cx="205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Planck satellite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452320" y="2276872"/>
            <a:ext cx="1386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Reno </a:t>
            </a:r>
            <a:r>
              <a:rPr lang="en-US" dirty="0" err="1" smtClean="0"/>
              <a:t>Mandalese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2132856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Jean-Loup </a:t>
            </a:r>
            <a:r>
              <a:rPr lang="en-US" dirty="0"/>
              <a:t>P</a:t>
            </a:r>
            <a:r>
              <a:rPr lang="en-US" dirty="0" smtClean="0"/>
              <a:t>uget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5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34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EUCLIDEAN or flat space  FITS TO HIGH PRECISION!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o 0.01%!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52600" y="411480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INFER SPACE IS NEARLY EUCLIDEAN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2800" y="2362200"/>
            <a:ext cx="925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WMAP7</a:t>
            </a:r>
            <a:endParaRPr lang="en-US" sz="1600" dirty="0"/>
          </a:p>
        </p:txBody>
      </p:sp>
      <p:pic>
        <p:nvPicPr>
          <p:cNvPr id="4" name="Picture 3" descr="planck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" y="1052736"/>
            <a:ext cx="9144000" cy="5619523"/>
          </a:xfrm>
          <a:prstGeom prst="rect">
            <a:avLst/>
          </a:prstGeom>
        </p:spPr>
      </p:pic>
      <p:pic>
        <p:nvPicPr>
          <p:cNvPr id="22" name="Picture 21" descr="curvCMBHu.jpg"/>
          <p:cNvPicPr>
            <a:picLocks noChangeAspect="1"/>
          </p:cNvPicPr>
          <p:nvPr/>
        </p:nvPicPr>
        <p:blipFill>
          <a:blip r:embed="rId4"/>
          <a:srcRect l="4869" t="68212" r="58422" b="15885"/>
          <a:stretch>
            <a:fillRect/>
          </a:stretch>
        </p:blipFill>
        <p:spPr>
          <a:xfrm>
            <a:off x="5508104" y="2132856"/>
            <a:ext cx="2549180" cy="1438448"/>
          </a:xfrm>
          <a:prstGeom prst="rect">
            <a:avLst/>
          </a:prstGeom>
        </p:spPr>
      </p:pic>
      <p:pic>
        <p:nvPicPr>
          <p:cNvPr id="26" name="Picture 25" descr="curvCMBHu.jpg"/>
          <p:cNvPicPr>
            <a:picLocks noChangeAspect="1"/>
          </p:cNvPicPr>
          <p:nvPr/>
        </p:nvPicPr>
        <p:blipFill>
          <a:blip r:embed="rId4"/>
          <a:srcRect l="63291" t="68212" b="15885"/>
          <a:stretch>
            <a:fillRect/>
          </a:stretch>
        </p:blipFill>
        <p:spPr>
          <a:xfrm>
            <a:off x="2987824" y="2132856"/>
            <a:ext cx="2514600" cy="141890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228184" y="3645024"/>
            <a:ext cx="52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C15"/>
                </a:solidFill>
              </a:rPr>
              <a:t>flat</a:t>
            </a:r>
            <a:endParaRPr lang="en-US" sz="2000" dirty="0">
              <a:solidFill>
                <a:srgbClr val="FF0C15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63888" y="3429000"/>
            <a:ext cx="882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C15"/>
                </a:solidFill>
              </a:rPr>
              <a:t>curved</a:t>
            </a:r>
            <a:endParaRPr lang="en-US" sz="2000" dirty="0">
              <a:solidFill>
                <a:srgbClr val="FF0C1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9512" y="1052736"/>
            <a:ext cx="3265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C15"/>
                </a:solidFill>
              </a:rPr>
              <a:t>Temperature fluctuations</a:t>
            </a:r>
            <a:endParaRPr lang="en-US" sz="2400" dirty="0">
              <a:solidFill>
                <a:srgbClr val="FF0C15"/>
              </a:solidFill>
            </a:endParaRPr>
          </a:p>
        </p:txBody>
      </p:sp>
      <p:pic>
        <p:nvPicPr>
          <p:cNvPr id="11" name="Content Placeholder 6" descr="space-shape-4.pdf"/>
          <p:cNvPicPr>
            <a:picLocks noGrp="1" noChangeAspect="1"/>
          </p:cNvPicPr>
          <p:nvPr>
            <p:ph idx="1"/>
          </p:nvPr>
        </p:nvPicPr>
        <p:blipFill>
          <a:blip r:embed="rId5"/>
          <a:srcRect l="283" t="34016" r="283" b="19843"/>
          <a:stretch>
            <a:fillRect/>
          </a:stretch>
        </p:blipFill>
        <p:spPr>
          <a:xfrm>
            <a:off x="0" y="4193704"/>
            <a:ext cx="9186278" cy="2664296"/>
          </a:xfrm>
        </p:spPr>
      </p:pic>
      <p:sp>
        <p:nvSpPr>
          <p:cNvPr id="3" name="Rectangle 2"/>
          <p:cNvSpPr/>
          <p:nvPr/>
        </p:nvSpPr>
        <p:spPr>
          <a:xfrm>
            <a:off x="179512" y="6213405"/>
            <a:ext cx="8964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The</a:t>
            </a:r>
            <a:r>
              <a:rPr lang="en-US" sz="4400" dirty="0"/>
              <a:t>  </a:t>
            </a:r>
            <a:r>
              <a:rPr lang="en-US" sz="4400" dirty="0">
                <a:solidFill>
                  <a:srgbClr val="FFFF00"/>
                </a:solidFill>
              </a:rPr>
              <a:t>universe is </a:t>
            </a:r>
            <a:r>
              <a:rPr lang="en-US" sz="4400" dirty="0" smtClean="0">
                <a:solidFill>
                  <a:srgbClr val="FFFF00"/>
                </a:solidFill>
              </a:rPr>
              <a:t>very</a:t>
            </a:r>
            <a:r>
              <a:rPr lang="en-US" sz="4400" dirty="0">
                <a:solidFill>
                  <a:srgbClr val="FFFF00"/>
                </a:solidFill>
              </a:rPr>
              <a:t>, very large!</a:t>
            </a:r>
          </a:p>
        </p:txBody>
      </p:sp>
    </p:spTree>
    <p:extLst>
      <p:ext uri="{BB962C8B-B14F-4D97-AF65-F5344CB8AC3E}">
        <p14:creationId xmlns:p14="http://schemas.microsoft.com/office/powerpoint/2010/main" val="214392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/>
              <a:t>THE OLD BIG BANG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2">
            <a:lum bright="26000" contrast="24000"/>
          </a:blip>
          <a:srcRect l="9708" t="23764" r="10786" b="20596"/>
          <a:stretch>
            <a:fillRect/>
          </a:stretch>
        </p:blipFill>
        <p:spPr bwMode="auto">
          <a:xfrm>
            <a:off x="1600200" y="1371600"/>
            <a:ext cx="53086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5" name="Oval 5"/>
          <p:cNvSpPr>
            <a:spLocks noChangeArrowheads="1"/>
          </p:cNvSpPr>
          <p:nvPr/>
        </p:nvSpPr>
        <p:spPr bwMode="auto">
          <a:xfrm>
            <a:off x="3505200" y="2971800"/>
            <a:ext cx="2438400" cy="2514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2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THE INFLATIONARY UNIVERSE</a:t>
            </a:r>
          </a:p>
        </p:txBody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1508" name="Picture 4"/>
          <p:cNvPicPr>
            <a:picLocks noChangeAspect="1" noChangeArrowheads="1"/>
          </p:cNvPicPr>
          <p:nvPr/>
        </p:nvPicPr>
        <p:blipFill>
          <a:blip r:embed="rId3">
            <a:lum bright="14000" contrast="40000"/>
          </a:blip>
          <a:srcRect l="5995" t="26247" r="9538" b="19884"/>
          <a:stretch>
            <a:fillRect/>
          </a:stretch>
        </p:blipFill>
        <p:spPr bwMode="auto">
          <a:xfrm>
            <a:off x="990600" y="724160"/>
            <a:ext cx="7310174" cy="639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1509" name="Oval 5"/>
          <p:cNvSpPr>
            <a:spLocks noChangeArrowheads="1"/>
          </p:cNvSpPr>
          <p:nvPr/>
        </p:nvSpPr>
        <p:spPr bwMode="auto">
          <a:xfrm>
            <a:off x="4343400" y="3657600"/>
            <a:ext cx="2133600" cy="990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1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1676400"/>
            <a:ext cx="69342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</a:rPr>
              <a:t>“Nature is an infinite sphere, whose center is everywhere and whose circumference is nowhere.”</a:t>
            </a:r>
          </a:p>
          <a:p>
            <a:endParaRPr lang="en-US" sz="3600" i="1" dirty="0" smtClean="0"/>
          </a:p>
          <a:p>
            <a:r>
              <a:rPr lang="en-US" sz="2000" dirty="0" err="1" smtClean="0"/>
              <a:t>Blaise</a:t>
            </a:r>
            <a:r>
              <a:rPr lang="en-US" sz="2000" dirty="0" smtClean="0"/>
              <a:t> Pascal  (</a:t>
            </a:r>
            <a:r>
              <a:rPr lang="en-US" sz="2000" i="1" dirty="0" err="1" smtClean="0"/>
              <a:t>Pensees</a:t>
            </a:r>
            <a:r>
              <a:rPr lang="en-US" sz="2000" i="1" dirty="0" smtClean="0"/>
              <a:t>, </a:t>
            </a:r>
            <a:r>
              <a:rPr lang="en-US" sz="2000" i="1" dirty="0" smtClean="0"/>
              <a:t>1669)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4852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insteinStam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4" y="3511302"/>
            <a:ext cx="4730800" cy="3381309"/>
          </a:xfrm>
          <a:prstGeom prst="rect">
            <a:avLst/>
          </a:prstGeom>
        </p:spPr>
      </p:pic>
      <p:pic>
        <p:nvPicPr>
          <p:cNvPr id="5" name="Picture 4" descr="einstein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09" y="0"/>
            <a:ext cx="432079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3" y="1083733"/>
            <a:ext cx="12894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Albert Einstein</a:t>
            </a:r>
          </a:p>
          <a:p>
            <a:r>
              <a:rPr lang="en-US" dirty="0" smtClean="0"/>
              <a:t>1879-1955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gBang_NASA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" b="545"/>
          <a:stretch/>
        </p:blipFill>
        <p:spPr>
          <a:xfrm>
            <a:off x="457200" y="931334"/>
            <a:ext cx="8229600" cy="5926666"/>
          </a:xfrm>
        </p:spPr>
      </p:pic>
      <p:pic>
        <p:nvPicPr>
          <p:cNvPr id="5" name="Picture 9" descr="EELT"/>
          <p:cNvPicPr>
            <a:picLocks noChangeAspect="1" noChangeArrowheads="1"/>
          </p:cNvPicPr>
          <p:nvPr/>
        </p:nvPicPr>
        <p:blipFill>
          <a:blip r:embed="rId3"/>
          <a:srcRect l="8788" t="23336" r="56282" b="26081"/>
          <a:stretch>
            <a:fillRect/>
          </a:stretch>
        </p:blipFill>
        <p:spPr bwMode="auto">
          <a:xfrm>
            <a:off x="7980313" y="2636912"/>
            <a:ext cx="1163687" cy="91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uclide_EADS_Astrium_orig.pdf"/>
          <p:cNvPicPr>
            <a:picLocks noChangeAspect="1"/>
          </p:cNvPicPr>
          <p:nvPr/>
        </p:nvPicPr>
        <p:blipFill>
          <a:blip r:embed="rId4"/>
          <a:srcRect l="3573" t="27774" r="2382" b="28616"/>
          <a:stretch>
            <a:fillRect/>
          </a:stretch>
        </p:blipFill>
        <p:spPr>
          <a:xfrm>
            <a:off x="7831443" y="4149080"/>
            <a:ext cx="1331640" cy="87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2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t="17369" b="37633"/>
          <a:stretch>
            <a:fillRect/>
          </a:stretch>
        </p:blipFill>
        <p:spPr bwMode="auto">
          <a:xfrm>
            <a:off x="0" y="0"/>
            <a:ext cx="9144000" cy="686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33800" y="609600"/>
            <a:ext cx="4076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1930</a:t>
            </a:r>
            <a:endParaRPr lang="en-US" sz="6600" dirty="0"/>
          </a:p>
        </p:txBody>
      </p:sp>
      <p:sp>
        <p:nvSpPr>
          <p:cNvPr id="6" name="TextBox 5"/>
          <p:cNvSpPr txBox="1"/>
          <p:nvPr/>
        </p:nvSpPr>
        <p:spPr>
          <a:xfrm>
            <a:off x="1115616" y="6093296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Einstein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16216" y="6093296"/>
            <a:ext cx="713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Hubble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64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insteinLemaitre193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0"/>
            <a:ext cx="45401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3501008"/>
            <a:ext cx="1289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Albert Einstein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08304" y="3573016"/>
            <a:ext cx="1472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Georges Lemaitre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70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emaitre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7"/>
          <a:stretch/>
        </p:blipFill>
        <p:spPr>
          <a:xfrm>
            <a:off x="-68414" y="1124744"/>
            <a:ext cx="9212414" cy="5040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2320" y="6550223"/>
            <a:ext cx="1472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Georges Lemaitre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259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maitrePiusX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08"/>
            <a:ext cx="9165373" cy="5546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692696"/>
            <a:ext cx="1472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Georges Lemaitre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56376" y="764704"/>
            <a:ext cx="7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Pius </a:t>
            </a:r>
            <a:r>
              <a:rPr lang="en-US" dirty="0" smtClean="0"/>
              <a:t>XII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01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77852</TotalTime>
  <Words>665</Words>
  <Application>Microsoft Macintosh PowerPoint</Application>
  <PresentationFormat>On-screen Show (4:3)</PresentationFormat>
  <Paragraphs>179</Paragraphs>
  <Slides>50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THE EXPANDING UNIVERSE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 </vt:lpstr>
      <vt:lpstr>PowerPoint Presentation</vt:lpstr>
      <vt:lpstr>A VIEW OF THE EARTH AT COBE RESOLUTION</vt:lpstr>
      <vt:lpstr>PowerPoint Presentation</vt:lpstr>
      <vt:lpstr>The steady state universe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THE BEGINNING</vt:lpstr>
      <vt:lpstr>FROM EXPANSION TO INFLATION (1980)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EUCLIDEAN or flat space  FITS TO HIGH PRECISION! to 0.01%!</vt:lpstr>
      <vt:lpstr>THE OLD BIG BANG</vt:lpstr>
      <vt:lpstr>THE INFLATIONARY UNIVERSE</vt:lpstr>
      <vt:lpstr>PowerPoint Presentation</vt:lpstr>
      <vt:lpstr>PowerPoint Presentation</vt:lpstr>
    </vt:vector>
  </TitlesOfParts>
  <Manager/>
  <Company>Joe Silk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Let There Be Light:  Galaxy Formation for the Novice</dc:title>
  <dc:subject/>
  <dc:creator>Joe Silk</dc:creator>
  <cp:keywords/>
  <dc:description/>
  <cp:lastModifiedBy>Joe Silk</cp:lastModifiedBy>
  <cp:revision>713</cp:revision>
  <cp:lastPrinted>2010-12-16T23:32:49Z</cp:lastPrinted>
  <dcterms:created xsi:type="dcterms:W3CDTF">2012-09-28T07:42:17Z</dcterms:created>
  <dcterms:modified xsi:type="dcterms:W3CDTF">2016-10-26T09:34:19Z</dcterms:modified>
  <cp:category/>
</cp:coreProperties>
</file>