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71" r:id="rId4"/>
    <p:sldId id="272" r:id="rId5"/>
    <p:sldId id="273" r:id="rId6"/>
    <p:sldId id="274" r:id="rId7"/>
    <p:sldId id="277" r:id="rId8"/>
    <p:sldId id="275" r:id="rId9"/>
    <p:sldId id="276" r:id="rId10"/>
    <p:sldId id="278" r:id="rId11"/>
    <p:sldId id="266" r:id="rId12"/>
    <p:sldId id="281" r:id="rId13"/>
    <p:sldId id="282" r:id="rId14"/>
    <p:sldId id="279" r:id="rId15"/>
    <p:sldId id="283" r:id="rId16"/>
    <p:sldId id="280" r:id="rId17"/>
    <p:sldId id="300" r:id="rId18"/>
    <p:sldId id="285" r:id="rId19"/>
    <p:sldId id="286" r:id="rId20"/>
    <p:sldId id="296" r:id="rId21"/>
    <p:sldId id="295" r:id="rId22"/>
    <p:sldId id="297" r:id="rId23"/>
    <p:sldId id="298" r:id="rId24"/>
    <p:sldId id="293" r:id="rId25"/>
    <p:sldId id="294" r:id="rId26"/>
    <p:sldId id="325" r:id="rId27"/>
    <p:sldId id="268" r:id="rId28"/>
    <p:sldId id="299" r:id="rId29"/>
    <p:sldId id="289" r:id="rId30"/>
    <p:sldId id="290" r:id="rId31"/>
    <p:sldId id="301" r:id="rId32"/>
    <p:sldId id="291" r:id="rId33"/>
    <p:sldId id="292" r:id="rId34"/>
    <p:sldId id="287" r:id="rId35"/>
    <p:sldId id="302" r:id="rId36"/>
    <p:sldId id="303" r:id="rId37"/>
    <p:sldId id="304" r:id="rId38"/>
    <p:sldId id="305" r:id="rId39"/>
    <p:sldId id="269" r:id="rId40"/>
    <p:sldId id="270" r:id="rId41"/>
    <p:sldId id="306" r:id="rId42"/>
    <p:sldId id="307" r:id="rId43"/>
    <p:sldId id="330" r:id="rId44"/>
    <p:sldId id="331" r:id="rId45"/>
    <p:sldId id="332" r:id="rId46"/>
    <p:sldId id="308" r:id="rId47"/>
    <p:sldId id="333" r:id="rId48"/>
    <p:sldId id="309" r:id="rId49"/>
    <p:sldId id="310" r:id="rId50"/>
    <p:sldId id="311" r:id="rId51"/>
    <p:sldId id="312" r:id="rId52"/>
    <p:sldId id="313" r:id="rId53"/>
    <p:sldId id="314" r:id="rId54"/>
    <p:sldId id="326" r:id="rId55"/>
    <p:sldId id="315" r:id="rId56"/>
    <p:sldId id="328" r:id="rId57"/>
    <p:sldId id="329" r:id="rId58"/>
    <p:sldId id="317" r:id="rId59"/>
    <p:sldId id="323" r:id="rId60"/>
    <p:sldId id="319" r:id="rId61"/>
    <p:sldId id="321" r:id="rId62"/>
    <p:sldId id="318" r:id="rId63"/>
    <p:sldId id="327" r:id="rId64"/>
    <p:sldId id="322" r:id="rId65"/>
    <p:sldId id="324"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59" d="100"/>
          <a:sy n="59" d="100"/>
        </p:scale>
        <p:origin x="-102" y="-3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3CD0C5A-B6C1-41B5-B4AF-28C3EC69B0F5}"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B71B05-CCA6-4673-8DBB-DD5382257BA0}" type="slidenum">
              <a:rPr lang="en-US" smtClean="0"/>
              <a:t>‹#›</a:t>
            </a:fld>
            <a:endParaRPr lang="en-US"/>
          </a:p>
        </p:txBody>
      </p:sp>
    </p:spTree>
    <p:extLst>
      <p:ext uri="{BB962C8B-B14F-4D97-AF65-F5344CB8AC3E}">
        <p14:creationId xmlns:p14="http://schemas.microsoft.com/office/powerpoint/2010/main" val="3668472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CD0C5A-B6C1-41B5-B4AF-28C3EC69B0F5}"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B71B05-CCA6-4673-8DBB-DD5382257BA0}" type="slidenum">
              <a:rPr lang="en-US" smtClean="0"/>
              <a:t>‹#›</a:t>
            </a:fld>
            <a:endParaRPr lang="en-US"/>
          </a:p>
        </p:txBody>
      </p:sp>
    </p:spTree>
    <p:extLst>
      <p:ext uri="{BB962C8B-B14F-4D97-AF65-F5344CB8AC3E}">
        <p14:creationId xmlns:p14="http://schemas.microsoft.com/office/powerpoint/2010/main" val="2488218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CD0C5A-B6C1-41B5-B4AF-28C3EC69B0F5}"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B71B05-CCA6-4673-8DBB-DD5382257BA0}" type="slidenum">
              <a:rPr lang="en-US" smtClean="0"/>
              <a:t>‹#›</a:t>
            </a:fld>
            <a:endParaRPr lang="en-US"/>
          </a:p>
        </p:txBody>
      </p:sp>
    </p:spTree>
    <p:extLst>
      <p:ext uri="{BB962C8B-B14F-4D97-AF65-F5344CB8AC3E}">
        <p14:creationId xmlns:p14="http://schemas.microsoft.com/office/powerpoint/2010/main" val="1934636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CD0C5A-B6C1-41B5-B4AF-28C3EC69B0F5}"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B71B05-CCA6-4673-8DBB-DD5382257BA0}" type="slidenum">
              <a:rPr lang="en-US" smtClean="0"/>
              <a:t>‹#›</a:t>
            </a:fld>
            <a:endParaRPr lang="en-US"/>
          </a:p>
        </p:txBody>
      </p:sp>
    </p:spTree>
    <p:extLst>
      <p:ext uri="{BB962C8B-B14F-4D97-AF65-F5344CB8AC3E}">
        <p14:creationId xmlns:p14="http://schemas.microsoft.com/office/powerpoint/2010/main" val="3669044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CD0C5A-B6C1-41B5-B4AF-28C3EC69B0F5}"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B71B05-CCA6-4673-8DBB-DD5382257BA0}" type="slidenum">
              <a:rPr lang="en-US" smtClean="0"/>
              <a:t>‹#›</a:t>
            </a:fld>
            <a:endParaRPr lang="en-US"/>
          </a:p>
        </p:txBody>
      </p:sp>
    </p:spTree>
    <p:extLst>
      <p:ext uri="{BB962C8B-B14F-4D97-AF65-F5344CB8AC3E}">
        <p14:creationId xmlns:p14="http://schemas.microsoft.com/office/powerpoint/2010/main" val="1762446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3CD0C5A-B6C1-41B5-B4AF-28C3EC69B0F5}"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B71B05-CCA6-4673-8DBB-DD5382257BA0}" type="slidenum">
              <a:rPr lang="en-US" smtClean="0"/>
              <a:t>‹#›</a:t>
            </a:fld>
            <a:endParaRPr lang="en-US"/>
          </a:p>
        </p:txBody>
      </p:sp>
    </p:spTree>
    <p:extLst>
      <p:ext uri="{BB962C8B-B14F-4D97-AF65-F5344CB8AC3E}">
        <p14:creationId xmlns:p14="http://schemas.microsoft.com/office/powerpoint/2010/main" val="1965739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3CD0C5A-B6C1-41B5-B4AF-28C3EC69B0F5}" type="datetimeFigureOut">
              <a:rPr lang="en-US" smtClean="0"/>
              <a:t>10/26/2016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B71B05-CCA6-4673-8DBB-DD5382257BA0}" type="slidenum">
              <a:rPr lang="en-US" smtClean="0"/>
              <a:t>‹#›</a:t>
            </a:fld>
            <a:endParaRPr lang="en-US"/>
          </a:p>
        </p:txBody>
      </p:sp>
    </p:spTree>
    <p:extLst>
      <p:ext uri="{BB962C8B-B14F-4D97-AF65-F5344CB8AC3E}">
        <p14:creationId xmlns:p14="http://schemas.microsoft.com/office/powerpoint/2010/main" val="387249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3CD0C5A-B6C1-41B5-B4AF-28C3EC69B0F5}" type="datetimeFigureOut">
              <a:rPr lang="en-US" smtClean="0"/>
              <a:t>10/26/2016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B71B05-CCA6-4673-8DBB-DD5382257BA0}" type="slidenum">
              <a:rPr lang="en-US" smtClean="0"/>
              <a:t>‹#›</a:t>
            </a:fld>
            <a:endParaRPr lang="en-US"/>
          </a:p>
        </p:txBody>
      </p:sp>
    </p:spTree>
    <p:extLst>
      <p:ext uri="{BB962C8B-B14F-4D97-AF65-F5344CB8AC3E}">
        <p14:creationId xmlns:p14="http://schemas.microsoft.com/office/powerpoint/2010/main" val="2200970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CD0C5A-B6C1-41B5-B4AF-28C3EC69B0F5}" type="datetimeFigureOut">
              <a:rPr lang="en-US" smtClean="0"/>
              <a:t>10/26/2016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B71B05-CCA6-4673-8DBB-DD5382257BA0}" type="slidenum">
              <a:rPr lang="en-US" smtClean="0"/>
              <a:t>‹#›</a:t>
            </a:fld>
            <a:endParaRPr lang="en-US"/>
          </a:p>
        </p:txBody>
      </p:sp>
    </p:spTree>
    <p:extLst>
      <p:ext uri="{BB962C8B-B14F-4D97-AF65-F5344CB8AC3E}">
        <p14:creationId xmlns:p14="http://schemas.microsoft.com/office/powerpoint/2010/main" val="1881315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CD0C5A-B6C1-41B5-B4AF-28C3EC69B0F5}"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B71B05-CCA6-4673-8DBB-DD5382257BA0}" type="slidenum">
              <a:rPr lang="en-US" smtClean="0"/>
              <a:t>‹#›</a:t>
            </a:fld>
            <a:endParaRPr lang="en-US"/>
          </a:p>
        </p:txBody>
      </p:sp>
    </p:spTree>
    <p:extLst>
      <p:ext uri="{BB962C8B-B14F-4D97-AF65-F5344CB8AC3E}">
        <p14:creationId xmlns:p14="http://schemas.microsoft.com/office/powerpoint/2010/main" val="2702491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CD0C5A-B6C1-41B5-B4AF-28C3EC69B0F5}"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B71B05-CCA6-4673-8DBB-DD5382257BA0}" type="slidenum">
              <a:rPr lang="en-US" smtClean="0"/>
              <a:t>‹#›</a:t>
            </a:fld>
            <a:endParaRPr lang="en-US"/>
          </a:p>
        </p:txBody>
      </p:sp>
    </p:spTree>
    <p:extLst>
      <p:ext uri="{BB962C8B-B14F-4D97-AF65-F5344CB8AC3E}">
        <p14:creationId xmlns:p14="http://schemas.microsoft.com/office/powerpoint/2010/main" val="2906297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2000"/>
            <a:lum/>
          </a:blip>
          <a:srcRect/>
          <a:stretch>
            <a:fillRect t="-4000" b="-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CD0C5A-B6C1-41B5-B4AF-28C3EC69B0F5}" type="datetimeFigureOut">
              <a:rPr lang="en-US" smtClean="0"/>
              <a:t>10/26/2016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B71B05-CCA6-4673-8DBB-DD5382257BA0}" type="slidenum">
              <a:rPr lang="en-US" smtClean="0"/>
              <a:t>‹#›</a:t>
            </a:fld>
            <a:endParaRPr lang="en-US"/>
          </a:p>
        </p:txBody>
      </p:sp>
    </p:spTree>
    <p:extLst>
      <p:ext uri="{BB962C8B-B14F-4D97-AF65-F5344CB8AC3E}">
        <p14:creationId xmlns:p14="http://schemas.microsoft.com/office/powerpoint/2010/main" val="13855728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Cicloide_3.mp4"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Cicloide_3.mp4"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4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s://youtu.be/Psfkpfstj8E?t=399"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2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hyperlink" Target="filmpje/test-ppt-oud.pptx"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8163" y="-2"/>
            <a:ext cx="6230893" cy="685800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
            <a:ext cx="6249265" cy="6858002"/>
          </a:xfrm>
          <a:prstGeom prst="rect">
            <a:avLst/>
          </a:prstGeom>
        </p:spPr>
      </p:pic>
      <p:sp>
        <p:nvSpPr>
          <p:cNvPr id="2" name="TextBox 1"/>
          <p:cNvSpPr txBox="1"/>
          <p:nvPr/>
        </p:nvSpPr>
        <p:spPr>
          <a:xfrm>
            <a:off x="2945013" y="0"/>
            <a:ext cx="4000500" cy="2123658"/>
          </a:xfrm>
          <a:prstGeom prst="rect">
            <a:avLst/>
          </a:prstGeom>
          <a:solidFill>
            <a:schemeClr val="bg1">
              <a:lumMod val="95000"/>
            </a:schemeClr>
          </a:solidFill>
        </p:spPr>
        <p:txBody>
          <a:bodyPr wrap="square" rtlCol="0">
            <a:spAutoFit/>
          </a:bodyPr>
          <a:lstStyle/>
          <a:p>
            <a:pPr algn="ctr"/>
            <a:r>
              <a:rPr lang="nl-NL" sz="4400" dirty="0" err="1" smtClean="0">
                <a:solidFill>
                  <a:srgbClr val="FF0000"/>
                </a:solidFill>
                <a:latin typeface="Book Antiqua" panose="02040602050305030304" pitchFamily="18" charset="0"/>
              </a:rPr>
              <a:t>Mathematics</a:t>
            </a:r>
            <a:r>
              <a:rPr lang="nl-NL" sz="4400" dirty="0" smtClean="0">
                <a:solidFill>
                  <a:srgbClr val="FF0000"/>
                </a:solidFill>
                <a:latin typeface="Book Antiqua" panose="02040602050305030304" pitchFamily="18" charset="0"/>
              </a:rPr>
              <a:t> </a:t>
            </a:r>
          </a:p>
          <a:p>
            <a:pPr algn="ctr"/>
            <a:r>
              <a:rPr lang="nl-NL" sz="4400" dirty="0" err="1" smtClean="0">
                <a:solidFill>
                  <a:srgbClr val="FF0000"/>
                </a:solidFill>
                <a:latin typeface="Book Antiqua" panose="02040602050305030304" pitchFamily="18" charset="0"/>
              </a:rPr>
              <a:t>and</a:t>
            </a:r>
            <a:r>
              <a:rPr lang="nl-NL" sz="4400" dirty="0" smtClean="0">
                <a:solidFill>
                  <a:srgbClr val="FF0000"/>
                </a:solidFill>
                <a:latin typeface="Book Antiqua" panose="02040602050305030304" pitchFamily="18" charset="0"/>
              </a:rPr>
              <a:t> </a:t>
            </a:r>
          </a:p>
          <a:p>
            <a:pPr algn="ctr"/>
            <a:r>
              <a:rPr lang="nl-NL" sz="4400" dirty="0" err="1" smtClean="0">
                <a:solidFill>
                  <a:srgbClr val="FF0000"/>
                </a:solidFill>
                <a:latin typeface="Book Antiqua" panose="02040602050305030304" pitchFamily="18" charset="0"/>
              </a:rPr>
              <a:t>diplomacy</a:t>
            </a:r>
            <a:endParaRPr lang="en-US" sz="4400" dirty="0">
              <a:solidFill>
                <a:srgbClr val="FF0000"/>
              </a:solidFill>
              <a:latin typeface="Book Antiqua" panose="02040602050305030304" pitchFamily="18" charset="0"/>
            </a:endParaRPr>
          </a:p>
        </p:txBody>
      </p:sp>
    </p:spTree>
    <p:extLst>
      <p:ext uri="{BB962C8B-B14F-4D97-AF65-F5344CB8AC3E}">
        <p14:creationId xmlns:p14="http://schemas.microsoft.com/office/powerpoint/2010/main" val="6709585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821" y="228601"/>
            <a:ext cx="11348357" cy="1396774"/>
          </a:xfrm>
          <a:solidFill>
            <a:schemeClr val="bg1"/>
          </a:solidFill>
        </p:spPr>
        <p:txBody>
          <a:bodyPr lIns="216000" rIns="144000"/>
          <a:lstStyle/>
          <a:p>
            <a:r>
              <a:rPr lang="nl-NL" dirty="0" smtClean="0"/>
              <a:t>Leibniz in London (first </a:t>
            </a:r>
            <a:r>
              <a:rPr lang="nl-NL" dirty="0" err="1" smtClean="0"/>
              <a:t>visit</a:t>
            </a:r>
            <a:r>
              <a:rPr lang="nl-NL" dirty="0" smtClean="0"/>
              <a:t> </a:t>
            </a:r>
            <a:r>
              <a:rPr lang="nl-NL" dirty="0" err="1" smtClean="0"/>
              <a:t>February</a:t>
            </a:r>
            <a:r>
              <a:rPr lang="nl-NL" dirty="0" smtClean="0"/>
              <a:t> 1673) </a:t>
            </a:r>
            <a:endParaRPr lang="en-US" dirty="0"/>
          </a:p>
        </p:txBody>
      </p:sp>
      <p:sp>
        <p:nvSpPr>
          <p:cNvPr id="3" name="Content Placeholder 2"/>
          <p:cNvSpPr>
            <a:spLocks noGrp="1"/>
          </p:cNvSpPr>
          <p:nvPr>
            <p:ph idx="1"/>
          </p:nvPr>
        </p:nvSpPr>
        <p:spPr>
          <a:xfrm>
            <a:off x="421821" y="1825624"/>
            <a:ext cx="11348357" cy="4689475"/>
          </a:xfrm>
          <a:solidFill>
            <a:schemeClr val="bg1"/>
          </a:solidFill>
        </p:spPr>
        <p:txBody>
          <a:bodyPr lIns="216000" tIns="108000" bIns="108000">
            <a:normAutofit/>
          </a:bodyPr>
          <a:lstStyle/>
          <a:p>
            <a:pPr marL="360000" indent="-457200">
              <a:buNone/>
            </a:pPr>
            <a:r>
              <a:rPr lang="nl-NL" dirty="0">
                <a:latin typeface="Book Antiqua" panose="02040602050305030304" pitchFamily="18" charset="0"/>
              </a:rPr>
              <a:t>1673</a:t>
            </a:r>
            <a:r>
              <a:rPr lang="nl-NL" dirty="0" smtClean="0">
                <a:latin typeface="Book Antiqua" panose="02040602050305030304" pitchFamily="18" charset="0"/>
              </a:rPr>
              <a:t>: </a:t>
            </a:r>
            <a:r>
              <a:rPr lang="nl-NL" b="1" dirty="0" err="1" smtClean="0">
                <a:solidFill>
                  <a:srgbClr val="FF0000"/>
                </a:solidFill>
                <a:latin typeface="Book Antiqua" panose="02040602050305030304" pitchFamily="18" charset="0"/>
              </a:rPr>
              <a:t>a</a:t>
            </a:r>
            <a:r>
              <a:rPr lang="nl-NL" dirty="0" err="1" smtClean="0">
                <a:latin typeface="Book Antiqua" panose="02040602050305030304" pitchFamily="18" charset="0"/>
              </a:rPr>
              <a:t>ssistant</a:t>
            </a:r>
            <a:r>
              <a:rPr lang="nl-NL" dirty="0" smtClean="0">
                <a:latin typeface="Book Antiqua" panose="02040602050305030304" pitchFamily="18" charset="0"/>
              </a:rPr>
              <a:t> on a </a:t>
            </a:r>
            <a:r>
              <a:rPr lang="nl-NL" dirty="0" err="1" smtClean="0">
                <a:latin typeface="Book Antiqua" panose="02040602050305030304" pitchFamily="18" charset="0"/>
              </a:rPr>
              <a:t>diplomatic</a:t>
            </a:r>
            <a:r>
              <a:rPr lang="nl-NL" dirty="0" smtClean="0">
                <a:latin typeface="Book Antiqua" panose="02040602050305030304" pitchFamily="18" charset="0"/>
              </a:rPr>
              <a:t> mission </a:t>
            </a:r>
            <a:r>
              <a:rPr lang="nl-NL" dirty="0" err="1" smtClean="0">
                <a:latin typeface="Book Antiqua" panose="02040602050305030304" pitchFamily="18" charset="0"/>
              </a:rPr>
              <a:t>from</a:t>
            </a:r>
            <a:r>
              <a:rPr lang="nl-NL" dirty="0" smtClean="0">
                <a:latin typeface="Book Antiqua" panose="02040602050305030304" pitchFamily="18" charset="0"/>
              </a:rPr>
              <a:t> Mainz </a:t>
            </a:r>
            <a:r>
              <a:rPr lang="nl-NL" dirty="0" err="1" smtClean="0">
                <a:latin typeface="Book Antiqua" panose="02040602050305030304" pitchFamily="18" charset="0"/>
              </a:rPr>
              <a:t>to</a:t>
            </a:r>
            <a:r>
              <a:rPr lang="nl-NL" dirty="0" smtClean="0">
                <a:latin typeface="Book Antiqua" panose="02040602050305030304" pitchFamily="18" charset="0"/>
              </a:rPr>
              <a:t> </a:t>
            </a:r>
            <a:r>
              <a:rPr lang="nl-NL" dirty="0" err="1" smtClean="0">
                <a:latin typeface="Book Antiqua" panose="02040602050305030304" pitchFamily="18" charset="0"/>
              </a:rPr>
              <a:t>the</a:t>
            </a:r>
            <a:r>
              <a:rPr lang="nl-NL" dirty="0" smtClean="0">
                <a:latin typeface="Book Antiqua" panose="02040602050305030304" pitchFamily="18" charset="0"/>
              </a:rPr>
              <a:t> English court</a:t>
            </a:r>
          </a:p>
          <a:p>
            <a:pPr marL="360000" indent="-457200">
              <a:buNone/>
            </a:pPr>
            <a:r>
              <a:rPr lang="nl-NL" b="1" dirty="0" smtClean="0">
                <a:solidFill>
                  <a:srgbClr val="FF0000"/>
                </a:solidFill>
                <a:latin typeface="Book Antiqua" panose="02040602050305030304" pitchFamily="18" charset="0"/>
              </a:rPr>
              <a:t>F</a:t>
            </a:r>
            <a:r>
              <a:rPr lang="nl-NL" dirty="0" smtClean="0">
                <a:latin typeface="Book Antiqua" panose="02040602050305030304" pitchFamily="18" charset="0"/>
              </a:rPr>
              <a:t>or Leibniz </a:t>
            </a:r>
            <a:r>
              <a:rPr lang="nl-NL" dirty="0" err="1">
                <a:latin typeface="Book Antiqua" panose="02040602050305030304" pitchFamily="18" charset="0"/>
              </a:rPr>
              <a:t>science</a:t>
            </a:r>
            <a:r>
              <a:rPr lang="nl-NL" dirty="0" smtClean="0">
                <a:latin typeface="Book Antiqua" panose="02040602050305030304" pitchFamily="18" charset="0"/>
              </a:rPr>
              <a:t> was more important, </a:t>
            </a:r>
            <a:r>
              <a:rPr lang="nl-NL" dirty="0" err="1" smtClean="0">
                <a:latin typeface="Book Antiqua" panose="02040602050305030304" pitchFamily="18" charset="0"/>
              </a:rPr>
              <a:t>especially</a:t>
            </a:r>
            <a:r>
              <a:rPr lang="nl-NL" dirty="0" smtClean="0">
                <a:latin typeface="Book Antiqua" panose="02040602050305030304" pitchFamily="18" charset="0"/>
              </a:rPr>
              <a:t> </a:t>
            </a:r>
            <a:r>
              <a:rPr lang="nl-NL" dirty="0" err="1" smtClean="0">
                <a:latin typeface="Book Antiqua" panose="02040602050305030304" pitchFamily="18" charset="0"/>
              </a:rPr>
              <a:t>the</a:t>
            </a:r>
            <a:r>
              <a:rPr lang="nl-NL" dirty="0" smtClean="0">
                <a:latin typeface="Book Antiqua" panose="02040602050305030304" pitchFamily="18" charset="0"/>
              </a:rPr>
              <a:t> Royal Society. </a:t>
            </a:r>
            <a:r>
              <a:rPr lang="nl-NL" dirty="0" err="1" smtClean="0">
                <a:latin typeface="Book Antiqua" panose="02040602050305030304" pitchFamily="18" charset="0"/>
              </a:rPr>
              <a:t>Since</a:t>
            </a:r>
            <a:r>
              <a:rPr lang="nl-NL" dirty="0" smtClean="0">
                <a:latin typeface="Book Antiqua" panose="02040602050305030304" pitchFamily="18" charset="0"/>
              </a:rPr>
              <a:t> 1670 he </a:t>
            </a:r>
            <a:r>
              <a:rPr lang="nl-NL" dirty="0" err="1" smtClean="0">
                <a:latin typeface="Book Antiqua" panose="02040602050305030304" pitchFamily="18" charset="0"/>
              </a:rPr>
              <a:t>corresponds</a:t>
            </a:r>
            <a:r>
              <a:rPr lang="nl-NL" dirty="0" smtClean="0">
                <a:latin typeface="Book Antiqua" panose="02040602050305030304" pitchFamily="18" charset="0"/>
              </a:rPr>
              <a:t> </a:t>
            </a:r>
            <a:r>
              <a:rPr lang="nl-NL" dirty="0" err="1" smtClean="0">
                <a:latin typeface="Book Antiqua" panose="02040602050305030304" pitchFamily="18" charset="0"/>
              </a:rPr>
              <a:t>with</a:t>
            </a:r>
            <a:r>
              <a:rPr lang="nl-NL" dirty="0" smtClean="0">
                <a:latin typeface="Book Antiqua" panose="02040602050305030304" pitchFamily="18" charset="0"/>
              </a:rPr>
              <a:t> Henry Oldenburg. </a:t>
            </a:r>
          </a:p>
          <a:p>
            <a:pPr marL="360000" indent="-457200">
              <a:buNone/>
            </a:pPr>
            <a:r>
              <a:rPr lang="en-GB" b="1" dirty="0">
                <a:solidFill>
                  <a:srgbClr val="FF0000"/>
                </a:solidFill>
                <a:latin typeface="Book Antiqua" panose="02040602050305030304" pitchFamily="18" charset="0"/>
              </a:rPr>
              <a:t>L</a:t>
            </a:r>
            <a:r>
              <a:rPr lang="en-GB" dirty="0">
                <a:latin typeface="Book Antiqua" panose="02040602050305030304" pitchFamily="18" charset="0"/>
              </a:rPr>
              <a:t>eibniz </a:t>
            </a:r>
            <a:r>
              <a:rPr lang="en-GB" dirty="0" smtClean="0">
                <a:latin typeface="Book Antiqua" panose="02040602050305030304" pitchFamily="18" charset="0"/>
              </a:rPr>
              <a:t>attends </a:t>
            </a:r>
            <a:r>
              <a:rPr lang="en-GB" dirty="0">
                <a:latin typeface="Book Antiqua" panose="02040602050305030304" pitchFamily="18" charset="0"/>
              </a:rPr>
              <a:t>several meetings of the Royal </a:t>
            </a:r>
            <a:r>
              <a:rPr lang="en-GB" dirty="0" smtClean="0">
                <a:latin typeface="Book Antiqua" panose="02040602050305030304" pitchFamily="18" charset="0"/>
              </a:rPr>
              <a:t>Society. He is </a:t>
            </a:r>
            <a:r>
              <a:rPr lang="en-GB" dirty="0">
                <a:latin typeface="Book Antiqua" panose="02040602050305030304" pitchFamily="18" charset="0"/>
              </a:rPr>
              <a:t>appointed </a:t>
            </a:r>
            <a:r>
              <a:rPr lang="en-GB" dirty="0" smtClean="0">
                <a:latin typeface="Book Antiqua" panose="02040602050305030304" pitchFamily="18" charset="0"/>
              </a:rPr>
              <a:t>FRS </a:t>
            </a:r>
            <a:r>
              <a:rPr lang="en-GB" dirty="0">
                <a:latin typeface="Book Antiqua" panose="02040602050305030304" pitchFamily="18" charset="0"/>
              </a:rPr>
              <a:t>on April 19th, by which time he was already back in Paris</a:t>
            </a:r>
            <a:r>
              <a:rPr lang="en-GB" dirty="0" smtClean="0">
                <a:latin typeface="Book Antiqua" panose="02040602050305030304" pitchFamily="18" charset="0"/>
              </a:rPr>
              <a:t>.</a:t>
            </a:r>
          </a:p>
          <a:p>
            <a:pPr marL="360000" indent="-457200">
              <a:buNone/>
            </a:pPr>
            <a:r>
              <a:rPr lang="en-GB" dirty="0" smtClean="0">
                <a:solidFill>
                  <a:srgbClr val="FF0000"/>
                </a:solidFill>
                <a:latin typeface="Book Antiqua" panose="02040602050305030304" pitchFamily="18" charset="0"/>
              </a:rPr>
              <a:t>T</a:t>
            </a:r>
            <a:r>
              <a:rPr lang="en-GB" dirty="0" smtClean="0">
                <a:latin typeface="Book Antiqua" panose="02040602050305030304" pitchFamily="18" charset="0"/>
              </a:rPr>
              <a:t>he Royal Society owns a portrait of Leibniz, </a:t>
            </a:r>
            <a:r>
              <a:rPr lang="en-GB" dirty="0">
                <a:latin typeface="Book Antiqua" panose="02040602050305030304" pitchFamily="18" charset="0"/>
              </a:rPr>
              <a:t>c. </a:t>
            </a:r>
            <a:r>
              <a:rPr lang="en-GB" dirty="0" smtClean="0">
                <a:latin typeface="Book Antiqua" panose="02040602050305030304" pitchFamily="18" charset="0"/>
              </a:rPr>
              <a:t>1695, by an unknown artist.</a:t>
            </a:r>
            <a:endParaRPr lang="en-US" dirty="0">
              <a:latin typeface="Book Antiqua" panose="02040602050305030304" pitchFamily="18" charset="0"/>
            </a:endParaRPr>
          </a:p>
          <a:p>
            <a:pPr marL="0" indent="0">
              <a:buNone/>
            </a:pPr>
            <a:endParaRPr lang="en-US" dirty="0">
              <a:latin typeface="Book Antiqua" panose="02040602050305030304" pitchFamily="18" charset="0"/>
            </a:endParaRPr>
          </a:p>
        </p:txBody>
      </p:sp>
    </p:spTree>
    <p:extLst>
      <p:ext uri="{BB962C8B-B14F-4D97-AF65-F5344CB8AC3E}">
        <p14:creationId xmlns:p14="http://schemas.microsoft.com/office/powerpoint/2010/main" val="395829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83086" y="-127000"/>
            <a:ext cx="5503477" cy="7200900"/>
          </a:xfrm>
          <a:solidFill>
            <a:schemeClr val="bg1"/>
          </a:solidFill>
        </p:spPr>
      </p:pic>
    </p:spTree>
    <p:extLst>
      <p:ext uri="{BB962C8B-B14F-4D97-AF65-F5344CB8AC3E}">
        <p14:creationId xmlns:p14="http://schemas.microsoft.com/office/powerpoint/2010/main" val="27339801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821" y="228601"/>
            <a:ext cx="11348357" cy="1396774"/>
          </a:xfrm>
          <a:solidFill>
            <a:schemeClr val="bg1"/>
          </a:solidFill>
        </p:spPr>
        <p:txBody>
          <a:bodyPr lIns="216000" rIns="144000"/>
          <a:lstStyle/>
          <a:p>
            <a:r>
              <a:rPr lang="nl-NL" dirty="0" smtClean="0"/>
              <a:t>Leibniz in London (second </a:t>
            </a:r>
            <a:r>
              <a:rPr lang="nl-NL" dirty="0" err="1" smtClean="0"/>
              <a:t>visit</a:t>
            </a:r>
            <a:r>
              <a:rPr lang="nl-NL" dirty="0" smtClean="0"/>
              <a:t> </a:t>
            </a:r>
            <a:r>
              <a:rPr lang="nl-NL" dirty="0" err="1" smtClean="0"/>
              <a:t>Oct</a:t>
            </a:r>
            <a:r>
              <a:rPr lang="nl-NL" dirty="0" smtClean="0"/>
              <a:t>. 1676) </a:t>
            </a:r>
            <a:endParaRPr lang="en-US" dirty="0"/>
          </a:p>
        </p:txBody>
      </p:sp>
      <p:sp>
        <p:nvSpPr>
          <p:cNvPr id="3" name="Content Placeholder 2"/>
          <p:cNvSpPr>
            <a:spLocks noGrp="1"/>
          </p:cNvSpPr>
          <p:nvPr>
            <p:ph idx="1"/>
          </p:nvPr>
        </p:nvSpPr>
        <p:spPr>
          <a:xfrm>
            <a:off x="421821" y="1825624"/>
            <a:ext cx="11348357" cy="4689475"/>
          </a:xfrm>
          <a:solidFill>
            <a:schemeClr val="bg1"/>
          </a:solidFill>
        </p:spPr>
        <p:txBody>
          <a:bodyPr lIns="216000" tIns="108000" bIns="108000">
            <a:normAutofit/>
          </a:bodyPr>
          <a:lstStyle/>
          <a:p>
            <a:pPr marL="360000" indent="-457200">
              <a:buNone/>
            </a:pPr>
            <a:r>
              <a:rPr lang="nl-NL" b="1" dirty="0" smtClean="0">
                <a:solidFill>
                  <a:srgbClr val="FF0000"/>
                </a:solidFill>
                <a:latin typeface="Book Antiqua" panose="02040602050305030304" pitchFamily="18" charset="0"/>
              </a:rPr>
              <a:t>I</a:t>
            </a:r>
            <a:r>
              <a:rPr lang="nl-NL" dirty="0" smtClean="0">
                <a:latin typeface="Book Antiqua" panose="02040602050305030304" pitchFamily="18" charset="0"/>
              </a:rPr>
              <a:t>n </a:t>
            </a:r>
            <a:r>
              <a:rPr lang="nl-NL" dirty="0" err="1" smtClean="0">
                <a:latin typeface="Book Antiqua" panose="02040602050305030304" pitchFamily="18" charset="0"/>
              </a:rPr>
              <a:t>the</a:t>
            </a:r>
            <a:r>
              <a:rPr lang="nl-NL" dirty="0" smtClean="0">
                <a:latin typeface="Book Antiqua" panose="02040602050305030304" pitchFamily="18" charset="0"/>
              </a:rPr>
              <a:t> </a:t>
            </a:r>
            <a:r>
              <a:rPr lang="nl-NL" dirty="0" err="1">
                <a:latin typeface="Book Antiqua" panose="02040602050305030304" pitchFamily="18" charset="0"/>
              </a:rPr>
              <a:t>a</a:t>
            </a:r>
            <a:r>
              <a:rPr lang="nl-NL" dirty="0" err="1" smtClean="0">
                <a:latin typeface="Book Antiqua" panose="02040602050305030304" pitchFamily="18" charset="0"/>
              </a:rPr>
              <a:t>utmn</a:t>
            </a:r>
            <a:r>
              <a:rPr lang="nl-NL" dirty="0" smtClean="0">
                <a:latin typeface="Book Antiqua" panose="02040602050305030304" pitchFamily="18" charset="0"/>
              </a:rPr>
              <a:t> of 1676 Leibniz </a:t>
            </a:r>
            <a:r>
              <a:rPr lang="nl-NL" dirty="0">
                <a:latin typeface="Book Antiqua" panose="02040602050305030304" pitchFamily="18" charset="0"/>
              </a:rPr>
              <a:t>returns</a:t>
            </a:r>
            <a:r>
              <a:rPr lang="nl-NL" dirty="0" smtClean="0">
                <a:latin typeface="Book Antiqua" panose="02040602050305030304" pitchFamily="18" charset="0"/>
              </a:rPr>
              <a:t> </a:t>
            </a:r>
            <a:r>
              <a:rPr lang="nl-NL" dirty="0" err="1" smtClean="0">
                <a:latin typeface="Book Antiqua" panose="02040602050305030304" pitchFamily="18" charset="0"/>
              </a:rPr>
              <a:t>from</a:t>
            </a:r>
            <a:r>
              <a:rPr lang="nl-NL" dirty="0" smtClean="0">
                <a:latin typeface="Book Antiqua" panose="02040602050305030304" pitchFamily="18" charset="0"/>
              </a:rPr>
              <a:t> Paris </a:t>
            </a:r>
            <a:r>
              <a:rPr lang="nl-NL" dirty="0" err="1" smtClean="0">
                <a:latin typeface="Book Antiqua" panose="02040602050305030304" pitchFamily="18" charset="0"/>
              </a:rPr>
              <a:t>to</a:t>
            </a:r>
            <a:r>
              <a:rPr lang="nl-NL" dirty="0" smtClean="0">
                <a:latin typeface="Book Antiqua" panose="02040602050305030304" pitchFamily="18" charset="0"/>
              </a:rPr>
              <a:t> </a:t>
            </a:r>
            <a:r>
              <a:rPr lang="nl-NL" dirty="0" err="1" smtClean="0">
                <a:latin typeface="Book Antiqua" panose="02040602050305030304" pitchFamily="18" charset="0"/>
              </a:rPr>
              <a:t>Hanover</a:t>
            </a:r>
            <a:r>
              <a:rPr lang="nl-NL" dirty="0" smtClean="0">
                <a:latin typeface="Book Antiqua" panose="02040602050305030304" pitchFamily="18" charset="0"/>
              </a:rPr>
              <a:t> via London </a:t>
            </a:r>
            <a:r>
              <a:rPr lang="nl-NL" dirty="0" err="1" smtClean="0">
                <a:latin typeface="Book Antiqua" panose="02040602050305030304" pitchFamily="18" charset="0"/>
              </a:rPr>
              <a:t>and</a:t>
            </a:r>
            <a:r>
              <a:rPr lang="nl-NL" dirty="0" smtClean="0">
                <a:latin typeface="Book Antiqua" panose="02040602050305030304" pitchFamily="18" charset="0"/>
              </a:rPr>
              <a:t> Holland. </a:t>
            </a:r>
          </a:p>
          <a:p>
            <a:pPr marL="360000" indent="-457200">
              <a:buNone/>
            </a:pPr>
            <a:r>
              <a:rPr lang="nl-NL" b="1" dirty="0">
                <a:solidFill>
                  <a:srgbClr val="FF0000"/>
                </a:solidFill>
                <a:latin typeface="Book Antiqua" panose="02040602050305030304" pitchFamily="18" charset="0"/>
              </a:rPr>
              <a:t>I</a:t>
            </a:r>
            <a:r>
              <a:rPr lang="nl-NL" dirty="0" smtClean="0">
                <a:latin typeface="Book Antiqua" panose="02040602050305030304" pitchFamily="18" charset="0"/>
              </a:rPr>
              <a:t>n London he </a:t>
            </a:r>
            <a:r>
              <a:rPr lang="nl-NL" dirty="0" err="1" smtClean="0">
                <a:latin typeface="Book Antiqua" panose="02040602050305030304" pitchFamily="18" charset="0"/>
              </a:rPr>
              <a:t>visits</a:t>
            </a:r>
            <a:r>
              <a:rPr lang="nl-NL" dirty="0" smtClean="0">
                <a:latin typeface="Book Antiqua" panose="02040602050305030304" pitchFamily="18" charset="0"/>
              </a:rPr>
              <a:t> Oldenburg </a:t>
            </a:r>
            <a:r>
              <a:rPr lang="nl-NL" dirty="0" err="1" smtClean="0">
                <a:latin typeface="Book Antiqua" panose="02040602050305030304" pitchFamily="18" charset="0"/>
              </a:rPr>
              <a:t>and</a:t>
            </a:r>
            <a:r>
              <a:rPr lang="nl-NL" dirty="0" smtClean="0">
                <a:latin typeface="Book Antiqua" panose="02040602050305030304" pitchFamily="18" charset="0"/>
              </a:rPr>
              <a:t> </a:t>
            </a:r>
            <a:r>
              <a:rPr lang="nl-NL" dirty="0" err="1" smtClean="0">
                <a:latin typeface="Book Antiqua" panose="02040602050305030304" pitchFamily="18" charset="0"/>
              </a:rPr>
              <a:t>meets</a:t>
            </a:r>
            <a:r>
              <a:rPr lang="nl-NL" dirty="0" smtClean="0">
                <a:latin typeface="Book Antiqua" panose="02040602050305030304" pitchFamily="18" charset="0"/>
              </a:rPr>
              <a:t> </a:t>
            </a:r>
            <a:r>
              <a:rPr lang="nl-NL" dirty="0" err="1" smtClean="0">
                <a:latin typeface="Book Antiqua" panose="02040602050305030304" pitchFamily="18" charset="0"/>
              </a:rPr>
              <a:t>with</a:t>
            </a:r>
            <a:r>
              <a:rPr lang="nl-NL" dirty="0" smtClean="0">
                <a:latin typeface="Book Antiqua" panose="02040602050305030304" pitchFamily="18" charset="0"/>
              </a:rPr>
              <a:t> Collins, </a:t>
            </a:r>
            <a:r>
              <a:rPr lang="en-US" dirty="0">
                <a:latin typeface="Book Antiqua" panose="02040602050305030304" pitchFamily="18" charset="0"/>
              </a:rPr>
              <a:t>who </a:t>
            </a:r>
            <a:r>
              <a:rPr lang="en-US" dirty="0" smtClean="0">
                <a:latin typeface="Book Antiqua" panose="02040602050305030304" pitchFamily="18" charset="0"/>
              </a:rPr>
              <a:t>gives </a:t>
            </a:r>
            <a:r>
              <a:rPr lang="en-US" dirty="0">
                <a:latin typeface="Book Antiqua" panose="02040602050305030304" pitchFamily="18" charset="0"/>
              </a:rPr>
              <a:t>him access to papers by Newton and Gregory</a:t>
            </a:r>
            <a:r>
              <a:rPr lang="en-US" dirty="0" smtClean="0">
                <a:latin typeface="Book Antiqua" panose="02040602050305030304" pitchFamily="18" charset="0"/>
              </a:rPr>
              <a:t>.</a:t>
            </a:r>
          </a:p>
          <a:p>
            <a:pPr marL="360000" indent="-457200">
              <a:buNone/>
            </a:pPr>
            <a:r>
              <a:rPr lang="nl-NL" b="1" dirty="0">
                <a:solidFill>
                  <a:srgbClr val="FF0000"/>
                </a:solidFill>
                <a:latin typeface="Book Antiqua" panose="02040602050305030304" pitchFamily="18" charset="0"/>
              </a:rPr>
              <a:t>T</a:t>
            </a:r>
            <a:r>
              <a:rPr lang="nl-NL" dirty="0" smtClean="0">
                <a:latin typeface="Book Antiqua" panose="02040602050305030304" pitchFamily="18" charset="0"/>
              </a:rPr>
              <a:t>he </a:t>
            </a:r>
            <a:r>
              <a:rPr lang="nl-NL" dirty="0" err="1" smtClean="0">
                <a:latin typeface="Book Antiqua" panose="02040602050305030304" pitchFamily="18" charset="0"/>
              </a:rPr>
              <a:t>boat</a:t>
            </a:r>
            <a:r>
              <a:rPr lang="nl-NL" dirty="0" smtClean="0">
                <a:latin typeface="Book Antiqua" panose="02040602050305030304" pitchFamily="18" charset="0"/>
              </a:rPr>
              <a:t> trip </a:t>
            </a:r>
            <a:r>
              <a:rPr lang="nl-NL" dirty="0" err="1" smtClean="0">
                <a:latin typeface="Book Antiqua" panose="02040602050305030304" pitchFamily="18" charset="0"/>
              </a:rPr>
              <a:t>from</a:t>
            </a:r>
            <a:r>
              <a:rPr lang="nl-NL" dirty="0" smtClean="0">
                <a:latin typeface="Book Antiqua" panose="02040602050305030304" pitchFamily="18" charset="0"/>
              </a:rPr>
              <a:t> Londen </a:t>
            </a:r>
            <a:r>
              <a:rPr lang="nl-NL" dirty="0" err="1" smtClean="0">
                <a:latin typeface="Book Antiqua" panose="02040602050305030304" pitchFamily="18" charset="0"/>
              </a:rPr>
              <a:t>to</a:t>
            </a:r>
            <a:r>
              <a:rPr lang="nl-NL" dirty="0" smtClean="0">
                <a:latin typeface="Book Antiqua" panose="02040602050305030304" pitchFamily="18" charset="0"/>
              </a:rPr>
              <a:t> Rotterdam takes </a:t>
            </a:r>
            <a:r>
              <a:rPr lang="nl-NL" dirty="0" err="1" smtClean="0">
                <a:latin typeface="Book Antiqua" panose="02040602050305030304" pitchFamily="18" charset="0"/>
              </a:rPr>
              <a:t>him</a:t>
            </a:r>
            <a:r>
              <a:rPr lang="nl-NL" dirty="0" smtClean="0">
                <a:latin typeface="Book Antiqua" panose="02040602050305030304" pitchFamily="18" charset="0"/>
              </a:rPr>
              <a:t> </a:t>
            </a:r>
            <a:r>
              <a:rPr lang="nl-NL" dirty="0" err="1" smtClean="0">
                <a:latin typeface="Book Antiqua" panose="02040602050305030304" pitchFamily="18" charset="0"/>
              </a:rPr>
              <a:t>two</a:t>
            </a:r>
            <a:r>
              <a:rPr lang="nl-NL" dirty="0" smtClean="0">
                <a:latin typeface="Book Antiqua" panose="02040602050305030304" pitchFamily="18" charset="0"/>
              </a:rPr>
              <a:t> weeks. He tours Holland </a:t>
            </a:r>
            <a:r>
              <a:rPr lang="nl-NL" dirty="0" err="1" smtClean="0">
                <a:latin typeface="Book Antiqua" panose="02040602050305030304" pitchFamily="18" charset="0"/>
              </a:rPr>
              <a:t>and</a:t>
            </a:r>
            <a:r>
              <a:rPr lang="nl-NL" dirty="0" smtClean="0">
                <a:latin typeface="Book Antiqua" panose="02040602050305030304" pitchFamily="18" charset="0"/>
              </a:rPr>
              <a:t> </a:t>
            </a:r>
            <a:r>
              <a:rPr lang="nl-NL" dirty="0" err="1" smtClean="0">
                <a:latin typeface="Book Antiqua" panose="02040602050305030304" pitchFamily="18" charset="0"/>
              </a:rPr>
              <a:t>meets</a:t>
            </a:r>
            <a:r>
              <a:rPr lang="nl-NL" dirty="0" smtClean="0">
                <a:latin typeface="Book Antiqua" panose="02040602050305030304" pitchFamily="18" charset="0"/>
              </a:rPr>
              <a:t> </a:t>
            </a:r>
            <a:r>
              <a:rPr lang="nl-NL" dirty="0" err="1" smtClean="0">
                <a:latin typeface="Book Antiqua" panose="02040602050305030304" pitchFamily="18" charset="0"/>
              </a:rPr>
              <a:t>scientists</a:t>
            </a:r>
            <a:r>
              <a:rPr lang="nl-NL" dirty="0">
                <a:latin typeface="Book Antiqua" panose="02040602050305030304" pitchFamily="18" charset="0"/>
              </a:rPr>
              <a:t> </a:t>
            </a:r>
            <a:r>
              <a:rPr lang="nl-NL" dirty="0" err="1" smtClean="0">
                <a:latin typeface="Book Antiqua" panose="02040602050305030304" pitchFamily="18" charset="0"/>
              </a:rPr>
              <a:t>and</a:t>
            </a:r>
            <a:r>
              <a:rPr lang="nl-NL" dirty="0" smtClean="0">
                <a:latin typeface="Book Antiqua" panose="02040602050305030304" pitchFamily="18" charset="0"/>
              </a:rPr>
              <a:t> </a:t>
            </a:r>
            <a:r>
              <a:rPr lang="nl-NL" dirty="0" err="1" smtClean="0">
                <a:latin typeface="Book Antiqua" panose="02040602050305030304" pitchFamily="18" charset="0"/>
              </a:rPr>
              <a:t>philosophers</a:t>
            </a:r>
            <a:r>
              <a:rPr lang="nl-NL" dirty="0" smtClean="0">
                <a:latin typeface="Book Antiqua" panose="02040602050305030304" pitchFamily="18" charset="0"/>
              </a:rPr>
              <a:t> (</a:t>
            </a:r>
            <a:r>
              <a:rPr lang="nl-NL" dirty="0" err="1" smtClean="0">
                <a:latin typeface="Book Antiqua" panose="02040602050305030304" pitchFamily="18" charset="0"/>
              </a:rPr>
              <a:t>mathematician</a:t>
            </a:r>
            <a:r>
              <a:rPr lang="nl-NL" dirty="0" smtClean="0">
                <a:latin typeface="Book Antiqua" panose="02040602050305030304" pitchFamily="18" charset="0"/>
              </a:rPr>
              <a:t> </a:t>
            </a:r>
            <a:r>
              <a:rPr lang="nl-NL" dirty="0" err="1" smtClean="0">
                <a:latin typeface="Book Antiqua" panose="02040602050305030304" pitchFamily="18" charset="0"/>
              </a:rPr>
              <a:t>Hudde</a:t>
            </a:r>
            <a:r>
              <a:rPr lang="nl-NL" dirty="0">
                <a:latin typeface="Book Antiqua" panose="02040602050305030304" pitchFamily="18" charset="0"/>
              </a:rPr>
              <a:t>, </a:t>
            </a:r>
            <a:r>
              <a:rPr lang="nl-NL" dirty="0" err="1">
                <a:latin typeface="Book Antiqua" panose="02040602050305030304" pitchFamily="18" charset="0"/>
              </a:rPr>
              <a:t>microscopist</a:t>
            </a:r>
            <a:r>
              <a:rPr lang="nl-NL" dirty="0">
                <a:latin typeface="Book Antiqua" panose="02040602050305030304" pitchFamily="18" charset="0"/>
              </a:rPr>
              <a:t> Van </a:t>
            </a:r>
            <a:r>
              <a:rPr lang="nl-NL" dirty="0" smtClean="0">
                <a:latin typeface="Book Antiqua" panose="02040602050305030304" pitchFamily="18" charset="0"/>
              </a:rPr>
              <a:t>Leeuwenhoek,  </a:t>
            </a:r>
            <a:r>
              <a:rPr lang="nl-NL" dirty="0" err="1" smtClean="0">
                <a:latin typeface="Book Antiqua" panose="02040602050305030304" pitchFamily="18" charset="0"/>
              </a:rPr>
              <a:t>philosopher</a:t>
            </a:r>
            <a:r>
              <a:rPr lang="nl-NL" dirty="0" smtClean="0">
                <a:latin typeface="Book Antiqua" panose="02040602050305030304" pitchFamily="18" charset="0"/>
              </a:rPr>
              <a:t> </a:t>
            </a:r>
            <a:r>
              <a:rPr lang="nl-NL" dirty="0">
                <a:latin typeface="Book Antiqua" panose="02040602050305030304" pitchFamily="18" charset="0"/>
              </a:rPr>
              <a:t>Spinoza </a:t>
            </a:r>
            <a:r>
              <a:rPr lang="nl-NL" dirty="0" err="1" smtClean="0">
                <a:latin typeface="Book Antiqua" panose="02040602050305030304" pitchFamily="18" charset="0"/>
              </a:rPr>
              <a:t>and</a:t>
            </a:r>
            <a:r>
              <a:rPr lang="nl-NL" dirty="0" smtClean="0">
                <a:latin typeface="Book Antiqua" panose="02040602050305030304" pitchFamily="18" charset="0"/>
              </a:rPr>
              <a:t> </a:t>
            </a:r>
            <a:r>
              <a:rPr lang="nl-NL" dirty="0" err="1" smtClean="0">
                <a:latin typeface="Book Antiqua" panose="02040602050305030304" pitchFamily="18" charset="0"/>
              </a:rPr>
              <a:t>others</a:t>
            </a:r>
            <a:r>
              <a:rPr lang="nl-NL" dirty="0" smtClean="0">
                <a:latin typeface="Book Antiqua" panose="02040602050305030304" pitchFamily="18" charset="0"/>
              </a:rPr>
              <a:t>)</a:t>
            </a:r>
          </a:p>
          <a:p>
            <a:pPr marL="360000" indent="-457200">
              <a:buNone/>
            </a:pPr>
            <a:r>
              <a:rPr lang="nl-NL" b="1" dirty="0">
                <a:solidFill>
                  <a:srgbClr val="FF0000"/>
                </a:solidFill>
                <a:latin typeface="Book Antiqua" panose="02040602050305030304" pitchFamily="18" charset="0"/>
              </a:rPr>
              <a:t>c</a:t>
            </a:r>
            <a:r>
              <a:rPr lang="nl-NL" dirty="0">
                <a:latin typeface="Book Antiqua" panose="02040602050305030304" pitchFamily="18" charset="0"/>
              </a:rPr>
              <a:t>. 15 December 1676 </a:t>
            </a:r>
            <a:r>
              <a:rPr lang="nl-NL" dirty="0" err="1" smtClean="0">
                <a:latin typeface="Book Antiqua" panose="02040602050305030304" pitchFamily="18" charset="0"/>
              </a:rPr>
              <a:t>arrival</a:t>
            </a:r>
            <a:r>
              <a:rPr lang="nl-NL" dirty="0" smtClean="0">
                <a:latin typeface="Book Antiqua" panose="02040602050305030304" pitchFamily="18" charset="0"/>
              </a:rPr>
              <a:t> in </a:t>
            </a:r>
            <a:r>
              <a:rPr lang="nl-NL" dirty="0" err="1" smtClean="0">
                <a:latin typeface="Book Antiqua" panose="02040602050305030304" pitchFamily="18" charset="0"/>
              </a:rPr>
              <a:t>Hanover</a:t>
            </a:r>
            <a:r>
              <a:rPr lang="nl-NL" dirty="0" smtClean="0">
                <a:latin typeface="Book Antiqua" panose="02040602050305030304" pitchFamily="18" charset="0"/>
              </a:rPr>
              <a:t>, </a:t>
            </a:r>
            <a:r>
              <a:rPr lang="nl-NL" dirty="0" err="1" smtClean="0">
                <a:latin typeface="Book Antiqua" panose="02040602050305030304" pitchFamily="18" charset="0"/>
              </a:rPr>
              <a:t>where</a:t>
            </a:r>
            <a:r>
              <a:rPr lang="nl-NL" dirty="0" smtClean="0">
                <a:latin typeface="Book Antiqua" panose="02040602050305030304" pitchFamily="18" charset="0"/>
              </a:rPr>
              <a:t> Leibniz enters </a:t>
            </a:r>
            <a:r>
              <a:rPr lang="nl-NL" dirty="0" err="1" smtClean="0">
                <a:latin typeface="Book Antiqua" panose="02040602050305030304" pitchFamily="18" charset="0"/>
              </a:rPr>
              <a:t>the</a:t>
            </a:r>
            <a:r>
              <a:rPr lang="nl-NL" dirty="0" smtClean="0">
                <a:latin typeface="Book Antiqua" panose="02040602050305030304" pitchFamily="18" charset="0"/>
              </a:rPr>
              <a:t> service of Duke Johann Friedrich.</a:t>
            </a:r>
            <a:endParaRPr lang="en-US" dirty="0">
              <a:latin typeface="Book Antiqua" panose="02040602050305030304" pitchFamily="18" charset="0"/>
            </a:endParaRPr>
          </a:p>
        </p:txBody>
      </p:sp>
    </p:spTree>
    <p:extLst>
      <p:ext uri="{BB962C8B-B14F-4D97-AF65-F5344CB8AC3E}">
        <p14:creationId xmlns:p14="http://schemas.microsoft.com/office/powerpoint/2010/main" val="173786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821" y="228601"/>
            <a:ext cx="11348357" cy="1396774"/>
          </a:xfrm>
          <a:solidFill>
            <a:schemeClr val="bg1"/>
          </a:solidFill>
        </p:spPr>
        <p:txBody>
          <a:bodyPr lIns="216000" rIns="144000"/>
          <a:lstStyle/>
          <a:p>
            <a:r>
              <a:rPr lang="nl-NL" dirty="0" smtClean="0"/>
              <a:t>Leibniz in Paris, a review </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21821" y="1825624"/>
                <a:ext cx="11348357" cy="4689475"/>
              </a:xfrm>
              <a:solidFill>
                <a:schemeClr val="bg1"/>
              </a:solidFill>
            </p:spPr>
            <p:txBody>
              <a:bodyPr lIns="216000" tIns="108000" bIns="108000"/>
              <a:lstStyle/>
              <a:p>
                <a:pPr marL="360000" indent="-457200">
                  <a:buNone/>
                </a:pPr>
                <a:r>
                  <a:rPr lang="en-US" b="1" dirty="0" smtClean="0">
                    <a:solidFill>
                      <a:srgbClr val="FF0000"/>
                    </a:solidFill>
                    <a:latin typeface="Book Antiqua" panose="02040602050305030304" pitchFamily="18" charset="0"/>
                  </a:rPr>
                  <a:t>L</a:t>
                </a:r>
                <a:r>
                  <a:rPr lang="en-US" dirty="0" smtClean="0">
                    <a:latin typeface="Book Antiqua" panose="02040602050305030304" pitchFamily="18" charset="0"/>
                  </a:rPr>
                  <a:t>eibniz wanted </a:t>
                </a:r>
                <a:r>
                  <a:rPr lang="en-US" dirty="0">
                    <a:latin typeface="Book Antiqua" panose="02040602050305030304" pitchFamily="18" charset="0"/>
                  </a:rPr>
                  <a:t>“peace and quiet</a:t>
                </a:r>
                <a:r>
                  <a:rPr lang="en-US" dirty="0" smtClean="0">
                    <a:latin typeface="Book Antiqua" panose="02040602050305030304" pitchFamily="18" charset="0"/>
                  </a:rPr>
                  <a:t>”. That </a:t>
                </a:r>
                <a:r>
                  <a:rPr lang="en-US" dirty="0">
                    <a:latin typeface="Book Antiqua" panose="02040602050305030304" pitchFamily="18" charset="0"/>
                  </a:rPr>
                  <a:t>worked out very well: during his four </a:t>
                </a:r>
                <a:r>
                  <a:rPr lang="en-US" dirty="0" smtClean="0">
                    <a:latin typeface="Book Antiqua" panose="02040602050305030304" pitchFamily="18" charset="0"/>
                  </a:rPr>
                  <a:t>years </a:t>
                </a:r>
                <a:r>
                  <a:rPr lang="en-US" dirty="0">
                    <a:latin typeface="Book Antiqua" panose="02040602050305030304" pitchFamily="18" charset="0"/>
                  </a:rPr>
                  <a:t>in Paris </a:t>
                </a:r>
                <a:r>
                  <a:rPr lang="en-US" dirty="0" smtClean="0">
                    <a:latin typeface="Book Antiqua" panose="02040602050305030304" pitchFamily="18" charset="0"/>
                  </a:rPr>
                  <a:t>he </a:t>
                </a:r>
                <a:r>
                  <a:rPr lang="en-US" dirty="0">
                    <a:latin typeface="Book Antiqua" panose="02040602050305030304" pitchFamily="18" charset="0"/>
                  </a:rPr>
                  <a:t>made considerable progress, </a:t>
                </a:r>
                <a:r>
                  <a:rPr lang="en-US" dirty="0" smtClean="0">
                    <a:latin typeface="Book Antiqua" panose="02040602050305030304" pitchFamily="18" charset="0"/>
                  </a:rPr>
                  <a:t>especially in </a:t>
                </a:r>
                <a:r>
                  <a:rPr lang="en-US" dirty="0">
                    <a:latin typeface="Book Antiqua" panose="02040602050305030304" pitchFamily="18" charset="0"/>
                  </a:rPr>
                  <a:t>the mathematical domain</a:t>
                </a:r>
                <a:r>
                  <a:rPr lang="en-US" dirty="0" smtClean="0">
                    <a:latin typeface="Book Antiqua" panose="02040602050305030304" pitchFamily="18" charset="0"/>
                  </a:rPr>
                  <a:t>. One example:</a:t>
                </a:r>
              </a:p>
              <a:p>
                <a:pPr marL="360000" indent="-457200">
                  <a:buNone/>
                </a:pPr>
                <a:r>
                  <a:rPr lang="en-US" b="1" dirty="0">
                    <a:solidFill>
                      <a:srgbClr val="FF0000"/>
                    </a:solidFill>
                    <a:latin typeface="Book Antiqua" panose="02040602050305030304" pitchFamily="18" charset="0"/>
                  </a:rPr>
                  <a:t>C</a:t>
                </a:r>
                <a:r>
                  <a:rPr lang="en-US" dirty="0">
                    <a:latin typeface="Book Antiqua" panose="02040602050305030304" pitchFamily="18" charset="0"/>
                  </a:rPr>
                  <a:t>hristiaan Huygens proposed this question to </a:t>
                </a:r>
                <a:r>
                  <a:rPr lang="en-US" dirty="0" smtClean="0">
                    <a:latin typeface="Book Antiqua" panose="02040602050305030304" pitchFamily="18" charset="0"/>
                  </a:rPr>
                  <a:t>Leibniz. Determine the sum </a:t>
                </a:r>
                <a14:m>
                  <m:oMath xmlns:m="http://schemas.openxmlformats.org/officeDocument/2006/math">
                    <m:f>
                      <m:fPr>
                        <m:ctrlPr>
                          <a:rPr lang="en-US" i="1" smtClean="0">
                            <a:latin typeface="Cambria Math"/>
                          </a:rPr>
                        </m:ctrlPr>
                      </m:fPr>
                      <m:num>
                        <m:r>
                          <a:rPr lang="en-GB">
                            <a:latin typeface="Cambria Math" panose="02040503050406030204" pitchFamily="18" charset="0"/>
                          </a:rPr>
                          <m:t>1</m:t>
                        </m:r>
                      </m:num>
                      <m:den>
                        <m:r>
                          <a:rPr lang="en-GB">
                            <a:latin typeface="Cambria Math" panose="02040503050406030204" pitchFamily="18" charset="0"/>
                          </a:rPr>
                          <m:t>2</m:t>
                        </m:r>
                      </m:den>
                    </m:f>
                  </m:oMath>
                </a14:m>
                <a:r>
                  <a:rPr lang="nl-NL" dirty="0"/>
                  <a:t> </a:t>
                </a:r>
                <a14:m>
                  <m:oMath xmlns:m="http://schemas.openxmlformats.org/officeDocument/2006/math">
                    <m:r>
                      <a:rPr lang="nl-NL" i="1">
                        <a:latin typeface="Cambria Math" panose="02040503050406030204" pitchFamily="18" charset="0"/>
                      </a:rPr>
                      <m:t>+</m:t>
                    </m:r>
                  </m:oMath>
                </a14:m>
                <a:r>
                  <a:rPr lang="en-GB" dirty="0" smtClean="0"/>
                  <a:t> </a:t>
                </a:r>
                <a14:m>
                  <m:oMath xmlns:m="http://schemas.openxmlformats.org/officeDocument/2006/math">
                    <m:f>
                      <m:fPr>
                        <m:ctrlPr>
                          <a:rPr lang="en-US" i="1" smtClean="0">
                            <a:latin typeface="Cambria Math"/>
                          </a:rPr>
                        </m:ctrlPr>
                      </m:fPr>
                      <m:num>
                        <m:r>
                          <a:rPr lang="en-GB" i="1">
                            <a:latin typeface="Cambria Math" panose="02040503050406030204" pitchFamily="18" charset="0"/>
                          </a:rPr>
                          <m:t>1</m:t>
                        </m:r>
                      </m:num>
                      <m:den>
                        <m:r>
                          <a:rPr lang="en-GB" i="1">
                            <a:latin typeface="Cambria Math" panose="02040503050406030204" pitchFamily="18" charset="0"/>
                          </a:rPr>
                          <m:t>6</m:t>
                        </m:r>
                      </m:den>
                    </m:f>
                  </m:oMath>
                </a14:m>
                <a:r>
                  <a:rPr lang="en-GB" dirty="0" smtClean="0"/>
                  <a:t> </a:t>
                </a:r>
                <a14:m>
                  <m:oMath xmlns:m="http://schemas.openxmlformats.org/officeDocument/2006/math">
                    <m:r>
                      <a:rPr lang="nl-NL" i="1">
                        <a:latin typeface="Cambria Math" panose="02040503050406030204" pitchFamily="18" charset="0"/>
                      </a:rPr>
                      <m:t>+</m:t>
                    </m:r>
                    <m:f>
                      <m:fPr>
                        <m:ctrlPr>
                          <a:rPr lang="en-US" i="1">
                            <a:latin typeface="Cambria Math"/>
                          </a:rPr>
                        </m:ctrlPr>
                      </m:fPr>
                      <m:num>
                        <m:r>
                          <a:rPr lang="en-GB" i="1">
                            <a:latin typeface="Cambria Math" panose="02040503050406030204" pitchFamily="18" charset="0"/>
                          </a:rPr>
                          <m:t>1</m:t>
                        </m:r>
                      </m:num>
                      <m:den>
                        <m:r>
                          <a:rPr lang="en-GB" i="1">
                            <a:latin typeface="Cambria Math" panose="02040503050406030204" pitchFamily="18" charset="0"/>
                          </a:rPr>
                          <m:t>12</m:t>
                        </m:r>
                      </m:den>
                    </m:f>
                    <m:r>
                      <a:rPr lang="nl-NL" b="0" i="1" smtClean="0">
                        <a:latin typeface="Cambria Math" panose="02040503050406030204" pitchFamily="18" charset="0"/>
                      </a:rPr>
                      <m:t>+ </m:t>
                    </m:r>
                    <m:f>
                      <m:fPr>
                        <m:ctrlPr>
                          <a:rPr lang="en-US" i="1">
                            <a:latin typeface="Cambria Math"/>
                          </a:rPr>
                        </m:ctrlPr>
                      </m:fPr>
                      <m:num>
                        <m:r>
                          <a:rPr lang="en-GB" i="1">
                            <a:latin typeface="Cambria Math" panose="02040503050406030204" pitchFamily="18" charset="0"/>
                          </a:rPr>
                          <m:t>1</m:t>
                        </m:r>
                      </m:num>
                      <m:den>
                        <m:r>
                          <a:rPr lang="en-GB" i="1">
                            <a:latin typeface="Cambria Math" panose="02040503050406030204" pitchFamily="18" charset="0"/>
                          </a:rPr>
                          <m:t>20</m:t>
                        </m:r>
                      </m:den>
                    </m:f>
                    <m:r>
                      <a:rPr lang="nl-NL" i="1">
                        <a:latin typeface="Cambria Math" panose="02040503050406030204" pitchFamily="18" charset="0"/>
                      </a:rPr>
                      <m:t>+</m:t>
                    </m:r>
                  </m:oMath>
                </a14:m>
                <a:r>
                  <a:rPr lang="en-US" dirty="0" smtClean="0">
                    <a:latin typeface="Book Antiqua" panose="02040602050305030304" pitchFamily="18" charset="0"/>
                  </a:rPr>
                  <a:t> and so on to infinity.</a:t>
                </a:r>
              </a:p>
              <a:p>
                <a:pPr marL="360000" indent="-457200">
                  <a:buNone/>
                </a:pPr>
                <a:r>
                  <a:rPr lang="nl-NL" b="1" dirty="0">
                    <a:solidFill>
                      <a:srgbClr val="FF0000"/>
                    </a:solidFill>
                    <a:latin typeface="Book Antiqua" panose="02040602050305030304" pitchFamily="18" charset="0"/>
                  </a:rPr>
                  <a:t>L</a:t>
                </a:r>
                <a:r>
                  <a:rPr lang="nl-NL" dirty="0" smtClean="0">
                    <a:latin typeface="Book Antiqua" panose="02040602050305030304" pitchFamily="18" charset="0"/>
                  </a:rPr>
                  <a:t>eibniz </a:t>
                </a:r>
                <a:r>
                  <a:rPr lang="nl-NL" dirty="0" err="1" smtClean="0">
                    <a:latin typeface="Book Antiqua" panose="02040602050305030304" pitchFamily="18" charset="0"/>
                  </a:rPr>
                  <a:t>realised</a:t>
                </a:r>
                <a:r>
                  <a:rPr lang="nl-NL" dirty="0" smtClean="0">
                    <a:latin typeface="Book Antiqua" panose="02040602050305030304" pitchFamily="18" charset="0"/>
                  </a:rPr>
                  <a:t> </a:t>
                </a:r>
                <a:r>
                  <a:rPr lang="nl-NL" dirty="0" err="1" smtClean="0">
                    <a:latin typeface="Book Antiqua" panose="02040602050305030304" pitchFamily="18" charset="0"/>
                  </a:rPr>
                  <a:t>that</a:t>
                </a:r>
                <a:r>
                  <a:rPr lang="nl-NL" dirty="0" smtClean="0">
                    <a:latin typeface="Book Antiqua" panose="02040602050305030304" pitchFamily="18" charset="0"/>
                  </a:rPr>
                  <a:t> he </a:t>
                </a:r>
                <a:r>
                  <a:rPr lang="nl-NL" dirty="0" err="1" smtClean="0">
                    <a:latin typeface="Book Antiqua" panose="02040602050305030304" pitchFamily="18" charset="0"/>
                  </a:rPr>
                  <a:t>could</a:t>
                </a:r>
                <a:r>
                  <a:rPr lang="nl-NL" dirty="0" smtClean="0">
                    <a:latin typeface="Book Antiqua" panose="02040602050305030304" pitchFamily="18" charset="0"/>
                  </a:rPr>
                  <a:t> make </a:t>
                </a:r>
                <a:r>
                  <a:rPr lang="nl-NL" dirty="0" err="1" smtClean="0">
                    <a:latin typeface="Book Antiqua" panose="02040602050305030304" pitchFamily="18" charset="0"/>
                  </a:rPr>
                  <a:t>the</a:t>
                </a:r>
                <a:r>
                  <a:rPr lang="nl-NL" dirty="0" smtClean="0">
                    <a:latin typeface="Book Antiqua" panose="02040602050305030304" pitchFamily="18" charset="0"/>
                  </a:rPr>
                  <a:t> </a:t>
                </a:r>
                <a:r>
                  <a:rPr lang="nl-NL" dirty="0" err="1" smtClean="0">
                    <a:latin typeface="Book Antiqua" panose="02040602050305030304" pitchFamily="18" charset="0"/>
                  </a:rPr>
                  <a:t>addition</a:t>
                </a:r>
                <a:r>
                  <a:rPr lang="nl-NL" dirty="0" smtClean="0">
                    <a:latin typeface="Book Antiqua" panose="02040602050305030304" pitchFamily="18" charset="0"/>
                  </a:rPr>
                  <a:t> </a:t>
                </a:r>
                <a:r>
                  <a:rPr lang="nl-NL" dirty="0" err="1" smtClean="0">
                    <a:latin typeface="Book Antiqua" panose="02040602050305030304" pitchFamily="18" charset="0"/>
                  </a:rPr>
                  <a:t>with</a:t>
                </a:r>
                <a:r>
                  <a:rPr lang="nl-NL" dirty="0" smtClean="0">
                    <a:latin typeface="Book Antiqua" panose="02040602050305030304" pitchFamily="18" charset="0"/>
                  </a:rPr>
                  <a:t> </a:t>
                </a:r>
                <a:r>
                  <a:rPr lang="nl-NL" dirty="0" err="1" smtClean="0">
                    <a:latin typeface="Book Antiqua" panose="02040602050305030304" pitchFamily="18" charset="0"/>
                  </a:rPr>
                  <a:t>the</a:t>
                </a:r>
                <a:r>
                  <a:rPr lang="nl-NL" dirty="0" smtClean="0">
                    <a:latin typeface="Book Antiqua" panose="02040602050305030304" pitchFamily="18" charset="0"/>
                  </a:rPr>
                  <a:t> help of </a:t>
                </a:r>
                <a:r>
                  <a:rPr lang="nl-NL" dirty="0" err="1" smtClean="0">
                    <a:latin typeface="Book Antiqua" panose="02040602050305030304" pitchFamily="18" charset="0"/>
                  </a:rPr>
                  <a:t>subtractions</a:t>
                </a:r>
                <a:r>
                  <a:rPr lang="nl-NL" dirty="0" smtClean="0">
                    <a:latin typeface="Book Antiqua" panose="02040602050305030304" pitchFamily="18" charset="0"/>
                  </a:rPr>
                  <a:t>:</a:t>
                </a:r>
              </a:p>
              <a:p>
                <a:pPr marL="0" indent="0">
                  <a:buNone/>
                </a:pPr>
                <a14:m>
                  <m:oMath xmlns:m="http://schemas.openxmlformats.org/officeDocument/2006/math">
                    <m:f>
                      <m:fPr>
                        <m:ctrlPr>
                          <a:rPr lang="en-US" i="1">
                            <a:latin typeface="Cambria Math"/>
                          </a:rPr>
                        </m:ctrlPr>
                      </m:fPr>
                      <m:num>
                        <m:r>
                          <a:rPr lang="en-GB">
                            <a:latin typeface="Cambria Math" panose="02040503050406030204" pitchFamily="18" charset="0"/>
                          </a:rPr>
                          <m:t>1</m:t>
                        </m:r>
                      </m:num>
                      <m:den>
                        <m:r>
                          <a:rPr lang="en-GB">
                            <a:latin typeface="Cambria Math" panose="02040503050406030204" pitchFamily="18" charset="0"/>
                          </a:rPr>
                          <m:t>2</m:t>
                        </m:r>
                      </m:den>
                    </m:f>
                    <m:r>
                      <a:rPr lang="en-GB" i="1">
                        <a:latin typeface="Cambria Math" panose="02040503050406030204" pitchFamily="18" charset="0"/>
                      </a:rPr>
                      <m:t>= </m:t>
                    </m:r>
                    <m:r>
                      <a:rPr lang="en-GB">
                        <a:latin typeface="Cambria Math" panose="02040503050406030204" pitchFamily="18" charset="0"/>
                      </a:rPr>
                      <m:t>1</m:t>
                    </m:r>
                    <m:r>
                      <a:rPr lang="en-GB" i="1">
                        <a:latin typeface="Cambria Math" panose="02040503050406030204" pitchFamily="18" charset="0"/>
                      </a:rPr>
                      <m:t>−</m:t>
                    </m:r>
                    <m:f>
                      <m:fPr>
                        <m:ctrlPr>
                          <a:rPr lang="en-US" i="1">
                            <a:latin typeface="Cambria Math"/>
                          </a:rPr>
                        </m:ctrlPr>
                      </m:fPr>
                      <m:num>
                        <m:r>
                          <a:rPr lang="en-GB">
                            <a:latin typeface="Cambria Math" panose="02040503050406030204" pitchFamily="18" charset="0"/>
                          </a:rPr>
                          <m:t>1</m:t>
                        </m:r>
                      </m:num>
                      <m:den>
                        <m:r>
                          <a:rPr lang="en-GB">
                            <a:latin typeface="Cambria Math" panose="02040503050406030204" pitchFamily="18" charset="0"/>
                          </a:rPr>
                          <m:t>2</m:t>
                        </m:r>
                      </m:den>
                    </m:f>
                  </m:oMath>
                </a14:m>
                <a:r>
                  <a:rPr lang="en-US" dirty="0" smtClean="0">
                    <a:latin typeface="Book Antiqua" panose="02040602050305030304" pitchFamily="18" charset="0"/>
                  </a:rPr>
                  <a:t>		</a:t>
                </a:r>
                <a:r>
                  <a:rPr lang="en-US" dirty="0"/>
                  <a:t> </a:t>
                </a:r>
                <a14:m>
                  <m:oMath xmlns:m="http://schemas.openxmlformats.org/officeDocument/2006/math">
                    <m:f>
                      <m:fPr>
                        <m:ctrlPr>
                          <a:rPr lang="en-US" i="1">
                            <a:latin typeface="Cambria Math"/>
                          </a:rPr>
                        </m:ctrlPr>
                      </m:fPr>
                      <m:num>
                        <m:r>
                          <a:rPr lang="en-GB">
                            <a:latin typeface="Cambria Math" panose="02040503050406030204" pitchFamily="18" charset="0"/>
                          </a:rPr>
                          <m:t>1</m:t>
                        </m:r>
                      </m:num>
                      <m:den>
                        <m:r>
                          <a:rPr lang="en-GB">
                            <a:latin typeface="Cambria Math" panose="02040503050406030204" pitchFamily="18" charset="0"/>
                          </a:rPr>
                          <m:t>6</m:t>
                        </m:r>
                      </m:den>
                    </m:f>
                    <m:r>
                      <a:rPr lang="en-GB" i="1">
                        <a:latin typeface="Cambria Math" panose="02040503050406030204" pitchFamily="18" charset="0"/>
                      </a:rPr>
                      <m:t>=</m:t>
                    </m:r>
                    <m:f>
                      <m:fPr>
                        <m:ctrlPr>
                          <a:rPr lang="en-US" i="1">
                            <a:latin typeface="Cambria Math"/>
                          </a:rPr>
                        </m:ctrlPr>
                      </m:fPr>
                      <m:num>
                        <m:r>
                          <a:rPr lang="en-GB">
                            <a:latin typeface="Cambria Math" panose="02040503050406030204" pitchFamily="18" charset="0"/>
                          </a:rPr>
                          <m:t> 1</m:t>
                        </m:r>
                      </m:num>
                      <m:den>
                        <m:r>
                          <a:rPr lang="en-GB">
                            <a:latin typeface="Cambria Math" panose="02040503050406030204" pitchFamily="18" charset="0"/>
                          </a:rPr>
                          <m:t>2</m:t>
                        </m:r>
                      </m:den>
                    </m:f>
                    <m:r>
                      <a:rPr lang="en-GB" i="1">
                        <a:latin typeface="Cambria Math" panose="02040503050406030204" pitchFamily="18" charset="0"/>
                      </a:rPr>
                      <m:t>−</m:t>
                    </m:r>
                    <m:f>
                      <m:fPr>
                        <m:ctrlPr>
                          <a:rPr lang="en-US" i="1">
                            <a:latin typeface="Cambria Math"/>
                          </a:rPr>
                        </m:ctrlPr>
                      </m:fPr>
                      <m:num>
                        <m:r>
                          <a:rPr lang="en-GB">
                            <a:latin typeface="Cambria Math" panose="02040503050406030204" pitchFamily="18" charset="0"/>
                          </a:rPr>
                          <m:t>1</m:t>
                        </m:r>
                      </m:num>
                      <m:den>
                        <m:r>
                          <a:rPr lang="en-GB">
                            <a:latin typeface="Cambria Math" panose="02040503050406030204" pitchFamily="18" charset="0"/>
                          </a:rPr>
                          <m:t>3</m:t>
                        </m:r>
                      </m:den>
                    </m:f>
                  </m:oMath>
                </a14:m>
                <a:r>
                  <a:rPr lang="en-US" dirty="0" smtClean="0"/>
                  <a:t>		</a:t>
                </a:r>
                <a:r>
                  <a:rPr lang="en-US" dirty="0"/>
                  <a:t> </a:t>
                </a:r>
                <a14:m>
                  <m:oMath xmlns:m="http://schemas.openxmlformats.org/officeDocument/2006/math">
                    <m:f>
                      <m:fPr>
                        <m:ctrlPr>
                          <a:rPr lang="en-US" i="1">
                            <a:latin typeface="Cambria Math"/>
                          </a:rPr>
                        </m:ctrlPr>
                      </m:fPr>
                      <m:num>
                        <m:r>
                          <a:rPr lang="en-GB">
                            <a:latin typeface="Cambria Math" panose="02040503050406030204" pitchFamily="18" charset="0"/>
                          </a:rPr>
                          <m:t>1</m:t>
                        </m:r>
                      </m:num>
                      <m:den>
                        <m:r>
                          <a:rPr lang="en-GB">
                            <a:latin typeface="Cambria Math" panose="02040503050406030204" pitchFamily="18" charset="0"/>
                          </a:rPr>
                          <m:t>12</m:t>
                        </m:r>
                      </m:den>
                    </m:f>
                    <m:r>
                      <a:rPr lang="en-GB" i="1">
                        <a:latin typeface="Cambria Math" panose="02040503050406030204" pitchFamily="18" charset="0"/>
                      </a:rPr>
                      <m:t>=</m:t>
                    </m:r>
                    <m:f>
                      <m:fPr>
                        <m:ctrlPr>
                          <a:rPr lang="en-US" i="1">
                            <a:latin typeface="Cambria Math"/>
                          </a:rPr>
                        </m:ctrlPr>
                      </m:fPr>
                      <m:num>
                        <m:r>
                          <a:rPr lang="en-GB">
                            <a:latin typeface="Cambria Math" panose="02040503050406030204" pitchFamily="18" charset="0"/>
                          </a:rPr>
                          <m:t>1</m:t>
                        </m:r>
                      </m:num>
                      <m:den>
                        <m:r>
                          <a:rPr lang="en-GB">
                            <a:latin typeface="Cambria Math" panose="02040503050406030204" pitchFamily="18" charset="0"/>
                          </a:rPr>
                          <m:t>3</m:t>
                        </m:r>
                      </m:den>
                    </m:f>
                    <m:r>
                      <a:rPr lang="en-GB" i="1">
                        <a:latin typeface="Cambria Math" panose="02040503050406030204" pitchFamily="18" charset="0"/>
                      </a:rPr>
                      <m:t>−</m:t>
                    </m:r>
                    <m:f>
                      <m:fPr>
                        <m:ctrlPr>
                          <a:rPr lang="en-US" i="1">
                            <a:latin typeface="Cambria Math"/>
                          </a:rPr>
                        </m:ctrlPr>
                      </m:fPr>
                      <m:num>
                        <m:r>
                          <a:rPr lang="en-GB">
                            <a:latin typeface="Cambria Math" panose="02040503050406030204" pitchFamily="18" charset="0"/>
                          </a:rPr>
                          <m:t>1</m:t>
                        </m:r>
                      </m:num>
                      <m:den>
                        <m:r>
                          <a:rPr lang="en-GB">
                            <a:latin typeface="Cambria Math" panose="02040503050406030204" pitchFamily="18" charset="0"/>
                          </a:rPr>
                          <m:t>4</m:t>
                        </m:r>
                      </m:den>
                    </m:f>
                  </m:oMath>
                </a14:m>
                <a:r>
                  <a:rPr lang="en-US" dirty="0" smtClean="0"/>
                  <a:t>		</a:t>
                </a:r>
                <a:r>
                  <a:rPr lang="en-US" dirty="0"/>
                  <a:t> </a:t>
                </a:r>
                <a14:m>
                  <m:oMath xmlns:m="http://schemas.openxmlformats.org/officeDocument/2006/math">
                    <m:f>
                      <m:fPr>
                        <m:ctrlPr>
                          <a:rPr lang="en-US" i="1">
                            <a:latin typeface="Cambria Math"/>
                          </a:rPr>
                        </m:ctrlPr>
                      </m:fPr>
                      <m:num>
                        <m:r>
                          <a:rPr lang="en-GB">
                            <a:latin typeface="Cambria Math" panose="02040503050406030204" pitchFamily="18" charset="0"/>
                          </a:rPr>
                          <m:t>1</m:t>
                        </m:r>
                      </m:num>
                      <m:den>
                        <m:r>
                          <a:rPr lang="en-GB">
                            <a:latin typeface="Cambria Math" panose="02040503050406030204" pitchFamily="18" charset="0"/>
                          </a:rPr>
                          <m:t>20</m:t>
                        </m:r>
                      </m:den>
                    </m:f>
                    <m:r>
                      <a:rPr lang="en-GB" i="1">
                        <a:latin typeface="Cambria Math" panose="02040503050406030204" pitchFamily="18" charset="0"/>
                      </a:rPr>
                      <m:t>=</m:t>
                    </m:r>
                    <m:f>
                      <m:fPr>
                        <m:ctrlPr>
                          <a:rPr lang="en-US" i="1">
                            <a:latin typeface="Cambria Math"/>
                          </a:rPr>
                        </m:ctrlPr>
                      </m:fPr>
                      <m:num>
                        <m:r>
                          <a:rPr lang="en-GB">
                            <a:latin typeface="Cambria Math" panose="02040503050406030204" pitchFamily="18" charset="0"/>
                          </a:rPr>
                          <m:t>1</m:t>
                        </m:r>
                      </m:num>
                      <m:den>
                        <m:r>
                          <a:rPr lang="en-GB">
                            <a:latin typeface="Cambria Math" panose="02040503050406030204" pitchFamily="18" charset="0"/>
                          </a:rPr>
                          <m:t>4</m:t>
                        </m:r>
                      </m:den>
                    </m:f>
                    <m:r>
                      <a:rPr lang="en-GB" i="1">
                        <a:latin typeface="Cambria Math" panose="02040503050406030204" pitchFamily="18" charset="0"/>
                      </a:rPr>
                      <m:t>−</m:t>
                    </m:r>
                    <m:f>
                      <m:fPr>
                        <m:ctrlPr>
                          <a:rPr lang="en-US" i="1">
                            <a:latin typeface="Cambria Math"/>
                          </a:rPr>
                        </m:ctrlPr>
                      </m:fPr>
                      <m:num>
                        <m:r>
                          <a:rPr lang="en-GB">
                            <a:latin typeface="Cambria Math" panose="02040503050406030204" pitchFamily="18" charset="0"/>
                          </a:rPr>
                          <m:t>1</m:t>
                        </m:r>
                      </m:num>
                      <m:den>
                        <m:r>
                          <a:rPr lang="en-GB">
                            <a:latin typeface="Cambria Math" panose="02040503050406030204" pitchFamily="18" charset="0"/>
                          </a:rPr>
                          <m:t>5</m:t>
                        </m:r>
                      </m:den>
                    </m:f>
                  </m:oMath>
                </a14:m>
                <a:r>
                  <a:rPr lang="en-US" dirty="0" smtClean="0"/>
                  <a:t>	</a:t>
                </a:r>
                <a:r>
                  <a:rPr lang="en-US" dirty="0">
                    <a:latin typeface="Book Antiqua" panose="02040602050305030304" pitchFamily="18" charset="0"/>
                  </a:rPr>
                  <a:t>etc</a:t>
                </a:r>
                <a:r>
                  <a:rPr lang="en-US" dirty="0" smtClean="0"/>
                  <a:t>.</a:t>
                </a:r>
                <a:endParaRPr lang="en-US" dirty="0"/>
              </a:p>
              <a:p>
                <a:pPr marL="0" indent="0">
                  <a:buNone/>
                </a:pPr>
                <a:r>
                  <a:rPr lang="nl-NL" b="1" dirty="0">
                    <a:solidFill>
                      <a:srgbClr val="FF0000"/>
                    </a:solidFill>
                    <a:latin typeface="Book Antiqua" panose="02040602050305030304" pitchFamily="18" charset="0"/>
                  </a:rPr>
                  <a:t>L</a:t>
                </a:r>
                <a:r>
                  <a:rPr lang="nl-NL" dirty="0" smtClean="0"/>
                  <a:t>ook at </a:t>
                </a:r>
                <a:r>
                  <a:rPr lang="nl-NL" dirty="0" err="1" smtClean="0"/>
                  <a:t>the</a:t>
                </a:r>
                <a:r>
                  <a:rPr lang="nl-NL" dirty="0" smtClean="0"/>
                  <a:t> right sides: </a:t>
                </a:r>
                <a:r>
                  <a:rPr lang="nl-NL" dirty="0" err="1" smtClean="0"/>
                  <a:t>all</a:t>
                </a:r>
                <a:r>
                  <a:rPr lang="nl-NL" dirty="0" smtClean="0"/>
                  <a:t> </a:t>
                </a:r>
                <a:r>
                  <a:rPr lang="nl-NL" dirty="0" err="1" smtClean="0"/>
                  <a:t>terms</a:t>
                </a:r>
                <a:r>
                  <a:rPr lang="nl-NL" dirty="0" smtClean="0"/>
                  <a:t> cancel </a:t>
                </a:r>
                <a:r>
                  <a:rPr lang="nl-NL" dirty="0" err="1" smtClean="0"/>
                  <a:t>each</a:t>
                </a:r>
                <a:r>
                  <a:rPr lang="nl-NL" dirty="0" smtClean="0"/>
                  <a:t> </a:t>
                </a:r>
                <a:r>
                  <a:rPr lang="nl-NL" dirty="0" err="1" smtClean="0"/>
                  <a:t>other</a:t>
                </a:r>
                <a:r>
                  <a:rPr lang="nl-NL" dirty="0" smtClean="0"/>
                  <a:t>, </a:t>
                </a:r>
                <a:r>
                  <a:rPr lang="nl-NL" dirty="0" err="1" smtClean="0"/>
                  <a:t>except</a:t>
                </a:r>
                <a:r>
                  <a:rPr lang="nl-NL" dirty="0" smtClean="0"/>
                  <a:t> </a:t>
                </a:r>
                <a:r>
                  <a:rPr lang="nl-NL" dirty="0" err="1" smtClean="0"/>
                  <a:t>for</a:t>
                </a:r>
                <a:r>
                  <a:rPr lang="nl-NL" dirty="0" smtClean="0"/>
                  <a:t> </a:t>
                </a:r>
                <a:r>
                  <a:rPr lang="nl-NL" dirty="0" err="1" smtClean="0"/>
                  <a:t>the</a:t>
                </a:r>
                <a:r>
                  <a:rPr lang="nl-NL" dirty="0" smtClean="0"/>
                  <a:t> first 1.</a:t>
                </a:r>
                <a:endParaRPr lang="en-US" dirty="0"/>
              </a:p>
              <a:p>
                <a:pPr marL="0" indent="0">
                  <a:buNone/>
                </a:pPr>
                <a:endParaRPr lang="en-US" dirty="0" smtClean="0">
                  <a:latin typeface="Book Antiqua" panose="02040602050305030304" pitchFamily="18"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21821" y="1825624"/>
                <a:ext cx="11348357" cy="4689475"/>
              </a:xfrm>
              <a:blipFill rotWithShape="0">
                <a:blip r:embed="rId2"/>
                <a:stretch>
                  <a:fillRect t="-1039" r="-1450"/>
                </a:stretch>
              </a:blipFill>
            </p:spPr>
            <p:txBody>
              <a:bodyPr/>
              <a:lstStyle/>
              <a:p>
                <a:r>
                  <a:rPr lang="en-US">
                    <a:noFill/>
                  </a:rPr>
                  <a:t> </a:t>
                </a:r>
              </a:p>
            </p:txBody>
          </p:sp>
        </mc:Fallback>
      </mc:AlternateContent>
    </p:spTree>
    <p:extLst>
      <p:ext uri="{BB962C8B-B14F-4D97-AF65-F5344CB8AC3E}">
        <p14:creationId xmlns:p14="http://schemas.microsoft.com/office/powerpoint/2010/main" val="2629218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421821" y="228601"/>
                <a:ext cx="11348357" cy="1396774"/>
              </a:xfrm>
              <a:solidFill>
                <a:schemeClr val="bg1"/>
              </a:solidFill>
            </p:spPr>
            <p:txBody>
              <a:bodyPr lIns="216000" rIns="144000">
                <a:normAutofit/>
              </a:bodyPr>
              <a:lstStyle/>
              <a:p>
                <a:r>
                  <a:rPr lang="en-GB" sz="4000" dirty="0"/>
                  <a:t>Notations</a:t>
                </a:r>
                <a:r>
                  <a:rPr lang="en-GB" sz="4000" dirty="0" smtClean="0"/>
                  <a:t> </a:t>
                </a:r>
                <a14:m>
                  <m:oMath xmlns:m="http://schemas.openxmlformats.org/officeDocument/2006/math">
                    <m:nary>
                      <m:naryPr>
                        <m:limLoc m:val="undOvr"/>
                        <m:subHide m:val="on"/>
                        <m:supHide m:val="on"/>
                        <m:ctrlPr>
                          <a:rPr lang="en-US" sz="4000" i="1">
                            <a:latin typeface="Cambria Math"/>
                          </a:rPr>
                        </m:ctrlPr>
                      </m:naryPr>
                      <m:sub/>
                      <m:sup/>
                      <m:e>
                        <m:r>
                          <a:rPr lang="nl-NL" sz="4000" b="0" i="1" smtClean="0">
                            <a:latin typeface="Cambria Math" panose="02040503050406030204" pitchFamily="18" charset="0"/>
                          </a:rPr>
                          <m:t> </m:t>
                        </m:r>
                      </m:e>
                    </m:nary>
                  </m:oMath>
                </a14:m>
                <a:r>
                  <a:rPr lang="en-GB" sz="4000" dirty="0" smtClean="0"/>
                  <a:t>and </a:t>
                </a:r>
                <a14:m>
                  <m:oMath xmlns:m="http://schemas.openxmlformats.org/officeDocument/2006/math">
                    <m:r>
                      <m:rPr>
                        <m:nor/>
                      </m:rPr>
                      <a:rPr lang="nl-NL" sz="4000"/>
                      <m:t>d</m:t>
                    </m:r>
                    <m:r>
                      <a:rPr lang="nl-NL" sz="4000" i="1">
                        <a:latin typeface="Cambria Math" panose="02040503050406030204" pitchFamily="18" charset="0"/>
                      </a:rPr>
                      <m:t>𝑥</m:t>
                    </m:r>
                    <m:r>
                      <a:rPr lang="nl-NL" sz="4000" i="1">
                        <a:latin typeface="Cambria Math" panose="02040503050406030204" pitchFamily="18" charset="0"/>
                      </a:rPr>
                      <m:t> </m:t>
                    </m:r>
                  </m:oMath>
                </a14:m>
                <a:r>
                  <a:rPr lang="en-US" sz="4000" dirty="0" smtClean="0"/>
                  <a:t>date </a:t>
                </a:r>
                <a:r>
                  <a:rPr lang="en-US" sz="4000" dirty="0"/>
                  <a:t>from </a:t>
                </a:r>
                <a:r>
                  <a:rPr lang="en-US" sz="4000" dirty="0" smtClean="0"/>
                  <a:t>Paris autumn 1675</a:t>
                </a:r>
                <a:endParaRPr lang="en-US" sz="4000"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421821" y="228601"/>
                <a:ext cx="11348357" cy="1396774"/>
              </a:xfrm>
              <a:blipFill rotWithShape="0">
                <a:blip r:embed="rId2"/>
                <a:stretch>
                  <a:fillRect l="-806" r="-913"/>
                </a:stretch>
              </a:blipFill>
            </p:spPr>
            <p:txBody>
              <a:bodyPr/>
              <a:lstStyle/>
              <a:p>
                <a:r>
                  <a:rPr lang="en-US">
                    <a:noFill/>
                  </a:rPr>
                  <a:t> </a:t>
                </a:r>
              </a:p>
            </p:txBody>
          </p:sp>
        </mc:Fallback>
      </mc:AlternateContent>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9721" y="1838325"/>
            <a:ext cx="5991994" cy="4371975"/>
          </a:xfrm>
          <a:solidFill>
            <a:schemeClr val="bg1"/>
          </a:solidFill>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0938" y="1836056"/>
            <a:ext cx="5846762" cy="4374244"/>
          </a:xfrm>
          <a:prstGeom prst="rect">
            <a:avLst/>
          </a:prstGeom>
        </p:spPr>
      </p:pic>
      <p:sp>
        <p:nvSpPr>
          <p:cNvPr id="8" name="TextBox 7"/>
          <p:cNvSpPr txBox="1"/>
          <p:nvPr/>
        </p:nvSpPr>
        <p:spPr>
          <a:xfrm>
            <a:off x="129721" y="6324600"/>
            <a:ext cx="11947979" cy="533401"/>
          </a:xfrm>
          <a:prstGeom prst="rect">
            <a:avLst/>
          </a:prstGeom>
          <a:solidFill>
            <a:schemeClr val="bg1"/>
          </a:solidFill>
        </p:spPr>
        <p:txBody>
          <a:bodyPr vert="horz" lIns="216000" tIns="45720" rIns="144000" bIns="45720" rtlCol="0" anchor="ctr">
            <a:normAutofit/>
          </a:bodyPr>
          <a:lstStyle>
            <a:lvl1pPr>
              <a:lnSpc>
                <a:spcPct val="90000"/>
              </a:lnSpc>
              <a:spcBef>
                <a:spcPct val="0"/>
              </a:spcBef>
              <a:buNone/>
              <a:defRPr sz="4000">
                <a:latin typeface="+mj-lt"/>
                <a:ea typeface="+mj-ea"/>
                <a:cs typeface="+mj-cs"/>
              </a:defRPr>
            </a:lvl1pPr>
          </a:lstStyle>
          <a:p>
            <a:r>
              <a:rPr lang="nl-NL" sz="1600" dirty="0" err="1" smtClean="0"/>
              <a:t>Hanover</a:t>
            </a:r>
            <a:r>
              <a:rPr lang="nl-NL" sz="1600" dirty="0" smtClean="0"/>
              <a:t>, GWLB, Leibniz </a:t>
            </a:r>
            <a:r>
              <a:rPr lang="nl-NL" sz="1600" dirty="0" err="1" smtClean="0"/>
              <a:t>Manuscripts</a:t>
            </a:r>
            <a:r>
              <a:rPr lang="nl-NL" sz="1600" dirty="0" smtClean="0"/>
              <a:t> LH 35,5,9,p.2                     </a:t>
            </a:r>
            <a:r>
              <a:rPr lang="nl-NL" sz="1600" dirty="0" err="1" smtClean="0"/>
              <a:t>and</a:t>
            </a:r>
            <a:r>
              <a:rPr lang="nl-NL" sz="1600" dirty="0" smtClean="0"/>
              <a:t>     LH 35,8,18,p.4        </a:t>
            </a:r>
            <a:endParaRPr lang="en-US" sz="1600" dirty="0"/>
          </a:p>
        </p:txBody>
      </p:sp>
      <p:sp>
        <p:nvSpPr>
          <p:cNvPr id="9" name="Rounded Rectangle 8"/>
          <p:cNvSpPr/>
          <p:nvPr/>
        </p:nvSpPr>
        <p:spPr>
          <a:xfrm>
            <a:off x="548821" y="2705100"/>
            <a:ext cx="3985079" cy="5334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6604000" y="2616200"/>
            <a:ext cx="2311400" cy="1879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503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21821" y="228601"/>
            <a:ext cx="11348357" cy="1396774"/>
          </a:xfrm>
          <a:solidFill>
            <a:schemeClr val="bg1"/>
          </a:solidFill>
        </p:spPr>
        <p:txBody>
          <a:bodyPr lIns="216000" rIns="144000"/>
          <a:lstStyle/>
          <a:p>
            <a:r>
              <a:rPr lang="nl-NL" dirty="0" smtClean="0"/>
              <a:t>Leibniz in Paris, a review (2)</a:t>
            </a:r>
            <a:endParaRPr lang="en-US" dirty="0"/>
          </a:p>
        </p:txBody>
      </p:sp>
      <p:sp>
        <p:nvSpPr>
          <p:cNvPr id="3" name="Content Placeholder 2"/>
          <p:cNvSpPr>
            <a:spLocks noGrp="1"/>
          </p:cNvSpPr>
          <p:nvPr>
            <p:ph idx="1"/>
          </p:nvPr>
        </p:nvSpPr>
        <p:spPr>
          <a:xfrm>
            <a:off x="421821" y="1825624"/>
            <a:ext cx="11348357" cy="4689475"/>
          </a:xfrm>
          <a:solidFill>
            <a:schemeClr val="bg1"/>
          </a:solidFill>
        </p:spPr>
        <p:txBody>
          <a:bodyPr lIns="216000" tIns="108000" bIns="108000">
            <a:noAutofit/>
          </a:bodyPr>
          <a:lstStyle/>
          <a:p>
            <a:pPr marL="360000" indent="-457200">
              <a:buNone/>
            </a:pPr>
            <a:r>
              <a:rPr lang="en-GB" b="1" dirty="0" smtClean="0">
                <a:solidFill>
                  <a:srgbClr val="FF0000"/>
                </a:solidFill>
                <a:latin typeface="Book Antiqua" panose="02040602050305030304" pitchFamily="18" charset="0"/>
              </a:rPr>
              <a:t>L</a:t>
            </a:r>
            <a:r>
              <a:rPr lang="en-GB" dirty="0" smtClean="0">
                <a:latin typeface="Book Antiqua" panose="02040602050305030304" pitchFamily="18" charset="0"/>
              </a:rPr>
              <a:t>eibniz goes through major developments in his Paris years. He </a:t>
            </a:r>
            <a:r>
              <a:rPr lang="en-GB" dirty="0">
                <a:latin typeface="Book Antiqua" panose="02040602050305030304" pitchFamily="18" charset="0"/>
              </a:rPr>
              <a:t>grows as a diplomat, which is also noticed by the European </a:t>
            </a:r>
            <a:r>
              <a:rPr lang="en-GB" dirty="0" smtClean="0">
                <a:latin typeface="Book Antiqua" panose="02040602050305030304" pitchFamily="18" charset="0"/>
              </a:rPr>
              <a:t>sovereigns. He </a:t>
            </a:r>
            <a:r>
              <a:rPr lang="en-GB" dirty="0">
                <a:latin typeface="Book Antiqua" panose="02040602050305030304" pitchFamily="18" charset="0"/>
              </a:rPr>
              <a:t>receives invitations from several </a:t>
            </a:r>
            <a:r>
              <a:rPr lang="en-GB" dirty="0" smtClean="0">
                <a:latin typeface="Book Antiqua" panose="02040602050305030304" pitchFamily="18" charset="0"/>
              </a:rPr>
              <a:t>courts to </a:t>
            </a:r>
            <a:r>
              <a:rPr lang="en-GB" dirty="0">
                <a:latin typeface="Book Antiqua" panose="02040602050305030304" pitchFamily="18" charset="0"/>
              </a:rPr>
              <a:t>come and work for them. In 1675 he accepts the offer </a:t>
            </a:r>
            <a:r>
              <a:rPr lang="en-GB" dirty="0" smtClean="0">
                <a:latin typeface="Book Antiqua" panose="02040602050305030304" pitchFamily="18" charset="0"/>
              </a:rPr>
              <a:t>of </a:t>
            </a:r>
            <a:r>
              <a:rPr lang="en-GB" dirty="0">
                <a:latin typeface="Book Antiqua" panose="02040602050305030304" pitchFamily="18" charset="0"/>
              </a:rPr>
              <a:t>the Duke of Hanover</a:t>
            </a:r>
            <a:r>
              <a:rPr lang="en-GB" dirty="0" smtClean="0">
                <a:latin typeface="Book Antiqua" panose="02040602050305030304" pitchFamily="18" charset="0"/>
              </a:rPr>
              <a:t>.</a:t>
            </a:r>
          </a:p>
          <a:p>
            <a:pPr marL="360000" indent="-457200">
              <a:buNone/>
            </a:pPr>
            <a:r>
              <a:rPr lang="en-GB" b="1" dirty="0">
                <a:solidFill>
                  <a:srgbClr val="FF0000"/>
                </a:solidFill>
                <a:latin typeface="Book Antiqua" panose="02040602050305030304" pitchFamily="18" charset="0"/>
              </a:rPr>
              <a:t> L</a:t>
            </a:r>
            <a:r>
              <a:rPr lang="en-GB" dirty="0">
                <a:latin typeface="Book Antiqua" panose="02040602050305030304" pitchFamily="18" charset="0"/>
              </a:rPr>
              <a:t>eibniz extends his network widely, thanks to the many visitors to Paris and his own travels. H</a:t>
            </a:r>
            <a:r>
              <a:rPr lang="en-GB" dirty="0" smtClean="0">
                <a:latin typeface="Book Antiqua" panose="02040602050305030304" pitchFamily="18" charset="0"/>
              </a:rPr>
              <a:t>is </a:t>
            </a:r>
            <a:r>
              <a:rPr lang="en-GB" dirty="0">
                <a:latin typeface="Book Antiqua" panose="02040602050305030304" pitchFamily="18" charset="0"/>
              </a:rPr>
              <a:t>main development is in </a:t>
            </a:r>
            <a:r>
              <a:rPr lang="en-GB" dirty="0" smtClean="0">
                <a:latin typeface="Book Antiqua" panose="02040602050305030304" pitchFamily="18" charset="0"/>
              </a:rPr>
              <a:t>mathematics </a:t>
            </a:r>
            <a:r>
              <a:rPr lang="en-GB" dirty="0">
                <a:latin typeface="Book Antiqua" panose="02040602050305030304" pitchFamily="18" charset="0"/>
              </a:rPr>
              <a:t>and </a:t>
            </a:r>
            <a:r>
              <a:rPr lang="en-GB" dirty="0" smtClean="0">
                <a:latin typeface="Book Antiqua" panose="02040602050305030304" pitchFamily="18" charset="0"/>
              </a:rPr>
              <a:t>philosophy. Stimulated </a:t>
            </a:r>
            <a:r>
              <a:rPr lang="en-GB" dirty="0">
                <a:latin typeface="Book Antiqua" panose="02040602050305030304" pitchFamily="18" charset="0"/>
              </a:rPr>
              <a:t>by the discussions with French and foreign scientists and supported by the resources in </a:t>
            </a:r>
            <a:r>
              <a:rPr lang="en-GB" dirty="0" smtClean="0">
                <a:latin typeface="Book Antiqua" panose="02040602050305030304" pitchFamily="18" charset="0"/>
              </a:rPr>
              <a:t>Paris, </a:t>
            </a:r>
            <a:r>
              <a:rPr lang="en-GB" dirty="0">
                <a:latin typeface="Book Antiqua" panose="02040602050305030304" pitchFamily="18" charset="0"/>
              </a:rPr>
              <a:t>he makes substantial progress, especially in conceiving his differential and integral calculus</a:t>
            </a:r>
            <a:r>
              <a:rPr lang="en-GB" dirty="0" smtClean="0">
                <a:latin typeface="Book Antiqua" panose="02040602050305030304" pitchFamily="18" charset="0"/>
              </a:rPr>
              <a:t>. </a:t>
            </a:r>
            <a:endParaRPr lang="en-US" dirty="0" smtClean="0">
              <a:latin typeface="Book Antiqua" panose="02040602050305030304" pitchFamily="18" charset="0"/>
            </a:endParaRPr>
          </a:p>
        </p:txBody>
      </p:sp>
    </p:spTree>
    <p:extLst>
      <p:ext uri="{BB962C8B-B14F-4D97-AF65-F5344CB8AC3E}">
        <p14:creationId xmlns:p14="http://schemas.microsoft.com/office/powerpoint/2010/main" val="3642700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700" y="228601"/>
            <a:ext cx="5714999" cy="1396774"/>
          </a:xfrm>
          <a:solidFill>
            <a:schemeClr val="bg1"/>
          </a:solidFill>
        </p:spPr>
        <p:txBody>
          <a:bodyPr lIns="216000" rIns="144000"/>
          <a:lstStyle/>
          <a:p>
            <a:r>
              <a:rPr lang="nl-NL" dirty="0" smtClean="0"/>
              <a:t>Jacob </a:t>
            </a:r>
            <a:r>
              <a:rPr lang="nl-NL" dirty="0" err="1" smtClean="0"/>
              <a:t>Bernoulli</a:t>
            </a:r>
            <a:r>
              <a:rPr lang="nl-NL" dirty="0"/>
              <a:t> </a:t>
            </a:r>
            <a:r>
              <a:rPr lang="nl-NL" dirty="0" smtClean="0"/>
              <a:t/>
            </a:r>
            <a:br>
              <a:rPr lang="nl-NL" dirty="0" smtClean="0"/>
            </a:br>
            <a:r>
              <a:rPr lang="nl-NL" dirty="0" smtClean="0"/>
              <a:t>(</a:t>
            </a:r>
            <a:r>
              <a:rPr lang="nl-NL" dirty="0" err="1" smtClean="0"/>
              <a:t>Basel</a:t>
            </a:r>
            <a:r>
              <a:rPr lang="nl-NL" dirty="0" smtClean="0"/>
              <a:t>, 1654–1705)</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00801" y="7980"/>
            <a:ext cx="5641312" cy="6850019"/>
          </a:xfrm>
          <a:solidFill>
            <a:schemeClr val="bg1"/>
          </a:solidFill>
        </p:spPr>
      </p:pic>
      <p:sp>
        <p:nvSpPr>
          <p:cNvPr id="5" name="TextBox 4"/>
          <p:cNvSpPr txBox="1"/>
          <p:nvPr/>
        </p:nvSpPr>
        <p:spPr>
          <a:xfrm>
            <a:off x="139701" y="1838324"/>
            <a:ext cx="5714998" cy="4689475"/>
          </a:xfrm>
          <a:prstGeom prst="rect">
            <a:avLst/>
          </a:prstGeom>
          <a:solidFill>
            <a:schemeClr val="bg1"/>
          </a:solidFill>
        </p:spPr>
        <p:txBody>
          <a:bodyPr vert="horz" lIns="216000" tIns="45720" rIns="144000" bIns="45720" rtlCol="0" anchor="t">
            <a:noAutofit/>
          </a:bodyPr>
          <a:lstStyle>
            <a:lvl1pPr>
              <a:lnSpc>
                <a:spcPct val="90000"/>
              </a:lnSpc>
              <a:spcBef>
                <a:spcPct val="0"/>
              </a:spcBef>
              <a:buNone/>
              <a:defRPr sz="4400">
                <a:latin typeface="+mj-lt"/>
                <a:ea typeface="+mj-ea"/>
                <a:cs typeface="+mj-cs"/>
              </a:defRPr>
            </a:lvl1pPr>
          </a:lstStyle>
          <a:p>
            <a:pPr marL="360000" indent="-457200"/>
            <a:r>
              <a:rPr lang="nl-NL" sz="2800" b="1" dirty="0" smtClean="0">
                <a:solidFill>
                  <a:srgbClr val="FF0000"/>
                </a:solidFill>
              </a:rPr>
              <a:t>b</a:t>
            </a:r>
            <a:r>
              <a:rPr lang="nl-NL" sz="2800" dirty="0" smtClean="0"/>
              <a:t>est </a:t>
            </a:r>
            <a:r>
              <a:rPr lang="nl-NL" sz="2800" dirty="0" err="1" smtClean="0"/>
              <a:t>known</a:t>
            </a:r>
            <a:r>
              <a:rPr lang="nl-NL" sz="2800" dirty="0" smtClean="0"/>
              <a:t> </a:t>
            </a:r>
            <a:r>
              <a:rPr lang="nl-NL" sz="2800" dirty="0" err="1" smtClean="0"/>
              <a:t>for</a:t>
            </a:r>
            <a:r>
              <a:rPr lang="nl-NL" sz="2800" dirty="0" smtClean="0"/>
              <a:t> his </a:t>
            </a:r>
            <a:r>
              <a:rPr lang="nl-NL" sz="2800" dirty="0" err="1" smtClean="0"/>
              <a:t>work</a:t>
            </a:r>
            <a:r>
              <a:rPr lang="nl-NL" sz="2800" dirty="0" smtClean="0"/>
              <a:t> in </a:t>
            </a:r>
            <a:r>
              <a:rPr lang="nl-NL" sz="2800" dirty="0" err="1" smtClean="0"/>
              <a:t>probability</a:t>
            </a:r>
            <a:r>
              <a:rPr lang="nl-NL" sz="2800" dirty="0" smtClean="0"/>
              <a:t> </a:t>
            </a:r>
            <a:r>
              <a:rPr lang="nl-NL" sz="2800" dirty="0" err="1" smtClean="0"/>
              <a:t>theory</a:t>
            </a:r>
            <a:r>
              <a:rPr lang="nl-NL" sz="2800" dirty="0" smtClean="0"/>
              <a:t>                  (</a:t>
            </a:r>
            <a:r>
              <a:rPr lang="nl-NL" sz="2800" i="1" dirty="0" smtClean="0"/>
              <a:t>Ars </a:t>
            </a:r>
            <a:r>
              <a:rPr lang="nl-NL" sz="2800" i="1" dirty="0" err="1" smtClean="0"/>
              <a:t>conjectandi</a:t>
            </a:r>
            <a:r>
              <a:rPr lang="nl-NL" sz="2800" i="1" dirty="0" smtClean="0"/>
              <a:t>, </a:t>
            </a:r>
            <a:r>
              <a:rPr lang="nl-NL" sz="2800" dirty="0" err="1" smtClean="0"/>
              <a:t>Basel</a:t>
            </a:r>
            <a:r>
              <a:rPr lang="nl-NL" sz="2800" dirty="0" smtClean="0"/>
              <a:t> 1713)</a:t>
            </a:r>
          </a:p>
          <a:p>
            <a:pPr marL="360000" indent="-457200"/>
            <a:r>
              <a:rPr lang="nl-NL" sz="2800" b="1" dirty="0">
                <a:solidFill>
                  <a:srgbClr val="FF0000"/>
                </a:solidFill>
              </a:rPr>
              <a:t>p</a:t>
            </a:r>
            <a:r>
              <a:rPr lang="nl-NL" sz="2800" dirty="0" smtClean="0"/>
              <a:t>rofessor of </a:t>
            </a:r>
            <a:r>
              <a:rPr lang="nl-NL" sz="2800" dirty="0" err="1" smtClean="0"/>
              <a:t>mathematics</a:t>
            </a:r>
            <a:r>
              <a:rPr lang="nl-NL" sz="2800" dirty="0" smtClean="0"/>
              <a:t> at </a:t>
            </a:r>
            <a:r>
              <a:rPr lang="nl-NL" sz="2800" dirty="0" err="1" smtClean="0"/>
              <a:t>the</a:t>
            </a:r>
            <a:r>
              <a:rPr lang="nl-NL" sz="2800" dirty="0" smtClean="0"/>
              <a:t> University of </a:t>
            </a:r>
            <a:r>
              <a:rPr lang="nl-NL" sz="2800" dirty="0" err="1" smtClean="0"/>
              <a:t>Basel</a:t>
            </a:r>
            <a:r>
              <a:rPr lang="nl-NL" sz="2800" dirty="0" smtClean="0"/>
              <a:t> as of 1687</a:t>
            </a:r>
            <a:endParaRPr lang="en-US" sz="2800" dirty="0"/>
          </a:p>
        </p:txBody>
      </p:sp>
    </p:spTree>
    <p:extLst>
      <p:ext uri="{BB962C8B-B14F-4D97-AF65-F5344CB8AC3E}">
        <p14:creationId xmlns:p14="http://schemas.microsoft.com/office/powerpoint/2010/main" val="852993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700" y="228601"/>
            <a:ext cx="11798299" cy="1396774"/>
          </a:xfrm>
          <a:solidFill>
            <a:schemeClr val="bg1"/>
          </a:solidFill>
        </p:spPr>
        <p:txBody>
          <a:bodyPr lIns="216000" rIns="144000"/>
          <a:lstStyle/>
          <a:p>
            <a:r>
              <a:rPr lang="nl-NL" dirty="0" smtClean="0"/>
              <a:t>Jacob </a:t>
            </a:r>
            <a:r>
              <a:rPr lang="nl-NL" dirty="0" err="1" smtClean="0"/>
              <a:t>Bernoulli</a:t>
            </a:r>
            <a:r>
              <a:rPr lang="nl-NL" dirty="0" smtClean="0"/>
              <a:t> </a:t>
            </a:r>
            <a:r>
              <a:rPr lang="nl-NL" dirty="0" err="1" smtClean="0"/>
              <a:t>writes</a:t>
            </a:r>
            <a:r>
              <a:rPr lang="nl-NL" dirty="0" smtClean="0"/>
              <a:t> </a:t>
            </a:r>
            <a:r>
              <a:rPr lang="nl-NL" dirty="0" err="1" smtClean="0"/>
              <a:t>to</a:t>
            </a:r>
            <a:r>
              <a:rPr lang="nl-NL" dirty="0" smtClean="0"/>
              <a:t> Leibniz (Dec. 1687):</a:t>
            </a:r>
            <a:endParaRPr lang="en-US" dirty="0"/>
          </a:p>
        </p:txBody>
      </p:sp>
      <p:sp>
        <p:nvSpPr>
          <p:cNvPr id="3" name="Content Placeholder 2"/>
          <p:cNvSpPr>
            <a:spLocks noGrp="1"/>
          </p:cNvSpPr>
          <p:nvPr>
            <p:ph idx="1"/>
          </p:nvPr>
        </p:nvSpPr>
        <p:spPr>
          <a:xfrm>
            <a:off x="139699" y="1825624"/>
            <a:ext cx="11798299" cy="4638675"/>
          </a:xfrm>
          <a:solidFill>
            <a:schemeClr val="bg1"/>
          </a:solidFill>
        </p:spPr>
        <p:txBody>
          <a:bodyPr vert="horz" lIns="216000" tIns="45720" rIns="144000" bIns="45720" rtlCol="0" anchor="t">
            <a:normAutofit/>
          </a:bodyPr>
          <a:lstStyle/>
          <a:p>
            <a:pPr>
              <a:spcBef>
                <a:spcPct val="0"/>
              </a:spcBef>
              <a:buNone/>
            </a:pPr>
            <a:r>
              <a:rPr lang="en-US" dirty="0" smtClean="0">
                <a:latin typeface="+mj-lt"/>
                <a:ea typeface="+mj-ea"/>
                <a:cs typeface="+mj-cs"/>
              </a:rPr>
              <a:t>“ </a:t>
            </a:r>
            <a:r>
              <a:rPr lang="en-US" dirty="0" smtClean="0">
                <a:solidFill>
                  <a:srgbClr val="002060"/>
                </a:solidFill>
                <a:latin typeface="+mj-lt"/>
                <a:ea typeface="+mj-ea"/>
                <a:cs typeface="+mj-cs"/>
              </a:rPr>
              <a:t>Most </a:t>
            </a:r>
            <a:r>
              <a:rPr lang="en-US" dirty="0">
                <a:solidFill>
                  <a:srgbClr val="002060"/>
                </a:solidFill>
                <a:latin typeface="+mj-lt"/>
                <a:ea typeface="+mj-ea"/>
                <a:cs typeface="+mj-cs"/>
              </a:rPr>
              <a:t>famous and worthy Sir,   </a:t>
            </a:r>
          </a:p>
          <a:p>
            <a:pPr marL="0" indent="0">
              <a:buNone/>
            </a:pPr>
            <a:r>
              <a:rPr lang="en-GB" dirty="0" smtClean="0">
                <a:solidFill>
                  <a:srgbClr val="002060"/>
                </a:solidFill>
                <a:latin typeface="Book Antiqua" panose="02040602050305030304" pitchFamily="18" charset="0"/>
              </a:rPr>
              <a:t>My </a:t>
            </a:r>
            <a:r>
              <a:rPr lang="en-GB" dirty="0">
                <a:solidFill>
                  <a:srgbClr val="002060"/>
                </a:solidFill>
                <a:latin typeface="Book Antiqua" panose="02040602050305030304" pitchFamily="18" charset="0"/>
              </a:rPr>
              <a:t>mind stimulates me already for a longer while to address your Muses. But the multitude of most important occupations, which I knew were pressing on you, and my own consciousness of my limited ability, and the reputation of your name have until now blocked my pen. For not without reason I feared that you would count me among the number of those who try –because they have no other means—to raise their fame by approaching great men. </a:t>
            </a:r>
            <a:r>
              <a:rPr lang="en-GB" dirty="0" smtClean="0">
                <a:latin typeface="Book Antiqua" panose="02040602050305030304" pitchFamily="18" charset="0"/>
              </a:rPr>
              <a:t>[...] </a:t>
            </a:r>
            <a:r>
              <a:rPr lang="en-GB" dirty="0">
                <a:solidFill>
                  <a:srgbClr val="002060"/>
                </a:solidFill>
                <a:latin typeface="Book Antiqua" panose="02040602050305030304" pitchFamily="18" charset="0"/>
              </a:rPr>
              <a:t>I want you to be convinced, Worthy Sir, that nothing else has driven me to write to you than the ardour by which I glow for matters mathematical, and an insatiable desire to make progress in these</a:t>
            </a:r>
            <a:r>
              <a:rPr lang="en-GB" dirty="0" smtClean="0">
                <a:solidFill>
                  <a:srgbClr val="002060"/>
                </a:solidFill>
                <a:latin typeface="Book Antiqua" panose="02040602050305030304" pitchFamily="18" charset="0"/>
              </a:rPr>
              <a:t>. </a:t>
            </a:r>
            <a:r>
              <a:rPr lang="en-GB" dirty="0" smtClean="0">
                <a:latin typeface="Book Antiqua" panose="02040602050305030304" pitchFamily="18" charset="0"/>
              </a:rPr>
              <a:t>“</a:t>
            </a:r>
            <a:endParaRPr lang="en-US" dirty="0">
              <a:latin typeface="Book Antiqua" panose="02040602050305030304" pitchFamily="18" charset="0"/>
              <a:ea typeface="+mj-ea"/>
              <a:cs typeface="+mj-cs"/>
            </a:endParaRPr>
          </a:p>
        </p:txBody>
      </p:sp>
    </p:spTree>
    <p:extLst>
      <p:ext uri="{BB962C8B-B14F-4D97-AF65-F5344CB8AC3E}">
        <p14:creationId xmlns:p14="http://schemas.microsoft.com/office/powerpoint/2010/main" val="426264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821" y="228601"/>
            <a:ext cx="11490779" cy="1396774"/>
          </a:xfrm>
          <a:solidFill>
            <a:schemeClr val="bg1"/>
          </a:solidFill>
        </p:spPr>
        <p:txBody>
          <a:bodyPr lIns="216000" rIns="144000"/>
          <a:lstStyle/>
          <a:p>
            <a:r>
              <a:rPr lang="en-GB" dirty="0"/>
              <a:t>Leibniz </a:t>
            </a:r>
            <a:r>
              <a:rPr lang="en-GB" dirty="0" smtClean="0"/>
              <a:t>tours to Italy (Nov. </a:t>
            </a:r>
            <a:r>
              <a:rPr lang="en-GB" dirty="0"/>
              <a:t>1687 </a:t>
            </a:r>
            <a:r>
              <a:rPr lang="en-GB" dirty="0" smtClean="0"/>
              <a:t>– </a:t>
            </a:r>
            <a:r>
              <a:rPr lang="en-GB" dirty="0"/>
              <a:t>June </a:t>
            </a:r>
            <a:r>
              <a:rPr lang="en-GB" dirty="0" smtClean="0"/>
              <a:t>1690) </a:t>
            </a:r>
            <a:endParaRPr lang="en-US" dirty="0"/>
          </a:p>
        </p:txBody>
      </p:sp>
      <p:sp>
        <p:nvSpPr>
          <p:cNvPr id="3" name="Content Placeholder 2"/>
          <p:cNvSpPr>
            <a:spLocks noGrp="1"/>
          </p:cNvSpPr>
          <p:nvPr>
            <p:ph idx="1"/>
          </p:nvPr>
        </p:nvSpPr>
        <p:spPr>
          <a:xfrm>
            <a:off x="421821" y="1825624"/>
            <a:ext cx="11490779" cy="4689475"/>
          </a:xfrm>
          <a:solidFill>
            <a:schemeClr val="bg1"/>
          </a:solidFill>
        </p:spPr>
        <p:txBody>
          <a:bodyPr lIns="216000" tIns="108000" bIns="108000">
            <a:normAutofit/>
          </a:bodyPr>
          <a:lstStyle/>
          <a:p>
            <a:pPr marL="0" indent="0">
              <a:buNone/>
            </a:pPr>
            <a:r>
              <a:rPr lang="en-GB" b="1" dirty="0" smtClean="0">
                <a:solidFill>
                  <a:srgbClr val="FF0000"/>
                </a:solidFill>
              </a:rPr>
              <a:t>H</a:t>
            </a:r>
            <a:r>
              <a:rPr lang="en-GB" dirty="0" smtClean="0"/>
              <a:t>e travels with </a:t>
            </a:r>
            <a:r>
              <a:rPr lang="en-GB" dirty="0"/>
              <a:t>his own coach </a:t>
            </a:r>
            <a:r>
              <a:rPr lang="en-GB" dirty="0" smtClean="0"/>
              <a:t>and by boat to </a:t>
            </a:r>
          </a:p>
          <a:p>
            <a:pPr marL="0" indent="0">
              <a:buNone/>
            </a:pPr>
            <a:r>
              <a:rPr lang="en-GB" b="1" dirty="0">
                <a:solidFill>
                  <a:srgbClr val="FF0000"/>
                </a:solidFill>
              </a:rPr>
              <a:t>V</a:t>
            </a:r>
            <a:r>
              <a:rPr lang="en-GB" dirty="0" smtClean="0"/>
              <a:t>ienna (May 1688 – 10 February 1689)</a:t>
            </a:r>
          </a:p>
          <a:p>
            <a:pPr marL="0" indent="0">
              <a:buNone/>
            </a:pPr>
            <a:r>
              <a:rPr lang="en-GB" b="1" dirty="0">
                <a:solidFill>
                  <a:srgbClr val="FF0000"/>
                </a:solidFill>
              </a:rPr>
              <a:t>f</a:t>
            </a:r>
            <a:r>
              <a:rPr lang="en-GB" dirty="0" smtClean="0"/>
              <a:t>rom </a:t>
            </a:r>
            <a:r>
              <a:rPr lang="en-GB" dirty="0"/>
              <a:t>there with regular post-coaches </a:t>
            </a:r>
            <a:r>
              <a:rPr lang="en-GB" dirty="0" smtClean="0"/>
              <a:t>via Graz to </a:t>
            </a:r>
            <a:r>
              <a:rPr lang="en-GB" dirty="0"/>
              <a:t>V</a:t>
            </a:r>
            <a:r>
              <a:rPr lang="en-GB" dirty="0" smtClean="0"/>
              <a:t>enice (4 March 1689) </a:t>
            </a:r>
          </a:p>
          <a:p>
            <a:pPr marL="0" indent="0">
              <a:buNone/>
            </a:pPr>
            <a:r>
              <a:rPr lang="en-GB" b="1" dirty="0">
                <a:solidFill>
                  <a:srgbClr val="FF0000"/>
                </a:solidFill>
              </a:rPr>
              <a:t>a</a:t>
            </a:r>
            <a:r>
              <a:rPr lang="en-GB" dirty="0" smtClean="0"/>
              <a:t>nd </a:t>
            </a:r>
            <a:r>
              <a:rPr lang="en-GB" dirty="0"/>
              <a:t>finally to Rome. </a:t>
            </a:r>
            <a:endParaRPr lang="en-US" dirty="0">
              <a:latin typeface="Book Antiqua" panose="02040602050305030304" pitchFamily="18" charset="0"/>
            </a:endParaRPr>
          </a:p>
        </p:txBody>
      </p:sp>
    </p:spTree>
    <p:extLst>
      <p:ext uri="{BB962C8B-B14F-4D97-AF65-F5344CB8AC3E}">
        <p14:creationId xmlns:p14="http://schemas.microsoft.com/office/powerpoint/2010/main" val="335277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3854" y="0"/>
            <a:ext cx="9994132" cy="6858000"/>
          </a:xfrm>
          <a:prstGeom prst="rect">
            <a:avLst/>
          </a:prstGeom>
        </p:spPr>
      </p:pic>
    </p:spTree>
    <p:extLst>
      <p:ext uri="{BB962C8B-B14F-4D97-AF65-F5344CB8AC3E}">
        <p14:creationId xmlns:p14="http://schemas.microsoft.com/office/powerpoint/2010/main" val="39431661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821" y="228601"/>
            <a:ext cx="11348357" cy="1396774"/>
          </a:xfrm>
          <a:solidFill>
            <a:schemeClr val="bg1"/>
          </a:solidFill>
        </p:spPr>
        <p:txBody>
          <a:bodyPr lIns="216000" rIns="144000"/>
          <a:lstStyle/>
          <a:p>
            <a:r>
              <a:rPr lang="nl-NL" dirty="0" smtClean="0"/>
              <a:t>Leibniz </a:t>
            </a:r>
            <a:endParaRPr lang="en-US" dirty="0"/>
          </a:p>
        </p:txBody>
      </p:sp>
      <p:sp>
        <p:nvSpPr>
          <p:cNvPr id="3" name="Content Placeholder 2"/>
          <p:cNvSpPr>
            <a:spLocks noGrp="1"/>
          </p:cNvSpPr>
          <p:nvPr>
            <p:ph idx="1"/>
          </p:nvPr>
        </p:nvSpPr>
        <p:spPr>
          <a:xfrm>
            <a:off x="421821" y="1825624"/>
            <a:ext cx="11348357" cy="4689475"/>
          </a:xfrm>
          <a:solidFill>
            <a:schemeClr val="bg1"/>
          </a:solidFill>
        </p:spPr>
        <p:txBody>
          <a:bodyPr lIns="216000" tIns="108000" bIns="108000"/>
          <a:lstStyle/>
          <a:p>
            <a:pPr marL="360000" indent="-457200">
              <a:buNone/>
            </a:pPr>
            <a:r>
              <a:rPr lang="en-US" sz="3600" b="1" dirty="0">
                <a:solidFill>
                  <a:srgbClr val="FF0000"/>
                </a:solidFill>
                <a:latin typeface="Book Antiqua" panose="02040602050305030304" pitchFamily="18" charset="0"/>
              </a:rPr>
              <a:t>b</a:t>
            </a:r>
            <a:r>
              <a:rPr lang="en-US" sz="3600" dirty="0">
                <a:latin typeface="Book Antiqua" panose="02040602050305030304" pitchFamily="18" charset="0"/>
              </a:rPr>
              <a:t>orn in Leipzig 1646, </a:t>
            </a:r>
            <a:r>
              <a:rPr lang="en-US" sz="3600" dirty="0" smtClean="0">
                <a:latin typeface="Book Antiqua" panose="02040602050305030304" pitchFamily="18" charset="0"/>
              </a:rPr>
              <a:t>dies </a:t>
            </a:r>
            <a:r>
              <a:rPr lang="en-US" sz="3600" dirty="0">
                <a:latin typeface="Book Antiqua" panose="02040602050305030304" pitchFamily="18" charset="0"/>
              </a:rPr>
              <a:t>14th November </a:t>
            </a:r>
            <a:r>
              <a:rPr lang="en-US" sz="3600" b="1" dirty="0">
                <a:solidFill>
                  <a:srgbClr val="FF0000"/>
                </a:solidFill>
                <a:latin typeface="Book Antiqua" panose="02040602050305030304" pitchFamily="18" charset="0"/>
              </a:rPr>
              <a:t>1716 </a:t>
            </a:r>
            <a:r>
              <a:rPr lang="en-US" sz="3600" dirty="0">
                <a:latin typeface="Book Antiqua" panose="02040602050305030304" pitchFamily="18" charset="0"/>
              </a:rPr>
              <a:t>in Hanover</a:t>
            </a:r>
          </a:p>
          <a:p>
            <a:pPr marL="360000" indent="-457200">
              <a:buNone/>
            </a:pPr>
            <a:r>
              <a:rPr lang="nl-NL" sz="3600" b="1" dirty="0" err="1" smtClean="0">
                <a:solidFill>
                  <a:srgbClr val="FF0000"/>
                </a:solidFill>
                <a:latin typeface="Book Antiqua" panose="02040602050305030304" pitchFamily="18" charset="0"/>
              </a:rPr>
              <a:t>b</a:t>
            </a:r>
            <a:r>
              <a:rPr lang="nl-NL" sz="3600" dirty="0" err="1" smtClean="0">
                <a:latin typeface="Book Antiqua" panose="02040602050305030304" pitchFamily="18" charset="0"/>
              </a:rPr>
              <a:t>egins</a:t>
            </a:r>
            <a:r>
              <a:rPr lang="nl-NL" sz="3600" dirty="0" smtClean="0">
                <a:latin typeface="Book Antiqua" panose="02040602050305030304" pitchFamily="18" charset="0"/>
              </a:rPr>
              <a:t> </a:t>
            </a:r>
            <a:r>
              <a:rPr lang="nl-NL" sz="3600" dirty="0">
                <a:latin typeface="Book Antiqua" panose="02040602050305030304" pitchFamily="18" charset="0"/>
              </a:rPr>
              <a:t>his </a:t>
            </a:r>
            <a:r>
              <a:rPr lang="nl-NL" sz="3600" dirty="0" err="1">
                <a:latin typeface="Book Antiqua" panose="02040602050305030304" pitchFamily="18" charset="0"/>
              </a:rPr>
              <a:t>law</a:t>
            </a:r>
            <a:r>
              <a:rPr lang="nl-NL" sz="3600" dirty="0">
                <a:latin typeface="Book Antiqua" panose="02040602050305030304" pitchFamily="18" charset="0"/>
              </a:rPr>
              <a:t> studies in Leipzig, but in 1666 </a:t>
            </a:r>
            <a:r>
              <a:rPr lang="nl-NL" sz="3600" dirty="0" smtClean="0">
                <a:latin typeface="Book Antiqua" panose="02040602050305030304" pitchFamily="18" charset="0"/>
              </a:rPr>
              <a:t>changes </a:t>
            </a:r>
            <a:r>
              <a:rPr lang="nl-NL" sz="3600" dirty="0" err="1">
                <a:latin typeface="Book Antiqua" panose="02040602050305030304" pitchFamily="18" charset="0"/>
              </a:rPr>
              <a:t>to</a:t>
            </a:r>
            <a:r>
              <a:rPr lang="nl-NL" sz="3600" dirty="0">
                <a:latin typeface="Book Antiqua" panose="02040602050305030304" pitchFamily="18" charset="0"/>
              </a:rPr>
              <a:t> </a:t>
            </a:r>
            <a:r>
              <a:rPr lang="nl-NL" sz="3600" dirty="0" err="1">
                <a:latin typeface="Book Antiqua" panose="02040602050305030304" pitchFamily="18" charset="0"/>
              </a:rPr>
              <a:t>Altdorf</a:t>
            </a:r>
            <a:r>
              <a:rPr lang="nl-NL" sz="3600" dirty="0">
                <a:latin typeface="Book Antiqua" panose="02040602050305030304" pitchFamily="18" charset="0"/>
              </a:rPr>
              <a:t> </a:t>
            </a:r>
            <a:r>
              <a:rPr lang="nl-NL" sz="3600" dirty="0" err="1">
                <a:latin typeface="Book Antiqua" panose="02040602050305030304" pitchFamily="18" charset="0"/>
              </a:rPr>
              <a:t>near</a:t>
            </a:r>
            <a:r>
              <a:rPr lang="nl-NL" sz="3600" dirty="0">
                <a:latin typeface="Book Antiqua" panose="02040602050305030304" pitchFamily="18" charset="0"/>
              </a:rPr>
              <a:t> </a:t>
            </a:r>
            <a:r>
              <a:rPr lang="nl-NL" sz="3600" dirty="0" err="1" smtClean="0">
                <a:latin typeface="Book Antiqua" panose="02040602050305030304" pitchFamily="18" charset="0"/>
              </a:rPr>
              <a:t>Nuremberg</a:t>
            </a:r>
            <a:endParaRPr lang="nl-NL" sz="3600" dirty="0">
              <a:latin typeface="Book Antiqua" panose="02040602050305030304" pitchFamily="18" charset="0"/>
            </a:endParaRPr>
          </a:p>
        </p:txBody>
      </p:sp>
    </p:spTree>
    <p:extLst>
      <p:ext uri="{BB962C8B-B14F-4D97-AF65-F5344CB8AC3E}">
        <p14:creationId xmlns:p14="http://schemas.microsoft.com/office/powerpoint/2010/main" val="339534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3854" y="0"/>
            <a:ext cx="9946532" cy="6858000"/>
          </a:xfrm>
          <a:prstGeom prst="rect">
            <a:avLst/>
          </a:prstGeom>
        </p:spPr>
      </p:pic>
    </p:spTree>
    <p:extLst>
      <p:ext uri="{BB962C8B-B14F-4D97-AF65-F5344CB8AC3E}">
        <p14:creationId xmlns:p14="http://schemas.microsoft.com/office/powerpoint/2010/main" val="32237566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3854" y="0"/>
            <a:ext cx="9941065" cy="6858000"/>
          </a:xfrm>
          <a:prstGeom prst="rect">
            <a:avLst/>
          </a:prstGeom>
        </p:spPr>
      </p:pic>
    </p:spTree>
    <p:extLst>
      <p:ext uri="{BB962C8B-B14F-4D97-AF65-F5344CB8AC3E}">
        <p14:creationId xmlns:p14="http://schemas.microsoft.com/office/powerpoint/2010/main" val="29054994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3853" y="0"/>
            <a:ext cx="9928927" cy="6858000"/>
          </a:xfrm>
          <a:prstGeom prst="rect">
            <a:avLst/>
          </a:prstGeom>
        </p:spPr>
      </p:pic>
    </p:spTree>
    <p:extLst>
      <p:ext uri="{BB962C8B-B14F-4D97-AF65-F5344CB8AC3E}">
        <p14:creationId xmlns:p14="http://schemas.microsoft.com/office/powerpoint/2010/main" val="26347012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3854" y="0"/>
            <a:ext cx="9999722" cy="6858000"/>
          </a:xfrm>
          <a:prstGeom prst="rect">
            <a:avLst/>
          </a:prstGeom>
        </p:spPr>
      </p:pic>
    </p:spTree>
    <p:extLst>
      <p:ext uri="{BB962C8B-B14F-4D97-AF65-F5344CB8AC3E}">
        <p14:creationId xmlns:p14="http://schemas.microsoft.com/office/powerpoint/2010/main" val="37127294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821" y="228601"/>
            <a:ext cx="11348357" cy="1396774"/>
          </a:xfrm>
          <a:solidFill>
            <a:schemeClr val="bg1"/>
          </a:solidFill>
        </p:spPr>
        <p:txBody>
          <a:bodyPr lIns="216000" rIns="144000"/>
          <a:lstStyle/>
          <a:p>
            <a:r>
              <a:rPr lang="nl-NL" dirty="0" err="1" smtClean="0"/>
              <a:t>Why</a:t>
            </a:r>
            <a:r>
              <a:rPr lang="nl-NL" dirty="0" smtClean="0"/>
              <a:t> </a:t>
            </a:r>
            <a:r>
              <a:rPr lang="nl-NL" dirty="0" err="1" smtClean="0"/>
              <a:t>this</a:t>
            </a:r>
            <a:r>
              <a:rPr lang="nl-NL" dirty="0" smtClean="0"/>
              <a:t> long </a:t>
            </a:r>
            <a:r>
              <a:rPr lang="nl-NL" dirty="0" err="1" smtClean="0"/>
              <a:t>journey</a:t>
            </a:r>
            <a:r>
              <a:rPr lang="nl-NL" dirty="0" smtClean="0"/>
              <a:t>?</a:t>
            </a:r>
            <a:endParaRPr lang="en-US" dirty="0"/>
          </a:p>
        </p:txBody>
      </p:sp>
      <p:sp>
        <p:nvSpPr>
          <p:cNvPr id="3" name="Content Placeholder 2"/>
          <p:cNvSpPr>
            <a:spLocks noGrp="1"/>
          </p:cNvSpPr>
          <p:nvPr>
            <p:ph idx="1"/>
          </p:nvPr>
        </p:nvSpPr>
        <p:spPr>
          <a:xfrm>
            <a:off x="421821" y="1825624"/>
            <a:ext cx="11348357" cy="4689475"/>
          </a:xfrm>
          <a:solidFill>
            <a:schemeClr val="bg1"/>
          </a:solidFill>
        </p:spPr>
        <p:txBody>
          <a:bodyPr lIns="216000" tIns="108000" bIns="108000">
            <a:normAutofit/>
          </a:bodyPr>
          <a:lstStyle/>
          <a:p>
            <a:pPr marL="360000" indent="-457200">
              <a:buNone/>
            </a:pPr>
            <a:r>
              <a:rPr lang="nl-NL" b="1" dirty="0" err="1" smtClean="0">
                <a:solidFill>
                  <a:srgbClr val="FF0000"/>
                </a:solidFill>
                <a:latin typeface="Book Antiqua" panose="02040602050305030304" pitchFamily="18" charset="0"/>
              </a:rPr>
              <a:t>W</a:t>
            </a:r>
            <a:r>
              <a:rPr lang="nl-NL" dirty="0" err="1" smtClean="0">
                <a:latin typeface="Book Antiqua" panose="02040602050305030304" pitchFamily="18" charset="0"/>
              </a:rPr>
              <a:t>ork</a:t>
            </a:r>
            <a:r>
              <a:rPr lang="nl-NL" dirty="0" smtClean="0">
                <a:latin typeface="Book Antiqua" panose="02040602050305030304" pitchFamily="18" charset="0"/>
              </a:rPr>
              <a:t>: </a:t>
            </a:r>
          </a:p>
          <a:p>
            <a:pPr marL="360000" indent="-457200">
              <a:buNone/>
            </a:pPr>
            <a:r>
              <a:rPr lang="nl-NL" b="1" dirty="0" err="1" smtClean="0">
                <a:solidFill>
                  <a:srgbClr val="FF0000"/>
                </a:solidFill>
                <a:latin typeface="Book Antiqua" panose="02040602050305030304" pitchFamily="18" charset="0"/>
              </a:rPr>
              <a:t>c</a:t>
            </a:r>
            <a:r>
              <a:rPr lang="nl-NL" dirty="0" err="1" smtClean="0">
                <a:latin typeface="Book Antiqua" panose="02040602050305030304" pitchFamily="18" charset="0"/>
              </a:rPr>
              <a:t>ollecting</a:t>
            </a:r>
            <a:r>
              <a:rPr lang="nl-NL" dirty="0" smtClean="0">
                <a:latin typeface="Book Antiqua" panose="02040602050305030304" pitchFamily="18" charset="0"/>
              </a:rPr>
              <a:t> sources </a:t>
            </a:r>
            <a:r>
              <a:rPr lang="nl-NL" dirty="0" err="1" smtClean="0">
                <a:latin typeface="Book Antiqua" panose="02040602050305030304" pitchFamily="18" charset="0"/>
              </a:rPr>
              <a:t>for</a:t>
            </a:r>
            <a:r>
              <a:rPr lang="nl-NL" dirty="0" smtClean="0">
                <a:latin typeface="Book Antiqua" panose="02040602050305030304" pitchFamily="18" charset="0"/>
              </a:rPr>
              <a:t> </a:t>
            </a:r>
            <a:r>
              <a:rPr lang="nl-NL" dirty="0" err="1" smtClean="0">
                <a:latin typeface="Book Antiqua" panose="02040602050305030304" pitchFamily="18" charset="0"/>
              </a:rPr>
              <a:t>the</a:t>
            </a:r>
            <a:r>
              <a:rPr lang="nl-NL" dirty="0" smtClean="0">
                <a:latin typeface="Book Antiqua" panose="02040602050305030304" pitchFamily="18" charset="0"/>
              </a:rPr>
              <a:t> </a:t>
            </a:r>
            <a:r>
              <a:rPr lang="en-US" dirty="0" smtClean="0">
                <a:latin typeface="Book Antiqua" panose="02040602050305030304" pitchFamily="18" charset="0"/>
              </a:rPr>
              <a:t>history </a:t>
            </a:r>
            <a:r>
              <a:rPr lang="en-US" dirty="0">
                <a:latin typeface="Book Antiqua" panose="02040602050305030304" pitchFamily="18" charset="0"/>
              </a:rPr>
              <a:t>of the Guelf house, the oldest predecessors of the Duke’s </a:t>
            </a:r>
            <a:r>
              <a:rPr lang="en-US" dirty="0" smtClean="0">
                <a:latin typeface="Book Antiqua" panose="02040602050305030304" pitchFamily="18" charset="0"/>
              </a:rPr>
              <a:t>family</a:t>
            </a:r>
          </a:p>
          <a:p>
            <a:pPr marL="360000" indent="-457200">
              <a:buNone/>
            </a:pPr>
            <a:r>
              <a:rPr lang="nl-NL" b="1" dirty="0" err="1">
                <a:solidFill>
                  <a:srgbClr val="FF0000"/>
                </a:solidFill>
                <a:latin typeface="Book Antiqua" panose="02040602050305030304" pitchFamily="18" charset="0"/>
              </a:rPr>
              <a:t>i</a:t>
            </a:r>
            <a:r>
              <a:rPr lang="nl-NL" dirty="0" err="1" smtClean="0">
                <a:latin typeface="Book Antiqua" panose="02040602050305030304" pitchFamily="18" charset="0"/>
              </a:rPr>
              <a:t>nvestigating</a:t>
            </a:r>
            <a:r>
              <a:rPr lang="nl-NL" dirty="0" smtClean="0">
                <a:latin typeface="Book Antiqua" panose="02040602050305030304" pitchFamily="18" charset="0"/>
              </a:rPr>
              <a:t> </a:t>
            </a:r>
            <a:r>
              <a:rPr lang="en-US" dirty="0" smtClean="0">
                <a:latin typeface="Book Antiqua" panose="02040602050305030304" pitchFamily="18" charset="0"/>
              </a:rPr>
              <a:t>a possible reunion </a:t>
            </a:r>
            <a:r>
              <a:rPr lang="en-US" dirty="0">
                <a:latin typeface="Book Antiqua" panose="02040602050305030304" pitchFamily="18" charset="0"/>
              </a:rPr>
              <a:t>of the Roman </a:t>
            </a:r>
            <a:r>
              <a:rPr lang="en-US" dirty="0" smtClean="0">
                <a:latin typeface="Book Antiqua" panose="02040602050305030304" pitchFamily="18" charset="0"/>
              </a:rPr>
              <a:t>catholic </a:t>
            </a:r>
            <a:r>
              <a:rPr lang="en-US" dirty="0">
                <a:latin typeface="Book Antiqua" panose="02040602050305030304" pitchFamily="18" charset="0"/>
              </a:rPr>
              <a:t>and the protestant </a:t>
            </a:r>
            <a:r>
              <a:rPr lang="en-US" dirty="0" smtClean="0">
                <a:latin typeface="Book Antiqua" panose="02040602050305030304" pitchFamily="18" charset="0"/>
              </a:rPr>
              <a:t>churches</a:t>
            </a:r>
          </a:p>
          <a:p>
            <a:pPr marL="360000" indent="-457200">
              <a:buNone/>
            </a:pPr>
            <a:r>
              <a:rPr lang="nl-NL" b="1" dirty="0" err="1">
                <a:solidFill>
                  <a:srgbClr val="FF0000"/>
                </a:solidFill>
                <a:latin typeface="Book Antiqua" panose="02040602050305030304" pitchFamily="18" charset="0"/>
              </a:rPr>
              <a:t>v</a:t>
            </a:r>
            <a:r>
              <a:rPr lang="nl-NL" dirty="0" err="1" smtClean="0">
                <a:latin typeface="Book Antiqua" panose="02040602050305030304" pitchFamily="18" charset="0"/>
              </a:rPr>
              <a:t>arious</a:t>
            </a:r>
            <a:r>
              <a:rPr lang="nl-NL" dirty="0" smtClean="0">
                <a:latin typeface="Book Antiqua" panose="02040602050305030304" pitchFamily="18" charset="0"/>
              </a:rPr>
              <a:t>: </a:t>
            </a:r>
            <a:r>
              <a:rPr lang="nl-NL" dirty="0" err="1" smtClean="0">
                <a:latin typeface="Book Antiqua" panose="02040602050305030304" pitchFamily="18" charset="0"/>
              </a:rPr>
              <a:t>studying</a:t>
            </a:r>
            <a:r>
              <a:rPr lang="nl-NL" dirty="0" smtClean="0">
                <a:latin typeface="Book Antiqua" panose="02040602050305030304" pitchFamily="18" charset="0"/>
              </a:rPr>
              <a:t> </a:t>
            </a:r>
            <a:r>
              <a:rPr lang="nl-NL" dirty="0" err="1" smtClean="0">
                <a:latin typeface="Book Antiqua" panose="02040602050305030304" pitchFamily="18" charset="0"/>
              </a:rPr>
              <a:t>mining</a:t>
            </a:r>
            <a:r>
              <a:rPr lang="nl-NL" dirty="0" smtClean="0">
                <a:latin typeface="Book Antiqua" panose="02040602050305030304" pitchFamily="18" charset="0"/>
              </a:rPr>
              <a:t> </a:t>
            </a:r>
            <a:r>
              <a:rPr lang="nl-NL" dirty="0" err="1" smtClean="0">
                <a:latin typeface="Book Antiqua" panose="02040602050305030304" pitchFamily="18" charset="0"/>
              </a:rPr>
              <a:t>technique</a:t>
            </a:r>
            <a:r>
              <a:rPr lang="nl-NL" dirty="0" smtClean="0">
                <a:latin typeface="Book Antiqua" panose="02040602050305030304" pitchFamily="18" charset="0"/>
              </a:rPr>
              <a:t>, </a:t>
            </a:r>
            <a:r>
              <a:rPr lang="nl-NL" dirty="0" err="1" smtClean="0">
                <a:latin typeface="Book Antiqua" panose="02040602050305030304" pitchFamily="18" charset="0"/>
              </a:rPr>
              <a:t>visiting</a:t>
            </a:r>
            <a:r>
              <a:rPr lang="nl-NL" dirty="0" smtClean="0">
                <a:latin typeface="Book Antiqua" panose="02040602050305030304" pitchFamily="18" charset="0"/>
              </a:rPr>
              <a:t> </a:t>
            </a:r>
            <a:r>
              <a:rPr lang="nl-NL" dirty="0" err="1" smtClean="0">
                <a:latin typeface="Book Antiqua" panose="02040602050305030304" pitchFamily="18" charset="0"/>
              </a:rPr>
              <a:t>libraries</a:t>
            </a:r>
            <a:r>
              <a:rPr lang="nl-NL" dirty="0" smtClean="0">
                <a:latin typeface="Book Antiqua" panose="02040602050305030304" pitchFamily="18" charset="0"/>
              </a:rPr>
              <a:t>, </a:t>
            </a:r>
            <a:r>
              <a:rPr lang="nl-NL" dirty="0" err="1" smtClean="0">
                <a:latin typeface="Book Antiqua" panose="02040602050305030304" pitchFamily="18" charset="0"/>
              </a:rPr>
              <a:t>and</a:t>
            </a:r>
            <a:r>
              <a:rPr lang="nl-NL" dirty="0" smtClean="0">
                <a:latin typeface="Book Antiqua" panose="02040602050305030304" pitchFamily="18" charset="0"/>
              </a:rPr>
              <a:t> </a:t>
            </a:r>
            <a:r>
              <a:rPr lang="nl-NL" dirty="0" err="1" smtClean="0">
                <a:latin typeface="Book Antiqua" panose="02040602050305030304" pitchFamily="18" charset="0"/>
              </a:rPr>
              <a:t>much</a:t>
            </a:r>
            <a:r>
              <a:rPr lang="nl-NL" dirty="0" smtClean="0">
                <a:latin typeface="Book Antiqua" panose="02040602050305030304" pitchFamily="18" charset="0"/>
              </a:rPr>
              <a:t> more</a:t>
            </a:r>
            <a:endParaRPr lang="nl-NL" dirty="0">
              <a:latin typeface="Book Antiqua" panose="02040602050305030304" pitchFamily="18" charset="0"/>
            </a:endParaRPr>
          </a:p>
          <a:p>
            <a:pPr marL="360000" indent="-457200">
              <a:buNone/>
            </a:pPr>
            <a:r>
              <a:rPr lang="nl-NL" b="1" dirty="0">
                <a:solidFill>
                  <a:srgbClr val="FF0000"/>
                </a:solidFill>
                <a:latin typeface="Book Antiqua" panose="02040602050305030304" pitchFamily="18" charset="0"/>
              </a:rPr>
              <a:t>P</a:t>
            </a:r>
            <a:r>
              <a:rPr lang="nl-NL" dirty="0" smtClean="0">
                <a:latin typeface="Book Antiqua" panose="02040602050305030304" pitchFamily="18" charset="0"/>
              </a:rPr>
              <a:t>ersonal:</a:t>
            </a:r>
          </a:p>
          <a:p>
            <a:pPr marL="360000" indent="-457200">
              <a:buNone/>
            </a:pPr>
            <a:r>
              <a:rPr lang="nl-NL" b="1" dirty="0">
                <a:solidFill>
                  <a:srgbClr val="FF0000"/>
                </a:solidFill>
                <a:latin typeface="Book Antiqua" panose="02040602050305030304" pitchFamily="18" charset="0"/>
              </a:rPr>
              <a:t>j</a:t>
            </a:r>
            <a:r>
              <a:rPr lang="nl-NL" dirty="0">
                <a:latin typeface="Book Antiqua" panose="02040602050305030304" pitchFamily="18" charset="0"/>
              </a:rPr>
              <a:t>ob </a:t>
            </a:r>
            <a:r>
              <a:rPr lang="nl-NL" dirty="0" err="1" smtClean="0">
                <a:latin typeface="Book Antiqua" panose="02040602050305030304" pitchFamily="18" charset="0"/>
              </a:rPr>
              <a:t>hunting</a:t>
            </a:r>
            <a:r>
              <a:rPr lang="nl-NL" dirty="0" smtClean="0">
                <a:latin typeface="Book Antiqua" panose="02040602050305030304" pitchFamily="18" charset="0"/>
              </a:rPr>
              <a:t>, </a:t>
            </a:r>
            <a:r>
              <a:rPr lang="nl-NL" dirty="0" err="1">
                <a:latin typeface="Book Antiqua" panose="02040602050305030304" pitchFamily="18" charset="0"/>
              </a:rPr>
              <a:t>lobbying</a:t>
            </a:r>
            <a:r>
              <a:rPr lang="nl-NL" dirty="0">
                <a:latin typeface="Book Antiqua" panose="02040602050305030304" pitchFamily="18" charset="0"/>
              </a:rPr>
              <a:t> </a:t>
            </a:r>
            <a:r>
              <a:rPr lang="nl-NL" dirty="0" err="1">
                <a:latin typeface="Book Antiqua" panose="02040602050305030304" pitchFamily="18" charset="0"/>
              </a:rPr>
              <a:t>for</a:t>
            </a:r>
            <a:r>
              <a:rPr lang="nl-NL" dirty="0">
                <a:latin typeface="Book Antiqua" panose="02040602050305030304" pitchFamily="18" charset="0"/>
              </a:rPr>
              <a:t> </a:t>
            </a:r>
            <a:r>
              <a:rPr lang="nl-NL" dirty="0" err="1">
                <a:latin typeface="Book Antiqua" panose="02040602050305030304" pitchFamily="18" charset="0"/>
              </a:rPr>
              <a:t>Copernicanism</a:t>
            </a:r>
            <a:r>
              <a:rPr lang="nl-NL" dirty="0">
                <a:latin typeface="Book Antiqua" panose="02040602050305030304" pitchFamily="18" charset="0"/>
              </a:rPr>
              <a:t>, </a:t>
            </a:r>
            <a:r>
              <a:rPr lang="nl-NL" dirty="0" err="1">
                <a:latin typeface="Book Antiqua" panose="02040602050305030304" pitchFamily="18" charset="0"/>
              </a:rPr>
              <a:t>visiting</a:t>
            </a:r>
            <a:r>
              <a:rPr lang="nl-NL" dirty="0">
                <a:latin typeface="Book Antiqua" panose="02040602050305030304" pitchFamily="18" charset="0"/>
              </a:rPr>
              <a:t> </a:t>
            </a:r>
            <a:r>
              <a:rPr lang="nl-NL" dirty="0" err="1">
                <a:latin typeface="Book Antiqua" panose="02040602050305030304" pitchFamily="18" charset="0"/>
              </a:rPr>
              <a:t>scientists</a:t>
            </a:r>
            <a:endParaRPr lang="nl-NL" dirty="0">
              <a:latin typeface="Book Antiqua" panose="02040602050305030304" pitchFamily="18" charset="0"/>
            </a:endParaRPr>
          </a:p>
          <a:p>
            <a:pPr marL="360000" indent="-457200">
              <a:buNone/>
            </a:pPr>
            <a:r>
              <a:rPr lang="nl-NL" b="1" dirty="0" err="1" smtClean="0">
                <a:solidFill>
                  <a:srgbClr val="FF0000"/>
                </a:solidFill>
                <a:latin typeface="Book Antiqua" panose="02040602050305030304" pitchFamily="18" charset="0"/>
              </a:rPr>
              <a:t>t</a:t>
            </a:r>
            <a:r>
              <a:rPr lang="nl-NL" dirty="0" err="1" smtClean="0">
                <a:latin typeface="Book Antiqua" panose="02040602050305030304" pitchFamily="18" charset="0"/>
              </a:rPr>
              <a:t>ourist</a:t>
            </a:r>
            <a:r>
              <a:rPr lang="nl-NL" dirty="0" smtClean="0">
                <a:latin typeface="Book Antiqua" panose="02040602050305030304" pitchFamily="18" charset="0"/>
              </a:rPr>
              <a:t> (</a:t>
            </a:r>
            <a:r>
              <a:rPr lang="nl-NL" dirty="0" err="1" smtClean="0">
                <a:latin typeface="Book Antiqua" panose="02040602050305030304" pitchFamily="18" charset="0"/>
              </a:rPr>
              <a:t>Naples</a:t>
            </a:r>
            <a:r>
              <a:rPr lang="nl-NL" dirty="0" smtClean="0">
                <a:latin typeface="Book Antiqua" panose="02040602050305030304" pitchFamily="18" charset="0"/>
              </a:rPr>
              <a:t>, Mount Vesuvius) </a:t>
            </a:r>
            <a:endParaRPr lang="en-US" dirty="0" smtClean="0">
              <a:latin typeface="Book Antiqua" panose="02040602050305030304" pitchFamily="18" charset="0"/>
            </a:endParaRPr>
          </a:p>
          <a:p>
            <a:pPr marL="360000" indent="-457200">
              <a:buNone/>
            </a:pPr>
            <a:endParaRPr lang="en-US" dirty="0" smtClean="0">
              <a:latin typeface="Book Antiqua" panose="02040602050305030304" pitchFamily="18" charset="0"/>
            </a:endParaRPr>
          </a:p>
          <a:p>
            <a:pPr marL="360000" indent="-457200">
              <a:buNone/>
            </a:pPr>
            <a:endParaRPr lang="en-US" dirty="0">
              <a:latin typeface="Book Antiqua" panose="02040602050305030304" pitchFamily="18" charset="0"/>
            </a:endParaRPr>
          </a:p>
        </p:txBody>
      </p:sp>
    </p:spTree>
    <p:extLst>
      <p:ext uri="{BB962C8B-B14F-4D97-AF65-F5344CB8AC3E}">
        <p14:creationId xmlns:p14="http://schemas.microsoft.com/office/powerpoint/2010/main" val="343825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821" y="228601"/>
            <a:ext cx="11348357" cy="1396774"/>
          </a:xfrm>
          <a:solidFill>
            <a:schemeClr val="bg1"/>
          </a:solidFill>
        </p:spPr>
        <p:txBody>
          <a:bodyPr lIns="216000" rIns="144000"/>
          <a:lstStyle/>
          <a:p>
            <a:r>
              <a:rPr lang="nl-NL" dirty="0" smtClean="0"/>
              <a:t>Back </a:t>
            </a:r>
            <a:r>
              <a:rPr lang="nl-NL" dirty="0" err="1" smtClean="0"/>
              <a:t>to</a:t>
            </a:r>
            <a:r>
              <a:rPr lang="nl-NL" dirty="0" smtClean="0"/>
              <a:t> </a:t>
            </a:r>
            <a:r>
              <a:rPr lang="nl-NL" dirty="0" err="1" smtClean="0"/>
              <a:t>mathematics</a:t>
            </a:r>
            <a:endParaRPr lang="en-US" dirty="0"/>
          </a:p>
        </p:txBody>
      </p:sp>
      <p:sp>
        <p:nvSpPr>
          <p:cNvPr id="3" name="Content Placeholder 2"/>
          <p:cNvSpPr>
            <a:spLocks noGrp="1"/>
          </p:cNvSpPr>
          <p:nvPr>
            <p:ph idx="1"/>
          </p:nvPr>
        </p:nvSpPr>
        <p:spPr>
          <a:xfrm>
            <a:off x="421821" y="1825624"/>
            <a:ext cx="11348357" cy="4689475"/>
          </a:xfrm>
          <a:solidFill>
            <a:schemeClr val="bg1"/>
          </a:solidFill>
        </p:spPr>
        <p:txBody>
          <a:bodyPr lIns="216000" tIns="108000" bIns="108000">
            <a:normAutofit/>
          </a:bodyPr>
          <a:lstStyle/>
          <a:p>
            <a:pPr marL="360000" indent="-457200">
              <a:buNone/>
            </a:pPr>
            <a:r>
              <a:rPr lang="nl-NL" b="1" dirty="0" err="1" smtClean="0">
                <a:solidFill>
                  <a:srgbClr val="FF0000"/>
                </a:solidFill>
                <a:latin typeface="Book Antiqua" panose="02040602050305030304" pitchFamily="18" charset="0"/>
              </a:rPr>
              <a:t>O</a:t>
            </a:r>
            <a:r>
              <a:rPr lang="nl-NL" dirty="0" err="1" smtClean="0">
                <a:latin typeface="Book Antiqua" panose="02040602050305030304" pitchFamily="18" charset="0"/>
              </a:rPr>
              <a:t>ctober</a:t>
            </a:r>
            <a:r>
              <a:rPr lang="nl-NL" dirty="0" smtClean="0">
                <a:latin typeface="Book Antiqua" panose="02040602050305030304" pitchFamily="18" charset="0"/>
              </a:rPr>
              <a:t> 1684: Leibniz </a:t>
            </a:r>
            <a:r>
              <a:rPr lang="nl-NL" dirty="0" err="1" smtClean="0">
                <a:latin typeface="Book Antiqua" panose="02040602050305030304" pitchFamily="18" charset="0"/>
              </a:rPr>
              <a:t>publishes</a:t>
            </a:r>
            <a:r>
              <a:rPr lang="nl-NL" dirty="0" smtClean="0">
                <a:latin typeface="Book Antiqua" panose="02040602050305030304" pitchFamily="18" charset="0"/>
              </a:rPr>
              <a:t> </a:t>
            </a:r>
            <a:r>
              <a:rPr lang="fr-FR" i="1" dirty="0">
                <a:latin typeface="Book Antiqua" panose="02040602050305030304" pitchFamily="18" charset="0"/>
              </a:rPr>
              <a:t>Nova </a:t>
            </a:r>
            <a:r>
              <a:rPr lang="fr-FR" i="1" dirty="0" err="1">
                <a:latin typeface="Book Antiqua" panose="02040602050305030304" pitchFamily="18" charset="0"/>
              </a:rPr>
              <a:t>methodus</a:t>
            </a:r>
            <a:r>
              <a:rPr lang="fr-FR" i="1" dirty="0">
                <a:latin typeface="Book Antiqua" panose="02040602050305030304" pitchFamily="18" charset="0"/>
              </a:rPr>
              <a:t> pro </a:t>
            </a:r>
            <a:r>
              <a:rPr lang="fr-FR" i="1" dirty="0" err="1">
                <a:latin typeface="Book Antiqua" panose="02040602050305030304" pitchFamily="18" charset="0"/>
              </a:rPr>
              <a:t>maximis</a:t>
            </a:r>
            <a:r>
              <a:rPr lang="fr-FR" i="1" dirty="0">
                <a:latin typeface="Book Antiqua" panose="02040602050305030304" pitchFamily="18" charset="0"/>
              </a:rPr>
              <a:t> et </a:t>
            </a:r>
            <a:r>
              <a:rPr lang="fr-FR" i="1" dirty="0" err="1">
                <a:latin typeface="Book Antiqua" panose="02040602050305030304" pitchFamily="18" charset="0"/>
              </a:rPr>
              <a:t>minimis</a:t>
            </a:r>
            <a:r>
              <a:rPr lang="fr-FR" i="1" dirty="0">
                <a:latin typeface="Book Antiqua" panose="02040602050305030304" pitchFamily="18" charset="0"/>
              </a:rPr>
              <a:t>, </a:t>
            </a:r>
            <a:r>
              <a:rPr lang="fr-FR" i="1" dirty="0" err="1">
                <a:latin typeface="Book Antiqua" panose="02040602050305030304" pitchFamily="18" charset="0"/>
              </a:rPr>
              <a:t>itemque</a:t>
            </a:r>
            <a:r>
              <a:rPr lang="fr-FR" i="1" dirty="0">
                <a:latin typeface="Book Antiqua" panose="02040602050305030304" pitchFamily="18" charset="0"/>
              </a:rPr>
              <a:t> </a:t>
            </a:r>
            <a:r>
              <a:rPr lang="fr-FR" i="1" dirty="0" err="1" smtClean="0">
                <a:latin typeface="Book Antiqua" panose="02040602050305030304" pitchFamily="18" charset="0"/>
              </a:rPr>
              <a:t>tangentibus</a:t>
            </a:r>
            <a:r>
              <a:rPr lang="fr-FR" i="1" dirty="0" smtClean="0">
                <a:latin typeface="Book Antiqua" panose="02040602050305030304" pitchFamily="18" charset="0"/>
              </a:rPr>
              <a:t>, </a:t>
            </a:r>
            <a:r>
              <a:rPr lang="fr-FR" dirty="0" err="1" smtClean="0">
                <a:latin typeface="Book Antiqua" panose="02040602050305030304" pitchFamily="18" charset="0"/>
              </a:rPr>
              <a:t>nine</a:t>
            </a:r>
            <a:r>
              <a:rPr lang="fr-FR" dirty="0" smtClean="0">
                <a:latin typeface="Book Antiqua" panose="02040602050305030304" pitchFamily="18" charset="0"/>
              </a:rPr>
              <a:t> pages in the </a:t>
            </a:r>
            <a:r>
              <a:rPr lang="fr-FR" dirty="0" err="1" smtClean="0">
                <a:latin typeface="Book Antiqua" panose="02040602050305030304" pitchFamily="18" charset="0"/>
              </a:rPr>
              <a:t>scientific</a:t>
            </a:r>
            <a:r>
              <a:rPr lang="fr-FR" dirty="0" smtClean="0">
                <a:latin typeface="Book Antiqua" panose="02040602050305030304" pitchFamily="18" charset="0"/>
              </a:rPr>
              <a:t> journal </a:t>
            </a:r>
            <a:r>
              <a:rPr lang="fr-FR" i="1" dirty="0" smtClean="0">
                <a:latin typeface="Book Antiqua" panose="02040602050305030304" pitchFamily="18" charset="0"/>
              </a:rPr>
              <a:t>Acta </a:t>
            </a:r>
            <a:r>
              <a:rPr lang="fr-FR" i="1" dirty="0" err="1" smtClean="0">
                <a:latin typeface="Book Antiqua" panose="02040602050305030304" pitchFamily="18" charset="0"/>
              </a:rPr>
              <a:t>Eruditorum</a:t>
            </a:r>
            <a:endParaRPr lang="fr-FR" i="1" dirty="0" smtClean="0">
              <a:latin typeface="Book Antiqua" panose="02040602050305030304" pitchFamily="18" charset="0"/>
            </a:endParaRPr>
          </a:p>
        </p:txBody>
      </p:sp>
    </p:spTree>
    <p:extLst>
      <p:ext uri="{BB962C8B-B14F-4D97-AF65-F5344CB8AC3E}">
        <p14:creationId xmlns:p14="http://schemas.microsoft.com/office/powerpoint/2010/main" val="40378429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821" y="228601"/>
            <a:ext cx="11348357" cy="1396774"/>
          </a:xfrm>
          <a:solidFill>
            <a:schemeClr val="bg1"/>
          </a:solidFill>
        </p:spPr>
        <p:txBody>
          <a:bodyPr lIns="216000" rIns="144000"/>
          <a:lstStyle/>
          <a:p>
            <a:r>
              <a:rPr lang="nl-NL" dirty="0" err="1" smtClean="0"/>
              <a:t>Leibniz’s</a:t>
            </a:r>
            <a:r>
              <a:rPr lang="nl-NL" dirty="0" smtClean="0"/>
              <a:t> </a:t>
            </a:r>
            <a:r>
              <a:rPr lang="nl-NL" i="1" dirty="0" smtClean="0"/>
              <a:t>New </a:t>
            </a:r>
            <a:r>
              <a:rPr lang="nl-NL" i="1" dirty="0" err="1" smtClean="0"/>
              <a:t>method</a:t>
            </a:r>
            <a:r>
              <a:rPr lang="nl-NL" dirty="0" smtClean="0"/>
              <a:t> (1684)</a:t>
            </a:r>
            <a:endParaRPr lang="en-US" dirty="0"/>
          </a:p>
        </p:txBody>
      </p:sp>
      <p:sp>
        <p:nvSpPr>
          <p:cNvPr id="3" name="Content Placeholder 2"/>
          <p:cNvSpPr>
            <a:spLocks noGrp="1"/>
          </p:cNvSpPr>
          <p:nvPr>
            <p:ph idx="1"/>
          </p:nvPr>
        </p:nvSpPr>
        <p:spPr>
          <a:xfrm>
            <a:off x="421821" y="1825624"/>
            <a:ext cx="11348357" cy="4689475"/>
          </a:xfrm>
          <a:solidFill>
            <a:schemeClr val="bg1"/>
          </a:solidFill>
        </p:spPr>
        <p:txBody>
          <a:bodyPr lIns="216000" tIns="108000" bIns="108000">
            <a:normAutofit/>
          </a:bodyPr>
          <a:lstStyle/>
          <a:p>
            <a:pPr marL="360000" indent="-457200">
              <a:buNone/>
            </a:pPr>
            <a:r>
              <a:rPr lang="en-US" b="1" dirty="0">
                <a:solidFill>
                  <a:srgbClr val="FF0000"/>
                </a:solidFill>
                <a:latin typeface="Book Antiqua" panose="02040602050305030304" pitchFamily="18" charset="0"/>
              </a:rPr>
              <a:t>T</a:t>
            </a:r>
            <a:r>
              <a:rPr lang="en-US" dirty="0">
                <a:latin typeface="Book Antiqua" panose="02040602050305030304" pitchFamily="18" charset="0"/>
              </a:rPr>
              <a:t>he </a:t>
            </a:r>
            <a:r>
              <a:rPr lang="en-US" i="1" dirty="0">
                <a:latin typeface="Book Antiqua" panose="02040602050305030304" pitchFamily="18" charset="0"/>
              </a:rPr>
              <a:t>New method</a:t>
            </a:r>
            <a:r>
              <a:rPr lang="en-US" dirty="0">
                <a:latin typeface="Book Antiqua" panose="02040602050305030304" pitchFamily="18" charset="0"/>
              </a:rPr>
              <a:t> was a </a:t>
            </a:r>
            <a:r>
              <a:rPr lang="en-US" dirty="0" smtClean="0">
                <a:latin typeface="Book Antiqua" panose="02040602050305030304" pitchFamily="18" charset="0"/>
              </a:rPr>
              <a:t>summary, </a:t>
            </a:r>
            <a:r>
              <a:rPr lang="en-US" dirty="0">
                <a:latin typeface="Book Antiqua" panose="02040602050305030304" pitchFamily="18" charset="0"/>
              </a:rPr>
              <a:t>rather than an introduction to the new subject of differentiation. Rules are given, but there are no explanations, nor are there proofs</a:t>
            </a:r>
            <a:r>
              <a:rPr lang="en-US" dirty="0" smtClean="0">
                <a:latin typeface="Book Antiqua" panose="02040602050305030304" pitchFamily="18" charset="0"/>
              </a:rPr>
              <a:t>.</a:t>
            </a:r>
            <a:endParaRPr lang="en-US" dirty="0">
              <a:latin typeface="Book Antiqua" panose="02040602050305030304" pitchFamily="18" charset="0"/>
            </a:endParaRPr>
          </a:p>
        </p:txBody>
      </p:sp>
    </p:spTree>
    <p:extLst>
      <p:ext uri="{BB962C8B-B14F-4D97-AF65-F5344CB8AC3E}">
        <p14:creationId xmlns:p14="http://schemas.microsoft.com/office/powerpoint/2010/main" val="371908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192" y="-6850"/>
            <a:ext cx="5101065" cy="686956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0500" y="-6849"/>
            <a:ext cx="5067300" cy="6869565"/>
          </a:xfrm>
          <a:prstGeom prst="rect">
            <a:avLst/>
          </a:prstGeom>
        </p:spPr>
      </p:pic>
    </p:spTree>
    <p:extLst>
      <p:ext uri="{BB962C8B-B14F-4D97-AF65-F5344CB8AC3E}">
        <p14:creationId xmlns:p14="http://schemas.microsoft.com/office/powerpoint/2010/main" val="8298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200" y="-46216"/>
            <a:ext cx="6710181" cy="903654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3345" y="-418272"/>
            <a:ext cx="6753783" cy="9155871"/>
          </a:xfrm>
          <a:prstGeom prst="rect">
            <a:avLst/>
          </a:prstGeom>
        </p:spPr>
      </p:pic>
      <p:sp>
        <p:nvSpPr>
          <p:cNvPr id="5" name="Oval 4"/>
          <p:cNvSpPr/>
          <p:nvPr/>
        </p:nvSpPr>
        <p:spPr>
          <a:xfrm>
            <a:off x="3810000" y="266700"/>
            <a:ext cx="1435100" cy="838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9994900" y="2108200"/>
            <a:ext cx="482600" cy="431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8178800" y="3962400"/>
            <a:ext cx="2882900" cy="4064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642100" y="5321300"/>
            <a:ext cx="3251200" cy="15367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80146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821" y="228601"/>
            <a:ext cx="11348357" cy="1396774"/>
          </a:xfrm>
          <a:solidFill>
            <a:schemeClr val="bg1"/>
          </a:solidFill>
        </p:spPr>
        <p:txBody>
          <a:bodyPr lIns="216000" rIns="144000"/>
          <a:lstStyle/>
          <a:p>
            <a:r>
              <a:rPr lang="nl-NL" dirty="0" err="1" smtClean="0"/>
              <a:t>Leibniz’s</a:t>
            </a:r>
            <a:r>
              <a:rPr lang="nl-NL" dirty="0" smtClean="0"/>
              <a:t> </a:t>
            </a:r>
            <a:r>
              <a:rPr lang="nl-NL" i="1" dirty="0" smtClean="0"/>
              <a:t>New </a:t>
            </a:r>
            <a:r>
              <a:rPr lang="nl-NL" i="1" dirty="0" err="1" smtClean="0"/>
              <a:t>method</a:t>
            </a:r>
            <a:r>
              <a:rPr lang="nl-NL" dirty="0" smtClean="0"/>
              <a:t> (1684)</a:t>
            </a:r>
            <a:endParaRPr lang="en-US" dirty="0"/>
          </a:p>
        </p:txBody>
      </p:sp>
      <p:sp>
        <p:nvSpPr>
          <p:cNvPr id="3" name="Content Placeholder 2"/>
          <p:cNvSpPr>
            <a:spLocks noGrp="1"/>
          </p:cNvSpPr>
          <p:nvPr>
            <p:ph idx="1"/>
          </p:nvPr>
        </p:nvSpPr>
        <p:spPr>
          <a:xfrm>
            <a:off x="421821" y="1825624"/>
            <a:ext cx="11348357" cy="4689475"/>
          </a:xfrm>
          <a:solidFill>
            <a:schemeClr val="bg1"/>
          </a:solidFill>
        </p:spPr>
        <p:txBody>
          <a:bodyPr lIns="216000" tIns="108000" bIns="108000">
            <a:normAutofit/>
          </a:bodyPr>
          <a:lstStyle/>
          <a:p>
            <a:pPr marL="360000" indent="-457200">
              <a:buNone/>
            </a:pPr>
            <a:r>
              <a:rPr lang="en-US" b="1" dirty="0">
                <a:solidFill>
                  <a:srgbClr val="FF0000"/>
                </a:solidFill>
                <a:latin typeface="Book Antiqua" panose="02040602050305030304" pitchFamily="18" charset="0"/>
              </a:rPr>
              <a:t>T</a:t>
            </a:r>
            <a:r>
              <a:rPr lang="en-US" dirty="0">
                <a:latin typeface="Book Antiqua" panose="02040602050305030304" pitchFamily="18" charset="0"/>
              </a:rPr>
              <a:t>he </a:t>
            </a:r>
            <a:r>
              <a:rPr lang="en-US" i="1" dirty="0">
                <a:latin typeface="Book Antiqua" panose="02040602050305030304" pitchFamily="18" charset="0"/>
              </a:rPr>
              <a:t>New method</a:t>
            </a:r>
            <a:r>
              <a:rPr lang="en-US" dirty="0">
                <a:latin typeface="Book Antiqua" panose="02040602050305030304" pitchFamily="18" charset="0"/>
              </a:rPr>
              <a:t> was a </a:t>
            </a:r>
            <a:r>
              <a:rPr lang="en-US" dirty="0" smtClean="0">
                <a:latin typeface="Book Antiqua" panose="02040602050305030304" pitchFamily="18" charset="0"/>
              </a:rPr>
              <a:t>summary, </a:t>
            </a:r>
            <a:r>
              <a:rPr lang="en-US" dirty="0">
                <a:latin typeface="Book Antiqua" panose="02040602050305030304" pitchFamily="18" charset="0"/>
              </a:rPr>
              <a:t>rather than an introduction to the new subject of differentiation. Rules are given, but there are no explanations, nor are there proofs.</a:t>
            </a:r>
          </a:p>
          <a:p>
            <a:pPr marL="360000" indent="-457200">
              <a:buNone/>
            </a:pPr>
            <a:r>
              <a:rPr lang="en-US" b="1" dirty="0">
                <a:solidFill>
                  <a:srgbClr val="FF0000"/>
                </a:solidFill>
                <a:latin typeface="Book Antiqua" panose="02040602050305030304" pitchFamily="18" charset="0"/>
              </a:rPr>
              <a:t>T</a:t>
            </a:r>
            <a:r>
              <a:rPr lang="en-US" dirty="0">
                <a:latin typeface="Book Antiqua" panose="02040602050305030304" pitchFamily="18" charset="0"/>
              </a:rPr>
              <a:t>he </a:t>
            </a:r>
            <a:r>
              <a:rPr lang="en-US" i="1" dirty="0">
                <a:latin typeface="Book Antiqua" panose="02040602050305030304" pitchFamily="18" charset="0"/>
              </a:rPr>
              <a:t>New method</a:t>
            </a:r>
            <a:r>
              <a:rPr lang="en-US" dirty="0">
                <a:latin typeface="Book Antiqua" panose="02040602050305030304" pitchFamily="18" charset="0"/>
              </a:rPr>
              <a:t> had convincing applications, for example the derivation of Snell’s law (about the refraction of light).</a:t>
            </a:r>
          </a:p>
          <a:p>
            <a:pPr marL="360000" indent="-457200">
              <a:buNone/>
            </a:pPr>
            <a:r>
              <a:rPr lang="en-US" b="1" dirty="0">
                <a:solidFill>
                  <a:srgbClr val="FF0000"/>
                </a:solidFill>
                <a:latin typeface="Book Antiqua" panose="02040602050305030304" pitchFamily="18" charset="0"/>
              </a:rPr>
              <a:t>T</a:t>
            </a:r>
            <a:r>
              <a:rPr lang="en-US" dirty="0">
                <a:latin typeface="Book Antiqua" panose="02040602050305030304" pitchFamily="18" charset="0"/>
              </a:rPr>
              <a:t>he </a:t>
            </a:r>
            <a:r>
              <a:rPr lang="en-US" i="1" dirty="0">
                <a:latin typeface="Book Antiqua" panose="02040602050305030304" pitchFamily="18" charset="0"/>
              </a:rPr>
              <a:t>New method</a:t>
            </a:r>
            <a:r>
              <a:rPr lang="en-US" dirty="0">
                <a:latin typeface="Book Antiqua" panose="02040602050305030304" pitchFamily="18" charset="0"/>
              </a:rPr>
              <a:t> enabled mathematicians to also study non-algebraic curves, and to study inverse tangent problems (nowadays called differential equations). </a:t>
            </a:r>
          </a:p>
          <a:p>
            <a:pPr marL="0" indent="0">
              <a:buNone/>
            </a:pPr>
            <a:endParaRPr lang="en-US" dirty="0">
              <a:latin typeface="Book Antiqua" panose="02040602050305030304" pitchFamily="18" charset="0"/>
            </a:endParaRPr>
          </a:p>
        </p:txBody>
      </p:sp>
    </p:spTree>
    <p:extLst>
      <p:ext uri="{BB962C8B-B14F-4D97-AF65-F5344CB8AC3E}">
        <p14:creationId xmlns:p14="http://schemas.microsoft.com/office/powerpoint/2010/main" val="129668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821" y="228601"/>
            <a:ext cx="11348357" cy="1396774"/>
          </a:xfrm>
          <a:solidFill>
            <a:schemeClr val="bg1"/>
          </a:solidFill>
        </p:spPr>
        <p:txBody>
          <a:bodyPr lIns="216000" rIns="144000"/>
          <a:lstStyle/>
          <a:p>
            <a:r>
              <a:rPr lang="nl-NL" dirty="0" smtClean="0"/>
              <a:t>Leibniz </a:t>
            </a:r>
            <a:r>
              <a:rPr lang="nl-NL" dirty="0" err="1" smtClean="0"/>
              <a:t>speaking</a:t>
            </a:r>
            <a:r>
              <a:rPr lang="nl-NL" dirty="0" smtClean="0"/>
              <a:t>: </a:t>
            </a:r>
            <a:endParaRPr lang="en-US" dirty="0"/>
          </a:p>
        </p:txBody>
      </p:sp>
      <p:sp>
        <p:nvSpPr>
          <p:cNvPr id="3" name="Content Placeholder 2"/>
          <p:cNvSpPr>
            <a:spLocks noGrp="1"/>
          </p:cNvSpPr>
          <p:nvPr>
            <p:ph idx="1"/>
          </p:nvPr>
        </p:nvSpPr>
        <p:spPr>
          <a:xfrm>
            <a:off x="421821" y="1825624"/>
            <a:ext cx="11348357" cy="4689475"/>
          </a:xfrm>
          <a:solidFill>
            <a:schemeClr val="bg1"/>
          </a:solidFill>
        </p:spPr>
        <p:txBody>
          <a:bodyPr lIns="216000" tIns="108000" bIns="108000">
            <a:normAutofit lnSpcReduction="10000"/>
          </a:bodyPr>
          <a:lstStyle/>
          <a:p>
            <a:pPr marL="0" indent="0">
              <a:spcAft>
                <a:spcPts val="1200"/>
              </a:spcAft>
              <a:buNone/>
            </a:pPr>
            <a:r>
              <a:rPr lang="en-US" sz="4000" dirty="0" smtClean="0">
                <a:latin typeface="Book Antiqua" panose="02040602050305030304" pitchFamily="18" charset="0"/>
              </a:rPr>
              <a:t>“ </a:t>
            </a:r>
            <a:r>
              <a:rPr lang="en-US" sz="4000" b="1" dirty="0" smtClean="0">
                <a:solidFill>
                  <a:srgbClr val="FF0000"/>
                </a:solidFill>
                <a:latin typeface="Book Antiqua" panose="02040602050305030304" pitchFamily="18" charset="0"/>
              </a:rPr>
              <a:t>W</a:t>
            </a:r>
            <a:r>
              <a:rPr lang="en-US" sz="4000" dirty="0" smtClean="0">
                <a:solidFill>
                  <a:srgbClr val="002060"/>
                </a:solidFill>
                <a:latin typeface="Book Antiqua" panose="02040602050305030304" pitchFamily="18" charset="0"/>
              </a:rPr>
              <a:t>hen</a:t>
            </a:r>
            <a:r>
              <a:rPr lang="en-US" sz="4000" dirty="0" smtClean="0">
                <a:latin typeface="Book Antiqua" panose="02040602050305030304" pitchFamily="18" charset="0"/>
              </a:rPr>
              <a:t> </a:t>
            </a:r>
            <a:r>
              <a:rPr lang="en-US" sz="4000" dirty="0" smtClean="0">
                <a:solidFill>
                  <a:srgbClr val="002060"/>
                </a:solidFill>
                <a:latin typeface="Book Antiqua" panose="02040602050305030304" pitchFamily="18" charset="0"/>
              </a:rPr>
              <a:t>I noticed</a:t>
            </a:r>
            <a:r>
              <a:rPr lang="en-US" sz="4000" dirty="0">
                <a:latin typeface="Book Antiqua" panose="02040602050305030304" pitchFamily="18" charset="0"/>
              </a:rPr>
              <a:t> [in Leipzig]</a:t>
            </a:r>
            <a:r>
              <a:rPr lang="en-US" sz="4000" dirty="0" smtClean="0">
                <a:solidFill>
                  <a:srgbClr val="002060"/>
                </a:solidFill>
                <a:latin typeface="Book Antiqua" panose="02040602050305030304" pitchFamily="18" charset="0"/>
              </a:rPr>
              <a:t> </a:t>
            </a:r>
            <a:r>
              <a:rPr lang="en-US" sz="4000" dirty="0">
                <a:solidFill>
                  <a:srgbClr val="002060"/>
                </a:solidFill>
                <a:latin typeface="Book Antiqua" panose="02040602050305030304" pitchFamily="18" charset="0"/>
              </a:rPr>
              <a:t>the intrigue of my </a:t>
            </a:r>
            <a:r>
              <a:rPr lang="en-US" sz="4000" dirty="0" smtClean="0">
                <a:solidFill>
                  <a:srgbClr val="002060"/>
                </a:solidFill>
                <a:latin typeface="Book Antiqua" panose="02040602050305030304" pitchFamily="18" charset="0"/>
              </a:rPr>
              <a:t>opponents I </a:t>
            </a:r>
            <a:r>
              <a:rPr lang="en-US" sz="4000" dirty="0">
                <a:solidFill>
                  <a:srgbClr val="002060"/>
                </a:solidFill>
                <a:latin typeface="Book Antiqua" panose="02040602050305030304" pitchFamily="18" charset="0"/>
              </a:rPr>
              <a:t>changed my plans and decided to travel around and to study mathematics. For in my opinion a young man should not, as if nailed down, stay at one and the same place, and for a long time already it was my burning desire to increase my reputation in the sciences and to get to know the world better</a:t>
            </a:r>
            <a:r>
              <a:rPr lang="en-US" sz="4000" dirty="0" smtClean="0">
                <a:solidFill>
                  <a:srgbClr val="002060"/>
                </a:solidFill>
                <a:latin typeface="Book Antiqua" panose="02040602050305030304" pitchFamily="18" charset="0"/>
              </a:rPr>
              <a:t>.</a:t>
            </a:r>
            <a:r>
              <a:rPr lang="en-US" sz="4000" dirty="0" smtClean="0">
                <a:solidFill>
                  <a:schemeClr val="accent1">
                    <a:lumMod val="75000"/>
                  </a:schemeClr>
                </a:solidFill>
                <a:latin typeface="Book Antiqua" panose="02040602050305030304" pitchFamily="18" charset="0"/>
              </a:rPr>
              <a:t> </a:t>
            </a:r>
            <a:r>
              <a:rPr lang="en-US" sz="4000" dirty="0" smtClean="0">
                <a:latin typeface="Book Antiqua" panose="02040602050305030304" pitchFamily="18" charset="0"/>
              </a:rPr>
              <a:t>“</a:t>
            </a:r>
            <a:endParaRPr lang="en-US" sz="4000" dirty="0">
              <a:latin typeface="Book Antiqua" panose="02040602050305030304" pitchFamily="18" charset="0"/>
            </a:endParaRPr>
          </a:p>
          <a:p>
            <a:pPr marL="0" indent="0">
              <a:buNone/>
            </a:pPr>
            <a:endParaRPr lang="en-US" dirty="0">
              <a:latin typeface="Book Antiqua" panose="02040602050305030304" pitchFamily="18" charset="0"/>
            </a:endParaRPr>
          </a:p>
        </p:txBody>
      </p:sp>
    </p:spTree>
    <p:extLst>
      <p:ext uri="{BB962C8B-B14F-4D97-AF65-F5344CB8AC3E}">
        <p14:creationId xmlns:p14="http://schemas.microsoft.com/office/powerpoint/2010/main" val="17921107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821" y="228601"/>
            <a:ext cx="11348357" cy="1396774"/>
          </a:xfrm>
          <a:solidFill>
            <a:schemeClr val="bg1"/>
          </a:solidFill>
        </p:spPr>
        <p:txBody>
          <a:bodyPr lIns="216000" rIns="144000">
            <a:normAutofit/>
          </a:bodyPr>
          <a:lstStyle/>
          <a:p>
            <a:r>
              <a:rPr lang="nl-NL" sz="4000" dirty="0" smtClean="0"/>
              <a:t>The </a:t>
            </a:r>
            <a:r>
              <a:rPr lang="nl-NL" sz="4000" dirty="0" err="1" smtClean="0"/>
              <a:t>brothers</a:t>
            </a:r>
            <a:r>
              <a:rPr lang="nl-NL" sz="4000" dirty="0" smtClean="0"/>
              <a:t> </a:t>
            </a:r>
            <a:r>
              <a:rPr lang="nl-NL" sz="4000" dirty="0" err="1" smtClean="0"/>
              <a:t>Bernoulli</a:t>
            </a:r>
            <a:r>
              <a:rPr lang="nl-NL" sz="4000" dirty="0" smtClean="0"/>
              <a:t> </a:t>
            </a:r>
            <a:r>
              <a:rPr lang="nl-NL" sz="4000" dirty="0" err="1" smtClean="0"/>
              <a:t>study</a:t>
            </a:r>
            <a:r>
              <a:rPr lang="nl-NL" sz="4000" dirty="0" smtClean="0"/>
              <a:t> </a:t>
            </a:r>
            <a:r>
              <a:rPr lang="nl-NL" sz="4000" dirty="0" err="1" smtClean="0"/>
              <a:t>the</a:t>
            </a:r>
            <a:r>
              <a:rPr lang="nl-NL" sz="4000" dirty="0" smtClean="0"/>
              <a:t> </a:t>
            </a:r>
            <a:r>
              <a:rPr lang="nl-NL" sz="4000" i="1" dirty="0" smtClean="0"/>
              <a:t>New Method</a:t>
            </a:r>
            <a:endParaRPr lang="en-US" sz="4000" dirty="0"/>
          </a:p>
        </p:txBody>
      </p:sp>
      <p:sp>
        <p:nvSpPr>
          <p:cNvPr id="3" name="Content Placeholder 2"/>
          <p:cNvSpPr>
            <a:spLocks noGrp="1"/>
          </p:cNvSpPr>
          <p:nvPr>
            <p:ph idx="1"/>
          </p:nvPr>
        </p:nvSpPr>
        <p:spPr>
          <a:xfrm>
            <a:off x="421821" y="1825624"/>
            <a:ext cx="11348357" cy="4689475"/>
          </a:xfrm>
          <a:solidFill>
            <a:schemeClr val="bg1"/>
          </a:solidFill>
        </p:spPr>
        <p:txBody>
          <a:bodyPr lIns="216000" tIns="108000" bIns="108000">
            <a:normAutofit/>
          </a:bodyPr>
          <a:lstStyle/>
          <a:p>
            <a:pPr marL="0" indent="0">
              <a:buNone/>
            </a:pPr>
            <a:r>
              <a:rPr lang="en-GB" sz="3200" dirty="0" smtClean="0"/>
              <a:t>“ </a:t>
            </a:r>
            <a:r>
              <a:rPr lang="en-GB" sz="3200" b="1" dirty="0" smtClean="0">
                <a:solidFill>
                  <a:srgbClr val="FF0000"/>
                </a:solidFill>
              </a:rPr>
              <a:t>I</a:t>
            </a:r>
            <a:r>
              <a:rPr lang="en-GB" sz="3200" dirty="0" smtClean="0">
                <a:solidFill>
                  <a:srgbClr val="002060"/>
                </a:solidFill>
              </a:rPr>
              <a:t>n </a:t>
            </a:r>
            <a:r>
              <a:rPr lang="en-GB" sz="3200" dirty="0">
                <a:solidFill>
                  <a:srgbClr val="002060"/>
                </a:solidFill>
              </a:rPr>
              <a:t>the year 1684 geometry at once changed its face. The famous Mr Leibnitz published in the </a:t>
            </a:r>
            <a:r>
              <a:rPr lang="en-GB" sz="3200" dirty="0" err="1">
                <a:solidFill>
                  <a:srgbClr val="002060"/>
                </a:solidFill>
              </a:rPr>
              <a:t>Leipziger</a:t>
            </a:r>
            <a:r>
              <a:rPr lang="en-GB" sz="3200" dirty="0">
                <a:solidFill>
                  <a:srgbClr val="002060"/>
                </a:solidFill>
              </a:rPr>
              <a:t> </a:t>
            </a:r>
            <a:r>
              <a:rPr lang="en-GB" sz="3200" dirty="0" smtClean="0">
                <a:solidFill>
                  <a:srgbClr val="002060"/>
                </a:solidFill>
              </a:rPr>
              <a:t>Journal </a:t>
            </a:r>
            <a:r>
              <a:rPr lang="en-GB" sz="3200" dirty="0">
                <a:solidFill>
                  <a:srgbClr val="002060"/>
                </a:solidFill>
              </a:rPr>
              <a:t>solutions to problems, which he had obtained with a completely new method, the secret of which he however hid. This amazed both gentlemen Bernoulli to such an extent that they worked jointly to reveal the secret of this new geometry. This secret seemed to them to lie far away from ordinary geometry. They managed in such an excellent way, that Mr Leibnitz has declared that this new art comes on their account no less than on his own</a:t>
            </a:r>
            <a:r>
              <a:rPr lang="en-GB" sz="3200" dirty="0" smtClean="0">
                <a:solidFill>
                  <a:srgbClr val="002060"/>
                </a:solidFill>
              </a:rPr>
              <a:t>. </a:t>
            </a:r>
            <a:r>
              <a:rPr lang="en-GB" sz="3200" dirty="0" smtClean="0"/>
              <a:t>”   </a:t>
            </a:r>
          </a:p>
          <a:p>
            <a:pPr marL="0" indent="0">
              <a:spcBef>
                <a:spcPts val="0"/>
              </a:spcBef>
              <a:buNone/>
            </a:pPr>
            <a:r>
              <a:rPr lang="en-GB" dirty="0" smtClean="0"/>
              <a:t>(</a:t>
            </a:r>
            <a:r>
              <a:rPr lang="en-GB" b="1" dirty="0" smtClean="0">
                <a:solidFill>
                  <a:srgbClr val="FF0000"/>
                </a:solidFill>
              </a:rPr>
              <a:t>f</a:t>
            </a:r>
            <a:r>
              <a:rPr lang="en-GB" dirty="0" smtClean="0"/>
              <a:t>rom a French eulogy of Jacob Bernoulli, 1706)</a:t>
            </a:r>
            <a:endParaRPr lang="en-US" dirty="0">
              <a:latin typeface="Book Antiqua" panose="02040602050305030304" pitchFamily="18" charset="0"/>
            </a:endParaRPr>
          </a:p>
        </p:txBody>
      </p:sp>
    </p:spTree>
    <p:extLst>
      <p:ext uri="{BB962C8B-B14F-4D97-AF65-F5344CB8AC3E}">
        <p14:creationId xmlns:p14="http://schemas.microsoft.com/office/powerpoint/2010/main" val="288642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700" y="228601"/>
            <a:ext cx="5714999" cy="1396774"/>
          </a:xfrm>
          <a:solidFill>
            <a:schemeClr val="bg1"/>
          </a:solidFill>
        </p:spPr>
        <p:txBody>
          <a:bodyPr lIns="216000" rIns="144000"/>
          <a:lstStyle/>
          <a:p>
            <a:r>
              <a:rPr lang="nl-NL" dirty="0" smtClean="0"/>
              <a:t>Johann </a:t>
            </a:r>
            <a:r>
              <a:rPr lang="nl-NL" dirty="0" err="1" smtClean="0"/>
              <a:t>Bernoulli</a:t>
            </a:r>
            <a:r>
              <a:rPr lang="nl-NL" dirty="0"/>
              <a:t> </a:t>
            </a:r>
            <a:r>
              <a:rPr lang="nl-NL" dirty="0" smtClean="0"/>
              <a:t/>
            </a:r>
            <a:br>
              <a:rPr lang="nl-NL" dirty="0" smtClean="0"/>
            </a:br>
            <a:r>
              <a:rPr lang="nl-NL" dirty="0" smtClean="0"/>
              <a:t>(</a:t>
            </a:r>
            <a:r>
              <a:rPr lang="nl-NL" dirty="0" err="1" smtClean="0"/>
              <a:t>Basel</a:t>
            </a:r>
            <a:r>
              <a:rPr lang="nl-NL" dirty="0" smtClean="0"/>
              <a:t>, 1667–1748)</a:t>
            </a:r>
            <a:endParaRPr lang="en-US" dirty="0"/>
          </a:p>
        </p:txBody>
      </p:sp>
      <p:sp>
        <p:nvSpPr>
          <p:cNvPr id="5" name="TextBox 4"/>
          <p:cNvSpPr txBox="1"/>
          <p:nvPr/>
        </p:nvSpPr>
        <p:spPr>
          <a:xfrm>
            <a:off x="139701" y="1838324"/>
            <a:ext cx="5714998" cy="4689475"/>
          </a:xfrm>
          <a:prstGeom prst="rect">
            <a:avLst/>
          </a:prstGeom>
          <a:solidFill>
            <a:schemeClr val="bg1"/>
          </a:solidFill>
        </p:spPr>
        <p:txBody>
          <a:bodyPr vert="horz" lIns="216000" tIns="45720" rIns="144000" bIns="45720" rtlCol="0" anchor="t">
            <a:noAutofit/>
          </a:bodyPr>
          <a:lstStyle>
            <a:lvl1pPr>
              <a:lnSpc>
                <a:spcPct val="90000"/>
              </a:lnSpc>
              <a:spcBef>
                <a:spcPct val="0"/>
              </a:spcBef>
              <a:buNone/>
              <a:defRPr sz="4400">
                <a:latin typeface="+mj-lt"/>
                <a:ea typeface="+mj-ea"/>
                <a:cs typeface="+mj-cs"/>
              </a:defRPr>
            </a:lvl1pPr>
          </a:lstStyle>
          <a:p>
            <a:pPr marL="360000" indent="-457200"/>
            <a:r>
              <a:rPr lang="nl-NL" sz="2800" b="1" dirty="0" smtClean="0">
                <a:solidFill>
                  <a:srgbClr val="FF0000"/>
                </a:solidFill>
              </a:rPr>
              <a:t>A</a:t>
            </a:r>
            <a:r>
              <a:rPr lang="nl-NL" sz="2800" dirty="0" smtClean="0"/>
              <a:t>t </a:t>
            </a:r>
            <a:r>
              <a:rPr lang="nl-NL" sz="2800" dirty="0" err="1" smtClean="0"/>
              <a:t>the</a:t>
            </a:r>
            <a:r>
              <a:rPr lang="nl-NL" sz="2800" dirty="0" smtClean="0"/>
              <a:t> </a:t>
            </a:r>
            <a:r>
              <a:rPr lang="nl-NL" sz="2800" dirty="0" err="1" smtClean="0"/>
              <a:t>university</a:t>
            </a:r>
            <a:r>
              <a:rPr lang="nl-NL" sz="2800" dirty="0" smtClean="0"/>
              <a:t> Johann </a:t>
            </a:r>
            <a:r>
              <a:rPr lang="nl-NL" sz="2800" dirty="0" err="1" smtClean="0"/>
              <a:t>follows</a:t>
            </a:r>
            <a:r>
              <a:rPr lang="nl-NL" sz="2800" dirty="0" smtClean="0"/>
              <a:t> </a:t>
            </a:r>
            <a:r>
              <a:rPr lang="nl-NL" sz="2800" dirty="0" err="1" smtClean="0"/>
              <a:t>the</a:t>
            </a:r>
            <a:r>
              <a:rPr lang="nl-NL" sz="2800" dirty="0" smtClean="0"/>
              <a:t> </a:t>
            </a:r>
            <a:r>
              <a:rPr lang="nl-NL" sz="2800" dirty="0" err="1" smtClean="0"/>
              <a:t>lectures</a:t>
            </a:r>
            <a:r>
              <a:rPr lang="nl-NL" sz="2800" dirty="0" smtClean="0"/>
              <a:t> of his </a:t>
            </a:r>
            <a:r>
              <a:rPr lang="nl-NL" sz="2800" dirty="0" err="1" smtClean="0"/>
              <a:t>brother</a:t>
            </a:r>
            <a:r>
              <a:rPr lang="nl-NL" sz="2800" dirty="0" smtClean="0"/>
              <a:t> Jacob.</a:t>
            </a:r>
          </a:p>
          <a:p>
            <a:pPr marL="360000" indent="-457200"/>
            <a:r>
              <a:rPr lang="nl-NL" sz="2800" b="1" dirty="0">
                <a:solidFill>
                  <a:srgbClr val="FF0000"/>
                </a:solidFill>
              </a:rPr>
              <a:t>A</a:t>
            </a:r>
            <a:r>
              <a:rPr lang="nl-NL" sz="2800" dirty="0" smtClean="0"/>
              <a:t>s a team Jacob </a:t>
            </a:r>
            <a:r>
              <a:rPr lang="nl-NL" sz="2800" dirty="0" err="1" smtClean="0"/>
              <a:t>and</a:t>
            </a:r>
            <a:r>
              <a:rPr lang="nl-NL" sz="2800" dirty="0" smtClean="0"/>
              <a:t> Johann </a:t>
            </a:r>
            <a:r>
              <a:rPr lang="nl-NL" sz="2800" dirty="0" err="1" smtClean="0"/>
              <a:t>explore</a:t>
            </a:r>
            <a:r>
              <a:rPr lang="nl-NL" sz="2800" dirty="0" smtClean="0"/>
              <a:t> </a:t>
            </a:r>
            <a:r>
              <a:rPr lang="nl-NL" sz="2800" dirty="0" err="1" smtClean="0"/>
              <a:t>Leibniz’s</a:t>
            </a:r>
            <a:r>
              <a:rPr lang="nl-NL" sz="2800" dirty="0" smtClean="0"/>
              <a:t> </a:t>
            </a:r>
            <a:r>
              <a:rPr lang="nl-NL" sz="2800" i="1" dirty="0" smtClean="0"/>
              <a:t>New Method. </a:t>
            </a:r>
          </a:p>
          <a:p>
            <a:pPr marL="360000" indent="-457200"/>
            <a:r>
              <a:rPr lang="nl-NL" sz="2800" b="1" dirty="0">
                <a:solidFill>
                  <a:srgbClr val="FF0000"/>
                </a:solidFill>
              </a:rPr>
              <a:t>p</a:t>
            </a:r>
            <a:r>
              <a:rPr lang="nl-NL" sz="2800" dirty="0" smtClean="0"/>
              <a:t>rivate teacher of </a:t>
            </a:r>
            <a:r>
              <a:rPr lang="nl-NL" sz="2800" dirty="0" err="1" smtClean="0"/>
              <a:t>the</a:t>
            </a:r>
            <a:r>
              <a:rPr lang="nl-NL" sz="2800" dirty="0" smtClean="0"/>
              <a:t> calculus (Geneva 1691 </a:t>
            </a:r>
            <a:r>
              <a:rPr lang="nl-NL" sz="2800" dirty="0" err="1" smtClean="0"/>
              <a:t>and</a:t>
            </a:r>
            <a:r>
              <a:rPr lang="nl-NL" sz="2800" dirty="0" smtClean="0"/>
              <a:t> Paris 1692 </a:t>
            </a:r>
            <a:r>
              <a:rPr lang="nl-NL" sz="2800" dirty="0" err="1" smtClean="0"/>
              <a:t>where</a:t>
            </a:r>
            <a:r>
              <a:rPr lang="nl-NL" sz="2800" dirty="0" smtClean="0"/>
              <a:t> </a:t>
            </a:r>
            <a:r>
              <a:rPr lang="nl-NL" sz="2800" dirty="0" err="1" smtClean="0"/>
              <a:t>L’Hospital</a:t>
            </a:r>
            <a:r>
              <a:rPr lang="nl-NL" sz="2800" dirty="0" smtClean="0"/>
              <a:t> is his student)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499" y="228601"/>
            <a:ext cx="5584641" cy="6299198"/>
          </a:xfrm>
          <a:prstGeom prst="rect">
            <a:avLst/>
          </a:prstGeom>
        </p:spPr>
      </p:pic>
    </p:spTree>
    <p:extLst>
      <p:ext uri="{BB962C8B-B14F-4D97-AF65-F5344CB8AC3E}">
        <p14:creationId xmlns:p14="http://schemas.microsoft.com/office/powerpoint/2010/main" val="330207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821" y="228601"/>
            <a:ext cx="11348357" cy="1396774"/>
          </a:xfrm>
          <a:solidFill>
            <a:schemeClr val="bg1"/>
          </a:solidFill>
        </p:spPr>
        <p:txBody>
          <a:bodyPr lIns="216000" rIns="144000"/>
          <a:lstStyle/>
          <a:p>
            <a:r>
              <a:rPr lang="en-US" dirty="0" smtClean="0"/>
              <a:t>Johann is back in </a:t>
            </a:r>
            <a:r>
              <a:rPr lang="en-US" dirty="0"/>
              <a:t>Basel, by the end of 1692 </a:t>
            </a:r>
          </a:p>
        </p:txBody>
      </p:sp>
      <p:sp>
        <p:nvSpPr>
          <p:cNvPr id="3" name="Content Placeholder 2"/>
          <p:cNvSpPr>
            <a:spLocks noGrp="1"/>
          </p:cNvSpPr>
          <p:nvPr>
            <p:ph idx="1"/>
          </p:nvPr>
        </p:nvSpPr>
        <p:spPr>
          <a:xfrm>
            <a:off x="421821" y="1825624"/>
            <a:ext cx="11348357" cy="4689475"/>
          </a:xfrm>
          <a:solidFill>
            <a:schemeClr val="bg1"/>
          </a:solidFill>
        </p:spPr>
        <p:txBody>
          <a:bodyPr lIns="216000" tIns="108000" bIns="108000">
            <a:normAutofit/>
          </a:bodyPr>
          <a:lstStyle/>
          <a:p>
            <a:pPr marL="0" indent="0">
              <a:buNone/>
            </a:pPr>
            <a:r>
              <a:rPr lang="en-US" b="1" dirty="0" smtClean="0">
                <a:solidFill>
                  <a:srgbClr val="FF0000"/>
                </a:solidFill>
                <a:latin typeface="Book Antiqua" panose="02040602050305030304" pitchFamily="18" charset="0"/>
              </a:rPr>
              <a:t>J</a:t>
            </a:r>
            <a:r>
              <a:rPr lang="en-US" dirty="0" smtClean="0">
                <a:latin typeface="Book Antiqua" panose="02040602050305030304" pitchFamily="18" charset="0"/>
              </a:rPr>
              <a:t>ohann Bernoulli is </a:t>
            </a:r>
            <a:r>
              <a:rPr lang="en-US" dirty="0">
                <a:latin typeface="Book Antiqua" panose="02040602050305030304" pitchFamily="18" charset="0"/>
              </a:rPr>
              <a:t>in an awkward </a:t>
            </a:r>
            <a:r>
              <a:rPr lang="en-US" dirty="0" smtClean="0">
                <a:latin typeface="Book Antiqua" panose="02040602050305030304" pitchFamily="18" charset="0"/>
              </a:rPr>
              <a:t>situation.</a:t>
            </a:r>
          </a:p>
          <a:p>
            <a:pPr marL="360000" indent="-457200">
              <a:buNone/>
            </a:pPr>
            <a:r>
              <a:rPr lang="en-GB" b="1" dirty="0">
                <a:solidFill>
                  <a:srgbClr val="FF0000"/>
                </a:solidFill>
                <a:latin typeface="Book Antiqua" panose="02040602050305030304" pitchFamily="18" charset="0"/>
              </a:rPr>
              <a:t>H</a:t>
            </a:r>
            <a:r>
              <a:rPr lang="en-GB" dirty="0" smtClean="0">
                <a:latin typeface="Book Antiqua" panose="02040602050305030304" pitchFamily="18" charset="0"/>
              </a:rPr>
              <a:t>e </a:t>
            </a:r>
            <a:r>
              <a:rPr lang="en-GB" dirty="0">
                <a:latin typeface="Book Antiqua" panose="02040602050305030304" pitchFamily="18" charset="0"/>
              </a:rPr>
              <a:t>i</a:t>
            </a:r>
            <a:r>
              <a:rPr lang="en-GB" dirty="0" smtClean="0">
                <a:latin typeface="Book Antiqua" panose="02040602050305030304" pitchFamily="18" charset="0"/>
              </a:rPr>
              <a:t>s </a:t>
            </a:r>
            <a:r>
              <a:rPr lang="en-US" dirty="0" smtClean="0">
                <a:latin typeface="Book Antiqua" panose="02040602050305030304" pitchFamily="18" charset="0"/>
              </a:rPr>
              <a:t>highly </a:t>
            </a:r>
            <a:r>
              <a:rPr lang="en-US" dirty="0">
                <a:latin typeface="Book Antiqua" panose="02040602050305030304" pitchFamily="18" charset="0"/>
              </a:rPr>
              <a:t>qualified in the new mathematical </a:t>
            </a:r>
            <a:r>
              <a:rPr lang="en-US" dirty="0" smtClean="0">
                <a:latin typeface="Book Antiqua" panose="02040602050305030304" pitchFamily="18" charset="0"/>
              </a:rPr>
              <a:t>developments</a:t>
            </a:r>
            <a:r>
              <a:rPr lang="en-GB" dirty="0">
                <a:latin typeface="Book Antiqua" panose="02040602050305030304" pitchFamily="18" charset="0"/>
              </a:rPr>
              <a:t> </a:t>
            </a:r>
            <a:r>
              <a:rPr lang="en-GB" dirty="0" smtClean="0">
                <a:latin typeface="Book Antiqua" panose="02040602050305030304" pitchFamily="18" charset="0"/>
              </a:rPr>
              <a:t>but cannot find a proper job.</a:t>
            </a:r>
          </a:p>
          <a:p>
            <a:pPr marL="360000" indent="-457200">
              <a:buNone/>
            </a:pPr>
            <a:r>
              <a:rPr lang="en-GB" b="1" dirty="0">
                <a:solidFill>
                  <a:srgbClr val="FF0000"/>
                </a:solidFill>
                <a:latin typeface="Book Antiqua" panose="02040602050305030304" pitchFamily="18" charset="0"/>
              </a:rPr>
              <a:t>I</a:t>
            </a:r>
            <a:r>
              <a:rPr lang="en-GB" dirty="0" smtClean="0">
                <a:latin typeface="Book Antiqua" panose="02040602050305030304" pitchFamily="18" charset="0"/>
              </a:rPr>
              <a:t>n 1694 he completes his medical studies with a doctorate, his application for the university’s chair of logic fails, he decides to take the job of municipal engineer. With his boots in the mud. </a:t>
            </a:r>
          </a:p>
          <a:p>
            <a:pPr marL="360000" indent="-457200">
              <a:buNone/>
            </a:pPr>
            <a:r>
              <a:rPr lang="en-GB" b="1" dirty="0">
                <a:solidFill>
                  <a:srgbClr val="FF0000"/>
                </a:solidFill>
                <a:latin typeface="Book Antiqua" panose="02040602050305030304" pitchFamily="18" charset="0"/>
              </a:rPr>
              <a:t>A</a:t>
            </a:r>
            <a:r>
              <a:rPr lang="en-GB" dirty="0" smtClean="0">
                <a:latin typeface="Book Antiqua" panose="02040602050305030304" pitchFamily="18" charset="0"/>
              </a:rPr>
              <a:t>pril 1694 he marries Dorothea Falkner and in February 1695 their first child </a:t>
            </a:r>
            <a:r>
              <a:rPr lang="en-GB" dirty="0" err="1" smtClean="0">
                <a:latin typeface="Book Antiqua" panose="02040602050305030304" pitchFamily="18" charset="0"/>
              </a:rPr>
              <a:t>Nikolaus</a:t>
            </a:r>
            <a:r>
              <a:rPr lang="en-GB" dirty="0" smtClean="0">
                <a:latin typeface="Book Antiqua" panose="02040602050305030304" pitchFamily="18" charset="0"/>
              </a:rPr>
              <a:t> is born. Johann needs to improve his position.</a:t>
            </a:r>
          </a:p>
          <a:p>
            <a:pPr marL="360000" indent="-457200">
              <a:buNone/>
            </a:pPr>
            <a:r>
              <a:rPr lang="en-GB" b="1" dirty="0">
                <a:solidFill>
                  <a:srgbClr val="FF0000"/>
                </a:solidFill>
                <a:latin typeface="Book Antiqua" panose="02040602050305030304" pitchFamily="18" charset="0"/>
              </a:rPr>
              <a:t>I</a:t>
            </a:r>
            <a:r>
              <a:rPr lang="en-GB" dirty="0" smtClean="0">
                <a:latin typeface="Book Antiqua" panose="02040602050305030304" pitchFamily="18" charset="0"/>
              </a:rPr>
              <a:t>n September 1695 Johann and Dorothea move to Groningen (NL), where Johann has accepted the university’s chair of mathematics.</a:t>
            </a:r>
            <a:endParaRPr lang="en-US" dirty="0">
              <a:latin typeface="Book Antiqua" panose="02040602050305030304" pitchFamily="18" charset="0"/>
            </a:endParaRPr>
          </a:p>
        </p:txBody>
      </p:sp>
    </p:spTree>
    <p:extLst>
      <p:ext uri="{BB962C8B-B14F-4D97-AF65-F5344CB8AC3E}">
        <p14:creationId xmlns:p14="http://schemas.microsoft.com/office/powerpoint/2010/main" val="415975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821" y="228601"/>
            <a:ext cx="11348357" cy="1396774"/>
          </a:xfrm>
          <a:solidFill>
            <a:schemeClr val="bg1"/>
          </a:solidFill>
        </p:spPr>
        <p:txBody>
          <a:bodyPr lIns="216000" rIns="144000"/>
          <a:lstStyle/>
          <a:p>
            <a:r>
              <a:rPr lang="nl-NL" dirty="0" smtClean="0"/>
              <a:t>1690–1695: </a:t>
            </a:r>
            <a:r>
              <a:rPr lang="nl-NL" dirty="0" err="1" smtClean="0"/>
              <a:t>interaction</a:t>
            </a:r>
            <a:r>
              <a:rPr lang="nl-NL" dirty="0"/>
              <a:t> </a:t>
            </a:r>
            <a:r>
              <a:rPr lang="nl-NL" dirty="0" err="1" smtClean="0"/>
              <a:t>Leibniz</a:t>
            </a:r>
            <a:r>
              <a:rPr lang="nl-NL" dirty="0" err="1" smtClean="0">
                <a:sym typeface="Wingdings" panose="05000000000000000000" pitchFamily="2" charset="2"/>
              </a:rPr>
              <a:t>↔</a:t>
            </a:r>
            <a:r>
              <a:rPr lang="nl-NL" dirty="0" err="1" smtClean="0"/>
              <a:t>Bernoullis</a:t>
            </a:r>
            <a:endParaRPr lang="en-US" dirty="0"/>
          </a:p>
        </p:txBody>
      </p:sp>
      <p:sp>
        <p:nvSpPr>
          <p:cNvPr id="3" name="Content Placeholder 2"/>
          <p:cNvSpPr>
            <a:spLocks noGrp="1"/>
          </p:cNvSpPr>
          <p:nvPr>
            <p:ph idx="1"/>
          </p:nvPr>
        </p:nvSpPr>
        <p:spPr>
          <a:xfrm>
            <a:off x="421821" y="1825624"/>
            <a:ext cx="11348357" cy="4689475"/>
          </a:xfrm>
          <a:solidFill>
            <a:schemeClr val="bg1"/>
          </a:solidFill>
        </p:spPr>
        <p:txBody>
          <a:bodyPr lIns="216000" tIns="108000" bIns="108000">
            <a:normAutofit/>
          </a:bodyPr>
          <a:lstStyle/>
          <a:p>
            <a:pPr marL="360000" indent="-457200">
              <a:buNone/>
            </a:pPr>
            <a:r>
              <a:rPr lang="nl-NL" b="1" dirty="0" err="1" smtClean="0">
                <a:solidFill>
                  <a:srgbClr val="FF0000"/>
                </a:solidFill>
                <a:latin typeface="Book Antiqua" panose="02040602050305030304" pitchFamily="18" charset="0"/>
              </a:rPr>
              <a:t>B</a:t>
            </a:r>
            <a:r>
              <a:rPr lang="nl-NL" dirty="0" err="1" smtClean="0">
                <a:latin typeface="Book Antiqua" panose="02040602050305030304" pitchFamily="18" charset="0"/>
              </a:rPr>
              <a:t>efore</a:t>
            </a:r>
            <a:r>
              <a:rPr lang="nl-NL" dirty="0" smtClean="0">
                <a:latin typeface="Book Antiqua" panose="02040602050305030304" pitchFamily="18" charset="0"/>
              </a:rPr>
              <a:t> </a:t>
            </a:r>
            <a:r>
              <a:rPr lang="nl-NL" dirty="0" err="1" smtClean="0">
                <a:latin typeface="Book Antiqua" panose="02040602050305030304" pitchFamily="18" charset="0"/>
              </a:rPr>
              <a:t>answering</a:t>
            </a:r>
            <a:r>
              <a:rPr lang="nl-NL" dirty="0" smtClean="0">
                <a:latin typeface="Book Antiqua" panose="02040602050305030304" pitchFamily="18" charset="0"/>
              </a:rPr>
              <a:t> </a:t>
            </a:r>
            <a:r>
              <a:rPr lang="nl-NL" dirty="0" err="1" smtClean="0">
                <a:latin typeface="Book Antiqua" panose="02040602050305030304" pitchFamily="18" charset="0"/>
              </a:rPr>
              <a:t>Jacob’s</a:t>
            </a:r>
            <a:r>
              <a:rPr lang="nl-NL" dirty="0" smtClean="0">
                <a:latin typeface="Book Antiqua" panose="02040602050305030304" pitchFamily="18" charset="0"/>
              </a:rPr>
              <a:t> letter of Dec. 1687 Leibniz had </a:t>
            </a:r>
            <a:r>
              <a:rPr lang="nl-NL" dirty="0" err="1" smtClean="0">
                <a:latin typeface="Book Antiqua" panose="02040602050305030304" pitchFamily="18" charset="0"/>
              </a:rPr>
              <a:t>already</a:t>
            </a:r>
            <a:r>
              <a:rPr lang="nl-NL" dirty="0" smtClean="0">
                <a:latin typeface="Book Antiqua" panose="02040602050305030304" pitchFamily="18" charset="0"/>
              </a:rPr>
              <a:t> </a:t>
            </a:r>
            <a:r>
              <a:rPr lang="nl-NL" dirty="0" err="1" smtClean="0">
                <a:latin typeface="Book Antiqua" panose="02040602050305030304" pitchFamily="18" charset="0"/>
              </a:rPr>
              <a:t>reacted</a:t>
            </a:r>
            <a:r>
              <a:rPr lang="nl-NL" dirty="0" smtClean="0">
                <a:latin typeface="Book Antiqua" panose="02040602050305030304" pitchFamily="18" charset="0"/>
              </a:rPr>
              <a:t> in a </a:t>
            </a:r>
            <a:r>
              <a:rPr lang="nl-NL" dirty="0" err="1" smtClean="0">
                <a:latin typeface="Book Antiqua" panose="02040602050305030304" pitchFamily="18" charset="0"/>
              </a:rPr>
              <a:t>journal</a:t>
            </a:r>
            <a:r>
              <a:rPr lang="nl-NL" dirty="0" smtClean="0">
                <a:latin typeface="Book Antiqua" panose="02040602050305030304" pitchFamily="18" charset="0"/>
              </a:rPr>
              <a:t> </a:t>
            </a:r>
            <a:r>
              <a:rPr lang="nl-NL" dirty="0" err="1" smtClean="0">
                <a:latin typeface="Book Antiqua" panose="02040602050305030304" pitchFamily="18" charset="0"/>
              </a:rPr>
              <a:t>article</a:t>
            </a:r>
            <a:r>
              <a:rPr lang="nl-NL" dirty="0" smtClean="0">
                <a:latin typeface="Book Antiqua" panose="02040602050305030304" pitchFamily="18" charset="0"/>
              </a:rPr>
              <a:t> </a:t>
            </a:r>
            <a:r>
              <a:rPr lang="nl-NL" dirty="0" err="1" smtClean="0">
                <a:latin typeface="Book Antiqua" panose="02040602050305030304" pitchFamily="18" charset="0"/>
              </a:rPr>
              <a:t>to</a:t>
            </a:r>
            <a:r>
              <a:rPr lang="nl-NL" dirty="0" smtClean="0">
                <a:latin typeface="Book Antiqua" panose="02040602050305030304" pitchFamily="18" charset="0"/>
              </a:rPr>
              <a:t> </a:t>
            </a:r>
            <a:r>
              <a:rPr lang="nl-NL" dirty="0" err="1" smtClean="0">
                <a:latin typeface="Book Antiqua" panose="02040602050305030304" pitchFamily="18" charset="0"/>
              </a:rPr>
              <a:t>two</a:t>
            </a:r>
            <a:r>
              <a:rPr lang="nl-NL" dirty="0" smtClean="0">
                <a:latin typeface="Book Antiqua" panose="02040602050305030304" pitchFamily="18" charset="0"/>
              </a:rPr>
              <a:t> </a:t>
            </a:r>
            <a:r>
              <a:rPr lang="nl-NL" dirty="0" err="1" smtClean="0">
                <a:latin typeface="Book Antiqua" panose="02040602050305030304" pitchFamily="18" charset="0"/>
              </a:rPr>
              <a:t>publications</a:t>
            </a:r>
            <a:r>
              <a:rPr lang="nl-NL" dirty="0" smtClean="0">
                <a:latin typeface="Book Antiqua" panose="02040602050305030304" pitchFamily="18" charset="0"/>
              </a:rPr>
              <a:t> </a:t>
            </a:r>
            <a:r>
              <a:rPr lang="nl-NL" dirty="0" err="1" smtClean="0">
                <a:latin typeface="Book Antiqua" panose="02040602050305030304" pitchFamily="18" charset="0"/>
              </a:rPr>
              <a:t>by</a:t>
            </a:r>
            <a:r>
              <a:rPr lang="nl-NL" dirty="0" smtClean="0">
                <a:latin typeface="Book Antiqua" panose="02040602050305030304" pitchFamily="18" charset="0"/>
              </a:rPr>
              <a:t> Jacob. </a:t>
            </a:r>
          </a:p>
          <a:p>
            <a:pPr marL="360000" indent="-457200">
              <a:buNone/>
            </a:pPr>
            <a:r>
              <a:rPr lang="nl-NL" b="1" dirty="0" smtClean="0">
                <a:solidFill>
                  <a:srgbClr val="FF0000"/>
                </a:solidFill>
                <a:latin typeface="Book Antiqua" panose="02040602050305030304" pitchFamily="18" charset="0"/>
              </a:rPr>
              <a:t>L</a:t>
            </a:r>
            <a:r>
              <a:rPr lang="nl-NL" dirty="0" smtClean="0">
                <a:latin typeface="Book Antiqua" panose="02040602050305030304" pitchFamily="18" charset="0"/>
              </a:rPr>
              <a:t>eibniz </a:t>
            </a:r>
            <a:r>
              <a:rPr lang="nl-NL" dirty="0" err="1" smtClean="0">
                <a:latin typeface="Book Antiqua" panose="02040602050305030304" pitchFamily="18" charset="0"/>
              </a:rPr>
              <a:t>praises</a:t>
            </a:r>
            <a:r>
              <a:rPr lang="nl-NL" dirty="0" smtClean="0">
                <a:latin typeface="Book Antiqua" panose="02040602050305030304" pitchFamily="18" charset="0"/>
              </a:rPr>
              <a:t> in </a:t>
            </a:r>
            <a:r>
              <a:rPr lang="nl-NL" dirty="0" err="1" smtClean="0">
                <a:latin typeface="Book Antiqua" panose="02040602050305030304" pitchFamily="18" charset="0"/>
              </a:rPr>
              <a:t>the</a:t>
            </a:r>
            <a:r>
              <a:rPr lang="nl-NL" dirty="0" smtClean="0">
                <a:latin typeface="Book Antiqua" panose="02040602050305030304" pitchFamily="18" charset="0"/>
              </a:rPr>
              <a:t> </a:t>
            </a:r>
            <a:r>
              <a:rPr lang="nl-NL" i="1" dirty="0" smtClean="0">
                <a:latin typeface="Book Antiqua" panose="02040602050305030304" pitchFamily="18" charset="0"/>
              </a:rPr>
              <a:t>Acta </a:t>
            </a:r>
            <a:r>
              <a:rPr lang="nl-NL" i="1" dirty="0" err="1" smtClean="0">
                <a:latin typeface="Book Antiqua" panose="02040602050305030304" pitchFamily="18" charset="0"/>
              </a:rPr>
              <a:t>Eruditorum</a:t>
            </a:r>
            <a:r>
              <a:rPr lang="nl-NL" i="1" dirty="0" smtClean="0">
                <a:latin typeface="Book Antiqua" panose="02040602050305030304" pitchFamily="18" charset="0"/>
              </a:rPr>
              <a:t> </a:t>
            </a:r>
            <a:r>
              <a:rPr lang="nl-NL" dirty="0" err="1" smtClean="0">
                <a:latin typeface="Book Antiqua" panose="02040602050305030304" pitchFamily="18" charset="0"/>
              </a:rPr>
              <a:t>Jacob’s</a:t>
            </a:r>
            <a:r>
              <a:rPr lang="nl-NL" dirty="0" smtClean="0">
                <a:latin typeface="Book Antiqua" panose="02040602050305030304" pitchFamily="18" charset="0"/>
              </a:rPr>
              <a:t> solution of a </a:t>
            </a:r>
            <a:r>
              <a:rPr lang="nl-NL" dirty="0" err="1" smtClean="0">
                <a:latin typeface="Book Antiqua" panose="02040602050305030304" pitchFamily="18" charset="0"/>
              </a:rPr>
              <a:t>challenge</a:t>
            </a:r>
            <a:r>
              <a:rPr lang="nl-NL" dirty="0" smtClean="0">
                <a:latin typeface="Book Antiqua" panose="02040602050305030304" pitchFamily="18" charset="0"/>
              </a:rPr>
              <a:t> </a:t>
            </a:r>
            <a:r>
              <a:rPr lang="nl-NL" dirty="0" err="1" smtClean="0">
                <a:latin typeface="Book Antiqua" panose="02040602050305030304" pitchFamily="18" charset="0"/>
              </a:rPr>
              <a:t>that</a:t>
            </a:r>
            <a:r>
              <a:rPr lang="nl-NL" dirty="0" smtClean="0">
                <a:latin typeface="Book Antiqua" panose="02040602050305030304" pitchFamily="18" charset="0"/>
              </a:rPr>
              <a:t> Leibniz had </a:t>
            </a:r>
            <a:r>
              <a:rPr lang="nl-NL" dirty="0" err="1" smtClean="0">
                <a:latin typeface="Book Antiqua" panose="02040602050305030304" pitchFamily="18" charset="0"/>
              </a:rPr>
              <a:t>proposed</a:t>
            </a:r>
            <a:r>
              <a:rPr lang="nl-NL" dirty="0" smtClean="0">
                <a:latin typeface="Book Antiqua" panose="02040602050305030304" pitchFamily="18" charset="0"/>
              </a:rPr>
              <a:t> </a:t>
            </a:r>
            <a:r>
              <a:rPr lang="nl-NL" dirty="0" err="1" smtClean="0">
                <a:latin typeface="Book Antiqua" panose="02040602050305030304" pitchFamily="18" charset="0"/>
              </a:rPr>
              <a:t>about</a:t>
            </a:r>
            <a:r>
              <a:rPr lang="nl-NL" dirty="0" smtClean="0">
                <a:latin typeface="Book Antiqua" panose="02040602050305030304" pitchFamily="18" charset="0"/>
              </a:rPr>
              <a:t> </a:t>
            </a:r>
            <a:r>
              <a:rPr lang="nl-NL" dirty="0" err="1" smtClean="0">
                <a:latin typeface="Book Antiqua" panose="02040602050305030304" pitchFamily="18" charset="0"/>
              </a:rPr>
              <a:t>the</a:t>
            </a:r>
            <a:r>
              <a:rPr lang="nl-NL" dirty="0" smtClean="0">
                <a:latin typeface="Book Antiqua" panose="02040602050305030304" pitchFamily="18" charset="0"/>
              </a:rPr>
              <a:t> </a:t>
            </a:r>
            <a:r>
              <a:rPr lang="nl-NL" dirty="0" err="1" smtClean="0">
                <a:latin typeface="Book Antiqua" panose="02040602050305030304" pitchFamily="18" charset="0"/>
              </a:rPr>
              <a:t>isochronous</a:t>
            </a:r>
            <a:r>
              <a:rPr lang="nl-NL" dirty="0" smtClean="0">
                <a:latin typeface="Book Antiqua" panose="02040602050305030304" pitchFamily="18" charset="0"/>
              </a:rPr>
              <a:t> curve:</a:t>
            </a:r>
          </a:p>
          <a:p>
            <a:pPr marL="360000" indent="-457200">
              <a:buNone/>
            </a:pPr>
            <a:r>
              <a:rPr lang="en-GB" b="1" dirty="0">
                <a:solidFill>
                  <a:srgbClr val="FF0000"/>
                </a:solidFill>
                <a:latin typeface="Book Antiqua" panose="02040602050305030304" pitchFamily="18" charset="0"/>
              </a:rPr>
              <a:t>M</a:t>
            </a:r>
            <a:r>
              <a:rPr lang="en-GB" dirty="0">
                <a:latin typeface="Book Antiqua" panose="02040602050305030304" pitchFamily="18" charset="0"/>
              </a:rPr>
              <a:t>r Bernoulli “</a:t>
            </a:r>
            <a:r>
              <a:rPr lang="en-GB" dirty="0">
                <a:solidFill>
                  <a:srgbClr val="002060"/>
                </a:solidFill>
                <a:latin typeface="Book Antiqua" panose="02040602050305030304" pitchFamily="18" charset="0"/>
              </a:rPr>
              <a:t>presents his analysis according to the rules of my new calculus, which I call differential or incremental, published by me in these </a:t>
            </a:r>
            <a:r>
              <a:rPr lang="en-GB" i="1" dirty="0" err="1">
                <a:solidFill>
                  <a:srgbClr val="002060"/>
                </a:solidFill>
                <a:latin typeface="Book Antiqua" panose="02040602050305030304" pitchFamily="18" charset="0"/>
              </a:rPr>
              <a:t>Acta</a:t>
            </a:r>
            <a:r>
              <a:rPr lang="en-GB" dirty="0">
                <a:solidFill>
                  <a:srgbClr val="002060"/>
                </a:solidFill>
                <a:latin typeface="Book Antiqua" panose="02040602050305030304" pitchFamily="18" charset="0"/>
              </a:rPr>
              <a:t>. To elaborate this analysis of my problem was totally not everybody’s business, because the art of this calculus is until now known to very few people, and I know no one who has better penetrated my thoughts than Mr. B.</a:t>
            </a:r>
            <a:r>
              <a:rPr lang="en-GB" dirty="0">
                <a:latin typeface="Book Antiqua" panose="02040602050305030304" pitchFamily="18" charset="0"/>
              </a:rPr>
              <a:t>”</a:t>
            </a:r>
            <a:endParaRPr lang="en-US" dirty="0">
              <a:latin typeface="Book Antiqua" panose="02040602050305030304" pitchFamily="18" charset="0"/>
            </a:endParaRPr>
          </a:p>
          <a:p>
            <a:pPr marL="360000" indent="-457200">
              <a:buNone/>
            </a:pPr>
            <a:endParaRPr lang="en-US" dirty="0">
              <a:latin typeface="Book Antiqua" panose="02040602050305030304" pitchFamily="18" charset="0"/>
            </a:endParaRPr>
          </a:p>
        </p:txBody>
      </p:sp>
    </p:spTree>
    <p:extLst>
      <p:ext uri="{BB962C8B-B14F-4D97-AF65-F5344CB8AC3E}">
        <p14:creationId xmlns:p14="http://schemas.microsoft.com/office/powerpoint/2010/main" val="20304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821" y="228601"/>
            <a:ext cx="11348357" cy="1396774"/>
          </a:xfrm>
          <a:solidFill>
            <a:schemeClr val="bg1"/>
          </a:solidFill>
        </p:spPr>
        <p:txBody>
          <a:bodyPr lIns="216000" rIns="144000"/>
          <a:lstStyle/>
          <a:p>
            <a:r>
              <a:rPr lang="en-US" dirty="0" smtClean="0"/>
              <a:t>Now it is Jacob Bernoulli’s turn</a:t>
            </a:r>
            <a:endParaRPr lang="en-US" dirty="0"/>
          </a:p>
        </p:txBody>
      </p:sp>
      <p:sp>
        <p:nvSpPr>
          <p:cNvPr id="3" name="Content Placeholder 2"/>
          <p:cNvSpPr>
            <a:spLocks noGrp="1"/>
          </p:cNvSpPr>
          <p:nvPr>
            <p:ph idx="1"/>
          </p:nvPr>
        </p:nvSpPr>
        <p:spPr>
          <a:xfrm>
            <a:off x="421821" y="1825624"/>
            <a:ext cx="11348357" cy="4689475"/>
          </a:xfrm>
          <a:solidFill>
            <a:schemeClr val="bg1"/>
          </a:solidFill>
        </p:spPr>
        <p:txBody>
          <a:bodyPr lIns="216000" tIns="108000" bIns="108000">
            <a:normAutofit/>
          </a:bodyPr>
          <a:lstStyle/>
          <a:p>
            <a:pPr marL="360000" indent="-457200">
              <a:lnSpc>
                <a:spcPct val="95000"/>
              </a:lnSpc>
              <a:buNone/>
            </a:pPr>
            <a:r>
              <a:rPr lang="nl-NL" b="1" dirty="0" smtClean="0">
                <a:solidFill>
                  <a:srgbClr val="FF0000"/>
                </a:solidFill>
                <a:latin typeface="Book Antiqua" panose="02040602050305030304" pitchFamily="18" charset="0"/>
              </a:rPr>
              <a:t>J</a:t>
            </a:r>
            <a:r>
              <a:rPr lang="nl-NL" dirty="0" smtClean="0">
                <a:latin typeface="Book Antiqua" panose="02040602050305030304" pitchFamily="18" charset="0"/>
              </a:rPr>
              <a:t>acob </a:t>
            </a:r>
            <a:r>
              <a:rPr lang="nl-NL" dirty="0" err="1" smtClean="0">
                <a:latin typeface="Book Antiqua" panose="02040602050305030304" pitchFamily="18" charset="0"/>
              </a:rPr>
              <a:t>Bernoulli</a:t>
            </a:r>
            <a:r>
              <a:rPr lang="nl-NL" dirty="0" smtClean="0">
                <a:latin typeface="Book Antiqua" panose="02040602050305030304" pitchFamily="18" charset="0"/>
              </a:rPr>
              <a:t> </a:t>
            </a:r>
            <a:r>
              <a:rPr lang="nl-NL" dirty="0" err="1" smtClean="0">
                <a:latin typeface="Book Antiqua" panose="02040602050305030304" pitchFamily="18" charset="0"/>
              </a:rPr>
              <a:t>challenges</a:t>
            </a:r>
            <a:r>
              <a:rPr lang="nl-NL" dirty="0" smtClean="0">
                <a:latin typeface="Book Antiqua" panose="02040602050305030304" pitchFamily="18" charset="0"/>
              </a:rPr>
              <a:t> Leibniz </a:t>
            </a:r>
            <a:r>
              <a:rPr lang="nl-NL" dirty="0" err="1" smtClean="0">
                <a:latin typeface="Book Antiqua" panose="02040602050305030304" pitchFamily="18" charset="0"/>
              </a:rPr>
              <a:t>personally</a:t>
            </a:r>
            <a:r>
              <a:rPr lang="nl-NL" dirty="0" smtClean="0">
                <a:latin typeface="Book Antiqua" panose="02040602050305030304" pitchFamily="18" charset="0"/>
              </a:rPr>
              <a:t> </a:t>
            </a:r>
            <a:r>
              <a:rPr lang="nl-NL" dirty="0" err="1" smtClean="0">
                <a:latin typeface="Book Antiqua" panose="02040602050305030304" pitchFamily="18" charset="0"/>
              </a:rPr>
              <a:t>with</a:t>
            </a:r>
            <a:r>
              <a:rPr lang="nl-NL" dirty="0" smtClean="0">
                <a:latin typeface="Book Antiqua" panose="02040602050305030304" pitchFamily="18" charset="0"/>
              </a:rPr>
              <a:t> a new </a:t>
            </a:r>
            <a:r>
              <a:rPr lang="nl-NL" dirty="0" err="1" smtClean="0">
                <a:latin typeface="Book Antiqua" panose="02040602050305030304" pitchFamily="18" charset="0"/>
              </a:rPr>
              <a:t>problem</a:t>
            </a:r>
            <a:r>
              <a:rPr lang="nl-NL" dirty="0" smtClean="0">
                <a:latin typeface="Book Antiqua" panose="02040602050305030304" pitchFamily="18" charset="0"/>
              </a:rPr>
              <a:t>: </a:t>
            </a:r>
            <a:r>
              <a:rPr lang="nl-NL" dirty="0" err="1" smtClean="0">
                <a:latin typeface="Book Antiqua" panose="02040602050305030304" pitchFamily="18" charset="0"/>
              </a:rPr>
              <a:t>to</a:t>
            </a:r>
            <a:r>
              <a:rPr lang="nl-NL" dirty="0" smtClean="0">
                <a:latin typeface="Book Antiqua" panose="02040602050305030304" pitchFamily="18" charset="0"/>
              </a:rPr>
              <a:t> </a:t>
            </a:r>
            <a:r>
              <a:rPr lang="nl-NL" dirty="0" err="1" smtClean="0">
                <a:latin typeface="Book Antiqua" panose="02040602050305030304" pitchFamily="18" charset="0"/>
              </a:rPr>
              <a:t>determine</a:t>
            </a:r>
            <a:r>
              <a:rPr lang="nl-NL" dirty="0" smtClean="0">
                <a:latin typeface="Book Antiqua" panose="02040602050305030304" pitchFamily="18" charset="0"/>
              </a:rPr>
              <a:t> </a:t>
            </a:r>
            <a:r>
              <a:rPr lang="nl-NL" dirty="0" err="1" smtClean="0">
                <a:latin typeface="Book Antiqua" panose="02040602050305030304" pitchFamily="18" charset="0"/>
              </a:rPr>
              <a:t>the</a:t>
            </a:r>
            <a:r>
              <a:rPr lang="nl-NL" dirty="0" smtClean="0">
                <a:latin typeface="Book Antiqua" panose="02040602050305030304" pitchFamily="18" charset="0"/>
              </a:rPr>
              <a:t> </a:t>
            </a:r>
            <a:r>
              <a:rPr lang="nl-NL" dirty="0" err="1" smtClean="0">
                <a:latin typeface="Book Antiqua" panose="02040602050305030304" pitchFamily="18" charset="0"/>
              </a:rPr>
              <a:t>shape</a:t>
            </a:r>
            <a:r>
              <a:rPr lang="nl-NL" dirty="0" smtClean="0">
                <a:latin typeface="Book Antiqua" panose="02040602050305030304" pitchFamily="18" charset="0"/>
              </a:rPr>
              <a:t> of a </a:t>
            </a:r>
            <a:r>
              <a:rPr lang="nl-NL" dirty="0" err="1" smtClean="0">
                <a:latin typeface="Book Antiqua" panose="02040602050305030304" pitchFamily="18" charset="0"/>
              </a:rPr>
              <a:t>hanging</a:t>
            </a:r>
            <a:r>
              <a:rPr lang="nl-NL" dirty="0" smtClean="0">
                <a:latin typeface="Book Antiqua" panose="02040602050305030304" pitchFamily="18" charset="0"/>
              </a:rPr>
              <a:t> chain (</a:t>
            </a:r>
            <a:r>
              <a:rPr lang="nl-NL" dirty="0" err="1" smtClean="0">
                <a:latin typeface="Book Antiqua" panose="02040602050305030304" pitchFamily="18" charset="0"/>
              </a:rPr>
              <a:t>the</a:t>
            </a:r>
            <a:r>
              <a:rPr lang="nl-NL" dirty="0" smtClean="0">
                <a:latin typeface="Book Antiqua" panose="02040602050305030304" pitchFamily="18" charset="0"/>
              </a:rPr>
              <a:t> </a:t>
            </a:r>
            <a:r>
              <a:rPr lang="nl-NL" dirty="0" err="1" smtClean="0">
                <a:latin typeface="Book Antiqua" panose="02040602050305030304" pitchFamily="18" charset="0"/>
              </a:rPr>
              <a:t>so-called</a:t>
            </a:r>
            <a:r>
              <a:rPr lang="nl-NL" dirty="0" smtClean="0">
                <a:latin typeface="Book Antiqua" panose="02040602050305030304" pitchFamily="18" charset="0"/>
              </a:rPr>
              <a:t> </a:t>
            </a:r>
            <a:r>
              <a:rPr lang="nl-NL" dirty="0" err="1" smtClean="0">
                <a:latin typeface="Book Antiqua" panose="02040602050305030304" pitchFamily="18" charset="0"/>
              </a:rPr>
              <a:t>catenary</a:t>
            </a:r>
            <a:r>
              <a:rPr lang="nl-NL" dirty="0" smtClean="0">
                <a:latin typeface="Book Antiqua" panose="02040602050305030304" pitchFamily="18" charset="0"/>
              </a:rPr>
              <a:t> </a:t>
            </a:r>
            <a:r>
              <a:rPr lang="nl-NL" dirty="0" err="1" smtClean="0">
                <a:latin typeface="Book Antiqua" panose="02040602050305030304" pitchFamily="18" charset="0"/>
              </a:rPr>
              <a:t>problem</a:t>
            </a:r>
            <a:r>
              <a:rPr lang="nl-NL" dirty="0" smtClean="0">
                <a:latin typeface="Book Antiqua" panose="02040602050305030304" pitchFamily="18" charset="0"/>
              </a:rPr>
              <a:t>, </a:t>
            </a:r>
            <a:r>
              <a:rPr lang="nl-NL" dirty="0" err="1" smtClean="0">
                <a:latin typeface="Book Antiqua" panose="02040602050305030304" pitchFamily="18" charset="0"/>
              </a:rPr>
              <a:t>already</a:t>
            </a:r>
            <a:r>
              <a:rPr lang="nl-NL" dirty="0" smtClean="0">
                <a:latin typeface="Book Antiqua" panose="02040602050305030304" pitchFamily="18" charset="0"/>
              </a:rPr>
              <a:t> </a:t>
            </a:r>
            <a:r>
              <a:rPr lang="nl-NL" dirty="0" err="1" smtClean="0">
                <a:latin typeface="Book Antiqua" panose="02040602050305030304" pitchFamily="18" charset="0"/>
              </a:rPr>
              <a:t>posed</a:t>
            </a:r>
            <a:r>
              <a:rPr lang="nl-NL" dirty="0" smtClean="0">
                <a:latin typeface="Book Antiqua" panose="02040602050305030304" pitchFamily="18" charset="0"/>
              </a:rPr>
              <a:t> </a:t>
            </a:r>
            <a:r>
              <a:rPr lang="nl-NL" dirty="0" err="1" smtClean="0">
                <a:latin typeface="Book Antiqua" panose="02040602050305030304" pitchFamily="18" charset="0"/>
              </a:rPr>
              <a:t>by</a:t>
            </a:r>
            <a:r>
              <a:rPr lang="nl-NL" dirty="0" smtClean="0">
                <a:latin typeface="Book Antiqua" panose="02040602050305030304" pitchFamily="18" charset="0"/>
              </a:rPr>
              <a:t> </a:t>
            </a:r>
            <a:r>
              <a:rPr lang="nl-NL" dirty="0" err="1" smtClean="0">
                <a:latin typeface="Book Antiqua" panose="02040602050305030304" pitchFamily="18" charset="0"/>
              </a:rPr>
              <a:t>Galileo</a:t>
            </a:r>
            <a:r>
              <a:rPr lang="nl-NL" dirty="0" smtClean="0">
                <a:latin typeface="Book Antiqua" panose="02040602050305030304" pitchFamily="18" charset="0"/>
              </a:rPr>
              <a:t>).</a:t>
            </a:r>
            <a:endParaRPr lang="en-US" dirty="0">
              <a:latin typeface="Book Antiqua" panose="02040602050305030304" pitchFamily="18" charset="0"/>
            </a:endParaRPr>
          </a:p>
          <a:p>
            <a:pPr marL="360000" indent="-457200">
              <a:lnSpc>
                <a:spcPct val="95000"/>
              </a:lnSpc>
              <a:buNone/>
            </a:pPr>
            <a:r>
              <a:rPr lang="en-US" b="1" dirty="0">
                <a:solidFill>
                  <a:srgbClr val="FF0000"/>
                </a:solidFill>
                <a:latin typeface="Book Antiqua" panose="02040602050305030304" pitchFamily="18" charset="0"/>
              </a:rPr>
              <a:t>L</a:t>
            </a:r>
            <a:r>
              <a:rPr lang="en-US" dirty="0">
                <a:latin typeface="Book Antiqua" panose="02040602050305030304" pitchFamily="18" charset="0"/>
              </a:rPr>
              <a:t>eibniz reacts in his answer to Jacob Bernoulli, </a:t>
            </a:r>
            <a:r>
              <a:rPr lang="nl-NL" dirty="0">
                <a:latin typeface="Book Antiqua" panose="02040602050305030304" pitchFamily="18" charset="0"/>
              </a:rPr>
              <a:t>in </a:t>
            </a:r>
            <a:r>
              <a:rPr lang="nl-NL" dirty="0" err="1">
                <a:latin typeface="Book Antiqua" panose="02040602050305030304" pitchFamily="18" charset="0"/>
              </a:rPr>
              <a:t>the</a:t>
            </a:r>
            <a:r>
              <a:rPr lang="nl-NL" dirty="0">
                <a:latin typeface="Book Antiqua" panose="02040602050305030304" pitchFamily="18" charset="0"/>
              </a:rPr>
              <a:t> </a:t>
            </a:r>
            <a:r>
              <a:rPr lang="nl-NL" i="1" dirty="0">
                <a:latin typeface="Book Antiqua" panose="02040602050305030304" pitchFamily="18" charset="0"/>
              </a:rPr>
              <a:t>Acta </a:t>
            </a:r>
            <a:r>
              <a:rPr lang="nl-NL" i="1" dirty="0" err="1">
                <a:latin typeface="Book Antiqua" panose="02040602050305030304" pitchFamily="18" charset="0"/>
              </a:rPr>
              <a:t>Eruditorum</a:t>
            </a:r>
            <a:r>
              <a:rPr lang="nl-NL" i="1" dirty="0">
                <a:latin typeface="Book Antiqua" panose="02040602050305030304" pitchFamily="18" charset="0"/>
              </a:rPr>
              <a:t> </a:t>
            </a:r>
            <a:r>
              <a:rPr lang="nl-NL" dirty="0">
                <a:latin typeface="Book Antiqua" panose="02040602050305030304" pitchFamily="18" charset="0"/>
              </a:rPr>
              <a:t>of </a:t>
            </a:r>
            <a:r>
              <a:rPr lang="nl-NL" dirty="0" err="1">
                <a:latin typeface="Book Antiqua" panose="02040602050305030304" pitchFamily="18" charset="0"/>
              </a:rPr>
              <a:t>July</a:t>
            </a:r>
            <a:r>
              <a:rPr lang="nl-NL" dirty="0">
                <a:latin typeface="Book Antiqua" panose="02040602050305030304" pitchFamily="18" charset="0"/>
              </a:rPr>
              <a:t> 1690, </a:t>
            </a:r>
            <a:r>
              <a:rPr lang="en-US" dirty="0">
                <a:latin typeface="Book Antiqua" panose="02040602050305030304" pitchFamily="18" charset="0"/>
              </a:rPr>
              <a:t>in an interesting way</a:t>
            </a:r>
            <a:r>
              <a:rPr lang="en-US" dirty="0" smtClean="0">
                <a:latin typeface="Book Antiqua" panose="02040602050305030304" pitchFamily="18" charset="0"/>
              </a:rPr>
              <a:t>. He</a:t>
            </a:r>
            <a:r>
              <a:rPr lang="nl-NL" dirty="0" smtClean="0">
                <a:latin typeface="Book Antiqua" panose="02040602050305030304" pitchFamily="18" charset="0"/>
              </a:rPr>
              <a:t> </a:t>
            </a:r>
            <a:r>
              <a:rPr lang="nl-NL" dirty="0" err="1">
                <a:latin typeface="Book Antiqua" panose="02040602050305030304" pitchFamily="18" charset="0"/>
              </a:rPr>
              <a:t>says</a:t>
            </a:r>
            <a:r>
              <a:rPr lang="nl-NL" dirty="0">
                <a:latin typeface="Book Antiqua" panose="02040602050305030304" pitchFamily="18" charset="0"/>
              </a:rPr>
              <a:t> </a:t>
            </a:r>
            <a:r>
              <a:rPr lang="nl-NL" dirty="0" err="1">
                <a:latin typeface="Book Antiqua" panose="02040602050305030304" pitchFamily="18" charset="0"/>
              </a:rPr>
              <a:t>that</a:t>
            </a:r>
            <a:r>
              <a:rPr lang="nl-NL" dirty="0">
                <a:latin typeface="Book Antiqua" panose="02040602050305030304" pitchFamily="18" charset="0"/>
              </a:rPr>
              <a:t> Jacob </a:t>
            </a:r>
            <a:r>
              <a:rPr lang="nl-NL" dirty="0" err="1">
                <a:latin typeface="Book Antiqua" panose="02040602050305030304" pitchFamily="18" charset="0"/>
              </a:rPr>
              <a:t>Bernoulli’s</a:t>
            </a:r>
            <a:r>
              <a:rPr lang="nl-NL" dirty="0">
                <a:latin typeface="Book Antiqua" panose="02040602050305030304" pitchFamily="18" charset="0"/>
              </a:rPr>
              <a:t> </a:t>
            </a:r>
            <a:r>
              <a:rPr lang="nl-NL" dirty="0" err="1">
                <a:latin typeface="Book Antiqua" panose="02040602050305030304" pitchFamily="18" charset="0"/>
              </a:rPr>
              <a:t>problem</a:t>
            </a:r>
            <a:r>
              <a:rPr lang="nl-NL" dirty="0">
                <a:latin typeface="Book Antiqua" panose="02040602050305030304" pitchFamily="18" charset="0"/>
              </a:rPr>
              <a:t> </a:t>
            </a:r>
            <a:r>
              <a:rPr lang="en-GB" dirty="0">
                <a:latin typeface="Book Antiqua" panose="02040602050305030304" pitchFamily="18" charset="0"/>
              </a:rPr>
              <a:t>is more intricate than his (Leibniz’s) earlier one, and that it will need an extraordinary use of the </a:t>
            </a:r>
            <a:r>
              <a:rPr lang="en-GB" i="1" dirty="0">
                <a:latin typeface="Book Antiqua" panose="02040602050305030304" pitchFamily="18" charset="0"/>
              </a:rPr>
              <a:t>New Method.</a:t>
            </a:r>
          </a:p>
          <a:p>
            <a:pPr marL="360000" indent="-457200">
              <a:buNone/>
            </a:pPr>
            <a:r>
              <a:rPr lang="en-GB" b="1" dirty="0">
                <a:solidFill>
                  <a:srgbClr val="FF0000"/>
                </a:solidFill>
                <a:latin typeface="Book Antiqua" panose="02040602050305030304" pitchFamily="18" charset="0"/>
              </a:rPr>
              <a:t>L</a:t>
            </a:r>
            <a:r>
              <a:rPr lang="en-GB" dirty="0">
                <a:latin typeface="Book Antiqua" panose="02040602050305030304" pitchFamily="18" charset="0"/>
              </a:rPr>
              <a:t>eibniz: “</a:t>
            </a:r>
            <a:r>
              <a:rPr lang="en-US" dirty="0">
                <a:solidFill>
                  <a:srgbClr val="002060"/>
                </a:solidFill>
                <a:latin typeface="Book Antiqua" panose="02040602050305030304" pitchFamily="18" charset="0"/>
              </a:rPr>
              <a:t>I will give time to others before I publish my own solution.</a:t>
            </a:r>
            <a:r>
              <a:rPr lang="en-US" dirty="0">
                <a:latin typeface="Book Antiqua" panose="02040602050305030304" pitchFamily="18" charset="0"/>
              </a:rPr>
              <a:t>“</a:t>
            </a:r>
          </a:p>
          <a:p>
            <a:pPr marL="360000" indent="-457200">
              <a:lnSpc>
                <a:spcPct val="95000"/>
              </a:lnSpc>
              <a:buNone/>
            </a:pPr>
            <a:r>
              <a:rPr lang="en-GB" b="1" dirty="0">
                <a:solidFill>
                  <a:srgbClr val="FF0000"/>
                </a:solidFill>
                <a:latin typeface="Book Antiqua" panose="02040602050305030304" pitchFamily="18" charset="0"/>
              </a:rPr>
              <a:t>A</a:t>
            </a:r>
            <a:r>
              <a:rPr lang="en-GB" dirty="0">
                <a:latin typeface="Book Antiqua" panose="02040602050305030304" pitchFamily="18" charset="0"/>
              </a:rPr>
              <a:t>nd he sets a deadline: </a:t>
            </a:r>
            <a:r>
              <a:rPr lang="en-US" dirty="0">
                <a:latin typeface="Book Antiqua" panose="02040602050305030304" pitchFamily="18" charset="0"/>
              </a:rPr>
              <a:t>if no one before the end of the year indicates to have found a solution, he will publish his own result.</a:t>
            </a:r>
          </a:p>
          <a:p>
            <a:pPr marL="360000" indent="-457200">
              <a:buNone/>
            </a:pPr>
            <a:endParaRPr lang="en-US" dirty="0">
              <a:latin typeface="Book Antiqua" panose="02040602050305030304" pitchFamily="18" charset="0"/>
            </a:endParaRPr>
          </a:p>
        </p:txBody>
      </p:sp>
    </p:spTree>
    <p:extLst>
      <p:ext uri="{BB962C8B-B14F-4D97-AF65-F5344CB8AC3E}">
        <p14:creationId xmlns:p14="http://schemas.microsoft.com/office/powerpoint/2010/main" val="3152023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821" y="228601"/>
            <a:ext cx="11348357" cy="1396774"/>
          </a:xfrm>
          <a:solidFill>
            <a:schemeClr val="bg1"/>
          </a:solidFill>
        </p:spPr>
        <p:txBody>
          <a:bodyPr lIns="216000" rIns="144000"/>
          <a:lstStyle/>
          <a:p>
            <a:r>
              <a:rPr lang="nl-NL" dirty="0" err="1" smtClean="0"/>
              <a:t>Yet</a:t>
            </a:r>
            <a:r>
              <a:rPr lang="nl-NL" dirty="0" smtClean="0"/>
              <a:t> </a:t>
            </a:r>
            <a:r>
              <a:rPr lang="nl-NL" dirty="0" err="1" smtClean="0"/>
              <a:t>another</a:t>
            </a:r>
            <a:r>
              <a:rPr lang="nl-NL" dirty="0" smtClean="0"/>
              <a:t> </a:t>
            </a:r>
            <a:r>
              <a:rPr lang="nl-NL" dirty="0" err="1" smtClean="0"/>
              <a:t>challenge</a:t>
            </a:r>
            <a:r>
              <a:rPr lang="nl-NL" dirty="0" smtClean="0"/>
              <a:t>: </a:t>
            </a:r>
            <a:r>
              <a:rPr lang="nl-NL" dirty="0" err="1" smtClean="0"/>
              <a:t>the</a:t>
            </a:r>
            <a:r>
              <a:rPr lang="nl-NL" dirty="0" smtClean="0"/>
              <a:t> curve of a </a:t>
            </a:r>
            <a:r>
              <a:rPr lang="nl-NL" dirty="0" err="1" smtClean="0"/>
              <a:t>sail</a:t>
            </a:r>
            <a:endParaRPr lang="en-US" dirty="0"/>
          </a:p>
        </p:txBody>
      </p:sp>
      <p:sp>
        <p:nvSpPr>
          <p:cNvPr id="3" name="Content Placeholder 2"/>
          <p:cNvSpPr>
            <a:spLocks noGrp="1"/>
          </p:cNvSpPr>
          <p:nvPr>
            <p:ph idx="1"/>
          </p:nvPr>
        </p:nvSpPr>
        <p:spPr>
          <a:xfrm>
            <a:off x="421821" y="1825624"/>
            <a:ext cx="11348357" cy="4689475"/>
          </a:xfrm>
          <a:solidFill>
            <a:schemeClr val="bg1"/>
          </a:solidFill>
        </p:spPr>
        <p:txBody>
          <a:bodyPr lIns="216000" tIns="108000" bIns="108000">
            <a:normAutofit fontScale="92500" lnSpcReduction="20000"/>
          </a:bodyPr>
          <a:lstStyle/>
          <a:p>
            <a:pPr marL="360000" indent="-457200">
              <a:lnSpc>
                <a:spcPct val="110000"/>
              </a:lnSpc>
              <a:buNone/>
            </a:pPr>
            <a:r>
              <a:rPr lang="nl-NL" b="1" dirty="0" smtClean="0">
                <a:solidFill>
                  <a:srgbClr val="FF0000"/>
                </a:solidFill>
                <a:latin typeface="Book Antiqua" panose="02040602050305030304" pitchFamily="18" charset="0"/>
              </a:rPr>
              <a:t>T</a:t>
            </a:r>
            <a:r>
              <a:rPr lang="nl-NL" dirty="0" smtClean="0">
                <a:latin typeface="Book Antiqua" panose="02040602050305030304" pitchFamily="18" charset="0"/>
              </a:rPr>
              <a:t>hree </a:t>
            </a:r>
            <a:r>
              <a:rPr lang="nl-NL" dirty="0" err="1" smtClean="0">
                <a:latin typeface="Book Antiqua" panose="02040602050305030304" pitchFamily="18" charset="0"/>
              </a:rPr>
              <a:t>solutions</a:t>
            </a:r>
            <a:r>
              <a:rPr lang="nl-NL" dirty="0" smtClean="0">
                <a:latin typeface="Book Antiqua" panose="02040602050305030304" pitchFamily="18" charset="0"/>
              </a:rPr>
              <a:t> of </a:t>
            </a:r>
            <a:r>
              <a:rPr lang="nl-NL" dirty="0" err="1" smtClean="0">
                <a:latin typeface="Book Antiqua" panose="02040602050305030304" pitchFamily="18" charset="0"/>
              </a:rPr>
              <a:t>the</a:t>
            </a:r>
            <a:r>
              <a:rPr lang="nl-NL" dirty="0" smtClean="0">
                <a:latin typeface="Book Antiqua" panose="02040602050305030304" pitchFamily="18" charset="0"/>
              </a:rPr>
              <a:t> </a:t>
            </a:r>
            <a:r>
              <a:rPr lang="nl-NL" dirty="0" err="1" smtClean="0">
                <a:latin typeface="Book Antiqua" panose="02040602050305030304" pitchFamily="18" charset="0"/>
              </a:rPr>
              <a:t>catenary</a:t>
            </a:r>
            <a:r>
              <a:rPr lang="nl-NL" dirty="0" smtClean="0">
                <a:latin typeface="Book Antiqua" panose="02040602050305030304" pitchFamily="18" charset="0"/>
              </a:rPr>
              <a:t> </a:t>
            </a:r>
            <a:r>
              <a:rPr lang="nl-NL" dirty="0" err="1" smtClean="0">
                <a:latin typeface="Book Antiqua" panose="02040602050305030304" pitchFamily="18" charset="0"/>
              </a:rPr>
              <a:t>problem</a:t>
            </a:r>
            <a:r>
              <a:rPr lang="nl-NL" dirty="0" smtClean="0">
                <a:latin typeface="Book Antiqua" panose="02040602050305030304" pitchFamily="18" charset="0"/>
              </a:rPr>
              <a:t> </a:t>
            </a:r>
            <a:r>
              <a:rPr lang="nl-NL" dirty="0" err="1" smtClean="0">
                <a:latin typeface="Book Antiqua" panose="02040602050305030304" pitchFamily="18" charset="0"/>
              </a:rPr>
              <a:t>were</a:t>
            </a:r>
            <a:r>
              <a:rPr lang="nl-NL" dirty="0" smtClean="0">
                <a:latin typeface="Book Antiqua" panose="02040602050305030304" pitchFamily="18" charset="0"/>
              </a:rPr>
              <a:t> </a:t>
            </a:r>
            <a:r>
              <a:rPr lang="nl-NL" dirty="0" err="1" smtClean="0">
                <a:latin typeface="Book Antiqua" panose="02040602050305030304" pitchFamily="18" charset="0"/>
              </a:rPr>
              <a:t>published</a:t>
            </a:r>
            <a:r>
              <a:rPr lang="nl-NL" dirty="0">
                <a:latin typeface="Book Antiqua" panose="02040602050305030304" pitchFamily="18" charset="0"/>
              </a:rPr>
              <a:t> </a:t>
            </a:r>
            <a:r>
              <a:rPr lang="nl-NL" dirty="0" smtClean="0">
                <a:latin typeface="Book Antiqua" panose="02040602050305030304" pitchFamily="18" charset="0"/>
              </a:rPr>
              <a:t>(Jacob </a:t>
            </a:r>
            <a:r>
              <a:rPr lang="nl-NL" dirty="0" err="1" smtClean="0">
                <a:latin typeface="Book Antiqua" panose="02040602050305030304" pitchFamily="18" charset="0"/>
              </a:rPr>
              <a:t>Bernoulli</a:t>
            </a:r>
            <a:r>
              <a:rPr lang="nl-NL" dirty="0" smtClean="0">
                <a:latin typeface="Book Antiqua" panose="02040602050305030304" pitchFamily="18" charset="0"/>
              </a:rPr>
              <a:t>, Johann </a:t>
            </a:r>
            <a:r>
              <a:rPr lang="nl-NL" dirty="0" err="1" smtClean="0">
                <a:latin typeface="Book Antiqua" panose="02040602050305030304" pitchFamily="18" charset="0"/>
              </a:rPr>
              <a:t>Bernoulli</a:t>
            </a:r>
            <a:r>
              <a:rPr lang="nl-NL" dirty="0" smtClean="0">
                <a:latin typeface="Book Antiqua" panose="02040602050305030304" pitchFamily="18" charset="0"/>
              </a:rPr>
              <a:t> </a:t>
            </a:r>
            <a:r>
              <a:rPr lang="nl-NL" dirty="0" err="1" smtClean="0">
                <a:latin typeface="Book Antiqua" panose="02040602050305030304" pitchFamily="18" charset="0"/>
              </a:rPr>
              <a:t>and</a:t>
            </a:r>
            <a:r>
              <a:rPr lang="nl-NL" dirty="0" smtClean="0">
                <a:latin typeface="Book Antiqua" panose="02040602050305030304" pitchFamily="18" charset="0"/>
              </a:rPr>
              <a:t> Christiaan Huygens), </a:t>
            </a:r>
            <a:r>
              <a:rPr lang="nl-NL" dirty="0" err="1" smtClean="0">
                <a:latin typeface="Book Antiqua" panose="02040602050305030304" pitchFamily="18" charset="0"/>
              </a:rPr>
              <a:t>and</a:t>
            </a:r>
            <a:r>
              <a:rPr lang="nl-NL" dirty="0" smtClean="0">
                <a:latin typeface="Book Antiqua" panose="02040602050305030304" pitchFamily="18" charset="0"/>
              </a:rPr>
              <a:t> Jacob </a:t>
            </a:r>
            <a:r>
              <a:rPr lang="nl-NL" dirty="0" err="1" smtClean="0">
                <a:latin typeface="Book Antiqua" panose="02040602050305030304" pitchFamily="18" charset="0"/>
              </a:rPr>
              <a:t>Bernoulli</a:t>
            </a:r>
            <a:r>
              <a:rPr lang="nl-NL" dirty="0" smtClean="0">
                <a:latin typeface="Book Antiqua" panose="02040602050305030304" pitchFamily="18" charset="0"/>
              </a:rPr>
              <a:t> </a:t>
            </a:r>
            <a:r>
              <a:rPr lang="nl-NL" dirty="0" err="1" smtClean="0">
                <a:latin typeface="Book Antiqua" panose="02040602050305030304" pitchFamily="18" charset="0"/>
              </a:rPr>
              <a:t>immediately</a:t>
            </a:r>
            <a:r>
              <a:rPr lang="nl-NL" dirty="0" smtClean="0">
                <a:latin typeface="Book Antiqua" panose="02040602050305030304" pitchFamily="18" charset="0"/>
              </a:rPr>
              <a:t> </a:t>
            </a:r>
            <a:r>
              <a:rPr lang="nl-NL" dirty="0" err="1" smtClean="0">
                <a:latin typeface="Book Antiqua" panose="02040602050305030304" pitchFamily="18" charset="0"/>
              </a:rPr>
              <a:t>proposed</a:t>
            </a:r>
            <a:r>
              <a:rPr lang="nl-NL" dirty="0" smtClean="0">
                <a:latin typeface="Book Antiqua" panose="02040602050305030304" pitchFamily="18" charset="0"/>
              </a:rPr>
              <a:t> a new </a:t>
            </a:r>
            <a:r>
              <a:rPr lang="nl-NL" dirty="0" err="1" smtClean="0">
                <a:latin typeface="Book Antiqua" panose="02040602050305030304" pitchFamily="18" charset="0"/>
              </a:rPr>
              <a:t>challenge</a:t>
            </a:r>
            <a:r>
              <a:rPr lang="nl-NL" dirty="0" smtClean="0">
                <a:latin typeface="Book Antiqua" panose="02040602050305030304" pitchFamily="18" charset="0"/>
              </a:rPr>
              <a:t>.</a:t>
            </a:r>
          </a:p>
          <a:p>
            <a:pPr marL="360000" indent="-457200">
              <a:lnSpc>
                <a:spcPct val="110000"/>
              </a:lnSpc>
              <a:buNone/>
            </a:pPr>
            <a:r>
              <a:rPr lang="nl-NL" b="1" dirty="0" smtClean="0">
                <a:solidFill>
                  <a:srgbClr val="FF0000"/>
                </a:solidFill>
                <a:latin typeface="Book Antiqua" panose="02040602050305030304" pitchFamily="18" charset="0"/>
              </a:rPr>
              <a:t>T</a:t>
            </a:r>
            <a:r>
              <a:rPr lang="nl-NL" dirty="0" smtClean="0">
                <a:latin typeface="Book Antiqua" panose="02040602050305030304" pitchFamily="18" charset="0"/>
              </a:rPr>
              <a:t>he </a:t>
            </a:r>
            <a:r>
              <a:rPr lang="nl-NL" dirty="0" err="1">
                <a:latin typeface="Book Antiqua" panose="02040602050305030304" pitchFamily="18" charset="0"/>
              </a:rPr>
              <a:t>title</a:t>
            </a:r>
            <a:r>
              <a:rPr lang="nl-NL" dirty="0" smtClean="0">
                <a:latin typeface="Book Antiqua" panose="02040602050305030304" pitchFamily="18" charset="0"/>
              </a:rPr>
              <a:t> of Johann </a:t>
            </a:r>
            <a:r>
              <a:rPr lang="nl-NL" dirty="0" err="1" smtClean="0">
                <a:latin typeface="Book Antiqua" panose="02040602050305030304" pitchFamily="18" charset="0"/>
              </a:rPr>
              <a:t>Bernoulli’s</a:t>
            </a:r>
            <a:r>
              <a:rPr lang="nl-NL" dirty="0" smtClean="0">
                <a:latin typeface="Book Antiqua" panose="02040602050305030304" pitchFamily="18" charset="0"/>
              </a:rPr>
              <a:t> solution (April 1692, </a:t>
            </a:r>
            <a:r>
              <a:rPr lang="nl-NL" i="1" dirty="0" smtClean="0">
                <a:latin typeface="Book Antiqua" panose="02040602050305030304" pitchFamily="18" charset="0"/>
              </a:rPr>
              <a:t>Journal des </a:t>
            </a:r>
            <a:r>
              <a:rPr lang="nl-NL" i="1" dirty="0" err="1" smtClean="0">
                <a:latin typeface="Book Antiqua" panose="02040602050305030304" pitchFamily="18" charset="0"/>
              </a:rPr>
              <a:t>sçavans</a:t>
            </a:r>
            <a:r>
              <a:rPr lang="nl-NL" dirty="0" smtClean="0">
                <a:latin typeface="Book Antiqua" panose="02040602050305030304" pitchFamily="18" charset="0"/>
              </a:rPr>
              <a:t>) </a:t>
            </a:r>
            <a:r>
              <a:rPr lang="nl-NL" dirty="0" err="1" smtClean="0">
                <a:latin typeface="Book Antiqua" panose="02040602050305030304" pitchFamily="18" charset="0"/>
              </a:rPr>
              <a:t>tells</a:t>
            </a:r>
            <a:r>
              <a:rPr lang="nl-NL" dirty="0" smtClean="0">
                <a:latin typeface="Book Antiqua" panose="02040602050305030304" pitchFamily="18" charset="0"/>
              </a:rPr>
              <a:t> </a:t>
            </a:r>
            <a:r>
              <a:rPr lang="nl-NL" dirty="0" err="1" smtClean="0">
                <a:latin typeface="Book Antiqua" panose="02040602050305030304" pitchFamily="18" charset="0"/>
              </a:rPr>
              <a:t>what</a:t>
            </a:r>
            <a:r>
              <a:rPr lang="nl-NL" dirty="0" smtClean="0">
                <a:latin typeface="Book Antiqua" panose="02040602050305030304" pitchFamily="18" charset="0"/>
              </a:rPr>
              <a:t> Jacob had </a:t>
            </a:r>
            <a:r>
              <a:rPr lang="nl-NL" dirty="0" err="1" smtClean="0">
                <a:latin typeface="Book Antiqua" panose="02040602050305030304" pitchFamily="18" charset="0"/>
              </a:rPr>
              <a:t>asked</a:t>
            </a:r>
            <a:r>
              <a:rPr lang="nl-NL" dirty="0" smtClean="0">
                <a:latin typeface="Book Antiqua" panose="02040602050305030304" pitchFamily="18" charset="0"/>
              </a:rPr>
              <a:t>: </a:t>
            </a:r>
            <a:r>
              <a:rPr lang="en-US" dirty="0">
                <a:latin typeface="Book Antiqua" panose="02040602050305030304" pitchFamily="18" charset="0"/>
              </a:rPr>
              <a:t>“Solution of the problem of the curvature that a sail makes when the wind </a:t>
            </a:r>
            <a:r>
              <a:rPr lang="en-US" dirty="0" smtClean="0">
                <a:latin typeface="Book Antiqua" panose="02040602050305030304" pitchFamily="18" charset="0"/>
              </a:rPr>
              <a:t>blows </a:t>
            </a:r>
            <a:r>
              <a:rPr lang="en-US" dirty="0">
                <a:latin typeface="Book Antiqua" panose="02040602050305030304" pitchFamily="18" charset="0"/>
              </a:rPr>
              <a:t>into it</a:t>
            </a:r>
            <a:r>
              <a:rPr lang="en-US" dirty="0" smtClean="0">
                <a:latin typeface="Book Antiqua" panose="02040602050305030304" pitchFamily="18" charset="0"/>
              </a:rPr>
              <a:t>.”</a:t>
            </a:r>
          </a:p>
          <a:p>
            <a:pPr marL="360000" indent="-457200">
              <a:lnSpc>
                <a:spcPct val="110000"/>
              </a:lnSpc>
              <a:buNone/>
            </a:pPr>
            <a:r>
              <a:rPr lang="en-GB" b="1" dirty="0" smtClean="0">
                <a:solidFill>
                  <a:srgbClr val="FF0000"/>
                </a:solidFill>
                <a:latin typeface="Book Antiqua" panose="02040602050305030304" pitchFamily="18" charset="0"/>
              </a:rPr>
              <a:t>J</a:t>
            </a:r>
            <a:r>
              <a:rPr lang="en-GB" dirty="0" smtClean="0">
                <a:latin typeface="Book Antiqua" panose="02040602050305030304" pitchFamily="18" charset="0"/>
              </a:rPr>
              <a:t>acob </a:t>
            </a:r>
            <a:r>
              <a:rPr lang="en-GB" dirty="0">
                <a:latin typeface="Book Antiqua" panose="02040602050305030304" pitchFamily="18" charset="0"/>
              </a:rPr>
              <a:t>was not amused about </a:t>
            </a:r>
            <a:r>
              <a:rPr lang="en-GB" dirty="0" smtClean="0">
                <a:latin typeface="Book Antiqua" panose="02040602050305030304" pitchFamily="18" charset="0"/>
              </a:rPr>
              <a:t>Johann’s solution. </a:t>
            </a:r>
            <a:r>
              <a:rPr lang="en-GB" dirty="0">
                <a:latin typeface="Book Antiqua" panose="02040602050305030304" pitchFamily="18" charset="0"/>
              </a:rPr>
              <a:t>In </a:t>
            </a:r>
            <a:r>
              <a:rPr lang="en-GB" dirty="0" smtClean="0">
                <a:latin typeface="Book Antiqua" panose="02040602050305030304" pitchFamily="18" charset="0"/>
              </a:rPr>
              <a:t>December </a:t>
            </a:r>
            <a:r>
              <a:rPr lang="en-GB" dirty="0">
                <a:latin typeface="Book Antiqua" panose="02040602050305030304" pitchFamily="18" charset="0"/>
              </a:rPr>
              <a:t>1695 </a:t>
            </a:r>
            <a:r>
              <a:rPr lang="en-GB" dirty="0" smtClean="0">
                <a:latin typeface="Book Antiqua" panose="02040602050305030304" pitchFamily="18" charset="0"/>
              </a:rPr>
              <a:t>he </a:t>
            </a:r>
            <a:r>
              <a:rPr lang="en-GB" dirty="0">
                <a:latin typeface="Book Antiqua" panose="02040602050305030304" pitchFamily="18" charset="0"/>
              </a:rPr>
              <a:t>gives his </a:t>
            </a:r>
            <a:r>
              <a:rPr lang="en-GB" dirty="0" smtClean="0">
                <a:latin typeface="Book Antiqua" panose="02040602050305030304" pitchFamily="18" charset="0"/>
              </a:rPr>
              <a:t>version: he</a:t>
            </a:r>
            <a:r>
              <a:rPr lang="en-GB" dirty="0">
                <a:latin typeface="Book Antiqua" panose="02040602050305030304" pitchFamily="18" charset="0"/>
              </a:rPr>
              <a:t>, Jacob was the first to understand that the </a:t>
            </a:r>
            <a:r>
              <a:rPr lang="en-GB" dirty="0" smtClean="0">
                <a:latin typeface="Book Antiqua" panose="02040602050305030304" pitchFamily="18" charset="0"/>
              </a:rPr>
              <a:t>sail </a:t>
            </a:r>
            <a:r>
              <a:rPr lang="en-GB" dirty="0">
                <a:latin typeface="Book Antiqua" panose="02040602050305030304" pitchFamily="18" charset="0"/>
              </a:rPr>
              <a:t>is curved in the same manner as the hanging chain. </a:t>
            </a:r>
            <a:r>
              <a:rPr lang="en-GB" dirty="0" smtClean="0">
                <a:latin typeface="Book Antiqua" panose="02040602050305030304" pitchFamily="18" charset="0"/>
              </a:rPr>
              <a:t>He, Jacob, sent to Johann the differential equation of the curve. So, </a:t>
            </a:r>
            <a:r>
              <a:rPr lang="en-GB" dirty="0">
                <a:latin typeface="Book Antiqua" panose="02040602050305030304" pitchFamily="18" charset="0"/>
              </a:rPr>
              <a:t>Johann received the solution from him, and not the other way round as Johann had presented it in 1692.</a:t>
            </a:r>
            <a:endParaRPr lang="en-US" dirty="0">
              <a:latin typeface="Book Antiqua" panose="02040602050305030304" pitchFamily="18" charset="0"/>
            </a:endParaRPr>
          </a:p>
          <a:p>
            <a:pPr marL="0" indent="0">
              <a:buNone/>
            </a:pPr>
            <a:endParaRPr lang="en-US" sz="3000" dirty="0">
              <a:latin typeface="Book Antiqua" panose="02040602050305030304" pitchFamily="18" charset="0"/>
            </a:endParaRPr>
          </a:p>
        </p:txBody>
      </p:sp>
    </p:spTree>
    <p:extLst>
      <p:ext uri="{BB962C8B-B14F-4D97-AF65-F5344CB8AC3E}">
        <p14:creationId xmlns:p14="http://schemas.microsoft.com/office/powerpoint/2010/main" val="198937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821" y="228601"/>
            <a:ext cx="11348357" cy="1396774"/>
          </a:xfrm>
          <a:solidFill>
            <a:schemeClr val="bg1"/>
          </a:solidFill>
        </p:spPr>
        <p:txBody>
          <a:bodyPr lIns="216000" rIns="144000"/>
          <a:lstStyle/>
          <a:p>
            <a:r>
              <a:rPr lang="nl-NL" dirty="0" smtClean="0"/>
              <a:t>Johann </a:t>
            </a:r>
            <a:r>
              <a:rPr lang="nl-NL" dirty="0" err="1" smtClean="0"/>
              <a:t>Bernoulli</a:t>
            </a:r>
            <a:r>
              <a:rPr lang="nl-NL" dirty="0" smtClean="0"/>
              <a:t> is </a:t>
            </a:r>
            <a:r>
              <a:rPr lang="nl-NL" dirty="0" err="1" smtClean="0"/>
              <a:t>furious</a:t>
            </a:r>
            <a:endParaRPr lang="en-US" dirty="0"/>
          </a:p>
        </p:txBody>
      </p:sp>
      <p:sp>
        <p:nvSpPr>
          <p:cNvPr id="3" name="Content Placeholder 2"/>
          <p:cNvSpPr>
            <a:spLocks noGrp="1"/>
          </p:cNvSpPr>
          <p:nvPr>
            <p:ph idx="1"/>
          </p:nvPr>
        </p:nvSpPr>
        <p:spPr>
          <a:xfrm>
            <a:off x="421821" y="1825624"/>
            <a:ext cx="11348357" cy="4689475"/>
          </a:xfrm>
          <a:solidFill>
            <a:schemeClr val="bg1"/>
          </a:solidFill>
        </p:spPr>
        <p:txBody>
          <a:bodyPr lIns="216000" tIns="108000" bIns="108000">
            <a:normAutofit/>
          </a:bodyPr>
          <a:lstStyle/>
          <a:p>
            <a:pPr marL="360000" indent="-457200">
              <a:buNone/>
            </a:pPr>
            <a:r>
              <a:rPr lang="en-US" b="1" dirty="0">
                <a:solidFill>
                  <a:srgbClr val="FF0000"/>
                </a:solidFill>
                <a:latin typeface="Book Antiqua" panose="02040602050305030304" pitchFamily="18" charset="0"/>
              </a:rPr>
              <a:t>J</a:t>
            </a:r>
            <a:r>
              <a:rPr lang="en-US" dirty="0">
                <a:latin typeface="Book Antiqua" panose="02040602050305030304" pitchFamily="18" charset="0"/>
              </a:rPr>
              <a:t>ohann is furious that Jacob publicly calls him a liar. </a:t>
            </a:r>
            <a:r>
              <a:rPr lang="en-US" dirty="0" smtClean="0">
                <a:latin typeface="Book Antiqua" panose="02040602050305030304" pitchFamily="18" charset="0"/>
              </a:rPr>
              <a:t>He unburdens his heart in a letter to Leibniz (15/25 May 1696). </a:t>
            </a:r>
            <a:r>
              <a:rPr lang="en-US" dirty="0">
                <a:latin typeface="Book Antiqua" panose="02040602050305030304" pitchFamily="18" charset="0"/>
              </a:rPr>
              <a:t> </a:t>
            </a:r>
            <a:r>
              <a:rPr lang="en-US" dirty="0" smtClean="0">
                <a:latin typeface="Book Antiqua" panose="02040602050305030304" pitchFamily="18" charset="0"/>
              </a:rPr>
              <a:t>Some fragments:</a:t>
            </a:r>
          </a:p>
          <a:p>
            <a:pPr marL="360000" indent="-457200">
              <a:buNone/>
            </a:pPr>
            <a:r>
              <a:rPr lang="nl-NL" dirty="0" smtClean="0">
                <a:latin typeface="Book Antiqua" panose="02040602050305030304" pitchFamily="18" charset="0"/>
              </a:rPr>
              <a:t>[...] “</a:t>
            </a:r>
            <a:r>
              <a:rPr lang="en-GB" b="1" dirty="0" smtClean="0">
                <a:solidFill>
                  <a:srgbClr val="FF0000"/>
                </a:solidFill>
                <a:latin typeface="Book Antiqua" panose="02040602050305030304" pitchFamily="18" charset="0"/>
              </a:rPr>
              <a:t>I</a:t>
            </a:r>
            <a:r>
              <a:rPr lang="en-GB" dirty="0" smtClean="0">
                <a:solidFill>
                  <a:srgbClr val="002060"/>
                </a:solidFill>
                <a:latin typeface="Book Antiqua" panose="02040602050305030304" pitchFamily="18" charset="0"/>
              </a:rPr>
              <a:t> cannot be very much surprised that the mood of my Brother is still occupied by too malicious envy; </a:t>
            </a:r>
            <a:r>
              <a:rPr lang="en-GB" dirty="0" smtClean="0">
                <a:latin typeface="Book Antiqua" panose="02040602050305030304" pitchFamily="18" charset="0"/>
              </a:rPr>
              <a:t>[...] </a:t>
            </a:r>
            <a:r>
              <a:rPr lang="en-US" dirty="0" smtClean="0">
                <a:solidFill>
                  <a:srgbClr val="002060"/>
                </a:solidFill>
                <a:latin typeface="Book Antiqua" panose="02040602050305030304" pitchFamily="18" charset="0"/>
              </a:rPr>
              <a:t>probably you have not yet seen in this month’s issue how viciously he has written against me, driven by I don’t know what jealousy or animosity, and how low he speaks about me. </a:t>
            </a:r>
            <a:r>
              <a:rPr lang="en-US" dirty="0" smtClean="0">
                <a:latin typeface="Book Antiqua" panose="02040602050305030304" pitchFamily="18" charset="0"/>
              </a:rPr>
              <a:t>[...] </a:t>
            </a:r>
            <a:r>
              <a:rPr lang="en-GB" dirty="0" smtClean="0">
                <a:solidFill>
                  <a:srgbClr val="002060"/>
                </a:solidFill>
                <a:latin typeface="Book Antiqua" panose="02040602050305030304" pitchFamily="18" charset="0"/>
              </a:rPr>
              <a:t>is it likely that my brother precisely in that period in which my letter was under way from here to there, achieves what he could not achieve during the whole year before? </a:t>
            </a:r>
            <a:r>
              <a:rPr lang="en-US" dirty="0" smtClean="0">
                <a:solidFill>
                  <a:srgbClr val="002060"/>
                </a:solidFill>
                <a:latin typeface="Book Antiqua" panose="02040602050305030304" pitchFamily="18" charset="0"/>
              </a:rPr>
              <a:t>And </a:t>
            </a:r>
            <a:r>
              <a:rPr lang="en-US" dirty="0">
                <a:solidFill>
                  <a:srgbClr val="002060"/>
                </a:solidFill>
                <a:latin typeface="Book Antiqua" panose="02040602050305030304" pitchFamily="18" charset="0"/>
              </a:rPr>
              <a:t>rather, if it is not probable that he plagiarized by claiming my solution for himself.</a:t>
            </a:r>
            <a:r>
              <a:rPr lang="en-US" dirty="0">
                <a:latin typeface="Book Antiqua" panose="02040602050305030304" pitchFamily="18" charset="0"/>
              </a:rPr>
              <a:t> </a:t>
            </a:r>
            <a:r>
              <a:rPr lang="en-US" dirty="0" smtClean="0">
                <a:latin typeface="Book Antiqua" panose="02040602050305030304" pitchFamily="18" charset="0"/>
              </a:rPr>
              <a:t>“</a:t>
            </a:r>
          </a:p>
        </p:txBody>
      </p:sp>
    </p:spTree>
    <p:extLst>
      <p:ext uri="{BB962C8B-B14F-4D97-AF65-F5344CB8AC3E}">
        <p14:creationId xmlns:p14="http://schemas.microsoft.com/office/powerpoint/2010/main" val="214603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821" y="228601"/>
            <a:ext cx="11348357" cy="1396774"/>
          </a:xfrm>
          <a:solidFill>
            <a:schemeClr val="bg1"/>
          </a:solidFill>
        </p:spPr>
        <p:txBody>
          <a:bodyPr lIns="216000" rIns="144000"/>
          <a:lstStyle/>
          <a:p>
            <a:r>
              <a:rPr lang="nl-NL" dirty="0" smtClean="0"/>
              <a:t>Leibniz </a:t>
            </a:r>
            <a:r>
              <a:rPr lang="nl-NL" dirty="0" err="1" smtClean="0"/>
              <a:t>moderates</a:t>
            </a:r>
            <a:r>
              <a:rPr lang="nl-NL" dirty="0" smtClean="0"/>
              <a:t> (15/25 May 1696): </a:t>
            </a:r>
            <a:endParaRPr lang="en-US" dirty="0"/>
          </a:p>
        </p:txBody>
      </p:sp>
      <p:sp>
        <p:nvSpPr>
          <p:cNvPr id="3" name="Content Placeholder 2"/>
          <p:cNvSpPr>
            <a:spLocks noGrp="1"/>
          </p:cNvSpPr>
          <p:nvPr>
            <p:ph idx="1"/>
          </p:nvPr>
        </p:nvSpPr>
        <p:spPr>
          <a:xfrm>
            <a:off x="421821" y="1825624"/>
            <a:ext cx="11348357" cy="4689475"/>
          </a:xfrm>
          <a:solidFill>
            <a:schemeClr val="bg1"/>
          </a:solidFill>
        </p:spPr>
        <p:txBody>
          <a:bodyPr lIns="216000" tIns="108000" bIns="108000">
            <a:normAutofit lnSpcReduction="10000"/>
          </a:bodyPr>
          <a:lstStyle/>
          <a:p>
            <a:pPr marL="0" indent="0">
              <a:buNone/>
            </a:pPr>
            <a:r>
              <a:rPr lang="nl-NL" sz="3200" b="1" dirty="0">
                <a:solidFill>
                  <a:srgbClr val="FF0000"/>
                </a:solidFill>
                <a:latin typeface="Book Antiqua" panose="02040602050305030304" pitchFamily="18" charset="0"/>
              </a:rPr>
              <a:t>I</a:t>
            </a:r>
            <a:r>
              <a:rPr lang="nl-NL" sz="3200" dirty="0" smtClean="0">
                <a:latin typeface="Book Antiqua" panose="02040602050305030304" pitchFamily="18" charset="0"/>
              </a:rPr>
              <a:t>n a letter </a:t>
            </a:r>
            <a:r>
              <a:rPr lang="nl-NL" sz="3200" dirty="0" err="1" smtClean="0">
                <a:latin typeface="Book Antiqua" panose="02040602050305030304" pitchFamily="18" charset="0"/>
              </a:rPr>
              <a:t>to</a:t>
            </a:r>
            <a:r>
              <a:rPr lang="nl-NL" sz="3200" dirty="0" smtClean="0">
                <a:latin typeface="Book Antiqua" panose="02040602050305030304" pitchFamily="18" charset="0"/>
              </a:rPr>
              <a:t> Johann Leibniz </a:t>
            </a:r>
            <a:r>
              <a:rPr lang="nl-NL" sz="3200" dirty="0" err="1" smtClean="0">
                <a:latin typeface="Book Antiqua" panose="02040602050305030304" pitchFamily="18" charset="0"/>
              </a:rPr>
              <a:t>makes</a:t>
            </a:r>
            <a:r>
              <a:rPr lang="nl-NL" sz="3200" dirty="0" smtClean="0">
                <a:latin typeface="Book Antiqua" panose="02040602050305030304" pitchFamily="18" charset="0"/>
              </a:rPr>
              <a:t> </a:t>
            </a:r>
            <a:r>
              <a:rPr lang="nl-NL" sz="3200" dirty="0" err="1" smtClean="0">
                <a:latin typeface="Book Antiqua" panose="02040602050305030304" pitchFamily="18" charset="0"/>
              </a:rPr>
              <a:t>clear</a:t>
            </a:r>
            <a:r>
              <a:rPr lang="nl-NL" sz="3200" dirty="0" smtClean="0">
                <a:latin typeface="Book Antiqua" panose="02040602050305030304" pitchFamily="18" charset="0"/>
              </a:rPr>
              <a:t> </a:t>
            </a:r>
            <a:r>
              <a:rPr lang="nl-NL" sz="3200" dirty="0" err="1" smtClean="0">
                <a:latin typeface="Book Antiqua" panose="02040602050305030304" pitchFamily="18" charset="0"/>
              </a:rPr>
              <a:t>that</a:t>
            </a:r>
            <a:r>
              <a:rPr lang="nl-NL" sz="3200" dirty="0" smtClean="0">
                <a:latin typeface="Book Antiqua" panose="02040602050305030304" pitchFamily="18" charset="0"/>
              </a:rPr>
              <a:t> he </a:t>
            </a:r>
            <a:r>
              <a:rPr lang="nl-NL" sz="3200" dirty="0" err="1" smtClean="0">
                <a:latin typeface="Book Antiqua" panose="02040602050305030304" pitchFamily="18" charset="0"/>
              </a:rPr>
              <a:t>values</a:t>
            </a:r>
            <a:r>
              <a:rPr lang="nl-NL" sz="3200" dirty="0" smtClean="0">
                <a:latin typeface="Book Antiqua" panose="02040602050305030304" pitchFamily="18" charset="0"/>
              </a:rPr>
              <a:t> </a:t>
            </a:r>
            <a:r>
              <a:rPr lang="nl-NL" sz="3200" dirty="0" err="1" smtClean="0">
                <a:latin typeface="Book Antiqua" panose="02040602050305030304" pitchFamily="18" charset="0"/>
              </a:rPr>
              <a:t>both</a:t>
            </a:r>
            <a:r>
              <a:rPr lang="nl-NL" sz="3200" dirty="0" smtClean="0">
                <a:latin typeface="Book Antiqua" panose="02040602050305030304" pitchFamily="18" charset="0"/>
              </a:rPr>
              <a:t> </a:t>
            </a:r>
            <a:r>
              <a:rPr lang="nl-NL" sz="3200" dirty="0" err="1" smtClean="0">
                <a:latin typeface="Book Antiqua" panose="02040602050305030304" pitchFamily="18" charset="0"/>
              </a:rPr>
              <a:t>brothers</a:t>
            </a:r>
            <a:r>
              <a:rPr lang="nl-NL" sz="3200" dirty="0" smtClean="0">
                <a:latin typeface="Book Antiqua" panose="02040602050305030304" pitchFamily="18" charset="0"/>
              </a:rPr>
              <a:t>:</a:t>
            </a:r>
            <a:endParaRPr lang="en-US" sz="3200" dirty="0" smtClean="0">
              <a:latin typeface="Book Antiqua" panose="02040602050305030304" pitchFamily="18" charset="0"/>
            </a:endParaRPr>
          </a:p>
          <a:p>
            <a:pPr marL="360000" indent="-457200">
              <a:buNone/>
            </a:pPr>
            <a:r>
              <a:rPr lang="en-US" sz="3200" dirty="0" smtClean="0">
                <a:latin typeface="Book Antiqua" panose="02040602050305030304" pitchFamily="18" charset="0"/>
              </a:rPr>
              <a:t>“ </a:t>
            </a:r>
            <a:r>
              <a:rPr lang="en-US" sz="3200" b="1" dirty="0" smtClean="0">
                <a:solidFill>
                  <a:srgbClr val="FF0000"/>
                </a:solidFill>
                <a:latin typeface="Book Antiqua" panose="02040602050305030304" pitchFamily="18" charset="0"/>
              </a:rPr>
              <a:t>Y</a:t>
            </a:r>
            <a:r>
              <a:rPr lang="en-US" sz="3200" dirty="0" smtClean="0">
                <a:solidFill>
                  <a:srgbClr val="002060"/>
                </a:solidFill>
                <a:latin typeface="Book Antiqua" panose="02040602050305030304" pitchFamily="18" charset="0"/>
              </a:rPr>
              <a:t>ou </a:t>
            </a:r>
            <a:r>
              <a:rPr lang="en-US" sz="3200" dirty="0">
                <a:solidFill>
                  <a:srgbClr val="002060"/>
                </a:solidFill>
                <a:latin typeface="Book Antiqua" panose="02040602050305030304" pitchFamily="18" charset="0"/>
              </a:rPr>
              <a:t>act in a praiseworthy manner, that you have chosen to stay moderate towards your brother. I will be glad, if an occasion arises, to give a testimony (that you do not need) according to my opinion about Your </a:t>
            </a:r>
            <a:r>
              <a:rPr lang="en-US" sz="3200" dirty="0" err="1">
                <a:solidFill>
                  <a:srgbClr val="002060"/>
                </a:solidFill>
                <a:latin typeface="Book Antiqua" panose="02040602050305030304" pitchFamily="18" charset="0"/>
              </a:rPr>
              <a:t>candour</a:t>
            </a:r>
            <a:r>
              <a:rPr lang="en-US" sz="3200" dirty="0">
                <a:solidFill>
                  <a:srgbClr val="002060"/>
                </a:solidFill>
                <a:latin typeface="Book Antiqua" panose="02040602050305030304" pitchFamily="18" charset="0"/>
              </a:rPr>
              <a:t> and about the merits that are the subject of the quarrel between the two of you. Why can You not be praised for your merit? It has no damage for him, it goes rather with honour for him, since he was the first to educate you towards these studies.</a:t>
            </a:r>
            <a:r>
              <a:rPr lang="en-US" sz="3200" dirty="0">
                <a:latin typeface="Book Antiqua" panose="02040602050305030304" pitchFamily="18" charset="0"/>
              </a:rPr>
              <a:t> </a:t>
            </a:r>
            <a:r>
              <a:rPr lang="en-US" sz="3200" dirty="0" smtClean="0">
                <a:latin typeface="Book Antiqua" panose="02040602050305030304" pitchFamily="18" charset="0"/>
              </a:rPr>
              <a:t>“</a:t>
            </a:r>
            <a:endParaRPr lang="en-US" sz="3200" dirty="0">
              <a:latin typeface="Book Antiqua" panose="02040602050305030304" pitchFamily="18" charset="0"/>
            </a:endParaRPr>
          </a:p>
        </p:txBody>
      </p:sp>
    </p:spTree>
    <p:extLst>
      <p:ext uri="{BB962C8B-B14F-4D97-AF65-F5344CB8AC3E}">
        <p14:creationId xmlns:p14="http://schemas.microsoft.com/office/powerpoint/2010/main" val="214018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821" y="228601"/>
            <a:ext cx="11348357" cy="1396774"/>
          </a:xfrm>
          <a:solidFill>
            <a:schemeClr val="bg1"/>
          </a:solidFill>
        </p:spPr>
        <p:txBody>
          <a:bodyPr lIns="216000" rIns="144000"/>
          <a:lstStyle/>
          <a:p>
            <a:r>
              <a:rPr lang="en-US" dirty="0"/>
              <a:t>Johann’s </a:t>
            </a:r>
            <a:r>
              <a:rPr lang="en-US" dirty="0" smtClean="0"/>
              <a:t>turn (June 1696)</a:t>
            </a:r>
            <a:endParaRPr lang="en-US" dirty="0"/>
          </a:p>
        </p:txBody>
      </p:sp>
      <p:sp>
        <p:nvSpPr>
          <p:cNvPr id="3" name="Content Placeholder 2"/>
          <p:cNvSpPr>
            <a:spLocks noGrp="1"/>
          </p:cNvSpPr>
          <p:nvPr>
            <p:ph idx="1"/>
          </p:nvPr>
        </p:nvSpPr>
        <p:spPr>
          <a:xfrm>
            <a:off x="421821" y="1825624"/>
            <a:ext cx="11348357" cy="4689475"/>
          </a:xfrm>
          <a:solidFill>
            <a:schemeClr val="bg1"/>
          </a:solidFill>
        </p:spPr>
        <p:txBody>
          <a:bodyPr lIns="216000" tIns="108000" bIns="108000">
            <a:normAutofit/>
          </a:bodyPr>
          <a:lstStyle/>
          <a:p>
            <a:pPr marL="0" indent="0">
              <a:buNone/>
            </a:pPr>
            <a:r>
              <a:rPr lang="nl-NL" b="1" dirty="0" smtClean="0">
                <a:solidFill>
                  <a:srgbClr val="FF0000"/>
                </a:solidFill>
                <a:latin typeface="Book Antiqua" panose="02040602050305030304" pitchFamily="18" charset="0"/>
              </a:rPr>
              <a:t>J</a:t>
            </a:r>
            <a:r>
              <a:rPr lang="nl-NL" dirty="0" smtClean="0">
                <a:latin typeface="Book Antiqua" panose="02040602050305030304" pitchFamily="18" charset="0"/>
              </a:rPr>
              <a:t>ohann </a:t>
            </a:r>
            <a:r>
              <a:rPr lang="nl-NL" dirty="0" err="1">
                <a:latin typeface="Book Antiqua" panose="02040602050305030304" pitchFamily="18" charset="0"/>
              </a:rPr>
              <a:t>reacts</a:t>
            </a:r>
            <a:r>
              <a:rPr lang="nl-NL" dirty="0">
                <a:latin typeface="Book Antiqua" panose="02040602050305030304" pitchFamily="18" charset="0"/>
              </a:rPr>
              <a:t> in </a:t>
            </a:r>
            <a:r>
              <a:rPr lang="nl-NL" dirty="0" err="1">
                <a:latin typeface="Book Antiqua" panose="02040602050305030304" pitchFamily="18" charset="0"/>
              </a:rPr>
              <a:t>two</a:t>
            </a:r>
            <a:r>
              <a:rPr lang="nl-NL" dirty="0">
                <a:latin typeface="Book Antiqua" panose="02040602050305030304" pitchFamily="18" charset="0"/>
              </a:rPr>
              <a:t> </a:t>
            </a:r>
            <a:r>
              <a:rPr lang="nl-NL" dirty="0" err="1">
                <a:latin typeface="Book Antiqua" panose="02040602050305030304" pitchFamily="18" charset="0"/>
              </a:rPr>
              <a:t>ways</a:t>
            </a:r>
            <a:r>
              <a:rPr lang="nl-NL" dirty="0">
                <a:latin typeface="Book Antiqua" panose="02040602050305030304" pitchFamily="18" charset="0"/>
              </a:rPr>
              <a:t>: </a:t>
            </a:r>
            <a:endParaRPr lang="nl-NL" dirty="0">
              <a:solidFill>
                <a:srgbClr val="FF0000"/>
              </a:solidFill>
              <a:latin typeface="Book Antiqua" panose="02040602050305030304" pitchFamily="18" charset="0"/>
            </a:endParaRPr>
          </a:p>
          <a:p>
            <a:pPr marL="514350" indent="-514350">
              <a:buFont typeface="+mj-lt"/>
              <a:buAutoNum type="arabicPeriod"/>
            </a:pPr>
            <a:r>
              <a:rPr lang="nl-NL" b="1" dirty="0">
                <a:solidFill>
                  <a:srgbClr val="FF0000"/>
                </a:solidFill>
                <a:latin typeface="Book Antiqua" panose="02040602050305030304" pitchFamily="18" charset="0"/>
              </a:rPr>
              <a:t>i</a:t>
            </a:r>
            <a:r>
              <a:rPr lang="nl-NL" dirty="0">
                <a:latin typeface="Book Antiqua" panose="02040602050305030304" pitchFamily="18" charset="0"/>
              </a:rPr>
              <a:t>n a letter </a:t>
            </a:r>
            <a:r>
              <a:rPr lang="nl-NL" dirty="0" err="1">
                <a:latin typeface="Book Antiqua" panose="02040602050305030304" pitchFamily="18" charset="0"/>
              </a:rPr>
              <a:t>to</a:t>
            </a:r>
            <a:r>
              <a:rPr lang="nl-NL" dirty="0">
                <a:latin typeface="Book Antiqua" panose="02040602050305030304" pitchFamily="18" charset="0"/>
              </a:rPr>
              <a:t> Leibniz </a:t>
            </a:r>
            <a:r>
              <a:rPr lang="nl-NL" dirty="0" smtClean="0">
                <a:latin typeface="Book Antiqua" panose="02040602050305030304" pitchFamily="18" charset="0"/>
              </a:rPr>
              <a:t>(9/19 </a:t>
            </a:r>
            <a:r>
              <a:rPr lang="nl-NL" dirty="0" err="1" smtClean="0">
                <a:latin typeface="Book Antiqua" panose="02040602050305030304" pitchFamily="18" charset="0"/>
              </a:rPr>
              <a:t>June</a:t>
            </a:r>
            <a:r>
              <a:rPr lang="nl-NL" dirty="0" smtClean="0">
                <a:latin typeface="Book Antiqua" panose="02040602050305030304" pitchFamily="18" charset="0"/>
              </a:rPr>
              <a:t> 1696)</a:t>
            </a:r>
          </a:p>
          <a:p>
            <a:pPr marL="514350" indent="-514350">
              <a:buFont typeface="+mj-lt"/>
              <a:buAutoNum type="arabicPeriod"/>
            </a:pPr>
            <a:r>
              <a:rPr lang="nl-NL" b="1" dirty="0" err="1">
                <a:solidFill>
                  <a:srgbClr val="FF0000"/>
                </a:solidFill>
                <a:latin typeface="Book Antiqua" panose="02040602050305030304" pitchFamily="18" charset="0"/>
              </a:rPr>
              <a:t>w</a:t>
            </a:r>
            <a:r>
              <a:rPr lang="nl-NL" dirty="0" err="1" smtClean="0">
                <a:latin typeface="Book Antiqua" panose="02040602050305030304" pitchFamily="18" charset="0"/>
              </a:rPr>
              <a:t>ith</a:t>
            </a:r>
            <a:r>
              <a:rPr lang="nl-NL" dirty="0" smtClean="0">
                <a:latin typeface="Book Antiqua" panose="02040602050305030304" pitchFamily="18" charset="0"/>
              </a:rPr>
              <a:t> </a:t>
            </a:r>
            <a:r>
              <a:rPr lang="nl-NL" dirty="0">
                <a:latin typeface="Book Antiqua" panose="02040602050305030304" pitchFamily="18" charset="0"/>
              </a:rPr>
              <a:t>a public </a:t>
            </a:r>
            <a:r>
              <a:rPr lang="nl-NL" dirty="0" err="1">
                <a:latin typeface="Book Antiqua" panose="02040602050305030304" pitchFamily="18" charset="0"/>
              </a:rPr>
              <a:t>challenge</a:t>
            </a:r>
            <a:r>
              <a:rPr lang="nl-NL" dirty="0">
                <a:latin typeface="Book Antiqua" panose="02040602050305030304" pitchFamily="18" charset="0"/>
              </a:rPr>
              <a:t> in </a:t>
            </a:r>
            <a:r>
              <a:rPr lang="nl-NL" dirty="0" err="1">
                <a:latin typeface="Book Antiqua" panose="02040602050305030304" pitchFamily="18" charset="0"/>
              </a:rPr>
              <a:t>the</a:t>
            </a:r>
            <a:r>
              <a:rPr lang="nl-NL" dirty="0">
                <a:latin typeface="Book Antiqua" panose="02040602050305030304" pitchFamily="18" charset="0"/>
              </a:rPr>
              <a:t> </a:t>
            </a:r>
            <a:r>
              <a:rPr lang="nl-NL" i="1" dirty="0">
                <a:latin typeface="Book Antiqua" panose="02040602050305030304" pitchFamily="18" charset="0"/>
              </a:rPr>
              <a:t>Acta </a:t>
            </a:r>
            <a:r>
              <a:rPr lang="nl-NL" i="1" dirty="0" err="1" smtClean="0">
                <a:latin typeface="Book Antiqua" panose="02040602050305030304" pitchFamily="18" charset="0"/>
              </a:rPr>
              <a:t>Eruditorum</a:t>
            </a:r>
            <a:r>
              <a:rPr lang="nl-NL" dirty="0">
                <a:latin typeface="Book Antiqua" panose="02040602050305030304" pitchFamily="18" charset="0"/>
              </a:rPr>
              <a:t> </a:t>
            </a:r>
            <a:r>
              <a:rPr lang="nl-NL" dirty="0" smtClean="0">
                <a:latin typeface="Book Antiqua" panose="02040602050305030304" pitchFamily="18" charset="0"/>
              </a:rPr>
              <a:t>(</a:t>
            </a:r>
            <a:r>
              <a:rPr lang="nl-NL" dirty="0" err="1" smtClean="0">
                <a:latin typeface="Book Antiqua" panose="02040602050305030304" pitchFamily="18" charset="0"/>
              </a:rPr>
              <a:t>June</a:t>
            </a:r>
            <a:r>
              <a:rPr lang="nl-NL" dirty="0" smtClean="0">
                <a:latin typeface="Book Antiqua" panose="02040602050305030304" pitchFamily="18" charset="0"/>
              </a:rPr>
              <a:t> 1696 issue)</a:t>
            </a:r>
            <a:endParaRPr lang="en-US" dirty="0">
              <a:latin typeface="Book Antiqua" panose="02040602050305030304" pitchFamily="18" charset="0"/>
            </a:endParaRPr>
          </a:p>
          <a:p>
            <a:pPr marL="0" indent="0">
              <a:buNone/>
            </a:pPr>
            <a:r>
              <a:rPr lang="nl-NL" b="1" dirty="0" smtClean="0">
                <a:solidFill>
                  <a:srgbClr val="FF0000"/>
                </a:solidFill>
                <a:latin typeface="Book Antiqua" panose="02040602050305030304" pitchFamily="18" charset="0"/>
              </a:rPr>
              <a:t>S</a:t>
            </a:r>
            <a:r>
              <a:rPr lang="nl-NL" dirty="0" smtClean="0">
                <a:latin typeface="Book Antiqua" panose="02040602050305030304" pitchFamily="18" charset="0"/>
              </a:rPr>
              <a:t>ummary of </a:t>
            </a:r>
            <a:r>
              <a:rPr lang="nl-NL" dirty="0" err="1" smtClean="0">
                <a:latin typeface="Book Antiqua" panose="02040602050305030304" pitchFamily="18" charset="0"/>
              </a:rPr>
              <a:t>the</a:t>
            </a:r>
            <a:r>
              <a:rPr lang="nl-NL" dirty="0" smtClean="0">
                <a:latin typeface="Book Antiqua" panose="02040602050305030304" pitchFamily="18" charset="0"/>
              </a:rPr>
              <a:t> letter: </a:t>
            </a:r>
            <a:r>
              <a:rPr lang="en-US" dirty="0">
                <a:latin typeface="Book Antiqua" panose="02040602050305030304" pitchFamily="18" charset="0"/>
              </a:rPr>
              <a:t>of course I need your testimony. I am much distressed, it is about my honour, even more because </a:t>
            </a:r>
            <a:r>
              <a:rPr lang="en-US" dirty="0" smtClean="0">
                <a:latin typeface="Book Antiqua" panose="02040602050305030304" pitchFamily="18" charset="0"/>
              </a:rPr>
              <a:t>my honour </a:t>
            </a:r>
            <a:r>
              <a:rPr lang="en-US" dirty="0">
                <a:latin typeface="Book Antiqua" panose="02040602050305030304" pitchFamily="18" charset="0"/>
              </a:rPr>
              <a:t>is attacked by my own </a:t>
            </a:r>
            <a:r>
              <a:rPr lang="en-US" dirty="0" smtClean="0">
                <a:latin typeface="Book Antiqua" panose="02040602050305030304" pitchFamily="18" charset="0"/>
              </a:rPr>
              <a:t>brother. In the letter Johann also announces that he will publish a new challenge in the </a:t>
            </a:r>
            <a:r>
              <a:rPr lang="nl-NL" i="1" dirty="0">
                <a:latin typeface="Book Antiqua" panose="02040602050305030304" pitchFamily="18" charset="0"/>
              </a:rPr>
              <a:t>Acta </a:t>
            </a:r>
            <a:r>
              <a:rPr lang="nl-NL" i="1" dirty="0" err="1" smtClean="0">
                <a:latin typeface="Book Antiqua" panose="02040602050305030304" pitchFamily="18" charset="0"/>
              </a:rPr>
              <a:t>Eruditorum</a:t>
            </a:r>
            <a:r>
              <a:rPr lang="nl-NL" dirty="0" smtClean="0">
                <a:latin typeface="Book Antiqua" panose="02040602050305030304" pitchFamily="18" charset="0"/>
              </a:rPr>
              <a:t>.</a:t>
            </a:r>
          </a:p>
          <a:p>
            <a:pPr marL="0" indent="0">
              <a:buNone/>
            </a:pPr>
            <a:r>
              <a:rPr lang="nl-NL" b="1" dirty="0">
                <a:solidFill>
                  <a:srgbClr val="FF0000"/>
                </a:solidFill>
                <a:latin typeface="Book Antiqua" panose="02040602050305030304" pitchFamily="18" charset="0"/>
              </a:rPr>
              <a:t>T</a:t>
            </a:r>
            <a:r>
              <a:rPr lang="nl-NL" dirty="0" smtClean="0">
                <a:latin typeface="Book Antiqua" panose="02040602050305030304" pitchFamily="18" charset="0"/>
              </a:rPr>
              <a:t>he new </a:t>
            </a:r>
            <a:r>
              <a:rPr lang="nl-NL" dirty="0" err="1" smtClean="0">
                <a:latin typeface="Book Antiqua" panose="02040602050305030304" pitchFamily="18" charset="0"/>
              </a:rPr>
              <a:t>challenge</a:t>
            </a:r>
            <a:r>
              <a:rPr lang="nl-NL" dirty="0" smtClean="0">
                <a:latin typeface="Book Antiqua" panose="02040602050305030304" pitchFamily="18" charset="0"/>
              </a:rPr>
              <a:t>, in </a:t>
            </a:r>
            <a:r>
              <a:rPr lang="nl-NL" dirty="0" err="1" smtClean="0">
                <a:latin typeface="Book Antiqua" panose="02040602050305030304" pitchFamily="18" charset="0"/>
              </a:rPr>
              <a:t>the</a:t>
            </a:r>
            <a:r>
              <a:rPr lang="nl-NL" dirty="0" smtClean="0">
                <a:latin typeface="Book Antiqua" panose="02040602050305030304" pitchFamily="18" charset="0"/>
              </a:rPr>
              <a:t> </a:t>
            </a:r>
            <a:r>
              <a:rPr lang="nl-NL" i="1" dirty="0" smtClean="0">
                <a:latin typeface="Book Antiqua" panose="02040602050305030304" pitchFamily="18" charset="0"/>
              </a:rPr>
              <a:t>Acta</a:t>
            </a:r>
            <a:r>
              <a:rPr lang="nl-NL" dirty="0" smtClean="0">
                <a:latin typeface="Book Antiqua" panose="02040602050305030304" pitchFamily="18" charset="0"/>
              </a:rPr>
              <a:t>, is </a:t>
            </a:r>
            <a:r>
              <a:rPr lang="nl-NL" dirty="0" err="1" smtClean="0">
                <a:latin typeface="Book Antiqua" panose="02040602050305030304" pitchFamily="18" charset="0"/>
              </a:rPr>
              <a:t>the</a:t>
            </a:r>
            <a:r>
              <a:rPr lang="nl-NL" dirty="0" smtClean="0">
                <a:latin typeface="Book Antiqua" panose="02040602050305030304" pitchFamily="18" charset="0"/>
              </a:rPr>
              <a:t> </a:t>
            </a:r>
            <a:r>
              <a:rPr lang="nl-NL" sz="3200" b="1" dirty="0" err="1" smtClean="0">
                <a:solidFill>
                  <a:srgbClr val="FF0000"/>
                </a:solidFill>
                <a:latin typeface="Book Antiqua" panose="02040602050305030304" pitchFamily="18" charset="0"/>
              </a:rPr>
              <a:t>brachystochrone</a:t>
            </a:r>
            <a:r>
              <a:rPr lang="nl-NL" sz="3200" b="1" dirty="0" smtClean="0">
                <a:solidFill>
                  <a:srgbClr val="FF0000"/>
                </a:solidFill>
                <a:latin typeface="Book Antiqua" panose="02040602050305030304" pitchFamily="18" charset="0"/>
              </a:rPr>
              <a:t> </a:t>
            </a:r>
            <a:r>
              <a:rPr lang="nl-NL" sz="3200" b="1" dirty="0" err="1" smtClean="0">
                <a:solidFill>
                  <a:srgbClr val="FF0000"/>
                </a:solidFill>
                <a:latin typeface="Book Antiqua" panose="02040602050305030304" pitchFamily="18" charset="0"/>
              </a:rPr>
              <a:t>problem</a:t>
            </a:r>
            <a:r>
              <a:rPr lang="nl-NL" dirty="0" smtClean="0">
                <a:latin typeface="Book Antiqua" panose="02040602050305030304" pitchFamily="18" charset="0"/>
              </a:rPr>
              <a:t>, </a:t>
            </a:r>
            <a:r>
              <a:rPr lang="nl-NL" dirty="0" err="1" smtClean="0">
                <a:latin typeface="Book Antiqua" panose="02040602050305030304" pitchFamily="18" charset="0"/>
              </a:rPr>
              <a:t>although</a:t>
            </a:r>
            <a:r>
              <a:rPr lang="nl-NL" dirty="0" smtClean="0">
                <a:latin typeface="Book Antiqua" panose="02040602050305030304" pitchFamily="18" charset="0"/>
              </a:rPr>
              <a:t> </a:t>
            </a:r>
            <a:r>
              <a:rPr lang="nl-NL" dirty="0" err="1" smtClean="0">
                <a:latin typeface="Book Antiqua" panose="02040602050305030304" pitchFamily="18" charset="0"/>
              </a:rPr>
              <a:t>it</a:t>
            </a:r>
            <a:r>
              <a:rPr lang="nl-NL" dirty="0" smtClean="0">
                <a:latin typeface="Book Antiqua" panose="02040602050305030304" pitchFamily="18" charset="0"/>
              </a:rPr>
              <a:t> </a:t>
            </a:r>
            <a:r>
              <a:rPr lang="nl-NL" dirty="0" err="1" smtClean="0">
                <a:latin typeface="Book Antiqua" panose="02040602050305030304" pitchFamily="18" charset="0"/>
              </a:rPr>
              <a:t>receives</a:t>
            </a:r>
            <a:r>
              <a:rPr lang="nl-NL" dirty="0" smtClean="0">
                <a:latin typeface="Book Antiqua" panose="02040602050305030304" pitchFamily="18" charset="0"/>
              </a:rPr>
              <a:t> </a:t>
            </a:r>
            <a:r>
              <a:rPr lang="nl-NL" dirty="0" err="1" smtClean="0">
                <a:latin typeface="Book Antiqua" panose="02040602050305030304" pitchFamily="18" charset="0"/>
              </a:rPr>
              <a:t>its</a:t>
            </a:r>
            <a:r>
              <a:rPr lang="nl-NL" dirty="0" smtClean="0">
                <a:latin typeface="Book Antiqua" panose="02040602050305030304" pitchFamily="18" charset="0"/>
              </a:rPr>
              <a:t> name </a:t>
            </a:r>
            <a:r>
              <a:rPr lang="nl-NL" dirty="0" err="1" smtClean="0">
                <a:latin typeface="Book Antiqua" panose="02040602050305030304" pitchFamily="18" charset="0"/>
              </a:rPr>
              <a:t>only</a:t>
            </a:r>
            <a:r>
              <a:rPr lang="nl-NL" dirty="0" smtClean="0">
                <a:latin typeface="Book Antiqua" panose="02040602050305030304" pitchFamily="18" charset="0"/>
              </a:rPr>
              <a:t> </a:t>
            </a:r>
            <a:r>
              <a:rPr lang="nl-NL" dirty="0" err="1" smtClean="0">
                <a:latin typeface="Book Antiqua" panose="02040602050305030304" pitchFamily="18" charset="0"/>
              </a:rPr>
              <a:t>six</a:t>
            </a:r>
            <a:r>
              <a:rPr lang="nl-NL" dirty="0" smtClean="0">
                <a:latin typeface="Book Antiqua" panose="02040602050305030304" pitchFamily="18" charset="0"/>
              </a:rPr>
              <a:t> weeks later. </a:t>
            </a:r>
          </a:p>
          <a:p>
            <a:pPr marL="0" indent="0">
              <a:buNone/>
            </a:pPr>
            <a:endParaRPr lang="en-US" dirty="0">
              <a:latin typeface="Book Antiqua" panose="02040602050305030304" pitchFamily="18" charset="0"/>
            </a:endParaRPr>
          </a:p>
        </p:txBody>
      </p:sp>
    </p:spTree>
    <p:extLst>
      <p:ext uri="{BB962C8B-B14F-4D97-AF65-F5344CB8AC3E}">
        <p14:creationId xmlns:p14="http://schemas.microsoft.com/office/powerpoint/2010/main" val="424731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253" y="0"/>
            <a:ext cx="12434506" cy="6858000"/>
          </a:xfrm>
          <a:prstGeom prst="rect">
            <a:avLst/>
          </a:prstGeom>
        </p:spPr>
      </p:pic>
    </p:spTree>
    <p:extLst>
      <p:ext uri="{BB962C8B-B14F-4D97-AF65-F5344CB8AC3E}">
        <p14:creationId xmlns:p14="http://schemas.microsoft.com/office/powerpoint/2010/main" val="18582059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821" y="228601"/>
            <a:ext cx="11348357" cy="1396774"/>
          </a:xfrm>
          <a:solidFill>
            <a:schemeClr val="bg1"/>
          </a:solidFill>
        </p:spPr>
        <p:txBody>
          <a:bodyPr lIns="216000" rIns="144000"/>
          <a:lstStyle/>
          <a:p>
            <a:r>
              <a:rPr lang="nl-NL" dirty="0" smtClean="0"/>
              <a:t>Leibniz </a:t>
            </a:r>
            <a:endParaRPr lang="en-US" dirty="0"/>
          </a:p>
        </p:txBody>
      </p:sp>
      <p:sp>
        <p:nvSpPr>
          <p:cNvPr id="3" name="Content Placeholder 2"/>
          <p:cNvSpPr>
            <a:spLocks noGrp="1"/>
          </p:cNvSpPr>
          <p:nvPr>
            <p:ph idx="1"/>
          </p:nvPr>
        </p:nvSpPr>
        <p:spPr>
          <a:xfrm>
            <a:off x="421821" y="1825624"/>
            <a:ext cx="11348357" cy="4689475"/>
          </a:xfrm>
          <a:solidFill>
            <a:schemeClr val="bg1"/>
          </a:solidFill>
        </p:spPr>
        <p:txBody>
          <a:bodyPr lIns="216000" tIns="108000" bIns="108000"/>
          <a:lstStyle/>
          <a:p>
            <a:pPr marL="360000" indent="-457200">
              <a:buNone/>
            </a:pPr>
            <a:r>
              <a:rPr lang="nl-NL" sz="3600" b="1" dirty="0" err="1" smtClean="0">
                <a:solidFill>
                  <a:srgbClr val="FF0000"/>
                </a:solidFill>
                <a:latin typeface="Book Antiqua" panose="02040602050305030304" pitchFamily="18" charset="0"/>
              </a:rPr>
              <a:t>d</a:t>
            </a:r>
            <a:r>
              <a:rPr lang="nl-NL" sz="3600" dirty="0" err="1" smtClean="0">
                <a:latin typeface="Book Antiqua" panose="02040602050305030304" pitchFamily="18" charset="0"/>
              </a:rPr>
              <a:t>octorate</a:t>
            </a:r>
            <a:r>
              <a:rPr lang="nl-NL" sz="3600" dirty="0" smtClean="0">
                <a:latin typeface="Book Antiqua" panose="02040602050305030304" pitchFamily="18" charset="0"/>
              </a:rPr>
              <a:t> “</a:t>
            </a:r>
            <a:r>
              <a:rPr lang="nl-NL" sz="3600" dirty="0" err="1" smtClean="0">
                <a:latin typeface="Book Antiqua" panose="02040602050305030304" pitchFamily="18" charset="0"/>
              </a:rPr>
              <a:t>utriusque</a:t>
            </a:r>
            <a:r>
              <a:rPr lang="nl-NL" sz="3600" dirty="0" smtClean="0">
                <a:latin typeface="Book Antiqua" panose="02040602050305030304" pitchFamily="18" charset="0"/>
              </a:rPr>
              <a:t> </a:t>
            </a:r>
            <a:r>
              <a:rPr lang="nl-NL" sz="3600" dirty="0" err="1" smtClean="0">
                <a:latin typeface="Book Antiqua" panose="02040602050305030304" pitchFamily="18" charset="0"/>
              </a:rPr>
              <a:t>iuris</a:t>
            </a:r>
            <a:r>
              <a:rPr lang="nl-NL" sz="3600" dirty="0" smtClean="0">
                <a:latin typeface="Book Antiqua" panose="02040602050305030304" pitchFamily="18" charset="0"/>
              </a:rPr>
              <a:t>” (in </a:t>
            </a:r>
            <a:r>
              <a:rPr lang="nl-NL" sz="3600" dirty="0" err="1" smtClean="0">
                <a:latin typeface="Book Antiqua" panose="02040602050305030304" pitchFamily="18" charset="0"/>
              </a:rPr>
              <a:t>both</a:t>
            </a:r>
            <a:r>
              <a:rPr lang="nl-NL" sz="3600" dirty="0" smtClean="0">
                <a:latin typeface="Book Antiqua" panose="02040602050305030304" pitchFamily="18" charset="0"/>
              </a:rPr>
              <a:t> </a:t>
            </a:r>
            <a:r>
              <a:rPr lang="nl-NL" sz="3600" dirty="0" err="1" smtClean="0">
                <a:latin typeface="Book Antiqua" panose="02040602050305030304" pitchFamily="18" charset="0"/>
              </a:rPr>
              <a:t>laws</a:t>
            </a:r>
            <a:r>
              <a:rPr lang="nl-NL" sz="3600" dirty="0" smtClean="0">
                <a:latin typeface="Book Antiqua" panose="02040602050305030304" pitchFamily="18" charset="0"/>
              </a:rPr>
              <a:t>), </a:t>
            </a:r>
            <a:r>
              <a:rPr lang="nl-NL" sz="3600" dirty="0" err="1" smtClean="0">
                <a:latin typeface="Book Antiqua" panose="02040602050305030304" pitchFamily="18" charset="0"/>
              </a:rPr>
              <a:t>Altdorf</a:t>
            </a:r>
            <a:r>
              <a:rPr lang="nl-NL" sz="3600" dirty="0">
                <a:latin typeface="Book Antiqua" panose="02040602050305030304" pitchFamily="18" charset="0"/>
              </a:rPr>
              <a:t> </a:t>
            </a:r>
            <a:r>
              <a:rPr lang="nl-NL" sz="3600" dirty="0" smtClean="0">
                <a:latin typeface="Book Antiqua" panose="02040602050305030304" pitchFamily="18" charset="0"/>
              </a:rPr>
              <a:t>1667</a:t>
            </a:r>
          </a:p>
          <a:p>
            <a:pPr marL="360000" indent="-457200">
              <a:buNone/>
            </a:pPr>
            <a:r>
              <a:rPr lang="nl-NL" sz="3600" b="1" dirty="0">
                <a:solidFill>
                  <a:srgbClr val="FF0000"/>
                </a:solidFill>
                <a:latin typeface="Book Antiqua" panose="02040602050305030304" pitchFamily="18" charset="0"/>
              </a:rPr>
              <a:t>f</a:t>
            </a:r>
            <a:r>
              <a:rPr lang="nl-NL" sz="3600" dirty="0" smtClean="0">
                <a:latin typeface="Book Antiqua" panose="02040602050305030304" pitchFamily="18" charset="0"/>
              </a:rPr>
              <a:t>irst job in </a:t>
            </a:r>
            <a:r>
              <a:rPr lang="nl-NL" sz="3600" dirty="0" err="1" smtClean="0">
                <a:latin typeface="Book Antiqua" panose="02040602050305030304" pitchFamily="18" charset="0"/>
              </a:rPr>
              <a:t>Nuremberg</a:t>
            </a:r>
            <a:r>
              <a:rPr lang="nl-NL" sz="3600" dirty="0" smtClean="0">
                <a:latin typeface="Book Antiqua" panose="02040602050305030304" pitchFamily="18" charset="0"/>
              </a:rPr>
              <a:t> </a:t>
            </a:r>
            <a:r>
              <a:rPr lang="nl-NL" sz="3600" dirty="0" err="1" smtClean="0">
                <a:latin typeface="Book Antiqua" panose="02040602050305030304" pitchFamily="18" charset="0"/>
              </a:rPr>
              <a:t>unsatisfactory</a:t>
            </a:r>
            <a:r>
              <a:rPr lang="nl-NL" sz="3600" dirty="0" smtClean="0">
                <a:latin typeface="Book Antiqua" panose="02040602050305030304" pitchFamily="18" charset="0"/>
              </a:rPr>
              <a:t> </a:t>
            </a:r>
          </a:p>
          <a:p>
            <a:pPr marL="360000" indent="-457200">
              <a:buNone/>
            </a:pPr>
            <a:r>
              <a:rPr lang="nl-NL" sz="3600" b="1" dirty="0" err="1">
                <a:solidFill>
                  <a:srgbClr val="FF0000"/>
                </a:solidFill>
                <a:latin typeface="Book Antiqua" panose="02040602050305030304" pitchFamily="18" charset="0"/>
              </a:rPr>
              <a:t>B</a:t>
            </a:r>
            <a:r>
              <a:rPr lang="nl-NL" sz="3600" dirty="0" err="1" smtClean="0">
                <a:latin typeface="Book Antiqua" panose="02040602050305030304" pitchFamily="18" charset="0"/>
              </a:rPr>
              <a:t>y</a:t>
            </a:r>
            <a:r>
              <a:rPr lang="nl-NL" sz="3600" dirty="0" smtClean="0">
                <a:latin typeface="Book Antiqua" panose="02040602050305030304" pitchFamily="18" charset="0"/>
              </a:rPr>
              <a:t> </a:t>
            </a:r>
            <a:r>
              <a:rPr lang="nl-NL" sz="3600" dirty="0" err="1">
                <a:latin typeface="Book Antiqua" panose="02040602050305030304" pitchFamily="18" charset="0"/>
              </a:rPr>
              <a:t>the</a:t>
            </a:r>
            <a:r>
              <a:rPr lang="nl-NL" sz="3600" dirty="0">
                <a:latin typeface="Book Antiqua" panose="02040602050305030304" pitchFamily="18" charset="0"/>
              </a:rPr>
              <a:t> end of 1667 </a:t>
            </a:r>
            <a:r>
              <a:rPr lang="nl-NL" sz="3600" dirty="0" smtClean="0">
                <a:latin typeface="Book Antiqua" panose="02040602050305030304" pitchFamily="18" charset="0"/>
              </a:rPr>
              <a:t>he passes </a:t>
            </a:r>
            <a:r>
              <a:rPr lang="nl-NL" sz="3600" dirty="0" err="1" smtClean="0">
                <a:latin typeface="Book Antiqua" panose="02040602050305030304" pitchFamily="18" charset="0"/>
              </a:rPr>
              <a:t>through</a:t>
            </a:r>
            <a:r>
              <a:rPr lang="nl-NL" sz="3600" dirty="0" smtClean="0">
                <a:latin typeface="Book Antiqua" panose="02040602050305030304" pitchFamily="18" charset="0"/>
              </a:rPr>
              <a:t> Mainz on his way </a:t>
            </a:r>
            <a:r>
              <a:rPr lang="nl-NL" sz="3600" dirty="0" err="1" smtClean="0">
                <a:latin typeface="Book Antiqua" panose="02040602050305030304" pitchFamily="18" charset="0"/>
              </a:rPr>
              <a:t>to</a:t>
            </a:r>
            <a:r>
              <a:rPr lang="nl-NL" sz="3600" dirty="0" smtClean="0">
                <a:latin typeface="Book Antiqua" panose="02040602050305030304" pitchFamily="18" charset="0"/>
              </a:rPr>
              <a:t> Holland </a:t>
            </a:r>
            <a:r>
              <a:rPr lang="nl-NL" sz="3600" dirty="0" err="1" smtClean="0">
                <a:latin typeface="Book Antiqua" panose="02040602050305030304" pitchFamily="18" charset="0"/>
              </a:rPr>
              <a:t>and</a:t>
            </a:r>
            <a:r>
              <a:rPr lang="nl-NL" sz="3600" dirty="0" smtClean="0">
                <a:latin typeface="Book Antiqua" panose="02040602050305030304" pitchFamily="18" charset="0"/>
              </a:rPr>
              <a:t> is ‘</a:t>
            </a:r>
            <a:r>
              <a:rPr lang="nl-NL" sz="3600" dirty="0" err="1" smtClean="0">
                <a:latin typeface="Book Antiqua" panose="02040602050305030304" pitchFamily="18" charset="0"/>
              </a:rPr>
              <a:t>discovered</a:t>
            </a:r>
            <a:r>
              <a:rPr lang="nl-NL" sz="3600" dirty="0" smtClean="0">
                <a:latin typeface="Book Antiqua" panose="02040602050305030304" pitchFamily="18" charset="0"/>
              </a:rPr>
              <a:t>’ </a:t>
            </a:r>
            <a:r>
              <a:rPr lang="nl-NL" sz="3600" dirty="0" err="1" smtClean="0">
                <a:latin typeface="Book Antiqua" panose="02040602050305030304" pitchFamily="18" charset="0"/>
              </a:rPr>
              <a:t>and</a:t>
            </a:r>
            <a:r>
              <a:rPr lang="nl-NL" sz="3600" dirty="0" smtClean="0">
                <a:latin typeface="Book Antiqua" panose="02040602050305030304" pitchFamily="18" charset="0"/>
              </a:rPr>
              <a:t> </a:t>
            </a:r>
            <a:r>
              <a:rPr lang="nl-NL" sz="3600" dirty="0" err="1" smtClean="0">
                <a:latin typeface="Book Antiqua" panose="02040602050305030304" pitchFamily="18" charset="0"/>
              </a:rPr>
              <a:t>offered</a:t>
            </a:r>
            <a:r>
              <a:rPr lang="nl-NL" sz="3600" dirty="0" smtClean="0">
                <a:latin typeface="Book Antiqua" panose="02040602050305030304" pitchFamily="18" charset="0"/>
              </a:rPr>
              <a:t> a </a:t>
            </a:r>
            <a:r>
              <a:rPr lang="nl-NL" sz="3600" dirty="0" err="1" smtClean="0">
                <a:latin typeface="Book Antiqua" panose="02040602050305030304" pitchFamily="18" charset="0"/>
              </a:rPr>
              <a:t>juridical</a:t>
            </a:r>
            <a:r>
              <a:rPr lang="nl-NL" sz="3600" dirty="0" smtClean="0">
                <a:latin typeface="Book Antiqua" panose="02040602050305030304" pitchFamily="18" charset="0"/>
              </a:rPr>
              <a:t> </a:t>
            </a:r>
            <a:r>
              <a:rPr lang="nl-NL" sz="3600" dirty="0" err="1" smtClean="0">
                <a:latin typeface="Book Antiqua" panose="02040602050305030304" pitchFamily="18" charset="0"/>
              </a:rPr>
              <a:t>position</a:t>
            </a:r>
            <a:r>
              <a:rPr lang="nl-NL" sz="3600" dirty="0" smtClean="0">
                <a:latin typeface="Book Antiqua" panose="02040602050305030304" pitchFamily="18" charset="0"/>
              </a:rPr>
              <a:t> </a:t>
            </a:r>
            <a:r>
              <a:rPr lang="nl-NL" sz="3600" dirty="0" err="1" smtClean="0">
                <a:latin typeface="Book Antiqua" panose="02040602050305030304" pitchFamily="18" charset="0"/>
              </a:rPr>
              <a:t>by</a:t>
            </a:r>
            <a:r>
              <a:rPr lang="nl-NL" sz="3600" dirty="0" smtClean="0">
                <a:latin typeface="Book Antiqua" panose="02040602050305030304" pitchFamily="18" charset="0"/>
              </a:rPr>
              <a:t> </a:t>
            </a:r>
            <a:r>
              <a:rPr lang="nl-NL" sz="3600" dirty="0" err="1" smtClean="0">
                <a:latin typeface="Book Antiqua" panose="02040602050305030304" pitchFamily="18" charset="0"/>
              </a:rPr>
              <a:t>the</a:t>
            </a:r>
            <a:r>
              <a:rPr lang="nl-NL" sz="3600" dirty="0">
                <a:latin typeface="Book Antiqua" panose="02040602050305030304" pitchFamily="18" charset="0"/>
              </a:rPr>
              <a:t> </a:t>
            </a:r>
            <a:r>
              <a:rPr lang="nl-NL" sz="3600" dirty="0" smtClean="0">
                <a:latin typeface="Book Antiqua" panose="02040602050305030304" pitchFamily="18" charset="0"/>
              </a:rPr>
              <a:t>Prince-</a:t>
            </a:r>
            <a:r>
              <a:rPr lang="nl-NL" sz="3600" dirty="0" err="1" smtClean="0">
                <a:latin typeface="Book Antiqua" panose="02040602050305030304" pitchFamily="18" charset="0"/>
              </a:rPr>
              <a:t>bishop</a:t>
            </a:r>
            <a:r>
              <a:rPr lang="nl-NL" sz="3600" dirty="0" smtClean="0">
                <a:latin typeface="Book Antiqua" panose="02040602050305030304" pitchFamily="18" charset="0"/>
              </a:rPr>
              <a:t> of Mainz</a:t>
            </a:r>
          </a:p>
          <a:p>
            <a:pPr marL="360000" indent="-457200">
              <a:buNone/>
            </a:pPr>
            <a:r>
              <a:rPr lang="nl-NL" sz="3600" dirty="0" smtClean="0">
                <a:latin typeface="Book Antiqua" panose="02040602050305030304" pitchFamily="18" charset="0"/>
              </a:rPr>
              <a:t>1671: </a:t>
            </a:r>
            <a:r>
              <a:rPr lang="nl-NL" sz="3600" b="1" dirty="0" err="1">
                <a:solidFill>
                  <a:srgbClr val="FF0000"/>
                </a:solidFill>
                <a:latin typeface="Book Antiqua" panose="02040602050305030304" pitchFamily="18" charset="0"/>
              </a:rPr>
              <a:t>y</a:t>
            </a:r>
            <a:r>
              <a:rPr lang="nl-NL" sz="3600" dirty="0" err="1" smtClean="0">
                <a:latin typeface="Book Antiqua" panose="02040602050305030304" pitchFamily="18" charset="0"/>
              </a:rPr>
              <a:t>ear</a:t>
            </a:r>
            <a:r>
              <a:rPr lang="nl-NL" sz="3600" dirty="0" smtClean="0">
                <a:latin typeface="Book Antiqua" panose="02040602050305030304" pitchFamily="18" charset="0"/>
              </a:rPr>
              <a:t> of </a:t>
            </a:r>
            <a:r>
              <a:rPr lang="nl-NL" sz="3600" dirty="0" err="1" smtClean="0">
                <a:latin typeface="Book Antiqua" panose="02040602050305030304" pitchFamily="18" charset="0"/>
              </a:rPr>
              <a:t>tension</a:t>
            </a:r>
            <a:r>
              <a:rPr lang="nl-NL" sz="3600" dirty="0" smtClean="0">
                <a:latin typeface="Book Antiqua" panose="02040602050305030304" pitchFamily="18" charset="0"/>
              </a:rPr>
              <a:t> in Europe, </a:t>
            </a:r>
            <a:r>
              <a:rPr lang="nl-NL" sz="3600" dirty="0" err="1" smtClean="0">
                <a:latin typeface="Book Antiqua" panose="02040602050305030304" pitchFamily="18" charset="0"/>
              </a:rPr>
              <a:t>year</a:t>
            </a:r>
            <a:r>
              <a:rPr lang="nl-NL" sz="3600" dirty="0" smtClean="0">
                <a:latin typeface="Book Antiqua" panose="02040602050305030304" pitchFamily="18" charset="0"/>
              </a:rPr>
              <a:t> of </a:t>
            </a:r>
            <a:r>
              <a:rPr lang="nl-NL" sz="3600" dirty="0" err="1" smtClean="0">
                <a:latin typeface="Book Antiqua" panose="02040602050305030304" pitchFamily="18" charset="0"/>
              </a:rPr>
              <a:t>internal</a:t>
            </a:r>
            <a:r>
              <a:rPr lang="nl-NL" sz="3600" dirty="0" smtClean="0">
                <a:latin typeface="Book Antiqua" panose="02040602050305030304" pitchFamily="18" charset="0"/>
              </a:rPr>
              <a:t> </a:t>
            </a:r>
            <a:r>
              <a:rPr lang="nl-NL" sz="3600" dirty="0" err="1" smtClean="0">
                <a:latin typeface="Book Antiqua" panose="02040602050305030304" pitchFamily="18" charset="0"/>
              </a:rPr>
              <a:t>tension</a:t>
            </a:r>
            <a:r>
              <a:rPr lang="nl-NL" sz="3600" dirty="0" smtClean="0">
                <a:latin typeface="Book Antiqua" panose="02040602050305030304" pitchFamily="18" charset="0"/>
              </a:rPr>
              <a:t> in Leibniz</a:t>
            </a:r>
            <a:endParaRPr lang="en-US" dirty="0">
              <a:latin typeface="Book Antiqua" panose="02040602050305030304" pitchFamily="18" charset="0"/>
            </a:endParaRPr>
          </a:p>
        </p:txBody>
      </p:sp>
    </p:spTree>
    <p:extLst>
      <p:ext uri="{BB962C8B-B14F-4D97-AF65-F5344CB8AC3E}">
        <p14:creationId xmlns:p14="http://schemas.microsoft.com/office/powerpoint/2010/main" val="308299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38100"/>
            <a:ext cx="9464019" cy="7317574"/>
          </a:xfrm>
          <a:prstGeom prst="rect">
            <a:avLst/>
          </a:prstGeom>
        </p:spPr>
      </p:pic>
      <p:sp>
        <p:nvSpPr>
          <p:cNvPr id="4" name="Rounded Rectangle 3"/>
          <p:cNvSpPr/>
          <p:nvPr/>
        </p:nvSpPr>
        <p:spPr>
          <a:xfrm>
            <a:off x="5334000" y="2501900"/>
            <a:ext cx="2540000" cy="1752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405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6200" y="114300"/>
            <a:ext cx="5562600" cy="6577602"/>
          </a:xfrm>
          <a:solidFill>
            <a:schemeClr val="bg1"/>
          </a:solidFill>
        </p:spPr>
        <p:txBody>
          <a:bodyPr lIns="216000" rIns="144000">
            <a:normAutofit/>
          </a:bodyPr>
          <a:lstStyle/>
          <a:p>
            <a:r>
              <a:rPr lang="en-US" sz="3200" b="1" dirty="0" smtClean="0">
                <a:solidFill>
                  <a:srgbClr val="FF0000"/>
                </a:solidFill>
              </a:rPr>
              <a:t>T</a:t>
            </a:r>
            <a:r>
              <a:rPr lang="en-US" sz="3200" dirty="0" smtClean="0"/>
              <a:t>he problem, as Johann phrases it his letter to Leibniz:</a:t>
            </a:r>
            <a:br>
              <a:rPr lang="en-US" sz="3200" dirty="0" smtClean="0"/>
            </a:br>
            <a:r>
              <a:rPr lang="en-US" sz="3200" dirty="0"/>
              <a:t/>
            </a:r>
            <a:br>
              <a:rPr lang="en-US" sz="3200" dirty="0"/>
            </a:br>
            <a:r>
              <a:rPr lang="en-US" sz="3200" b="1" dirty="0" smtClean="0">
                <a:solidFill>
                  <a:srgbClr val="FF0000"/>
                </a:solidFill>
              </a:rPr>
              <a:t>G</a:t>
            </a:r>
            <a:r>
              <a:rPr lang="en-US" sz="3200" dirty="0" smtClean="0"/>
              <a:t>iven </a:t>
            </a:r>
            <a:r>
              <a:rPr lang="en-US" sz="3200" dirty="0"/>
              <a:t>two points </a:t>
            </a:r>
            <a:r>
              <a:rPr lang="en-US" sz="3200" i="1" dirty="0"/>
              <a:t>A</a:t>
            </a:r>
            <a:r>
              <a:rPr lang="en-US" sz="3200" dirty="0"/>
              <a:t> and </a:t>
            </a:r>
            <a:r>
              <a:rPr lang="en-US" sz="3200" i="1" dirty="0"/>
              <a:t>B</a:t>
            </a:r>
            <a:r>
              <a:rPr lang="en-US" sz="3200" dirty="0"/>
              <a:t> in a vertical plane, to determine the path </a:t>
            </a:r>
            <a:r>
              <a:rPr lang="en-US" sz="3200" i="1" dirty="0"/>
              <a:t>AMB</a:t>
            </a:r>
            <a:r>
              <a:rPr lang="en-US" sz="3200" dirty="0"/>
              <a:t>, along which the movable point </a:t>
            </a:r>
            <a:r>
              <a:rPr lang="en-US" sz="3200" i="1" dirty="0"/>
              <a:t>M</a:t>
            </a:r>
            <a:r>
              <a:rPr lang="en-US" sz="3200" dirty="0"/>
              <a:t>, starting to move from point </a:t>
            </a:r>
            <a:r>
              <a:rPr lang="en-US" sz="3200" i="1" dirty="0"/>
              <a:t>A</a:t>
            </a:r>
            <a:r>
              <a:rPr lang="en-US" sz="3200" dirty="0"/>
              <a:t> and descending because of its own weight, reaches point </a:t>
            </a:r>
            <a:r>
              <a:rPr lang="en-US" sz="3200" i="1" dirty="0"/>
              <a:t>B</a:t>
            </a:r>
            <a:r>
              <a:rPr lang="en-US" sz="3200" dirty="0"/>
              <a:t> in the </a:t>
            </a:r>
            <a:r>
              <a:rPr lang="en-US" sz="3200" dirty="0" smtClean="0"/>
              <a:t>shortest </a:t>
            </a:r>
            <a:r>
              <a:rPr lang="en-US" sz="3200" dirty="0"/>
              <a:t>time</a:t>
            </a:r>
            <a:r>
              <a:rPr lang="en-US" sz="3200" dirty="0" smtClean="0"/>
              <a:t>.</a:t>
            </a:r>
            <a:r>
              <a:rPr lang="en-US" sz="3200" dirty="0"/>
              <a:t/>
            </a:r>
            <a:br>
              <a:rPr lang="en-US" sz="3200" dirty="0"/>
            </a:br>
            <a:endParaRPr lang="en-US" sz="3200" dirty="0">
              <a:latin typeface="Book Antiqua" panose="02040602050305030304" pitchFamily="18" charset="0"/>
              <a:ea typeface="+mn-ea"/>
              <a:cs typeface="+mn-cs"/>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185" y="114300"/>
            <a:ext cx="5912815" cy="6577602"/>
          </a:xfrm>
          <a:solidFill>
            <a:schemeClr val="bg1"/>
          </a:solidFill>
        </p:spPr>
      </p:pic>
    </p:spTree>
    <p:extLst>
      <p:ext uri="{BB962C8B-B14F-4D97-AF65-F5344CB8AC3E}">
        <p14:creationId xmlns:p14="http://schemas.microsoft.com/office/powerpoint/2010/main" val="20111072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821" y="228601"/>
            <a:ext cx="11348357" cy="1396774"/>
          </a:xfrm>
          <a:solidFill>
            <a:schemeClr val="bg1"/>
          </a:solidFill>
        </p:spPr>
        <p:txBody>
          <a:bodyPr lIns="216000" rIns="144000"/>
          <a:lstStyle/>
          <a:p>
            <a:r>
              <a:rPr lang="en-GB" dirty="0"/>
              <a:t>Would the straight line that connects </a:t>
            </a:r>
            <a:r>
              <a:rPr lang="en-GB" i="1" dirty="0"/>
              <a:t>A</a:t>
            </a:r>
            <a:r>
              <a:rPr lang="en-GB" dirty="0"/>
              <a:t> and </a:t>
            </a:r>
            <a:r>
              <a:rPr lang="en-GB" i="1" dirty="0"/>
              <a:t>B </a:t>
            </a:r>
            <a:r>
              <a:rPr lang="en-GB" dirty="0"/>
              <a:t>be the solution? </a:t>
            </a:r>
            <a:endParaRPr lang="en-US" dirty="0"/>
          </a:p>
        </p:txBody>
      </p:sp>
      <p:sp>
        <p:nvSpPr>
          <p:cNvPr id="3" name="Content Placeholder 2"/>
          <p:cNvSpPr>
            <a:spLocks noGrp="1"/>
          </p:cNvSpPr>
          <p:nvPr>
            <p:ph idx="1"/>
          </p:nvPr>
        </p:nvSpPr>
        <p:spPr>
          <a:xfrm>
            <a:off x="421821" y="1838324"/>
            <a:ext cx="11348357" cy="4689475"/>
          </a:xfrm>
          <a:solidFill>
            <a:schemeClr val="bg1"/>
          </a:solidFill>
        </p:spPr>
        <p:txBody>
          <a:bodyPr lIns="216000" tIns="108000" bIns="108000">
            <a:normAutofit/>
          </a:bodyPr>
          <a:lstStyle/>
          <a:p>
            <a:pPr marL="0" indent="0">
              <a:buNone/>
            </a:pPr>
            <a:r>
              <a:rPr lang="en-US" b="1" dirty="0">
                <a:solidFill>
                  <a:srgbClr val="FF0000"/>
                </a:solidFill>
                <a:latin typeface="Book Antiqua" panose="02040602050305030304" pitchFamily="18" charset="0"/>
              </a:rPr>
              <a:t>T</a:t>
            </a:r>
            <a:r>
              <a:rPr lang="en-US" dirty="0">
                <a:latin typeface="Book Antiqua" panose="02040602050305030304" pitchFamily="18" charset="0"/>
              </a:rPr>
              <a:t>ime for a physical experiment. </a:t>
            </a:r>
            <a:endParaRPr lang="en-US" dirty="0" smtClean="0">
              <a:latin typeface="Book Antiqua" panose="02040602050305030304" pitchFamily="18" charset="0"/>
            </a:endParaRPr>
          </a:p>
          <a:p>
            <a:pPr marL="0" indent="0">
              <a:buNone/>
            </a:pPr>
            <a:r>
              <a:rPr lang="en-US" b="1" dirty="0" smtClean="0">
                <a:solidFill>
                  <a:srgbClr val="FF0000"/>
                </a:solidFill>
                <a:latin typeface="Book Antiqua" panose="02040602050305030304" pitchFamily="18" charset="0"/>
              </a:rPr>
              <a:t>W</a:t>
            </a:r>
            <a:r>
              <a:rPr lang="en-US" dirty="0" smtClean="0">
                <a:latin typeface="Book Antiqua" panose="02040602050305030304" pitchFamily="18" charset="0"/>
              </a:rPr>
              <a:t>e </a:t>
            </a:r>
            <a:r>
              <a:rPr lang="en-US" dirty="0">
                <a:latin typeface="Book Antiqua" panose="02040602050305030304" pitchFamily="18" charset="0"/>
              </a:rPr>
              <a:t>see two students of </a:t>
            </a:r>
            <a:endParaRPr lang="en-US" dirty="0" smtClean="0">
              <a:latin typeface="Book Antiqua" panose="02040602050305030304" pitchFamily="18" charset="0"/>
            </a:endParaRPr>
          </a:p>
          <a:p>
            <a:pPr marL="0" indent="0">
              <a:spcBef>
                <a:spcPts val="0"/>
              </a:spcBef>
              <a:buNone/>
            </a:pPr>
            <a:r>
              <a:rPr lang="en-US" dirty="0" smtClean="0">
                <a:latin typeface="Book Antiqua" panose="02040602050305030304" pitchFamily="18" charset="0"/>
              </a:rPr>
              <a:t>the </a:t>
            </a:r>
            <a:r>
              <a:rPr lang="en-US" dirty="0" err="1">
                <a:latin typeface="Book Antiqua" panose="02040602050305030304" pitchFamily="18" charset="0"/>
              </a:rPr>
              <a:t>Liceo</a:t>
            </a:r>
            <a:r>
              <a:rPr lang="en-US" dirty="0">
                <a:latin typeface="Book Antiqua" panose="02040602050305030304" pitchFamily="18" charset="0"/>
              </a:rPr>
              <a:t> </a:t>
            </a:r>
            <a:r>
              <a:rPr lang="en-US" dirty="0" err="1">
                <a:latin typeface="Book Antiqua" panose="02040602050305030304" pitchFamily="18" charset="0"/>
              </a:rPr>
              <a:t>Ancina</a:t>
            </a:r>
            <a:r>
              <a:rPr lang="en-US" dirty="0">
                <a:latin typeface="Book Antiqua" panose="02040602050305030304" pitchFamily="18" charset="0"/>
              </a:rPr>
              <a:t> </a:t>
            </a:r>
            <a:endParaRPr lang="en-US" dirty="0" smtClean="0">
              <a:latin typeface="Book Antiqua" panose="02040602050305030304" pitchFamily="18" charset="0"/>
            </a:endParaRPr>
          </a:p>
          <a:p>
            <a:pPr marL="0" indent="0">
              <a:spcBef>
                <a:spcPts val="0"/>
              </a:spcBef>
              <a:buNone/>
            </a:pPr>
            <a:r>
              <a:rPr lang="en-US" dirty="0" smtClean="0">
                <a:latin typeface="Book Antiqua" panose="02040602050305030304" pitchFamily="18" charset="0"/>
              </a:rPr>
              <a:t>in </a:t>
            </a:r>
            <a:r>
              <a:rPr lang="en-US" dirty="0" err="1" smtClean="0">
                <a:latin typeface="Book Antiqua" panose="02040602050305030304" pitchFamily="18" charset="0"/>
              </a:rPr>
              <a:t>Fossano</a:t>
            </a:r>
            <a:r>
              <a:rPr lang="en-US" dirty="0" smtClean="0">
                <a:latin typeface="Book Antiqua" panose="02040602050305030304" pitchFamily="18" charset="0"/>
              </a:rPr>
              <a:t>, Italy.</a:t>
            </a:r>
          </a:p>
          <a:p>
            <a:pPr marL="0" indent="0">
              <a:buNone/>
            </a:pPr>
            <a:endParaRPr lang="en-US" dirty="0">
              <a:latin typeface="Book Antiqua" panose="02040602050305030304" pitchFamily="18" charset="0"/>
            </a:endParaRPr>
          </a:p>
        </p:txBody>
      </p:sp>
      <p:pic>
        <p:nvPicPr>
          <p:cNvPr id="4" name="Picture 3">
            <a:hlinkClick r:id="rId2" action="ppaction://hlinkfil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2331396"/>
            <a:ext cx="6947354" cy="3891604"/>
          </a:xfrm>
          <a:prstGeom prst="rect">
            <a:avLst/>
          </a:prstGeom>
        </p:spPr>
      </p:pic>
    </p:spTree>
    <p:extLst>
      <p:ext uri="{BB962C8B-B14F-4D97-AF65-F5344CB8AC3E}">
        <p14:creationId xmlns:p14="http://schemas.microsoft.com/office/powerpoint/2010/main" val="360569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p>
        </p:txBody>
      </p:sp>
      <p:pic>
        <p:nvPicPr>
          <p:cNvPr id="7" name="Cicloide_3.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7488" y="-4114"/>
            <a:ext cx="12245389" cy="6887877"/>
          </a:xfrm>
        </p:spPr>
      </p:pic>
    </p:spTree>
    <p:extLst>
      <p:ext uri="{BB962C8B-B14F-4D97-AF65-F5344CB8AC3E}">
        <p14:creationId xmlns:p14="http://schemas.microsoft.com/office/powerpoint/2010/main" val="455655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38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821" y="228601"/>
            <a:ext cx="11348357" cy="1396774"/>
          </a:xfrm>
          <a:solidFill>
            <a:schemeClr val="bg1"/>
          </a:solidFill>
        </p:spPr>
        <p:txBody>
          <a:bodyPr lIns="216000" rIns="144000"/>
          <a:lstStyle/>
          <a:p>
            <a:r>
              <a:rPr lang="en-GB" dirty="0"/>
              <a:t>Would the straight line that connects </a:t>
            </a:r>
            <a:r>
              <a:rPr lang="en-GB" i="1" dirty="0"/>
              <a:t>A</a:t>
            </a:r>
            <a:r>
              <a:rPr lang="en-GB" dirty="0"/>
              <a:t> and </a:t>
            </a:r>
            <a:r>
              <a:rPr lang="en-GB" i="1" dirty="0"/>
              <a:t>B </a:t>
            </a:r>
            <a:r>
              <a:rPr lang="en-GB" dirty="0"/>
              <a:t>be the solution? </a:t>
            </a:r>
            <a:endParaRPr lang="en-US" dirty="0"/>
          </a:p>
        </p:txBody>
      </p:sp>
      <p:sp>
        <p:nvSpPr>
          <p:cNvPr id="3" name="Content Placeholder 2"/>
          <p:cNvSpPr>
            <a:spLocks noGrp="1"/>
          </p:cNvSpPr>
          <p:nvPr>
            <p:ph idx="1"/>
          </p:nvPr>
        </p:nvSpPr>
        <p:spPr>
          <a:xfrm>
            <a:off x="421821" y="1838324"/>
            <a:ext cx="11348357" cy="4689475"/>
          </a:xfrm>
          <a:solidFill>
            <a:schemeClr val="bg1"/>
          </a:solidFill>
        </p:spPr>
        <p:txBody>
          <a:bodyPr lIns="216000" tIns="108000" bIns="108000">
            <a:normAutofit/>
          </a:bodyPr>
          <a:lstStyle/>
          <a:p>
            <a:pPr marL="0" indent="0">
              <a:buNone/>
            </a:pPr>
            <a:r>
              <a:rPr lang="en-US" b="1" dirty="0">
                <a:solidFill>
                  <a:srgbClr val="FF0000"/>
                </a:solidFill>
                <a:latin typeface="Book Antiqua" panose="02040602050305030304" pitchFamily="18" charset="0"/>
              </a:rPr>
              <a:t>T</a:t>
            </a:r>
            <a:r>
              <a:rPr lang="en-US" dirty="0">
                <a:latin typeface="Book Antiqua" panose="02040602050305030304" pitchFamily="18" charset="0"/>
              </a:rPr>
              <a:t>ime for a physical experiment. </a:t>
            </a:r>
            <a:endParaRPr lang="en-US" dirty="0" smtClean="0">
              <a:latin typeface="Book Antiqua" panose="02040602050305030304" pitchFamily="18" charset="0"/>
            </a:endParaRPr>
          </a:p>
          <a:p>
            <a:pPr marL="0" indent="0">
              <a:buNone/>
            </a:pPr>
            <a:r>
              <a:rPr lang="en-US" b="1" dirty="0" smtClean="0">
                <a:solidFill>
                  <a:srgbClr val="FF0000"/>
                </a:solidFill>
                <a:latin typeface="Book Antiqua" panose="02040602050305030304" pitchFamily="18" charset="0"/>
              </a:rPr>
              <a:t>W</a:t>
            </a:r>
            <a:r>
              <a:rPr lang="en-US" dirty="0" smtClean="0">
                <a:latin typeface="Book Antiqua" panose="02040602050305030304" pitchFamily="18" charset="0"/>
              </a:rPr>
              <a:t>e </a:t>
            </a:r>
            <a:r>
              <a:rPr lang="en-US" dirty="0">
                <a:latin typeface="Book Antiqua" panose="02040602050305030304" pitchFamily="18" charset="0"/>
              </a:rPr>
              <a:t>see two students of </a:t>
            </a:r>
            <a:endParaRPr lang="en-US" dirty="0" smtClean="0">
              <a:latin typeface="Book Antiqua" panose="02040602050305030304" pitchFamily="18" charset="0"/>
            </a:endParaRPr>
          </a:p>
          <a:p>
            <a:pPr marL="0" indent="0">
              <a:spcBef>
                <a:spcPts val="0"/>
              </a:spcBef>
              <a:buNone/>
            </a:pPr>
            <a:r>
              <a:rPr lang="en-US" dirty="0" smtClean="0">
                <a:latin typeface="Book Antiqua" panose="02040602050305030304" pitchFamily="18" charset="0"/>
              </a:rPr>
              <a:t>the </a:t>
            </a:r>
            <a:r>
              <a:rPr lang="en-US" dirty="0" err="1">
                <a:latin typeface="Book Antiqua" panose="02040602050305030304" pitchFamily="18" charset="0"/>
              </a:rPr>
              <a:t>Liceo</a:t>
            </a:r>
            <a:r>
              <a:rPr lang="en-US" dirty="0">
                <a:latin typeface="Book Antiqua" panose="02040602050305030304" pitchFamily="18" charset="0"/>
              </a:rPr>
              <a:t> </a:t>
            </a:r>
            <a:r>
              <a:rPr lang="en-US" dirty="0" err="1">
                <a:latin typeface="Book Antiqua" panose="02040602050305030304" pitchFamily="18" charset="0"/>
              </a:rPr>
              <a:t>Ancina</a:t>
            </a:r>
            <a:r>
              <a:rPr lang="en-US" dirty="0">
                <a:latin typeface="Book Antiqua" panose="02040602050305030304" pitchFamily="18" charset="0"/>
              </a:rPr>
              <a:t> </a:t>
            </a:r>
            <a:endParaRPr lang="en-US" dirty="0" smtClean="0">
              <a:latin typeface="Book Antiqua" panose="02040602050305030304" pitchFamily="18" charset="0"/>
            </a:endParaRPr>
          </a:p>
          <a:p>
            <a:pPr marL="0" indent="0">
              <a:spcBef>
                <a:spcPts val="0"/>
              </a:spcBef>
              <a:buNone/>
            </a:pPr>
            <a:r>
              <a:rPr lang="en-US" dirty="0" smtClean="0">
                <a:latin typeface="Book Antiqua" panose="02040602050305030304" pitchFamily="18" charset="0"/>
              </a:rPr>
              <a:t>in </a:t>
            </a:r>
            <a:r>
              <a:rPr lang="en-US" dirty="0" err="1" smtClean="0">
                <a:latin typeface="Book Antiqua" panose="02040602050305030304" pitchFamily="18" charset="0"/>
              </a:rPr>
              <a:t>Fossano</a:t>
            </a:r>
            <a:r>
              <a:rPr lang="en-US" dirty="0" smtClean="0">
                <a:latin typeface="Book Antiqua" panose="02040602050305030304" pitchFamily="18" charset="0"/>
              </a:rPr>
              <a:t>, Italy.</a:t>
            </a:r>
          </a:p>
          <a:p>
            <a:pPr marL="0" indent="0">
              <a:buNone/>
            </a:pPr>
            <a:endParaRPr lang="en-US" dirty="0">
              <a:latin typeface="Book Antiqua" panose="02040602050305030304" pitchFamily="18" charset="0"/>
            </a:endParaRPr>
          </a:p>
        </p:txBody>
      </p:sp>
      <p:pic>
        <p:nvPicPr>
          <p:cNvPr id="4" name="Picture 3">
            <a:hlinkClick r:id="rId2" action="ppaction://hlinkfil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2331396"/>
            <a:ext cx="6947354" cy="3891604"/>
          </a:xfrm>
          <a:prstGeom prst="rect">
            <a:avLst/>
          </a:prstGeom>
        </p:spPr>
      </p:pic>
    </p:spTree>
    <p:extLst>
      <p:ext uri="{BB962C8B-B14F-4D97-AF65-F5344CB8AC3E}">
        <p14:creationId xmlns:p14="http://schemas.microsoft.com/office/powerpoint/2010/main" val="67040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p>
        </p:txBody>
      </p:sp>
      <p:pic>
        <p:nvPicPr>
          <p:cNvPr id="7" name="Cicloide_3.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7488" y="-4114"/>
            <a:ext cx="12245389" cy="6887877"/>
          </a:xfrm>
        </p:spPr>
      </p:pic>
    </p:spTree>
    <p:extLst>
      <p:ext uri="{BB962C8B-B14F-4D97-AF65-F5344CB8AC3E}">
        <p14:creationId xmlns:p14="http://schemas.microsoft.com/office/powerpoint/2010/main" val="173079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38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821" y="228601"/>
            <a:ext cx="11348357" cy="1396774"/>
          </a:xfrm>
          <a:solidFill>
            <a:schemeClr val="bg1"/>
          </a:solidFill>
        </p:spPr>
        <p:txBody>
          <a:bodyPr lIns="216000" rIns="144000"/>
          <a:lstStyle/>
          <a:p>
            <a:r>
              <a:rPr lang="nl-NL" dirty="0" smtClean="0"/>
              <a:t>The </a:t>
            </a:r>
            <a:r>
              <a:rPr lang="nl-NL" dirty="0" err="1" smtClean="0"/>
              <a:t>cycloid</a:t>
            </a:r>
            <a:endParaRPr lang="en-US" dirty="0"/>
          </a:p>
        </p:txBody>
      </p:sp>
      <p:sp>
        <p:nvSpPr>
          <p:cNvPr id="3" name="Content Placeholder 2"/>
          <p:cNvSpPr>
            <a:spLocks noGrp="1"/>
          </p:cNvSpPr>
          <p:nvPr>
            <p:ph idx="1"/>
          </p:nvPr>
        </p:nvSpPr>
        <p:spPr>
          <a:xfrm>
            <a:off x="421821" y="1825624"/>
            <a:ext cx="11348357" cy="4689475"/>
          </a:xfrm>
          <a:solidFill>
            <a:schemeClr val="bg1"/>
          </a:solidFill>
        </p:spPr>
        <p:txBody>
          <a:bodyPr lIns="216000" tIns="108000" bIns="108000">
            <a:normAutofit/>
          </a:bodyPr>
          <a:lstStyle/>
          <a:p>
            <a:pPr marL="360000" indent="-457200">
              <a:buNone/>
            </a:pPr>
            <a:r>
              <a:rPr lang="en-GB" b="1" dirty="0">
                <a:solidFill>
                  <a:srgbClr val="FF0000"/>
                </a:solidFill>
                <a:latin typeface="Book Antiqua" panose="02040602050305030304" pitchFamily="18" charset="0"/>
              </a:rPr>
              <a:t>J</a:t>
            </a:r>
            <a:r>
              <a:rPr lang="en-GB" dirty="0">
                <a:latin typeface="Book Antiqua" panose="02040602050305030304" pitchFamily="18" charset="0"/>
              </a:rPr>
              <a:t>ohann </a:t>
            </a:r>
            <a:r>
              <a:rPr lang="en-GB" dirty="0" smtClean="0">
                <a:latin typeface="Book Antiqua" panose="02040602050305030304" pitchFamily="18" charset="0"/>
              </a:rPr>
              <a:t>Bernoulli, Jacob Bernoulli, Leibniz and some other </a:t>
            </a:r>
            <a:r>
              <a:rPr lang="en-GB" dirty="0">
                <a:latin typeface="Book Antiqua" panose="02040602050305030304" pitchFamily="18" charset="0"/>
              </a:rPr>
              <a:t>colleagues </a:t>
            </a:r>
            <a:r>
              <a:rPr lang="en-GB" dirty="0" smtClean="0">
                <a:latin typeface="Book Antiqua" panose="02040602050305030304" pitchFamily="18" charset="0"/>
              </a:rPr>
              <a:t>prove </a:t>
            </a:r>
            <a:r>
              <a:rPr lang="en-GB" dirty="0">
                <a:latin typeface="Book Antiqua" panose="02040602050305030304" pitchFamily="18" charset="0"/>
              </a:rPr>
              <a:t>in 1696 and 1697 that the </a:t>
            </a:r>
            <a:r>
              <a:rPr lang="en-GB" sz="3200" b="1" dirty="0">
                <a:solidFill>
                  <a:srgbClr val="FF0000"/>
                </a:solidFill>
                <a:latin typeface="Book Antiqua" panose="02040602050305030304" pitchFamily="18" charset="0"/>
              </a:rPr>
              <a:t>cycloid</a:t>
            </a:r>
            <a:r>
              <a:rPr lang="en-GB" dirty="0">
                <a:latin typeface="Book Antiqua" panose="02040602050305030304" pitchFamily="18" charset="0"/>
              </a:rPr>
              <a:t> is the best possible path. Along the cycloid the movable point </a:t>
            </a:r>
            <a:r>
              <a:rPr lang="en-GB" i="1" dirty="0">
                <a:latin typeface="Book Antiqua" panose="02040602050305030304" pitchFamily="18" charset="0"/>
              </a:rPr>
              <a:t>M</a:t>
            </a:r>
            <a:r>
              <a:rPr lang="en-GB" dirty="0">
                <a:latin typeface="Book Antiqua" panose="02040602050305030304" pitchFamily="18" charset="0"/>
              </a:rPr>
              <a:t> reaches </a:t>
            </a:r>
            <a:r>
              <a:rPr lang="en-GB" i="1" dirty="0">
                <a:latin typeface="Book Antiqua" panose="02040602050305030304" pitchFamily="18" charset="0"/>
              </a:rPr>
              <a:t>B</a:t>
            </a:r>
            <a:r>
              <a:rPr lang="en-GB" dirty="0">
                <a:latin typeface="Book Antiqua" panose="02040602050305030304" pitchFamily="18" charset="0"/>
              </a:rPr>
              <a:t> from </a:t>
            </a:r>
            <a:r>
              <a:rPr lang="en-GB" i="1" dirty="0">
                <a:latin typeface="Book Antiqua" panose="02040602050305030304" pitchFamily="18" charset="0"/>
              </a:rPr>
              <a:t>A</a:t>
            </a:r>
            <a:r>
              <a:rPr lang="en-GB" dirty="0">
                <a:latin typeface="Book Antiqua" panose="02040602050305030304" pitchFamily="18" charset="0"/>
              </a:rPr>
              <a:t> in the shortest time. </a:t>
            </a:r>
            <a:endParaRPr lang="en-US" dirty="0">
              <a:latin typeface="Book Antiqua" panose="02040602050305030304" pitchFamily="18" charset="0"/>
            </a:endParaRPr>
          </a:p>
          <a:p>
            <a:pPr marL="0" indent="0">
              <a:buNone/>
            </a:pPr>
            <a:endParaRPr lang="nl-NL" dirty="0" smtClean="0">
              <a:latin typeface="Book Antiqua" panose="02040602050305030304" pitchFamily="18" charset="0"/>
            </a:endParaRPr>
          </a:p>
          <a:p>
            <a:pPr marL="0" indent="0">
              <a:buNone/>
            </a:pPr>
            <a:r>
              <a:rPr lang="nl-NL" b="1" dirty="0" err="1" smtClean="0">
                <a:solidFill>
                  <a:srgbClr val="FF0000"/>
                </a:solidFill>
                <a:latin typeface="Book Antiqua" panose="02040602050305030304" pitchFamily="18" charset="0"/>
              </a:rPr>
              <a:t>W</a:t>
            </a:r>
            <a:r>
              <a:rPr lang="nl-NL" dirty="0" err="1" smtClean="0">
                <a:latin typeface="Book Antiqua" panose="02040602050305030304" pitchFamily="18" charset="0"/>
              </a:rPr>
              <a:t>hat</a:t>
            </a:r>
            <a:r>
              <a:rPr lang="nl-NL" dirty="0" smtClean="0">
                <a:latin typeface="Book Antiqua" panose="02040602050305030304" pitchFamily="18" charset="0"/>
              </a:rPr>
              <a:t> is a </a:t>
            </a:r>
            <a:r>
              <a:rPr lang="nl-NL" dirty="0" err="1" smtClean="0">
                <a:latin typeface="Book Antiqua" panose="02040602050305030304" pitchFamily="18" charset="0"/>
              </a:rPr>
              <a:t>cycloid</a:t>
            </a:r>
            <a:r>
              <a:rPr lang="nl-NL" dirty="0" smtClean="0">
                <a:latin typeface="Book Antiqua" panose="02040602050305030304" pitchFamily="18" charset="0"/>
              </a:rPr>
              <a:t>. </a:t>
            </a:r>
          </a:p>
          <a:p>
            <a:pPr marL="0" indent="0">
              <a:buNone/>
            </a:pPr>
            <a:r>
              <a:rPr lang="nl-NL" b="1" dirty="0" smtClean="0">
                <a:solidFill>
                  <a:srgbClr val="FF0000"/>
                </a:solidFill>
                <a:latin typeface="Book Antiqua" panose="02040602050305030304" pitchFamily="18" charset="0"/>
              </a:rPr>
              <a:t>L</a:t>
            </a:r>
            <a:r>
              <a:rPr lang="nl-NL" dirty="0" smtClean="0">
                <a:latin typeface="Book Antiqua" panose="02040602050305030304" pitchFamily="18" charset="0"/>
              </a:rPr>
              <a:t>ook at </a:t>
            </a:r>
            <a:r>
              <a:rPr lang="nl-NL" dirty="0" err="1" smtClean="0">
                <a:latin typeface="Book Antiqua" panose="02040602050305030304" pitchFamily="18" charset="0"/>
              </a:rPr>
              <a:t>the</a:t>
            </a:r>
            <a:r>
              <a:rPr lang="nl-NL" dirty="0" smtClean="0">
                <a:latin typeface="Book Antiqua" panose="02040602050305030304" pitchFamily="18" charset="0"/>
              </a:rPr>
              <a:t> Open University</a:t>
            </a:r>
          </a:p>
          <a:p>
            <a:pPr marL="0" indent="0">
              <a:spcBef>
                <a:spcPts val="0"/>
              </a:spcBef>
              <a:buNone/>
            </a:pPr>
            <a:r>
              <a:rPr lang="nl-NL" dirty="0" smtClean="0">
                <a:latin typeface="Book Antiqua" panose="02040602050305030304" pitchFamily="18" charset="0"/>
              </a:rPr>
              <a:t>video </a:t>
            </a:r>
            <a:r>
              <a:rPr lang="nl-NL" dirty="0" err="1" smtClean="0">
                <a:latin typeface="Book Antiqua" panose="02040602050305030304" pitchFamily="18" charset="0"/>
              </a:rPr>
              <a:t>about</a:t>
            </a:r>
            <a:r>
              <a:rPr lang="nl-NL" dirty="0" smtClean="0">
                <a:latin typeface="Book Antiqua" panose="02040602050305030304" pitchFamily="18" charset="0"/>
              </a:rPr>
              <a:t> </a:t>
            </a:r>
            <a:r>
              <a:rPr lang="nl-NL" dirty="0" err="1" smtClean="0">
                <a:latin typeface="Book Antiqua" panose="02040602050305030304" pitchFamily="18" charset="0"/>
              </a:rPr>
              <a:t>Mersenne</a:t>
            </a:r>
            <a:r>
              <a:rPr lang="nl-NL" dirty="0" smtClean="0">
                <a:latin typeface="Book Antiqua" panose="02040602050305030304" pitchFamily="18" charset="0"/>
              </a:rPr>
              <a:t> (</a:t>
            </a:r>
            <a:r>
              <a:rPr lang="nl-NL" dirty="0" err="1" smtClean="0">
                <a:latin typeface="Book Antiqua" panose="02040602050305030304" pitchFamily="18" charset="0"/>
              </a:rPr>
              <a:t>from</a:t>
            </a:r>
            <a:r>
              <a:rPr lang="nl-NL" dirty="0" smtClean="0">
                <a:latin typeface="Book Antiqua" panose="02040602050305030304" pitchFamily="18" charset="0"/>
              </a:rPr>
              <a:t> </a:t>
            </a:r>
            <a:endParaRPr lang="en-US" dirty="0">
              <a:latin typeface="Book Antiqua" panose="02040602050305030304" pitchFamily="18" charset="0"/>
            </a:endParaRPr>
          </a:p>
          <a:p>
            <a:pPr marL="0" indent="0">
              <a:spcBef>
                <a:spcPts val="0"/>
              </a:spcBef>
              <a:buNone/>
            </a:pPr>
            <a:r>
              <a:rPr lang="nl-NL" dirty="0" err="1" smtClean="0">
                <a:latin typeface="Book Antiqua" panose="02040602050305030304" pitchFamily="18" charset="0"/>
              </a:rPr>
              <a:t>the</a:t>
            </a:r>
            <a:r>
              <a:rPr lang="nl-NL" dirty="0" smtClean="0">
                <a:latin typeface="Book Antiqua" panose="02040602050305030304" pitchFamily="18" charset="0"/>
              </a:rPr>
              <a:t> course MA 290).</a:t>
            </a:r>
          </a:p>
        </p:txBody>
      </p:sp>
      <p:pic>
        <p:nvPicPr>
          <p:cNvPr id="4" name="Picture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5625" y="3181349"/>
            <a:ext cx="5162550" cy="3333750"/>
          </a:xfrm>
          <a:prstGeom prst="rect">
            <a:avLst/>
          </a:prstGeom>
        </p:spPr>
      </p:pic>
    </p:spTree>
    <p:extLst>
      <p:ext uri="{BB962C8B-B14F-4D97-AF65-F5344CB8AC3E}">
        <p14:creationId xmlns:p14="http://schemas.microsoft.com/office/powerpoint/2010/main" val="302673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p>
        </p:txBody>
      </p:sp>
      <p:pic>
        <p:nvPicPr>
          <p:cNvPr id="7" name="Marin_Mersenne_part1.avi.mp4">
            <a:hlinkClick r:id="" action="ppaction://media"/>
          </p:cNvPr>
          <p:cNvPicPr>
            <a:picLocks noGrp="1" noChangeAspect="1"/>
          </p:cNvPicPr>
          <p:nvPr>
            <p:ph idx="1"/>
            <a:videoFile r:link="rId1"/>
            <p:extLst>
              <p:ext uri="{DAA4B4D4-6D71-4841-9C94-3DE7FCFB9230}">
                <p14:media xmlns:p14="http://schemas.microsoft.com/office/powerpoint/2010/main" r:embed="rId2">
                  <p14:trim st="398680" end="313483.3333"/>
                </p14:media>
              </p:ext>
            </p:extLst>
          </p:nvPr>
        </p:nvPicPr>
        <p:blipFill>
          <a:blip r:embed="rId4"/>
          <a:stretch>
            <a:fillRect/>
          </a:stretch>
        </p:blipFill>
        <p:spPr>
          <a:xfrm>
            <a:off x="-52380" y="26377"/>
            <a:ext cx="12296761" cy="6762726"/>
          </a:xfrm>
        </p:spPr>
      </p:pic>
    </p:spTree>
    <p:extLst>
      <p:ext uri="{BB962C8B-B14F-4D97-AF65-F5344CB8AC3E}">
        <p14:creationId xmlns:p14="http://schemas.microsoft.com/office/powerpoint/2010/main" val="244015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1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821" y="228601"/>
            <a:ext cx="11348357" cy="1117599"/>
          </a:xfrm>
          <a:solidFill>
            <a:schemeClr val="bg1"/>
          </a:solidFill>
        </p:spPr>
        <p:txBody>
          <a:bodyPr lIns="216000" rIns="144000"/>
          <a:lstStyle/>
          <a:p>
            <a:r>
              <a:rPr lang="nl-NL" dirty="0" smtClean="0"/>
              <a:t>The name </a:t>
            </a:r>
            <a:r>
              <a:rPr lang="nl-NL" i="1" dirty="0" err="1" smtClean="0"/>
              <a:t>Brachystochrone</a:t>
            </a:r>
            <a:r>
              <a:rPr lang="nl-NL" i="1" dirty="0" smtClean="0"/>
              <a:t> </a:t>
            </a:r>
            <a:endParaRPr lang="en-US" dirty="0"/>
          </a:p>
        </p:txBody>
      </p:sp>
      <p:sp>
        <p:nvSpPr>
          <p:cNvPr id="3" name="Content Placeholder 2"/>
          <p:cNvSpPr>
            <a:spLocks noGrp="1"/>
          </p:cNvSpPr>
          <p:nvPr>
            <p:ph idx="1"/>
          </p:nvPr>
        </p:nvSpPr>
        <p:spPr>
          <a:xfrm>
            <a:off x="421821" y="1562100"/>
            <a:ext cx="11348357" cy="4952999"/>
          </a:xfrm>
          <a:solidFill>
            <a:schemeClr val="bg1"/>
          </a:solidFill>
        </p:spPr>
        <p:txBody>
          <a:bodyPr lIns="216000" tIns="108000" bIns="108000">
            <a:normAutofit lnSpcReduction="10000"/>
          </a:bodyPr>
          <a:lstStyle/>
          <a:p>
            <a:pPr marL="0" indent="0">
              <a:buNone/>
            </a:pPr>
            <a:r>
              <a:rPr lang="nl-NL" b="1" dirty="0" err="1" smtClean="0">
                <a:solidFill>
                  <a:srgbClr val="FF0000"/>
                </a:solidFill>
                <a:latin typeface="Book Antiqua" panose="02040602050305030304" pitchFamily="18" charset="0"/>
              </a:rPr>
              <a:t>W</a:t>
            </a:r>
            <a:r>
              <a:rPr lang="nl-NL" dirty="0" err="1" smtClean="0">
                <a:latin typeface="Book Antiqua" panose="02040602050305030304" pitchFamily="18" charset="0"/>
              </a:rPr>
              <a:t>hen</a:t>
            </a:r>
            <a:r>
              <a:rPr lang="nl-NL" dirty="0" smtClean="0">
                <a:latin typeface="Book Antiqua" panose="02040602050305030304" pitchFamily="18" charset="0"/>
              </a:rPr>
              <a:t> Johann </a:t>
            </a:r>
            <a:r>
              <a:rPr lang="nl-NL" dirty="0" err="1" smtClean="0">
                <a:latin typeface="Book Antiqua" panose="02040602050305030304" pitchFamily="18" charset="0"/>
              </a:rPr>
              <a:t>proposed</a:t>
            </a:r>
            <a:r>
              <a:rPr lang="nl-NL" dirty="0" smtClean="0">
                <a:latin typeface="Book Antiqua" panose="02040602050305030304" pitchFamily="18" charset="0"/>
              </a:rPr>
              <a:t> </a:t>
            </a:r>
            <a:r>
              <a:rPr lang="nl-NL" dirty="0" err="1" smtClean="0">
                <a:latin typeface="Book Antiqua" panose="02040602050305030304" pitchFamily="18" charset="0"/>
              </a:rPr>
              <a:t>the</a:t>
            </a:r>
            <a:r>
              <a:rPr lang="nl-NL" dirty="0" smtClean="0">
                <a:latin typeface="Book Antiqua" panose="02040602050305030304" pitchFamily="18" charset="0"/>
              </a:rPr>
              <a:t> </a:t>
            </a:r>
            <a:r>
              <a:rPr lang="nl-NL" dirty="0" err="1" smtClean="0">
                <a:latin typeface="Book Antiqua" panose="02040602050305030304" pitchFamily="18" charset="0"/>
              </a:rPr>
              <a:t>problem</a:t>
            </a:r>
            <a:r>
              <a:rPr lang="nl-NL" dirty="0" smtClean="0">
                <a:latin typeface="Book Antiqua" panose="02040602050305030304" pitchFamily="18" charset="0"/>
              </a:rPr>
              <a:t> </a:t>
            </a:r>
            <a:r>
              <a:rPr lang="nl-NL" dirty="0" err="1" smtClean="0">
                <a:latin typeface="Book Antiqua" panose="02040602050305030304" pitchFamily="18" charset="0"/>
              </a:rPr>
              <a:t>it</a:t>
            </a:r>
            <a:r>
              <a:rPr lang="nl-NL" dirty="0" smtClean="0">
                <a:latin typeface="Book Antiqua" panose="02040602050305030304" pitchFamily="18" charset="0"/>
              </a:rPr>
              <a:t> </a:t>
            </a:r>
            <a:r>
              <a:rPr lang="nl-NL" dirty="0" err="1" smtClean="0">
                <a:latin typeface="Book Antiqua" panose="02040602050305030304" pitchFamily="18" charset="0"/>
              </a:rPr>
              <a:t>did</a:t>
            </a:r>
            <a:r>
              <a:rPr lang="nl-NL" dirty="0" smtClean="0">
                <a:latin typeface="Book Antiqua" panose="02040602050305030304" pitchFamily="18" charset="0"/>
              </a:rPr>
              <a:t> </a:t>
            </a:r>
            <a:r>
              <a:rPr lang="nl-NL" dirty="0" err="1" smtClean="0">
                <a:latin typeface="Book Antiqua" panose="02040602050305030304" pitchFamily="18" charset="0"/>
              </a:rPr>
              <a:t>not</a:t>
            </a:r>
            <a:r>
              <a:rPr lang="nl-NL" dirty="0" smtClean="0">
                <a:latin typeface="Book Antiqua" panose="02040602050305030304" pitchFamily="18" charset="0"/>
              </a:rPr>
              <a:t> have a name.</a:t>
            </a:r>
          </a:p>
          <a:p>
            <a:pPr marL="360000" indent="-457200">
              <a:lnSpc>
                <a:spcPct val="100000"/>
              </a:lnSpc>
              <a:spcBef>
                <a:spcPts val="600"/>
              </a:spcBef>
              <a:buNone/>
            </a:pPr>
            <a:r>
              <a:rPr lang="nl-NL" b="1" dirty="0" smtClean="0">
                <a:solidFill>
                  <a:srgbClr val="FF0000"/>
                </a:solidFill>
                <a:latin typeface="Book Antiqua" panose="02040602050305030304" pitchFamily="18" charset="0"/>
              </a:rPr>
              <a:t>L</a:t>
            </a:r>
            <a:r>
              <a:rPr lang="nl-NL" dirty="0" smtClean="0">
                <a:latin typeface="Book Antiqua" panose="02040602050305030304" pitchFamily="18" charset="0"/>
              </a:rPr>
              <a:t>eibniz </a:t>
            </a:r>
            <a:r>
              <a:rPr lang="nl-NL" dirty="0" err="1" smtClean="0">
                <a:latin typeface="Book Antiqua" panose="02040602050305030304" pitchFamily="18" charset="0"/>
              </a:rPr>
              <a:t>answers</a:t>
            </a:r>
            <a:r>
              <a:rPr lang="nl-NL" dirty="0" smtClean="0">
                <a:latin typeface="Book Antiqua" panose="02040602050305030304" pitchFamily="18" charset="0"/>
              </a:rPr>
              <a:t> </a:t>
            </a:r>
            <a:r>
              <a:rPr lang="nl-NL" dirty="0" err="1" smtClean="0">
                <a:latin typeface="Book Antiqua" panose="02040602050305030304" pitchFamily="18" charset="0"/>
              </a:rPr>
              <a:t>within</a:t>
            </a:r>
            <a:r>
              <a:rPr lang="nl-NL" dirty="0" smtClean="0">
                <a:latin typeface="Book Antiqua" panose="02040602050305030304" pitchFamily="18" charset="0"/>
              </a:rPr>
              <a:t> </a:t>
            </a:r>
            <a:r>
              <a:rPr lang="nl-NL" dirty="0" err="1" smtClean="0">
                <a:latin typeface="Book Antiqua" panose="02040602050305030304" pitchFamily="18" charset="0"/>
              </a:rPr>
              <a:t>one</a:t>
            </a:r>
            <a:r>
              <a:rPr lang="nl-NL" dirty="0" smtClean="0">
                <a:latin typeface="Book Antiqua" panose="02040602050305030304" pitchFamily="18" charset="0"/>
              </a:rPr>
              <a:t> week. He </a:t>
            </a:r>
            <a:r>
              <a:rPr lang="nl-NL" dirty="0" err="1" smtClean="0">
                <a:latin typeface="Book Antiqua" panose="02040602050305030304" pitchFamily="18" charset="0"/>
              </a:rPr>
              <a:t>transforms</a:t>
            </a:r>
            <a:r>
              <a:rPr lang="nl-NL" dirty="0" smtClean="0">
                <a:latin typeface="Book Antiqua" panose="02040602050305030304" pitchFamily="18" charset="0"/>
              </a:rPr>
              <a:t> </a:t>
            </a:r>
            <a:r>
              <a:rPr lang="nl-NL" dirty="0" err="1" smtClean="0">
                <a:latin typeface="Book Antiqua" panose="02040602050305030304" pitchFamily="18" charset="0"/>
              </a:rPr>
              <a:t>the</a:t>
            </a:r>
            <a:r>
              <a:rPr lang="nl-NL" dirty="0" smtClean="0">
                <a:latin typeface="Book Antiqua" panose="02040602050305030304" pitchFamily="18" charset="0"/>
              </a:rPr>
              <a:t> </a:t>
            </a:r>
            <a:r>
              <a:rPr lang="nl-NL" dirty="0" err="1" smtClean="0">
                <a:latin typeface="Book Antiqua" panose="02040602050305030304" pitchFamily="18" charset="0"/>
              </a:rPr>
              <a:t>problem</a:t>
            </a:r>
            <a:r>
              <a:rPr lang="nl-NL" dirty="0" smtClean="0">
                <a:latin typeface="Book Antiqua" panose="02040602050305030304" pitchFamily="18" charset="0"/>
              </a:rPr>
              <a:t> </a:t>
            </a:r>
            <a:r>
              <a:rPr lang="nl-NL" dirty="0" err="1" smtClean="0">
                <a:latin typeface="Book Antiqua" panose="02040602050305030304" pitchFamily="18" charset="0"/>
              </a:rPr>
              <a:t>into</a:t>
            </a:r>
            <a:r>
              <a:rPr lang="nl-NL" dirty="0" smtClean="0">
                <a:latin typeface="Book Antiqua" panose="02040602050305030304" pitchFamily="18" charset="0"/>
              </a:rPr>
              <a:t> </a:t>
            </a:r>
            <a:r>
              <a:rPr lang="nl-NL" dirty="0" err="1" smtClean="0">
                <a:latin typeface="Book Antiqua" panose="02040602050305030304" pitchFamily="18" charset="0"/>
              </a:rPr>
              <a:t>the</a:t>
            </a:r>
            <a:r>
              <a:rPr lang="nl-NL" dirty="0" smtClean="0">
                <a:latin typeface="Book Antiqua" panose="02040602050305030304" pitchFamily="18" charset="0"/>
              </a:rPr>
              <a:t> correct </a:t>
            </a:r>
            <a:r>
              <a:rPr lang="nl-NL" dirty="0" err="1" smtClean="0">
                <a:latin typeface="Book Antiqua" panose="02040602050305030304" pitchFamily="18" charset="0"/>
              </a:rPr>
              <a:t>differential</a:t>
            </a:r>
            <a:r>
              <a:rPr lang="nl-NL" dirty="0" smtClean="0">
                <a:latin typeface="Book Antiqua" panose="02040602050305030304" pitchFamily="18" charset="0"/>
              </a:rPr>
              <a:t> </a:t>
            </a:r>
            <a:r>
              <a:rPr lang="nl-NL" dirty="0" err="1" smtClean="0">
                <a:latin typeface="Book Antiqua" panose="02040602050305030304" pitchFamily="18" charset="0"/>
              </a:rPr>
              <a:t>equation</a:t>
            </a:r>
            <a:r>
              <a:rPr lang="nl-NL" dirty="0" smtClean="0">
                <a:latin typeface="Book Antiqua" panose="02040602050305030304" pitchFamily="18" charset="0"/>
              </a:rPr>
              <a:t>, but does </a:t>
            </a:r>
            <a:r>
              <a:rPr lang="nl-NL" dirty="0" err="1" smtClean="0">
                <a:latin typeface="Book Antiqua" panose="02040602050305030304" pitchFamily="18" charset="0"/>
              </a:rPr>
              <a:t>not</a:t>
            </a:r>
            <a:r>
              <a:rPr lang="nl-NL" dirty="0" smtClean="0">
                <a:latin typeface="Book Antiqua" panose="02040602050305030304" pitchFamily="18" charset="0"/>
              </a:rPr>
              <a:t> </a:t>
            </a:r>
            <a:r>
              <a:rPr lang="nl-NL" dirty="0" err="1" smtClean="0">
                <a:latin typeface="Book Antiqua" panose="02040602050305030304" pitchFamily="18" charset="0"/>
              </a:rPr>
              <a:t>yet</a:t>
            </a:r>
            <a:r>
              <a:rPr lang="nl-NL" dirty="0" smtClean="0">
                <a:latin typeface="Book Antiqua" panose="02040602050305030304" pitchFamily="18" charset="0"/>
              </a:rPr>
              <a:t> </a:t>
            </a:r>
            <a:r>
              <a:rPr lang="nl-NL" dirty="0" err="1" smtClean="0">
                <a:latin typeface="Book Antiqua" panose="02040602050305030304" pitchFamily="18" charset="0"/>
              </a:rPr>
              <a:t>recognize</a:t>
            </a:r>
            <a:r>
              <a:rPr lang="nl-NL" dirty="0" smtClean="0">
                <a:latin typeface="Book Antiqua" panose="02040602050305030304" pitchFamily="18" charset="0"/>
              </a:rPr>
              <a:t> </a:t>
            </a:r>
            <a:r>
              <a:rPr lang="nl-NL" dirty="0" err="1" smtClean="0">
                <a:latin typeface="Book Antiqua" panose="02040602050305030304" pitchFamily="18" charset="0"/>
              </a:rPr>
              <a:t>that</a:t>
            </a:r>
            <a:r>
              <a:rPr lang="nl-NL" dirty="0">
                <a:latin typeface="Book Antiqua" panose="02040602050305030304" pitchFamily="18" charset="0"/>
              </a:rPr>
              <a:t> </a:t>
            </a:r>
            <a:r>
              <a:rPr lang="nl-NL" dirty="0" err="1" smtClean="0">
                <a:latin typeface="Book Antiqua" panose="02040602050305030304" pitchFamily="18" charset="0"/>
              </a:rPr>
              <a:t>this</a:t>
            </a:r>
            <a:r>
              <a:rPr lang="nl-NL" dirty="0" smtClean="0">
                <a:latin typeface="Book Antiqua" panose="02040602050305030304" pitchFamily="18" charset="0"/>
              </a:rPr>
              <a:t> </a:t>
            </a:r>
            <a:r>
              <a:rPr lang="nl-NL" dirty="0" err="1" smtClean="0">
                <a:latin typeface="Book Antiqua" panose="02040602050305030304" pitchFamily="18" charset="0"/>
              </a:rPr>
              <a:t>equation</a:t>
            </a:r>
            <a:r>
              <a:rPr lang="nl-NL" dirty="0" smtClean="0">
                <a:latin typeface="Book Antiqua" panose="02040602050305030304" pitchFamily="18" charset="0"/>
              </a:rPr>
              <a:t> </a:t>
            </a:r>
            <a:r>
              <a:rPr lang="nl-NL" dirty="0" err="1" smtClean="0">
                <a:latin typeface="Book Antiqua" panose="02040602050305030304" pitchFamily="18" charset="0"/>
              </a:rPr>
              <a:t>represents</a:t>
            </a:r>
            <a:r>
              <a:rPr lang="nl-NL" dirty="0" smtClean="0">
                <a:latin typeface="Book Antiqua" panose="02040602050305030304" pitchFamily="18" charset="0"/>
              </a:rPr>
              <a:t> </a:t>
            </a:r>
            <a:r>
              <a:rPr lang="nl-NL" dirty="0" err="1" smtClean="0">
                <a:latin typeface="Book Antiqua" panose="02040602050305030304" pitchFamily="18" charset="0"/>
              </a:rPr>
              <a:t>the</a:t>
            </a:r>
            <a:r>
              <a:rPr lang="nl-NL" dirty="0" smtClean="0">
                <a:latin typeface="Book Antiqua" panose="02040602050305030304" pitchFamily="18" charset="0"/>
              </a:rPr>
              <a:t> </a:t>
            </a:r>
            <a:r>
              <a:rPr lang="nl-NL" dirty="0" err="1" smtClean="0">
                <a:latin typeface="Book Antiqua" panose="02040602050305030304" pitchFamily="18" charset="0"/>
              </a:rPr>
              <a:t>cycloid</a:t>
            </a:r>
            <a:r>
              <a:rPr lang="nl-NL" dirty="0" smtClean="0">
                <a:latin typeface="Book Antiqua" panose="02040602050305030304" pitchFamily="18" charset="0"/>
              </a:rPr>
              <a:t>. In </a:t>
            </a:r>
            <a:r>
              <a:rPr lang="nl-NL" dirty="0" err="1" smtClean="0">
                <a:latin typeface="Book Antiqua" panose="02040602050305030304" pitchFamily="18" charset="0"/>
              </a:rPr>
              <a:t>the</a:t>
            </a:r>
            <a:r>
              <a:rPr lang="nl-NL" dirty="0" smtClean="0">
                <a:latin typeface="Book Antiqua" panose="02040602050305030304" pitchFamily="18" charset="0"/>
              </a:rPr>
              <a:t> </a:t>
            </a:r>
            <a:r>
              <a:rPr lang="nl-NL" dirty="0" err="1" smtClean="0">
                <a:latin typeface="Book Antiqua" panose="02040602050305030304" pitchFamily="18" charset="0"/>
              </a:rPr>
              <a:t>same</a:t>
            </a:r>
            <a:r>
              <a:rPr lang="nl-NL" dirty="0" smtClean="0">
                <a:latin typeface="Book Antiqua" panose="02040602050305030304" pitchFamily="18" charset="0"/>
              </a:rPr>
              <a:t> letter </a:t>
            </a:r>
            <a:r>
              <a:rPr lang="nl-NL" dirty="0" err="1" smtClean="0">
                <a:latin typeface="Book Antiqua" panose="02040602050305030304" pitchFamily="18" charset="0"/>
              </a:rPr>
              <a:t>to</a:t>
            </a:r>
            <a:r>
              <a:rPr lang="nl-NL" dirty="0" smtClean="0">
                <a:latin typeface="Book Antiqua" panose="02040602050305030304" pitchFamily="18" charset="0"/>
              </a:rPr>
              <a:t> Johann he </a:t>
            </a:r>
            <a:r>
              <a:rPr lang="nl-NL" dirty="0" err="1" smtClean="0">
                <a:latin typeface="Book Antiqua" panose="02040602050305030304" pitchFamily="18" charset="0"/>
              </a:rPr>
              <a:t>proposes</a:t>
            </a:r>
            <a:r>
              <a:rPr lang="nl-NL" dirty="0" smtClean="0">
                <a:latin typeface="Book Antiqua" panose="02040602050305030304" pitchFamily="18" charset="0"/>
              </a:rPr>
              <a:t> a name </a:t>
            </a:r>
            <a:r>
              <a:rPr lang="nl-NL" dirty="0" err="1" smtClean="0">
                <a:latin typeface="Book Antiqua" panose="02040602050305030304" pitchFamily="18" charset="0"/>
              </a:rPr>
              <a:t>for</a:t>
            </a:r>
            <a:r>
              <a:rPr lang="nl-NL" dirty="0" smtClean="0">
                <a:latin typeface="Book Antiqua" panose="02040602050305030304" pitchFamily="18" charset="0"/>
              </a:rPr>
              <a:t> </a:t>
            </a:r>
            <a:r>
              <a:rPr lang="nl-NL" dirty="0" err="1" smtClean="0">
                <a:latin typeface="Book Antiqua" panose="02040602050305030304" pitchFamily="18" charset="0"/>
              </a:rPr>
              <a:t>the</a:t>
            </a:r>
            <a:r>
              <a:rPr lang="nl-NL" dirty="0" smtClean="0">
                <a:latin typeface="Book Antiqua" panose="02040602050305030304" pitchFamily="18" charset="0"/>
              </a:rPr>
              <a:t> curve: </a:t>
            </a:r>
            <a:r>
              <a:rPr lang="en-US" i="1" dirty="0" err="1" smtClean="0">
                <a:latin typeface="Book Antiqua" panose="02040602050305030304" pitchFamily="18" charset="0"/>
              </a:rPr>
              <a:t>tachystoptote</a:t>
            </a:r>
            <a:r>
              <a:rPr lang="en-US" i="1" dirty="0" smtClean="0">
                <a:latin typeface="Book Antiqua" panose="02040602050305030304" pitchFamily="18" charset="0"/>
              </a:rPr>
              <a:t> </a:t>
            </a:r>
            <a:r>
              <a:rPr lang="en-US" dirty="0" smtClean="0">
                <a:latin typeface="Book Antiqua" panose="02040602050305030304" pitchFamily="18" charset="0"/>
              </a:rPr>
              <a:t>(from the Greek words for </a:t>
            </a:r>
            <a:r>
              <a:rPr lang="en-US" i="1" dirty="0" smtClean="0">
                <a:latin typeface="Book Antiqua" panose="02040602050305030304" pitchFamily="18" charset="0"/>
              </a:rPr>
              <a:t>quickest</a:t>
            </a:r>
            <a:r>
              <a:rPr lang="en-US" dirty="0" smtClean="0">
                <a:latin typeface="Book Antiqua" panose="02040602050305030304" pitchFamily="18" charset="0"/>
              </a:rPr>
              <a:t> and </a:t>
            </a:r>
            <a:r>
              <a:rPr lang="en-US" i="1" dirty="0" smtClean="0">
                <a:latin typeface="Book Antiqua" panose="02040602050305030304" pitchFamily="18" charset="0"/>
              </a:rPr>
              <a:t>fall</a:t>
            </a:r>
            <a:r>
              <a:rPr lang="en-US" dirty="0" smtClean="0">
                <a:latin typeface="Book Antiqua" panose="02040602050305030304" pitchFamily="18" charset="0"/>
              </a:rPr>
              <a:t>).</a:t>
            </a:r>
          </a:p>
          <a:p>
            <a:pPr marL="360000" indent="-457200">
              <a:lnSpc>
                <a:spcPct val="100000"/>
              </a:lnSpc>
              <a:spcBef>
                <a:spcPts val="600"/>
              </a:spcBef>
              <a:buNone/>
            </a:pPr>
            <a:r>
              <a:rPr lang="en-US" b="1" dirty="0">
                <a:solidFill>
                  <a:srgbClr val="FF0000"/>
                </a:solidFill>
                <a:latin typeface="Book Antiqua" panose="02040602050305030304" pitchFamily="18" charset="0"/>
              </a:rPr>
              <a:t>F</a:t>
            </a:r>
            <a:r>
              <a:rPr lang="en-US" dirty="0">
                <a:latin typeface="Book Antiqua" panose="02040602050305030304" pitchFamily="18" charset="0"/>
              </a:rPr>
              <a:t>ive weeks later </a:t>
            </a:r>
            <a:r>
              <a:rPr lang="en-US" dirty="0" smtClean="0">
                <a:latin typeface="Book Antiqua" panose="02040602050305030304" pitchFamily="18" charset="0"/>
              </a:rPr>
              <a:t>Johann suggests the name</a:t>
            </a:r>
            <a:r>
              <a:rPr lang="en-US" dirty="0">
                <a:latin typeface="Book Antiqua" panose="02040602050305030304" pitchFamily="18" charset="0"/>
              </a:rPr>
              <a:t>: </a:t>
            </a:r>
            <a:r>
              <a:rPr lang="en-US" i="1" dirty="0" err="1">
                <a:latin typeface="Book Antiqua" panose="02040602050305030304" pitchFamily="18" charset="0"/>
              </a:rPr>
              <a:t>brachystochrone</a:t>
            </a:r>
            <a:r>
              <a:rPr lang="en-US" i="1" dirty="0">
                <a:latin typeface="Book Antiqua" panose="02040602050305030304" pitchFamily="18" charset="0"/>
              </a:rPr>
              <a:t>. </a:t>
            </a:r>
            <a:r>
              <a:rPr lang="en-US" dirty="0">
                <a:latin typeface="Book Antiqua" panose="02040602050305030304" pitchFamily="18" charset="0"/>
              </a:rPr>
              <a:t>W</a:t>
            </a:r>
            <a:r>
              <a:rPr lang="en-US" dirty="0" smtClean="0">
                <a:latin typeface="Book Antiqua" panose="02040602050305030304" pitchFamily="18" charset="0"/>
              </a:rPr>
              <a:t>hen </a:t>
            </a:r>
            <a:r>
              <a:rPr lang="en-US" dirty="0">
                <a:latin typeface="Book Antiqua" panose="02040602050305030304" pitchFamily="18" charset="0"/>
              </a:rPr>
              <a:t>he realized that the solution to his problem was the cycloid, he immediately thought about Huygens, who found the </a:t>
            </a:r>
            <a:r>
              <a:rPr lang="en-US" i="1" dirty="0" err="1">
                <a:latin typeface="Book Antiqua" panose="02040602050305030304" pitchFamily="18" charset="0"/>
              </a:rPr>
              <a:t>tautochronism</a:t>
            </a:r>
            <a:r>
              <a:rPr lang="en-US" i="1" dirty="0">
                <a:latin typeface="Book Antiqua" panose="02040602050305030304" pitchFamily="18" charset="0"/>
              </a:rPr>
              <a:t> </a:t>
            </a:r>
            <a:r>
              <a:rPr lang="en-US" dirty="0">
                <a:latin typeface="Book Antiqua" panose="02040602050305030304" pitchFamily="18" charset="0"/>
              </a:rPr>
              <a:t>of the cycloid, or </a:t>
            </a:r>
            <a:r>
              <a:rPr lang="en-US" i="1" dirty="0">
                <a:latin typeface="Book Antiqua" panose="02040602050305030304" pitchFamily="18" charset="0"/>
              </a:rPr>
              <a:t>isochronism</a:t>
            </a:r>
            <a:r>
              <a:rPr lang="en-US" dirty="0">
                <a:latin typeface="Book Antiqua" panose="02040602050305030304" pitchFamily="18" charset="0"/>
              </a:rPr>
              <a:t> as Johann prefers to call it. And </a:t>
            </a:r>
            <a:r>
              <a:rPr lang="en-US" dirty="0" smtClean="0">
                <a:latin typeface="Book Antiqua" panose="02040602050305030304" pitchFamily="18" charset="0"/>
              </a:rPr>
              <a:t>for the new curve he wanted </a:t>
            </a:r>
            <a:r>
              <a:rPr lang="en-US" dirty="0">
                <a:latin typeface="Book Antiqua" panose="02040602050305030304" pitchFamily="18" charset="0"/>
              </a:rPr>
              <a:t>a name </a:t>
            </a:r>
            <a:r>
              <a:rPr lang="en-US" dirty="0" smtClean="0">
                <a:latin typeface="Book Antiqua" panose="02040602050305030304" pitchFamily="18" charset="0"/>
              </a:rPr>
              <a:t>that </a:t>
            </a:r>
            <a:r>
              <a:rPr lang="en-US" dirty="0">
                <a:latin typeface="Book Antiqua" panose="02040602050305030304" pitchFamily="18" charset="0"/>
              </a:rPr>
              <a:t>associates with </a:t>
            </a:r>
            <a:r>
              <a:rPr lang="en-US" i="1" dirty="0" err="1">
                <a:latin typeface="Book Antiqua" panose="02040602050305030304" pitchFamily="18" charset="0"/>
              </a:rPr>
              <a:t>isochrone</a:t>
            </a:r>
            <a:r>
              <a:rPr lang="en-US" i="1" dirty="0">
                <a:latin typeface="Book Antiqua" panose="02040602050305030304" pitchFamily="18" charset="0"/>
              </a:rPr>
              <a:t>, </a:t>
            </a:r>
            <a:r>
              <a:rPr lang="en-US" dirty="0">
                <a:latin typeface="Book Antiqua" panose="02040602050305030304" pitchFamily="18" charset="0"/>
              </a:rPr>
              <a:t>and chose </a:t>
            </a:r>
            <a:r>
              <a:rPr lang="en-US" i="1" dirty="0" err="1">
                <a:latin typeface="Book Antiqua" panose="02040602050305030304" pitchFamily="18" charset="0"/>
              </a:rPr>
              <a:t>brachystochrone</a:t>
            </a:r>
            <a:r>
              <a:rPr lang="en-US" i="1" dirty="0">
                <a:latin typeface="Book Antiqua" panose="02040602050305030304" pitchFamily="18" charset="0"/>
              </a:rPr>
              <a:t>, </a:t>
            </a:r>
            <a:r>
              <a:rPr lang="en-US" dirty="0">
                <a:latin typeface="Book Antiqua" panose="02040602050305030304" pitchFamily="18" charset="0"/>
              </a:rPr>
              <a:t>the curve of </a:t>
            </a:r>
            <a:r>
              <a:rPr lang="en-US" i="1" dirty="0">
                <a:latin typeface="Book Antiqua" panose="02040602050305030304" pitchFamily="18" charset="0"/>
              </a:rPr>
              <a:t>shortest time</a:t>
            </a:r>
            <a:r>
              <a:rPr lang="en-US" dirty="0">
                <a:latin typeface="Book Antiqua" panose="02040602050305030304" pitchFamily="18" charset="0"/>
              </a:rPr>
              <a:t>. </a:t>
            </a:r>
          </a:p>
        </p:txBody>
      </p:sp>
    </p:spTree>
    <p:extLst>
      <p:ext uri="{BB962C8B-B14F-4D97-AF65-F5344CB8AC3E}">
        <p14:creationId xmlns:p14="http://schemas.microsoft.com/office/powerpoint/2010/main" val="77442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821" y="228601"/>
            <a:ext cx="11348357" cy="1396774"/>
          </a:xfrm>
          <a:solidFill>
            <a:schemeClr val="bg1"/>
          </a:solidFill>
        </p:spPr>
        <p:txBody>
          <a:bodyPr lIns="216000" rIns="144000"/>
          <a:lstStyle/>
          <a:p>
            <a:r>
              <a:rPr lang="nl-NL" dirty="0" smtClean="0"/>
              <a:t>The </a:t>
            </a:r>
            <a:r>
              <a:rPr lang="nl-NL" dirty="0" err="1" smtClean="0"/>
              <a:t>distribution</a:t>
            </a:r>
            <a:r>
              <a:rPr lang="nl-NL" dirty="0" smtClean="0"/>
              <a:t> of </a:t>
            </a:r>
            <a:r>
              <a:rPr lang="nl-NL" dirty="0" err="1" smtClean="0"/>
              <a:t>the</a:t>
            </a:r>
            <a:r>
              <a:rPr lang="nl-NL" dirty="0" smtClean="0"/>
              <a:t> </a:t>
            </a:r>
            <a:r>
              <a:rPr lang="nl-NL" dirty="0" err="1" smtClean="0"/>
              <a:t>problem</a:t>
            </a:r>
            <a:endParaRPr lang="en-US" dirty="0"/>
          </a:p>
        </p:txBody>
      </p:sp>
      <p:sp>
        <p:nvSpPr>
          <p:cNvPr id="3" name="Content Placeholder 2"/>
          <p:cNvSpPr>
            <a:spLocks noGrp="1"/>
          </p:cNvSpPr>
          <p:nvPr>
            <p:ph idx="1"/>
          </p:nvPr>
        </p:nvSpPr>
        <p:spPr>
          <a:xfrm>
            <a:off x="421821" y="1825624"/>
            <a:ext cx="11348357" cy="4689475"/>
          </a:xfrm>
          <a:solidFill>
            <a:schemeClr val="bg1"/>
          </a:solidFill>
        </p:spPr>
        <p:txBody>
          <a:bodyPr lIns="216000" tIns="108000" bIns="108000">
            <a:normAutofit/>
          </a:bodyPr>
          <a:lstStyle/>
          <a:p>
            <a:pPr marL="360000" indent="-457200">
              <a:buNone/>
            </a:pPr>
            <a:r>
              <a:rPr lang="nl-NL" b="1" dirty="0" err="1" smtClean="0">
                <a:solidFill>
                  <a:srgbClr val="FF0000"/>
                </a:solidFill>
                <a:latin typeface="Book Antiqua" panose="02040602050305030304" pitchFamily="18" charset="0"/>
              </a:rPr>
              <a:t>B</a:t>
            </a:r>
            <a:r>
              <a:rPr lang="nl-NL" dirty="0" err="1" smtClean="0">
                <a:latin typeface="Book Antiqua" panose="02040602050305030304" pitchFamily="18" charset="0"/>
              </a:rPr>
              <a:t>y</a:t>
            </a:r>
            <a:r>
              <a:rPr lang="nl-NL" dirty="0" smtClean="0">
                <a:latin typeface="Book Antiqua" panose="02040602050305030304" pitchFamily="18" charset="0"/>
              </a:rPr>
              <a:t> </a:t>
            </a:r>
            <a:r>
              <a:rPr lang="nl-NL" dirty="0" err="1" smtClean="0">
                <a:latin typeface="Book Antiqua" panose="02040602050305030304" pitchFamily="18" charset="0"/>
              </a:rPr>
              <a:t>the</a:t>
            </a:r>
            <a:r>
              <a:rPr lang="nl-NL" dirty="0" smtClean="0">
                <a:latin typeface="Book Antiqua" panose="02040602050305030304" pitchFamily="18" charset="0"/>
              </a:rPr>
              <a:t> end of </a:t>
            </a:r>
            <a:r>
              <a:rPr lang="nl-NL" dirty="0" err="1" smtClean="0">
                <a:latin typeface="Book Antiqua" panose="02040602050305030304" pitchFamily="18" charset="0"/>
              </a:rPr>
              <a:t>July</a:t>
            </a:r>
            <a:r>
              <a:rPr lang="nl-NL" dirty="0" smtClean="0">
                <a:latin typeface="Book Antiqua" panose="02040602050305030304" pitchFamily="18" charset="0"/>
              </a:rPr>
              <a:t> 1696 </a:t>
            </a:r>
            <a:r>
              <a:rPr lang="en-US" dirty="0">
                <a:latin typeface="Book Antiqua" panose="02040602050305030304" pitchFamily="18" charset="0"/>
              </a:rPr>
              <a:t>the problem has reached the readership of the </a:t>
            </a:r>
            <a:r>
              <a:rPr lang="en-US" i="1" dirty="0" err="1">
                <a:latin typeface="Book Antiqua" panose="02040602050305030304" pitchFamily="18" charset="0"/>
              </a:rPr>
              <a:t>Acta</a:t>
            </a:r>
            <a:r>
              <a:rPr lang="en-US" i="1" dirty="0">
                <a:latin typeface="Book Antiqua" panose="02040602050305030304" pitchFamily="18" charset="0"/>
              </a:rPr>
              <a:t> </a:t>
            </a:r>
            <a:r>
              <a:rPr lang="en-US" i="1" dirty="0" err="1" smtClean="0">
                <a:latin typeface="Book Antiqua" panose="02040602050305030304" pitchFamily="18" charset="0"/>
              </a:rPr>
              <a:t>Eruditorum</a:t>
            </a:r>
            <a:r>
              <a:rPr lang="en-US" i="1" dirty="0" smtClean="0">
                <a:latin typeface="Book Antiqua" panose="02040602050305030304" pitchFamily="18" charset="0"/>
              </a:rPr>
              <a:t>.</a:t>
            </a:r>
          </a:p>
          <a:p>
            <a:pPr marL="360000" indent="-457200">
              <a:buNone/>
            </a:pPr>
            <a:r>
              <a:rPr lang="en-US" b="1" dirty="0" smtClean="0">
                <a:solidFill>
                  <a:srgbClr val="FF0000"/>
                </a:solidFill>
                <a:latin typeface="Book Antiqua" panose="02040602050305030304" pitchFamily="18" charset="0"/>
              </a:rPr>
              <a:t>J</a:t>
            </a:r>
            <a:r>
              <a:rPr lang="en-US" dirty="0" smtClean="0">
                <a:latin typeface="Book Antiqua" panose="02040602050305030304" pitchFamily="18" charset="0"/>
              </a:rPr>
              <a:t>ohann </a:t>
            </a:r>
            <a:r>
              <a:rPr lang="en-US" dirty="0">
                <a:latin typeface="Book Antiqua" panose="02040602050305030304" pitchFamily="18" charset="0"/>
              </a:rPr>
              <a:t>Bernoulli </a:t>
            </a:r>
            <a:r>
              <a:rPr lang="en-US" dirty="0" smtClean="0">
                <a:latin typeface="Book Antiqua" panose="02040602050305030304" pitchFamily="18" charset="0"/>
              </a:rPr>
              <a:t>and Leibniz also </a:t>
            </a:r>
            <a:r>
              <a:rPr lang="en-US" dirty="0">
                <a:latin typeface="Book Antiqua" panose="02040602050305030304" pitchFamily="18" charset="0"/>
              </a:rPr>
              <a:t>spread the word </a:t>
            </a:r>
            <a:r>
              <a:rPr lang="en-US" dirty="0" smtClean="0">
                <a:latin typeface="Book Antiqua" panose="02040602050305030304" pitchFamily="18" charset="0"/>
              </a:rPr>
              <a:t>to their correspondents.</a:t>
            </a:r>
          </a:p>
          <a:p>
            <a:pPr marL="360000" indent="-457200">
              <a:buNone/>
            </a:pPr>
            <a:r>
              <a:rPr lang="nl-NL" b="1" dirty="0" err="1" smtClean="0">
                <a:solidFill>
                  <a:srgbClr val="FF0000"/>
                </a:solidFill>
                <a:latin typeface="Book Antiqua" panose="02040602050305030304" pitchFamily="18" charset="0"/>
              </a:rPr>
              <a:t>T</a:t>
            </a:r>
            <a:r>
              <a:rPr lang="nl-NL" dirty="0" err="1" smtClean="0">
                <a:latin typeface="Book Antiqua" panose="02040602050305030304" pitchFamily="18" charset="0"/>
              </a:rPr>
              <a:t>hen</a:t>
            </a:r>
            <a:r>
              <a:rPr lang="nl-NL" dirty="0" smtClean="0">
                <a:latin typeface="Book Antiqua" panose="02040602050305030304" pitchFamily="18" charset="0"/>
              </a:rPr>
              <a:t> Johann</a:t>
            </a:r>
            <a:r>
              <a:rPr lang="en-US" dirty="0" smtClean="0">
                <a:latin typeface="Book Antiqua" panose="02040602050305030304" pitchFamily="18" charset="0"/>
              </a:rPr>
              <a:t> </a:t>
            </a:r>
            <a:r>
              <a:rPr lang="en-US" dirty="0">
                <a:latin typeface="Book Antiqua" panose="02040602050305030304" pitchFamily="18" charset="0"/>
              </a:rPr>
              <a:t>decides to include the problem in a </a:t>
            </a:r>
            <a:r>
              <a:rPr lang="en-US" dirty="0" smtClean="0">
                <a:latin typeface="Book Antiqua" panose="02040602050305030304" pitchFamily="18" charset="0"/>
              </a:rPr>
              <a:t>pamphlet, </a:t>
            </a:r>
            <a:r>
              <a:rPr lang="en-US" dirty="0">
                <a:latin typeface="Book Antiqua" panose="02040602050305030304" pitchFamily="18" charset="0"/>
              </a:rPr>
              <a:t>which he uses as a seasonal greeting for New Year 1697. </a:t>
            </a:r>
            <a:r>
              <a:rPr lang="en-US" dirty="0" smtClean="0">
                <a:latin typeface="Book Antiqua" panose="02040602050305030304" pitchFamily="18" charset="0"/>
              </a:rPr>
              <a:t>On the pamphlet he </a:t>
            </a:r>
            <a:r>
              <a:rPr lang="en-US" dirty="0">
                <a:latin typeface="Book Antiqua" panose="02040602050305030304" pitchFamily="18" charset="0"/>
              </a:rPr>
              <a:t>extends the deadline until Easter </a:t>
            </a:r>
            <a:r>
              <a:rPr lang="en-US" dirty="0" smtClean="0">
                <a:latin typeface="Book Antiqua" panose="02040602050305030304" pitchFamily="18" charset="0"/>
              </a:rPr>
              <a:t>1697. </a:t>
            </a:r>
            <a:endParaRPr lang="en-US" dirty="0">
              <a:latin typeface="Book Antiqua" panose="02040602050305030304" pitchFamily="18" charset="0"/>
            </a:endParaRPr>
          </a:p>
        </p:txBody>
      </p:sp>
    </p:spTree>
    <p:extLst>
      <p:ext uri="{BB962C8B-B14F-4D97-AF65-F5344CB8AC3E}">
        <p14:creationId xmlns:p14="http://schemas.microsoft.com/office/powerpoint/2010/main" val="270014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821" y="228601"/>
            <a:ext cx="11348357" cy="1396774"/>
          </a:xfrm>
          <a:solidFill>
            <a:schemeClr val="bg1"/>
          </a:solidFill>
        </p:spPr>
        <p:txBody>
          <a:bodyPr lIns="216000" rIns="144000"/>
          <a:lstStyle/>
          <a:p>
            <a:r>
              <a:rPr lang="nl-NL" dirty="0" smtClean="0"/>
              <a:t>Leibniz, </a:t>
            </a:r>
            <a:r>
              <a:rPr lang="nl-NL" dirty="0" err="1" smtClean="0"/>
              <a:t>writing</a:t>
            </a:r>
            <a:r>
              <a:rPr lang="nl-NL" dirty="0" smtClean="0"/>
              <a:t> </a:t>
            </a:r>
            <a:r>
              <a:rPr lang="nl-NL" dirty="0" err="1" smtClean="0"/>
              <a:t>to</a:t>
            </a:r>
            <a:r>
              <a:rPr lang="nl-NL" dirty="0" smtClean="0"/>
              <a:t> </a:t>
            </a:r>
            <a:r>
              <a:rPr lang="nl-NL" dirty="0" err="1" smtClean="0"/>
              <a:t>the</a:t>
            </a:r>
            <a:r>
              <a:rPr lang="nl-NL" dirty="0" smtClean="0"/>
              <a:t> Duke of </a:t>
            </a:r>
            <a:r>
              <a:rPr lang="nl-NL" dirty="0" err="1" smtClean="0"/>
              <a:t>Hanover</a:t>
            </a:r>
            <a:r>
              <a:rPr lang="nl-NL" dirty="0" smtClean="0"/>
              <a:t> </a:t>
            </a:r>
            <a:endParaRPr lang="en-US" dirty="0"/>
          </a:p>
        </p:txBody>
      </p:sp>
      <p:sp>
        <p:nvSpPr>
          <p:cNvPr id="3" name="Content Placeholder 2"/>
          <p:cNvSpPr>
            <a:spLocks noGrp="1"/>
          </p:cNvSpPr>
          <p:nvPr>
            <p:ph idx="1"/>
          </p:nvPr>
        </p:nvSpPr>
        <p:spPr>
          <a:xfrm>
            <a:off x="421821" y="1825624"/>
            <a:ext cx="11348357" cy="4689475"/>
          </a:xfrm>
          <a:solidFill>
            <a:schemeClr val="bg1"/>
          </a:solidFill>
        </p:spPr>
        <p:txBody>
          <a:bodyPr lIns="216000" tIns="108000" bIns="108000"/>
          <a:lstStyle/>
          <a:p>
            <a:pPr marL="360000" indent="-457200">
              <a:buNone/>
            </a:pPr>
            <a:r>
              <a:rPr lang="nl-NL" b="1" dirty="0" err="1" smtClean="0">
                <a:solidFill>
                  <a:srgbClr val="FF0000"/>
                </a:solidFill>
                <a:latin typeface="Book Antiqua" panose="02040602050305030304" pitchFamily="18" charset="0"/>
              </a:rPr>
              <a:t>O</a:t>
            </a:r>
            <a:r>
              <a:rPr lang="nl-NL" dirty="0" err="1" smtClean="0">
                <a:latin typeface="Book Antiqua" panose="02040602050305030304" pitchFamily="18" charset="0"/>
              </a:rPr>
              <a:t>ctober</a:t>
            </a:r>
            <a:r>
              <a:rPr lang="nl-NL" dirty="0" smtClean="0">
                <a:latin typeface="Book Antiqua" panose="02040602050305030304" pitchFamily="18" charset="0"/>
              </a:rPr>
              <a:t> 1671, letter </a:t>
            </a:r>
            <a:r>
              <a:rPr lang="nl-NL" dirty="0" err="1" smtClean="0">
                <a:latin typeface="Book Antiqua" panose="02040602050305030304" pitchFamily="18" charset="0"/>
              </a:rPr>
              <a:t>to</a:t>
            </a:r>
            <a:r>
              <a:rPr lang="nl-NL" dirty="0" smtClean="0">
                <a:latin typeface="Book Antiqua" panose="02040602050305030304" pitchFamily="18" charset="0"/>
              </a:rPr>
              <a:t> Duke Johann Friedrich (</a:t>
            </a:r>
            <a:r>
              <a:rPr lang="nl-NL" dirty="0" err="1" smtClean="0">
                <a:latin typeface="Book Antiqua" panose="02040602050305030304" pitchFamily="18" charset="0"/>
              </a:rPr>
              <a:t>uncle</a:t>
            </a:r>
            <a:r>
              <a:rPr lang="nl-NL" dirty="0" smtClean="0">
                <a:latin typeface="Book Antiqua" panose="02040602050305030304" pitchFamily="18" charset="0"/>
              </a:rPr>
              <a:t> of </a:t>
            </a:r>
            <a:r>
              <a:rPr lang="nl-NL" dirty="0" err="1" smtClean="0">
                <a:latin typeface="Book Antiqua" panose="02040602050305030304" pitchFamily="18" charset="0"/>
              </a:rPr>
              <a:t>the</a:t>
            </a:r>
            <a:r>
              <a:rPr lang="nl-NL" dirty="0" smtClean="0">
                <a:latin typeface="Book Antiqua" panose="02040602050305030304" pitchFamily="18" charset="0"/>
              </a:rPr>
              <a:t> later King George I) </a:t>
            </a:r>
            <a:r>
              <a:rPr lang="nl-NL" dirty="0" err="1" smtClean="0">
                <a:latin typeface="Book Antiqua" panose="02040602050305030304" pitchFamily="18" charset="0"/>
              </a:rPr>
              <a:t>saying</a:t>
            </a:r>
            <a:r>
              <a:rPr lang="nl-NL" dirty="0" smtClean="0">
                <a:latin typeface="Book Antiqua" panose="02040602050305030304" pitchFamily="18" charset="0"/>
              </a:rPr>
              <a:t>: ‘keep </a:t>
            </a:r>
            <a:r>
              <a:rPr lang="nl-NL" dirty="0" err="1" smtClean="0">
                <a:latin typeface="Book Antiqua" panose="02040602050305030304" pitchFamily="18" charset="0"/>
              </a:rPr>
              <a:t>an</a:t>
            </a:r>
            <a:r>
              <a:rPr lang="nl-NL" dirty="0" smtClean="0">
                <a:latin typeface="Book Antiqua" panose="02040602050305030304" pitchFamily="18" charset="0"/>
              </a:rPr>
              <a:t> </a:t>
            </a:r>
            <a:r>
              <a:rPr lang="nl-NL" dirty="0" err="1" smtClean="0">
                <a:latin typeface="Book Antiqua" panose="02040602050305030304" pitchFamily="18" charset="0"/>
              </a:rPr>
              <a:t>eye</a:t>
            </a:r>
            <a:r>
              <a:rPr lang="nl-NL" dirty="0" smtClean="0">
                <a:latin typeface="Book Antiqua" panose="02040602050305030304" pitchFamily="18" charset="0"/>
              </a:rPr>
              <a:t> on </a:t>
            </a:r>
            <a:r>
              <a:rPr lang="nl-NL" dirty="0" err="1" smtClean="0">
                <a:latin typeface="Book Antiqua" panose="02040602050305030304" pitchFamily="18" charset="0"/>
              </a:rPr>
              <a:t>the</a:t>
            </a:r>
            <a:r>
              <a:rPr lang="nl-NL" dirty="0" smtClean="0">
                <a:latin typeface="Book Antiqua" panose="02040602050305030304" pitchFamily="18" charset="0"/>
              </a:rPr>
              <a:t> French’</a:t>
            </a:r>
          </a:p>
          <a:p>
            <a:pPr marL="360000" indent="-457200">
              <a:buNone/>
            </a:pPr>
            <a:r>
              <a:rPr lang="en-US" sz="3600" dirty="0"/>
              <a:t>“</a:t>
            </a:r>
            <a:r>
              <a:rPr lang="en-US" dirty="0" smtClean="0"/>
              <a:t> </a:t>
            </a:r>
            <a:r>
              <a:rPr lang="en-US" sz="3600" b="1" dirty="0" smtClean="0">
                <a:solidFill>
                  <a:srgbClr val="FF0000"/>
                </a:solidFill>
              </a:rPr>
              <a:t>I</a:t>
            </a:r>
            <a:r>
              <a:rPr lang="en-US" sz="3600" dirty="0" smtClean="0">
                <a:solidFill>
                  <a:srgbClr val="002060"/>
                </a:solidFill>
              </a:rPr>
              <a:t>t </a:t>
            </a:r>
            <a:r>
              <a:rPr lang="en-US" sz="3600" dirty="0">
                <a:solidFill>
                  <a:srgbClr val="002060"/>
                </a:solidFill>
              </a:rPr>
              <a:t>is clear that such big French army units must eventually break out, and that, when they break out in Europe, they will be responsible for a long and universal war and will woefully ruin many 100000 people. Also clear that not only the Catholics but </a:t>
            </a:r>
            <a:r>
              <a:rPr lang="en-US" sz="3600" dirty="0" smtClean="0">
                <a:solidFill>
                  <a:srgbClr val="002060"/>
                </a:solidFill>
              </a:rPr>
              <a:t>all </a:t>
            </a:r>
            <a:r>
              <a:rPr lang="en-US" sz="3600" dirty="0">
                <a:solidFill>
                  <a:srgbClr val="002060"/>
                </a:solidFill>
              </a:rPr>
              <a:t>Christians would like to see </a:t>
            </a:r>
            <a:r>
              <a:rPr lang="en-US" sz="3600" dirty="0" smtClean="0">
                <a:solidFill>
                  <a:srgbClr val="002060"/>
                </a:solidFill>
              </a:rPr>
              <a:t>the French </a:t>
            </a:r>
            <a:r>
              <a:rPr lang="en-US" sz="3600" dirty="0">
                <a:solidFill>
                  <a:srgbClr val="002060"/>
                </a:solidFill>
              </a:rPr>
              <a:t>efforts </a:t>
            </a:r>
            <a:r>
              <a:rPr lang="en-US" sz="3600" dirty="0" smtClean="0">
                <a:solidFill>
                  <a:srgbClr val="002060"/>
                </a:solidFill>
              </a:rPr>
              <a:t>directed against </a:t>
            </a:r>
            <a:r>
              <a:rPr lang="en-US" sz="3600" dirty="0">
                <a:solidFill>
                  <a:srgbClr val="002060"/>
                </a:solidFill>
              </a:rPr>
              <a:t>our traditional enemy in the </a:t>
            </a:r>
            <a:r>
              <a:rPr lang="en-US" sz="3600" dirty="0" smtClean="0">
                <a:solidFill>
                  <a:srgbClr val="002060"/>
                </a:solidFill>
              </a:rPr>
              <a:t>Levant. </a:t>
            </a:r>
            <a:r>
              <a:rPr lang="en-US" sz="3600" dirty="0" smtClean="0"/>
              <a:t>“</a:t>
            </a:r>
            <a:r>
              <a:rPr lang="en-US" dirty="0" smtClean="0"/>
              <a:t> </a:t>
            </a:r>
            <a:endParaRPr lang="en-US" dirty="0">
              <a:latin typeface="Book Antiqua" panose="02040602050305030304" pitchFamily="18" charset="0"/>
            </a:endParaRPr>
          </a:p>
        </p:txBody>
      </p:sp>
    </p:spTree>
    <p:extLst>
      <p:ext uri="{BB962C8B-B14F-4D97-AF65-F5344CB8AC3E}">
        <p14:creationId xmlns:p14="http://schemas.microsoft.com/office/powerpoint/2010/main" val="400446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64800" y="0"/>
            <a:ext cx="4862268" cy="6858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75" y="3166752"/>
            <a:ext cx="12187750" cy="2842163"/>
          </a:xfrm>
          <a:prstGeom prst="rect">
            <a:avLst/>
          </a:prstGeom>
        </p:spPr>
      </p:pic>
      <p:sp>
        <p:nvSpPr>
          <p:cNvPr id="7" name="Rounded Rectangle 6"/>
          <p:cNvSpPr/>
          <p:nvPr/>
        </p:nvSpPr>
        <p:spPr>
          <a:xfrm>
            <a:off x="3664800" y="2090057"/>
            <a:ext cx="4862268" cy="10287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Curved Connector 15"/>
          <p:cNvCxnSpPr/>
          <p:nvPr/>
        </p:nvCxnSpPr>
        <p:spPr>
          <a:xfrm rot="10800000" flipV="1">
            <a:off x="2253344" y="2334986"/>
            <a:ext cx="1411457" cy="831766"/>
          </a:xfrm>
          <a:prstGeom prst="curvedConnector3">
            <a:avLst>
              <a:gd name="adj1" fmla="val 99745"/>
            </a:avLst>
          </a:prstGeom>
          <a:ln w="38100">
            <a:solidFill>
              <a:srgbClr val="FF0000"/>
            </a:solidFill>
            <a:headEnd w="lg"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0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821" y="228601"/>
            <a:ext cx="11348357" cy="1396774"/>
          </a:xfrm>
          <a:solidFill>
            <a:schemeClr val="bg1"/>
          </a:solidFill>
        </p:spPr>
        <p:txBody>
          <a:bodyPr lIns="216000" rIns="144000"/>
          <a:lstStyle/>
          <a:p>
            <a:r>
              <a:rPr lang="nl-NL" dirty="0" err="1" smtClean="0"/>
              <a:t>Who</a:t>
            </a:r>
            <a:r>
              <a:rPr lang="nl-NL" dirty="0" smtClean="0"/>
              <a:t> </a:t>
            </a:r>
            <a:r>
              <a:rPr lang="nl-NL" dirty="0" err="1" smtClean="0"/>
              <a:t>solved</a:t>
            </a:r>
            <a:r>
              <a:rPr lang="nl-NL" dirty="0" smtClean="0"/>
              <a:t> </a:t>
            </a:r>
            <a:r>
              <a:rPr lang="nl-NL" dirty="0" err="1" smtClean="0"/>
              <a:t>the</a:t>
            </a:r>
            <a:r>
              <a:rPr lang="nl-NL" dirty="0" smtClean="0"/>
              <a:t> </a:t>
            </a:r>
            <a:r>
              <a:rPr lang="nl-NL" dirty="0" err="1" smtClean="0"/>
              <a:t>brachystochrone</a:t>
            </a:r>
            <a:r>
              <a:rPr lang="nl-NL" dirty="0" smtClean="0"/>
              <a:t> </a:t>
            </a:r>
            <a:r>
              <a:rPr lang="nl-NL" dirty="0" err="1" smtClean="0"/>
              <a:t>problem</a:t>
            </a:r>
            <a:r>
              <a:rPr lang="nl-NL" dirty="0" smtClean="0"/>
              <a:t>?</a:t>
            </a:r>
            <a:endParaRPr lang="en-US" dirty="0"/>
          </a:p>
        </p:txBody>
      </p:sp>
      <p:sp>
        <p:nvSpPr>
          <p:cNvPr id="3" name="Content Placeholder 2"/>
          <p:cNvSpPr>
            <a:spLocks noGrp="1"/>
          </p:cNvSpPr>
          <p:nvPr>
            <p:ph idx="1"/>
          </p:nvPr>
        </p:nvSpPr>
        <p:spPr>
          <a:xfrm>
            <a:off x="421821" y="1825624"/>
            <a:ext cx="11348357" cy="4689475"/>
          </a:xfrm>
          <a:solidFill>
            <a:schemeClr val="bg1"/>
          </a:solidFill>
        </p:spPr>
        <p:txBody>
          <a:bodyPr lIns="216000" tIns="108000" bIns="108000">
            <a:normAutofit/>
          </a:bodyPr>
          <a:lstStyle/>
          <a:p>
            <a:pPr marL="360000" indent="-457200">
              <a:buNone/>
            </a:pPr>
            <a:r>
              <a:rPr lang="nl-NL" b="1" dirty="0" smtClean="0">
                <a:solidFill>
                  <a:srgbClr val="FF0000"/>
                </a:solidFill>
                <a:latin typeface="Book Antiqua" panose="02040602050305030304" pitchFamily="18" charset="0"/>
              </a:rPr>
              <a:t>N</a:t>
            </a:r>
            <a:r>
              <a:rPr lang="nl-NL" dirty="0" smtClean="0">
                <a:latin typeface="Book Antiqua" panose="02040602050305030304" pitchFamily="18" charset="0"/>
              </a:rPr>
              <a:t>ewton, </a:t>
            </a:r>
            <a:r>
              <a:rPr lang="nl-NL" dirty="0" err="1" smtClean="0">
                <a:latin typeface="Book Antiqua" panose="02040602050305030304" pitchFamily="18" charset="0"/>
              </a:rPr>
              <a:t>who</a:t>
            </a:r>
            <a:r>
              <a:rPr lang="nl-NL" dirty="0" smtClean="0">
                <a:latin typeface="Book Antiqua" panose="02040602050305030304" pitchFamily="18" charset="0"/>
              </a:rPr>
              <a:t> </a:t>
            </a:r>
            <a:r>
              <a:rPr lang="nl-NL" dirty="0" err="1" smtClean="0">
                <a:latin typeface="Book Antiqua" panose="02040602050305030304" pitchFamily="18" charset="0"/>
              </a:rPr>
              <a:t>received</a:t>
            </a:r>
            <a:r>
              <a:rPr lang="nl-NL" dirty="0" smtClean="0">
                <a:latin typeface="Book Antiqua" panose="02040602050305030304" pitchFamily="18" charset="0"/>
              </a:rPr>
              <a:t> </a:t>
            </a:r>
            <a:r>
              <a:rPr lang="nl-NL" dirty="0" err="1" smtClean="0">
                <a:latin typeface="Book Antiqua" panose="02040602050305030304" pitchFamily="18" charset="0"/>
              </a:rPr>
              <a:t>the</a:t>
            </a:r>
            <a:r>
              <a:rPr lang="nl-NL" dirty="0" smtClean="0">
                <a:latin typeface="Book Antiqua" panose="02040602050305030304" pitchFamily="18" charset="0"/>
              </a:rPr>
              <a:t> New </a:t>
            </a:r>
            <a:r>
              <a:rPr lang="nl-NL" dirty="0" err="1" smtClean="0">
                <a:latin typeface="Book Antiqua" panose="02040602050305030304" pitchFamily="18" charset="0"/>
              </a:rPr>
              <a:t>Year</a:t>
            </a:r>
            <a:r>
              <a:rPr lang="nl-NL" dirty="0" smtClean="0">
                <a:latin typeface="Book Antiqua" panose="02040602050305030304" pitchFamily="18" charset="0"/>
              </a:rPr>
              <a:t> card, </a:t>
            </a:r>
            <a:r>
              <a:rPr lang="nl-NL" dirty="0" err="1" smtClean="0">
                <a:latin typeface="Book Antiqua" panose="02040602050305030304" pitchFamily="18" charset="0"/>
              </a:rPr>
              <a:t>needed</a:t>
            </a:r>
            <a:r>
              <a:rPr lang="nl-NL" dirty="0" smtClean="0">
                <a:latin typeface="Book Antiqua" panose="02040602050305030304" pitchFamily="18" charset="0"/>
              </a:rPr>
              <a:t> </a:t>
            </a:r>
            <a:r>
              <a:rPr lang="nl-NL" dirty="0" err="1" smtClean="0">
                <a:latin typeface="Book Antiqua" panose="02040602050305030304" pitchFamily="18" charset="0"/>
              </a:rPr>
              <a:t>one</a:t>
            </a:r>
            <a:r>
              <a:rPr lang="nl-NL" dirty="0" smtClean="0">
                <a:latin typeface="Book Antiqua" panose="02040602050305030304" pitchFamily="18" charset="0"/>
              </a:rPr>
              <a:t> </a:t>
            </a:r>
            <a:r>
              <a:rPr lang="nl-NL" dirty="0" err="1" smtClean="0">
                <a:latin typeface="Book Antiqua" panose="02040602050305030304" pitchFamily="18" charset="0"/>
              </a:rPr>
              <a:t>day</a:t>
            </a:r>
            <a:r>
              <a:rPr lang="nl-NL" dirty="0" smtClean="0">
                <a:latin typeface="Book Antiqua" panose="02040602050305030304" pitchFamily="18" charset="0"/>
              </a:rPr>
              <a:t>. His solution </a:t>
            </a:r>
            <a:r>
              <a:rPr lang="nl-NL" dirty="0" err="1" smtClean="0">
                <a:latin typeface="Book Antiqua" panose="02040602050305030304" pitchFamily="18" charset="0"/>
              </a:rPr>
              <a:t>appeared</a:t>
            </a:r>
            <a:r>
              <a:rPr lang="nl-NL" dirty="0" smtClean="0">
                <a:latin typeface="Book Antiqua" panose="02040602050305030304" pitchFamily="18" charset="0"/>
              </a:rPr>
              <a:t> </a:t>
            </a:r>
            <a:r>
              <a:rPr lang="nl-NL" dirty="0" err="1" smtClean="0">
                <a:latin typeface="Book Antiqua" panose="02040602050305030304" pitchFamily="18" charset="0"/>
              </a:rPr>
              <a:t>anonymously</a:t>
            </a:r>
            <a:r>
              <a:rPr lang="nl-NL" dirty="0" smtClean="0">
                <a:latin typeface="Book Antiqua" panose="02040602050305030304" pitchFamily="18" charset="0"/>
              </a:rPr>
              <a:t> in </a:t>
            </a:r>
            <a:r>
              <a:rPr lang="nl-NL" dirty="0" err="1" smtClean="0">
                <a:latin typeface="Book Antiqua" panose="02040602050305030304" pitchFamily="18" charset="0"/>
              </a:rPr>
              <a:t>the</a:t>
            </a:r>
            <a:r>
              <a:rPr lang="nl-NL" dirty="0" smtClean="0">
                <a:latin typeface="Book Antiqua" panose="02040602050305030304" pitchFamily="18" charset="0"/>
              </a:rPr>
              <a:t> </a:t>
            </a:r>
            <a:r>
              <a:rPr lang="nl-NL" i="1" dirty="0" err="1" smtClean="0">
                <a:latin typeface="Book Antiqua" panose="02040602050305030304" pitchFamily="18" charset="0"/>
              </a:rPr>
              <a:t>Philosphical</a:t>
            </a:r>
            <a:r>
              <a:rPr lang="nl-NL" i="1" dirty="0" smtClean="0">
                <a:latin typeface="Book Antiqua" panose="02040602050305030304" pitchFamily="18" charset="0"/>
              </a:rPr>
              <a:t> Transactions </a:t>
            </a:r>
            <a:r>
              <a:rPr lang="nl-NL" dirty="0" smtClean="0">
                <a:latin typeface="Book Antiqua" panose="02040602050305030304" pitchFamily="18" charset="0"/>
              </a:rPr>
              <a:t>of </a:t>
            </a:r>
            <a:r>
              <a:rPr lang="nl-NL" dirty="0" err="1" smtClean="0">
                <a:latin typeface="Book Antiqua" panose="02040602050305030304" pitchFamily="18" charset="0"/>
              </a:rPr>
              <a:t>January</a:t>
            </a:r>
            <a:r>
              <a:rPr lang="nl-NL" dirty="0" smtClean="0">
                <a:latin typeface="Book Antiqua" panose="02040602050305030304" pitchFamily="18" charset="0"/>
              </a:rPr>
              <a:t> 1697. </a:t>
            </a:r>
          </a:p>
          <a:p>
            <a:pPr marL="360000" indent="-457200">
              <a:lnSpc>
                <a:spcPct val="100000"/>
              </a:lnSpc>
              <a:buNone/>
            </a:pPr>
            <a:r>
              <a:rPr lang="nl-NL" b="1" dirty="0" smtClean="0">
                <a:solidFill>
                  <a:srgbClr val="FF0000"/>
                </a:solidFill>
                <a:latin typeface="Book Antiqua" panose="02040602050305030304" pitchFamily="18" charset="0"/>
              </a:rPr>
              <a:t>J</a:t>
            </a:r>
            <a:r>
              <a:rPr lang="nl-NL" dirty="0" smtClean="0">
                <a:latin typeface="Book Antiqua" panose="02040602050305030304" pitchFamily="18" charset="0"/>
              </a:rPr>
              <a:t>acob </a:t>
            </a:r>
            <a:r>
              <a:rPr lang="nl-NL" dirty="0" err="1" smtClean="0">
                <a:latin typeface="Book Antiqua" panose="02040602050305030304" pitchFamily="18" charset="0"/>
              </a:rPr>
              <a:t>Bernoulli</a:t>
            </a:r>
            <a:r>
              <a:rPr lang="nl-NL" dirty="0" smtClean="0">
                <a:latin typeface="Book Antiqua" panose="02040602050305030304" pitchFamily="18" charset="0"/>
              </a:rPr>
              <a:t> </a:t>
            </a:r>
            <a:r>
              <a:rPr lang="nl-NL" dirty="0" err="1" smtClean="0">
                <a:latin typeface="Book Antiqua" panose="02040602050305030304" pitchFamily="18" charset="0"/>
              </a:rPr>
              <a:t>also</a:t>
            </a:r>
            <a:r>
              <a:rPr lang="nl-NL" dirty="0" smtClean="0">
                <a:latin typeface="Book Antiqua" panose="02040602050305030304" pitchFamily="18" charset="0"/>
              </a:rPr>
              <a:t> </a:t>
            </a:r>
            <a:r>
              <a:rPr lang="nl-NL" dirty="0" err="1" smtClean="0">
                <a:latin typeface="Book Antiqua" panose="02040602050305030304" pitchFamily="18" charset="0"/>
              </a:rPr>
              <a:t>solves</a:t>
            </a:r>
            <a:r>
              <a:rPr lang="nl-NL" dirty="0" smtClean="0">
                <a:latin typeface="Book Antiqua" panose="02040602050305030304" pitchFamily="18" charset="0"/>
              </a:rPr>
              <a:t> </a:t>
            </a:r>
            <a:r>
              <a:rPr lang="nl-NL" dirty="0" err="1" smtClean="0">
                <a:latin typeface="Book Antiqua" panose="02040602050305030304" pitchFamily="18" charset="0"/>
              </a:rPr>
              <a:t>the</a:t>
            </a:r>
            <a:r>
              <a:rPr lang="nl-NL" dirty="0" smtClean="0">
                <a:latin typeface="Book Antiqua" panose="02040602050305030304" pitchFamily="18" charset="0"/>
              </a:rPr>
              <a:t> </a:t>
            </a:r>
            <a:r>
              <a:rPr lang="nl-NL" dirty="0" err="1" smtClean="0">
                <a:latin typeface="Book Antiqua" panose="02040602050305030304" pitchFamily="18" charset="0"/>
              </a:rPr>
              <a:t>problem</a:t>
            </a:r>
            <a:r>
              <a:rPr lang="nl-NL" dirty="0" smtClean="0">
                <a:latin typeface="Book Antiqua" panose="02040602050305030304" pitchFamily="18" charset="0"/>
              </a:rPr>
              <a:t>, but </a:t>
            </a:r>
            <a:r>
              <a:rPr lang="nl-NL" dirty="0" err="1" smtClean="0">
                <a:latin typeface="Book Antiqua" panose="02040602050305030304" pitchFamily="18" charset="0"/>
              </a:rPr>
              <a:t>only</a:t>
            </a:r>
            <a:r>
              <a:rPr lang="nl-NL" dirty="0" smtClean="0">
                <a:latin typeface="Book Antiqua" panose="02040602050305030304" pitchFamily="18" charset="0"/>
              </a:rPr>
              <a:t> </a:t>
            </a:r>
            <a:r>
              <a:rPr lang="nl-NL" dirty="0" err="1" smtClean="0">
                <a:latin typeface="Book Antiqua" panose="02040602050305030304" pitchFamily="18" charset="0"/>
              </a:rPr>
              <a:t>with</a:t>
            </a:r>
            <a:r>
              <a:rPr lang="nl-NL" dirty="0" smtClean="0">
                <a:latin typeface="Book Antiqua" panose="02040602050305030304" pitchFamily="18" charset="0"/>
              </a:rPr>
              <a:t> </a:t>
            </a:r>
            <a:r>
              <a:rPr lang="nl-NL" dirty="0" err="1" smtClean="0">
                <a:latin typeface="Book Antiqua" panose="02040602050305030304" pitchFamily="18" charset="0"/>
              </a:rPr>
              <a:t>much</a:t>
            </a:r>
            <a:r>
              <a:rPr lang="nl-NL" dirty="0" smtClean="0">
                <a:latin typeface="Book Antiqua" panose="02040602050305030304" pitchFamily="18" charset="0"/>
              </a:rPr>
              <a:t> </a:t>
            </a:r>
            <a:r>
              <a:rPr lang="nl-NL" dirty="0" err="1" smtClean="0">
                <a:latin typeface="Book Antiqua" panose="02040602050305030304" pitchFamily="18" charset="0"/>
              </a:rPr>
              <a:t>anger</a:t>
            </a:r>
            <a:r>
              <a:rPr lang="nl-NL" dirty="0">
                <a:latin typeface="Book Antiqua" panose="02040602050305030304" pitchFamily="18" charset="0"/>
              </a:rPr>
              <a:t> </a:t>
            </a:r>
            <a:r>
              <a:rPr lang="nl-NL" dirty="0" err="1" smtClean="0">
                <a:latin typeface="Book Antiqua" panose="02040602050305030304" pitchFamily="18" charset="0"/>
              </a:rPr>
              <a:t>towards</a:t>
            </a:r>
            <a:r>
              <a:rPr lang="nl-NL" dirty="0" smtClean="0">
                <a:latin typeface="Book Antiqua" panose="02040602050305030304" pitchFamily="18" charset="0"/>
              </a:rPr>
              <a:t> Johann. He </a:t>
            </a:r>
            <a:r>
              <a:rPr lang="nl-NL" dirty="0" err="1" smtClean="0">
                <a:latin typeface="Book Antiqua" panose="02040602050305030304" pitchFamily="18" charset="0"/>
              </a:rPr>
              <a:t>writes</a:t>
            </a:r>
            <a:r>
              <a:rPr lang="nl-NL" dirty="0" smtClean="0">
                <a:latin typeface="Book Antiqua" panose="02040602050305030304" pitchFamily="18" charset="0"/>
              </a:rPr>
              <a:t> </a:t>
            </a:r>
            <a:r>
              <a:rPr lang="nl-NL" dirty="0" err="1" smtClean="0">
                <a:latin typeface="Book Antiqua" panose="02040602050305030304" pitchFamily="18" charset="0"/>
              </a:rPr>
              <a:t>to</a:t>
            </a:r>
            <a:r>
              <a:rPr lang="nl-NL" dirty="0" smtClean="0">
                <a:latin typeface="Book Antiqua" panose="02040602050305030304" pitchFamily="18" charset="0"/>
              </a:rPr>
              <a:t> Leibniz 6 </a:t>
            </a:r>
            <a:r>
              <a:rPr lang="nl-NL" dirty="0" err="1" smtClean="0">
                <a:latin typeface="Book Antiqua" panose="02040602050305030304" pitchFamily="18" charset="0"/>
              </a:rPr>
              <a:t>February</a:t>
            </a:r>
            <a:r>
              <a:rPr lang="nl-NL" dirty="0" smtClean="0">
                <a:latin typeface="Book Antiqua" panose="02040602050305030304" pitchFamily="18" charset="0"/>
              </a:rPr>
              <a:t> 1697: </a:t>
            </a:r>
          </a:p>
          <a:p>
            <a:pPr marL="0" indent="-457200">
              <a:lnSpc>
                <a:spcPct val="100000"/>
              </a:lnSpc>
              <a:buNone/>
            </a:pPr>
            <a:r>
              <a:rPr lang="en-US" dirty="0" smtClean="0">
                <a:solidFill>
                  <a:srgbClr val="002060"/>
                </a:solidFill>
                <a:latin typeface="Book Antiqua" panose="02040602050305030304" pitchFamily="18" charset="0"/>
              </a:rPr>
              <a:t>“ </a:t>
            </a:r>
            <a:r>
              <a:rPr lang="en-US" b="1" dirty="0">
                <a:solidFill>
                  <a:srgbClr val="FF0000"/>
                </a:solidFill>
                <a:latin typeface="Book Antiqua" panose="02040602050305030304" pitchFamily="18" charset="0"/>
              </a:rPr>
              <a:t>I</a:t>
            </a:r>
            <a:r>
              <a:rPr lang="en-US" dirty="0" smtClean="0">
                <a:solidFill>
                  <a:srgbClr val="002060"/>
                </a:solidFill>
                <a:latin typeface="Book Antiqua" panose="02040602050305030304" pitchFamily="18" charset="0"/>
              </a:rPr>
              <a:t> </a:t>
            </a:r>
            <a:r>
              <a:rPr lang="en-US" dirty="0">
                <a:solidFill>
                  <a:srgbClr val="002060"/>
                </a:solidFill>
                <a:latin typeface="Book Antiqua" panose="02040602050305030304" pitchFamily="18" charset="0"/>
              </a:rPr>
              <a:t>know my limitations and I do not believe that I have solved it, but rather that God solved it through me in order to calm down </a:t>
            </a:r>
            <a:r>
              <a:rPr lang="en-US" dirty="0" smtClean="0">
                <a:solidFill>
                  <a:srgbClr val="002060"/>
                </a:solidFill>
                <a:latin typeface="Book Antiqua" panose="02040602050305030304" pitchFamily="18" charset="0"/>
              </a:rPr>
              <a:t>my brother’s excessive </a:t>
            </a:r>
            <a:r>
              <a:rPr lang="en-US" dirty="0">
                <a:solidFill>
                  <a:srgbClr val="002060"/>
                </a:solidFill>
                <a:latin typeface="Book Antiqua" panose="02040602050305030304" pitchFamily="18" charset="0"/>
              </a:rPr>
              <a:t>haughtiness. Yet I bitterly regret that this man has forgotten himself to such extent that he does not remember any more by what instrument the grace of God has worked in him long ago</a:t>
            </a:r>
            <a:r>
              <a:rPr lang="en-US" dirty="0" smtClean="0">
                <a:latin typeface="Book Antiqua" panose="02040602050305030304" pitchFamily="18" charset="0"/>
              </a:rPr>
              <a:t>.”</a:t>
            </a:r>
          </a:p>
          <a:p>
            <a:pPr marL="0" indent="-457200">
              <a:buNone/>
            </a:pPr>
            <a:endParaRPr lang="en-US" dirty="0" smtClean="0">
              <a:latin typeface="Book Antiqua" panose="02040602050305030304" pitchFamily="18" charset="0"/>
            </a:endParaRPr>
          </a:p>
          <a:p>
            <a:pPr marL="0" indent="-457200">
              <a:buNone/>
            </a:pPr>
            <a:endParaRPr lang="en-US" dirty="0">
              <a:latin typeface="Book Antiqua" panose="02040602050305030304" pitchFamily="18" charset="0"/>
            </a:endParaRPr>
          </a:p>
        </p:txBody>
      </p:sp>
    </p:spTree>
    <p:extLst>
      <p:ext uri="{BB962C8B-B14F-4D97-AF65-F5344CB8AC3E}">
        <p14:creationId xmlns:p14="http://schemas.microsoft.com/office/powerpoint/2010/main" val="274978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821" y="228601"/>
            <a:ext cx="11348357" cy="1396774"/>
          </a:xfrm>
          <a:solidFill>
            <a:schemeClr val="bg1"/>
          </a:solidFill>
        </p:spPr>
        <p:txBody>
          <a:bodyPr lIns="216000" rIns="144000"/>
          <a:lstStyle/>
          <a:p>
            <a:r>
              <a:rPr lang="nl-NL" dirty="0" smtClean="0"/>
              <a:t>Leibniz </a:t>
            </a:r>
            <a:r>
              <a:rPr lang="nl-NL" dirty="0" err="1" smtClean="0"/>
              <a:t>tries</a:t>
            </a:r>
            <a:r>
              <a:rPr lang="nl-NL" dirty="0" smtClean="0"/>
              <a:t> </a:t>
            </a:r>
            <a:r>
              <a:rPr lang="nl-NL" dirty="0" err="1" smtClean="0"/>
              <a:t>to</a:t>
            </a:r>
            <a:r>
              <a:rPr lang="nl-NL" dirty="0" smtClean="0"/>
              <a:t> </a:t>
            </a:r>
            <a:r>
              <a:rPr lang="nl-NL" dirty="0" err="1" smtClean="0"/>
              <a:t>calm</a:t>
            </a:r>
            <a:r>
              <a:rPr lang="nl-NL" dirty="0" smtClean="0"/>
              <a:t> down </a:t>
            </a:r>
            <a:r>
              <a:rPr lang="nl-NL" dirty="0" err="1" smtClean="0"/>
              <a:t>the</a:t>
            </a:r>
            <a:r>
              <a:rPr lang="nl-NL" dirty="0" smtClean="0"/>
              <a:t> </a:t>
            </a:r>
            <a:r>
              <a:rPr lang="nl-NL" dirty="0" err="1" smtClean="0"/>
              <a:t>brothers</a:t>
            </a:r>
            <a:endParaRPr lang="en-US" dirty="0"/>
          </a:p>
        </p:txBody>
      </p:sp>
      <p:sp>
        <p:nvSpPr>
          <p:cNvPr id="3" name="Content Placeholder 2"/>
          <p:cNvSpPr>
            <a:spLocks noGrp="1"/>
          </p:cNvSpPr>
          <p:nvPr>
            <p:ph idx="1"/>
          </p:nvPr>
        </p:nvSpPr>
        <p:spPr>
          <a:xfrm>
            <a:off x="421821" y="1825624"/>
            <a:ext cx="11348357" cy="4689475"/>
          </a:xfrm>
          <a:solidFill>
            <a:schemeClr val="bg1"/>
          </a:solidFill>
        </p:spPr>
        <p:txBody>
          <a:bodyPr lIns="216000" tIns="108000" bIns="108000">
            <a:normAutofit/>
          </a:bodyPr>
          <a:lstStyle/>
          <a:p>
            <a:pPr marL="0" indent="0">
              <a:buNone/>
            </a:pPr>
            <a:r>
              <a:rPr lang="nl-NL" b="1" dirty="0" smtClean="0">
                <a:solidFill>
                  <a:srgbClr val="FF0000"/>
                </a:solidFill>
                <a:latin typeface="Book Antiqua" panose="02040602050305030304" pitchFamily="18" charset="0"/>
              </a:rPr>
              <a:t>H</a:t>
            </a:r>
            <a:r>
              <a:rPr lang="nl-NL" dirty="0" smtClean="0">
                <a:latin typeface="Book Antiqua" panose="02040602050305030304" pitchFamily="18" charset="0"/>
              </a:rPr>
              <a:t>e has </a:t>
            </a:r>
            <a:r>
              <a:rPr lang="nl-NL" dirty="0" err="1" smtClean="0">
                <a:latin typeface="Book Antiqua" panose="02040602050305030304" pitchFamily="18" charset="0"/>
              </a:rPr>
              <a:t>three</a:t>
            </a:r>
            <a:r>
              <a:rPr lang="nl-NL" dirty="0" smtClean="0">
                <a:latin typeface="Book Antiqua" panose="02040602050305030304" pitchFamily="18" charset="0"/>
              </a:rPr>
              <a:t> </a:t>
            </a:r>
            <a:r>
              <a:rPr lang="nl-NL" dirty="0" err="1" smtClean="0">
                <a:latin typeface="Book Antiqua" panose="02040602050305030304" pitchFamily="18" charset="0"/>
              </a:rPr>
              <a:t>ways</a:t>
            </a:r>
            <a:r>
              <a:rPr lang="nl-NL" dirty="0" smtClean="0">
                <a:latin typeface="Book Antiqua" panose="02040602050305030304" pitchFamily="18" charset="0"/>
              </a:rPr>
              <a:t> </a:t>
            </a:r>
            <a:r>
              <a:rPr lang="nl-NL" dirty="0" err="1" smtClean="0">
                <a:latin typeface="Book Antiqua" panose="02040602050305030304" pitchFamily="18" charset="0"/>
              </a:rPr>
              <a:t>to</a:t>
            </a:r>
            <a:r>
              <a:rPr lang="nl-NL" dirty="0" smtClean="0">
                <a:latin typeface="Book Antiqua" panose="02040602050305030304" pitchFamily="18" charset="0"/>
              </a:rPr>
              <a:t> </a:t>
            </a:r>
            <a:r>
              <a:rPr lang="nl-NL" dirty="0" err="1" smtClean="0">
                <a:latin typeface="Book Antiqua" panose="02040602050305030304" pitchFamily="18" charset="0"/>
              </a:rPr>
              <a:t>intervene</a:t>
            </a:r>
            <a:r>
              <a:rPr lang="nl-NL" dirty="0" smtClean="0">
                <a:latin typeface="Book Antiqua" panose="02040602050305030304" pitchFamily="18" charset="0"/>
              </a:rPr>
              <a:t>:</a:t>
            </a:r>
          </a:p>
          <a:p>
            <a:pPr marL="514350" indent="-514350">
              <a:buFont typeface="+mj-lt"/>
              <a:buAutoNum type="arabicPeriod"/>
            </a:pPr>
            <a:r>
              <a:rPr lang="nl-NL" b="1" dirty="0" smtClean="0">
                <a:solidFill>
                  <a:srgbClr val="FF0000"/>
                </a:solidFill>
                <a:latin typeface="Book Antiqua" panose="02040602050305030304" pitchFamily="18" charset="0"/>
              </a:rPr>
              <a:t>v</a:t>
            </a:r>
            <a:r>
              <a:rPr lang="nl-NL" dirty="0" smtClean="0">
                <a:latin typeface="Book Antiqua" panose="02040602050305030304" pitchFamily="18" charset="0"/>
              </a:rPr>
              <a:t>ia direct </a:t>
            </a:r>
            <a:r>
              <a:rPr lang="nl-NL" dirty="0" err="1" smtClean="0">
                <a:latin typeface="Book Antiqua" panose="02040602050305030304" pitchFamily="18" charset="0"/>
              </a:rPr>
              <a:t>correspondence</a:t>
            </a:r>
            <a:r>
              <a:rPr lang="nl-NL" dirty="0" smtClean="0">
                <a:latin typeface="Book Antiqua" panose="02040602050305030304" pitchFamily="18" charset="0"/>
              </a:rPr>
              <a:t> </a:t>
            </a:r>
            <a:r>
              <a:rPr lang="nl-NL" dirty="0" err="1" smtClean="0">
                <a:latin typeface="Book Antiqua" panose="02040602050305030304" pitchFamily="18" charset="0"/>
              </a:rPr>
              <a:t>with</a:t>
            </a:r>
            <a:r>
              <a:rPr lang="nl-NL" dirty="0" smtClean="0">
                <a:latin typeface="Book Antiqua" panose="02040602050305030304" pitchFamily="18" charset="0"/>
              </a:rPr>
              <a:t> Jacob </a:t>
            </a:r>
            <a:r>
              <a:rPr lang="nl-NL" dirty="0" err="1" smtClean="0">
                <a:latin typeface="Book Antiqua" panose="02040602050305030304" pitchFamily="18" charset="0"/>
              </a:rPr>
              <a:t>and</a:t>
            </a:r>
            <a:r>
              <a:rPr lang="nl-NL" dirty="0" smtClean="0">
                <a:latin typeface="Book Antiqua" panose="02040602050305030304" pitchFamily="18" charset="0"/>
              </a:rPr>
              <a:t> Johann </a:t>
            </a:r>
          </a:p>
        </p:txBody>
      </p:sp>
    </p:spTree>
    <p:extLst>
      <p:ext uri="{BB962C8B-B14F-4D97-AF65-F5344CB8AC3E}">
        <p14:creationId xmlns:p14="http://schemas.microsoft.com/office/powerpoint/2010/main" val="268869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821" y="228601"/>
            <a:ext cx="11348357" cy="1396774"/>
          </a:xfrm>
          <a:solidFill>
            <a:schemeClr val="bg1"/>
          </a:solidFill>
        </p:spPr>
        <p:txBody>
          <a:bodyPr lIns="216000" rIns="144000"/>
          <a:lstStyle/>
          <a:p>
            <a:r>
              <a:rPr lang="nl-NL" dirty="0" err="1" smtClean="0"/>
              <a:t>From</a:t>
            </a:r>
            <a:r>
              <a:rPr lang="nl-NL" dirty="0" smtClean="0"/>
              <a:t> </a:t>
            </a:r>
            <a:r>
              <a:rPr lang="nl-NL" dirty="0" err="1" smtClean="0"/>
              <a:t>Leibniz’s</a:t>
            </a:r>
            <a:r>
              <a:rPr lang="nl-NL" dirty="0" smtClean="0"/>
              <a:t> letters </a:t>
            </a:r>
            <a:r>
              <a:rPr lang="nl-NL" dirty="0" err="1" smtClean="0"/>
              <a:t>to</a:t>
            </a:r>
            <a:r>
              <a:rPr lang="nl-NL" dirty="0" smtClean="0"/>
              <a:t> Jacob </a:t>
            </a:r>
            <a:r>
              <a:rPr lang="nl-NL" dirty="0" err="1" smtClean="0"/>
              <a:t>and</a:t>
            </a:r>
            <a:r>
              <a:rPr lang="nl-NL" dirty="0" smtClean="0"/>
              <a:t> Johann</a:t>
            </a:r>
            <a:endParaRPr lang="en-US" dirty="0"/>
          </a:p>
        </p:txBody>
      </p:sp>
      <p:sp>
        <p:nvSpPr>
          <p:cNvPr id="3" name="Content Placeholder 2"/>
          <p:cNvSpPr>
            <a:spLocks noGrp="1"/>
          </p:cNvSpPr>
          <p:nvPr>
            <p:ph idx="1"/>
          </p:nvPr>
        </p:nvSpPr>
        <p:spPr>
          <a:xfrm>
            <a:off x="421821" y="1825624"/>
            <a:ext cx="11348357" cy="4689475"/>
          </a:xfrm>
          <a:solidFill>
            <a:schemeClr val="bg1"/>
          </a:solidFill>
        </p:spPr>
        <p:txBody>
          <a:bodyPr lIns="216000" tIns="108000" bIns="108000">
            <a:normAutofit lnSpcReduction="10000"/>
          </a:bodyPr>
          <a:lstStyle/>
          <a:p>
            <a:pPr marL="0" indent="0">
              <a:buNone/>
            </a:pPr>
            <a:r>
              <a:rPr lang="nl-NL" b="1" dirty="0" err="1" smtClean="0">
                <a:solidFill>
                  <a:srgbClr val="FF0000"/>
                </a:solidFill>
                <a:latin typeface="Book Antiqua" panose="02040602050305030304" pitchFamily="18" charset="0"/>
              </a:rPr>
              <a:t>T</a:t>
            </a:r>
            <a:r>
              <a:rPr lang="nl-NL" dirty="0" err="1" smtClean="0">
                <a:latin typeface="Book Antiqua" panose="02040602050305030304" pitchFamily="18" charset="0"/>
              </a:rPr>
              <a:t>o</a:t>
            </a:r>
            <a:r>
              <a:rPr lang="nl-NL" dirty="0" smtClean="0">
                <a:latin typeface="Book Antiqua" panose="02040602050305030304" pitchFamily="18" charset="0"/>
              </a:rPr>
              <a:t> Jacob (April 1697):</a:t>
            </a:r>
          </a:p>
          <a:p>
            <a:pPr marL="0" indent="0">
              <a:lnSpc>
                <a:spcPct val="100000"/>
              </a:lnSpc>
              <a:spcBef>
                <a:spcPts val="600"/>
              </a:spcBef>
              <a:buNone/>
            </a:pPr>
            <a:r>
              <a:rPr lang="en-US" dirty="0" smtClean="0">
                <a:latin typeface="Book Antiqua" panose="02040602050305030304" pitchFamily="18" charset="0"/>
              </a:rPr>
              <a:t>“ </a:t>
            </a:r>
            <a:r>
              <a:rPr lang="en-US" b="1" dirty="0">
                <a:solidFill>
                  <a:srgbClr val="FF0000"/>
                </a:solidFill>
                <a:latin typeface="Book Antiqua" panose="02040602050305030304" pitchFamily="18" charset="0"/>
              </a:rPr>
              <a:t>I</a:t>
            </a:r>
            <a:r>
              <a:rPr lang="en-US" dirty="0">
                <a:solidFill>
                  <a:srgbClr val="002060"/>
                </a:solidFill>
                <a:latin typeface="Book Antiqua" panose="02040602050305030304" pitchFamily="18" charset="0"/>
              </a:rPr>
              <a:t>, who have the highest esteem for both of you, would like that you are the best friends, and not that you are ill-disposed towards each other. There is no doubt, I think, that </a:t>
            </a:r>
            <a:r>
              <a:rPr lang="en-US" dirty="0" smtClean="0">
                <a:solidFill>
                  <a:srgbClr val="002060"/>
                </a:solidFill>
                <a:latin typeface="Book Antiqua" panose="02040602050305030304" pitchFamily="18" charset="0"/>
              </a:rPr>
              <a:t>your brother </a:t>
            </a:r>
            <a:r>
              <a:rPr lang="en-US" dirty="0">
                <a:solidFill>
                  <a:srgbClr val="002060"/>
                </a:solidFill>
                <a:latin typeface="Book Antiqua" panose="02040602050305030304" pitchFamily="18" charset="0"/>
              </a:rPr>
              <a:t>owes to you at any rate the basics of his studies and for the greatest part its increase too. After all he is introduced into these mysteries by his elder brother</a:t>
            </a:r>
            <a:r>
              <a:rPr lang="en-US" dirty="0" smtClean="0">
                <a:solidFill>
                  <a:srgbClr val="002060"/>
                </a:solidFill>
                <a:latin typeface="Book Antiqua" panose="02040602050305030304" pitchFamily="18" charset="0"/>
              </a:rPr>
              <a:t>. </a:t>
            </a:r>
            <a:r>
              <a:rPr lang="en-US" dirty="0" smtClean="0">
                <a:latin typeface="Book Antiqua" panose="02040602050305030304" pitchFamily="18" charset="0"/>
              </a:rPr>
              <a:t>“</a:t>
            </a:r>
            <a:endParaRPr lang="nl-NL" dirty="0" smtClean="0">
              <a:latin typeface="Book Antiqua" panose="02040602050305030304" pitchFamily="18" charset="0"/>
            </a:endParaRPr>
          </a:p>
          <a:p>
            <a:pPr marL="0" indent="0">
              <a:buNone/>
            </a:pPr>
            <a:r>
              <a:rPr lang="nl-NL" b="1" dirty="0" err="1">
                <a:solidFill>
                  <a:srgbClr val="FF0000"/>
                </a:solidFill>
                <a:latin typeface="Book Antiqua" panose="02040602050305030304" pitchFamily="18" charset="0"/>
              </a:rPr>
              <a:t>T</a:t>
            </a:r>
            <a:r>
              <a:rPr lang="nl-NL" dirty="0" err="1">
                <a:latin typeface="Book Antiqua" panose="02040602050305030304" pitchFamily="18" charset="0"/>
              </a:rPr>
              <a:t>o</a:t>
            </a:r>
            <a:r>
              <a:rPr lang="nl-NL" dirty="0">
                <a:latin typeface="Book Antiqua" panose="02040602050305030304" pitchFamily="18" charset="0"/>
              </a:rPr>
              <a:t> </a:t>
            </a:r>
            <a:r>
              <a:rPr lang="nl-NL" dirty="0" smtClean="0">
                <a:latin typeface="Book Antiqua" panose="02040602050305030304" pitchFamily="18" charset="0"/>
              </a:rPr>
              <a:t>Johann (24 </a:t>
            </a:r>
            <a:r>
              <a:rPr lang="nl-NL" dirty="0" err="1" smtClean="0">
                <a:latin typeface="Book Antiqua" panose="02040602050305030304" pitchFamily="18" charset="0"/>
              </a:rPr>
              <a:t>June</a:t>
            </a:r>
            <a:r>
              <a:rPr lang="nl-NL" dirty="0" smtClean="0">
                <a:latin typeface="Book Antiqua" panose="02040602050305030304" pitchFamily="18" charset="0"/>
              </a:rPr>
              <a:t> 1701):</a:t>
            </a:r>
          </a:p>
          <a:p>
            <a:pPr marL="0" indent="0">
              <a:lnSpc>
                <a:spcPct val="100000"/>
              </a:lnSpc>
              <a:spcBef>
                <a:spcPts val="600"/>
              </a:spcBef>
              <a:buNone/>
            </a:pPr>
            <a:r>
              <a:rPr lang="nl-NL" dirty="0" smtClean="0">
                <a:latin typeface="Book Antiqua" panose="02040602050305030304" pitchFamily="18" charset="0"/>
              </a:rPr>
              <a:t>“</a:t>
            </a:r>
            <a:r>
              <a:rPr lang="en-GB" b="1" dirty="0">
                <a:solidFill>
                  <a:srgbClr val="FF0000"/>
                </a:solidFill>
                <a:latin typeface="Book Antiqua" panose="02040602050305030304" pitchFamily="18" charset="0"/>
              </a:rPr>
              <a:t>b</a:t>
            </a:r>
            <a:r>
              <a:rPr lang="en-GB" dirty="0">
                <a:solidFill>
                  <a:srgbClr val="002060"/>
                </a:solidFill>
              </a:rPr>
              <a:t>oth of you have to be careful, for your own prudence, that no one can blame you for it. And this warning was absolutely necessary, in order to not make the impression that I want to keep the brotherly quarrel going (it cannot be said enough how much everybody is displeased at it).</a:t>
            </a:r>
            <a:r>
              <a:rPr lang="en-GB" dirty="0"/>
              <a:t> </a:t>
            </a:r>
            <a:r>
              <a:rPr lang="en-GB" dirty="0" smtClean="0"/>
              <a:t>“</a:t>
            </a:r>
            <a:endParaRPr lang="en-US" dirty="0">
              <a:latin typeface="Book Antiqua" panose="02040602050305030304" pitchFamily="18" charset="0"/>
            </a:endParaRPr>
          </a:p>
        </p:txBody>
      </p:sp>
    </p:spTree>
    <p:extLst>
      <p:ext uri="{BB962C8B-B14F-4D97-AF65-F5344CB8AC3E}">
        <p14:creationId xmlns:p14="http://schemas.microsoft.com/office/powerpoint/2010/main" val="274765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821" y="228601"/>
            <a:ext cx="11348357" cy="1396774"/>
          </a:xfrm>
          <a:solidFill>
            <a:schemeClr val="bg1"/>
          </a:solidFill>
        </p:spPr>
        <p:txBody>
          <a:bodyPr lIns="216000" rIns="144000"/>
          <a:lstStyle/>
          <a:p>
            <a:r>
              <a:rPr lang="nl-NL" dirty="0" smtClean="0"/>
              <a:t>Leibniz </a:t>
            </a:r>
            <a:r>
              <a:rPr lang="nl-NL" dirty="0" err="1" smtClean="0"/>
              <a:t>tries</a:t>
            </a:r>
            <a:r>
              <a:rPr lang="nl-NL" dirty="0" smtClean="0"/>
              <a:t> </a:t>
            </a:r>
            <a:r>
              <a:rPr lang="nl-NL" dirty="0" err="1" smtClean="0"/>
              <a:t>to</a:t>
            </a:r>
            <a:r>
              <a:rPr lang="nl-NL" dirty="0" smtClean="0"/>
              <a:t> </a:t>
            </a:r>
            <a:r>
              <a:rPr lang="nl-NL" dirty="0" err="1" smtClean="0"/>
              <a:t>calm</a:t>
            </a:r>
            <a:r>
              <a:rPr lang="nl-NL" dirty="0" smtClean="0"/>
              <a:t> down </a:t>
            </a:r>
            <a:r>
              <a:rPr lang="nl-NL" dirty="0" err="1" smtClean="0"/>
              <a:t>the</a:t>
            </a:r>
            <a:r>
              <a:rPr lang="nl-NL" dirty="0" smtClean="0"/>
              <a:t> </a:t>
            </a:r>
            <a:r>
              <a:rPr lang="nl-NL" dirty="0" err="1" smtClean="0"/>
              <a:t>brothers</a:t>
            </a:r>
            <a:endParaRPr lang="en-US" dirty="0"/>
          </a:p>
        </p:txBody>
      </p:sp>
      <p:sp>
        <p:nvSpPr>
          <p:cNvPr id="3" name="Content Placeholder 2"/>
          <p:cNvSpPr>
            <a:spLocks noGrp="1"/>
          </p:cNvSpPr>
          <p:nvPr>
            <p:ph idx="1"/>
          </p:nvPr>
        </p:nvSpPr>
        <p:spPr>
          <a:xfrm>
            <a:off x="421821" y="1825624"/>
            <a:ext cx="11348357" cy="4689475"/>
          </a:xfrm>
          <a:solidFill>
            <a:schemeClr val="bg1"/>
          </a:solidFill>
        </p:spPr>
        <p:txBody>
          <a:bodyPr lIns="216000" tIns="108000" bIns="108000">
            <a:normAutofit/>
          </a:bodyPr>
          <a:lstStyle/>
          <a:p>
            <a:pPr marL="0" indent="0">
              <a:buNone/>
            </a:pPr>
            <a:r>
              <a:rPr lang="nl-NL" b="1" dirty="0" smtClean="0">
                <a:solidFill>
                  <a:srgbClr val="FF0000"/>
                </a:solidFill>
                <a:latin typeface="Book Antiqua" panose="02040602050305030304" pitchFamily="18" charset="0"/>
              </a:rPr>
              <a:t>H</a:t>
            </a:r>
            <a:r>
              <a:rPr lang="nl-NL" dirty="0" smtClean="0">
                <a:latin typeface="Book Antiqua" panose="02040602050305030304" pitchFamily="18" charset="0"/>
              </a:rPr>
              <a:t>e has </a:t>
            </a:r>
            <a:r>
              <a:rPr lang="nl-NL" dirty="0" err="1" smtClean="0">
                <a:latin typeface="Book Antiqua" panose="02040602050305030304" pitchFamily="18" charset="0"/>
              </a:rPr>
              <a:t>three</a:t>
            </a:r>
            <a:r>
              <a:rPr lang="nl-NL" dirty="0" smtClean="0">
                <a:latin typeface="Book Antiqua" panose="02040602050305030304" pitchFamily="18" charset="0"/>
              </a:rPr>
              <a:t> </a:t>
            </a:r>
            <a:r>
              <a:rPr lang="nl-NL" dirty="0" err="1" smtClean="0">
                <a:latin typeface="Book Antiqua" panose="02040602050305030304" pitchFamily="18" charset="0"/>
              </a:rPr>
              <a:t>ways</a:t>
            </a:r>
            <a:r>
              <a:rPr lang="nl-NL" dirty="0" smtClean="0">
                <a:latin typeface="Book Antiqua" panose="02040602050305030304" pitchFamily="18" charset="0"/>
              </a:rPr>
              <a:t> </a:t>
            </a:r>
            <a:r>
              <a:rPr lang="nl-NL" dirty="0" err="1" smtClean="0">
                <a:latin typeface="Book Antiqua" panose="02040602050305030304" pitchFamily="18" charset="0"/>
              </a:rPr>
              <a:t>to</a:t>
            </a:r>
            <a:r>
              <a:rPr lang="nl-NL" dirty="0" smtClean="0">
                <a:latin typeface="Book Antiqua" panose="02040602050305030304" pitchFamily="18" charset="0"/>
              </a:rPr>
              <a:t> </a:t>
            </a:r>
            <a:r>
              <a:rPr lang="nl-NL" dirty="0" err="1" smtClean="0">
                <a:latin typeface="Book Antiqua" panose="02040602050305030304" pitchFamily="18" charset="0"/>
              </a:rPr>
              <a:t>intervene</a:t>
            </a:r>
            <a:r>
              <a:rPr lang="nl-NL" dirty="0" smtClean="0">
                <a:latin typeface="Book Antiqua" panose="02040602050305030304" pitchFamily="18" charset="0"/>
              </a:rPr>
              <a:t>:</a:t>
            </a:r>
          </a:p>
          <a:p>
            <a:pPr marL="514350" indent="-514350">
              <a:buFont typeface="+mj-lt"/>
              <a:buAutoNum type="arabicPeriod"/>
            </a:pPr>
            <a:r>
              <a:rPr lang="nl-NL" b="1" dirty="0" smtClean="0">
                <a:solidFill>
                  <a:srgbClr val="FF0000"/>
                </a:solidFill>
                <a:latin typeface="Book Antiqua" panose="02040602050305030304" pitchFamily="18" charset="0"/>
              </a:rPr>
              <a:t>v</a:t>
            </a:r>
            <a:r>
              <a:rPr lang="nl-NL" dirty="0" smtClean="0">
                <a:latin typeface="Book Antiqua" panose="02040602050305030304" pitchFamily="18" charset="0"/>
              </a:rPr>
              <a:t>ia direct </a:t>
            </a:r>
            <a:r>
              <a:rPr lang="nl-NL" dirty="0" err="1" smtClean="0">
                <a:latin typeface="Book Antiqua" panose="02040602050305030304" pitchFamily="18" charset="0"/>
              </a:rPr>
              <a:t>correspondence</a:t>
            </a:r>
            <a:r>
              <a:rPr lang="nl-NL" dirty="0" smtClean="0">
                <a:latin typeface="Book Antiqua" panose="02040602050305030304" pitchFamily="18" charset="0"/>
              </a:rPr>
              <a:t> </a:t>
            </a:r>
            <a:r>
              <a:rPr lang="nl-NL" dirty="0" err="1" smtClean="0">
                <a:latin typeface="Book Antiqua" panose="02040602050305030304" pitchFamily="18" charset="0"/>
              </a:rPr>
              <a:t>with</a:t>
            </a:r>
            <a:r>
              <a:rPr lang="nl-NL" dirty="0" smtClean="0">
                <a:latin typeface="Book Antiqua" panose="02040602050305030304" pitchFamily="18" charset="0"/>
              </a:rPr>
              <a:t> Jacob </a:t>
            </a:r>
            <a:r>
              <a:rPr lang="nl-NL" dirty="0" err="1" smtClean="0">
                <a:latin typeface="Book Antiqua" panose="02040602050305030304" pitchFamily="18" charset="0"/>
              </a:rPr>
              <a:t>and</a:t>
            </a:r>
            <a:r>
              <a:rPr lang="nl-NL" dirty="0" smtClean="0">
                <a:latin typeface="Book Antiqua" panose="02040602050305030304" pitchFamily="18" charset="0"/>
              </a:rPr>
              <a:t> Johann </a:t>
            </a:r>
          </a:p>
          <a:p>
            <a:pPr marL="514350" indent="-514350">
              <a:buFont typeface="+mj-lt"/>
              <a:buAutoNum type="arabicPeriod"/>
            </a:pPr>
            <a:r>
              <a:rPr lang="en-US" b="1" dirty="0" smtClean="0">
                <a:solidFill>
                  <a:srgbClr val="FF0000"/>
                </a:solidFill>
                <a:latin typeface="Book Antiqua" panose="02040602050305030304" pitchFamily="18" charset="0"/>
              </a:rPr>
              <a:t>h</a:t>
            </a:r>
            <a:r>
              <a:rPr lang="en-US" dirty="0" smtClean="0">
                <a:latin typeface="Book Antiqua" panose="02040602050305030304" pitchFamily="18" charset="0"/>
              </a:rPr>
              <a:t>e offers </a:t>
            </a:r>
            <a:r>
              <a:rPr lang="en-US" dirty="0">
                <a:latin typeface="Book Antiqua" panose="02040602050305030304" pitchFamily="18" charset="0"/>
              </a:rPr>
              <a:t>them a carrot, provided that they would behave </a:t>
            </a:r>
            <a:r>
              <a:rPr lang="en-US" dirty="0" smtClean="0">
                <a:latin typeface="Book Antiqua" panose="02040602050305030304" pitchFamily="18" charset="0"/>
              </a:rPr>
              <a:t>properly</a:t>
            </a:r>
          </a:p>
        </p:txBody>
      </p:sp>
    </p:spTree>
    <p:extLst>
      <p:ext uri="{BB962C8B-B14F-4D97-AF65-F5344CB8AC3E}">
        <p14:creationId xmlns:p14="http://schemas.microsoft.com/office/powerpoint/2010/main" val="184645659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821" y="228601"/>
            <a:ext cx="11348357" cy="1396774"/>
          </a:xfrm>
          <a:solidFill>
            <a:schemeClr val="bg1"/>
          </a:solidFill>
        </p:spPr>
        <p:txBody>
          <a:bodyPr lIns="216000" rIns="144000"/>
          <a:lstStyle/>
          <a:p>
            <a:r>
              <a:rPr lang="nl-NL" dirty="0" smtClean="0"/>
              <a:t>The </a:t>
            </a:r>
            <a:r>
              <a:rPr lang="nl-NL" dirty="0" err="1" smtClean="0"/>
              <a:t>carrot</a:t>
            </a:r>
            <a:r>
              <a:rPr lang="nl-NL" dirty="0" smtClean="0"/>
              <a:t>: </a:t>
            </a:r>
            <a:r>
              <a:rPr lang="nl-NL" dirty="0" err="1" smtClean="0"/>
              <a:t>an</a:t>
            </a:r>
            <a:r>
              <a:rPr lang="nl-NL" dirty="0" smtClean="0"/>
              <a:t> </a:t>
            </a:r>
            <a:r>
              <a:rPr lang="nl-NL" dirty="0" err="1" smtClean="0"/>
              <a:t>academy</a:t>
            </a:r>
            <a:r>
              <a:rPr lang="nl-NL" dirty="0" smtClean="0"/>
              <a:t> </a:t>
            </a:r>
            <a:r>
              <a:rPr lang="nl-NL" dirty="0" err="1" smtClean="0"/>
              <a:t>membership</a:t>
            </a:r>
            <a:endParaRPr lang="en-US" dirty="0"/>
          </a:p>
        </p:txBody>
      </p:sp>
      <p:sp>
        <p:nvSpPr>
          <p:cNvPr id="3" name="Content Placeholder 2"/>
          <p:cNvSpPr>
            <a:spLocks noGrp="1"/>
          </p:cNvSpPr>
          <p:nvPr>
            <p:ph idx="1"/>
          </p:nvPr>
        </p:nvSpPr>
        <p:spPr>
          <a:xfrm>
            <a:off x="421821" y="1825624"/>
            <a:ext cx="11348357" cy="4689475"/>
          </a:xfrm>
          <a:solidFill>
            <a:schemeClr val="bg1"/>
          </a:solidFill>
        </p:spPr>
        <p:txBody>
          <a:bodyPr lIns="216000" tIns="108000" bIns="108000">
            <a:normAutofit/>
          </a:bodyPr>
          <a:lstStyle/>
          <a:p>
            <a:pPr marL="0" indent="0">
              <a:buNone/>
            </a:pPr>
            <a:r>
              <a:rPr lang="en-US" b="1" dirty="0">
                <a:solidFill>
                  <a:srgbClr val="FF0000"/>
                </a:solidFill>
                <a:latin typeface="Book Antiqua" panose="02040602050305030304" pitchFamily="18" charset="0"/>
              </a:rPr>
              <a:t>F</a:t>
            </a:r>
            <a:r>
              <a:rPr lang="en-US" dirty="0">
                <a:latin typeface="Book Antiqua" panose="02040602050305030304" pitchFamily="18" charset="0"/>
              </a:rPr>
              <a:t>irst Leibniz promoted the idea that Jacob and Johann should be appointed members of the grand old Paris Academy of </a:t>
            </a:r>
            <a:r>
              <a:rPr lang="en-US" dirty="0" smtClean="0">
                <a:latin typeface="Book Antiqua" panose="02040602050305030304" pitchFamily="18" charset="0"/>
              </a:rPr>
              <a:t>Sciences.</a:t>
            </a:r>
          </a:p>
          <a:p>
            <a:pPr marL="0" indent="0">
              <a:buNone/>
            </a:pPr>
            <a:r>
              <a:rPr lang="nl-NL" b="1" dirty="0" err="1" smtClean="0">
                <a:solidFill>
                  <a:srgbClr val="FF0000"/>
                </a:solidFill>
                <a:latin typeface="Book Antiqua" panose="02040602050305030304" pitchFamily="18" charset="0"/>
              </a:rPr>
              <a:t>V</a:t>
            </a:r>
            <a:r>
              <a:rPr lang="nl-NL" dirty="0" err="1" smtClean="0">
                <a:latin typeface="Book Antiqua" panose="02040602050305030304" pitchFamily="18" charset="0"/>
              </a:rPr>
              <a:t>arignon</a:t>
            </a:r>
            <a:r>
              <a:rPr lang="nl-NL" dirty="0" smtClean="0">
                <a:latin typeface="Book Antiqua" panose="02040602050305030304" pitchFamily="18" charset="0"/>
              </a:rPr>
              <a:t> </a:t>
            </a:r>
            <a:r>
              <a:rPr lang="nl-NL" dirty="0" err="1" smtClean="0">
                <a:latin typeface="Book Antiqua" panose="02040602050305030304" pitchFamily="18" charset="0"/>
              </a:rPr>
              <a:t>writes</a:t>
            </a:r>
            <a:r>
              <a:rPr lang="nl-NL" dirty="0" smtClean="0">
                <a:latin typeface="Book Antiqua" panose="02040602050305030304" pitchFamily="18" charset="0"/>
              </a:rPr>
              <a:t> </a:t>
            </a:r>
            <a:r>
              <a:rPr lang="nl-NL" dirty="0" err="1" smtClean="0">
                <a:latin typeface="Book Antiqua" panose="02040602050305030304" pitchFamily="18" charset="0"/>
              </a:rPr>
              <a:t>to</a:t>
            </a:r>
            <a:r>
              <a:rPr lang="nl-NL" dirty="0" smtClean="0">
                <a:latin typeface="Book Antiqua" panose="02040602050305030304" pitchFamily="18" charset="0"/>
              </a:rPr>
              <a:t> Johann </a:t>
            </a:r>
            <a:r>
              <a:rPr lang="nl-NL" dirty="0" err="1" smtClean="0">
                <a:latin typeface="Book Antiqua" panose="02040602050305030304" pitchFamily="18" charset="0"/>
              </a:rPr>
              <a:t>the</a:t>
            </a:r>
            <a:r>
              <a:rPr lang="nl-NL" dirty="0" smtClean="0">
                <a:latin typeface="Book Antiqua" panose="02040602050305030304" pitchFamily="18" charset="0"/>
              </a:rPr>
              <a:t> </a:t>
            </a:r>
            <a:r>
              <a:rPr lang="nl-NL" dirty="0" err="1" smtClean="0">
                <a:latin typeface="Book Antiqua" panose="02040602050305030304" pitchFamily="18" charset="0"/>
              </a:rPr>
              <a:t>news</a:t>
            </a:r>
            <a:r>
              <a:rPr lang="nl-NL" dirty="0" smtClean="0">
                <a:latin typeface="Book Antiqua" panose="02040602050305030304" pitchFamily="18" charset="0"/>
              </a:rPr>
              <a:t> (19 </a:t>
            </a:r>
            <a:r>
              <a:rPr lang="nl-NL" dirty="0" err="1" smtClean="0">
                <a:latin typeface="Book Antiqua" panose="02040602050305030304" pitchFamily="18" charset="0"/>
              </a:rPr>
              <a:t>February</a:t>
            </a:r>
            <a:r>
              <a:rPr lang="nl-NL" dirty="0" smtClean="0">
                <a:latin typeface="Book Antiqua" panose="02040602050305030304" pitchFamily="18" charset="0"/>
              </a:rPr>
              <a:t> 1699)</a:t>
            </a:r>
          </a:p>
          <a:p>
            <a:pPr marL="0" indent="0">
              <a:buNone/>
            </a:pPr>
            <a:r>
              <a:rPr lang="en-US" dirty="0" smtClean="0">
                <a:latin typeface="Book Antiqua" panose="02040602050305030304" pitchFamily="18" charset="0"/>
              </a:rPr>
              <a:t>“ </a:t>
            </a:r>
            <a:r>
              <a:rPr lang="en-US" b="1" dirty="0">
                <a:solidFill>
                  <a:srgbClr val="FF0000"/>
                </a:solidFill>
                <a:latin typeface="Book Antiqua" panose="02040602050305030304" pitchFamily="18" charset="0"/>
              </a:rPr>
              <a:t>Y</a:t>
            </a:r>
            <a:r>
              <a:rPr lang="en-US" dirty="0" smtClean="0">
                <a:solidFill>
                  <a:srgbClr val="002060"/>
                </a:solidFill>
                <a:latin typeface="Book Antiqua" panose="02040602050305030304" pitchFamily="18" charset="0"/>
              </a:rPr>
              <a:t>ou </a:t>
            </a:r>
            <a:r>
              <a:rPr lang="en-US" dirty="0">
                <a:solidFill>
                  <a:srgbClr val="002060"/>
                </a:solidFill>
                <a:latin typeface="Book Antiqua" panose="02040602050305030304" pitchFamily="18" charset="0"/>
              </a:rPr>
              <a:t>were both received by the Academy last Saturday; but on the condition that you would cease to fight each other, that you would both drop your objections, and that you </a:t>
            </a:r>
            <a:r>
              <a:rPr lang="en-US" dirty="0" smtClean="0">
                <a:solidFill>
                  <a:srgbClr val="002060"/>
                </a:solidFill>
                <a:latin typeface="Book Antiqua" panose="02040602050305030304" pitchFamily="18" charset="0"/>
              </a:rPr>
              <a:t>together would </a:t>
            </a:r>
            <a:r>
              <a:rPr lang="en-US" dirty="0">
                <a:solidFill>
                  <a:srgbClr val="002060"/>
                </a:solidFill>
                <a:latin typeface="Book Antiqua" panose="02040602050305030304" pitchFamily="18" charset="0"/>
              </a:rPr>
              <a:t>never have these again</a:t>
            </a:r>
            <a:r>
              <a:rPr lang="en-US" dirty="0" smtClean="0">
                <a:solidFill>
                  <a:srgbClr val="002060"/>
                </a:solidFill>
                <a:latin typeface="Book Antiqua" panose="02040602050305030304" pitchFamily="18" charset="0"/>
              </a:rPr>
              <a:t>. </a:t>
            </a:r>
            <a:r>
              <a:rPr lang="en-US" dirty="0" smtClean="0">
                <a:latin typeface="Book Antiqua" panose="02040602050305030304" pitchFamily="18" charset="0"/>
              </a:rPr>
              <a:t>“ </a:t>
            </a:r>
          </a:p>
          <a:p>
            <a:pPr marL="0" indent="0">
              <a:buNone/>
            </a:pPr>
            <a:r>
              <a:rPr lang="nl-NL" b="1" dirty="0">
                <a:solidFill>
                  <a:srgbClr val="FF0000"/>
                </a:solidFill>
                <a:latin typeface="Book Antiqua" panose="02040602050305030304" pitchFamily="18" charset="0"/>
              </a:rPr>
              <a:t>I</a:t>
            </a:r>
            <a:r>
              <a:rPr lang="nl-NL" dirty="0" smtClean="0">
                <a:latin typeface="Book Antiqua" panose="02040602050305030304" pitchFamily="18" charset="0"/>
              </a:rPr>
              <a:t>n </a:t>
            </a:r>
            <a:r>
              <a:rPr lang="nl-NL" dirty="0" err="1" smtClean="0">
                <a:latin typeface="Book Antiqua" panose="02040602050305030304" pitchFamily="18" charset="0"/>
              </a:rPr>
              <a:t>the</a:t>
            </a:r>
            <a:r>
              <a:rPr lang="nl-NL" dirty="0" smtClean="0">
                <a:latin typeface="Book Antiqua" panose="02040602050305030304" pitchFamily="18" charset="0"/>
              </a:rPr>
              <a:t> new Berlin </a:t>
            </a:r>
            <a:r>
              <a:rPr lang="en-GB" i="1" dirty="0" err="1">
                <a:latin typeface="Book Antiqua" panose="02040602050305030304" pitchFamily="18" charset="0"/>
              </a:rPr>
              <a:t>Sozietät</a:t>
            </a:r>
            <a:r>
              <a:rPr lang="en-GB" i="1" dirty="0">
                <a:latin typeface="Book Antiqua" panose="02040602050305030304" pitchFamily="18" charset="0"/>
              </a:rPr>
              <a:t> der </a:t>
            </a:r>
            <a:r>
              <a:rPr lang="en-GB" i="1" dirty="0" err="1" smtClean="0">
                <a:latin typeface="Book Antiqua" panose="02040602050305030304" pitchFamily="18" charset="0"/>
              </a:rPr>
              <a:t>Wissenschaften</a:t>
            </a:r>
            <a:r>
              <a:rPr lang="en-GB" dirty="0" smtClean="0">
                <a:latin typeface="Book Antiqua" panose="02040602050305030304" pitchFamily="18" charset="0"/>
              </a:rPr>
              <a:t> (Society of Sciences), founded 1700 with Leibniz as its first president, memberships for Jacob and Johann Bernoulli were even easier to settle. </a:t>
            </a:r>
            <a:endParaRPr lang="en-US" dirty="0">
              <a:latin typeface="Book Antiqua" panose="02040602050305030304" pitchFamily="18" charset="0"/>
            </a:endParaRPr>
          </a:p>
        </p:txBody>
      </p:sp>
    </p:spTree>
    <p:extLst>
      <p:ext uri="{BB962C8B-B14F-4D97-AF65-F5344CB8AC3E}">
        <p14:creationId xmlns:p14="http://schemas.microsoft.com/office/powerpoint/2010/main" val="43986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821" y="228601"/>
            <a:ext cx="11348357" cy="1396774"/>
          </a:xfrm>
          <a:solidFill>
            <a:schemeClr val="bg1"/>
          </a:solidFill>
        </p:spPr>
        <p:txBody>
          <a:bodyPr lIns="216000" rIns="144000">
            <a:normAutofit/>
          </a:bodyPr>
          <a:lstStyle/>
          <a:p>
            <a:r>
              <a:rPr lang="nl-NL" sz="4000" dirty="0" err="1" smtClean="0"/>
              <a:t>Conclusions</a:t>
            </a:r>
            <a:r>
              <a:rPr lang="nl-NL" sz="4000" dirty="0" smtClean="0"/>
              <a:t>, </a:t>
            </a:r>
            <a:r>
              <a:rPr lang="nl-NL" sz="4000" dirty="0" err="1" smtClean="0"/>
              <a:t>before</a:t>
            </a:r>
            <a:r>
              <a:rPr lang="nl-NL" sz="4000" dirty="0" smtClean="0"/>
              <a:t> Leibniz has </a:t>
            </a:r>
            <a:r>
              <a:rPr lang="nl-NL" sz="4000" dirty="0" err="1" smtClean="0"/>
              <a:t>the</a:t>
            </a:r>
            <a:r>
              <a:rPr lang="nl-NL" sz="4000" dirty="0" smtClean="0"/>
              <a:t> last word</a:t>
            </a:r>
            <a:endParaRPr lang="en-US" sz="4000" dirty="0"/>
          </a:p>
        </p:txBody>
      </p:sp>
      <p:sp>
        <p:nvSpPr>
          <p:cNvPr id="3" name="Content Placeholder 2"/>
          <p:cNvSpPr>
            <a:spLocks noGrp="1"/>
          </p:cNvSpPr>
          <p:nvPr>
            <p:ph idx="1"/>
          </p:nvPr>
        </p:nvSpPr>
        <p:spPr>
          <a:xfrm>
            <a:off x="421821" y="1825624"/>
            <a:ext cx="11348357" cy="4689475"/>
          </a:xfrm>
          <a:solidFill>
            <a:schemeClr val="bg1"/>
          </a:solidFill>
        </p:spPr>
        <p:txBody>
          <a:bodyPr lIns="216000" tIns="108000" bIns="108000">
            <a:normAutofit/>
          </a:bodyPr>
          <a:lstStyle/>
          <a:p>
            <a:pPr marL="360000" indent="-457200">
              <a:buNone/>
            </a:pPr>
            <a:r>
              <a:rPr lang="en-US" b="1" dirty="0" smtClean="0">
                <a:solidFill>
                  <a:srgbClr val="FF0000"/>
                </a:solidFill>
                <a:latin typeface="Book Antiqua" panose="02040602050305030304" pitchFamily="18" charset="0"/>
              </a:rPr>
              <a:t>L</a:t>
            </a:r>
            <a:r>
              <a:rPr lang="en-US" dirty="0" smtClean="0">
                <a:latin typeface="Book Antiqua" panose="02040602050305030304" pitchFamily="18" charset="0"/>
              </a:rPr>
              <a:t>eibniz </a:t>
            </a:r>
            <a:r>
              <a:rPr lang="en-US" dirty="0">
                <a:latin typeface="Book Antiqua" panose="02040602050305030304" pitchFamily="18" charset="0"/>
              </a:rPr>
              <a:t>appeared to be so much more than the mathematician who in 1684 published the crucial </a:t>
            </a:r>
            <a:r>
              <a:rPr lang="en-US" i="1" dirty="0">
                <a:latin typeface="Book Antiqua" panose="02040602050305030304" pitchFamily="18" charset="0"/>
              </a:rPr>
              <a:t>Nova </a:t>
            </a:r>
            <a:r>
              <a:rPr lang="en-US" i="1" dirty="0" err="1" smtClean="0">
                <a:latin typeface="Book Antiqua" panose="02040602050305030304" pitchFamily="18" charset="0"/>
              </a:rPr>
              <a:t>Methodus</a:t>
            </a:r>
            <a:r>
              <a:rPr lang="en-US" dirty="0" smtClean="0">
                <a:latin typeface="Book Antiqua" panose="02040602050305030304" pitchFamily="18" charset="0"/>
              </a:rPr>
              <a:t>.</a:t>
            </a:r>
          </a:p>
          <a:p>
            <a:pPr marL="360000" indent="-457200">
              <a:buNone/>
            </a:pPr>
            <a:r>
              <a:rPr lang="en-US" b="1" dirty="0">
                <a:solidFill>
                  <a:srgbClr val="FF0000"/>
                </a:solidFill>
                <a:latin typeface="Book Antiqua" panose="02040602050305030304" pitchFamily="18" charset="0"/>
              </a:rPr>
              <a:t>H</a:t>
            </a:r>
            <a:r>
              <a:rPr lang="en-US" dirty="0" smtClean="0">
                <a:latin typeface="Book Antiqua" panose="02040602050305030304" pitchFamily="18" charset="0"/>
              </a:rPr>
              <a:t>is </a:t>
            </a:r>
            <a:r>
              <a:rPr lang="en-US" dirty="0">
                <a:latin typeface="Book Antiqua" panose="02040602050305030304" pitchFamily="18" charset="0"/>
              </a:rPr>
              <a:t>diplomacy was often </a:t>
            </a:r>
            <a:r>
              <a:rPr lang="en-US" dirty="0" smtClean="0">
                <a:latin typeface="Book Antiqua" panose="02040602050305030304" pitchFamily="18" charset="0"/>
              </a:rPr>
              <a:t>explicit. More </a:t>
            </a:r>
            <a:r>
              <a:rPr lang="en-US" dirty="0">
                <a:latin typeface="Book Antiqua" panose="02040602050305030304" pitchFamily="18" charset="0"/>
              </a:rPr>
              <a:t>often his diplomacy was informal. And Leibniz certainly did not forget his own interests. </a:t>
            </a:r>
          </a:p>
          <a:p>
            <a:pPr marL="360000" indent="-457200">
              <a:buNone/>
            </a:pPr>
            <a:r>
              <a:rPr lang="en-US" b="1" dirty="0">
                <a:solidFill>
                  <a:srgbClr val="FF0000"/>
                </a:solidFill>
                <a:latin typeface="Book Antiqua" panose="02040602050305030304" pitchFamily="18" charset="0"/>
              </a:rPr>
              <a:t>T</a:t>
            </a:r>
            <a:r>
              <a:rPr lang="en-US" dirty="0" smtClean="0">
                <a:latin typeface="Book Antiqua" panose="02040602050305030304" pitchFamily="18" charset="0"/>
              </a:rPr>
              <a:t>his talk could have given more </a:t>
            </a:r>
            <a:r>
              <a:rPr lang="en-US" dirty="0">
                <a:latin typeface="Book Antiqua" panose="02040602050305030304" pitchFamily="18" charset="0"/>
              </a:rPr>
              <a:t>esteem to Jacob Bernoulli</a:t>
            </a:r>
            <a:r>
              <a:rPr lang="en-US" dirty="0" smtClean="0">
                <a:latin typeface="Book Antiqua" panose="02040602050305030304" pitchFamily="18" charset="0"/>
              </a:rPr>
              <a:t>, certainly if it had contained more ‘hard’ mathematics. Among mathematicians he is the better known of the two brothers.  </a:t>
            </a:r>
            <a:endParaRPr lang="en-US" dirty="0">
              <a:latin typeface="Book Antiqua" panose="02040602050305030304" pitchFamily="18" charset="0"/>
            </a:endParaRPr>
          </a:p>
        </p:txBody>
      </p:sp>
    </p:spTree>
    <p:extLst>
      <p:ext uri="{BB962C8B-B14F-4D97-AF65-F5344CB8AC3E}">
        <p14:creationId xmlns:p14="http://schemas.microsoft.com/office/powerpoint/2010/main" val="68456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821" y="228601"/>
            <a:ext cx="11348357" cy="1396774"/>
          </a:xfrm>
          <a:solidFill>
            <a:schemeClr val="bg1"/>
          </a:solidFill>
        </p:spPr>
        <p:txBody>
          <a:bodyPr lIns="216000" rIns="144000">
            <a:normAutofit/>
          </a:bodyPr>
          <a:lstStyle/>
          <a:p>
            <a:r>
              <a:rPr lang="nl-NL" sz="4000" dirty="0" err="1" smtClean="0"/>
              <a:t>Conclusions</a:t>
            </a:r>
            <a:r>
              <a:rPr lang="nl-NL" sz="4000" dirty="0" smtClean="0"/>
              <a:t>, </a:t>
            </a:r>
            <a:r>
              <a:rPr lang="nl-NL" sz="4000" dirty="0" err="1" smtClean="0"/>
              <a:t>before</a:t>
            </a:r>
            <a:r>
              <a:rPr lang="nl-NL" sz="4000" dirty="0" smtClean="0"/>
              <a:t> Leibniz has </a:t>
            </a:r>
            <a:r>
              <a:rPr lang="nl-NL" sz="4000" dirty="0" err="1" smtClean="0"/>
              <a:t>the</a:t>
            </a:r>
            <a:r>
              <a:rPr lang="nl-NL" sz="4000" dirty="0" smtClean="0"/>
              <a:t> last word</a:t>
            </a:r>
            <a:endParaRPr lang="en-US" sz="4000" dirty="0"/>
          </a:p>
        </p:txBody>
      </p:sp>
      <p:sp>
        <p:nvSpPr>
          <p:cNvPr id="3" name="Content Placeholder 2"/>
          <p:cNvSpPr>
            <a:spLocks noGrp="1"/>
          </p:cNvSpPr>
          <p:nvPr>
            <p:ph idx="1"/>
          </p:nvPr>
        </p:nvSpPr>
        <p:spPr>
          <a:xfrm>
            <a:off x="421821" y="1825624"/>
            <a:ext cx="11348357" cy="4689475"/>
          </a:xfrm>
          <a:solidFill>
            <a:schemeClr val="bg1"/>
          </a:solidFill>
        </p:spPr>
        <p:txBody>
          <a:bodyPr lIns="216000" tIns="108000" bIns="108000">
            <a:normAutofit/>
          </a:bodyPr>
          <a:lstStyle/>
          <a:p>
            <a:pPr marL="360000" indent="-457200">
              <a:buNone/>
            </a:pPr>
            <a:r>
              <a:rPr lang="en-US" b="1" dirty="0" smtClean="0">
                <a:solidFill>
                  <a:srgbClr val="FF0000"/>
                </a:solidFill>
                <a:latin typeface="Book Antiqua" panose="02040602050305030304" pitchFamily="18" charset="0"/>
              </a:rPr>
              <a:t>L</a:t>
            </a:r>
            <a:r>
              <a:rPr lang="en-US" dirty="0" smtClean="0">
                <a:latin typeface="Book Antiqua" panose="02040602050305030304" pitchFamily="18" charset="0"/>
              </a:rPr>
              <a:t>eibniz </a:t>
            </a:r>
            <a:r>
              <a:rPr lang="en-US" dirty="0">
                <a:latin typeface="Book Antiqua" panose="02040602050305030304" pitchFamily="18" charset="0"/>
              </a:rPr>
              <a:t>appeared to be so much more than the mathematician who in 1684 published the crucial </a:t>
            </a:r>
            <a:r>
              <a:rPr lang="en-US" i="1" dirty="0">
                <a:latin typeface="Book Antiqua" panose="02040602050305030304" pitchFamily="18" charset="0"/>
              </a:rPr>
              <a:t>Nova </a:t>
            </a:r>
            <a:r>
              <a:rPr lang="en-US" i="1" dirty="0" err="1" smtClean="0">
                <a:latin typeface="Book Antiqua" panose="02040602050305030304" pitchFamily="18" charset="0"/>
              </a:rPr>
              <a:t>Methodus</a:t>
            </a:r>
            <a:r>
              <a:rPr lang="en-US" dirty="0" smtClean="0">
                <a:latin typeface="Book Antiqua" panose="02040602050305030304" pitchFamily="18" charset="0"/>
              </a:rPr>
              <a:t>.</a:t>
            </a:r>
          </a:p>
          <a:p>
            <a:pPr marL="360000" indent="-457200">
              <a:buNone/>
            </a:pPr>
            <a:r>
              <a:rPr lang="en-US" b="1" dirty="0">
                <a:solidFill>
                  <a:srgbClr val="FF0000"/>
                </a:solidFill>
                <a:latin typeface="Book Antiqua" panose="02040602050305030304" pitchFamily="18" charset="0"/>
              </a:rPr>
              <a:t>H</a:t>
            </a:r>
            <a:r>
              <a:rPr lang="en-US" dirty="0" smtClean="0">
                <a:latin typeface="Book Antiqua" panose="02040602050305030304" pitchFamily="18" charset="0"/>
              </a:rPr>
              <a:t>is </a:t>
            </a:r>
            <a:r>
              <a:rPr lang="en-US" dirty="0">
                <a:latin typeface="Book Antiqua" panose="02040602050305030304" pitchFamily="18" charset="0"/>
              </a:rPr>
              <a:t>diplomacy was often </a:t>
            </a:r>
            <a:r>
              <a:rPr lang="en-US" dirty="0" smtClean="0">
                <a:latin typeface="Book Antiqua" panose="02040602050305030304" pitchFamily="18" charset="0"/>
              </a:rPr>
              <a:t>explicit. More </a:t>
            </a:r>
            <a:r>
              <a:rPr lang="en-US" dirty="0">
                <a:latin typeface="Book Antiqua" panose="02040602050305030304" pitchFamily="18" charset="0"/>
              </a:rPr>
              <a:t>often his diplomacy was informal. And Leibniz certainly did not forget his own interests. </a:t>
            </a:r>
          </a:p>
          <a:p>
            <a:pPr marL="360000" indent="-457200">
              <a:buNone/>
            </a:pPr>
            <a:r>
              <a:rPr lang="en-US" b="1" dirty="0">
                <a:solidFill>
                  <a:srgbClr val="FF0000"/>
                </a:solidFill>
                <a:latin typeface="Book Antiqua" panose="02040602050305030304" pitchFamily="18" charset="0"/>
              </a:rPr>
              <a:t>T</a:t>
            </a:r>
            <a:r>
              <a:rPr lang="en-US" dirty="0" smtClean="0">
                <a:latin typeface="Book Antiqua" panose="02040602050305030304" pitchFamily="18" charset="0"/>
              </a:rPr>
              <a:t>his talk could have given more </a:t>
            </a:r>
            <a:r>
              <a:rPr lang="en-US" dirty="0">
                <a:latin typeface="Book Antiqua" panose="02040602050305030304" pitchFamily="18" charset="0"/>
              </a:rPr>
              <a:t>esteem to Jacob Bernoulli</a:t>
            </a:r>
            <a:r>
              <a:rPr lang="en-US" dirty="0" smtClean="0">
                <a:latin typeface="Book Antiqua" panose="02040602050305030304" pitchFamily="18" charset="0"/>
              </a:rPr>
              <a:t>, certainly if it had contained more ‘hard’ mathematics. Among mathematicians he is the better known of the two brothers.  </a:t>
            </a:r>
            <a:r>
              <a:rPr lang="en-US" b="1" dirty="0" smtClean="0">
                <a:latin typeface="Book Antiqua" panose="02040602050305030304" pitchFamily="18" charset="0"/>
              </a:rPr>
              <a:t>Proof by stamps:</a:t>
            </a:r>
          </a:p>
          <a:p>
            <a:pPr marL="360000" indent="-457200">
              <a:buNone/>
            </a:pPr>
            <a:endParaRPr lang="en-US" dirty="0">
              <a:latin typeface="Book Antiqua" panose="02040602050305030304" pitchFamily="18" charset="0"/>
            </a:endParaRPr>
          </a:p>
        </p:txBody>
      </p:sp>
    </p:spTree>
    <p:extLst>
      <p:ext uri="{BB962C8B-B14F-4D97-AF65-F5344CB8AC3E}">
        <p14:creationId xmlns:p14="http://schemas.microsoft.com/office/powerpoint/2010/main" val="306091900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821" y="228601"/>
            <a:ext cx="6370865" cy="1396774"/>
          </a:xfrm>
          <a:solidFill>
            <a:schemeClr val="bg1"/>
          </a:solidFill>
        </p:spPr>
        <p:txBody>
          <a:bodyPr lIns="216000" rIns="144000">
            <a:normAutofit/>
          </a:bodyPr>
          <a:lstStyle/>
          <a:p>
            <a:r>
              <a:rPr lang="nl-NL" dirty="0" smtClean="0"/>
              <a:t>Leibniz </a:t>
            </a:r>
            <a:r>
              <a:rPr lang="nl-NL" dirty="0" err="1" smtClean="0"/>
              <a:t>and</a:t>
            </a:r>
            <a:r>
              <a:rPr lang="nl-NL" dirty="0" smtClean="0"/>
              <a:t> Jacob </a:t>
            </a:r>
            <a:r>
              <a:rPr lang="nl-NL" dirty="0" err="1" smtClean="0"/>
              <a:t>Bernoulli</a:t>
            </a:r>
            <a:r>
              <a:rPr lang="nl-NL" dirty="0" smtClean="0"/>
              <a:t> on </a:t>
            </a:r>
            <a:r>
              <a:rPr lang="nl-NL" dirty="0" err="1" smtClean="0"/>
              <a:t>stamps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821" y="1765808"/>
            <a:ext cx="6230112" cy="469798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3579" y="0"/>
            <a:ext cx="4806599" cy="6858000"/>
          </a:xfrm>
          <a:prstGeom prst="rect">
            <a:avLst/>
          </a:prstGeom>
        </p:spPr>
      </p:pic>
      <p:sp>
        <p:nvSpPr>
          <p:cNvPr id="7" name="Rounded Rectangle 6"/>
          <p:cNvSpPr/>
          <p:nvPr/>
        </p:nvSpPr>
        <p:spPr>
          <a:xfrm>
            <a:off x="1175657" y="4392386"/>
            <a:ext cx="2677886" cy="1730828"/>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632857" y="2579914"/>
            <a:ext cx="2612572" cy="1681843"/>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3853543" y="4392386"/>
            <a:ext cx="2383971" cy="1583871"/>
          </a:xfrm>
          <a:prstGeom prst="roundRect">
            <a:avLst/>
          </a:prstGeom>
          <a:noFill/>
          <a:ln w="793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9862457" y="1765808"/>
            <a:ext cx="1907721" cy="1352949"/>
          </a:xfrm>
          <a:prstGeom prst="roundRect">
            <a:avLst/>
          </a:prstGeom>
          <a:noFill/>
          <a:ln w="793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459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44151" y="0"/>
            <a:ext cx="5647849"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760096" cy="6858000"/>
          </a:xfrm>
          <a:prstGeom prst="rect">
            <a:avLst/>
          </a:prstGeom>
        </p:spPr>
      </p:pic>
    </p:spTree>
    <p:extLst>
      <p:ext uri="{BB962C8B-B14F-4D97-AF65-F5344CB8AC3E}">
        <p14:creationId xmlns:p14="http://schemas.microsoft.com/office/powerpoint/2010/main" val="21215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821" y="228601"/>
            <a:ext cx="11348357" cy="1396774"/>
          </a:xfrm>
          <a:solidFill>
            <a:schemeClr val="bg1"/>
          </a:solidFill>
        </p:spPr>
        <p:txBody>
          <a:bodyPr lIns="216000" rIns="144000"/>
          <a:lstStyle/>
          <a:p>
            <a:r>
              <a:rPr lang="nl-NL" dirty="0" smtClean="0"/>
              <a:t>Leibniz in Paris </a:t>
            </a:r>
            <a:endParaRPr lang="en-US" dirty="0"/>
          </a:p>
        </p:txBody>
      </p:sp>
      <p:sp>
        <p:nvSpPr>
          <p:cNvPr id="3" name="Content Placeholder 2"/>
          <p:cNvSpPr>
            <a:spLocks noGrp="1"/>
          </p:cNvSpPr>
          <p:nvPr>
            <p:ph idx="1"/>
          </p:nvPr>
        </p:nvSpPr>
        <p:spPr>
          <a:xfrm>
            <a:off x="421821" y="1825624"/>
            <a:ext cx="11348357" cy="4689475"/>
          </a:xfrm>
          <a:solidFill>
            <a:schemeClr val="bg1"/>
          </a:solidFill>
        </p:spPr>
        <p:txBody>
          <a:bodyPr lIns="216000" tIns="108000" bIns="108000"/>
          <a:lstStyle/>
          <a:p>
            <a:pPr marL="0" indent="0">
              <a:buNone/>
            </a:pPr>
            <a:r>
              <a:rPr lang="nl-NL" b="1" dirty="0" smtClean="0">
                <a:solidFill>
                  <a:srgbClr val="FF0000"/>
                </a:solidFill>
                <a:latin typeface="Book Antiqua" panose="02040602050305030304" pitchFamily="18" charset="0"/>
              </a:rPr>
              <a:t>e</a:t>
            </a:r>
            <a:r>
              <a:rPr lang="nl-NL" dirty="0" smtClean="0">
                <a:latin typeface="Book Antiqua" panose="02040602050305030304" pitchFamily="18" charset="0"/>
              </a:rPr>
              <a:t>nd of </a:t>
            </a:r>
            <a:r>
              <a:rPr lang="nl-NL" dirty="0" err="1" smtClean="0">
                <a:latin typeface="Book Antiqua" panose="02040602050305030304" pitchFamily="18" charset="0"/>
              </a:rPr>
              <a:t>March</a:t>
            </a:r>
            <a:r>
              <a:rPr lang="nl-NL" dirty="0" smtClean="0">
                <a:latin typeface="Book Antiqua" panose="02040602050305030304" pitchFamily="18" charset="0"/>
              </a:rPr>
              <a:t> 1672: </a:t>
            </a:r>
            <a:r>
              <a:rPr lang="nl-NL" dirty="0" err="1" smtClean="0">
                <a:latin typeface="Book Antiqua" panose="02040602050305030304" pitchFamily="18" charset="0"/>
              </a:rPr>
              <a:t>arrival</a:t>
            </a:r>
            <a:r>
              <a:rPr lang="nl-NL" dirty="0" smtClean="0">
                <a:latin typeface="Book Antiqua" panose="02040602050305030304" pitchFamily="18" charset="0"/>
              </a:rPr>
              <a:t> in Paris</a:t>
            </a:r>
          </a:p>
          <a:p>
            <a:pPr marL="0" indent="0">
              <a:buNone/>
            </a:pPr>
            <a:r>
              <a:rPr lang="nl-NL" b="1" dirty="0" err="1" smtClean="0">
                <a:solidFill>
                  <a:srgbClr val="FF0000"/>
                </a:solidFill>
                <a:latin typeface="Book Antiqua" panose="02040602050305030304" pitchFamily="18" charset="0"/>
              </a:rPr>
              <a:t>t</a:t>
            </a:r>
            <a:r>
              <a:rPr lang="nl-NL" dirty="0" err="1" smtClean="0">
                <a:latin typeface="Book Antiqua" panose="02040602050305030304" pitchFamily="18" charset="0"/>
              </a:rPr>
              <a:t>oo</a:t>
            </a:r>
            <a:r>
              <a:rPr lang="nl-NL" dirty="0" smtClean="0">
                <a:latin typeface="Book Antiqua" panose="02040602050305030304" pitchFamily="18" charset="0"/>
              </a:rPr>
              <a:t> late </a:t>
            </a:r>
            <a:r>
              <a:rPr lang="nl-NL" dirty="0" err="1" smtClean="0">
                <a:latin typeface="Book Antiqua" panose="02040602050305030304" pitchFamily="18" charset="0"/>
              </a:rPr>
              <a:t>with</a:t>
            </a:r>
            <a:r>
              <a:rPr lang="nl-NL" dirty="0" smtClean="0">
                <a:latin typeface="Book Antiqua" panose="02040602050305030304" pitchFamily="18" charset="0"/>
              </a:rPr>
              <a:t> his plan </a:t>
            </a:r>
            <a:r>
              <a:rPr lang="nl-NL" dirty="0" err="1" smtClean="0">
                <a:latin typeface="Book Antiqua" panose="02040602050305030304" pitchFamily="18" charset="0"/>
              </a:rPr>
              <a:t>for</a:t>
            </a:r>
            <a:r>
              <a:rPr lang="nl-NL" dirty="0" smtClean="0">
                <a:latin typeface="Book Antiqua" panose="02040602050305030304" pitchFamily="18" charset="0"/>
              </a:rPr>
              <a:t> a French </a:t>
            </a:r>
            <a:r>
              <a:rPr lang="nl-NL" dirty="0" err="1" smtClean="0">
                <a:latin typeface="Book Antiqua" panose="02040602050305030304" pitchFamily="18" charset="0"/>
              </a:rPr>
              <a:t>expedition</a:t>
            </a:r>
            <a:r>
              <a:rPr lang="nl-NL" dirty="0" smtClean="0">
                <a:latin typeface="Book Antiqua" panose="02040602050305030304" pitchFamily="18" charset="0"/>
              </a:rPr>
              <a:t> </a:t>
            </a:r>
            <a:r>
              <a:rPr lang="nl-NL" dirty="0" err="1" smtClean="0">
                <a:latin typeface="Book Antiqua" panose="02040602050305030304" pitchFamily="18" charset="0"/>
              </a:rPr>
              <a:t>to</a:t>
            </a:r>
            <a:r>
              <a:rPr lang="nl-NL" dirty="0" smtClean="0">
                <a:latin typeface="Book Antiqua" panose="02040602050305030304" pitchFamily="18" charset="0"/>
              </a:rPr>
              <a:t> Egypt, </a:t>
            </a:r>
            <a:r>
              <a:rPr lang="nl-NL" dirty="0" err="1" smtClean="0">
                <a:latin typeface="Book Antiqua" panose="02040602050305030304" pitchFamily="18" charset="0"/>
              </a:rPr>
              <a:t>since</a:t>
            </a:r>
            <a:r>
              <a:rPr lang="nl-NL" dirty="0">
                <a:latin typeface="Book Antiqua" panose="02040602050305030304" pitchFamily="18" charset="0"/>
              </a:rPr>
              <a:t> </a:t>
            </a:r>
            <a:r>
              <a:rPr lang="nl-NL" dirty="0" err="1" smtClean="0">
                <a:latin typeface="Book Antiqua" panose="02040602050305030304" pitchFamily="18" charset="0"/>
              </a:rPr>
              <a:t>the</a:t>
            </a:r>
            <a:r>
              <a:rPr lang="nl-NL" dirty="0" smtClean="0">
                <a:latin typeface="Book Antiqua" panose="02040602050305030304" pitchFamily="18" charset="0"/>
              </a:rPr>
              <a:t> French </a:t>
            </a:r>
            <a:r>
              <a:rPr lang="nl-NL" dirty="0" err="1" smtClean="0">
                <a:latin typeface="Book Antiqua" panose="02040602050305030304" pitchFamily="18" charset="0"/>
              </a:rPr>
              <a:t>and</a:t>
            </a:r>
            <a:r>
              <a:rPr lang="nl-NL" dirty="0" smtClean="0">
                <a:latin typeface="Book Antiqua" panose="02040602050305030304" pitchFamily="18" charset="0"/>
              </a:rPr>
              <a:t> English had </a:t>
            </a:r>
            <a:r>
              <a:rPr lang="nl-NL" dirty="0" err="1" smtClean="0">
                <a:latin typeface="Book Antiqua" panose="02040602050305030304" pitchFamily="18" charset="0"/>
              </a:rPr>
              <a:t>already</a:t>
            </a:r>
            <a:r>
              <a:rPr lang="nl-NL" dirty="0" smtClean="0">
                <a:latin typeface="Book Antiqua" panose="02040602050305030304" pitchFamily="18" charset="0"/>
              </a:rPr>
              <a:t> </a:t>
            </a:r>
            <a:r>
              <a:rPr lang="nl-NL" dirty="0" err="1" smtClean="0">
                <a:latin typeface="Book Antiqua" panose="02040602050305030304" pitchFamily="18" charset="0"/>
              </a:rPr>
              <a:t>started</a:t>
            </a:r>
            <a:r>
              <a:rPr lang="nl-NL" dirty="0" smtClean="0">
                <a:latin typeface="Book Antiqua" panose="02040602050305030304" pitchFamily="18" charset="0"/>
              </a:rPr>
              <a:t> war </a:t>
            </a:r>
            <a:r>
              <a:rPr lang="nl-NL" dirty="0" err="1" smtClean="0">
                <a:latin typeface="Book Antiqua" panose="02040602050305030304" pitchFamily="18" charset="0"/>
              </a:rPr>
              <a:t>against</a:t>
            </a:r>
            <a:r>
              <a:rPr lang="nl-NL" dirty="0" smtClean="0">
                <a:latin typeface="Book Antiqua" panose="02040602050305030304" pitchFamily="18" charset="0"/>
              </a:rPr>
              <a:t> </a:t>
            </a:r>
            <a:r>
              <a:rPr lang="nl-NL" dirty="0" err="1" smtClean="0">
                <a:latin typeface="Book Antiqua" panose="02040602050305030304" pitchFamily="18" charset="0"/>
              </a:rPr>
              <a:t>the</a:t>
            </a:r>
            <a:r>
              <a:rPr lang="nl-NL" dirty="0" smtClean="0">
                <a:latin typeface="Book Antiqua" panose="02040602050305030304" pitchFamily="18" charset="0"/>
              </a:rPr>
              <a:t> Dutch</a:t>
            </a:r>
          </a:p>
          <a:p>
            <a:pPr marL="0" indent="0">
              <a:buNone/>
            </a:pPr>
            <a:r>
              <a:rPr lang="nl-NL" dirty="0" smtClean="0">
                <a:latin typeface="Book Antiqua" panose="02040602050305030304" pitchFamily="18" charset="0"/>
              </a:rPr>
              <a:t> </a:t>
            </a:r>
            <a:endParaRPr lang="en-US" dirty="0">
              <a:latin typeface="Book Antiqua" panose="02040602050305030304" pitchFamily="18" charset="0"/>
            </a:endParaRPr>
          </a:p>
        </p:txBody>
      </p:sp>
    </p:spTree>
    <p:extLst>
      <p:ext uri="{BB962C8B-B14F-4D97-AF65-F5344CB8AC3E}">
        <p14:creationId xmlns:p14="http://schemas.microsoft.com/office/powerpoint/2010/main" val="108472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821" y="228601"/>
            <a:ext cx="11348357" cy="1396774"/>
          </a:xfrm>
          <a:solidFill>
            <a:schemeClr val="bg1"/>
          </a:solidFill>
        </p:spPr>
        <p:txBody>
          <a:bodyPr lIns="216000" rIns="144000">
            <a:normAutofit/>
          </a:bodyPr>
          <a:lstStyle/>
          <a:p>
            <a:r>
              <a:rPr lang="nl-NL" sz="4000" dirty="0" err="1" smtClean="0"/>
              <a:t>Conclusions</a:t>
            </a:r>
            <a:r>
              <a:rPr lang="nl-NL" sz="4000" dirty="0" smtClean="0"/>
              <a:t>, </a:t>
            </a:r>
            <a:r>
              <a:rPr lang="nl-NL" sz="4000" dirty="0" err="1" smtClean="0"/>
              <a:t>before</a:t>
            </a:r>
            <a:r>
              <a:rPr lang="nl-NL" sz="4000" dirty="0" smtClean="0"/>
              <a:t> Leibniz has </a:t>
            </a:r>
            <a:r>
              <a:rPr lang="nl-NL" sz="4000" dirty="0" err="1" smtClean="0"/>
              <a:t>the</a:t>
            </a:r>
            <a:r>
              <a:rPr lang="nl-NL" sz="4000" dirty="0" smtClean="0"/>
              <a:t> last word</a:t>
            </a:r>
            <a:endParaRPr lang="en-US" sz="4000" dirty="0"/>
          </a:p>
        </p:txBody>
      </p:sp>
      <p:sp>
        <p:nvSpPr>
          <p:cNvPr id="3" name="Content Placeholder 2"/>
          <p:cNvSpPr>
            <a:spLocks noGrp="1"/>
          </p:cNvSpPr>
          <p:nvPr>
            <p:ph idx="1"/>
          </p:nvPr>
        </p:nvSpPr>
        <p:spPr>
          <a:xfrm>
            <a:off x="421821" y="1825624"/>
            <a:ext cx="11348357" cy="4689475"/>
          </a:xfrm>
          <a:solidFill>
            <a:schemeClr val="bg1"/>
          </a:solidFill>
        </p:spPr>
        <p:txBody>
          <a:bodyPr lIns="216000" tIns="108000" bIns="108000">
            <a:normAutofit/>
          </a:bodyPr>
          <a:lstStyle/>
          <a:p>
            <a:pPr marL="360000" indent="-457200">
              <a:buNone/>
            </a:pPr>
            <a:r>
              <a:rPr lang="en-US" b="1" dirty="0" smtClean="0">
                <a:solidFill>
                  <a:srgbClr val="FF0000"/>
                </a:solidFill>
                <a:latin typeface="Book Antiqua" panose="02040602050305030304" pitchFamily="18" charset="0"/>
              </a:rPr>
              <a:t>L</a:t>
            </a:r>
            <a:r>
              <a:rPr lang="en-US" dirty="0" smtClean="0">
                <a:latin typeface="Book Antiqua" panose="02040602050305030304" pitchFamily="18" charset="0"/>
              </a:rPr>
              <a:t>eibniz </a:t>
            </a:r>
            <a:r>
              <a:rPr lang="en-US" dirty="0">
                <a:latin typeface="Book Antiqua" panose="02040602050305030304" pitchFamily="18" charset="0"/>
              </a:rPr>
              <a:t>appeared to be so much more than the mathematician who in 1684 published the crucial </a:t>
            </a:r>
            <a:r>
              <a:rPr lang="en-US" i="1" dirty="0">
                <a:latin typeface="Book Antiqua" panose="02040602050305030304" pitchFamily="18" charset="0"/>
              </a:rPr>
              <a:t>Nova </a:t>
            </a:r>
            <a:r>
              <a:rPr lang="en-US" i="1" dirty="0" err="1" smtClean="0">
                <a:latin typeface="Book Antiqua" panose="02040602050305030304" pitchFamily="18" charset="0"/>
              </a:rPr>
              <a:t>Methodus</a:t>
            </a:r>
            <a:r>
              <a:rPr lang="en-US" dirty="0" smtClean="0">
                <a:latin typeface="Book Antiqua" panose="02040602050305030304" pitchFamily="18" charset="0"/>
              </a:rPr>
              <a:t>.</a:t>
            </a:r>
          </a:p>
          <a:p>
            <a:pPr marL="360000" indent="-457200">
              <a:buNone/>
            </a:pPr>
            <a:r>
              <a:rPr lang="en-US" b="1" dirty="0">
                <a:solidFill>
                  <a:srgbClr val="FF0000"/>
                </a:solidFill>
                <a:latin typeface="Book Antiqua" panose="02040602050305030304" pitchFamily="18" charset="0"/>
              </a:rPr>
              <a:t>H</a:t>
            </a:r>
            <a:r>
              <a:rPr lang="en-US" dirty="0" smtClean="0">
                <a:latin typeface="Book Antiqua" panose="02040602050305030304" pitchFamily="18" charset="0"/>
              </a:rPr>
              <a:t>is </a:t>
            </a:r>
            <a:r>
              <a:rPr lang="en-US" dirty="0">
                <a:latin typeface="Book Antiqua" panose="02040602050305030304" pitchFamily="18" charset="0"/>
              </a:rPr>
              <a:t>diplomacy was often </a:t>
            </a:r>
            <a:r>
              <a:rPr lang="en-US" dirty="0" smtClean="0">
                <a:latin typeface="Book Antiqua" panose="02040602050305030304" pitchFamily="18" charset="0"/>
              </a:rPr>
              <a:t>explicit. More </a:t>
            </a:r>
            <a:r>
              <a:rPr lang="en-US" dirty="0">
                <a:latin typeface="Book Antiqua" panose="02040602050305030304" pitchFamily="18" charset="0"/>
              </a:rPr>
              <a:t>often his diplomacy was informal. And Leibniz certainly did not forget his own interests. </a:t>
            </a:r>
          </a:p>
          <a:p>
            <a:pPr marL="360000" indent="-457200">
              <a:buNone/>
            </a:pPr>
            <a:r>
              <a:rPr lang="en-US" b="1" dirty="0">
                <a:solidFill>
                  <a:srgbClr val="FF0000"/>
                </a:solidFill>
                <a:latin typeface="Book Antiqua" panose="02040602050305030304" pitchFamily="18" charset="0"/>
              </a:rPr>
              <a:t>T</a:t>
            </a:r>
            <a:r>
              <a:rPr lang="en-US" dirty="0" smtClean="0">
                <a:latin typeface="Book Antiqua" panose="02040602050305030304" pitchFamily="18" charset="0"/>
              </a:rPr>
              <a:t>his talk could have given more </a:t>
            </a:r>
            <a:r>
              <a:rPr lang="en-US" dirty="0">
                <a:latin typeface="Book Antiqua" panose="02040602050305030304" pitchFamily="18" charset="0"/>
              </a:rPr>
              <a:t>esteem to Jacob Bernoulli</a:t>
            </a:r>
            <a:r>
              <a:rPr lang="en-US" dirty="0" smtClean="0">
                <a:latin typeface="Book Antiqua" panose="02040602050305030304" pitchFamily="18" charset="0"/>
              </a:rPr>
              <a:t>, certainly if it had contained more ‘hard’ mathematics. Among mathematicians he is the better known of the two brothers.  Proof by stamps. </a:t>
            </a:r>
          </a:p>
          <a:p>
            <a:pPr marL="360000" indent="-457200">
              <a:buNone/>
            </a:pPr>
            <a:r>
              <a:rPr lang="en-US" b="1" dirty="0">
                <a:solidFill>
                  <a:srgbClr val="FF0000"/>
                </a:solidFill>
                <a:latin typeface="Book Antiqua" panose="02040602050305030304" pitchFamily="18" charset="0"/>
              </a:rPr>
              <a:t>M</a:t>
            </a:r>
            <a:r>
              <a:rPr lang="en-US" dirty="0" smtClean="0">
                <a:latin typeface="Book Antiqua" panose="02040602050305030304" pitchFamily="18" charset="0"/>
              </a:rPr>
              <a:t>y </a:t>
            </a:r>
            <a:r>
              <a:rPr lang="en-US" dirty="0">
                <a:latin typeface="Book Antiqua" panose="02040602050305030304" pitchFamily="18" charset="0"/>
              </a:rPr>
              <a:t>sympathy goes to </a:t>
            </a:r>
            <a:r>
              <a:rPr lang="en-US" dirty="0" smtClean="0">
                <a:latin typeface="Book Antiqua" panose="02040602050305030304" pitchFamily="18" charset="0"/>
              </a:rPr>
              <a:t>the </a:t>
            </a:r>
            <a:r>
              <a:rPr lang="en-US" dirty="0">
                <a:latin typeface="Book Antiqua" panose="02040602050305030304" pitchFamily="18" charset="0"/>
              </a:rPr>
              <a:t>younger </a:t>
            </a:r>
            <a:r>
              <a:rPr lang="en-US" dirty="0" smtClean="0">
                <a:latin typeface="Book Antiqua" panose="02040602050305030304" pitchFamily="18" charset="0"/>
              </a:rPr>
              <a:t>brother, </a:t>
            </a:r>
            <a:r>
              <a:rPr lang="en-US" dirty="0">
                <a:latin typeface="Book Antiqua" panose="02040602050305030304" pitchFamily="18" charset="0"/>
              </a:rPr>
              <a:t>who for ten years left his country and went as a foreign worker to the Netherlands, to </a:t>
            </a:r>
            <a:r>
              <a:rPr lang="en-US" dirty="0" smtClean="0">
                <a:latin typeface="Book Antiqua" panose="02040602050305030304" pitchFamily="18" charset="0"/>
              </a:rPr>
              <a:t>Groningen. </a:t>
            </a:r>
            <a:endParaRPr lang="en-US" dirty="0">
              <a:latin typeface="Book Antiqua" panose="02040602050305030304" pitchFamily="18" charset="0"/>
            </a:endParaRPr>
          </a:p>
        </p:txBody>
      </p:sp>
    </p:spTree>
    <p:extLst>
      <p:ext uri="{BB962C8B-B14F-4D97-AF65-F5344CB8AC3E}">
        <p14:creationId xmlns:p14="http://schemas.microsoft.com/office/powerpoint/2010/main" val="21136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7" name="Picture 5" descr="plaq"/>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1"/>
            <a:ext cx="5535386" cy="773628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7639" name="Picture 7" descr="plaq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535386" y="849085"/>
            <a:ext cx="6758596" cy="450668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753746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76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6000" y="0"/>
            <a:ext cx="10497674" cy="6857999"/>
          </a:xfrm>
          <a:prstGeom prst="rect">
            <a:avLst/>
          </a:prstGeom>
        </p:spPr>
      </p:pic>
    </p:spTree>
    <p:extLst>
      <p:ext uri="{BB962C8B-B14F-4D97-AF65-F5344CB8AC3E}">
        <p14:creationId xmlns:p14="http://schemas.microsoft.com/office/powerpoint/2010/main" val="15761232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821" y="228601"/>
            <a:ext cx="11348357" cy="1396774"/>
          </a:xfrm>
          <a:solidFill>
            <a:schemeClr val="bg1"/>
          </a:solidFill>
        </p:spPr>
        <p:txBody>
          <a:bodyPr lIns="216000" rIns="144000"/>
          <a:lstStyle/>
          <a:p>
            <a:r>
              <a:rPr lang="nl-NL" dirty="0" smtClean="0"/>
              <a:t>Leibniz </a:t>
            </a:r>
            <a:r>
              <a:rPr lang="nl-NL" dirty="0" err="1" smtClean="0"/>
              <a:t>tries</a:t>
            </a:r>
            <a:r>
              <a:rPr lang="nl-NL" dirty="0" smtClean="0"/>
              <a:t> </a:t>
            </a:r>
            <a:r>
              <a:rPr lang="nl-NL" dirty="0" err="1" smtClean="0"/>
              <a:t>to</a:t>
            </a:r>
            <a:r>
              <a:rPr lang="nl-NL" dirty="0" smtClean="0"/>
              <a:t> </a:t>
            </a:r>
            <a:r>
              <a:rPr lang="nl-NL" dirty="0" err="1" smtClean="0"/>
              <a:t>calm</a:t>
            </a:r>
            <a:r>
              <a:rPr lang="nl-NL" dirty="0" smtClean="0"/>
              <a:t> down </a:t>
            </a:r>
            <a:r>
              <a:rPr lang="nl-NL" dirty="0" err="1" smtClean="0"/>
              <a:t>the</a:t>
            </a:r>
            <a:r>
              <a:rPr lang="nl-NL" dirty="0" smtClean="0"/>
              <a:t> </a:t>
            </a:r>
            <a:r>
              <a:rPr lang="nl-NL" dirty="0" err="1" smtClean="0"/>
              <a:t>brothers</a:t>
            </a:r>
            <a:endParaRPr lang="en-US" dirty="0"/>
          </a:p>
        </p:txBody>
      </p:sp>
      <p:sp>
        <p:nvSpPr>
          <p:cNvPr id="3" name="Content Placeholder 2"/>
          <p:cNvSpPr>
            <a:spLocks noGrp="1"/>
          </p:cNvSpPr>
          <p:nvPr>
            <p:ph idx="1"/>
          </p:nvPr>
        </p:nvSpPr>
        <p:spPr>
          <a:xfrm>
            <a:off x="421821" y="1825624"/>
            <a:ext cx="11348357" cy="4689475"/>
          </a:xfrm>
          <a:solidFill>
            <a:schemeClr val="bg1"/>
          </a:solidFill>
        </p:spPr>
        <p:txBody>
          <a:bodyPr lIns="216000" tIns="108000" bIns="108000">
            <a:normAutofit/>
          </a:bodyPr>
          <a:lstStyle/>
          <a:p>
            <a:pPr marL="0" indent="0">
              <a:buNone/>
            </a:pPr>
            <a:r>
              <a:rPr lang="nl-NL" b="1" dirty="0" smtClean="0">
                <a:solidFill>
                  <a:srgbClr val="FF0000"/>
                </a:solidFill>
                <a:latin typeface="Book Antiqua" panose="02040602050305030304" pitchFamily="18" charset="0"/>
              </a:rPr>
              <a:t>H</a:t>
            </a:r>
            <a:r>
              <a:rPr lang="nl-NL" dirty="0" smtClean="0">
                <a:latin typeface="Book Antiqua" panose="02040602050305030304" pitchFamily="18" charset="0"/>
              </a:rPr>
              <a:t>e has </a:t>
            </a:r>
            <a:r>
              <a:rPr lang="nl-NL" dirty="0" err="1" smtClean="0">
                <a:latin typeface="Book Antiqua" panose="02040602050305030304" pitchFamily="18" charset="0"/>
              </a:rPr>
              <a:t>three</a:t>
            </a:r>
            <a:r>
              <a:rPr lang="nl-NL" dirty="0" smtClean="0">
                <a:latin typeface="Book Antiqua" panose="02040602050305030304" pitchFamily="18" charset="0"/>
              </a:rPr>
              <a:t> </a:t>
            </a:r>
            <a:r>
              <a:rPr lang="nl-NL" dirty="0" err="1" smtClean="0">
                <a:latin typeface="Book Antiqua" panose="02040602050305030304" pitchFamily="18" charset="0"/>
              </a:rPr>
              <a:t>ways</a:t>
            </a:r>
            <a:r>
              <a:rPr lang="nl-NL" dirty="0" smtClean="0">
                <a:latin typeface="Book Antiqua" panose="02040602050305030304" pitchFamily="18" charset="0"/>
              </a:rPr>
              <a:t> </a:t>
            </a:r>
            <a:r>
              <a:rPr lang="nl-NL" dirty="0" err="1" smtClean="0">
                <a:latin typeface="Book Antiqua" panose="02040602050305030304" pitchFamily="18" charset="0"/>
              </a:rPr>
              <a:t>to</a:t>
            </a:r>
            <a:r>
              <a:rPr lang="nl-NL" dirty="0" smtClean="0">
                <a:latin typeface="Book Antiqua" panose="02040602050305030304" pitchFamily="18" charset="0"/>
              </a:rPr>
              <a:t> </a:t>
            </a:r>
            <a:r>
              <a:rPr lang="nl-NL" dirty="0" err="1" smtClean="0">
                <a:latin typeface="Book Antiqua" panose="02040602050305030304" pitchFamily="18" charset="0"/>
              </a:rPr>
              <a:t>intervene</a:t>
            </a:r>
            <a:r>
              <a:rPr lang="nl-NL" dirty="0" smtClean="0">
                <a:latin typeface="Book Antiqua" panose="02040602050305030304" pitchFamily="18" charset="0"/>
              </a:rPr>
              <a:t>:</a:t>
            </a:r>
          </a:p>
          <a:p>
            <a:pPr marL="514350" indent="-514350">
              <a:buFont typeface="+mj-lt"/>
              <a:buAutoNum type="arabicPeriod"/>
            </a:pPr>
            <a:r>
              <a:rPr lang="nl-NL" b="1" dirty="0" smtClean="0">
                <a:solidFill>
                  <a:srgbClr val="FF0000"/>
                </a:solidFill>
                <a:latin typeface="Book Antiqua" panose="02040602050305030304" pitchFamily="18" charset="0"/>
              </a:rPr>
              <a:t>v</a:t>
            </a:r>
            <a:r>
              <a:rPr lang="nl-NL" dirty="0" smtClean="0">
                <a:latin typeface="Book Antiqua" panose="02040602050305030304" pitchFamily="18" charset="0"/>
              </a:rPr>
              <a:t>ia direct </a:t>
            </a:r>
            <a:r>
              <a:rPr lang="nl-NL" dirty="0" err="1" smtClean="0">
                <a:latin typeface="Book Antiqua" panose="02040602050305030304" pitchFamily="18" charset="0"/>
              </a:rPr>
              <a:t>correspondence</a:t>
            </a:r>
            <a:r>
              <a:rPr lang="nl-NL" dirty="0" smtClean="0">
                <a:latin typeface="Book Antiqua" panose="02040602050305030304" pitchFamily="18" charset="0"/>
              </a:rPr>
              <a:t> </a:t>
            </a:r>
            <a:r>
              <a:rPr lang="nl-NL" dirty="0" err="1" smtClean="0">
                <a:latin typeface="Book Antiqua" panose="02040602050305030304" pitchFamily="18" charset="0"/>
              </a:rPr>
              <a:t>with</a:t>
            </a:r>
            <a:r>
              <a:rPr lang="nl-NL" dirty="0" smtClean="0">
                <a:latin typeface="Book Antiqua" panose="02040602050305030304" pitchFamily="18" charset="0"/>
              </a:rPr>
              <a:t> Jacob </a:t>
            </a:r>
            <a:r>
              <a:rPr lang="nl-NL" dirty="0" err="1" smtClean="0">
                <a:latin typeface="Book Antiqua" panose="02040602050305030304" pitchFamily="18" charset="0"/>
              </a:rPr>
              <a:t>and</a:t>
            </a:r>
            <a:r>
              <a:rPr lang="nl-NL" dirty="0" smtClean="0">
                <a:latin typeface="Book Antiqua" panose="02040602050305030304" pitchFamily="18" charset="0"/>
              </a:rPr>
              <a:t> Johann </a:t>
            </a:r>
          </a:p>
          <a:p>
            <a:pPr marL="514350" indent="-514350">
              <a:buFont typeface="+mj-lt"/>
              <a:buAutoNum type="arabicPeriod"/>
            </a:pPr>
            <a:r>
              <a:rPr lang="en-US" b="1" dirty="0" smtClean="0">
                <a:solidFill>
                  <a:srgbClr val="FF0000"/>
                </a:solidFill>
                <a:latin typeface="Book Antiqua" panose="02040602050305030304" pitchFamily="18" charset="0"/>
              </a:rPr>
              <a:t>h</a:t>
            </a:r>
            <a:r>
              <a:rPr lang="en-US" dirty="0" smtClean="0">
                <a:latin typeface="Book Antiqua" panose="02040602050305030304" pitchFamily="18" charset="0"/>
              </a:rPr>
              <a:t>e offers </a:t>
            </a:r>
            <a:r>
              <a:rPr lang="en-US" dirty="0">
                <a:latin typeface="Book Antiqua" panose="02040602050305030304" pitchFamily="18" charset="0"/>
              </a:rPr>
              <a:t>them a carrot, provided that they would behave </a:t>
            </a:r>
            <a:r>
              <a:rPr lang="en-US" dirty="0" smtClean="0">
                <a:latin typeface="Book Antiqua" panose="02040602050305030304" pitchFamily="18" charset="0"/>
              </a:rPr>
              <a:t>properly</a:t>
            </a:r>
          </a:p>
          <a:p>
            <a:pPr marL="514350" indent="-514350">
              <a:buFont typeface="+mj-lt"/>
              <a:buAutoNum type="arabicPeriod"/>
            </a:pPr>
            <a:r>
              <a:rPr lang="en-US" b="1" dirty="0" smtClean="0">
                <a:solidFill>
                  <a:srgbClr val="FF0000"/>
                </a:solidFill>
                <a:latin typeface="Book Antiqua" panose="02040602050305030304" pitchFamily="18" charset="0"/>
              </a:rPr>
              <a:t>h</a:t>
            </a:r>
            <a:r>
              <a:rPr lang="en-US" dirty="0" smtClean="0">
                <a:latin typeface="Book Antiqua" panose="02040602050305030304" pitchFamily="18" charset="0"/>
              </a:rPr>
              <a:t>e acts in public, via his publications</a:t>
            </a:r>
            <a:endParaRPr lang="en-US" dirty="0">
              <a:latin typeface="Book Antiqua" panose="02040602050305030304" pitchFamily="18" charset="0"/>
            </a:endParaRPr>
          </a:p>
        </p:txBody>
      </p:sp>
    </p:spTree>
    <p:extLst>
      <p:ext uri="{BB962C8B-B14F-4D97-AF65-F5344CB8AC3E}">
        <p14:creationId xmlns:p14="http://schemas.microsoft.com/office/powerpoint/2010/main" val="380837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821" y="228601"/>
            <a:ext cx="11348357" cy="1117599"/>
          </a:xfrm>
          <a:solidFill>
            <a:schemeClr val="bg1"/>
          </a:solidFill>
        </p:spPr>
        <p:txBody>
          <a:bodyPr lIns="216000" rIns="144000"/>
          <a:lstStyle/>
          <a:p>
            <a:r>
              <a:rPr lang="nl-NL" dirty="0" smtClean="0"/>
              <a:t>Leibniz </a:t>
            </a:r>
            <a:r>
              <a:rPr lang="nl-NL" dirty="0" err="1" smtClean="0"/>
              <a:t>about</a:t>
            </a:r>
            <a:r>
              <a:rPr lang="nl-NL" dirty="0" smtClean="0"/>
              <a:t> </a:t>
            </a:r>
            <a:r>
              <a:rPr lang="nl-NL" dirty="0" err="1" smtClean="0"/>
              <a:t>the</a:t>
            </a:r>
            <a:r>
              <a:rPr lang="nl-NL" dirty="0" smtClean="0"/>
              <a:t> </a:t>
            </a:r>
            <a:r>
              <a:rPr lang="nl-NL" dirty="0" err="1" smtClean="0"/>
              <a:t>affair</a:t>
            </a:r>
            <a:r>
              <a:rPr lang="nl-NL" dirty="0" smtClean="0"/>
              <a:t> in </a:t>
            </a:r>
            <a:r>
              <a:rPr lang="nl-NL" dirty="0" err="1" smtClean="0"/>
              <a:t>the</a:t>
            </a:r>
            <a:r>
              <a:rPr lang="nl-NL" dirty="0" smtClean="0"/>
              <a:t> </a:t>
            </a:r>
            <a:r>
              <a:rPr lang="nl-NL" i="1" dirty="0" smtClean="0"/>
              <a:t>Acta</a:t>
            </a:r>
            <a:r>
              <a:rPr lang="nl-NL" dirty="0" smtClean="0"/>
              <a:t> (1701)</a:t>
            </a:r>
            <a:endParaRPr lang="en-US" dirty="0"/>
          </a:p>
        </p:txBody>
      </p:sp>
      <p:sp>
        <p:nvSpPr>
          <p:cNvPr id="3" name="Content Placeholder 2"/>
          <p:cNvSpPr>
            <a:spLocks noGrp="1"/>
          </p:cNvSpPr>
          <p:nvPr>
            <p:ph idx="1"/>
          </p:nvPr>
        </p:nvSpPr>
        <p:spPr>
          <a:xfrm>
            <a:off x="421821" y="1562100"/>
            <a:ext cx="11348357" cy="4952999"/>
          </a:xfrm>
          <a:solidFill>
            <a:schemeClr val="bg1"/>
          </a:solidFill>
        </p:spPr>
        <p:txBody>
          <a:bodyPr lIns="216000" tIns="108000" bIns="108000">
            <a:normAutofit/>
          </a:bodyPr>
          <a:lstStyle/>
          <a:p>
            <a:pPr marL="0" indent="0">
              <a:lnSpc>
                <a:spcPct val="100000"/>
              </a:lnSpc>
              <a:buNone/>
            </a:pPr>
            <a:r>
              <a:rPr lang="en-US" dirty="0" smtClean="0">
                <a:latin typeface="Book Antiqua" panose="02040602050305030304" pitchFamily="18" charset="0"/>
              </a:rPr>
              <a:t>“ </a:t>
            </a:r>
            <a:r>
              <a:rPr lang="en-US" b="1" dirty="0" smtClean="0">
                <a:solidFill>
                  <a:srgbClr val="FF0000"/>
                </a:solidFill>
                <a:latin typeface="Book Antiqua" panose="02040602050305030304" pitchFamily="18" charset="0"/>
              </a:rPr>
              <a:t>P</a:t>
            </a:r>
            <a:r>
              <a:rPr lang="en-US" dirty="0" smtClean="0">
                <a:solidFill>
                  <a:srgbClr val="002060"/>
                </a:solidFill>
                <a:latin typeface="Book Antiqua" panose="02040602050305030304" pitchFamily="18" charset="0"/>
              </a:rPr>
              <a:t>rofessor </a:t>
            </a:r>
            <a:r>
              <a:rPr lang="en-US" dirty="0">
                <a:solidFill>
                  <a:srgbClr val="002060"/>
                </a:solidFill>
                <a:latin typeface="Book Antiqua" panose="02040602050305030304" pitchFamily="18" charset="0"/>
              </a:rPr>
              <a:t>Jacob Bernoulli from Basel has sent me his open letter to the Groningen professor Johann Bernoulli, from which it is only too clear that his intention is to invite me in a certain way to take a particular position. I, for my part, hold both brothers in so great esteem as one can only esteem a mind that has penetrated into mathematics very deeply. And I owe both my sincerest respect, and the scientific community does so even more, that mainly the seeds they spread, partly indirectly and partly by their own inventions, resulted for my method in such a rich harvest</a:t>
            </a:r>
            <a:r>
              <a:rPr lang="en-US" dirty="0" smtClean="0">
                <a:solidFill>
                  <a:srgbClr val="002060"/>
                </a:solidFill>
                <a:latin typeface="Book Antiqua" panose="02040602050305030304" pitchFamily="18" charset="0"/>
              </a:rPr>
              <a:t>.</a:t>
            </a:r>
            <a:r>
              <a:rPr lang="en-US" dirty="0" smtClean="0">
                <a:latin typeface="Book Antiqua" panose="02040602050305030304" pitchFamily="18" charset="0"/>
              </a:rPr>
              <a:t> … “</a:t>
            </a:r>
            <a:endParaRPr lang="en-US" dirty="0">
              <a:latin typeface="Book Antiqua" panose="02040602050305030304" pitchFamily="18" charset="0"/>
            </a:endParaRPr>
          </a:p>
        </p:txBody>
      </p:sp>
    </p:spTree>
    <p:extLst>
      <p:ext uri="{BB962C8B-B14F-4D97-AF65-F5344CB8AC3E}">
        <p14:creationId xmlns:p14="http://schemas.microsoft.com/office/powerpoint/2010/main" val="279453440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821" y="228601"/>
            <a:ext cx="11348357" cy="1117599"/>
          </a:xfrm>
          <a:solidFill>
            <a:schemeClr val="bg1"/>
          </a:solidFill>
        </p:spPr>
        <p:txBody>
          <a:bodyPr lIns="216000" rIns="144000"/>
          <a:lstStyle/>
          <a:p>
            <a:r>
              <a:rPr lang="nl-NL" dirty="0" smtClean="0"/>
              <a:t>Leibniz </a:t>
            </a:r>
            <a:r>
              <a:rPr lang="nl-NL" dirty="0" err="1" smtClean="0"/>
              <a:t>about</a:t>
            </a:r>
            <a:r>
              <a:rPr lang="nl-NL" dirty="0" smtClean="0"/>
              <a:t> </a:t>
            </a:r>
            <a:r>
              <a:rPr lang="nl-NL" dirty="0" err="1" smtClean="0"/>
              <a:t>the</a:t>
            </a:r>
            <a:r>
              <a:rPr lang="nl-NL" dirty="0" smtClean="0"/>
              <a:t> </a:t>
            </a:r>
            <a:r>
              <a:rPr lang="nl-NL" dirty="0" err="1" smtClean="0"/>
              <a:t>affair</a:t>
            </a:r>
            <a:r>
              <a:rPr lang="nl-NL" dirty="0" smtClean="0"/>
              <a:t> in </a:t>
            </a:r>
            <a:r>
              <a:rPr lang="nl-NL" dirty="0" err="1" smtClean="0"/>
              <a:t>the</a:t>
            </a:r>
            <a:r>
              <a:rPr lang="nl-NL" dirty="0" smtClean="0"/>
              <a:t> </a:t>
            </a:r>
            <a:r>
              <a:rPr lang="nl-NL" i="1" dirty="0" smtClean="0"/>
              <a:t>Acta</a:t>
            </a:r>
            <a:r>
              <a:rPr lang="nl-NL" dirty="0" smtClean="0"/>
              <a:t> (2)</a:t>
            </a:r>
            <a:endParaRPr lang="en-US" dirty="0"/>
          </a:p>
        </p:txBody>
      </p:sp>
      <p:sp>
        <p:nvSpPr>
          <p:cNvPr id="3" name="Content Placeholder 2"/>
          <p:cNvSpPr>
            <a:spLocks noGrp="1"/>
          </p:cNvSpPr>
          <p:nvPr>
            <p:ph idx="1"/>
          </p:nvPr>
        </p:nvSpPr>
        <p:spPr>
          <a:xfrm>
            <a:off x="421821" y="1562100"/>
            <a:ext cx="11348357" cy="3410953"/>
          </a:xfrm>
          <a:solidFill>
            <a:schemeClr val="bg1"/>
          </a:solidFill>
        </p:spPr>
        <p:txBody>
          <a:bodyPr lIns="216000" tIns="108000" bIns="108000">
            <a:normAutofit/>
          </a:bodyPr>
          <a:lstStyle/>
          <a:p>
            <a:pPr marL="0" indent="0">
              <a:lnSpc>
                <a:spcPct val="100000"/>
              </a:lnSpc>
              <a:buNone/>
            </a:pPr>
            <a:r>
              <a:rPr lang="en-US" dirty="0" smtClean="0">
                <a:latin typeface="Book Antiqua" panose="02040602050305030304" pitchFamily="18" charset="0"/>
              </a:rPr>
              <a:t>“...  </a:t>
            </a:r>
            <a:r>
              <a:rPr lang="en-US" dirty="0" smtClean="0">
                <a:solidFill>
                  <a:srgbClr val="FF0000"/>
                </a:solidFill>
                <a:latin typeface="Book Antiqua" panose="02040602050305030304" pitchFamily="18" charset="0"/>
              </a:rPr>
              <a:t>F</a:t>
            </a:r>
            <a:r>
              <a:rPr lang="en-US" dirty="0" smtClean="0">
                <a:solidFill>
                  <a:srgbClr val="002060"/>
                </a:solidFill>
                <a:latin typeface="Book Antiqua" panose="02040602050305030304" pitchFamily="18" charset="0"/>
              </a:rPr>
              <a:t>or </a:t>
            </a:r>
            <a:r>
              <a:rPr lang="en-US" dirty="0">
                <a:solidFill>
                  <a:srgbClr val="002060"/>
                </a:solidFill>
                <a:latin typeface="Book Antiqua" panose="02040602050305030304" pitchFamily="18" charset="0"/>
              </a:rPr>
              <a:t>the rest I wish very much, yes I ask for it, that a noble pair of brothers may temper its rivalry, though most useful for the study of higher mathematics, so that people do not think worse about the sciences, when they must see that men of so big and immeasurable mental gifts, yes what is the summit, brothers, in a minor case have not been able to control their emotions</a:t>
            </a:r>
            <a:r>
              <a:rPr lang="en-US" dirty="0" smtClean="0">
                <a:solidFill>
                  <a:srgbClr val="002060"/>
                </a:solidFill>
                <a:latin typeface="Book Antiqua" panose="02040602050305030304" pitchFamily="18" charset="0"/>
              </a:rPr>
              <a:t>. </a:t>
            </a:r>
            <a:r>
              <a:rPr lang="en-US" dirty="0" smtClean="0">
                <a:latin typeface="Book Antiqua" panose="02040602050305030304" pitchFamily="18" charset="0"/>
              </a:rPr>
              <a:t>”</a:t>
            </a:r>
            <a:endParaRPr lang="en-US" dirty="0">
              <a:latin typeface="Book Antiqua" panose="02040602050305030304" pitchFamily="18" charset="0"/>
            </a:endParaRPr>
          </a:p>
        </p:txBody>
      </p:sp>
      <p:sp>
        <p:nvSpPr>
          <p:cNvPr id="4" name="Rectangle 3">
            <a:hlinkClick r:id="rId2" action="ppaction://hlinkpres?slideindex=1&amp;slidetitle="/>
          </p:cNvPr>
          <p:cNvSpPr/>
          <p:nvPr/>
        </p:nvSpPr>
        <p:spPr>
          <a:xfrm>
            <a:off x="272716" y="4443663"/>
            <a:ext cx="11742821" cy="2294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70542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821" y="228601"/>
            <a:ext cx="11348357" cy="1396774"/>
          </a:xfrm>
          <a:solidFill>
            <a:schemeClr val="bg1"/>
          </a:solidFill>
        </p:spPr>
        <p:txBody>
          <a:bodyPr lIns="216000" rIns="144000"/>
          <a:lstStyle/>
          <a:p>
            <a:r>
              <a:rPr lang="nl-NL" dirty="0" smtClean="0"/>
              <a:t>Leibniz, </a:t>
            </a:r>
            <a:r>
              <a:rPr lang="nl-NL" dirty="0" err="1" smtClean="0"/>
              <a:t>writing</a:t>
            </a:r>
            <a:r>
              <a:rPr lang="nl-NL" dirty="0" smtClean="0"/>
              <a:t> </a:t>
            </a:r>
            <a:r>
              <a:rPr lang="nl-NL" dirty="0" err="1" smtClean="0"/>
              <a:t>to</a:t>
            </a:r>
            <a:r>
              <a:rPr lang="nl-NL" dirty="0" smtClean="0"/>
              <a:t> </a:t>
            </a:r>
            <a:r>
              <a:rPr lang="nl-NL" dirty="0" err="1" smtClean="0"/>
              <a:t>the</a:t>
            </a:r>
            <a:r>
              <a:rPr lang="nl-NL" dirty="0" smtClean="0"/>
              <a:t> Duke of </a:t>
            </a:r>
            <a:r>
              <a:rPr lang="nl-NL" dirty="0" err="1" smtClean="0"/>
              <a:t>Hanover</a:t>
            </a:r>
            <a:r>
              <a:rPr lang="nl-NL" dirty="0" smtClean="0"/>
              <a:t> (2)</a:t>
            </a:r>
            <a:endParaRPr lang="en-US" dirty="0"/>
          </a:p>
        </p:txBody>
      </p:sp>
      <p:sp>
        <p:nvSpPr>
          <p:cNvPr id="3" name="Content Placeholder 2"/>
          <p:cNvSpPr>
            <a:spLocks noGrp="1"/>
          </p:cNvSpPr>
          <p:nvPr>
            <p:ph idx="1"/>
          </p:nvPr>
        </p:nvSpPr>
        <p:spPr>
          <a:xfrm>
            <a:off x="421821" y="1825624"/>
            <a:ext cx="11348357" cy="4689475"/>
          </a:xfrm>
          <a:solidFill>
            <a:schemeClr val="bg1"/>
          </a:solidFill>
        </p:spPr>
        <p:txBody>
          <a:bodyPr lIns="216000" tIns="108000" bIns="108000"/>
          <a:lstStyle/>
          <a:p>
            <a:pPr marL="360000" indent="-457200">
              <a:buNone/>
            </a:pPr>
            <a:r>
              <a:rPr lang="nl-NL" dirty="0" smtClean="0">
                <a:latin typeface="Book Antiqua" panose="02040602050305030304" pitchFamily="18" charset="0"/>
              </a:rPr>
              <a:t>(</a:t>
            </a:r>
            <a:r>
              <a:rPr lang="nl-NL" b="1" dirty="0" smtClean="0">
                <a:solidFill>
                  <a:srgbClr val="FF0000"/>
                </a:solidFill>
                <a:latin typeface="Book Antiqua" panose="02040602050305030304" pitchFamily="18" charset="0"/>
              </a:rPr>
              <a:t>W</a:t>
            </a:r>
            <a:r>
              <a:rPr lang="nl-NL" dirty="0" smtClean="0">
                <a:latin typeface="Book Antiqua" panose="02040602050305030304" pitchFamily="18" charset="0"/>
              </a:rPr>
              <a:t>e return </a:t>
            </a:r>
            <a:r>
              <a:rPr lang="nl-NL" dirty="0" err="1" smtClean="0">
                <a:latin typeface="Book Antiqua" panose="02040602050305030304" pitchFamily="18" charset="0"/>
              </a:rPr>
              <a:t>for</a:t>
            </a:r>
            <a:r>
              <a:rPr lang="nl-NL" dirty="0" smtClean="0">
                <a:latin typeface="Book Antiqua" panose="02040602050305030304" pitchFamily="18" charset="0"/>
              </a:rPr>
              <a:t> a </a:t>
            </a:r>
            <a:r>
              <a:rPr lang="nl-NL" dirty="0" err="1" smtClean="0">
                <a:latin typeface="Book Antiqua" panose="02040602050305030304" pitchFamily="18" charset="0"/>
              </a:rPr>
              <a:t>while</a:t>
            </a:r>
            <a:r>
              <a:rPr lang="nl-NL" dirty="0" smtClean="0">
                <a:latin typeface="Book Antiqua" panose="02040602050305030304" pitchFamily="18" charset="0"/>
              </a:rPr>
              <a:t> </a:t>
            </a:r>
            <a:r>
              <a:rPr lang="nl-NL" dirty="0" err="1" smtClean="0">
                <a:latin typeface="Book Antiqua" panose="02040602050305030304" pitchFamily="18" charset="0"/>
              </a:rPr>
              <a:t>to</a:t>
            </a:r>
            <a:r>
              <a:rPr lang="nl-NL" dirty="0" smtClean="0">
                <a:latin typeface="Book Antiqua" panose="02040602050305030304" pitchFamily="18" charset="0"/>
              </a:rPr>
              <a:t> </a:t>
            </a:r>
            <a:r>
              <a:rPr lang="nl-NL" dirty="0" err="1" smtClean="0">
                <a:latin typeface="Book Antiqua" panose="02040602050305030304" pitchFamily="18" charset="0"/>
              </a:rPr>
              <a:t>October</a:t>
            </a:r>
            <a:r>
              <a:rPr lang="nl-NL" dirty="0" smtClean="0">
                <a:latin typeface="Book Antiqua" panose="02040602050305030304" pitchFamily="18" charset="0"/>
              </a:rPr>
              <a:t> 1671.)</a:t>
            </a:r>
          </a:p>
          <a:p>
            <a:pPr marL="360000" indent="-457200">
              <a:buNone/>
            </a:pPr>
            <a:r>
              <a:rPr lang="en-US" sz="3200" dirty="0" smtClean="0"/>
              <a:t>“ </a:t>
            </a:r>
            <a:r>
              <a:rPr lang="en-US" b="1" dirty="0">
                <a:solidFill>
                  <a:srgbClr val="FF0000"/>
                </a:solidFill>
                <a:latin typeface="Book Antiqua" panose="02040602050305030304" pitchFamily="18" charset="0"/>
              </a:rPr>
              <a:t>M</a:t>
            </a:r>
            <a:r>
              <a:rPr lang="en-US" sz="3200" dirty="0" smtClean="0">
                <a:solidFill>
                  <a:srgbClr val="002060"/>
                </a:solidFill>
                <a:latin typeface="+mj-lt"/>
              </a:rPr>
              <a:t>y </a:t>
            </a:r>
            <a:r>
              <a:rPr lang="en-US" sz="3200" dirty="0">
                <a:solidFill>
                  <a:srgbClr val="002060"/>
                </a:solidFill>
                <a:latin typeface="+mj-lt"/>
              </a:rPr>
              <a:t>highest wish is how I may obtain such peaceful circumstances that I may employ the little talent that God has bestowed on me for the perfection of the sciences, and for </a:t>
            </a:r>
            <a:r>
              <a:rPr lang="en-US" sz="3200" dirty="0" smtClean="0">
                <a:solidFill>
                  <a:srgbClr val="002060"/>
                </a:solidFill>
                <a:latin typeface="+mj-lt"/>
              </a:rPr>
              <a:t>that, </a:t>
            </a:r>
            <a:r>
              <a:rPr lang="en-US" sz="3200" dirty="0">
                <a:solidFill>
                  <a:srgbClr val="002060"/>
                </a:solidFill>
                <a:latin typeface="+mj-lt"/>
              </a:rPr>
              <a:t>I do not see better conditions than there are now in France. </a:t>
            </a:r>
            <a:r>
              <a:rPr lang="en-US" sz="3200" dirty="0" smtClean="0">
                <a:latin typeface="+mj-lt"/>
              </a:rPr>
              <a:t>[...] </a:t>
            </a:r>
            <a:r>
              <a:rPr lang="en-US" sz="3200" dirty="0" smtClean="0">
                <a:solidFill>
                  <a:srgbClr val="002060"/>
                </a:solidFill>
                <a:latin typeface="+mj-lt"/>
              </a:rPr>
              <a:t>I </a:t>
            </a:r>
            <a:r>
              <a:rPr lang="en-US" sz="3200" dirty="0">
                <a:solidFill>
                  <a:srgbClr val="002060"/>
                </a:solidFill>
                <a:latin typeface="+mj-lt"/>
              </a:rPr>
              <a:t>am confident of those results that I can easily present, such as: my calculating machine, my optical inventions, my justification of the possible mysteries of the Eucharist, and finally my new counsel for a Holy War</a:t>
            </a:r>
            <a:r>
              <a:rPr lang="en-US" sz="3200" dirty="0" smtClean="0">
                <a:solidFill>
                  <a:srgbClr val="002060"/>
                </a:solidFill>
                <a:latin typeface="+mj-lt"/>
              </a:rPr>
              <a:t>. </a:t>
            </a:r>
            <a:r>
              <a:rPr lang="en-US" sz="3200" dirty="0" smtClean="0"/>
              <a:t>”</a:t>
            </a:r>
            <a:endParaRPr lang="en-US" sz="3200" dirty="0">
              <a:latin typeface="Book Antiqua" panose="02040602050305030304" pitchFamily="18" charset="0"/>
            </a:endParaRPr>
          </a:p>
        </p:txBody>
      </p:sp>
    </p:spTree>
    <p:extLst>
      <p:ext uri="{BB962C8B-B14F-4D97-AF65-F5344CB8AC3E}">
        <p14:creationId xmlns:p14="http://schemas.microsoft.com/office/powerpoint/2010/main" val="102716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821" y="228601"/>
            <a:ext cx="11348357" cy="1396774"/>
          </a:xfrm>
          <a:solidFill>
            <a:schemeClr val="bg1"/>
          </a:solidFill>
        </p:spPr>
        <p:txBody>
          <a:bodyPr lIns="216000" rIns="144000"/>
          <a:lstStyle/>
          <a:p>
            <a:r>
              <a:rPr lang="nl-NL" dirty="0" smtClean="0"/>
              <a:t>A </a:t>
            </a:r>
            <a:r>
              <a:rPr lang="nl-NL" dirty="0" err="1" smtClean="0"/>
              <a:t>stunning</a:t>
            </a:r>
            <a:r>
              <a:rPr lang="nl-NL" dirty="0" smtClean="0"/>
              <a:t> letter</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21821" y="1825624"/>
                <a:ext cx="11348357" cy="4689475"/>
              </a:xfrm>
              <a:solidFill>
                <a:schemeClr val="bg1"/>
              </a:solidFill>
            </p:spPr>
            <p:txBody>
              <a:bodyPr lIns="216000" tIns="108000" bIns="108000">
                <a:normAutofit/>
              </a:bodyPr>
              <a:lstStyle/>
              <a:p>
                <a:pPr marL="0" indent="0">
                  <a:buNone/>
                </a:pPr>
                <a:r>
                  <a:rPr lang="en-US" b="1" dirty="0" smtClean="0">
                    <a:solidFill>
                      <a:srgbClr val="FF0000"/>
                    </a:solidFill>
                    <a:latin typeface="Book Antiqua" panose="02040602050305030304" pitchFamily="18" charset="0"/>
                  </a:rPr>
                  <a:t>F</a:t>
                </a:r>
                <a:r>
                  <a:rPr lang="en-US" dirty="0" smtClean="0">
                    <a:latin typeface="Book Antiqua" panose="02040602050305030304" pitchFamily="18" charset="0"/>
                  </a:rPr>
                  <a:t>or me, as a mathematician, </a:t>
                </a:r>
                <a:r>
                  <a:rPr lang="en-US" dirty="0">
                    <a:latin typeface="Book Antiqua" panose="02040602050305030304" pitchFamily="18" charset="0"/>
                  </a:rPr>
                  <a:t>this is a stunning </a:t>
                </a:r>
                <a:r>
                  <a:rPr lang="en-US" dirty="0" smtClean="0">
                    <a:latin typeface="Book Antiqua" panose="02040602050305030304" pitchFamily="18" charset="0"/>
                  </a:rPr>
                  <a:t>letter. I knew, he was also a philosopher, but for me </a:t>
                </a:r>
                <a:r>
                  <a:rPr lang="en-US" dirty="0">
                    <a:latin typeface="Book Antiqua" panose="02040602050305030304" pitchFamily="18" charset="0"/>
                  </a:rPr>
                  <a:t>Leibniz was </a:t>
                </a:r>
                <a:r>
                  <a:rPr lang="en-US" dirty="0" smtClean="0">
                    <a:latin typeface="Book Antiqua" panose="02040602050305030304" pitchFamily="18" charset="0"/>
                  </a:rPr>
                  <a:t>mainly </a:t>
                </a:r>
                <a:r>
                  <a:rPr lang="en-US" dirty="0">
                    <a:latin typeface="Book Antiqua" panose="02040602050305030304" pitchFamily="18" charset="0"/>
                  </a:rPr>
                  <a:t>a </a:t>
                </a:r>
                <a:r>
                  <a:rPr lang="en-US" dirty="0" smtClean="0">
                    <a:latin typeface="Book Antiqua" panose="02040602050305030304" pitchFamily="18" charset="0"/>
                  </a:rPr>
                  <a:t>mathematician. </a:t>
                </a:r>
              </a:p>
              <a:p>
                <a:pPr marL="0" indent="0">
                  <a:buNone/>
                </a:pPr>
                <a:r>
                  <a:rPr lang="en-US" b="1" dirty="0">
                    <a:solidFill>
                      <a:srgbClr val="FF0000"/>
                    </a:solidFill>
                    <a:latin typeface="Book Antiqua" panose="02040602050305030304" pitchFamily="18" charset="0"/>
                  </a:rPr>
                  <a:t>A</a:t>
                </a:r>
                <a:r>
                  <a:rPr lang="en-US" dirty="0" smtClean="0">
                    <a:latin typeface="Book Antiqua" panose="02040602050305030304" pitchFamily="18" charset="0"/>
                  </a:rPr>
                  <a:t>s a freshman in mathematics I was amazed by ‘his’ infinite series       	</a:t>
                </a:r>
                <a14:m>
                  <m:oMath xmlns:m="http://schemas.openxmlformats.org/officeDocument/2006/math">
                    <m:f>
                      <m:fPr>
                        <m:ctrlPr>
                          <a:rPr lang="en-US" sz="3600" i="1">
                            <a:latin typeface="Cambria Math"/>
                          </a:rPr>
                        </m:ctrlPr>
                      </m:fPr>
                      <m:num>
                        <m:r>
                          <a:rPr lang="en-GB" sz="3600" i="1">
                            <a:latin typeface="Cambria Math" panose="02040503050406030204" pitchFamily="18" charset="0"/>
                          </a:rPr>
                          <m:t>𝜋</m:t>
                        </m:r>
                      </m:num>
                      <m:den>
                        <m:r>
                          <a:rPr lang="en-GB" sz="3600" i="1">
                            <a:latin typeface="Cambria Math" panose="02040503050406030204" pitchFamily="18" charset="0"/>
                          </a:rPr>
                          <m:t>4</m:t>
                        </m:r>
                      </m:den>
                    </m:f>
                    <m:r>
                      <a:rPr lang="en-GB" sz="3600" i="1">
                        <a:latin typeface="Cambria Math" panose="02040503050406030204" pitchFamily="18" charset="0"/>
                      </a:rPr>
                      <m:t>=1−</m:t>
                    </m:r>
                    <m:f>
                      <m:fPr>
                        <m:ctrlPr>
                          <a:rPr lang="en-US" sz="3600" i="1">
                            <a:latin typeface="Cambria Math"/>
                          </a:rPr>
                        </m:ctrlPr>
                      </m:fPr>
                      <m:num>
                        <m:r>
                          <a:rPr lang="en-GB" sz="3600" i="1">
                            <a:latin typeface="Cambria Math" panose="02040503050406030204" pitchFamily="18" charset="0"/>
                          </a:rPr>
                          <m:t>1</m:t>
                        </m:r>
                      </m:num>
                      <m:den>
                        <m:r>
                          <a:rPr lang="en-GB" sz="3600" i="1">
                            <a:latin typeface="Cambria Math" panose="02040503050406030204" pitchFamily="18" charset="0"/>
                          </a:rPr>
                          <m:t>3</m:t>
                        </m:r>
                      </m:den>
                    </m:f>
                    <m:r>
                      <a:rPr lang="en-GB" sz="3600" i="1">
                        <a:latin typeface="Cambria Math" panose="02040503050406030204" pitchFamily="18" charset="0"/>
                      </a:rPr>
                      <m:t>+</m:t>
                    </m:r>
                    <m:f>
                      <m:fPr>
                        <m:ctrlPr>
                          <a:rPr lang="en-US" sz="3600" i="1">
                            <a:latin typeface="Cambria Math"/>
                          </a:rPr>
                        </m:ctrlPr>
                      </m:fPr>
                      <m:num>
                        <m:r>
                          <a:rPr lang="en-GB" sz="3600" i="1">
                            <a:latin typeface="Cambria Math" panose="02040503050406030204" pitchFamily="18" charset="0"/>
                          </a:rPr>
                          <m:t>1</m:t>
                        </m:r>
                      </m:num>
                      <m:den>
                        <m:r>
                          <a:rPr lang="en-GB" sz="3600" i="1">
                            <a:latin typeface="Cambria Math" panose="02040503050406030204" pitchFamily="18" charset="0"/>
                          </a:rPr>
                          <m:t>5</m:t>
                        </m:r>
                      </m:den>
                    </m:f>
                    <m:r>
                      <a:rPr lang="en-GB" sz="3600" i="1">
                        <a:latin typeface="Cambria Math" panose="02040503050406030204" pitchFamily="18" charset="0"/>
                      </a:rPr>
                      <m:t>−</m:t>
                    </m:r>
                    <m:f>
                      <m:fPr>
                        <m:ctrlPr>
                          <a:rPr lang="en-US" sz="3600" i="1">
                            <a:latin typeface="Cambria Math"/>
                          </a:rPr>
                        </m:ctrlPr>
                      </m:fPr>
                      <m:num>
                        <m:r>
                          <a:rPr lang="en-GB" sz="3600" i="1">
                            <a:latin typeface="Cambria Math" panose="02040503050406030204" pitchFamily="18" charset="0"/>
                          </a:rPr>
                          <m:t>1</m:t>
                        </m:r>
                      </m:num>
                      <m:den>
                        <m:r>
                          <a:rPr lang="en-GB" sz="3600" i="1">
                            <a:latin typeface="Cambria Math" panose="02040503050406030204" pitchFamily="18" charset="0"/>
                          </a:rPr>
                          <m:t>7</m:t>
                        </m:r>
                      </m:den>
                    </m:f>
                    <m:r>
                      <a:rPr lang="en-GB" sz="3600" i="1">
                        <a:latin typeface="Cambria Math" panose="02040503050406030204" pitchFamily="18" charset="0"/>
                      </a:rPr>
                      <m:t>+</m:t>
                    </m:r>
                    <m:f>
                      <m:fPr>
                        <m:ctrlPr>
                          <a:rPr lang="en-US" sz="3600" i="1">
                            <a:latin typeface="Cambria Math"/>
                          </a:rPr>
                        </m:ctrlPr>
                      </m:fPr>
                      <m:num>
                        <m:r>
                          <a:rPr lang="en-GB" sz="3600" i="1">
                            <a:latin typeface="Cambria Math" panose="02040503050406030204" pitchFamily="18" charset="0"/>
                          </a:rPr>
                          <m:t>1</m:t>
                        </m:r>
                      </m:num>
                      <m:den>
                        <m:r>
                          <a:rPr lang="en-GB" sz="3600" i="1">
                            <a:latin typeface="Cambria Math" panose="02040503050406030204" pitchFamily="18" charset="0"/>
                          </a:rPr>
                          <m:t>9</m:t>
                        </m:r>
                      </m:den>
                    </m:f>
                    <m:r>
                      <a:rPr lang="en-GB" sz="3600" i="1">
                        <a:latin typeface="Cambria Math" panose="02040503050406030204" pitchFamily="18" charset="0"/>
                      </a:rPr>
                      <m:t>+…</m:t>
                    </m:r>
                  </m:oMath>
                </a14:m>
                <a:endParaRPr lang="en-US" sz="3600" dirty="0"/>
              </a:p>
              <a:p>
                <a:pPr marL="0" indent="0">
                  <a:buNone/>
                </a:pPr>
                <a:r>
                  <a:rPr lang="en-US" b="1" dirty="0">
                    <a:solidFill>
                      <a:srgbClr val="FF0000"/>
                    </a:solidFill>
                    <a:latin typeface="Book Antiqua" panose="02040602050305030304" pitchFamily="18" charset="0"/>
                  </a:rPr>
                  <a:t>Y</a:t>
                </a:r>
                <a:r>
                  <a:rPr lang="en-US" dirty="0">
                    <a:latin typeface="Book Antiqua" panose="02040602050305030304" pitchFamily="18" charset="0"/>
                  </a:rPr>
                  <a:t>ou divide one by the successive odd numbers, subtract and add </a:t>
                </a:r>
                <a:r>
                  <a:rPr lang="en-US" dirty="0" smtClean="0">
                    <a:latin typeface="Book Antiqua" panose="02040602050305030304" pitchFamily="18" charset="0"/>
                  </a:rPr>
                  <a:t>them alternately, </a:t>
                </a:r>
                <a:r>
                  <a:rPr lang="en-US" dirty="0">
                    <a:latin typeface="Book Antiqua" panose="02040602050305030304" pitchFamily="18" charset="0"/>
                  </a:rPr>
                  <a:t>you do this to infinity, and the sum is a quarter of the magic number </a:t>
                </a:r>
                <a14:m>
                  <m:oMath xmlns:m="http://schemas.openxmlformats.org/officeDocument/2006/math">
                    <m:r>
                      <a:rPr lang="en-GB" i="1">
                        <a:latin typeface="Cambria Math" panose="02040503050406030204" pitchFamily="18" charset="0"/>
                      </a:rPr>
                      <m:t>𝜋</m:t>
                    </m:r>
                  </m:oMath>
                </a14:m>
                <a:r>
                  <a:rPr lang="en-US" dirty="0" smtClean="0">
                    <a:latin typeface="Book Antiqua" panose="02040602050305030304" pitchFamily="18" charset="0"/>
                  </a:rPr>
                  <a:t>. Unbelievable.</a:t>
                </a:r>
              </a:p>
              <a:p>
                <a:pPr marL="0" indent="0">
                  <a:buNone/>
                </a:pPr>
                <a:r>
                  <a:rPr lang="nl-NL" b="1" dirty="0">
                    <a:solidFill>
                      <a:srgbClr val="FF0000"/>
                    </a:solidFill>
                    <a:latin typeface="Book Antiqua" panose="02040602050305030304" pitchFamily="18" charset="0"/>
                  </a:rPr>
                  <a:t>I</a:t>
                </a:r>
                <a:r>
                  <a:rPr lang="nl-NL" dirty="0" smtClean="0">
                    <a:latin typeface="Book Antiqua" panose="02040602050305030304" pitchFamily="18" charset="0"/>
                  </a:rPr>
                  <a:t>n his letter of </a:t>
                </a:r>
                <a:r>
                  <a:rPr lang="nl-NL" dirty="0" err="1" smtClean="0">
                    <a:latin typeface="Book Antiqua" panose="02040602050305030304" pitchFamily="18" charset="0"/>
                  </a:rPr>
                  <a:t>October</a:t>
                </a:r>
                <a:r>
                  <a:rPr lang="nl-NL" dirty="0" smtClean="0">
                    <a:latin typeface="Book Antiqua" panose="02040602050305030304" pitchFamily="18" charset="0"/>
                  </a:rPr>
                  <a:t> 1671, Leibniz is </a:t>
                </a:r>
                <a:r>
                  <a:rPr lang="nl-NL" dirty="0" err="1" smtClean="0">
                    <a:latin typeface="Book Antiqua" panose="02040602050305030304" pitchFamily="18" charset="0"/>
                  </a:rPr>
                  <a:t>not</a:t>
                </a:r>
                <a:r>
                  <a:rPr lang="nl-NL" dirty="0" smtClean="0">
                    <a:latin typeface="Book Antiqua" panose="02040602050305030304" pitchFamily="18" charset="0"/>
                  </a:rPr>
                  <a:t> </a:t>
                </a:r>
                <a:r>
                  <a:rPr lang="nl-NL" dirty="0" err="1" smtClean="0">
                    <a:latin typeface="Book Antiqua" panose="02040602050305030304" pitchFamily="18" charset="0"/>
                  </a:rPr>
                  <a:t>only</a:t>
                </a:r>
                <a:r>
                  <a:rPr lang="nl-NL" dirty="0" smtClean="0">
                    <a:latin typeface="Book Antiqua" panose="02040602050305030304" pitchFamily="18" charset="0"/>
                  </a:rPr>
                  <a:t> a </a:t>
                </a:r>
                <a:r>
                  <a:rPr lang="nl-NL" dirty="0" err="1" smtClean="0">
                    <a:latin typeface="Book Antiqua" panose="02040602050305030304" pitchFamily="18" charset="0"/>
                  </a:rPr>
                  <a:t>scientist</a:t>
                </a:r>
                <a:r>
                  <a:rPr lang="nl-NL" dirty="0" smtClean="0">
                    <a:latin typeface="Book Antiqua" panose="02040602050305030304" pitchFamily="18" charset="0"/>
                  </a:rPr>
                  <a:t>, but </a:t>
                </a:r>
                <a:r>
                  <a:rPr lang="nl-NL" dirty="0" err="1" smtClean="0">
                    <a:latin typeface="Book Antiqua" panose="02040602050305030304" pitchFamily="18" charset="0"/>
                  </a:rPr>
                  <a:t>also</a:t>
                </a:r>
                <a:r>
                  <a:rPr lang="nl-NL" dirty="0" smtClean="0">
                    <a:latin typeface="Book Antiqua" panose="02040602050305030304" pitchFamily="18" charset="0"/>
                  </a:rPr>
                  <a:t> a </a:t>
                </a:r>
                <a:r>
                  <a:rPr lang="nl-NL" dirty="0" err="1" smtClean="0">
                    <a:latin typeface="Book Antiqua" panose="02040602050305030304" pitchFamily="18" charset="0"/>
                  </a:rPr>
                  <a:t>diplomat</a:t>
                </a:r>
                <a:r>
                  <a:rPr lang="nl-NL" dirty="0">
                    <a:latin typeface="Book Antiqua" panose="02040602050305030304" pitchFamily="18" charset="0"/>
                  </a:rPr>
                  <a:t> </a:t>
                </a:r>
                <a:r>
                  <a:rPr lang="nl-NL" dirty="0" err="1" smtClean="0">
                    <a:latin typeface="Book Antiqua" panose="02040602050305030304" pitchFamily="18" charset="0"/>
                  </a:rPr>
                  <a:t>and</a:t>
                </a:r>
                <a:r>
                  <a:rPr lang="nl-NL" dirty="0">
                    <a:latin typeface="Book Antiqua" panose="02040602050305030304" pitchFamily="18" charset="0"/>
                  </a:rPr>
                  <a:t> </a:t>
                </a:r>
                <a:r>
                  <a:rPr lang="nl-NL" dirty="0" err="1" smtClean="0">
                    <a:latin typeface="Book Antiqua" panose="02040602050305030304" pitchFamily="18" charset="0"/>
                  </a:rPr>
                  <a:t>apparently</a:t>
                </a:r>
                <a:r>
                  <a:rPr lang="nl-NL" dirty="0" smtClean="0">
                    <a:latin typeface="Book Antiqua" panose="02040602050305030304" pitchFamily="18" charset="0"/>
                  </a:rPr>
                  <a:t> he has </a:t>
                </a:r>
                <a:r>
                  <a:rPr lang="nl-NL" dirty="0" err="1" smtClean="0">
                    <a:latin typeface="Book Antiqua" panose="02040602050305030304" pitchFamily="18" charset="0"/>
                  </a:rPr>
                  <a:t>theological</a:t>
                </a:r>
                <a:r>
                  <a:rPr lang="nl-NL" dirty="0" smtClean="0">
                    <a:latin typeface="Book Antiqua" panose="02040602050305030304" pitchFamily="18" charset="0"/>
                  </a:rPr>
                  <a:t> </a:t>
                </a:r>
                <a:r>
                  <a:rPr lang="nl-NL" dirty="0" err="1" smtClean="0">
                    <a:latin typeface="Book Antiqua" panose="02040602050305030304" pitchFamily="18" charset="0"/>
                  </a:rPr>
                  <a:t>interests</a:t>
                </a:r>
                <a:r>
                  <a:rPr lang="nl-NL" dirty="0" smtClean="0">
                    <a:latin typeface="Book Antiqua" panose="02040602050305030304" pitchFamily="18" charset="0"/>
                  </a:rPr>
                  <a:t>.  </a:t>
                </a:r>
                <a:endParaRPr lang="en-US" dirty="0">
                  <a:latin typeface="Book Antiqua" panose="02040602050305030304" pitchFamily="18"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21821" y="1825624"/>
                <a:ext cx="11348357" cy="4689475"/>
              </a:xfrm>
              <a:blipFill rotWithShape="0">
                <a:blip r:embed="rId2"/>
                <a:stretch>
                  <a:fillRect t="-1039" r="-1128"/>
                </a:stretch>
              </a:blipFill>
            </p:spPr>
            <p:txBody>
              <a:bodyPr/>
              <a:lstStyle/>
              <a:p>
                <a:r>
                  <a:rPr lang="en-US">
                    <a:noFill/>
                  </a:rPr>
                  <a:t> </a:t>
                </a:r>
              </a:p>
            </p:txBody>
          </p:sp>
        </mc:Fallback>
      </mc:AlternateContent>
    </p:spTree>
    <p:extLst>
      <p:ext uri="{BB962C8B-B14F-4D97-AF65-F5344CB8AC3E}">
        <p14:creationId xmlns:p14="http://schemas.microsoft.com/office/powerpoint/2010/main" val="3701808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821" y="228601"/>
            <a:ext cx="11348357" cy="1396774"/>
          </a:xfrm>
          <a:solidFill>
            <a:schemeClr val="bg1"/>
          </a:solidFill>
        </p:spPr>
        <p:txBody>
          <a:bodyPr lIns="216000" rIns="144000"/>
          <a:lstStyle/>
          <a:p>
            <a:r>
              <a:rPr lang="nl-NL" dirty="0" smtClean="0"/>
              <a:t>Leibniz in Paris (1672-1676) </a:t>
            </a:r>
            <a:endParaRPr lang="en-US" dirty="0"/>
          </a:p>
        </p:txBody>
      </p:sp>
      <p:sp>
        <p:nvSpPr>
          <p:cNvPr id="3" name="Content Placeholder 2"/>
          <p:cNvSpPr>
            <a:spLocks noGrp="1"/>
          </p:cNvSpPr>
          <p:nvPr>
            <p:ph idx="1"/>
          </p:nvPr>
        </p:nvSpPr>
        <p:spPr>
          <a:xfrm>
            <a:off x="421821" y="1825624"/>
            <a:ext cx="11348357" cy="4689475"/>
          </a:xfrm>
          <a:solidFill>
            <a:schemeClr val="bg1"/>
          </a:solidFill>
        </p:spPr>
        <p:txBody>
          <a:bodyPr lIns="216000" tIns="108000" bIns="108000"/>
          <a:lstStyle/>
          <a:p>
            <a:pPr marL="0" indent="0">
              <a:buNone/>
            </a:pPr>
            <a:r>
              <a:rPr lang="nl-NL" b="1" dirty="0" err="1" smtClean="0">
                <a:solidFill>
                  <a:srgbClr val="FF0000"/>
                </a:solidFill>
                <a:latin typeface="Book Antiqua" panose="02040602050305030304" pitchFamily="18" charset="0"/>
              </a:rPr>
              <a:t>W</a:t>
            </a:r>
            <a:r>
              <a:rPr lang="nl-NL" dirty="0" err="1" smtClean="0">
                <a:latin typeface="Book Antiqua" panose="02040602050305030304" pitchFamily="18" charset="0"/>
              </a:rPr>
              <a:t>hy</a:t>
            </a:r>
            <a:r>
              <a:rPr lang="nl-NL" dirty="0" smtClean="0">
                <a:latin typeface="Book Antiqua" panose="02040602050305030304" pitchFamily="18" charset="0"/>
              </a:rPr>
              <a:t> is Paris </a:t>
            </a:r>
            <a:r>
              <a:rPr lang="nl-NL" dirty="0" err="1" smtClean="0">
                <a:latin typeface="Book Antiqua" panose="02040602050305030304" pitchFamily="18" charset="0"/>
              </a:rPr>
              <a:t>inportant</a:t>
            </a:r>
            <a:r>
              <a:rPr lang="nl-NL" dirty="0" smtClean="0">
                <a:latin typeface="Book Antiqua" panose="02040602050305030304" pitchFamily="18" charset="0"/>
              </a:rPr>
              <a:t> </a:t>
            </a:r>
            <a:r>
              <a:rPr lang="nl-NL" dirty="0" err="1" smtClean="0">
                <a:latin typeface="Book Antiqua" panose="02040602050305030304" pitchFamily="18" charset="0"/>
              </a:rPr>
              <a:t>for</a:t>
            </a:r>
            <a:r>
              <a:rPr lang="nl-NL" dirty="0" smtClean="0">
                <a:latin typeface="Book Antiqua" panose="02040602050305030304" pitchFamily="18" charset="0"/>
              </a:rPr>
              <a:t> Leibniz?</a:t>
            </a:r>
          </a:p>
          <a:p>
            <a:pPr marL="0" indent="0">
              <a:buNone/>
            </a:pPr>
            <a:r>
              <a:rPr lang="en-US" dirty="0" smtClean="0">
                <a:latin typeface="Book Antiqua" panose="02040602050305030304" pitchFamily="18" charset="0"/>
              </a:rPr>
              <a:t>‒ </a:t>
            </a:r>
            <a:r>
              <a:rPr lang="en-US" b="1" dirty="0" smtClean="0">
                <a:solidFill>
                  <a:srgbClr val="FF0000"/>
                </a:solidFill>
                <a:latin typeface="Book Antiqua" panose="02040602050305030304" pitchFamily="18" charset="0"/>
              </a:rPr>
              <a:t>P</a:t>
            </a:r>
            <a:r>
              <a:rPr lang="en-US" dirty="0" smtClean="0">
                <a:latin typeface="Book Antiqua" panose="02040602050305030304" pitchFamily="18" charset="0"/>
              </a:rPr>
              <a:t>aris is </a:t>
            </a:r>
            <a:r>
              <a:rPr lang="en-US" dirty="0">
                <a:latin typeface="Book Antiqua" panose="02040602050305030304" pitchFamily="18" charset="0"/>
              </a:rPr>
              <a:t>a real </a:t>
            </a:r>
            <a:r>
              <a:rPr lang="en-US" dirty="0" err="1" smtClean="0">
                <a:latin typeface="Book Antiqua" panose="02040602050305030304" pitchFamily="18" charset="0"/>
              </a:rPr>
              <a:t>centre</a:t>
            </a:r>
            <a:r>
              <a:rPr lang="en-US" dirty="0" smtClean="0">
                <a:latin typeface="Book Antiqua" panose="02040602050305030304" pitchFamily="18" charset="0"/>
              </a:rPr>
              <a:t> of politics, culture and science</a:t>
            </a:r>
          </a:p>
          <a:p>
            <a:pPr marL="360000" indent="-457200">
              <a:buNone/>
            </a:pPr>
            <a:r>
              <a:rPr lang="en-US" dirty="0">
                <a:latin typeface="Book Antiqua" panose="02040602050305030304" pitchFamily="18" charset="0"/>
              </a:rPr>
              <a:t>‒ </a:t>
            </a:r>
            <a:r>
              <a:rPr lang="en-GB" b="1" dirty="0">
                <a:solidFill>
                  <a:srgbClr val="FF0000"/>
                </a:solidFill>
                <a:latin typeface="Book Antiqua" panose="02040602050305030304" pitchFamily="18" charset="0"/>
              </a:rPr>
              <a:t>P</a:t>
            </a:r>
            <a:r>
              <a:rPr lang="en-GB" dirty="0">
                <a:latin typeface="Book Antiqua" panose="02040602050305030304" pitchFamily="18" charset="0"/>
              </a:rPr>
              <a:t>aris</a:t>
            </a:r>
            <a:r>
              <a:rPr lang="en-GB" dirty="0" smtClean="0">
                <a:latin typeface="+mj-lt"/>
              </a:rPr>
              <a:t> has the </a:t>
            </a:r>
            <a:r>
              <a:rPr lang="en-GB" dirty="0">
                <a:latin typeface="+mj-lt"/>
              </a:rPr>
              <a:t>new </a:t>
            </a:r>
            <a:r>
              <a:rPr lang="en-GB" i="1" dirty="0" err="1">
                <a:latin typeface="+mj-lt"/>
              </a:rPr>
              <a:t>Académie</a:t>
            </a:r>
            <a:r>
              <a:rPr lang="en-GB" i="1" dirty="0">
                <a:latin typeface="+mj-lt"/>
              </a:rPr>
              <a:t> Royale des </a:t>
            </a:r>
            <a:r>
              <a:rPr lang="en-GB" i="1" dirty="0" smtClean="0">
                <a:latin typeface="+mj-lt"/>
              </a:rPr>
              <a:t>Sciences </a:t>
            </a:r>
            <a:r>
              <a:rPr lang="en-GB" dirty="0" smtClean="0">
                <a:latin typeface="+mj-lt"/>
              </a:rPr>
              <a:t>(with Huygens, </a:t>
            </a:r>
            <a:r>
              <a:rPr lang="en-GB" dirty="0" err="1" smtClean="0">
                <a:latin typeface="+mj-lt"/>
              </a:rPr>
              <a:t>Carcavy</a:t>
            </a:r>
            <a:r>
              <a:rPr lang="en-GB" dirty="0" smtClean="0">
                <a:latin typeface="+mj-lt"/>
              </a:rPr>
              <a:t>, </a:t>
            </a:r>
            <a:r>
              <a:rPr lang="en-GB" dirty="0" err="1" smtClean="0">
                <a:latin typeface="+mj-lt"/>
              </a:rPr>
              <a:t>L’Hospital</a:t>
            </a:r>
            <a:r>
              <a:rPr lang="en-GB" dirty="0" smtClean="0">
                <a:latin typeface="+mj-lt"/>
              </a:rPr>
              <a:t>, </a:t>
            </a:r>
            <a:r>
              <a:rPr lang="en-GB" dirty="0" err="1" smtClean="0">
                <a:latin typeface="+mj-lt"/>
              </a:rPr>
              <a:t>Varignon</a:t>
            </a:r>
            <a:r>
              <a:rPr lang="en-GB" dirty="0" smtClean="0">
                <a:latin typeface="+mj-lt"/>
              </a:rPr>
              <a:t>)</a:t>
            </a:r>
            <a:endParaRPr lang="en-GB" dirty="0">
              <a:latin typeface="+mj-lt"/>
            </a:endParaRPr>
          </a:p>
          <a:p>
            <a:pPr marL="0" indent="0">
              <a:buNone/>
            </a:pPr>
            <a:r>
              <a:rPr lang="en-US" dirty="0" smtClean="0">
                <a:latin typeface="Book Antiqua" panose="02040602050305030304" pitchFamily="18" charset="0"/>
              </a:rPr>
              <a:t>‒ </a:t>
            </a:r>
            <a:r>
              <a:rPr lang="en-US" b="1" dirty="0" smtClean="0">
                <a:solidFill>
                  <a:srgbClr val="FF0000"/>
                </a:solidFill>
                <a:latin typeface="Book Antiqua" panose="02040602050305030304" pitchFamily="18" charset="0"/>
              </a:rPr>
              <a:t>P</a:t>
            </a:r>
            <a:r>
              <a:rPr lang="en-US" dirty="0" smtClean="0">
                <a:latin typeface="Book Antiqua" panose="02040602050305030304" pitchFamily="18" charset="0"/>
              </a:rPr>
              <a:t>aris is a </a:t>
            </a:r>
            <a:r>
              <a:rPr lang="en-US" dirty="0">
                <a:latin typeface="Book Antiqua" panose="02040602050305030304" pitchFamily="18" charset="0"/>
              </a:rPr>
              <a:t>stepping stone towards England</a:t>
            </a:r>
            <a:endParaRPr lang="en-US" dirty="0">
              <a:latin typeface="+mj-lt"/>
            </a:endParaRPr>
          </a:p>
        </p:txBody>
      </p:sp>
    </p:spTree>
    <p:extLst>
      <p:ext uri="{BB962C8B-B14F-4D97-AF65-F5344CB8AC3E}">
        <p14:creationId xmlns:p14="http://schemas.microsoft.com/office/powerpoint/2010/main" val="215759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Book Antiqu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2244</TotalTime>
  <Words>3674</Words>
  <Application>Microsoft Office PowerPoint</Application>
  <PresentationFormat>Custom</PresentationFormat>
  <Paragraphs>189</Paragraphs>
  <Slides>65</Slides>
  <Notes>0</Notes>
  <HiddenSlides>1</HiddenSlides>
  <MMClips>3</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Office Theme</vt:lpstr>
      <vt:lpstr>PowerPoint Presentation</vt:lpstr>
      <vt:lpstr>Leibniz </vt:lpstr>
      <vt:lpstr>Leibniz speaking: </vt:lpstr>
      <vt:lpstr>Leibniz </vt:lpstr>
      <vt:lpstr>Leibniz, writing to the Duke of Hanover </vt:lpstr>
      <vt:lpstr>Leibniz in Paris </vt:lpstr>
      <vt:lpstr>Leibniz, writing to the Duke of Hanover (2)</vt:lpstr>
      <vt:lpstr>A stunning letter</vt:lpstr>
      <vt:lpstr>Leibniz in Paris (1672-1676) </vt:lpstr>
      <vt:lpstr>Leibniz in London (first visit February 1673) </vt:lpstr>
      <vt:lpstr>PowerPoint Presentation</vt:lpstr>
      <vt:lpstr>Leibniz in London (second visit Oct. 1676) </vt:lpstr>
      <vt:lpstr>Leibniz in Paris, a review </vt:lpstr>
      <vt:lpstr>Notations ∫1▒ and "d" x date from Paris autumn 1675</vt:lpstr>
      <vt:lpstr>Leibniz in Paris, a review (2)</vt:lpstr>
      <vt:lpstr>Jacob Bernoulli  (Basel, 1654–1705)</vt:lpstr>
      <vt:lpstr>Jacob Bernoulli writes to Leibniz (Dec. 1687):</vt:lpstr>
      <vt:lpstr>Leibniz tours to Italy (Nov. 1687 – June 1690) </vt:lpstr>
      <vt:lpstr>PowerPoint Presentation</vt:lpstr>
      <vt:lpstr>PowerPoint Presentation</vt:lpstr>
      <vt:lpstr>PowerPoint Presentation</vt:lpstr>
      <vt:lpstr>PowerPoint Presentation</vt:lpstr>
      <vt:lpstr>PowerPoint Presentation</vt:lpstr>
      <vt:lpstr>Why this long journey?</vt:lpstr>
      <vt:lpstr>Back to mathematics</vt:lpstr>
      <vt:lpstr>Leibniz’s New method (1684)</vt:lpstr>
      <vt:lpstr>PowerPoint Presentation</vt:lpstr>
      <vt:lpstr>PowerPoint Presentation</vt:lpstr>
      <vt:lpstr>Leibniz’s New method (1684)</vt:lpstr>
      <vt:lpstr>The brothers Bernoulli study the New Method</vt:lpstr>
      <vt:lpstr>Johann Bernoulli  (Basel, 1667–1748)</vt:lpstr>
      <vt:lpstr>Johann is back in Basel, by the end of 1692 </vt:lpstr>
      <vt:lpstr>1690–1695: interaction Leibniz↔Bernoullis</vt:lpstr>
      <vt:lpstr>Now it is Jacob Bernoulli’s turn</vt:lpstr>
      <vt:lpstr>Yet another challenge: the curve of a sail</vt:lpstr>
      <vt:lpstr>Johann Bernoulli is furious</vt:lpstr>
      <vt:lpstr>Leibniz moderates (15/25 May 1696): </vt:lpstr>
      <vt:lpstr>Johann’s turn (June 1696)</vt:lpstr>
      <vt:lpstr>PowerPoint Presentation</vt:lpstr>
      <vt:lpstr>PowerPoint Presentation</vt:lpstr>
      <vt:lpstr>The problem, as Johann phrases it his letter to Leibniz:  Given two points A and B in a vertical plane, to determine the path AMB, along which the movable point M, starting to move from point A and descending because of its own weight, reaches point B in the shortest time. </vt:lpstr>
      <vt:lpstr>Would the straight line that connects A and B be the solution? </vt:lpstr>
      <vt:lpstr>PowerPoint Presentation</vt:lpstr>
      <vt:lpstr>Would the straight line that connects A and B be the solution? </vt:lpstr>
      <vt:lpstr>PowerPoint Presentation</vt:lpstr>
      <vt:lpstr>The cycloid</vt:lpstr>
      <vt:lpstr>PowerPoint Presentation</vt:lpstr>
      <vt:lpstr>The name Brachystochrone </vt:lpstr>
      <vt:lpstr>The distribution of the problem</vt:lpstr>
      <vt:lpstr>PowerPoint Presentation</vt:lpstr>
      <vt:lpstr>Who solved the brachystochrone problem?</vt:lpstr>
      <vt:lpstr>Leibniz tries to calm down the brothers</vt:lpstr>
      <vt:lpstr>From Leibniz’s letters to Jacob and Johann</vt:lpstr>
      <vt:lpstr>Leibniz tries to calm down the brothers</vt:lpstr>
      <vt:lpstr>The carrot: an academy membership</vt:lpstr>
      <vt:lpstr>Conclusions, before Leibniz has the last word</vt:lpstr>
      <vt:lpstr>Conclusions, before Leibniz has the last word</vt:lpstr>
      <vt:lpstr>Leibniz and Jacob Bernoulli on stamps</vt:lpstr>
      <vt:lpstr>PowerPoint Presentation</vt:lpstr>
      <vt:lpstr>Conclusions, before Leibniz has the last word</vt:lpstr>
      <vt:lpstr>PowerPoint Presentation</vt:lpstr>
      <vt:lpstr>PowerPoint Presentation</vt:lpstr>
      <vt:lpstr>Leibniz tries to calm down the brothers</vt:lpstr>
      <vt:lpstr>Leibniz about the affair in the Acta (1701)</vt:lpstr>
      <vt:lpstr>Leibniz about the affair in the Acta (2)</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 van Maanen</dc:creator>
  <cp:lastModifiedBy>Gresham</cp:lastModifiedBy>
  <cp:revision>151</cp:revision>
  <dcterms:created xsi:type="dcterms:W3CDTF">2016-10-18T14:56:51Z</dcterms:created>
  <dcterms:modified xsi:type="dcterms:W3CDTF">2016-10-26T14:52:26Z</dcterms:modified>
</cp:coreProperties>
</file>