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22"/>
  </p:notesMasterIdLst>
  <p:handoutMasterIdLst>
    <p:handoutMasterId r:id="rId23"/>
  </p:handoutMasterIdLst>
  <p:sldIdLst>
    <p:sldId id="256" r:id="rId2"/>
    <p:sldId id="266" r:id="rId3"/>
    <p:sldId id="258" r:id="rId4"/>
    <p:sldId id="288" r:id="rId5"/>
    <p:sldId id="267" r:id="rId6"/>
    <p:sldId id="270" r:id="rId7"/>
    <p:sldId id="271" r:id="rId8"/>
    <p:sldId id="272" r:id="rId9"/>
    <p:sldId id="274" r:id="rId10"/>
    <p:sldId id="275" r:id="rId11"/>
    <p:sldId id="276" r:id="rId12"/>
    <p:sldId id="277" r:id="rId13"/>
    <p:sldId id="278" r:id="rId14"/>
    <p:sldId id="289" r:id="rId15"/>
    <p:sldId id="280" r:id="rId16"/>
    <p:sldId id="281" r:id="rId17"/>
    <p:sldId id="282" r:id="rId18"/>
    <p:sldId id="286" r:id="rId19"/>
    <p:sldId id="283" r:id="rId20"/>
    <p:sldId id="284" r:id="rId21"/>
  </p:sldIdLst>
  <p:sldSz cx="13004800" cy="9753600"/>
  <p:notesSz cx="6858000" cy="9144000"/>
  <p:defaultTextStyle>
    <a:lvl1pPr algn="ctr" defTabSz="584021">
      <a:defRPr sz="3600">
        <a:latin typeface="+mn-lt"/>
        <a:ea typeface="+mn-ea"/>
        <a:cs typeface="+mn-cs"/>
        <a:sym typeface="Helvetica Light"/>
      </a:defRPr>
    </a:lvl1pPr>
    <a:lvl2pPr indent="228530" algn="ctr" defTabSz="584021">
      <a:defRPr sz="3600">
        <a:latin typeface="+mn-lt"/>
        <a:ea typeface="+mn-ea"/>
        <a:cs typeface="+mn-cs"/>
        <a:sym typeface="Helvetica Light"/>
      </a:defRPr>
    </a:lvl2pPr>
    <a:lvl3pPr indent="457058" algn="ctr" defTabSz="584021">
      <a:defRPr sz="3600">
        <a:latin typeface="+mn-lt"/>
        <a:ea typeface="+mn-ea"/>
        <a:cs typeface="+mn-cs"/>
        <a:sym typeface="Helvetica Light"/>
      </a:defRPr>
    </a:lvl3pPr>
    <a:lvl4pPr indent="685589" algn="ctr" defTabSz="584021">
      <a:defRPr sz="3600">
        <a:latin typeface="+mn-lt"/>
        <a:ea typeface="+mn-ea"/>
        <a:cs typeface="+mn-cs"/>
        <a:sym typeface="Helvetica Light"/>
      </a:defRPr>
    </a:lvl4pPr>
    <a:lvl5pPr indent="914119" algn="ctr" defTabSz="584021">
      <a:defRPr sz="3600">
        <a:latin typeface="+mn-lt"/>
        <a:ea typeface="+mn-ea"/>
        <a:cs typeface="+mn-cs"/>
        <a:sym typeface="Helvetica Light"/>
      </a:defRPr>
    </a:lvl5pPr>
    <a:lvl6pPr indent="1142650" algn="ctr" defTabSz="584021">
      <a:defRPr sz="3600">
        <a:latin typeface="+mn-lt"/>
        <a:ea typeface="+mn-ea"/>
        <a:cs typeface="+mn-cs"/>
        <a:sym typeface="Helvetica Light"/>
      </a:defRPr>
    </a:lvl6pPr>
    <a:lvl7pPr indent="1371177" algn="ctr" defTabSz="584021">
      <a:defRPr sz="3600">
        <a:latin typeface="+mn-lt"/>
        <a:ea typeface="+mn-ea"/>
        <a:cs typeface="+mn-cs"/>
        <a:sym typeface="Helvetica Light"/>
      </a:defRPr>
    </a:lvl7pPr>
    <a:lvl8pPr indent="1599710" algn="ctr" defTabSz="584021">
      <a:defRPr sz="3600">
        <a:latin typeface="+mn-lt"/>
        <a:ea typeface="+mn-ea"/>
        <a:cs typeface="+mn-cs"/>
        <a:sym typeface="Helvetica Light"/>
      </a:defRPr>
    </a:lvl8pPr>
    <a:lvl9pPr indent="1828238" algn="ctr" defTabSz="584021">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28" y="-82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17270D-E972-CB45-8981-40867CBEC277}" type="datetimeFigureOut">
              <a:rPr lang="en-US" smtClean="0"/>
              <a:t>27/10/16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DDD763-7DD2-1D40-B904-87D515F2A4AA}" type="slidenum">
              <a:rPr lang="en-US" smtClean="0"/>
              <a:t>‹#›</a:t>
            </a:fld>
            <a:endParaRPr lang="en-US"/>
          </a:p>
        </p:txBody>
      </p:sp>
    </p:spTree>
    <p:extLst>
      <p:ext uri="{BB962C8B-B14F-4D97-AF65-F5344CB8AC3E}">
        <p14:creationId xmlns:p14="http://schemas.microsoft.com/office/powerpoint/2010/main" val="1066964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744523263"/>
      </p:ext>
    </p:extLst>
  </p:cSld>
  <p:clrMap bg1="lt1" tx1="dk1" bg2="lt2" tx2="dk2" accent1="accent1" accent2="accent2" accent3="accent3" accent4="accent4" accent5="accent5" accent6="accent6" hlink="hlink" folHlink="folHlink"/>
  <p:hf hdr="0" ftr="0" dt="0"/>
  <p:notesStyle>
    <a:lvl1pPr defTabSz="457058">
      <a:lnSpc>
        <a:spcPct val="125000"/>
      </a:lnSpc>
      <a:defRPr sz="2400">
        <a:latin typeface="Avenir Roman"/>
        <a:ea typeface="Avenir Roman"/>
        <a:cs typeface="Avenir Roman"/>
        <a:sym typeface="Avenir Roman"/>
      </a:defRPr>
    </a:lvl1pPr>
    <a:lvl2pPr indent="228530" defTabSz="457058">
      <a:lnSpc>
        <a:spcPct val="125000"/>
      </a:lnSpc>
      <a:defRPr sz="2400">
        <a:latin typeface="Avenir Roman"/>
        <a:ea typeface="Avenir Roman"/>
        <a:cs typeface="Avenir Roman"/>
        <a:sym typeface="Avenir Roman"/>
      </a:defRPr>
    </a:lvl2pPr>
    <a:lvl3pPr indent="457058" defTabSz="457058">
      <a:lnSpc>
        <a:spcPct val="125000"/>
      </a:lnSpc>
      <a:defRPr sz="2400">
        <a:latin typeface="Avenir Roman"/>
        <a:ea typeface="Avenir Roman"/>
        <a:cs typeface="Avenir Roman"/>
        <a:sym typeface="Avenir Roman"/>
      </a:defRPr>
    </a:lvl3pPr>
    <a:lvl4pPr indent="685589" defTabSz="457058">
      <a:lnSpc>
        <a:spcPct val="125000"/>
      </a:lnSpc>
      <a:defRPr sz="2400">
        <a:latin typeface="Avenir Roman"/>
        <a:ea typeface="Avenir Roman"/>
        <a:cs typeface="Avenir Roman"/>
        <a:sym typeface="Avenir Roman"/>
      </a:defRPr>
    </a:lvl4pPr>
    <a:lvl5pPr indent="914119" defTabSz="457058">
      <a:lnSpc>
        <a:spcPct val="125000"/>
      </a:lnSpc>
      <a:defRPr sz="2400">
        <a:latin typeface="Avenir Roman"/>
        <a:ea typeface="Avenir Roman"/>
        <a:cs typeface="Avenir Roman"/>
        <a:sym typeface="Avenir Roman"/>
      </a:defRPr>
    </a:lvl5pPr>
    <a:lvl6pPr indent="1142650" defTabSz="457058">
      <a:lnSpc>
        <a:spcPct val="125000"/>
      </a:lnSpc>
      <a:defRPr sz="2400">
        <a:latin typeface="Avenir Roman"/>
        <a:ea typeface="Avenir Roman"/>
        <a:cs typeface="Avenir Roman"/>
        <a:sym typeface="Avenir Roman"/>
      </a:defRPr>
    </a:lvl6pPr>
    <a:lvl7pPr indent="1371177" defTabSz="457058">
      <a:lnSpc>
        <a:spcPct val="125000"/>
      </a:lnSpc>
      <a:defRPr sz="2400">
        <a:latin typeface="Avenir Roman"/>
        <a:ea typeface="Avenir Roman"/>
        <a:cs typeface="Avenir Roman"/>
        <a:sym typeface="Avenir Roman"/>
      </a:defRPr>
    </a:lvl7pPr>
    <a:lvl8pPr indent="1599710" defTabSz="457058">
      <a:lnSpc>
        <a:spcPct val="125000"/>
      </a:lnSpc>
      <a:defRPr sz="2400">
        <a:latin typeface="Avenir Roman"/>
        <a:ea typeface="Avenir Roman"/>
        <a:cs typeface="Avenir Roman"/>
        <a:sym typeface="Avenir Roman"/>
      </a:defRPr>
    </a:lvl8pPr>
    <a:lvl9pPr indent="1828238" defTabSz="457058">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029" indent="0" algn="ctr">
              <a:buNone/>
              <a:defRPr>
                <a:solidFill>
                  <a:schemeClr val="tx1">
                    <a:tint val="75000"/>
                  </a:schemeClr>
                </a:solidFill>
              </a:defRPr>
            </a:lvl2pPr>
            <a:lvl3pPr marL="1300059" indent="0" algn="ctr">
              <a:buNone/>
              <a:defRPr>
                <a:solidFill>
                  <a:schemeClr val="tx1">
                    <a:tint val="75000"/>
                  </a:schemeClr>
                </a:solidFill>
              </a:defRPr>
            </a:lvl3pPr>
            <a:lvl4pPr marL="1950092" indent="0" algn="ctr">
              <a:buNone/>
              <a:defRPr>
                <a:solidFill>
                  <a:schemeClr val="tx1">
                    <a:tint val="75000"/>
                  </a:schemeClr>
                </a:solidFill>
              </a:defRPr>
            </a:lvl4pPr>
            <a:lvl5pPr marL="2600122" indent="0" algn="ctr">
              <a:buNone/>
              <a:defRPr>
                <a:solidFill>
                  <a:schemeClr val="tx1">
                    <a:tint val="75000"/>
                  </a:schemeClr>
                </a:solidFill>
              </a:defRPr>
            </a:lvl5pPr>
            <a:lvl6pPr marL="3250151" indent="0" algn="ctr">
              <a:buNone/>
              <a:defRPr>
                <a:solidFill>
                  <a:schemeClr val="tx1">
                    <a:tint val="75000"/>
                  </a:schemeClr>
                </a:solidFill>
              </a:defRPr>
            </a:lvl6pPr>
            <a:lvl7pPr marL="3900184" indent="0" algn="ctr">
              <a:buNone/>
              <a:defRPr>
                <a:solidFill>
                  <a:schemeClr val="tx1">
                    <a:tint val="75000"/>
                  </a:schemeClr>
                </a:solidFill>
              </a:defRPr>
            </a:lvl7pPr>
            <a:lvl8pPr marL="4550209" indent="0" algn="ctr">
              <a:buNone/>
              <a:defRPr>
                <a:solidFill>
                  <a:schemeClr val="tx1">
                    <a:tint val="75000"/>
                  </a:schemeClr>
                </a:solidFill>
              </a:defRPr>
            </a:lvl8pPr>
            <a:lvl9pPr marL="5200243"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3FE3CEA-863A-8041-B500-D5582099011C}" type="datetime1">
              <a:rPr lang="en-US" smtClean="0"/>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98165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9B38B77-99C2-CC4B-8BD2-B3708E5E057D}" type="datetime1">
              <a:rPr lang="en-US" smtClean="0"/>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422536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05"/>
            <a:ext cx="2926080" cy="8322169"/>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50240" y="390605"/>
            <a:ext cx="8561493" cy="8322169"/>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FEB0297-512A-444E-85A3-AA5902051932}" type="datetime1">
              <a:rPr lang="en-US" smtClean="0"/>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428623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8" y="1638301"/>
            <a:ext cx="10464801"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8" y="5029200"/>
            <a:ext cx="10464801" cy="1130300"/>
          </a:xfrm>
          <a:prstGeom prst="rect">
            <a:avLst/>
          </a:prstGeom>
        </p:spPr>
        <p:txBody>
          <a:bodyPr anchor="t"/>
          <a:lstStyle>
            <a:lvl1pPr marL="0" indent="0" algn="ctr">
              <a:spcBef>
                <a:spcPts val="0"/>
              </a:spcBef>
              <a:buSzTx/>
              <a:buNone/>
              <a:defRPr sz="3100"/>
            </a:lvl1pPr>
            <a:lvl2pPr marL="0" indent="228530" algn="ctr">
              <a:spcBef>
                <a:spcPts val="0"/>
              </a:spcBef>
              <a:buSzTx/>
              <a:buNone/>
              <a:defRPr sz="3100"/>
            </a:lvl2pPr>
            <a:lvl3pPr marL="0" indent="457058" algn="ctr">
              <a:spcBef>
                <a:spcPts val="0"/>
              </a:spcBef>
              <a:buSzTx/>
              <a:buNone/>
              <a:defRPr sz="3100"/>
            </a:lvl3pPr>
            <a:lvl4pPr marL="0" indent="685589" algn="ctr">
              <a:spcBef>
                <a:spcPts val="0"/>
              </a:spcBef>
              <a:buSzTx/>
              <a:buNone/>
              <a:defRPr sz="3100"/>
            </a:lvl4pPr>
            <a:lvl5pPr marL="0" indent="914119" algn="ctr">
              <a:spcBef>
                <a:spcPts val="0"/>
              </a:spcBef>
              <a:buSzTx/>
              <a:buNone/>
              <a:defRPr sz="3100"/>
            </a:lvl5pPr>
          </a:lstStyle>
          <a:p>
            <a:pPr lvl="0">
              <a:defRPr sz="1800"/>
            </a:pPr>
            <a:r>
              <a:rPr sz="3100"/>
              <a:t>Body Level One</a:t>
            </a:r>
          </a:p>
          <a:p>
            <a:pPr lvl="1">
              <a:defRPr sz="1800"/>
            </a:pPr>
            <a:r>
              <a:rPr sz="3100"/>
              <a:t>Body Level Two</a:t>
            </a:r>
          </a:p>
          <a:p>
            <a:pPr lvl="2">
              <a:defRPr sz="1800"/>
            </a:pPr>
            <a:r>
              <a:rPr sz="3100"/>
              <a:t>Body Level Three</a:t>
            </a:r>
          </a:p>
          <a:p>
            <a:pPr lvl="3">
              <a:defRPr sz="1800"/>
            </a:pPr>
            <a:r>
              <a:rPr sz="3100"/>
              <a:t>Body Level Four</a:t>
            </a:r>
          </a:p>
          <a:p>
            <a:pPr lvl="4">
              <a:defRPr sz="1800"/>
            </a:pPr>
            <a:r>
              <a:rPr sz="3100"/>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1213EA-BF05-F14A-8AD0-7B74EB238A55}" type="datetime1">
              <a:rPr lang="en-US" smtClean="0"/>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344986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1"/>
            <a:ext cx="11054080" cy="1937173"/>
          </a:xfrm>
        </p:spPr>
        <p:txBody>
          <a:bodyPr anchor="t"/>
          <a:lstStyle>
            <a:lvl1pPr algn="l">
              <a:defRPr sz="5700" b="1" cap="all"/>
            </a:lvl1pPr>
          </a:lstStyle>
          <a:p>
            <a:r>
              <a:rPr lang="en-GB" smtClean="0"/>
              <a:t>Click to edit Master title style</a:t>
            </a:r>
            <a:endParaRPr lang="en-US"/>
          </a:p>
        </p:txBody>
      </p:sp>
      <p:sp>
        <p:nvSpPr>
          <p:cNvPr id="3" name="Text Placeholder 2"/>
          <p:cNvSpPr>
            <a:spLocks noGrp="1"/>
          </p:cNvSpPr>
          <p:nvPr>
            <p:ph type="body" idx="1"/>
          </p:nvPr>
        </p:nvSpPr>
        <p:spPr>
          <a:xfrm>
            <a:off x="1027290" y="4134001"/>
            <a:ext cx="11054080" cy="2133599"/>
          </a:xfrm>
        </p:spPr>
        <p:txBody>
          <a:bodyPr anchor="b"/>
          <a:lstStyle>
            <a:lvl1pPr marL="0" indent="0">
              <a:buNone/>
              <a:defRPr sz="2800">
                <a:solidFill>
                  <a:schemeClr val="tx1">
                    <a:tint val="75000"/>
                  </a:schemeClr>
                </a:solidFill>
              </a:defRPr>
            </a:lvl1pPr>
            <a:lvl2pPr marL="650029" indent="0">
              <a:buNone/>
              <a:defRPr sz="2600">
                <a:solidFill>
                  <a:schemeClr val="tx1">
                    <a:tint val="75000"/>
                  </a:schemeClr>
                </a:solidFill>
              </a:defRPr>
            </a:lvl2pPr>
            <a:lvl3pPr marL="1300059" indent="0">
              <a:buNone/>
              <a:defRPr sz="2300">
                <a:solidFill>
                  <a:schemeClr val="tx1">
                    <a:tint val="75000"/>
                  </a:schemeClr>
                </a:solidFill>
              </a:defRPr>
            </a:lvl3pPr>
            <a:lvl4pPr marL="1950092" indent="0">
              <a:buNone/>
              <a:defRPr sz="2000">
                <a:solidFill>
                  <a:schemeClr val="tx1">
                    <a:tint val="75000"/>
                  </a:schemeClr>
                </a:solidFill>
              </a:defRPr>
            </a:lvl4pPr>
            <a:lvl5pPr marL="2600122" indent="0">
              <a:buNone/>
              <a:defRPr sz="2000">
                <a:solidFill>
                  <a:schemeClr val="tx1">
                    <a:tint val="75000"/>
                  </a:schemeClr>
                </a:solidFill>
              </a:defRPr>
            </a:lvl5pPr>
            <a:lvl6pPr marL="3250151" indent="0">
              <a:buNone/>
              <a:defRPr sz="2000">
                <a:solidFill>
                  <a:schemeClr val="tx1">
                    <a:tint val="75000"/>
                  </a:schemeClr>
                </a:solidFill>
              </a:defRPr>
            </a:lvl6pPr>
            <a:lvl7pPr marL="3900184" indent="0">
              <a:buNone/>
              <a:defRPr sz="2000">
                <a:solidFill>
                  <a:schemeClr val="tx1">
                    <a:tint val="75000"/>
                  </a:schemeClr>
                </a:solidFill>
              </a:defRPr>
            </a:lvl7pPr>
            <a:lvl8pPr marL="4550209" indent="0">
              <a:buNone/>
              <a:defRPr sz="2000">
                <a:solidFill>
                  <a:schemeClr val="tx1">
                    <a:tint val="75000"/>
                  </a:schemeClr>
                </a:solidFill>
              </a:defRPr>
            </a:lvl8pPr>
            <a:lvl9pPr marL="5200243" indent="0">
              <a:buNone/>
              <a:defRPr sz="20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56556C3-361E-9F45-8DAF-456F5618B00D}" type="datetime1">
              <a:rPr lang="en-US" smtClean="0"/>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11930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50240" y="2275849"/>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610773" y="2275849"/>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4375FD-B4A4-804A-BFDF-A69ADB775452}" type="datetime1">
              <a:rPr lang="en-US" smtClean="0"/>
              <a:t>27/10/16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19147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029" indent="0">
              <a:buNone/>
              <a:defRPr sz="2800" b="1"/>
            </a:lvl2pPr>
            <a:lvl3pPr marL="1300059" indent="0">
              <a:buNone/>
              <a:defRPr sz="2600" b="1"/>
            </a:lvl3pPr>
            <a:lvl4pPr marL="1950092" indent="0">
              <a:buNone/>
              <a:defRPr sz="2300" b="1"/>
            </a:lvl4pPr>
            <a:lvl5pPr marL="2600122" indent="0">
              <a:buNone/>
              <a:defRPr sz="2300" b="1"/>
            </a:lvl5pPr>
            <a:lvl6pPr marL="3250151" indent="0">
              <a:buNone/>
              <a:defRPr sz="2300" b="1"/>
            </a:lvl6pPr>
            <a:lvl7pPr marL="3900184" indent="0">
              <a:buNone/>
              <a:defRPr sz="2300" b="1"/>
            </a:lvl7pPr>
            <a:lvl8pPr marL="4550209" indent="0">
              <a:buNone/>
              <a:defRPr sz="2300" b="1"/>
            </a:lvl8pPr>
            <a:lvl9pPr marL="5200243" indent="0">
              <a:buNone/>
              <a:defRPr sz="2300" b="1"/>
            </a:lvl9pPr>
          </a:lstStyle>
          <a:p>
            <a:pPr lvl="0"/>
            <a:r>
              <a:rPr lang="en-GB"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029" indent="0">
              <a:buNone/>
              <a:defRPr sz="2800" b="1"/>
            </a:lvl2pPr>
            <a:lvl3pPr marL="1300059" indent="0">
              <a:buNone/>
              <a:defRPr sz="2600" b="1"/>
            </a:lvl3pPr>
            <a:lvl4pPr marL="1950092" indent="0">
              <a:buNone/>
              <a:defRPr sz="2300" b="1"/>
            </a:lvl4pPr>
            <a:lvl5pPr marL="2600122" indent="0">
              <a:buNone/>
              <a:defRPr sz="2300" b="1"/>
            </a:lvl5pPr>
            <a:lvl6pPr marL="3250151" indent="0">
              <a:buNone/>
              <a:defRPr sz="2300" b="1"/>
            </a:lvl6pPr>
            <a:lvl7pPr marL="3900184" indent="0">
              <a:buNone/>
              <a:defRPr sz="2300" b="1"/>
            </a:lvl7pPr>
            <a:lvl8pPr marL="4550209" indent="0">
              <a:buNone/>
              <a:defRPr sz="2300" b="1"/>
            </a:lvl8pPr>
            <a:lvl9pPr marL="5200243" indent="0">
              <a:buNone/>
              <a:defRPr sz="2300" b="1"/>
            </a:lvl9pPr>
          </a:lstStyle>
          <a:p>
            <a:pPr lvl="0"/>
            <a:r>
              <a:rPr lang="en-GB"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E49FA2A-B76B-904B-8EDC-DD995696F2DC}" type="datetime1">
              <a:rPr lang="en-US" smtClean="0"/>
              <a:t>27/10/16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90484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D044745-323F-454D-9DBF-F0FA2FBED3DA}" type="datetime1">
              <a:rPr lang="en-US" smtClean="0"/>
              <a:t>27/10/16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70279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BF3FF-B42C-994B-A3A2-BC62CF24E105}" type="datetime1">
              <a:rPr lang="en-US" smtClean="0"/>
              <a:t>27/10/16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232212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GB" smtClean="0"/>
              <a:t>Click to edit Master title style</a:t>
            </a:r>
            <a:endParaRPr lang="en-US"/>
          </a:p>
        </p:txBody>
      </p:sp>
      <p:sp>
        <p:nvSpPr>
          <p:cNvPr id="3" name="Content Placeholder 2"/>
          <p:cNvSpPr>
            <a:spLocks noGrp="1"/>
          </p:cNvSpPr>
          <p:nvPr>
            <p:ph idx="1"/>
          </p:nvPr>
        </p:nvSpPr>
        <p:spPr>
          <a:xfrm>
            <a:off x="5084516" y="388347"/>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50029" indent="0">
              <a:buNone/>
              <a:defRPr sz="1700"/>
            </a:lvl2pPr>
            <a:lvl3pPr marL="1300059" indent="0">
              <a:buNone/>
              <a:defRPr sz="1400"/>
            </a:lvl3pPr>
            <a:lvl4pPr marL="1950092" indent="0">
              <a:buNone/>
              <a:defRPr sz="1300"/>
            </a:lvl4pPr>
            <a:lvl5pPr marL="2600122" indent="0">
              <a:buNone/>
              <a:defRPr sz="1300"/>
            </a:lvl5pPr>
            <a:lvl6pPr marL="3250151" indent="0">
              <a:buNone/>
              <a:defRPr sz="1300"/>
            </a:lvl6pPr>
            <a:lvl7pPr marL="3900184" indent="0">
              <a:buNone/>
              <a:defRPr sz="1300"/>
            </a:lvl7pPr>
            <a:lvl8pPr marL="4550209" indent="0">
              <a:buNone/>
              <a:defRPr sz="1300"/>
            </a:lvl8pPr>
            <a:lvl9pPr marL="5200243" indent="0">
              <a:buNone/>
              <a:defRPr sz="13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AB7FA2B-3868-0C4E-BB71-850828335D9F}" type="datetime1">
              <a:rPr lang="en-US" smtClean="0"/>
              <a:t>27/10/16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217205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GB"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029" indent="0">
              <a:buNone/>
              <a:defRPr sz="4000"/>
            </a:lvl2pPr>
            <a:lvl3pPr marL="1300059" indent="0">
              <a:buNone/>
              <a:defRPr sz="3400"/>
            </a:lvl3pPr>
            <a:lvl4pPr marL="1950092" indent="0">
              <a:buNone/>
              <a:defRPr sz="2800"/>
            </a:lvl4pPr>
            <a:lvl5pPr marL="2600122" indent="0">
              <a:buNone/>
              <a:defRPr sz="2800"/>
            </a:lvl5pPr>
            <a:lvl6pPr marL="3250151" indent="0">
              <a:buNone/>
              <a:defRPr sz="2800"/>
            </a:lvl6pPr>
            <a:lvl7pPr marL="3900184" indent="0">
              <a:buNone/>
              <a:defRPr sz="2800"/>
            </a:lvl7pPr>
            <a:lvl8pPr marL="4550209" indent="0">
              <a:buNone/>
              <a:defRPr sz="2800"/>
            </a:lvl8pPr>
            <a:lvl9pPr marL="5200243" indent="0">
              <a:buNone/>
              <a:defRPr sz="2800"/>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029" indent="0">
              <a:buNone/>
              <a:defRPr sz="1700"/>
            </a:lvl2pPr>
            <a:lvl3pPr marL="1300059" indent="0">
              <a:buNone/>
              <a:defRPr sz="1400"/>
            </a:lvl3pPr>
            <a:lvl4pPr marL="1950092" indent="0">
              <a:buNone/>
              <a:defRPr sz="1300"/>
            </a:lvl4pPr>
            <a:lvl5pPr marL="2600122" indent="0">
              <a:buNone/>
              <a:defRPr sz="1300"/>
            </a:lvl5pPr>
            <a:lvl6pPr marL="3250151" indent="0">
              <a:buNone/>
              <a:defRPr sz="1300"/>
            </a:lvl6pPr>
            <a:lvl7pPr marL="3900184" indent="0">
              <a:buNone/>
              <a:defRPr sz="1300"/>
            </a:lvl7pPr>
            <a:lvl8pPr marL="4550209" indent="0">
              <a:buNone/>
              <a:defRPr sz="1300"/>
            </a:lvl8pPr>
            <a:lvl9pPr marL="5200243" indent="0">
              <a:buNone/>
              <a:defRPr sz="13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A5E504F-8DAA-274D-AFC5-9365C1177C30}" type="datetime1">
              <a:rPr lang="en-US" smtClean="0"/>
              <a:t>27/10/16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1A631-8228-E64E-8916-44FB04F1D266}" type="slidenum">
              <a:rPr lang="en-US" smtClean="0"/>
              <a:t>‹#›</a:t>
            </a:fld>
            <a:endParaRPr lang="en-US"/>
          </a:p>
        </p:txBody>
      </p:sp>
    </p:spTree>
    <p:extLst>
      <p:ext uri="{BB962C8B-B14F-4D97-AF65-F5344CB8AC3E}">
        <p14:creationId xmlns:p14="http://schemas.microsoft.com/office/powerpoint/2010/main" val="32141407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05" tIns="65003" rIns="130005" bIns="65003"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650240" y="2275849"/>
            <a:ext cx="11704320" cy="6436925"/>
          </a:xfrm>
          <a:prstGeom prst="rect">
            <a:avLst/>
          </a:prstGeom>
        </p:spPr>
        <p:txBody>
          <a:bodyPr vert="horz" lIns="130005" tIns="65003" rIns="130005" bIns="65003"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650240" y="9040151"/>
            <a:ext cx="3034453" cy="519289"/>
          </a:xfrm>
          <a:prstGeom prst="rect">
            <a:avLst/>
          </a:prstGeom>
        </p:spPr>
        <p:txBody>
          <a:bodyPr vert="horz" lIns="130005" tIns="65003" rIns="130005" bIns="65003" rtlCol="0" anchor="ctr"/>
          <a:lstStyle>
            <a:lvl1pPr algn="l">
              <a:defRPr sz="1700">
                <a:solidFill>
                  <a:schemeClr val="tx1">
                    <a:tint val="75000"/>
                  </a:schemeClr>
                </a:solidFill>
              </a:defRPr>
            </a:lvl1pPr>
          </a:lstStyle>
          <a:p>
            <a:fld id="{1B18D522-B387-A844-815C-21CE95EDD01C}" type="datetime1">
              <a:rPr lang="en-US" smtClean="0"/>
              <a:t>27/10/16</a:t>
            </a:fld>
            <a:endParaRPr lang="en-US"/>
          </a:p>
        </p:txBody>
      </p:sp>
      <p:sp>
        <p:nvSpPr>
          <p:cNvPr id="5" name="Footer Placeholder 4"/>
          <p:cNvSpPr>
            <a:spLocks noGrp="1"/>
          </p:cNvSpPr>
          <p:nvPr>
            <p:ph type="ftr" sz="quarter" idx="3"/>
          </p:nvPr>
        </p:nvSpPr>
        <p:spPr>
          <a:xfrm>
            <a:off x="4443308" y="9040151"/>
            <a:ext cx="4118187" cy="519289"/>
          </a:xfrm>
          <a:prstGeom prst="rect">
            <a:avLst/>
          </a:prstGeom>
        </p:spPr>
        <p:txBody>
          <a:bodyPr vert="horz" lIns="130005" tIns="65003" rIns="130005" bIns="65003"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51"/>
            <a:ext cx="3034453" cy="519289"/>
          </a:xfrm>
          <a:prstGeom prst="rect">
            <a:avLst/>
          </a:prstGeom>
        </p:spPr>
        <p:txBody>
          <a:bodyPr vert="horz" lIns="130005" tIns="65003" rIns="130005" bIns="65003" rtlCol="0" anchor="ctr"/>
          <a:lstStyle>
            <a:lvl1pPr algn="r">
              <a:defRPr sz="1700">
                <a:solidFill>
                  <a:schemeClr val="tx1">
                    <a:tint val="75000"/>
                  </a:schemeClr>
                </a:solidFill>
              </a:defRPr>
            </a:lvl1pPr>
          </a:lstStyle>
          <a:p>
            <a:fld id="{A9F1A631-8228-E64E-8916-44FB04F1D266}" type="slidenum">
              <a:rPr lang="en-US" smtClean="0"/>
              <a:t>‹#›</a:t>
            </a:fld>
            <a:endParaRPr lang="en-US"/>
          </a:p>
        </p:txBody>
      </p:sp>
    </p:spTree>
    <p:extLst>
      <p:ext uri="{BB962C8B-B14F-4D97-AF65-F5344CB8AC3E}">
        <p14:creationId xmlns:p14="http://schemas.microsoft.com/office/powerpoint/2010/main" val="31070985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ctr" defTabSz="650029" rtl="0" eaLnBrk="1" latinLnBrk="0" hangingPunct="1">
        <a:spcBef>
          <a:spcPct val="0"/>
        </a:spcBef>
        <a:buNone/>
        <a:defRPr sz="6300" kern="1200">
          <a:solidFill>
            <a:schemeClr val="tx1"/>
          </a:solidFill>
          <a:latin typeface="+mj-lt"/>
          <a:ea typeface="+mj-ea"/>
          <a:cs typeface="+mj-cs"/>
        </a:defRPr>
      </a:lvl1pPr>
    </p:titleStyle>
    <p:bodyStyle>
      <a:lvl1pPr marL="487524" indent="-487524" algn="l" defTabSz="650029" rtl="0" eaLnBrk="1" latinLnBrk="0" hangingPunct="1">
        <a:spcBef>
          <a:spcPct val="20000"/>
        </a:spcBef>
        <a:buFont typeface="Arial"/>
        <a:buChar char="•"/>
        <a:defRPr sz="4600" kern="1200">
          <a:solidFill>
            <a:schemeClr val="tx1"/>
          </a:solidFill>
          <a:latin typeface="+mn-lt"/>
          <a:ea typeface="+mn-ea"/>
          <a:cs typeface="+mn-cs"/>
        </a:defRPr>
      </a:lvl1pPr>
      <a:lvl2pPr marL="1056299" indent="-406268" algn="l" defTabSz="650029" rtl="0" eaLnBrk="1" latinLnBrk="0" hangingPunct="1">
        <a:spcBef>
          <a:spcPct val="20000"/>
        </a:spcBef>
        <a:buFont typeface="Arial"/>
        <a:buChar char="–"/>
        <a:defRPr sz="4000" kern="1200">
          <a:solidFill>
            <a:schemeClr val="tx1"/>
          </a:solidFill>
          <a:latin typeface="+mn-lt"/>
          <a:ea typeface="+mn-ea"/>
          <a:cs typeface="+mn-cs"/>
        </a:defRPr>
      </a:lvl2pPr>
      <a:lvl3pPr marL="1625073" indent="-325014" algn="l" defTabSz="650029" rtl="0" eaLnBrk="1" latinLnBrk="0" hangingPunct="1">
        <a:spcBef>
          <a:spcPct val="20000"/>
        </a:spcBef>
        <a:buFont typeface="Arial"/>
        <a:buChar char="•"/>
        <a:defRPr sz="3400" kern="1200">
          <a:solidFill>
            <a:schemeClr val="tx1"/>
          </a:solidFill>
          <a:latin typeface="+mn-lt"/>
          <a:ea typeface="+mn-ea"/>
          <a:cs typeface="+mn-cs"/>
        </a:defRPr>
      </a:lvl3pPr>
      <a:lvl4pPr marL="2275105" indent="-325014" algn="l" defTabSz="650029" rtl="0" eaLnBrk="1" latinLnBrk="0" hangingPunct="1">
        <a:spcBef>
          <a:spcPct val="20000"/>
        </a:spcBef>
        <a:buFont typeface="Arial"/>
        <a:buChar char="–"/>
        <a:defRPr sz="2800" kern="1200">
          <a:solidFill>
            <a:schemeClr val="tx1"/>
          </a:solidFill>
          <a:latin typeface="+mn-lt"/>
          <a:ea typeface="+mn-ea"/>
          <a:cs typeface="+mn-cs"/>
        </a:defRPr>
      </a:lvl4pPr>
      <a:lvl5pPr marL="2925138" indent="-325014" algn="l" defTabSz="650029" rtl="0" eaLnBrk="1" latinLnBrk="0" hangingPunct="1">
        <a:spcBef>
          <a:spcPct val="20000"/>
        </a:spcBef>
        <a:buFont typeface="Arial"/>
        <a:buChar char="»"/>
        <a:defRPr sz="2800" kern="1200">
          <a:solidFill>
            <a:schemeClr val="tx1"/>
          </a:solidFill>
          <a:latin typeface="+mn-lt"/>
          <a:ea typeface="+mn-ea"/>
          <a:cs typeface="+mn-cs"/>
        </a:defRPr>
      </a:lvl5pPr>
      <a:lvl6pPr marL="3575169" indent="-325014" algn="l" defTabSz="650029" rtl="0" eaLnBrk="1" latinLnBrk="0" hangingPunct="1">
        <a:spcBef>
          <a:spcPct val="20000"/>
        </a:spcBef>
        <a:buFont typeface="Arial"/>
        <a:buChar char="•"/>
        <a:defRPr sz="2800" kern="1200">
          <a:solidFill>
            <a:schemeClr val="tx1"/>
          </a:solidFill>
          <a:latin typeface="+mn-lt"/>
          <a:ea typeface="+mn-ea"/>
          <a:cs typeface="+mn-cs"/>
        </a:defRPr>
      </a:lvl6pPr>
      <a:lvl7pPr marL="4225197" indent="-325014" algn="l" defTabSz="650029" rtl="0" eaLnBrk="1" latinLnBrk="0" hangingPunct="1">
        <a:spcBef>
          <a:spcPct val="20000"/>
        </a:spcBef>
        <a:buFont typeface="Arial"/>
        <a:buChar char="•"/>
        <a:defRPr sz="2800" kern="1200">
          <a:solidFill>
            <a:schemeClr val="tx1"/>
          </a:solidFill>
          <a:latin typeface="+mn-lt"/>
          <a:ea typeface="+mn-ea"/>
          <a:cs typeface="+mn-cs"/>
        </a:defRPr>
      </a:lvl7pPr>
      <a:lvl8pPr marL="4875229" indent="-325014" algn="l" defTabSz="650029" rtl="0" eaLnBrk="1" latinLnBrk="0" hangingPunct="1">
        <a:spcBef>
          <a:spcPct val="20000"/>
        </a:spcBef>
        <a:buFont typeface="Arial"/>
        <a:buChar char="•"/>
        <a:defRPr sz="2800" kern="1200">
          <a:solidFill>
            <a:schemeClr val="tx1"/>
          </a:solidFill>
          <a:latin typeface="+mn-lt"/>
          <a:ea typeface="+mn-ea"/>
          <a:cs typeface="+mn-cs"/>
        </a:defRPr>
      </a:lvl8pPr>
      <a:lvl9pPr marL="5525256" indent="-325014" algn="l" defTabSz="650029"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029" rtl="0" eaLnBrk="1" latinLnBrk="0" hangingPunct="1">
        <a:defRPr sz="2600" kern="1200">
          <a:solidFill>
            <a:schemeClr val="tx1"/>
          </a:solidFill>
          <a:latin typeface="+mn-lt"/>
          <a:ea typeface="+mn-ea"/>
          <a:cs typeface="+mn-cs"/>
        </a:defRPr>
      </a:lvl1pPr>
      <a:lvl2pPr marL="650029" algn="l" defTabSz="650029" rtl="0" eaLnBrk="1" latinLnBrk="0" hangingPunct="1">
        <a:defRPr sz="2600" kern="1200">
          <a:solidFill>
            <a:schemeClr val="tx1"/>
          </a:solidFill>
          <a:latin typeface="+mn-lt"/>
          <a:ea typeface="+mn-ea"/>
          <a:cs typeface="+mn-cs"/>
        </a:defRPr>
      </a:lvl2pPr>
      <a:lvl3pPr marL="1300059" algn="l" defTabSz="650029" rtl="0" eaLnBrk="1" latinLnBrk="0" hangingPunct="1">
        <a:defRPr sz="2600" kern="1200">
          <a:solidFill>
            <a:schemeClr val="tx1"/>
          </a:solidFill>
          <a:latin typeface="+mn-lt"/>
          <a:ea typeface="+mn-ea"/>
          <a:cs typeface="+mn-cs"/>
        </a:defRPr>
      </a:lvl3pPr>
      <a:lvl4pPr marL="1950092" algn="l" defTabSz="650029" rtl="0" eaLnBrk="1" latinLnBrk="0" hangingPunct="1">
        <a:defRPr sz="2600" kern="1200">
          <a:solidFill>
            <a:schemeClr val="tx1"/>
          </a:solidFill>
          <a:latin typeface="+mn-lt"/>
          <a:ea typeface="+mn-ea"/>
          <a:cs typeface="+mn-cs"/>
        </a:defRPr>
      </a:lvl4pPr>
      <a:lvl5pPr marL="2600122" algn="l" defTabSz="650029" rtl="0" eaLnBrk="1" latinLnBrk="0" hangingPunct="1">
        <a:defRPr sz="2600" kern="1200">
          <a:solidFill>
            <a:schemeClr val="tx1"/>
          </a:solidFill>
          <a:latin typeface="+mn-lt"/>
          <a:ea typeface="+mn-ea"/>
          <a:cs typeface="+mn-cs"/>
        </a:defRPr>
      </a:lvl5pPr>
      <a:lvl6pPr marL="3250151" algn="l" defTabSz="650029" rtl="0" eaLnBrk="1" latinLnBrk="0" hangingPunct="1">
        <a:defRPr sz="2600" kern="1200">
          <a:solidFill>
            <a:schemeClr val="tx1"/>
          </a:solidFill>
          <a:latin typeface="+mn-lt"/>
          <a:ea typeface="+mn-ea"/>
          <a:cs typeface="+mn-cs"/>
        </a:defRPr>
      </a:lvl6pPr>
      <a:lvl7pPr marL="3900184" algn="l" defTabSz="650029" rtl="0" eaLnBrk="1" latinLnBrk="0" hangingPunct="1">
        <a:defRPr sz="2600" kern="1200">
          <a:solidFill>
            <a:schemeClr val="tx1"/>
          </a:solidFill>
          <a:latin typeface="+mn-lt"/>
          <a:ea typeface="+mn-ea"/>
          <a:cs typeface="+mn-cs"/>
        </a:defRPr>
      </a:lvl7pPr>
      <a:lvl8pPr marL="4550209" algn="l" defTabSz="650029" rtl="0" eaLnBrk="1" latinLnBrk="0" hangingPunct="1">
        <a:defRPr sz="2600" kern="1200">
          <a:solidFill>
            <a:schemeClr val="tx1"/>
          </a:solidFill>
          <a:latin typeface="+mn-lt"/>
          <a:ea typeface="+mn-ea"/>
          <a:cs typeface="+mn-cs"/>
        </a:defRPr>
      </a:lvl8pPr>
      <a:lvl9pPr marL="5200243" algn="l" defTabSz="65002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23.png"/><Relationship Id="rId1" Type="http://schemas.microsoft.com/office/2007/relationships/media" Target="../media/media2.mov"/><Relationship Id="rId2" Type="http://schemas.openxmlformats.org/officeDocument/2006/relationships/video" Target="../media/media2.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microsoft.com/office/2007/relationships/media" Target="../media/media3.mov"/><Relationship Id="rId2" Type="http://schemas.openxmlformats.org/officeDocument/2006/relationships/video" Target="../media/media3.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tif"/><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8.xml"/><Relationship Id="rId2" Type="http://schemas.openxmlformats.org/officeDocument/2006/relationships/image" Target="../media/image1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emf"/><Relationship Id="rId3"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61000"/>
          </a:blip>
          <a:stretch>
            <a:fillRect/>
          </a:stretch>
        </p:blipFill>
        <p:spPr>
          <a:xfrm>
            <a:off x="0" y="0"/>
            <a:ext cx="13004800" cy="9753600"/>
          </a:xfrm>
          <a:prstGeom prst="rect">
            <a:avLst/>
          </a:prstGeom>
        </p:spPr>
      </p:pic>
      <p:sp>
        <p:nvSpPr>
          <p:cNvPr id="32" name="Shape 32"/>
          <p:cNvSpPr>
            <a:spLocks noGrp="1"/>
          </p:cNvSpPr>
          <p:nvPr>
            <p:ph type="title"/>
          </p:nvPr>
        </p:nvSpPr>
        <p:spPr>
          <a:xfrm>
            <a:off x="321151" y="534621"/>
            <a:ext cx="12495703" cy="3302000"/>
          </a:xfrm>
          <a:prstGeom prst="rect">
            <a:avLst/>
          </a:prstGeom>
        </p:spPr>
        <p:txBody>
          <a:bodyPr/>
          <a:lstStyle/>
          <a:p>
            <a:pPr defTabSz="502258">
              <a:defRPr sz="1800"/>
            </a:pPr>
            <a:r>
              <a:rPr sz="9800" dirty="0"/>
              <a:t>Hold on to your chairs!</a:t>
            </a:r>
          </a:p>
          <a:p>
            <a:pPr defTabSz="502258">
              <a:defRPr sz="1800"/>
            </a:pPr>
            <a:r>
              <a:rPr lang="en-GB" sz="3600" b="1" i="1" dirty="0" smtClean="0"/>
              <a:t>Archimedes</a:t>
            </a:r>
            <a:r>
              <a:rPr lang="en-GB" sz="3600" dirty="0" smtClean="0"/>
              <a:t> and the </a:t>
            </a:r>
            <a:r>
              <a:rPr sz="3600" dirty="0" smtClean="0"/>
              <a:t>mathematics </a:t>
            </a:r>
            <a:r>
              <a:rPr sz="3600" dirty="0"/>
              <a:t>of </a:t>
            </a:r>
            <a:r>
              <a:rPr sz="3600" dirty="0" smtClean="0"/>
              <a:t>spirals</a:t>
            </a:r>
            <a:endParaRPr sz="3600" dirty="0"/>
          </a:p>
        </p:txBody>
      </p:sp>
      <p:sp>
        <p:nvSpPr>
          <p:cNvPr id="33" name="Shape 33"/>
          <p:cNvSpPr>
            <a:spLocks noGrp="1"/>
          </p:cNvSpPr>
          <p:nvPr>
            <p:ph type="body" idx="1"/>
          </p:nvPr>
        </p:nvSpPr>
        <p:spPr>
          <a:xfrm>
            <a:off x="1114639" y="7099332"/>
            <a:ext cx="10464801" cy="1130300"/>
          </a:xfrm>
          <a:prstGeom prst="rect">
            <a:avLst/>
          </a:prstGeom>
        </p:spPr>
        <p:txBody>
          <a:bodyPr>
            <a:normAutofit/>
          </a:bodyPr>
          <a:lstStyle>
            <a:lvl1pPr>
              <a:defRPr>
                <a:solidFill>
                  <a:srgbClr val="C82506"/>
                </a:solidFill>
              </a:defRPr>
            </a:lvl1pPr>
          </a:lstStyle>
          <a:p>
            <a:pPr lvl="0">
              <a:defRPr sz="1800">
                <a:solidFill>
                  <a:srgbClr val="000000"/>
                </a:solidFill>
              </a:defRPr>
            </a:pPr>
            <a:r>
              <a:rPr sz="2400" dirty="0">
                <a:solidFill>
                  <a:srgbClr val="FF0000"/>
                </a:solidFill>
                <a:latin typeface="+mj-lt"/>
              </a:rPr>
              <a:t>Dr Snezana Lawrence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3" y="3191244"/>
            <a:ext cx="4278490" cy="1652693"/>
          </a:xfrm>
        </p:spPr>
        <p:txBody>
          <a:bodyPr>
            <a:normAutofit/>
          </a:bodyPr>
          <a:lstStyle/>
          <a:p>
            <a:r>
              <a:rPr lang="en-US" dirty="0" smtClean="0"/>
              <a:t/>
            </a:r>
            <a:br>
              <a:rPr lang="en-US" dirty="0" smtClean="0"/>
            </a:br>
            <a:r>
              <a:rPr lang="en-US" dirty="0" smtClean="0"/>
              <a:t>Hippocrates of Chios </a:t>
            </a:r>
            <a:br>
              <a:rPr lang="en-US" dirty="0" smtClean="0"/>
            </a:br>
            <a:r>
              <a:rPr lang="en-US" dirty="0" smtClean="0"/>
              <a:t>(c 470BC – 410BC)</a:t>
            </a:r>
            <a:endParaRPr lang="en-US" dirty="0"/>
          </a:p>
        </p:txBody>
      </p:sp>
      <p:sp>
        <p:nvSpPr>
          <p:cNvPr id="4" name="Text Placeholder 3"/>
          <p:cNvSpPr>
            <a:spLocks noGrp="1"/>
          </p:cNvSpPr>
          <p:nvPr>
            <p:ph type="body" sz="half" idx="2"/>
          </p:nvPr>
        </p:nvSpPr>
        <p:spPr>
          <a:xfrm>
            <a:off x="650243" y="4978077"/>
            <a:ext cx="4278490" cy="3734690"/>
          </a:xfrm>
        </p:spPr>
        <p:txBody>
          <a:bodyPr>
            <a:normAutofit lnSpcReduction="10000"/>
          </a:bodyPr>
          <a:lstStyle/>
          <a:p>
            <a:r>
              <a:rPr lang="en-US" dirty="0" smtClean="0"/>
              <a:t>The </a:t>
            </a:r>
            <a:r>
              <a:rPr lang="en-US" dirty="0" err="1" smtClean="0"/>
              <a:t>centre</a:t>
            </a:r>
            <a:r>
              <a:rPr lang="en-US" dirty="0" smtClean="0"/>
              <a:t> of circle AEB is in D, the midpoint of AB</a:t>
            </a:r>
            <a:endParaRPr lang="en-US" dirty="0"/>
          </a:p>
          <a:p>
            <a:r>
              <a:rPr lang="en-US" dirty="0" smtClean="0"/>
              <a:t>AOB is isosceles triangle with right angle at AOB</a:t>
            </a:r>
          </a:p>
          <a:p>
            <a:r>
              <a:rPr lang="en-US" dirty="0" smtClean="0"/>
              <a:t>If AE=1</a:t>
            </a:r>
          </a:p>
          <a:p>
            <a:r>
              <a:rPr lang="en-US" dirty="0" smtClean="0"/>
              <a:t>AB=</a:t>
            </a:r>
            <a:r>
              <a:rPr lang="en-US" b="0" i="0" dirty="0" smtClean="0">
                <a:latin typeface="ＭＳ ゴシック"/>
                <a:ea typeface="ＭＳ ゴシック"/>
                <a:cs typeface="ＭＳ ゴシック"/>
              </a:rPr>
              <a:t>√2</a:t>
            </a:r>
          </a:p>
          <a:p>
            <a:r>
              <a:rPr lang="en-US" dirty="0" smtClean="0"/>
              <a:t>Smaller circle has ½ area of the larger</a:t>
            </a:r>
          </a:p>
          <a:p>
            <a:r>
              <a:rPr lang="en-US" dirty="0" smtClean="0"/>
              <a:t>¼ of larger circle = ½ area of smaller</a:t>
            </a:r>
          </a:p>
          <a:p>
            <a:r>
              <a:rPr lang="en-US" dirty="0" err="1"/>
              <a:t>s</a:t>
            </a:r>
            <a:r>
              <a:rPr lang="en-US" dirty="0" err="1" smtClean="0"/>
              <a:t>ubracting</a:t>
            </a:r>
            <a:r>
              <a:rPr lang="en-US" dirty="0" smtClean="0"/>
              <a:t> the segment ABF from ABC (semi-circle) = subtracting the segment from ¼ larger circle = </a:t>
            </a:r>
            <a:r>
              <a:rPr lang="en-US" i="1" dirty="0" err="1" smtClean="0"/>
              <a:t>luna</a:t>
            </a:r>
            <a:r>
              <a:rPr lang="en-US" i="1" dirty="0" smtClean="0"/>
              <a:t> </a:t>
            </a:r>
          </a:p>
          <a:p>
            <a:endParaRPr lang="en-US" dirty="0"/>
          </a:p>
        </p:txBody>
      </p:sp>
      <p:pic>
        <p:nvPicPr>
          <p:cNvPr id="5" name="Picture 4"/>
          <p:cNvPicPr>
            <a:picLocks noChangeAspect="1"/>
          </p:cNvPicPr>
          <p:nvPr/>
        </p:nvPicPr>
        <p:blipFill rotWithShape="1">
          <a:blip r:embed="rId2"/>
          <a:srcRect l="20104" b="6335"/>
          <a:stretch/>
        </p:blipFill>
        <p:spPr>
          <a:xfrm>
            <a:off x="6219916" y="6194461"/>
            <a:ext cx="3868414" cy="3050489"/>
          </a:xfrm>
          <a:prstGeom prst="rect">
            <a:avLst/>
          </a:prstGeom>
        </p:spPr>
      </p:pic>
      <p:pic>
        <p:nvPicPr>
          <p:cNvPr id="6" name="Picture 5"/>
          <p:cNvPicPr>
            <a:picLocks noChangeAspect="1"/>
          </p:cNvPicPr>
          <p:nvPr/>
        </p:nvPicPr>
        <p:blipFill rotWithShape="1">
          <a:blip r:embed="rId3"/>
          <a:srcRect t="27037" b="7945"/>
          <a:stretch/>
        </p:blipFill>
        <p:spPr>
          <a:xfrm>
            <a:off x="10088330" y="3651489"/>
            <a:ext cx="2757720" cy="3524051"/>
          </a:xfrm>
          <a:prstGeom prst="rect">
            <a:avLst/>
          </a:prstGeom>
        </p:spPr>
      </p:pic>
      <p:pic>
        <p:nvPicPr>
          <p:cNvPr id="8" name="Picture 7"/>
          <p:cNvPicPr>
            <a:picLocks noChangeAspect="1"/>
          </p:cNvPicPr>
          <p:nvPr/>
        </p:nvPicPr>
        <p:blipFill rotWithShape="1">
          <a:blip r:embed="rId4"/>
          <a:srcRect l="14712" t="4950" b="19922"/>
          <a:stretch/>
        </p:blipFill>
        <p:spPr>
          <a:xfrm>
            <a:off x="5138418" y="521267"/>
            <a:ext cx="5434028" cy="5271807"/>
          </a:xfrm>
          <a:prstGeom prst="rect">
            <a:avLst/>
          </a:prstGeom>
        </p:spPr>
      </p:pic>
      <p:sp>
        <p:nvSpPr>
          <p:cNvPr id="10" name="Slide Number Placeholder 9"/>
          <p:cNvSpPr>
            <a:spLocks noGrp="1"/>
          </p:cNvSpPr>
          <p:nvPr>
            <p:ph type="sldNum" sz="quarter" idx="12"/>
          </p:nvPr>
        </p:nvSpPr>
        <p:spPr/>
        <p:txBody>
          <a:bodyPr/>
          <a:lstStyle/>
          <a:p>
            <a:fld id="{A9F1A631-8228-E64E-8916-44FB04F1D266}" type="slidenum">
              <a:rPr lang="en-US" smtClean="0"/>
              <a:t>10</a:t>
            </a:fld>
            <a:endParaRPr lang="en-US"/>
          </a:p>
        </p:txBody>
      </p:sp>
    </p:spTree>
    <p:extLst>
      <p:ext uri="{BB962C8B-B14F-4D97-AF65-F5344CB8AC3E}">
        <p14:creationId xmlns:p14="http://schemas.microsoft.com/office/powerpoint/2010/main" val="10298456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Hippias’ </a:t>
            </a:r>
            <a:r>
              <a:rPr lang="en-US" dirty="0" err="1" smtClean="0"/>
              <a:t>Quadratrix</a:t>
            </a:r>
            <a:endParaRPr lang="en-US" dirty="0"/>
          </a:p>
        </p:txBody>
      </p:sp>
      <p:sp>
        <p:nvSpPr>
          <p:cNvPr id="4" name="Text Placeholder 3"/>
          <p:cNvSpPr>
            <a:spLocks noGrp="1"/>
          </p:cNvSpPr>
          <p:nvPr>
            <p:ph type="body" sz="half" idx="2"/>
          </p:nvPr>
        </p:nvSpPr>
        <p:spPr/>
        <p:txBody>
          <a:bodyPr/>
          <a:lstStyle/>
          <a:p>
            <a:r>
              <a:rPr lang="en-US" dirty="0" smtClean="0"/>
              <a:t>Hippias of Elis (c 460BC-c400BC)</a:t>
            </a:r>
          </a:p>
          <a:p>
            <a:endParaRPr lang="en-US" dirty="0"/>
          </a:p>
          <a:p>
            <a:r>
              <a:rPr lang="en-US" dirty="0" smtClean="0"/>
              <a:t>Invented for trisecting the angle, although some reports suggest that it was used to square the circle. </a:t>
            </a:r>
          </a:p>
          <a:p>
            <a:endParaRPr lang="en-US" dirty="0"/>
          </a:p>
          <a:p>
            <a:r>
              <a:rPr lang="en-US" dirty="0" smtClean="0"/>
              <a:t>Kinematic curve – created and described by motion</a:t>
            </a:r>
          </a:p>
          <a:p>
            <a:endParaRPr lang="en-US" dirty="0" smtClean="0"/>
          </a:p>
          <a:p>
            <a:r>
              <a:rPr lang="en-US" dirty="0" smtClean="0"/>
              <a:t>The </a:t>
            </a:r>
            <a:r>
              <a:rPr lang="en-US" dirty="0" err="1" smtClean="0"/>
              <a:t>quadratix</a:t>
            </a:r>
            <a:r>
              <a:rPr lang="en-US" dirty="0" smtClean="0"/>
              <a:t> is a locus of the intersection of the parallel </a:t>
            </a:r>
            <a:r>
              <a:rPr lang="en-US" i="1" dirty="0" smtClean="0"/>
              <a:t>MN</a:t>
            </a:r>
            <a:r>
              <a:rPr lang="en-US" dirty="0" smtClean="0"/>
              <a:t> to the half-side of square and the radius </a:t>
            </a:r>
            <a:r>
              <a:rPr lang="en-US" i="1" dirty="0" smtClean="0"/>
              <a:t>OP</a:t>
            </a:r>
            <a:r>
              <a:rPr lang="en-US" dirty="0" smtClean="0"/>
              <a:t> which moves from </a:t>
            </a:r>
            <a:r>
              <a:rPr lang="en-US" i="1" dirty="0" smtClean="0"/>
              <a:t>OA</a:t>
            </a:r>
            <a:r>
              <a:rPr lang="en-US" dirty="0" smtClean="0"/>
              <a:t> to </a:t>
            </a:r>
            <a:r>
              <a:rPr lang="en-US" i="1" dirty="0" smtClean="0"/>
              <a:t>OB. </a:t>
            </a:r>
            <a:r>
              <a:rPr lang="en-US" dirty="0" smtClean="0"/>
              <a:t>Both movements are done with constant and equal rate.</a:t>
            </a:r>
            <a:endParaRPr lang="en-US" dirty="0"/>
          </a:p>
          <a:p>
            <a:endParaRPr lang="en-US" dirty="0" smtClean="0"/>
          </a:p>
          <a:p>
            <a:endParaRPr lang="en-US" dirty="0"/>
          </a:p>
          <a:p>
            <a:endParaRPr lang="en-US" dirty="0"/>
          </a:p>
        </p:txBody>
      </p:sp>
      <p:sp>
        <p:nvSpPr>
          <p:cNvPr id="7" name="Slide Number Placeholder 6"/>
          <p:cNvSpPr>
            <a:spLocks noGrp="1"/>
          </p:cNvSpPr>
          <p:nvPr>
            <p:ph type="sldNum" sz="quarter" idx="12"/>
          </p:nvPr>
        </p:nvSpPr>
        <p:spPr/>
        <p:txBody>
          <a:bodyPr/>
          <a:lstStyle/>
          <a:p>
            <a:fld id="{A9F1A631-8228-E64E-8916-44FB04F1D266}" type="slidenum">
              <a:rPr lang="en-US" smtClean="0"/>
              <a:t>11</a:t>
            </a:fld>
            <a:endParaRPr lang="en-US"/>
          </a:p>
        </p:txBody>
      </p:sp>
      <p:pic>
        <p:nvPicPr>
          <p:cNvPr id="9" name="Hippias' Quadratrix take 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4763" y="2228850"/>
            <a:ext cx="7269162" cy="4641850"/>
          </a:xfrm>
        </p:spPr>
      </p:pic>
    </p:spTree>
    <p:extLst>
      <p:ext uri="{BB962C8B-B14F-4D97-AF65-F5344CB8AC3E}">
        <p14:creationId xmlns:p14="http://schemas.microsoft.com/office/powerpoint/2010/main" val="26311318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8" t="4906" r="21070" b="10911"/>
          <a:stretch/>
        </p:blipFill>
        <p:spPr>
          <a:xfrm>
            <a:off x="3576456" y="1153278"/>
            <a:ext cx="5401182" cy="7124193"/>
          </a:xfrm>
          <a:prstGeom prst="rect">
            <a:avLst/>
          </a:prstGeom>
        </p:spPr>
      </p:pic>
      <p:sp>
        <p:nvSpPr>
          <p:cNvPr id="4" name="Slide Number Placeholder 3"/>
          <p:cNvSpPr>
            <a:spLocks noGrp="1"/>
          </p:cNvSpPr>
          <p:nvPr>
            <p:ph type="sldNum" sz="quarter" idx="12"/>
          </p:nvPr>
        </p:nvSpPr>
        <p:spPr/>
        <p:txBody>
          <a:bodyPr/>
          <a:lstStyle/>
          <a:p>
            <a:fld id="{A9F1A631-8228-E64E-8916-44FB04F1D266}" type="slidenum">
              <a:rPr lang="en-US" smtClean="0"/>
              <a:t>12</a:t>
            </a:fld>
            <a:endParaRPr lang="en-US"/>
          </a:p>
        </p:txBody>
      </p:sp>
    </p:spTree>
    <p:extLst>
      <p:ext uri="{BB962C8B-B14F-4D97-AF65-F5344CB8AC3E}">
        <p14:creationId xmlns:p14="http://schemas.microsoft.com/office/powerpoint/2010/main" val="29411638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Archimedes’ spirals</a:t>
            </a:r>
            <a:endParaRPr lang="en-US" dirty="0"/>
          </a:p>
        </p:txBody>
      </p:sp>
      <p:sp>
        <p:nvSpPr>
          <p:cNvPr id="4" name="Text Placeholder 3"/>
          <p:cNvSpPr>
            <a:spLocks noGrp="1"/>
          </p:cNvSpPr>
          <p:nvPr>
            <p:ph type="body" sz="half" idx="2"/>
          </p:nvPr>
        </p:nvSpPr>
        <p:spPr/>
        <p:txBody>
          <a:bodyPr/>
          <a:lstStyle/>
          <a:p>
            <a:r>
              <a:rPr lang="en-US" dirty="0" smtClean="0"/>
              <a:t>Created by locus of points that is rotated around a circular and when it rotates the each point has  constant rate of growth out from the center</a:t>
            </a:r>
          </a:p>
          <a:p>
            <a:endParaRPr lang="en-US" dirty="0" smtClean="0"/>
          </a:p>
          <a:p>
            <a:r>
              <a:rPr lang="en-US" dirty="0" smtClean="0"/>
              <a:t>Archimedes description from his work </a:t>
            </a:r>
            <a:r>
              <a:rPr lang="en-US" b="1" i="1" dirty="0" smtClean="0"/>
              <a:t>On Spirals</a:t>
            </a:r>
            <a:r>
              <a:rPr lang="en-US" dirty="0" smtClean="0"/>
              <a:t> </a:t>
            </a:r>
            <a:endParaRPr lang="en-US" dirty="0"/>
          </a:p>
          <a:p>
            <a:endParaRPr lang="en-US" dirty="0" smtClean="0"/>
          </a:p>
          <a:p>
            <a:r>
              <a:rPr lang="en-US" dirty="0" smtClean="0"/>
              <a:t>(Archimedes to </a:t>
            </a:r>
            <a:r>
              <a:rPr lang="en-US" dirty="0" err="1" smtClean="0"/>
              <a:t>Dositheus</a:t>
            </a:r>
            <a:r>
              <a:rPr lang="en-US" dirty="0"/>
              <a:t> </a:t>
            </a:r>
            <a:r>
              <a:rPr lang="en-US" dirty="0" smtClean="0"/>
              <a:t>greeting)</a:t>
            </a:r>
          </a:p>
          <a:p>
            <a:r>
              <a:rPr lang="en-US" dirty="0" smtClean="0"/>
              <a:t>On most of the theorems which I sent to Conon, and of which you ask me from time to time to send you the proofs, the demonstrations are already before you in the books brought to you be </a:t>
            </a:r>
            <a:r>
              <a:rPr lang="en-US" dirty="0" err="1" smtClean="0"/>
              <a:t>Heracleides</a:t>
            </a:r>
            <a:r>
              <a:rPr lang="en-US" dirty="0" smtClean="0"/>
              <a:t>; and some more are also contained in that which I now send you. </a:t>
            </a:r>
            <a:endParaRPr lang="en-US" dirty="0"/>
          </a:p>
        </p:txBody>
      </p:sp>
      <p:sp>
        <p:nvSpPr>
          <p:cNvPr id="6" name="Slide Number Placeholder 5"/>
          <p:cNvSpPr>
            <a:spLocks noGrp="1"/>
          </p:cNvSpPr>
          <p:nvPr>
            <p:ph type="sldNum" sz="quarter" idx="12"/>
          </p:nvPr>
        </p:nvSpPr>
        <p:spPr/>
        <p:txBody>
          <a:bodyPr/>
          <a:lstStyle/>
          <a:p>
            <a:fld id="{A9F1A631-8228-E64E-8916-44FB04F1D266}" type="slidenum">
              <a:rPr lang="en-US" smtClean="0"/>
              <a:t>13</a:t>
            </a:fld>
            <a:endParaRPr lang="en-US"/>
          </a:p>
        </p:txBody>
      </p:sp>
      <p:pic>
        <p:nvPicPr>
          <p:cNvPr id="7" name="Picture 6"/>
          <p:cNvPicPr>
            <a:picLocks noChangeAspect="1"/>
          </p:cNvPicPr>
          <p:nvPr/>
        </p:nvPicPr>
        <p:blipFill>
          <a:blip r:embed="rId2"/>
          <a:stretch>
            <a:fillRect/>
          </a:stretch>
        </p:blipFill>
        <p:spPr>
          <a:xfrm>
            <a:off x="2006291" y="4044558"/>
            <a:ext cx="1526374" cy="351066"/>
          </a:xfrm>
          <a:prstGeom prst="rect">
            <a:avLst/>
          </a:prstGeom>
        </p:spPr>
      </p:pic>
      <p:pic>
        <p:nvPicPr>
          <p:cNvPr id="8" name="Picture 7" descr="Domenico-Fetti_Archimedes_16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842" y="-65291"/>
            <a:ext cx="6585958" cy="8778058"/>
          </a:xfrm>
          <a:prstGeom prst="rect">
            <a:avLst/>
          </a:prstGeom>
        </p:spPr>
      </p:pic>
    </p:spTree>
    <p:extLst>
      <p:ext uri="{BB962C8B-B14F-4D97-AF65-F5344CB8AC3E}">
        <p14:creationId xmlns:p14="http://schemas.microsoft.com/office/powerpoint/2010/main" val="42765723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spiral</a:t>
            </a:r>
            <a:endParaRPr lang="en-US" dirty="0"/>
          </a:p>
        </p:txBody>
      </p:sp>
      <p:sp>
        <p:nvSpPr>
          <p:cNvPr id="4" name="Text Placeholder 3"/>
          <p:cNvSpPr>
            <a:spLocks noGrp="1"/>
          </p:cNvSpPr>
          <p:nvPr>
            <p:ph type="body" sz="half" idx="2"/>
          </p:nvPr>
        </p:nvSpPr>
        <p:spPr/>
        <p:txBody>
          <a:bodyPr/>
          <a:lstStyle/>
          <a:p>
            <a:r>
              <a:rPr lang="en-US" dirty="0" smtClean="0"/>
              <a:t>If a straight line of which one extremity remains fixed be made to revolve at a uniform rate in a plane until it returns to the position from which it started, and if, at the same time as the straight line revolves, a point move at a uniform rate along the straight line, starting from the fixed extremity, the point will describe a spiral in the plane. </a:t>
            </a:r>
            <a:endParaRPr lang="en-US" dirty="0"/>
          </a:p>
        </p:txBody>
      </p:sp>
      <p:sp>
        <p:nvSpPr>
          <p:cNvPr id="5" name="Slide Number Placeholder 4"/>
          <p:cNvSpPr>
            <a:spLocks noGrp="1"/>
          </p:cNvSpPr>
          <p:nvPr>
            <p:ph type="sldNum" sz="quarter" idx="12"/>
          </p:nvPr>
        </p:nvSpPr>
        <p:spPr/>
        <p:txBody>
          <a:bodyPr/>
          <a:lstStyle/>
          <a:p>
            <a:fld id="{A9F1A631-8228-E64E-8916-44FB04F1D266}" type="slidenum">
              <a:rPr lang="en-US" smtClean="0"/>
              <a:t>14</a:t>
            </a:fld>
            <a:endParaRPr lang="en-US"/>
          </a:p>
        </p:txBody>
      </p:sp>
      <p:pic>
        <p:nvPicPr>
          <p:cNvPr id="7" name="archimedesspri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08507" y="1470989"/>
            <a:ext cx="6038046" cy="5959630"/>
          </a:xfrm>
          <a:prstGeom prst="rect">
            <a:avLst/>
          </a:prstGeom>
        </p:spPr>
      </p:pic>
    </p:spTree>
    <p:extLst>
      <p:ext uri="{BB962C8B-B14F-4D97-AF65-F5344CB8AC3E}">
        <p14:creationId xmlns:p14="http://schemas.microsoft.com/office/powerpoint/2010/main" val="13725597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Conon and the Coma </a:t>
            </a:r>
            <a:r>
              <a:rPr lang="en-US" dirty="0" err="1" smtClean="0"/>
              <a:t>Berenices</a:t>
            </a:r>
            <a:endParaRPr lang="en-US" dirty="0"/>
          </a:p>
        </p:txBody>
      </p:sp>
      <p:pic>
        <p:nvPicPr>
          <p:cNvPr id="6" name="Content Placeholder 5"/>
          <p:cNvPicPr>
            <a:picLocks noGrp="1" noChangeAspect="1"/>
          </p:cNvPicPr>
          <p:nvPr>
            <p:ph idx="1"/>
          </p:nvPr>
        </p:nvPicPr>
        <p:blipFill>
          <a:blip r:embed="rId2"/>
          <a:srcRect l="19643" r="19643"/>
          <a:stretch>
            <a:fillRect/>
          </a:stretch>
        </p:blipFill>
        <p:spPr/>
      </p:pic>
      <p:sp>
        <p:nvSpPr>
          <p:cNvPr id="4" name="Text Placeholder 3"/>
          <p:cNvSpPr>
            <a:spLocks noGrp="1"/>
          </p:cNvSpPr>
          <p:nvPr>
            <p:ph type="body" sz="half" idx="2"/>
          </p:nvPr>
        </p:nvSpPr>
        <p:spPr/>
        <p:txBody>
          <a:bodyPr/>
          <a:lstStyle/>
          <a:p>
            <a:r>
              <a:rPr lang="en-US" dirty="0" smtClean="0"/>
              <a:t>Conon of Samos (c280BC-c220BC) lived at the court of Ptolemy III who was warring with Syrians</a:t>
            </a:r>
          </a:p>
          <a:p>
            <a:endParaRPr lang="en-US" dirty="0"/>
          </a:p>
          <a:p>
            <a:r>
              <a:rPr lang="en-US" dirty="0" smtClean="0"/>
              <a:t>The origin of the Coma </a:t>
            </a:r>
            <a:r>
              <a:rPr lang="en-US" dirty="0" err="1" smtClean="0"/>
              <a:t>Berenices</a:t>
            </a:r>
            <a:endParaRPr lang="en-US" dirty="0" smtClean="0"/>
          </a:p>
          <a:p>
            <a:endParaRPr lang="en-US" dirty="0"/>
          </a:p>
          <a:p>
            <a:r>
              <a:rPr lang="en-US" dirty="0" smtClean="0"/>
              <a:t>Archimedes states he would not have been able to prove the spiral had Canon not lived – it may be he would not have known about it or thought about it</a:t>
            </a:r>
          </a:p>
        </p:txBody>
      </p:sp>
      <p:sp>
        <p:nvSpPr>
          <p:cNvPr id="5" name="Slide Number Placeholder 4"/>
          <p:cNvSpPr>
            <a:spLocks noGrp="1"/>
          </p:cNvSpPr>
          <p:nvPr>
            <p:ph type="sldNum" sz="quarter" idx="12"/>
          </p:nvPr>
        </p:nvSpPr>
        <p:spPr/>
        <p:txBody>
          <a:bodyPr/>
          <a:lstStyle/>
          <a:p>
            <a:fld id="{A9F1A631-8228-E64E-8916-44FB04F1D266}" type="slidenum">
              <a:rPr lang="en-US" smtClean="0"/>
              <a:t>15</a:t>
            </a:fld>
            <a:endParaRPr lang="en-US"/>
          </a:p>
        </p:txBody>
      </p:sp>
    </p:spTree>
    <p:extLst>
      <p:ext uri="{BB962C8B-B14F-4D97-AF65-F5344CB8AC3E}">
        <p14:creationId xmlns:p14="http://schemas.microsoft.com/office/powerpoint/2010/main" val="32392682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Archimedes’ spiral and squaring of the circle</a:t>
            </a:r>
            <a:endParaRPr lang="en-US" dirty="0"/>
          </a:p>
        </p:txBody>
      </p:sp>
      <p:sp>
        <p:nvSpPr>
          <p:cNvPr id="4" name="Text Placeholder 3"/>
          <p:cNvSpPr>
            <a:spLocks noGrp="1"/>
          </p:cNvSpPr>
          <p:nvPr>
            <p:ph type="body" sz="half" idx="2"/>
          </p:nvPr>
        </p:nvSpPr>
        <p:spPr/>
        <p:txBody>
          <a:bodyPr/>
          <a:lstStyle/>
          <a:p>
            <a:r>
              <a:rPr lang="en-US" dirty="0" smtClean="0"/>
              <a:t>I say then that the area bounded by the </a:t>
            </a:r>
            <a:r>
              <a:rPr lang="en-US" dirty="0" err="1" smtClean="0"/>
              <a:t>piral</a:t>
            </a:r>
            <a:r>
              <a:rPr lang="en-US" dirty="0" smtClean="0"/>
              <a:t> and the straight line which has returned to the position from which it started is a third part of the circle described with the fixed point as </a:t>
            </a:r>
            <a:r>
              <a:rPr lang="en-US" dirty="0" err="1" smtClean="0"/>
              <a:t>centre</a:t>
            </a:r>
            <a:r>
              <a:rPr lang="en-US" dirty="0" smtClean="0"/>
              <a:t> and with radius the length traversed by the point along the straight line during one revolution. </a:t>
            </a:r>
          </a:p>
          <a:p>
            <a:endParaRPr lang="en-US" dirty="0" smtClean="0"/>
          </a:p>
          <a:p>
            <a:r>
              <a:rPr lang="en-US" dirty="0" smtClean="0"/>
              <a:t>And, if a straight line touch the spiral at the extreme end of the spiral, and another straight line be drawn at right angles to the line which has revolved and resumed its position from the fixed extremity of it, so as to meet the tangent, I say that the straight line so drawn to meet it is equal to the circumference of the circle. </a:t>
            </a:r>
            <a:endParaRPr lang="en-US" dirty="0"/>
          </a:p>
        </p:txBody>
      </p:sp>
      <p:sp>
        <p:nvSpPr>
          <p:cNvPr id="5" name="Slide Number Placeholder 4"/>
          <p:cNvSpPr>
            <a:spLocks noGrp="1"/>
          </p:cNvSpPr>
          <p:nvPr>
            <p:ph type="sldNum" sz="quarter" idx="12"/>
          </p:nvPr>
        </p:nvSpPr>
        <p:spPr/>
        <p:txBody>
          <a:bodyPr/>
          <a:lstStyle/>
          <a:p>
            <a:fld id="{A9F1A631-8228-E64E-8916-44FB04F1D266}" type="slidenum">
              <a:rPr lang="en-US" smtClean="0"/>
              <a:t>16</a:t>
            </a:fld>
            <a:endParaRPr lang="en-US"/>
          </a:p>
        </p:txBody>
      </p:sp>
      <p:pic>
        <p:nvPicPr>
          <p:cNvPr id="6" name="Picture 5" descr="Archimedean_spiral_circle_squaring_triangle.svg.png"/>
          <p:cNvPicPr>
            <a:picLocks noChangeAspect="1"/>
          </p:cNvPicPr>
          <p:nvPr/>
        </p:nvPicPr>
        <p:blipFill rotWithShape="1">
          <a:blip r:embed="rId2">
            <a:extLst>
              <a:ext uri="{28A0092B-C50C-407E-A947-70E740481C1C}">
                <a14:useLocalDpi xmlns:a14="http://schemas.microsoft.com/office/drawing/2010/main" val="0"/>
              </a:ext>
            </a:extLst>
          </a:blip>
          <a:srcRect t="3980" b="3760"/>
          <a:stretch/>
        </p:blipFill>
        <p:spPr>
          <a:xfrm>
            <a:off x="6987436" y="388338"/>
            <a:ext cx="3917108" cy="8998476"/>
          </a:xfrm>
          <a:prstGeom prst="rect">
            <a:avLst/>
          </a:prstGeom>
        </p:spPr>
      </p:pic>
    </p:spTree>
    <p:extLst>
      <p:ext uri="{BB962C8B-B14F-4D97-AF65-F5344CB8AC3E}">
        <p14:creationId xmlns:p14="http://schemas.microsoft.com/office/powerpoint/2010/main" val="17192911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spiral some time later</a:t>
            </a:r>
            <a:endParaRPr lang="en-US" dirty="0"/>
          </a:p>
        </p:txBody>
      </p:sp>
      <p:sp>
        <p:nvSpPr>
          <p:cNvPr id="4" name="Text Placeholder 3"/>
          <p:cNvSpPr>
            <a:spLocks noGrp="1"/>
          </p:cNvSpPr>
          <p:nvPr>
            <p:ph type="body" sz="half" idx="2"/>
          </p:nvPr>
        </p:nvSpPr>
        <p:spPr/>
        <p:txBody>
          <a:bodyPr/>
          <a:lstStyle/>
          <a:p>
            <a:r>
              <a:rPr lang="en-US" dirty="0" smtClean="0"/>
              <a:t>The Archimedean spiral is also sometimes called the ‘linear’ spiral. The spacing between intersections along a ray that generates it from the origin remain constant. </a:t>
            </a:r>
          </a:p>
          <a:p>
            <a:endParaRPr lang="en-US" dirty="0"/>
          </a:p>
          <a:p>
            <a:r>
              <a:rPr lang="en-US" dirty="0" smtClean="0"/>
              <a:t>The equation of this spiral is</a:t>
            </a:r>
          </a:p>
          <a:p>
            <a:endParaRPr lang="en-US" dirty="0"/>
          </a:p>
          <a:p>
            <a:r>
              <a:rPr lang="en-US" dirty="0" smtClean="0"/>
              <a:t> But what if the rate changes?</a:t>
            </a:r>
          </a:p>
          <a:p>
            <a:endParaRPr lang="en-US" dirty="0"/>
          </a:p>
          <a:p>
            <a:r>
              <a:rPr lang="en-US" dirty="0" smtClean="0"/>
              <a:t>Equiangular (Descartes 1638) or logarithmic or ‘</a:t>
            </a:r>
            <a:r>
              <a:rPr lang="en-US" dirty="0" err="1" smtClean="0"/>
              <a:t>Spira</a:t>
            </a:r>
            <a:r>
              <a:rPr lang="en-US" dirty="0" smtClean="0"/>
              <a:t> Mirabilis’ (Jacob Bernoulli – proponent of Leibniz’s calculus)</a:t>
            </a:r>
          </a:p>
          <a:p>
            <a:endParaRPr lang="en-US" dirty="0"/>
          </a:p>
          <a:p>
            <a:endParaRPr lang="en-US" dirty="0" smtClean="0"/>
          </a:p>
          <a:p>
            <a:endParaRPr lang="en-US" dirty="0"/>
          </a:p>
          <a:p>
            <a:endParaRPr lang="en-US" dirty="0"/>
          </a:p>
        </p:txBody>
      </p:sp>
      <p:sp>
        <p:nvSpPr>
          <p:cNvPr id="5" name="Slide Number Placeholder 4"/>
          <p:cNvSpPr>
            <a:spLocks noGrp="1"/>
          </p:cNvSpPr>
          <p:nvPr>
            <p:ph type="sldNum" sz="quarter" idx="12"/>
          </p:nvPr>
        </p:nvSpPr>
        <p:spPr/>
        <p:txBody>
          <a:bodyPr/>
          <a:lstStyle/>
          <a:p>
            <a:fld id="{A9F1A631-8228-E64E-8916-44FB04F1D266}" type="slidenum">
              <a:rPr lang="en-US" smtClean="0"/>
              <a:t>17</a:t>
            </a:fld>
            <a:endParaRPr lang="en-US"/>
          </a:p>
        </p:txBody>
      </p:sp>
      <p:pic>
        <p:nvPicPr>
          <p:cNvPr id="8" name="Picture 7"/>
          <p:cNvPicPr>
            <a:picLocks noChangeAspect="1"/>
          </p:cNvPicPr>
          <p:nvPr/>
        </p:nvPicPr>
        <p:blipFill>
          <a:blip r:embed="rId4"/>
          <a:stretch>
            <a:fillRect/>
          </a:stretch>
        </p:blipFill>
        <p:spPr>
          <a:xfrm>
            <a:off x="3763421" y="4011561"/>
            <a:ext cx="1010054" cy="432880"/>
          </a:xfrm>
          <a:prstGeom prst="rect">
            <a:avLst/>
          </a:prstGeom>
        </p:spPr>
      </p:pic>
      <p:pic>
        <p:nvPicPr>
          <p:cNvPr id="9" name="Picture 8"/>
          <p:cNvPicPr>
            <a:picLocks noChangeAspect="1"/>
          </p:cNvPicPr>
          <p:nvPr/>
        </p:nvPicPr>
        <p:blipFill>
          <a:blip r:embed="rId5"/>
          <a:stretch>
            <a:fillRect/>
          </a:stretch>
        </p:blipFill>
        <p:spPr>
          <a:xfrm>
            <a:off x="786059" y="6898851"/>
            <a:ext cx="1053262" cy="494008"/>
          </a:xfrm>
          <a:prstGeom prst="rect">
            <a:avLst/>
          </a:prstGeom>
        </p:spPr>
      </p:pic>
      <p:pic>
        <p:nvPicPr>
          <p:cNvPr id="12" name="spiramirabili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38913" y="2041033"/>
            <a:ext cx="4876800" cy="4978400"/>
          </a:xfrm>
          <a:prstGeom prst="rect">
            <a:avLst/>
          </a:prstGeom>
        </p:spPr>
      </p:pic>
    </p:spTree>
    <p:extLst>
      <p:ext uri="{BB962C8B-B14F-4D97-AF65-F5344CB8AC3E}">
        <p14:creationId xmlns:p14="http://schemas.microsoft.com/office/powerpoint/2010/main" val="17396383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F1A631-8228-E64E-8916-44FB04F1D266}" type="slidenum">
              <a:rPr lang="en-US" smtClean="0"/>
              <a:t>18</a:t>
            </a:fld>
            <a:endParaRPr lang="en-US"/>
          </a:p>
        </p:txBody>
      </p:sp>
      <p:pic>
        <p:nvPicPr>
          <p:cNvPr id="3" name="Picture 2" descr="tombbernoull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372" y="781507"/>
            <a:ext cx="8572500" cy="7950200"/>
          </a:xfrm>
          <a:prstGeom prst="rect">
            <a:avLst/>
          </a:prstGeom>
        </p:spPr>
      </p:pic>
    </p:spTree>
    <p:extLst>
      <p:ext uri="{BB962C8B-B14F-4D97-AF65-F5344CB8AC3E}">
        <p14:creationId xmlns:p14="http://schemas.microsoft.com/office/powerpoint/2010/main" val="35195851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Leibniz</a:t>
            </a:r>
            <a:endParaRPr lang="en-US" dirty="0"/>
          </a:p>
        </p:txBody>
      </p:sp>
      <p:sp>
        <p:nvSpPr>
          <p:cNvPr id="4" name="Text Placeholder 3"/>
          <p:cNvSpPr>
            <a:spLocks noGrp="1"/>
          </p:cNvSpPr>
          <p:nvPr>
            <p:ph type="body" sz="half" idx="2"/>
          </p:nvPr>
        </p:nvSpPr>
        <p:spPr/>
        <p:txBody>
          <a:bodyPr/>
          <a:lstStyle/>
          <a:p>
            <a:r>
              <a:rPr lang="en-US" dirty="0" smtClean="0"/>
              <a:t>The well known dispute between Newton and Leibniz</a:t>
            </a:r>
          </a:p>
          <a:p>
            <a:endParaRPr lang="en-US" dirty="0"/>
          </a:p>
          <a:p>
            <a:r>
              <a:rPr lang="en-US" dirty="0" smtClean="0"/>
              <a:t>Leibniz has been accused of neglecting mathematical </a:t>
            </a:r>
            <a:r>
              <a:rPr lang="en-US" dirty="0" err="1" smtClean="0"/>
              <a:t>rigour</a:t>
            </a:r>
            <a:endParaRPr lang="en-US" dirty="0" smtClean="0"/>
          </a:p>
          <a:p>
            <a:endParaRPr lang="en-US" dirty="0"/>
          </a:p>
          <a:p>
            <a:r>
              <a:rPr lang="en-US" i="1" dirty="0" smtClean="0"/>
              <a:t>Arithmetical quadrature of the circle, of the ellipse, and of the hyperbola</a:t>
            </a:r>
            <a:r>
              <a:rPr lang="en-US" dirty="0" smtClean="0"/>
              <a:t> – not published in his lifetime (written 1675-6).</a:t>
            </a:r>
          </a:p>
          <a:p>
            <a:endParaRPr lang="en-US" dirty="0"/>
          </a:p>
          <a:p>
            <a:r>
              <a:rPr lang="en-US" dirty="0" smtClean="0"/>
              <a:t>In 1993 first printed version in </a:t>
            </a:r>
            <a:r>
              <a:rPr lang="en-US" dirty="0" err="1" smtClean="0"/>
              <a:t>Göttingen</a:t>
            </a:r>
            <a:r>
              <a:rPr lang="en-US" dirty="0" smtClean="0"/>
              <a:t>.</a:t>
            </a:r>
          </a:p>
          <a:p>
            <a:endParaRPr lang="en-US" dirty="0" smtClean="0"/>
          </a:p>
          <a:p>
            <a:r>
              <a:rPr lang="en-US" dirty="0" smtClean="0"/>
              <a:t>Refers to Archimedes as the model of mathematical </a:t>
            </a:r>
            <a:r>
              <a:rPr lang="en-US" dirty="0" err="1" smtClean="0"/>
              <a:t>rigour</a:t>
            </a:r>
            <a:r>
              <a:rPr lang="en-US" dirty="0" smtClean="0"/>
              <a:t>: ‘Hence the method of indivisibles which finds the areas of spaces by means of sums of lines can be regarded as proven’. </a:t>
            </a:r>
            <a:endParaRPr lang="en-US" dirty="0"/>
          </a:p>
          <a:p>
            <a:endParaRPr lang="en-US" dirty="0"/>
          </a:p>
        </p:txBody>
      </p:sp>
      <p:sp>
        <p:nvSpPr>
          <p:cNvPr id="5" name="Slide Number Placeholder 4"/>
          <p:cNvSpPr>
            <a:spLocks noGrp="1"/>
          </p:cNvSpPr>
          <p:nvPr>
            <p:ph type="sldNum" sz="quarter" idx="12"/>
          </p:nvPr>
        </p:nvSpPr>
        <p:spPr/>
        <p:txBody>
          <a:bodyPr/>
          <a:lstStyle/>
          <a:p>
            <a:fld id="{A9F1A631-8228-E64E-8916-44FB04F1D266}" type="slidenum">
              <a:rPr lang="en-US" smtClean="0"/>
              <a:t>19</a:t>
            </a:fld>
            <a:endParaRPr lang="en-US"/>
          </a:p>
        </p:txBody>
      </p:sp>
      <p:pic>
        <p:nvPicPr>
          <p:cNvPr id="6" name="Picture 5"/>
          <p:cNvPicPr>
            <a:picLocks noChangeAspect="1"/>
          </p:cNvPicPr>
          <p:nvPr/>
        </p:nvPicPr>
        <p:blipFill>
          <a:blip r:embed="rId2"/>
          <a:stretch>
            <a:fillRect/>
          </a:stretch>
        </p:blipFill>
        <p:spPr>
          <a:xfrm>
            <a:off x="5120301" y="0"/>
            <a:ext cx="6705600" cy="9753600"/>
          </a:xfrm>
          <a:prstGeom prst="rect">
            <a:avLst/>
          </a:prstGeom>
        </p:spPr>
      </p:pic>
    </p:spTree>
    <p:extLst>
      <p:ext uri="{BB962C8B-B14F-4D97-AF65-F5344CB8AC3E}">
        <p14:creationId xmlns:p14="http://schemas.microsoft.com/office/powerpoint/2010/main" val="14788379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2" y="839697"/>
            <a:ext cx="5503462" cy="1652693"/>
          </a:xfrm>
        </p:spPr>
        <p:txBody>
          <a:bodyPr/>
          <a:lstStyle/>
          <a:p>
            <a:r>
              <a:rPr lang="en-US" dirty="0" smtClean="0"/>
              <a:t>Leibniz (1646-1716)</a:t>
            </a:r>
            <a:endParaRPr lang="en-US" dirty="0"/>
          </a:p>
        </p:txBody>
      </p:sp>
      <p:sp>
        <p:nvSpPr>
          <p:cNvPr id="4" name="Text Placeholder 3"/>
          <p:cNvSpPr>
            <a:spLocks noGrp="1"/>
          </p:cNvSpPr>
          <p:nvPr>
            <p:ph type="body" sz="half" idx="2"/>
          </p:nvPr>
        </p:nvSpPr>
        <p:spPr>
          <a:xfrm>
            <a:off x="650242" y="2705910"/>
            <a:ext cx="5503462" cy="3965422"/>
          </a:xfrm>
        </p:spPr>
        <p:txBody>
          <a:bodyPr/>
          <a:lstStyle/>
          <a:p>
            <a:r>
              <a:rPr lang="en-US" dirty="0" smtClean="0"/>
              <a:t>The journey which, in an evening dedicated to Leibniz, leads us all the way back to Archimedes</a:t>
            </a:r>
            <a:endParaRPr lang="en-US" dirty="0"/>
          </a:p>
        </p:txBody>
      </p:sp>
      <p:pic>
        <p:nvPicPr>
          <p:cNvPr id="5" name="pasted-image.jpg"/>
          <p:cNvPicPr/>
          <p:nvPr/>
        </p:nvPicPr>
        <p:blipFill>
          <a:blip r:embed="rId2">
            <a:extLst/>
          </a:blip>
          <a:srcRect l="5451" t="5506" r="5451" b="5506"/>
          <a:stretch>
            <a:fillRect/>
          </a:stretch>
        </p:blipFill>
        <p:spPr>
          <a:xfrm>
            <a:off x="6281599" y="850348"/>
            <a:ext cx="6689006" cy="3987942"/>
          </a:xfrm>
          <a:prstGeom prst="rect">
            <a:avLst/>
          </a:prstGeom>
          <a:ln w="12700">
            <a:miter lim="400000"/>
          </a:ln>
        </p:spPr>
      </p:pic>
      <p:pic>
        <p:nvPicPr>
          <p:cNvPr id="6" name="pasted-image.jpg"/>
          <p:cNvPicPr/>
          <p:nvPr/>
        </p:nvPicPr>
        <p:blipFill>
          <a:blip r:embed="rId3">
            <a:extLst/>
          </a:blip>
          <a:stretch>
            <a:fillRect/>
          </a:stretch>
        </p:blipFill>
        <p:spPr>
          <a:xfrm>
            <a:off x="5094627" y="5109214"/>
            <a:ext cx="3222282" cy="2599130"/>
          </a:xfrm>
          <a:prstGeom prst="rect">
            <a:avLst/>
          </a:prstGeom>
          <a:ln w="12700">
            <a:miter lim="400000"/>
          </a:ln>
        </p:spPr>
      </p:pic>
      <p:pic>
        <p:nvPicPr>
          <p:cNvPr id="7" name="pasted-image.jpg"/>
          <p:cNvPicPr/>
          <p:nvPr/>
        </p:nvPicPr>
        <p:blipFill>
          <a:blip r:embed="rId4">
            <a:extLst/>
          </a:blip>
          <a:stretch>
            <a:fillRect/>
          </a:stretch>
        </p:blipFill>
        <p:spPr>
          <a:xfrm>
            <a:off x="2632151" y="5109214"/>
            <a:ext cx="2462476" cy="4220782"/>
          </a:xfrm>
          <a:prstGeom prst="rect">
            <a:avLst/>
          </a:prstGeom>
          <a:ln w="12700">
            <a:miter lim="400000"/>
          </a:ln>
        </p:spPr>
      </p:pic>
      <p:pic>
        <p:nvPicPr>
          <p:cNvPr id="8" name="pasted-image.jpg"/>
          <p:cNvPicPr/>
          <p:nvPr/>
        </p:nvPicPr>
        <p:blipFill>
          <a:blip r:embed="rId5">
            <a:extLst/>
          </a:blip>
          <a:stretch>
            <a:fillRect/>
          </a:stretch>
        </p:blipFill>
        <p:spPr>
          <a:xfrm>
            <a:off x="8316909" y="5109214"/>
            <a:ext cx="3872523" cy="2599130"/>
          </a:xfrm>
          <a:prstGeom prst="rect">
            <a:avLst/>
          </a:prstGeom>
          <a:ln w="12700">
            <a:miter lim="400000"/>
          </a:ln>
        </p:spPr>
      </p:pic>
      <p:sp>
        <p:nvSpPr>
          <p:cNvPr id="9" name="Slide Number Placeholder 8"/>
          <p:cNvSpPr>
            <a:spLocks noGrp="1"/>
          </p:cNvSpPr>
          <p:nvPr>
            <p:ph type="sldNum" sz="quarter" idx="12"/>
          </p:nvPr>
        </p:nvSpPr>
        <p:spPr/>
        <p:txBody>
          <a:bodyPr/>
          <a:lstStyle/>
          <a:p>
            <a:fld id="{A9F1A631-8228-E64E-8916-44FB04F1D266}" type="slidenum">
              <a:rPr lang="en-US" smtClean="0"/>
              <a:t>2</a:t>
            </a:fld>
            <a:endParaRPr lang="en-US"/>
          </a:p>
        </p:txBody>
      </p:sp>
      <p:pic>
        <p:nvPicPr>
          <p:cNvPr id="10" name="Picture 9"/>
          <p:cNvPicPr>
            <a:picLocks noChangeAspect="1"/>
          </p:cNvPicPr>
          <p:nvPr/>
        </p:nvPicPr>
        <p:blipFill>
          <a:blip r:embed="rId6"/>
          <a:stretch>
            <a:fillRect/>
          </a:stretch>
        </p:blipFill>
        <p:spPr>
          <a:xfrm>
            <a:off x="0" y="5109214"/>
            <a:ext cx="2785068" cy="4220781"/>
          </a:xfrm>
          <a:prstGeom prst="rect">
            <a:avLst/>
          </a:prstGeom>
        </p:spPr>
      </p:pic>
    </p:spTree>
    <p:extLst>
      <p:ext uri="{BB962C8B-B14F-4D97-AF65-F5344CB8AC3E}">
        <p14:creationId xmlns:p14="http://schemas.microsoft.com/office/powerpoint/2010/main" val="29146763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302" y="2038277"/>
            <a:ext cx="2530871" cy="1652693"/>
          </a:xfrm>
        </p:spPr>
        <p:txBody>
          <a:bodyPr/>
          <a:lstStyle/>
          <a:p>
            <a:r>
              <a:rPr lang="en-US" dirty="0" smtClean="0"/>
              <a:t>Curves of life</a:t>
            </a:r>
            <a:endParaRPr lang="en-US" dirty="0"/>
          </a:p>
        </p:txBody>
      </p:sp>
      <p:sp>
        <p:nvSpPr>
          <p:cNvPr id="5" name="Slide Number Placeholder 4"/>
          <p:cNvSpPr>
            <a:spLocks noGrp="1"/>
          </p:cNvSpPr>
          <p:nvPr>
            <p:ph type="sldNum" sz="quarter" idx="12"/>
          </p:nvPr>
        </p:nvSpPr>
        <p:spPr/>
        <p:txBody>
          <a:bodyPr/>
          <a:lstStyle/>
          <a:p>
            <a:fld id="{A9F1A631-8228-E64E-8916-44FB04F1D266}" type="slidenum">
              <a:rPr lang="en-US" smtClean="0"/>
              <a:t>20</a:t>
            </a:fld>
            <a:endParaRPr lang="en-US"/>
          </a:p>
        </p:txBody>
      </p:sp>
      <p:pic>
        <p:nvPicPr>
          <p:cNvPr id="11" name="Picture 10"/>
          <p:cNvPicPr>
            <a:picLocks noChangeAspect="1"/>
          </p:cNvPicPr>
          <p:nvPr/>
        </p:nvPicPr>
        <p:blipFill>
          <a:blip r:embed="rId2"/>
          <a:stretch>
            <a:fillRect/>
          </a:stretch>
        </p:blipFill>
        <p:spPr>
          <a:xfrm rot="10800000" flipH="1">
            <a:off x="5103907" y="2038277"/>
            <a:ext cx="7737279" cy="5227635"/>
          </a:xfrm>
          <a:prstGeom prst="rect">
            <a:avLst/>
          </a:prstGeom>
        </p:spPr>
      </p:pic>
    </p:spTree>
    <p:extLst>
      <p:ext uri="{BB962C8B-B14F-4D97-AF65-F5344CB8AC3E}">
        <p14:creationId xmlns:p14="http://schemas.microsoft.com/office/powerpoint/2010/main" val="19126174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sted-image.jpg"/>
          <p:cNvPicPr/>
          <p:nvPr/>
        </p:nvPicPr>
        <p:blipFill>
          <a:blip r:embed="rId2">
            <a:extLst/>
          </a:blip>
          <a:srcRect t="6061" b="6061"/>
          <a:stretch>
            <a:fillRect/>
          </a:stretch>
        </p:blipFill>
        <p:spPr>
          <a:xfrm>
            <a:off x="6718301" y="4158398"/>
            <a:ext cx="4930730" cy="3374409"/>
          </a:xfrm>
          <a:prstGeom prst="rect">
            <a:avLst/>
          </a:prstGeom>
          <a:ln w="12700">
            <a:miter lim="400000"/>
          </a:ln>
        </p:spPr>
      </p:pic>
      <p:pic>
        <p:nvPicPr>
          <p:cNvPr id="44" name="pasted-image.tif"/>
          <p:cNvPicPr/>
          <p:nvPr/>
        </p:nvPicPr>
        <p:blipFill>
          <a:blip r:embed="rId3">
            <a:extLst/>
          </a:blip>
          <a:srcRect l="2987" r="2987"/>
          <a:stretch>
            <a:fillRect/>
          </a:stretch>
        </p:blipFill>
        <p:spPr>
          <a:xfrm>
            <a:off x="6724519" y="889000"/>
            <a:ext cx="3902667" cy="3081783"/>
          </a:xfrm>
          <a:prstGeom prst="rect">
            <a:avLst/>
          </a:prstGeom>
          <a:ln w="12700">
            <a:miter lim="400000"/>
          </a:ln>
        </p:spPr>
      </p:pic>
      <p:pic>
        <p:nvPicPr>
          <p:cNvPr id="5" name="Picture Placeholder 5" descr="Edouard_Vimont_(1846-1930)_Archimedes_death.jpg"/>
          <p:cNvPicPr>
            <a:picLocks noChangeAspect="1"/>
          </p:cNvPicPr>
          <p:nvPr/>
        </p:nvPicPr>
        <p:blipFill>
          <a:blip r:embed="rId4">
            <a:extLst>
              <a:ext uri="{28A0092B-C50C-407E-A947-70E740481C1C}">
                <a14:useLocalDpi xmlns:a14="http://schemas.microsoft.com/office/drawing/2010/main" val="0"/>
              </a:ext>
            </a:extLst>
          </a:blip>
          <a:srcRect l="1084" r="1084"/>
          <a:stretch>
            <a:fillRect/>
          </a:stretch>
        </p:blipFill>
        <p:spPr>
          <a:xfrm>
            <a:off x="293908" y="1365893"/>
            <a:ext cx="6276091" cy="4707068"/>
          </a:xfrm>
          <a:prstGeom prst="rect">
            <a:avLst/>
          </a:prstGeom>
        </p:spPr>
      </p:pic>
      <p:pic>
        <p:nvPicPr>
          <p:cNvPr id="2" name="Picture 1"/>
          <p:cNvPicPr>
            <a:picLocks noChangeAspect="1"/>
          </p:cNvPicPr>
          <p:nvPr/>
        </p:nvPicPr>
        <p:blipFill>
          <a:blip r:embed="rId5"/>
          <a:stretch>
            <a:fillRect/>
          </a:stretch>
        </p:blipFill>
        <p:spPr>
          <a:xfrm>
            <a:off x="2933803" y="6277863"/>
            <a:ext cx="3431061" cy="298999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spiral</a:t>
            </a:r>
            <a:endParaRPr lang="en-US" dirty="0"/>
          </a:p>
        </p:txBody>
      </p:sp>
      <p:sp>
        <p:nvSpPr>
          <p:cNvPr id="4" name="Text Placeholder 3"/>
          <p:cNvSpPr>
            <a:spLocks noGrp="1"/>
          </p:cNvSpPr>
          <p:nvPr>
            <p:ph type="body" sz="half" idx="2"/>
          </p:nvPr>
        </p:nvSpPr>
        <p:spPr/>
        <p:txBody>
          <a:bodyPr/>
          <a:lstStyle/>
          <a:p>
            <a:r>
              <a:rPr lang="en-US" dirty="0" smtClean="0"/>
              <a:t>If a straight line of which one extremity remains fixed be made to revolve at a uniform rate in a plane until it returns to the position from which it started, and if, at the same time as the straight line revolves, a point move at a uniform rate along the straight line, starting from the fixed extremity, the point will describe a spiral in the plane. </a:t>
            </a:r>
            <a:endParaRPr lang="en-US" dirty="0"/>
          </a:p>
        </p:txBody>
      </p:sp>
      <p:sp>
        <p:nvSpPr>
          <p:cNvPr id="5" name="Slide Number Placeholder 4"/>
          <p:cNvSpPr>
            <a:spLocks noGrp="1"/>
          </p:cNvSpPr>
          <p:nvPr>
            <p:ph type="sldNum" sz="quarter" idx="12"/>
          </p:nvPr>
        </p:nvSpPr>
        <p:spPr/>
        <p:txBody>
          <a:bodyPr/>
          <a:lstStyle/>
          <a:p>
            <a:fld id="{A9F1A631-8228-E64E-8916-44FB04F1D266}" type="slidenum">
              <a:rPr lang="en-US" smtClean="0"/>
              <a:t>4</a:t>
            </a:fld>
            <a:endParaRPr lang="en-US"/>
          </a:p>
        </p:txBody>
      </p:sp>
      <p:pic>
        <p:nvPicPr>
          <p:cNvPr id="7" name="archimedesspri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08507" y="1470989"/>
            <a:ext cx="6038046" cy="5959630"/>
          </a:xfrm>
          <a:prstGeom prst="rect">
            <a:avLst/>
          </a:prstGeom>
        </p:spPr>
      </p:pic>
    </p:spTree>
    <p:extLst>
      <p:ext uri="{BB962C8B-B14F-4D97-AF65-F5344CB8AC3E}">
        <p14:creationId xmlns:p14="http://schemas.microsoft.com/office/powerpoint/2010/main" val="11005399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3" y="3030972"/>
            <a:ext cx="4278490" cy="1652693"/>
          </a:xfrm>
        </p:spPr>
        <p:txBody>
          <a:bodyPr/>
          <a:lstStyle/>
          <a:p>
            <a:r>
              <a:rPr lang="en-US" dirty="0" smtClean="0"/>
              <a:t>But even before…</a:t>
            </a:r>
            <a:endParaRPr lang="en-US" dirty="0"/>
          </a:p>
        </p:txBody>
      </p:sp>
      <p:sp>
        <p:nvSpPr>
          <p:cNvPr id="4" name="Text Placeholder 3"/>
          <p:cNvSpPr>
            <a:spLocks noGrp="1"/>
          </p:cNvSpPr>
          <p:nvPr>
            <p:ph type="body" sz="half" idx="2"/>
          </p:nvPr>
        </p:nvSpPr>
        <p:spPr>
          <a:xfrm>
            <a:off x="650243" y="4817495"/>
            <a:ext cx="4278490" cy="3895270"/>
          </a:xfrm>
        </p:spPr>
        <p:txBody>
          <a:bodyPr/>
          <a:lstStyle/>
          <a:p>
            <a:pPr lvl="0">
              <a:defRPr sz="1800"/>
            </a:pPr>
            <a:r>
              <a:rPr lang="en-US" dirty="0"/>
              <a:t>The story of David and Goliath - referring to the period between c.1010-970 BCE</a:t>
            </a:r>
          </a:p>
          <a:p>
            <a:pPr lvl="0">
              <a:defRPr sz="1800"/>
            </a:pPr>
            <a:r>
              <a:rPr lang="en-US" dirty="0"/>
              <a:t>How did he succeed? </a:t>
            </a:r>
            <a:endParaRPr lang="en-US" dirty="0" smtClean="0"/>
          </a:p>
          <a:p>
            <a:pPr lvl="0">
              <a:defRPr sz="1800"/>
            </a:pPr>
            <a:endParaRPr lang="en-US" dirty="0"/>
          </a:p>
          <a:p>
            <a:pPr marL="342796" indent="-342796">
              <a:buFont typeface="Arial"/>
              <a:buChar char="•"/>
            </a:pPr>
            <a:r>
              <a:rPr lang="en-US" dirty="0" smtClean="0"/>
              <a:t>by a falcon which circles over an extended arm that feeds it</a:t>
            </a:r>
          </a:p>
          <a:p>
            <a:pPr marL="342796" indent="-342796">
              <a:buFont typeface="Arial"/>
              <a:buChar char="•"/>
            </a:pPr>
            <a:r>
              <a:rPr lang="en-US" dirty="0" smtClean="0"/>
              <a:t>a point on a </a:t>
            </a:r>
            <a:r>
              <a:rPr lang="en-US" dirty="0" err="1" smtClean="0"/>
              <a:t>ferris</a:t>
            </a:r>
            <a:r>
              <a:rPr lang="en-US" dirty="0" smtClean="0"/>
              <a:t> wheel which rolls on the floor as the mouse keeps turning it </a:t>
            </a:r>
          </a:p>
          <a:p>
            <a:pPr marL="342796" indent="-342796">
              <a:buFont typeface="Arial"/>
              <a:buChar char="•"/>
            </a:pPr>
            <a:r>
              <a:rPr lang="en-US" dirty="0" smtClean="0"/>
              <a:t>by a human projectile </a:t>
            </a:r>
          </a:p>
          <a:p>
            <a:pPr lvl="0">
              <a:defRPr sz="1800"/>
            </a:pPr>
            <a:endParaRPr lang="en-US" dirty="0"/>
          </a:p>
          <a:p>
            <a:endParaRPr lang="en-US" dirty="0"/>
          </a:p>
        </p:txBody>
      </p:sp>
      <p:pic>
        <p:nvPicPr>
          <p:cNvPr id="6" name="pasted-image.jpg"/>
          <p:cNvPicPr/>
          <p:nvPr/>
        </p:nvPicPr>
        <p:blipFill>
          <a:blip r:embed="rId2">
            <a:extLst/>
          </a:blip>
          <a:srcRect t="387" b="7453"/>
          <a:stretch>
            <a:fillRect/>
          </a:stretch>
        </p:blipFill>
        <p:spPr>
          <a:xfrm>
            <a:off x="5732244" y="0"/>
            <a:ext cx="6340123" cy="9040151"/>
          </a:xfrm>
          <a:prstGeom prst="rect">
            <a:avLst/>
          </a:prstGeom>
          <a:ln w="12700">
            <a:miter lim="400000"/>
          </a:ln>
        </p:spPr>
      </p:pic>
      <p:sp>
        <p:nvSpPr>
          <p:cNvPr id="7" name="Slide Number Placeholder 6"/>
          <p:cNvSpPr>
            <a:spLocks noGrp="1"/>
          </p:cNvSpPr>
          <p:nvPr>
            <p:ph type="sldNum" sz="quarter" idx="12"/>
          </p:nvPr>
        </p:nvSpPr>
        <p:spPr/>
        <p:txBody>
          <a:bodyPr/>
          <a:lstStyle/>
          <a:p>
            <a:fld id="{A9F1A631-8228-E64E-8916-44FB04F1D266}" type="slidenum">
              <a:rPr lang="en-US" smtClean="0"/>
              <a:t>5</a:t>
            </a:fld>
            <a:endParaRPr lang="en-US"/>
          </a:p>
        </p:txBody>
      </p:sp>
    </p:spTree>
    <p:extLst>
      <p:ext uri="{BB962C8B-B14F-4D97-AF65-F5344CB8AC3E}">
        <p14:creationId xmlns:p14="http://schemas.microsoft.com/office/powerpoint/2010/main" val="18154450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problems…</a:t>
            </a:r>
            <a:endParaRPr lang="en-US" dirty="0"/>
          </a:p>
        </p:txBody>
      </p:sp>
      <p:sp>
        <p:nvSpPr>
          <p:cNvPr id="4" name="Text Placeholder 3"/>
          <p:cNvSpPr>
            <a:spLocks noGrp="1"/>
          </p:cNvSpPr>
          <p:nvPr>
            <p:ph type="body" sz="half" idx="2"/>
          </p:nvPr>
        </p:nvSpPr>
        <p:spPr/>
        <p:txBody>
          <a:bodyPr/>
          <a:lstStyle/>
          <a:p>
            <a:pPr marL="342796" indent="-342796">
              <a:buFontTx/>
              <a:buChar char="•"/>
            </a:pPr>
            <a:r>
              <a:rPr lang="en-US" dirty="0" smtClean="0"/>
              <a:t>The most famous problems of the ancient mathematics </a:t>
            </a:r>
          </a:p>
          <a:p>
            <a:pPr marL="992828" lvl="1" indent="-342796">
              <a:buFontTx/>
              <a:buChar char="•"/>
            </a:pPr>
            <a:r>
              <a:rPr lang="en-US" dirty="0" smtClean="0"/>
              <a:t>Squaring the circle</a:t>
            </a:r>
          </a:p>
          <a:p>
            <a:pPr marL="992828" lvl="1" indent="-342796">
              <a:buFontTx/>
              <a:buChar char="•"/>
            </a:pPr>
            <a:r>
              <a:rPr lang="en-US" dirty="0" smtClean="0"/>
              <a:t>Doubling the cube</a:t>
            </a:r>
          </a:p>
          <a:p>
            <a:pPr marL="992828" lvl="1" indent="-342796">
              <a:buFontTx/>
              <a:buChar char="•"/>
            </a:pPr>
            <a:r>
              <a:rPr lang="en-US" dirty="0" smtClean="0"/>
              <a:t>Trisecting the angle </a:t>
            </a:r>
          </a:p>
          <a:p>
            <a:pPr marL="342796" indent="-342796">
              <a:buFontTx/>
              <a:buChar char="•"/>
            </a:pPr>
            <a:endParaRPr lang="en-US" dirty="0"/>
          </a:p>
        </p:txBody>
      </p:sp>
      <p:pic>
        <p:nvPicPr>
          <p:cNvPr id="8" name="Picture 7"/>
          <p:cNvPicPr>
            <a:picLocks noChangeAspect="1"/>
          </p:cNvPicPr>
          <p:nvPr/>
        </p:nvPicPr>
        <p:blipFill>
          <a:blip r:embed="rId2"/>
          <a:stretch>
            <a:fillRect/>
          </a:stretch>
        </p:blipFill>
        <p:spPr>
          <a:xfrm>
            <a:off x="925479" y="5016198"/>
            <a:ext cx="4164834" cy="3947349"/>
          </a:xfrm>
          <a:prstGeom prst="rect">
            <a:avLst/>
          </a:prstGeom>
        </p:spPr>
      </p:pic>
      <p:pic>
        <p:nvPicPr>
          <p:cNvPr id="9" name="Picture 8"/>
          <p:cNvPicPr>
            <a:picLocks noChangeAspect="1"/>
          </p:cNvPicPr>
          <p:nvPr/>
        </p:nvPicPr>
        <p:blipFill>
          <a:blip r:embed="rId3"/>
          <a:stretch>
            <a:fillRect/>
          </a:stretch>
        </p:blipFill>
        <p:spPr>
          <a:xfrm>
            <a:off x="4928734" y="539430"/>
            <a:ext cx="7733978" cy="3577345"/>
          </a:xfrm>
          <a:prstGeom prst="rect">
            <a:avLst/>
          </a:prstGeom>
        </p:spPr>
      </p:pic>
      <p:pic>
        <p:nvPicPr>
          <p:cNvPr id="10" name="Picture 9"/>
          <p:cNvPicPr>
            <a:picLocks noChangeAspect="1"/>
          </p:cNvPicPr>
          <p:nvPr/>
        </p:nvPicPr>
        <p:blipFill rotWithShape="1">
          <a:blip r:embed="rId4"/>
          <a:srcRect l="36144" t="46223" r="31865"/>
          <a:stretch/>
        </p:blipFill>
        <p:spPr>
          <a:xfrm>
            <a:off x="6787970" y="5240856"/>
            <a:ext cx="4160368" cy="3722699"/>
          </a:xfrm>
          <a:prstGeom prst="rect">
            <a:avLst/>
          </a:prstGeom>
        </p:spPr>
      </p:pic>
      <p:sp>
        <p:nvSpPr>
          <p:cNvPr id="11" name="Slide Number Placeholder 10"/>
          <p:cNvSpPr>
            <a:spLocks noGrp="1"/>
          </p:cNvSpPr>
          <p:nvPr>
            <p:ph type="sldNum" sz="quarter" idx="12"/>
          </p:nvPr>
        </p:nvSpPr>
        <p:spPr/>
        <p:txBody>
          <a:bodyPr/>
          <a:lstStyle/>
          <a:p>
            <a:fld id="{A9F1A631-8228-E64E-8916-44FB04F1D266}" type="slidenum">
              <a:rPr lang="en-US" smtClean="0"/>
              <a:t>6</a:t>
            </a:fld>
            <a:endParaRPr lang="en-US"/>
          </a:p>
        </p:txBody>
      </p:sp>
    </p:spTree>
    <p:extLst>
      <p:ext uri="{BB962C8B-B14F-4D97-AF65-F5344CB8AC3E}">
        <p14:creationId xmlns:p14="http://schemas.microsoft.com/office/powerpoint/2010/main" val="33278881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Doubling the cube</a:t>
            </a:r>
            <a:endParaRPr lang="en-US" dirty="0"/>
          </a:p>
        </p:txBody>
      </p:sp>
      <p:sp>
        <p:nvSpPr>
          <p:cNvPr id="5" name="Slide Number Placeholder 4"/>
          <p:cNvSpPr>
            <a:spLocks noGrp="1"/>
          </p:cNvSpPr>
          <p:nvPr>
            <p:ph type="sldNum" sz="quarter" idx="12"/>
          </p:nvPr>
        </p:nvSpPr>
        <p:spPr/>
        <p:txBody>
          <a:bodyPr/>
          <a:lstStyle/>
          <a:p>
            <a:fld id="{A9F1A631-8228-E64E-8916-44FB04F1D266}" type="slidenum">
              <a:rPr lang="en-US" smtClean="0"/>
              <a:t>7</a:t>
            </a:fld>
            <a:endParaRPr lang="en-US"/>
          </a:p>
        </p:txBody>
      </p:sp>
      <p:pic>
        <p:nvPicPr>
          <p:cNvPr id="6" name="Picture 5"/>
          <p:cNvPicPr>
            <a:picLocks noChangeAspect="1"/>
          </p:cNvPicPr>
          <p:nvPr/>
        </p:nvPicPr>
        <p:blipFill>
          <a:blip r:embed="rId2"/>
          <a:stretch>
            <a:fillRect/>
          </a:stretch>
        </p:blipFill>
        <p:spPr>
          <a:xfrm>
            <a:off x="650243" y="2525535"/>
            <a:ext cx="11174131" cy="5168585"/>
          </a:xfrm>
          <a:prstGeom prst="rect">
            <a:avLst/>
          </a:prstGeom>
        </p:spPr>
      </p:pic>
    </p:spTree>
    <p:extLst>
      <p:ext uri="{BB962C8B-B14F-4D97-AF65-F5344CB8AC3E}">
        <p14:creationId xmlns:p14="http://schemas.microsoft.com/office/powerpoint/2010/main" val="19614906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Squaring the circle &amp; trisecting an angle</a:t>
            </a:r>
            <a:endParaRPr lang="en-US" dirty="0"/>
          </a:p>
        </p:txBody>
      </p:sp>
      <p:sp>
        <p:nvSpPr>
          <p:cNvPr id="3" name="Slide Number Placeholder 2"/>
          <p:cNvSpPr>
            <a:spLocks noGrp="1"/>
          </p:cNvSpPr>
          <p:nvPr>
            <p:ph type="sldNum" sz="quarter" idx="12"/>
          </p:nvPr>
        </p:nvSpPr>
        <p:spPr/>
        <p:txBody>
          <a:bodyPr/>
          <a:lstStyle/>
          <a:p>
            <a:fld id="{A9F1A631-8228-E64E-8916-44FB04F1D266}" type="slidenum">
              <a:rPr lang="en-US" smtClean="0"/>
              <a:t>8</a:t>
            </a:fld>
            <a:endParaRPr lang="en-US"/>
          </a:p>
        </p:txBody>
      </p:sp>
      <p:pic>
        <p:nvPicPr>
          <p:cNvPr id="4" name="Picture 3"/>
          <p:cNvPicPr>
            <a:picLocks noChangeAspect="1"/>
          </p:cNvPicPr>
          <p:nvPr/>
        </p:nvPicPr>
        <p:blipFill>
          <a:blip r:embed="rId2"/>
          <a:stretch>
            <a:fillRect/>
          </a:stretch>
        </p:blipFill>
        <p:spPr>
          <a:xfrm>
            <a:off x="1363413" y="3191390"/>
            <a:ext cx="4164834" cy="3947349"/>
          </a:xfrm>
          <a:prstGeom prst="rect">
            <a:avLst/>
          </a:prstGeom>
        </p:spPr>
      </p:pic>
      <p:pic>
        <p:nvPicPr>
          <p:cNvPr id="5" name="Picture 4"/>
          <p:cNvPicPr>
            <a:picLocks noChangeAspect="1"/>
          </p:cNvPicPr>
          <p:nvPr/>
        </p:nvPicPr>
        <p:blipFill rotWithShape="1">
          <a:blip r:embed="rId3"/>
          <a:srcRect l="36144" t="46223" r="31865"/>
          <a:stretch/>
        </p:blipFill>
        <p:spPr>
          <a:xfrm>
            <a:off x="7225904" y="3416048"/>
            <a:ext cx="4160368" cy="3722699"/>
          </a:xfrm>
          <a:prstGeom prst="rect">
            <a:avLst/>
          </a:prstGeom>
        </p:spPr>
      </p:pic>
    </p:spTree>
    <p:extLst>
      <p:ext uri="{BB962C8B-B14F-4D97-AF65-F5344CB8AC3E}">
        <p14:creationId xmlns:p14="http://schemas.microsoft.com/office/powerpoint/2010/main" val="30422186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692546" cy="1652693"/>
          </a:xfrm>
        </p:spPr>
        <p:txBody>
          <a:bodyPr/>
          <a:lstStyle/>
          <a:p>
            <a:r>
              <a:rPr lang="en-US" dirty="0" smtClean="0"/>
              <a:t>The tree </a:t>
            </a:r>
            <a:r>
              <a:rPr lang="en-US" i="1" dirty="0" smtClean="0"/>
              <a:t>types</a:t>
            </a:r>
            <a:r>
              <a:rPr lang="en-US" dirty="0" smtClean="0"/>
              <a:t> of problems…</a:t>
            </a:r>
            <a:endParaRPr lang="en-US" dirty="0"/>
          </a:p>
        </p:txBody>
      </p:sp>
      <p:sp>
        <p:nvSpPr>
          <p:cNvPr id="4" name="Text Placeholder 3"/>
          <p:cNvSpPr>
            <a:spLocks noGrp="1"/>
          </p:cNvSpPr>
          <p:nvPr>
            <p:ph type="body" sz="half" idx="2"/>
          </p:nvPr>
        </p:nvSpPr>
        <p:spPr>
          <a:xfrm>
            <a:off x="650243" y="2041031"/>
            <a:ext cx="4278490" cy="6671734"/>
          </a:xfrm>
        </p:spPr>
        <p:txBody>
          <a:bodyPr/>
          <a:lstStyle/>
          <a:p>
            <a:r>
              <a:rPr lang="en-US" dirty="0" smtClean="0"/>
              <a:t>There are, we say, three types of problems in geometry, the so called ‘plane’, ‘solid’, and ‘linear’ problems. Those that can be solved with straight line and circle are properly called ‘plane’ problems, for the lines by which such problems are solved have their origin in a plane. Those problems that are solved by the use of one or more sections of the cone are called ‘solid’ problems. For it is necessary in the construction to use surfaces of solid figures, that is to say, cones. There remain the third type, the so-called ‘linear’ problem. For the construction in these cases curves other than those already mentioned are required, curves having a more varied and forced origin and arising from more irregular surfaces and from complex motions.   </a:t>
            </a:r>
          </a:p>
          <a:p>
            <a:endParaRPr lang="en-US" dirty="0"/>
          </a:p>
        </p:txBody>
      </p:sp>
      <p:pic>
        <p:nvPicPr>
          <p:cNvPr id="5" name="Picture 4"/>
          <p:cNvPicPr>
            <a:picLocks noChangeAspect="1"/>
          </p:cNvPicPr>
          <p:nvPr/>
        </p:nvPicPr>
        <p:blipFill>
          <a:blip r:embed="rId2"/>
          <a:stretch>
            <a:fillRect/>
          </a:stretch>
        </p:blipFill>
        <p:spPr>
          <a:xfrm>
            <a:off x="5342789" y="1099466"/>
            <a:ext cx="3625380" cy="4272769"/>
          </a:xfrm>
          <a:prstGeom prst="rect">
            <a:avLst/>
          </a:prstGeom>
        </p:spPr>
      </p:pic>
      <p:sp>
        <p:nvSpPr>
          <p:cNvPr id="6" name="Slide Number Placeholder 5"/>
          <p:cNvSpPr>
            <a:spLocks noGrp="1"/>
          </p:cNvSpPr>
          <p:nvPr>
            <p:ph type="sldNum" sz="quarter" idx="12"/>
          </p:nvPr>
        </p:nvSpPr>
        <p:spPr/>
        <p:txBody>
          <a:bodyPr/>
          <a:lstStyle/>
          <a:p>
            <a:fld id="{A9F1A631-8228-E64E-8916-44FB04F1D266}" type="slidenum">
              <a:rPr lang="en-US" smtClean="0"/>
              <a:t>9</a:t>
            </a:fld>
            <a:endParaRPr lang="en-US"/>
          </a:p>
        </p:txBody>
      </p:sp>
      <p:pic>
        <p:nvPicPr>
          <p:cNvPr id="8" name="Picture 7" descr="Pappus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340" y="4262463"/>
            <a:ext cx="3090601" cy="4648198"/>
          </a:xfrm>
          <a:prstGeom prst="rect">
            <a:avLst/>
          </a:prstGeom>
        </p:spPr>
      </p:pic>
    </p:spTree>
    <p:extLst>
      <p:ext uri="{BB962C8B-B14F-4D97-AF65-F5344CB8AC3E}">
        <p14:creationId xmlns:p14="http://schemas.microsoft.com/office/powerpoint/2010/main" val="1048805972"/>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1179</TotalTime>
  <Words>1063</Words>
  <Application>Microsoft Macintosh PowerPoint</Application>
  <PresentationFormat>Custom</PresentationFormat>
  <Paragraphs>98</Paragraphs>
  <Slides>20</Slides>
  <Notes>0</Notes>
  <HiddenSlides>0</HiddenSlides>
  <MMClips>4</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Hold on to your chairs! Archimedes and the mathematics of spirals</vt:lpstr>
      <vt:lpstr>Leibniz (1646-1716)</vt:lpstr>
      <vt:lpstr>PowerPoint Presentation</vt:lpstr>
      <vt:lpstr>The spiral</vt:lpstr>
      <vt:lpstr>But even before…</vt:lpstr>
      <vt:lpstr>Three problems…</vt:lpstr>
      <vt:lpstr>Doubling the cube</vt:lpstr>
      <vt:lpstr>Squaring the circle &amp; trisecting an angle</vt:lpstr>
      <vt:lpstr>The tree types of problems…</vt:lpstr>
      <vt:lpstr> Hippocrates of Chios  (c 470BC – 410BC)</vt:lpstr>
      <vt:lpstr>Hippias’ Quadratrix</vt:lpstr>
      <vt:lpstr>PowerPoint Presentation</vt:lpstr>
      <vt:lpstr>Archimedes’ spirals</vt:lpstr>
      <vt:lpstr>The spiral</vt:lpstr>
      <vt:lpstr>Conon and the Coma Berenices</vt:lpstr>
      <vt:lpstr>Archimedes’ spiral and squaring of the circle</vt:lpstr>
      <vt:lpstr>The spiral some time later</vt:lpstr>
      <vt:lpstr>PowerPoint Presentation</vt:lpstr>
      <vt:lpstr>Back to Leibniz</vt:lpstr>
      <vt:lpstr>Curves of life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Hold on to your chairs! The mathematics of spirals, whirls, and curves </dc:title>
  <cp:lastModifiedBy>SNEZANA LAWRENCE</cp:lastModifiedBy>
  <cp:revision>38</cp:revision>
  <dcterms:modified xsi:type="dcterms:W3CDTF">2016-10-27T11:11:29Z</dcterms:modified>
</cp:coreProperties>
</file>