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handoutMasterIdLst>
    <p:handoutMasterId r:id="rId61"/>
  </p:handoutMasterIdLst>
  <p:sldIdLst>
    <p:sldId id="256" r:id="rId2"/>
    <p:sldId id="291" r:id="rId3"/>
    <p:sldId id="268" r:id="rId4"/>
    <p:sldId id="270" r:id="rId5"/>
    <p:sldId id="269" r:id="rId6"/>
    <p:sldId id="281" r:id="rId7"/>
    <p:sldId id="279" r:id="rId8"/>
    <p:sldId id="265" r:id="rId9"/>
    <p:sldId id="266" r:id="rId10"/>
    <p:sldId id="267" r:id="rId11"/>
    <p:sldId id="261" r:id="rId12"/>
    <p:sldId id="319" r:id="rId13"/>
    <p:sldId id="318" r:id="rId14"/>
    <p:sldId id="285" r:id="rId15"/>
    <p:sldId id="304" r:id="rId16"/>
    <p:sldId id="284" r:id="rId17"/>
    <p:sldId id="297" r:id="rId18"/>
    <p:sldId id="298" r:id="rId19"/>
    <p:sldId id="294" r:id="rId20"/>
    <p:sldId id="292" r:id="rId21"/>
    <p:sldId id="293" r:id="rId22"/>
    <p:sldId id="311" r:id="rId23"/>
    <p:sldId id="312" r:id="rId24"/>
    <p:sldId id="296" r:id="rId25"/>
    <p:sldId id="295" r:id="rId26"/>
    <p:sldId id="310" r:id="rId27"/>
    <p:sldId id="327" r:id="rId28"/>
    <p:sldId id="260" r:id="rId29"/>
    <p:sldId id="303" r:id="rId30"/>
    <p:sldId id="301" r:id="rId31"/>
    <p:sldId id="321" r:id="rId32"/>
    <p:sldId id="300" r:id="rId33"/>
    <p:sldId id="302" r:id="rId34"/>
    <p:sldId id="264" r:id="rId35"/>
    <p:sldId id="280" r:id="rId36"/>
    <p:sldId id="286" r:id="rId37"/>
    <p:sldId id="306" r:id="rId38"/>
    <p:sldId id="307" r:id="rId39"/>
    <p:sldId id="309" r:id="rId40"/>
    <p:sldId id="308" r:id="rId41"/>
    <p:sldId id="273" r:id="rId42"/>
    <p:sldId id="314" r:id="rId43"/>
    <p:sldId id="275" r:id="rId44"/>
    <p:sldId id="315" r:id="rId45"/>
    <p:sldId id="320" r:id="rId46"/>
    <p:sldId id="283" r:id="rId47"/>
    <p:sldId id="271" r:id="rId48"/>
    <p:sldId id="299" r:id="rId49"/>
    <p:sldId id="316" r:id="rId50"/>
    <p:sldId id="277" r:id="rId51"/>
    <p:sldId id="313" r:id="rId52"/>
    <p:sldId id="323" r:id="rId53"/>
    <p:sldId id="289" r:id="rId54"/>
    <p:sldId id="324" r:id="rId55"/>
    <p:sldId id="325" r:id="rId56"/>
    <p:sldId id="305" r:id="rId57"/>
    <p:sldId id="274" r:id="rId58"/>
    <p:sldId id="317" r:id="rId59"/>
    <p:sldId id="326" r:id="rId60"/>
  </p:sldIdLst>
  <p:sldSz cx="12192000" cy="6858000"/>
  <p:notesSz cx="6888163" cy="100203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99" autoAdjust="0"/>
    <p:restoredTop sz="92824" autoAdjust="0"/>
  </p:normalViewPr>
  <p:slideViewPr>
    <p:cSldViewPr snapToGrid="0">
      <p:cViewPr varScale="1">
        <p:scale>
          <a:sx n="73" d="100"/>
          <a:sy n="73" d="100"/>
        </p:scale>
        <p:origin x="168" y="26"/>
      </p:cViewPr>
      <p:guideLst/>
    </p:cSldViewPr>
  </p:slideViewPr>
  <p:notesTextViewPr>
    <p:cViewPr>
      <p:scale>
        <a:sx n="1" d="1"/>
        <a:sy n="1" d="1"/>
      </p:scale>
      <p:origin x="0" y="0"/>
    </p:cViewPr>
  </p:notesTextViewPr>
  <p:sorterViewPr>
    <p:cViewPr>
      <p:scale>
        <a:sx n="60" d="100"/>
        <a:sy n="6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diagrams/_rels/data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image" Target="../media/image11.png"/><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diagrams/_rels/drawing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image" Target="../media/image11.png"/><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C7F421E-F62F-41EA-ABD6-1ABAA2AFB8FD}" type="doc">
      <dgm:prSet loTypeId="urn:microsoft.com/office/officeart/2005/8/layout/list1" loCatId="list" qsTypeId="urn:microsoft.com/office/officeart/2005/8/quickstyle/3d2" qsCatId="3D" csTypeId="urn:microsoft.com/office/officeart/2005/8/colors/colorful1" csCatId="colorful" phldr="1"/>
      <dgm:spPr/>
      <dgm:t>
        <a:bodyPr/>
        <a:lstStyle/>
        <a:p>
          <a:endParaRPr lang="en-US"/>
        </a:p>
      </dgm:t>
    </dgm:pt>
    <dgm:pt modelId="{BED82757-0E71-40CE-9FCB-A51B48380042}">
      <dgm:prSet phldrT="[Text]" custT="1"/>
      <dgm:spPr/>
      <dgm:t>
        <a:bodyPr/>
        <a:lstStyle/>
        <a:p>
          <a:r>
            <a:rPr lang="en-US" sz="2400" b="1" dirty="0">
              <a:solidFill>
                <a:schemeClr val="tx1"/>
              </a:solidFill>
            </a:rPr>
            <a:t>Atmospheric scientists</a:t>
          </a:r>
        </a:p>
      </dgm:t>
    </dgm:pt>
    <dgm:pt modelId="{E7284246-46D9-4AF2-8FEC-6EC30F0AC5D1}" type="parTrans" cxnId="{13119D4D-4A6D-4996-8040-FC2405629DB5}">
      <dgm:prSet/>
      <dgm:spPr/>
      <dgm:t>
        <a:bodyPr/>
        <a:lstStyle/>
        <a:p>
          <a:endParaRPr lang="en-US"/>
        </a:p>
      </dgm:t>
    </dgm:pt>
    <dgm:pt modelId="{0925E33E-E2EE-42AD-837E-88002D7CBF33}" type="sibTrans" cxnId="{13119D4D-4A6D-4996-8040-FC2405629DB5}">
      <dgm:prSet/>
      <dgm:spPr/>
      <dgm:t>
        <a:bodyPr/>
        <a:lstStyle/>
        <a:p>
          <a:endParaRPr lang="en-US"/>
        </a:p>
      </dgm:t>
    </dgm:pt>
    <dgm:pt modelId="{8E2518C9-1F46-493D-A26C-ED6FA5FF9088}">
      <dgm:prSet phldrT="[Text]" custT="1"/>
      <dgm:spPr/>
      <dgm:t>
        <a:bodyPr/>
        <a:lstStyle/>
        <a:p>
          <a:r>
            <a:rPr lang="en-US" sz="2400" b="1" dirty="0">
              <a:solidFill>
                <a:schemeClr val="tx1"/>
              </a:solidFill>
            </a:rPr>
            <a:t>Hydrologists</a:t>
          </a:r>
        </a:p>
      </dgm:t>
    </dgm:pt>
    <dgm:pt modelId="{74FD3ABA-79B3-42E2-BDBE-DB3100C2EBBA}" type="parTrans" cxnId="{7196D004-A152-4085-AE0B-400F10E80544}">
      <dgm:prSet/>
      <dgm:spPr/>
      <dgm:t>
        <a:bodyPr/>
        <a:lstStyle/>
        <a:p>
          <a:endParaRPr lang="en-US"/>
        </a:p>
      </dgm:t>
    </dgm:pt>
    <dgm:pt modelId="{F8C05D9E-BA42-46B5-924C-26E48F5C6EAB}" type="sibTrans" cxnId="{7196D004-A152-4085-AE0B-400F10E80544}">
      <dgm:prSet/>
      <dgm:spPr/>
      <dgm:t>
        <a:bodyPr/>
        <a:lstStyle/>
        <a:p>
          <a:endParaRPr lang="en-US"/>
        </a:p>
      </dgm:t>
    </dgm:pt>
    <dgm:pt modelId="{8E2BB5EF-7AB0-4D4F-9016-0EAFD7F8B224}">
      <dgm:prSet phldrT="[Text]" custT="1"/>
      <dgm:spPr/>
      <dgm:t>
        <a:bodyPr/>
        <a:lstStyle/>
        <a:p>
          <a:r>
            <a:rPr lang="en-US" sz="2400" b="1" dirty="0">
              <a:solidFill>
                <a:schemeClr val="tx1"/>
              </a:solidFill>
            </a:rPr>
            <a:t>Oceanographers</a:t>
          </a:r>
        </a:p>
      </dgm:t>
    </dgm:pt>
    <dgm:pt modelId="{99E6B73E-4A8D-4BED-84EA-6FEED7B9243B}" type="parTrans" cxnId="{4D65B6A5-7DBE-4BF5-9A9F-4BAE651AA297}">
      <dgm:prSet/>
      <dgm:spPr/>
      <dgm:t>
        <a:bodyPr/>
        <a:lstStyle/>
        <a:p>
          <a:endParaRPr lang="en-US"/>
        </a:p>
      </dgm:t>
    </dgm:pt>
    <dgm:pt modelId="{8A845457-DE34-4AD0-88C7-EA7919975C0A}" type="sibTrans" cxnId="{4D65B6A5-7DBE-4BF5-9A9F-4BAE651AA297}">
      <dgm:prSet/>
      <dgm:spPr/>
      <dgm:t>
        <a:bodyPr/>
        <a:lstStyle/>
        <a:p>
          <a:endParaRPr lang="en-US"/>
        </a:p>
      </dgm:t>
    </dgm:pt>
    <dgm:pt modelId="{80B4BCBE-B245-4B41-B8A7-507581B532C6}">
      <dgm:prSet phldrT="[Text]" custT="1"/>
      <dgm:spPr/>
      <dgm:t>
        <a:bodyPr/>
        <a:lstStyle/>
        <a:p>
          <a:r>
            <a:rPr lang="en-US" sz="2400" b="1" dirty="0">
              <a:solidFill>
                <a:schemeClr val="tx1"/>
              </a:solidFill>
            </a:rPr>
            <a:t>Ecologists</a:t>
          </a:r>
        </a:p>
      </dgm:t>
    </dgm:pt>
    <dgm:pt modelId="{A10A8BBF-3608-4EB0-A54F-CAB7F4667AD8}" type="parTrans" cxnId="{7EDD7262-598B-4A6C-ADF6-036EB31A38DA}">
      <dgm:prSet/>
      <dgm:spPr/>
      <dgm:t>
        <a:bodyPr/>
        <a:lstStyle/>
        <a:p>
          <a:endParaRPr lang="en-US"/>
        </a:p>
      </dgm:t>
    </dgm:pt>
    <dgm:pt modelId="{C14BB3AC-0F82-49E5-96DC-C01E13E5B9C5}" type="sibTrans" cxnId="{7EDD7262-598B-4A6C-ADF6-036EB31A38DA}">
      <dgm:prSet/>
      <dgm:spPr/>
      <dgm:t>
        <a:bodyPr/>
        <a:lstStyle/>
        <a:p>
          <a:endParaRPr lang="en-US"/>
        </a:p>
      </dgm:t>
    </dgm:pt>
    <dgm:pt modelId="{E0B3F543-6141-4A79-AAA4-CC667232D662}">
      <dgm:prSet phldrT="[Text]" custT="1"/>
      <dgm:spPr/>
      <dgm:t>
        <a:bodyPr/>
        <a:lstStyle/>
        <a:p>
          <a:r>
            <a:rPr lang="en-US" sz="2400" b="1" dirty="0">
              <a:solidFill>
                <a:schemeClr val="tx1"/>
              </a:solidFill>
            </a:rPr>
            <a:t>Economists</a:t>
          </a:r>
        </a:p>
      </dgm:t>
    </dgm:pt>
    <dgm:pt modelId="{C63EDCA5-29A6-4025-A915-72B2A8417638}" type="parTrans" cxnId="{CF584E24-4ACA-45A9-BF27-2A47C9BB5184}">
      <dgm:prSet/>
      <dgm:spPr/>
      <dgm:t>
        <a:bodyPr/>
        <a:lstStyle/>
        <a:p>
          <a:endParaRPr lang="en-US"/>
        </a:p>
      </dgm:t>
    </dgm:pt>
    <dgm:pt modelId="{E3E794E1-AF38-40E8-89C0-32C2F1507DA5}" type="sibTrans" cxnId="{CF584E24-4ACA-45A9-BF27-2A47C9BB5184}">
      <dgm:prSet/>
      <dgm:spPr/>
      <dgm:t>
        <a:bodyPr/>
        <a:lstStyle/>
        <a:p>
          <a:endParaRPr lang="en-US"/>
        </a:p>
      </dgm:t>
    </dgm:pt>
    <dgm:pt modelId="{9710AE7B-F660-4489-9D0C-53466B83D3AE}">
      <dgm:prSet phldrT="[Text]" custT="1"/>
      <dgm:spPr>
        <a:solidFill>
          <a:srgbClr val="FF0000"/>
        </a:solidFill>
      </dgm:spPr>
      <dgm:t>
        <a:bodyPr/>
        <a:lstStyle/>
        <a:p>
          <a:r>
            <a:rPr lang="en-US" sz="2400" b="1" dirty="0">
              <a:solidFill>
                <a:schemeClr val="tx1"/>
              </a:solidFill>
            </a:rPr>
            <a:t>Policy analysts</a:t>
          </a:r>
        </a:p>
      </dgm:t>
    </dgm:pt>
    <dgm:pt modelId="{4916D9BB-2D9B-4546-ABB4-8EE7B9CC4785}" type="parTrans" cxnId="{A1599822-B147-47CB-B28F-45F9CE5DBAD1}">
      <dgm:prSet/>
      <dgm:spPr/>
      <dgm:t>
        <a:bodyPr/>
        <a:lstStyle/>
        <a:p>
          <a:endParaRPr lang="en-US"/>
        </a:p>
      </dgm:t>
    </dgm:pt>
    <dgm:pt modelId="{EBB94F3D-825A-4CDF-A7B7-36CC4E9DF8E2}" type="sibTrans" cxnId="{A1599822-B147-47CB-B28F-45F9CE5DBAD1}">
      <dgm:prSet/>
      <dgm:spPr/>
      <dgm:t>
        <a:bodyPr/>
        <a:lstStyle/>
        <a:p>
          <a:endParaRPr lang="en-US"/>
        </a:p>
      </dgm:t>
    </dgm:pt>
    <dgm:pt modelId="{D0598828-F805-41C6-A44A-3C1F5F7EF45F}" type="pres">
      <dgm:prSet presAssocID="{BC7F421E-F62F-41EA-ABD6-1ABAA2AFB8FD}" presName="linear" presStyleCnt="0">
        <dgm:presLayoutVars>
          <dgm:dir/>
          <dgm:animLvl val="lvl"/>
          <dgm:resizeHandles val="exact"/>
        </dgm:presLayoutVars>
      </dgm:prSet>
      <dgm:spPr/>
    </dgm:pt>
    <dgm:pt modelId="{93498CB9-DD4E-44C8-966F-5E8C232287C2}" type="pres">
      <dgm:prSet presAssocID="{BED82757-0E71-40CE-9FCB-A51B48380042}" presName="parentLin" presStyleCnt="0"/>
      <dgm:spPr/>
    </dgm:pt>
    <dgm:pt modelId="{E9DA366C-320A-401A-912B-F8B03B6F2DE0}" type="pres">
      <dgm:prSet presAssocID="{BED82757-0E71-40CE-9FCB-A51B48380042}" presName="parentLeftMargin" presStyleLbl="node1" presStyleIdx="0" presStyleCnt="6"/>
      <dgm:spPr/>
    </dgm:pt>
    <dgm:pt modelId="{55D8E430-7F32-4CDA-AE1C-3997A81483E5}" type="pres">
      <dgm:prSet presAssocID="{BED82757-0E71-40CE-9FCB-A51B48380042}" presName="parentText" presStyleLbl="node1" presStyleIdx="0" presStyleCnt="6">
        <dgm:presLayoutVars>
          <dgm:chMax val="0"/>
          <dgm:bulletEnabled val="1"/>
        </dgm:presLayoutVars>
      </dgm:prSet>
      <dgm:spPr/>
    </dgm:pt>
    <dgm:pt modelId="{844089B8-3A34-4EB4-9F43-E0EDECDFE5DF}" type="pres">
      <dgm:prSet presAssocID="{BED82757-0E71-40CE-9FCB-A51B48380042}" presName="negativeSpace" presStyleCnt="0"/>
      <dgm:spPr/>
    </dgm:pt>
    <dgm:pt modelId="{DAC2FDC7-23C8-4F42-82E2-55D4EB5BFE41}" type="pres">
      <dgm:prSet presAssocID="{BED82757-0E71-40CE-9FCB-A51B48380042}" presName="childText" presStyleLbl="conFgAcc1" presStyleIdx="0" presStyleCnt="6">
        <dgm:presLayoutVars>
          <dgm:bulletEnabled val="1"/>
        </dgm:presLayoutVars>
      </dgm:prSet>
      <dgm:spPr>
        <a:blipFill rotWithShape="0">
          <a:blip xmlns:r="http://schemas.openxmlformats.org/officeDocument/2006/relationships" r:embed="rId1"/>
          <a:stretch>
            <a:fillRect/>
          </a:stretch>
        </a:blipFill>
      </dgm:spPr>
    </dgm:pt>
    <dgm:pt modelId="{6A014D35-3261-4DC8-873C-E57210297A4C}" type="pres">
      <dgm:prSet presAssocID="{0925E33E-E2EE-42AD-837E-88002D7CBF33}" presName="spaceBetweenRectangles" presStyleCnt="0"/>
      <dgm:spPr/>
    </dgm:pt>
    <dgm:pt modelId="{C3D4F186-F29F-46B4-ABB5-42E5959C820E}" type="pres">
      <dgm:prSet presAssocID="{8E2518C9-1F46-493D-A26C-ED6FA5FF9088}" presName="parentLin" presStyleCnt="0"/>
      <dgm:spPr/>
    </dgm:pt>
    <dgm:pt modelId="{EF2C2F4A-CCA2-4F87-AC72-E5B165E44368}" type="pres">
      <dgm:prSet presAssocID="{8E2518C9-1F46-493D-A26C-ED6FA5FF9088}" presName="parentLeftMargin" presStyleLbl="node1" presStyleIdx="0" presStyleCnt="6"/>
      <dgm:spPr/>
    </dgm:pt>
    <dgm:pt modelId="{8AD467DB-7747-49FC-BCA3-EC5FE230A8FB}" type="pres">
      <dgm:prSet presAssocID="{8E2518C9-1F46-493D-A26C-ED6FA5FF9088}" presName="parentText" presStyleLbl="node1" presStyleIdx="1" presStyleCnt="6">
        <dgm:presLayoutVars>
          <dgm:chMax val="0"/>
          <dgm:bulletEnabled val="1"/>
        </dgm:presLayoutVars>
      </dgm:prSet>
      <dgm:spPr/>
    </dgm:pt>
    <dgm:pt modelId="{15273B99-FADF-43FC-80BC-D1AC36E43011}" type="pres">
      <dgm:prSet presAssocID="{8E2518C9-1F46-493D-A26C-ED6FA5FF9088}" presName="negativeSpace" presStyleCnt="0"/>
      <dgm:spPr/>
    </dgm:pt>
    <dgm:pt modelId="{DE5AFA5D-46A8-4398-8F2A-70815C2D4AF8}" type="pres">
      <dgm:prSet presAssocID="{8E2518C9-1F46-493D-A26C-ED6FA5FF9088}" presName="childText" presStyleLbl="conFgAcc1" presStyleIdx="1" presStyleCnt="6" custLinFactNeighborY="-13995">
        <dgm:presLayoutVars>
          <dgm:bulletEnabled val="1"/>
        </dgm:presLayoutVars>
      </dgm:prSet>
      <dgm:spPr>
        <a:blipFill rotWithShape="0">
          <a:blip xmlns:r="http://schemas.openxmlformats.org/officeDocument/2006/relationships" r:embed="rId2"/>
          <a:stretch>
            <a:fillRect/>
          </a:stretch>
        </a:blipFill>
      </dgm:spPr>
    </dgm:pt>
    <dgm:pt modelId="{B8B316F7-A539-4C85-8A0A-491FC2CCB04B}" type="pres">
      <dgm:prSet presAssocID="{F8C05D9E-BA42-46B5-924C-26E48F5C6EAB}" presName="spaceBetweenRectangles" presStyleCnt="0"/>
      <dgm:spPr/>
    </dgm:pt>
    <dgm:pt modelId="{6AE1D087-983F-46C7-A842-9C3BF2FF5DF2}" type="pres">
      <dgm:prSet presAssocID="{8E2BB5EF-7AB0-4D4F-9016-0EAFD7F8B224}" presName="parentLin" presStyleCnt="0"/>
      <dgm:spPr/>
    </dgm:pt>
    <dgm:pt modelId="{D417F12C-2E4C-402E-8F57-80774B59B040}" type="pres">
      <dgm:prSet presAssocID="{8E2BB5EF-7AB0-4D4F-9016-0EAFD7F8B224}" presName="parentLeftMargin" presStyleLbl="node1" presStyleIdx="1" presStyleCnt="6"/>
      <dgm:spPr/>
    </dgm:pt>
    <dgm:pt modelId="{CA44FAEF-E189-4D6A-A0BB-8641BEA14DF9}" type="pres">
      <dgm:prSet presAssocID="{8E2BB5EF-7AB0-4D4F-9016-0EAFD7F8B224}" presName="parentText" presStyleLbl="node1" presStyleIdx="2" presStyleCnt="6">
        <dgm:presLayoutVars>
          <dgm:chMax val="0"/>
          <dgm:bulletEnabled val="1"/>
        </dgm:presLayoutVars>
      </dgm:prSet>
      <dgm:spPr/>
    </dgm:pt>
    <dgm:pt modelId="{3A52BEED-0042-4B12-916D-4853C2AE5718}" type="pres">
      <dgm:prSet presAssocID="{8E2BB5EF-7AB0-4D4F-9016-0EAFD7F8B224}" presName="negativeSpace" presStyleCnt="0"/>
      <dgm:spPr/>
    </dgm:pt>
    <dgm:pt modelId="{8BD53174-D7D1-419A-907F-80620E0D7987}" type="pres">
      <dgm:prSet presAssocID="{8E2BB5EF-7AB0-4D4F-9016-0EAFD7F8B224}" presName="childText" presStyleLbl="conFgAcc1" presStyleIdx="2" presStyleCnt="6">
        <dgm:presLayoutVars>
          <dgm:bulletEnabled val="1"/>
        </dgm:presLayoutVars>
      </dgm:prSet>
      <dgm:spPr>
        <a:blipFill rotWithShape="0">
          <a:blip xmlns:r="http://schemas.openxmlformats.org/officeDocument/2006/relationships" r:embed="rId3"/>
          <a:stretch>
            <a:fillRect/>
          </a:stretch>
        </a:blipFill>
      </dgm:spPr>
    </dgm:pt>
    <dgm:pt modelId="{11EBD993-AABB-421F-81CD-1C36BD5F0D49}" type="pres">
      <dgm:prSet presAssocID="{8A845457-DE34-4AD0-88C7-EA7919975C0A}" presName="spaceBetweenRectangles" presStyleCnt="0"/>
      <dgm:spPr/>
    </dgm:pt>
    <dgm:pt modelId="{4EC4BB55-3F1C-4F67-A501-237EE657C9A0}" type="pres">
      <dgm:prSet presAssocID="{80B4BCBE-B245-4B41-B8A7-507581B532C6}" presName="parentLin" presStyleCnt="0"/>
      <dgm:spPr/>
    </dgm:pt>
    <dgm:pt modelId="{B61FB084-FA13-45F4-BAA7-ED8A5131FEE1}" type="pres">
      <dgm:prSet presAssocID="{80B4BCBE-B245-4B41-B8A7-507581B532C6}" presName="parentLeftMargin" presStyleLbl="node1" presStyleIdx="2" presStyleCnt="6"/>
      <dgm:spPr/>
    </dgm:pt>
    <dgm:pt modelId="{2475453C-3C2F-4DAA-A6E1-4326B5C1957B}" type="pres">
      <dgm:prSet presAssocID="{80B4BCBE-B245-4B41-B8A7-507581B532C6}" presName="parentText" presStyleLbl="node1" presStyleIdx="3" presStyleCnt="6">
        <dgm:presLayoutVars>
          <dgm:chMax val="0"/>
          <dgm:bulletEnabled val="1"/>
        </dgm:presLayoutVars>
      </dgm:prSet>
      <dgm:spPr/>
    </dgm:pt>
    <dgm:pt modelId="{4AACF0F6-9C75-49DE-84F0-0F7E4FBE808D}" type="pres">
      <dgm:prSet presAssocID="{80B4BCBE-B245-4B41-B8A7-507581B532C6}" presName="negativeSpace" presStyleCnt="0"/>
      <dgm:spPr/>
    </dgm:pt>
    <dgm:pt modelId="{4D795655-5E92-41DB-AAD9-2FB95B50BB3B}" type="pres">
      <dgm:prSet presAssocID="{80B4BCBE-B245-4B41-B8A7-507581B532C6}" presName="childText" presStyleLbl="conFgAcc1" presStyleIdx="3" presStyleCnt="6">
        <dgm:presLayoutVars>
          <dgm:bulletEnabled val="1"/>
        </dgm:presLayoutVars>
      </dgm:prSet>
      <dgm:spPr>
        <a:blipFill rotWithShape="0">
          <a:blip xmlns:r="http://schemas.openxmlformats.org/officeDocument/2006/relationships" r:embed="rId4"/>
          <a:stretch>
            <a:fillRect/>
          </a:stretch>
        </a:blipFill>
      </dgm:spPr>
    </dgm:pt>
    <dgm:pt modelId="{A6BBF390-9A4D-4770-A9B0-9715B166075B}" type="pres">
      <dgm:prSet presAssocID="{C14BB3AC-0F82-49E5-96DC-C01E13E5B9C5}" presName="spaceBetweenRectangles" presStyleCnt="0"/>
      <dgm:spPr/>
    </dgm:pt>
    <dgm:pt modelId="{5D34B0B2-B721-41B8-AB18-9D2169626E44}" type="pres">
      <dgm:prSet presAssocID="{E0B3F543-6141-4A79-AAA4-CC667232D662}" presName="parentLin" presStyleCnt="0"/>
      <dgm:spPr/>
    </dgm:pt>
    <dgm:pt modelId="{B0FB5714-2BBA-4D7E-8670-CB14C5F6856F}" type="pres">
      <dgm:prSet presAssocID="{E0B3F543-6141-4A79-AAA4-CC667232D662}" presName="parentLeftMargin" presStyleLbl="node1" presStyleIdx="3" presStyleCnt="6"/>
      <dgm:spPr/>
    </dgm:pt>
    <dgm:pt modelId="{AC49A98F-4DF4-4837-AF6B-727E9C564204}" type="pres">
      <dgm:prSet presAssocID="{E0B3F543-6141-4A79-AAA4-CC667232D662}" presName="parentText" presStyleLbl="node1" presStyleIdx="4" presStyleCnt="6">
        <dgm:presLayoutVars>
          <dgm:chMax val="0"/>
          <dgm:bulletEnabled val="1"/>
        </dgm:presLayoutVars>
      </dgm:prSet>
      <dgm:spPr/>
    </dgm:pt>
    <dgm:pt modelId="{2F000189-FC5D-4203-A20F-98175E6EFF76}" type="pres">
      <dgm:prSet presAssocID="{E0B3F543-6141-4A79-AAA4-CC667232D662}" presName="negativeSpace" presStyleCnt="0"/>
      <dgm:spPr/>
    </dgm:pt>
    <dgm:pt modelId="{3C11BC90-D753-4BFC-9BDD-721C4CAF3D14}" type="pres">
      <dgm:prSet presAssocID="{E0B3F543-6141-4A79-AAA4-CC667232D662}" presName="childText" presStyleLbl="conFgAcc1" presStyleIdx="4" presStyleCnt="6">
        <dgm:presLayoutVars>
          <dgm:bulletEnabled val="1"/>
        </dgm:presLayoutVars>
      </dgm:prSet>
      <dgm:spPr>
        <a:blipFill rotWithShape="0">
          <a:blip xmlns:r="http://schemas.openxmlformats.org/officeDocument/2006/relationships" r:embed="rId5"/>
          <a:stretch>
            <a:fillRect/>
          </a:stretch>
        </a:blipFill>
      </dgm:spPr>
    </dgm:pt>
    <dgm:pt modelId="{02E0CCFC-7307-495D-B020-40842A6AF254}" type="pres">
      <dgm:prSet presAssocID="{E3E794E1-AF38-40E8-89C0-32C2F1507DA5}" presName="spaceBetweenRectangles" presStyleCnt="0"/>
      <dgm:spPr/>
    </dgm:pt>
    <dgm:pt modelId="{96B36C64-8BCB-43C2-A6BA-34AC48654508}" type="pres">
      <dgm:prSet presAssocID="{9710AE7B-F660-4489-9D0C-53466B83D3AE}" presName="parentLin" presStyleCnt="0"/>
      <dgm:spPr/>
    </dgm:pt>
    <dgm:pt modelId="{8142B741-90C6-4CD2-8437-923486478B1A}" type="pres">
      <dgm:prSet presAssocID="{9710AE7B-F660-4489-9D0C-53466B83D3AE}" presName="parentLeftMargin" presStyleLbl="node1" presStyleIdx="4" presStyleCnt="6"/>
      <dgm:spPr/>
    </dgm:pt>
    <dgm:pt modelId="{9819979C-B461-4177-96C5-FEB55FAF038B}" type="pres">
      <dgm:prSet presAssocID="{9710AE7B-F660-4489-9D0C-53466B83D3AE}" presName="parentText" presStyleLbl="node1" presStyleIdx="5" presStyleCnt="6">
        <dgm:presLayoutVars>
          <dgm:chMax val="0"/>
          <dgm:bulletEnabled val="1"/>
        </dgm:presLayoutVars>
      </dgm:prSet>
      <dgm:spPr/>
    </dgm:pt>
    <dgm:pt modelId="{02104D23-707E-43CB-8B80-8E056825464D}" type="pres">
      <dgm:prSet presAssocID="{9710AE7B-F660-4489-9D0C-53466B83D3AE}" presName="negativeSpace" presStyleCnt="0"/>
      <dgm:spPr/>
    </dgm:pt>
    <dgm:pt modelId="{832CFBB3-21BB-414B-99E9-DD5E87174D5F}" type="pres">
      <dgm:prSet presAssocID="{9710AE7B-F660-4489-9D0C-53466B83D3AE}" presName="childText" presStyleLbl="conFgAcc1" presStyleIdx="5" presStyleCnt="6">
        <dgm:presLayoutVars>
          <dgm:bulletEnabled val="1"/>
        </dgm:presLayoutVars>
      </dgm:prSet>
      <dgm:spPr>
        <a:blipFill rotWithShape="0">
          <a:blip xmlns:r="http://schemas.openxmlformats.org/officeDocument/2006/relationships" r:embed="rId6"/>
          <a:stretch>
            <a:fillRect/>
          </a:stretch>
        </a:blipFill>
      </dgm:spPr>
    </dgm:pt>
  </dgm:ptLst>
  <dgm:cxnLst>
    <dgm:cxn modelId="{923C2D03-19DE-4690-AA3B-87C81337B5CF}" type="presOf" srcId="{E0B3F543-6141-4A79-AAA4-CC667232D662}" destId="{B0FB5714-2BBA-4D7E-8670-CB14C5F6856F}" srcOrd="0" destOrd="0" presId="urn:microsoft.com/office/officeart/2005/8/layout/list1"/>
    <dgm:cxn modelId="{13119D4D-4A6D-4996-8040-FC2405629DB5}" srcId="{BC7F421E-F62F-41EA-ABD6-1ABAA2AFB8FD}" destId="{BED82757-0E71-40CE-9FCB-A51B48380042}" srcOrd="0" destOrd="0" parTransId="{E7284246-46D9-4AF2-8FEC-6EC30F0AC5D1}" sibTransId="{0925E33E-E2EE-42AD-837E-88002D7CBF33}"/>
    <dgm:cxn modelId="{C6EA8A57-D90D-4C3C-BBB9-3E2F312DB00E}" type="presOf" srcId="{BC7F421E-F62F-41EA-ABD6-1ABAA2AFB8FD}" destId="{D0598828-F805-41C6-A44A-3C1F5F7EF45F}" srcOrd="0" destOrd="0" presId="urn:microsoft.com/office/officeart/2005/8/layout/list1"/>
    <dgm:cxn modelId="{98C4DFD1-3F1F-4032-80AC-5423C99FEE64}" type="presOf" srcId="{9710AE7B-F660-4489-9D0C-53466B83D3AE}" destId="{9819979C-B461-4177-96C5-FEB55FAF038B}" srcOrd="1" destOrd="0" presId="urn:microsoft.com/office/officeart/2005/8/layout/list1"/>
    <dgm:cxn modelId="{2571AAB3-665F-4866-AFF8-49245F0C1451}" type="presOf" srcId="{8E2BB5EF-7AB0-4D4F-9016-0EAFD7F8B224}" destId="{CA44FAEF-E189-4D6A-A0BB-8641BEA14DF9}" srcOrd="1" destOrd="0" presId="urn:microsoft.com/office/officeart/2005/8/layout/list1"/>
    <dgm:cxn modelId="{57CF0D85-4505-4658-9F74-80FA1C35B978}" type="presOf" srcId="{80B4BCBE-B245-4B41-B8A7-507581B532C6}" destId="{2475453C-3C2F-4DAA-A6E1-4326B5C1957B}" srcOrd="1" destOrd="0" presId="urn:microsoft.com/office/officeart/2005/8/layout/list1"/>
    <dgm:cxn modelId="{CF584E24-4ACA-45A9-BF27-2A47C9BB5184}" srcId="{BC7F421E-F62F-41EA-ABD6-1ABAA2AFB8FD}" destId="{E0B3F543-6141-4A79-AAA4-CC667232D662}" srcOrd="4" destOrd="0" parTransId="{C63EDCA5-29A6-4025-A915-72B2A8417638}" sibTransId="{E3E794E1-AF38-40E8-89C0-32C2F1507DA5}"/>
    <dgm:cxn modelId="{C5F2BE60-DC29-4BD0-90B3-406545CB1581}" type="presOf" srcId="{8E2BB5EF-7AB0-4D4F-9016-0EAFD7F8B224}" destId="{D417F12C-2E4C-402E-8F57-80774B59B040}" srcOrd="0" destOrd="0" presId="urn:microsoft.com/office/officeart/2005/8/layout/list1"/>
    <dgm:cxn modelId="{960443A6-DAEF-46CA-AC4A-65C9E5E3F082}" type="presOf" srcId="{E0B3F543-6141-4A79-AAA4-CC667232D662}" destId="{AC49A98F-4DF4-4837-AF6B-727E9C564204}" srcOrd="1" destOrd="0" presId="urn:microsoft.com/office/officeart/2005/8/layout/list1"/>
    <dgm:cxn modelId="{36D35C41-ED6A-4976-8472-565FE536AEDE}" type="presOf" srcId="{8E2518C9-1F46-493D-A26C-ED6FA5FF9088}" destId="{8AD467DB-7747-49FC-BCA3-EC5FE230A8FB}" srcOrd="1" destOrd="0" presId="urn:microsoft.com/office/officeart/2005/8/layout/list1"/>
    <dgm:cxn modelId="{7196D004-A152-4085-AE0B-400F10E80544}" srcId="{BC7F421E-F62F-41EA-ABD6-1ABAA2AFB8FD}" destId="{8E2518C9-1F46-493D-A26C-ED6FA5FF9088}" srcOrd="1" destOrd="0" parTransId="{74FD3ABA-79B3-42E2-BDBE-DB3100C2EBBA}" sibTransId="{F8C05D9E-BA42-46B5-924C-26E48F5C6EAB}"/>
    <dgm:cxn modelId="{E3F8B3EF-E282-41B5-B302-DDE6CA84A4D1}" type="presOf" srcId="{9710AE7B-F660-4489-9D0C-53466B83D3AE}" destId="{8142B741-90C6-4CD2-8437-923486478B1A}" srcOrd="0" destOrd="0" presId="urn:microsoft.com/office/officeart/2005/8/layout/list1"/>
    <dgm:cxn modelId="{7EDD7262-598B-4A6C-ADF6-036EB31A38DA}" srcId="{BC7F421E-F62F-41EA-ABD6-1ABAA2AFB8FD}" destId="{80B4BCBE-B245-4B41-B8A7-507581B532C6}" srcOrd="3" destOrd="0" parTransId="{A10A8BBF-3608-4EB0-A54F-CAB7F4667AD8}" sibTransId="{C14BB3AC-0F82-49E5-96DC-C01E13E5B9C5}"/>
    <dgm:cxn modelId="{4D65B6A5-7DBE-4BF5-9A9F-4BAE651AA297}" srcId="{BC7F421E-F62F-41EA-ABD6-1ABAA2AFB8FD}" destId="{8E2BB5EF-7AB0-4D4F-9016-0EAFD7F8B224}" srcOrd="2" destOrd="0" parTransId="{99E6B73E-4A8D-4BED-84EA-6FEED7B9243B}" sibTransId="{8A845457-DE34-4AD0-88C7-EA7919975C0A}"/>
    <dgm:cxn modelId="{A1599822-B147-47CB-B28F-45F9CE5DBAD1}" srcId="{BC7F421E-F62F-41EA-ABD6-1ABAA2AFB8FD}" destId="{9710AE7B-F660-4489-9D0C-53466B83D3AE}" srcOrd="5" destOrd="0" parTransId="{4916D9BB-2D9B-4546-ABB4-8EE7B9CC4785}" sibTransId="{EBB94F3D-825A-4CDF-A7B7-36CC4E9DF8E2}"/>
    <dgm:cxn modelId="{CF304A86-6423-4808-A479-F23193A67BE9}" type="presOf" srcId="{80B4BCBE-B245-4B41-B8A7-507581B532C6}" destId="{B61FB084-FA13-45F4-BAA7-ED8A5131FEE1}" srcOrd="0" destOrd="0" presId="urn:microsoft.com/office/officeart/2005/8/layout/list1"/>
    <dgm:cxn modelId="{E1223CA5-A777-4F20-98DA-CB2F04A17321}" type="presOf" srcId="{BED82757-0E71-40CE-9FCB-A51B48380042}" destId="{E9DA366C-320A-401A-912B-F8B03B6F2DE0}" srcOrd="0" destOrd="0" presId="urn:microsoft.com/office/officeart/2005/8/layout/list1"/>
    <dgm:cxn modelId="{0C39B1FA-B7EC-490E-8D5E-89C0FA193CA6}" type="presOf" srcId="{8E2518C9-1F46-493D-A26C-ED6FA5FF9088}" destId="{EF2C2F4A-CCA2-4F87-AC72-E5B165E44368}" srcOrd="0" destOrd="0" presId="urn:microsoft.com/office/officeart/2005/8/layout/list1"/>
    <dgm:cxn modelId="{513BD208-BA14-4E16-94D7-8C783765836A}" type="presOf" srcId="{BED82757-0E71-40CE-9FCB-A51B48380042}" destId="{55D8E430-7F32-4CDA-AE1C-3997A81483E5}" srcOrd="1" destOrd="0" presId="urn:microsoft.com/office/officeart/2005/8/layout/list1"/>
    <dgm:cxn modelId="{148F7B85-25CD-489F-ACFD-8CBCAD36BA64}" type="presParOf" srcId="{D0598828-F805-41C6-A44A-3C1F5F7EF45F}" destId="{93498CB9-DD4E-44C8-966F-5E8C232287C2}" srcOrd="0" destOrd="0" presId="urn:microsoft.com/office/officeart/2005/8/layout/list1"/>
    <dgm:cxn modelId="{2AF28CAF-05B0-4FD2-AD00-7E1E46E88581}" type="presParOf" srcId="{93498CB9-DD4E-44C8-966F-5E8C232287C2}" destId="{E9DA366C-320A-401A-912B-F8B03B6F2DE0}" srcOrd="0" destOrd="0" presId="urn:microsoft.com/office/officeart/2005/8/layout/list1"/>
    <dgm:cxn modelId="{647FEC08-2F55-4EFA-9E00-EBFBC3141243}" type="presParOf" srcId="{93498CB9-DD4E-44C8-966F-5E8C232287C2}" destId="{55D8E430-7F32-4CDA-AE1C-3997A81483E5}" srcOrd="1" destOrd="0" presId="urn:microsoft.com/office/officeart/2005/8/layout/list1"/>
    <dgm:cxn modelId="{E94E836A-C330-444F-9EAB-DAEC6AC37F04}" type="presParOf" srcId="{D0598828-F805-41C6-A44A-3C1F5F7EF45F}" destId="{844089B8-3A34-4EB4-9F43-E0EDECDFE5DF}" srcOrd="1" destOrd="0" presId="urn:microsoft.com/office/officeart/2005/8/layout/list1"/>
    <dgm:cxn modelId="{AC0AF5E5-89EA-4885-A07D-E582F198C069}" type="presParOf" srcId="{D0598828-F805-41C6-A44A-3C1F5F7EF45F}" destId="{DAC2FDC7-23C8-4F42-82E2-55D4EB5BFE41}" srcOrd="2" destOrd="0" presId="urn:microsoft.com/office/officeart/2005/8/layout/list1"/>
    <dgm:cxn modelId="{366A748B-EBDD-4F77-8D44-EE0F1827C908}" type="presParOf" srcId="{D0598828-F805-41C6-A44A-3C1F5F7EF45F}" destId="{6A014D35-3261-4DC8-873C-E57210297A4C}" srcOrd="3" destOrd="0" presId="urn:microsoft.com/office/officeart/2005/8/layout/list1"/>
    <dgm:cxn modelId="{4976B341-EA5B-4DD0-92D5-51467A636C7E}" type="presParOf" srcId="{D0598828-F805-41C6-A44A-3C1F5F7EF45F}" destId="{C3D4F186-F29F-46B4-ABB5-42E5959C820E}" srcOrd="4" destOrd="0" presId="urn:microsoft.com/office/officeart/2005/8/layout/list1"/>
    <dgm:cxn modelId="{7753A5D2-A42E-4B5E-ADED-47F6E3B374D1}" type="presParOf" srcId="{C3D4F186-F29F-46B4-ABB5-42E5959C820E}" destId="{EF2C2F4A-CCA2-4F87-AC72-E5B165E44368}" srcOrd="0" destOrd="0" presId="urn:microsoft.com/office/officeart/2005/8/layout/list1"/>
    <dgm:cxn modelId="{B4D7859A-E285-4861-B7FD-36E11E8A609C}" type="presParOf" srcId="{C3D4F186-F29F-46B4-ABB5-42E5959C820E}" destId="{8AD467DB-7747-49FC-BCA3-EC5FE230A8FB}" srcOrd="1" destOrd="0" presId="urn:microsoft.com/office/officeart/2005/8/layout/list1"/>
    <dgm:cxn modelId="{2EB76E7B-7A8D-4857-BCE9-E5B93C7B4F61}" type="presParOf" srcId="{D0598828-F805-41C6-A44A-3C1F5F7EF45F}" destId="{15273B99-FADF-43FC-80BC-D1AC36E43011}" srcOrd="5" destOrd="0" presId="urn:microsoft.com/office/officeart/2005/8/layout/list1"/>
    <dgm:cxn modelId="{9F2F5871-17DF-4B26-A877-1238C19E5A81}" type="presParOf" srcId="{D0598828-F805-41C6-A44A-3C1F5F7EF45F}" destId="{DE5AFA5D-46A8-4398-8F2A-70815C2D4AF8}" srcOrd="6" destOrd="0" presId="urn:microsoft.com/office/officeart/2005/8/layout/list1"/>
    <dgm:cxn modelId="{AB80508E-F945-4A44-A543-10A435A54E4E}" type="presParOf" srcId="{D0598828-F805-41C6-A44A-3C1F5F7EF45F}" destId="{B8B316F7-A539-4C85-8A0A-491FC2CCB04B}" srcOrd="7" destOrd="0" presId="urn:microsoft.com/office/officeart/2005/8/layout/list1"/>
    <dgm:cxn modelId="{6D9A3371-228E-4569-BA9E-A33FA209E24D}" type="presParOf" srcId="{D0598828-F805-41C6-A44A-3C1F5F7EF45F}" destId="{6AE1D087-983F-46C7-A842-9C3BF2FF5DF2}" srcOrd="8" destOrd="0" presId="urn:microsoft.com/office/officeart/2005/8/layout/list1"/>
    <dgm:cxn modelId="{436E9A0E-B82D-44DA-8F94-A53A23B2C9BC}" type="presParOf" srcId="{6AE1D087-983F-46C7-A842-9C3BF2FF5DF2}" destId="{D417F12C-2E4C-402E-8F57-80774B59B040}" srcOrd="0" destOrd="0" presId="urn:microsoft.com/office/officeart/2005/8/layout/list1"/>
    <dgm:cxn modelId="{FD42BB6F-5171-4BBF-8CC5-2918B43CCC51}" type="presParOf" srcId="{6AE1D087-983F-46C7-A842-9C3BF2FF5DF2}" destId="{CA44FAEF-E189-4D6A-A0BB-8641BEA14DF9}" srcOrd="1" destOrd="0" presId="urn:microsoft.com/office/officeart/2005/8/layout/list1"/>
    <dgm:cxn modelId="{9FBF7FD6-9A8C-47E3-9F07-165BE0EE0EB1}" type="presParOf" srcId="{D0598828-F805-41C6-A44A-3C1F5F7EF45F}" destId="{3A52BEED-0042-4B12-916D-4853C2AE5718}" srcOrd="9" destOrd="0" presId="urn:microsoft.com/office/officeart/2005/8/layout/list1"/>
    <dgm:cxn modelId="{EF0E0A3A-CC33-45C3-A6FD-B769DA4A70A9}" type="presParOf" srcId="{D0598828-F805-41C6-A44A-3C1F5F7EF45F}" destId="{8BD53174-D7D1-419A-907F-80620E0D7987}" srcOrd="10" destOrd="0" presId="urn:microsoft.com/office/officeart/2005/8/layout/list1"/>
    <dgm:cxn modelId="{692AD669-48ED-4981-A940-B1962E084F47}" type="presParOf" srcId="{D0598828-F805-41C6-A44A-3C1F5F7EF45F}" destId="{11EBD993-AABB-421F-81CD-1C36BD5F0D49}" srcOrd="11" destOrd="0" presId="urn:microsoft.com/office/officeart/2005/8/layout/list1"/>
    <dgm:cxn modelId="{E40A914B-75E2-4E57-8828-95A686145E15}" type="presParOf" srcId="{D0598828-F805-41C6-A44A-3C1F5F7EF45F}" destId="{4EC4BB55-3F1C-4F67-A501-237EE657C9A0}" srcOrd="12" destOrd="0" presId="urn:microsoft.com/office/officeart/2005/8/layout/list1"/>
    <dgm:cxn modelId="{F94850BA-6C9E-47C4-A630-D9E839D043DB}" type="presParOf" srcId="{4EC4BB55-3F1C-4F67-A501-237EE657C9A0}" destId="{B61FB084-FA13-45F4-BAA7-ED8A5131FEE1}" srcOrd="0" destOrd="0" presId="urn:microsoft.com/office/officeart/2005/8/layout/list1"/>
    <dgm:cxn modelId="{6A9BF84A-1F1F-43AA-B32D-F37F4188BA65}" type="presParOf" srcId="{4EC4BB55-3F1C-4F67-A501-237EE657C9A0}" destId="{2475453C-3C2F-4DAA-A6E1-4326B5C1957B}" srcOrd="1" destOrd="0" presId="urn:microsoft.com/office/officeart/2005/8/layout/list1"/>
    <dgm:cxn modelId="{C63B711D-75B7-43AE-8D96-641C7D92E7E6}" type="presParOf" srcId="{D0598828-F805-41C6-A44A-3C1F5F7EF45F}" destId="{4AACF0F6-9C75-49DE-84F0-0F7E4FBE808D}" srcOrd="13" destOrd="0" presId="urn:microsoft.com/office/officeart/2005/8/layout/list1"/>
    <dgm:cxn modelId="{174612A4-BE7C-450E-A7AE-6C4BC2422CC2}" type="presParOf" srcId="{D0598828-F805-41C6-A44A-3C1F5F7EF45F}" destId="{4D795655-5E92-41DB-AAD9-2FB95B50BB3B}" srcOrd="14" destOrd="0" presId="urn:microsoft.com/office/officeart/2005/8/layout/list1"/>
    <dgm:cxn modelId="{94B4D833-455C-404B-BB5E-ED3EA14C9B18}" type="presParOf" srcId="{D0598828-F805-41C6-A44A-3C1F5F7EF45F}" destId="{A6BBF390-9A4D-4770-A9B0-9715B166075B}" srcOrd="15" destOrd="0" presId="urn:microsoft.com/office/officeart/2005/8/layout/list1"/>
    <dgm:cxn modelId="{405B4764-AE3B-47E8-88C1-BB9ED97A003B}" type="presParOf" srcId="{D0598828-F805-41C6-A44A-3C1F5F7EF45F}" destId="{5D34B0B2-B721-41B8-AB18-9D2169626E44}" srcOrd="16" destOrd="0" presId="urn:microsoft.com/office/officeart/2005/8/layout/list1"/>
    <dgm:cxn modelId="{15A29EA6-6BC2-43DC-AFEA-B8E9FF2BC926}" type="presParOf" srcId="{5D34B0B2-B721-41B8-AB18-9D2169626E44}" destId="{B0FB5714-2BBA-4D7E-8670-CB14C5F6856F}" srcOrd="0" destOrd="0" presId="urn:microsoft.com/office/officeart/2005/8/layout/list1"/>
    <dgm:cxn modelId="{A40AFACD-9BC6-4C6B-B514-2B8F05B1FEF2}" type="presParOf" srcId="{5D34B0B2-B721-41B8-AB18-9D2169626E44}" destId="{AC49A98F-4DF4-4837-AF6B-727E9C564204}" srcOrd="1" destOrd="0" presId="urn:microsoft.com/office/officeart/2005/8/layout/list1"/>
    <dgm:cxn modelId="{B5971298-2E97-48B1-B66F-C8612AA39A07}" type="presParOf" srcId="{D0598828-F805-41C6-A44A-3C1F5F7EF45F}" destId="{2F000189-FC5D-4203-A20F-98175E6EFF76}" srcOrd="17" destOrd="0" presId="urn:microsoft.com/office/officeart/2005/8/layout/list1"/>
    <dgm:cxn modelId="{07767A9A-C2C5-4471-97F0-1685A9F142BB}" type="presParOf" srcId="{D0598828-F805-41C6-A44A-3C1F5F7EF45F}" destId="{3C11BC90-D753-4BFC-9BDD-721C4CAF3D14}" srcOrd="18" destOrd="0" presId="urn:microsoft.com/office/officeart/2005/8/layout/list1"/>
    <dgm:cxn modelId="{6975E5BB-8A8B-4DC3-91A4-B85B487ABC64}" type="presParOf" srcId="{D0598828-F805-41C6-A44A-3C1F5F7EF45F}" destId="{02E0CCFC-7307-495D-B020-40842A6AF254}" srcOrd="19" destOrd="0" presId="urn:microsoft.com/office/officeart/2005/8/layout/list1"/>
    <dgm:cxn modelId="{55869060-8FBE-4520-9E29-134E71463D83}" type="presParOf" srcId="{D0598828-F805-41C6-A44A-3C1F5F7EF45F}" destId="{96B36C64-8BCB-43C2-A6BA-34AC48654508}" srcOrd="20" destOrd="0" presId="urn:microsoft.com/office/officeart/2005/8/layout/list1"/>
    <dgm:cxn modelId="{584859DC-A1C8-4204-A805-8BCAF83FA997}" type="presParOf" srcId="{96B36C64-8BCB-43C2-A6BA-34AC48654508}" destId="{8142B741-90C6-4CD2-8437-923486478B1A}" srcOrd="0" destOrd="0" presId="urn:microsoft.com/office/officeart/2005/8/layout/list1"/>
    <dgm:cxn modelId="{4AE30DC8-B354-4867-A6DF-A10A5E5F15F2}" type="presParOf" srcId="{96B36C64-8BCB-43C2-A6BA-34AC48654508}" destId="{9819979C-B461-4177-96C5-FEB55FAF038B}" srcOrd="1" destOrd="0" presId="urn:microsoft.com/office/officeart/2005/8/layout/list1"/>
    <dgm:cxn modelId="{8B570E11-C1DE-4CF8-8DB0-D7C73F306627}" type="presParOf" srcId="{D0598828-F805-41C6-A44A-3C1F5F7EF45F}" destId="{02104D23-707E-43CB-8B80-8E056825464D}" srcOrd="21" destOrd="0" presId="urn:microsoft.com/office/officeart/2005/8/layout/list1"/>
    <dgm:cxn modelId="{38CB9335-7E72-402C-B696-8AB0360522BD}" type="presParOf" srcId="{D0598828-F805-41C6-A44A-3C1F5F7EF45F}" destId="{832CFBB3-21BB-414B-99E9-DD5E87174D5F}" srcOrd="22"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EAF9D06-86B6-4F1F-ADCF-1FC9BDBE5EA3}" type="doc">
      <dgm:prSet loTypeId="urn:microsoft.com/office/officeart/2005/8/layout/balance1" loCatId="relationship" qsTypeId="urn:microsoft.com/office/officeart/2005/8/quickstyle/simple1" qsCatId="simple" csTypeId="urn:microsoft.com/office/officeart/2005/8/colors/accent1_2" csCatId="accent1" phldr="1"/>
      <dgm:spPr/>
      <dgm:t>
        <a:bodyPr/>
        <a:lstStyle/>
        <a:p>
          <a:endParaRPr lang="en-US"/>
        </a:p>
      </dgm:t>
    </dgm:pt>
    <dgm:pt modelId="{F54EC3E2-CE08-4F89-A932-8B85D96002BE}">
      <dgm:prSet phldrT="[Text]"/>
      <dgm:spPr>
        <a:solidFill>
          <a:srgbClr val="FFC000">
            <a:alpha val="90000"/>
          </a:srgbClr>
        </a:solidFill>
      </dgm:spPr>
      <dgm:t>
        <a:bodyPr/>
        <a:lstStyle/>
        <a:p>
          <a:r>
            <a:rPr lang="en-US" dirty="0">
              <a:solidFill>
                <a:schemeClr val="tx1"/>
              </a:solidFill>
            </a:rPr>
            <a:t>Greenhouse gases are warming the earth</a:t>
          </a:r>
        </a:p>
      </dgm:t>
    </dgm:pt>
    <dgm:pt modelId="{C65A078D-233E-465A-8D09-D5F8923C7C52}" type="parTrans" cxnId="{DF9FA61E-C357-4E71-A9A4-E4804F4FA8B8}">
      <dgm:prSet/>
      <dgm:spPr/>
      <dgm:t>
        <a:bodyPr/>
        <a:lstStyle/>
        <a:p>
          <a:endParaRPr lang="en-US"/>
        </a:p>
      </dgm:t>
    </dgm:pt>
    <dgm:pt modelId="{CCDAF974-8F8C-4E9A-A568-0191E533F0A9}" type="sibTrans" cxnId="{DF9FA61E-C357-4E71-A9A4-E4804F4FA8B8}">
      <dgm:prSet/>
      <dgm:spPr/>
      <dgm:t>
        <a:bodyPr/>
        <a:lstStyle/>
        <a:p>
          <a:endParaRPr lang="en-US"/>
        </a:p>
      </dgm:t>
    </dgm:pt>
    <dgm:pt modelId="{094E4C1C-0C47-452C-8426-F2B092D9F3E8}">
      <dgm:prSet phldrT="[Text]"/>
      <dgm:spPr>
        <a:solidFill>
          <a:srgbClr val="FFC000"/>
        </a:solidFill>
      </dgm:spPr>
      <dgm:t>
        <a:bodyPr/>
        <a:lstStyle/>
        <a:p>
          <a:r>
            <a:rPr lang="en-US" dirty="0">
              <a:solidFill>
                <a:schemeClr val="tx1"/>
              </a:solidFill>
            </a:rPr>
            <a:t>The Earth will get hotter</a:t>
          </a:r>
        </a:p>
      </dgm:t>
    </dgm:pt>
    <dgm:pt modelId="{74196A0B-62C0-4B9B-82FC-03A937504DD2}" type="parTrans" cxnId="{6A151F0C-5A60-489D-8B44-40324010A509}">
      <dgm:prSet/>
      <dgm:spPr/>
      <dgm:t>
        <a:bodyPr/>
        <a:lstStyle/>
        <a:p>
          <a:endParaRPr lang="en-US"/>
        </a:p>
      </dgm:t>
    </dgm:pt>
    <dgm:pt modelId="{015016B5-290B-4A68-9E42-9D208AD31280}" type="sibTrans" cxnId="{6A151F0C-5A60-489D-8B44-40324010A509}">
      <dgm:prSet/>
      <dgm:spPr/>
      <dgm:t>
        <a:bodyPr/>
        <a:lstStyle/>
        <a:p>
          <a:endParaRPr lang="en-US"/>
        </a:p>
      </dgm:t>
    </dgm:pt>
    <dgm:pt modelId="{00CEB1C1-A5DD-4672-BEF7-D553816D008D}">
      <dgm:prSet phldrT="[Text]"/>
      <dgm:spPr>
        <a:solidFill>
          <a:schemeClr val="accent2">
            <a:lumMod val="75000"/>
            <a:alpha val="90000"/>
          </a:schemeClr>
        </a:solidFill>
      </dgm:spPr>
      <dgm:t>
        <a:bodyPr/>
        <a:lstStyle/>
        <a:p>
          <a:r>
            <a:rPr lang="en-US" dirty="0">
              <a:solidFill>
                <a:schemeClr val="bg1"/>
              </a:solidFill>
            </a:rPr>
            <a:t>How far will greenhouse gases rise?</a:t>
          </a:r>
        </a:p>
      </dgm:t>
    </dgm:pt>
    <dgm:pt modelId="{7639B3A6-040B-4045-8245-D11386DB3E42}" type="parTrans" cxnId="{F995C265-231A-4DFC-95A0-968DFD617692}">
      <dgm:prSet/>
      <dgm:spPr/>
      <dgm:t>
        <a:bodyPr/>
        <a:lstStyle/>
        <a:p>
          <a:endParaRPr lang="en-US"/>
        </a:p>
      </dgm:t>
    </dgm:pt>
    <dgm:pt modelId="{9CCCCCAD-7CAA-4AA4-A0A9-D2C6B9F177A7}" type="sibTrans" cxnId="{F995C265-231A-4DFC-95A0-968DFD617692}">
      <dgm:prSet/>
      <dgm:spPr/>
      <dgm:t>
        <a:bodyPr/>
        <a:lstStyle/>
        <a:p>
          <a:endParaRPr lang="en-US"/>
        </a:p>
      </dgm:t>
    </dgm:pt>
    <dgm:pt modelId="{D2ADABC2-AE59-4B61-B099-1C2395735A89}">
      <dgm:prSet phldrT="[Text]"/>
      <dgm:spPr>
        <a:solidFill>
          <a:schemeClr val="bg2">
            <a:lumMod val="75000"/>
          </a:schemeClr>
        </a:solidFill>
      </dgm:spPr>
      <dgm:t>
        <a:bodyPr/>
        <a:lstStyle/>
        <a:p>
          <a:r>
            <a:rPr lang="en-US" dirty="0"/>
            <a:t>How large are our cooling effects?</a:t>
          </a:r>
        </a:p>
      </dgm:t>
    </dgm:pt>
    <dgm:pt modelId="{3F755333-2B0E-4A3D-BD33-A296E646AFD1}" type="parTrans" cxnId="{CB6D2FC4-8AA7-4568-A9F4-34A6771A60F1}">
      <dgm:prSet/>
      <dgm:spPr/>
      <dgm:t>
        <a:bodyPr/>
        <a:lstStyle/>
        <a:p>
          <a:endParaRPr lang="en-US"/>
        </a:p>
      </dgm:t>
    </dgm:pt>
    <dgm:pt modelId="{7A68F083-E0C6-48B6-B4DB-C2697FA1CDBA}" type="sibTrans" cxnId="{CB6D2FC4-8AA7-4568-A9F4-34A6771A60F1}">
      <dgm:prSet/>
      <dgm:spPr/>
      <dgm:t>
        <a:bodyPr/>
        <a:lstStyle/>
        <a:p>
          <a:endParaRPr lang="en-US"/>
        </a:p>
      </dgm:t>
    </dgm:pt>
    <dgm:pt modelId="{D556D8BA-2282-4926-9E63-F61C8A49B347}">
      <dgm:prSet phldrT="[Text]"/>
      <dgm:spPr>
        <a:solidFill>
          <a:srgbClr val="FFC000"/>
        </a:solidFill>
      </dgm:spPr>
      <dgm:t>
        <a:bodyPr/>
        <a:lstStyle/>
        <a:p>
          <a:r>
            <a:rPr lang="en-US" dirty="0">
              <a:solidFill>
                <a:schemeClr val="tx1"/>
              </a:solidFill>
            </a:rPr>
            <a:t>Exactly how much hotter will it get, and where?</a:t>
          </a:r>
        </a:p>
      </dgm:t>
    </dgm:pt>
    <dgm:pt modelId="{A3399F73-1F95-4058-BCFE-A8F60251ED0C}" type="parTrans" cxnId="{2C1FA947-8EAC-44B3-936E-4395F99DCD83}">
      <dgm:prSet/>
      <dgm:spPr/>
      <dgm:t>
        <a:bodyPr/>
        <a:lstStyle/>
        <a:p>
          <a:endParaRPr lang="en-US"/>
        </a:p>
      </dgm:t>
    </dgm:pt>
    <dgm:pt modelId="{6059C038-5B3D-4D8E-87DD-C1B8E4541978}" type="sibTrans" cxnId="{2C1FA947-8EAC-44B3-936E-4395F99DCD83}">
      <dgm:prSet/>
      <dgm:spPr/>
      <dgm:t>
        <a:bodyPr/>
        <a:lstStyle/>
        <a:p>
          <a:endParaRPr lang="en-US"/>
        </a:p>
      </dgm:t>
    </dgm:pt>
    <dgm:pt modelId="{9CC38BCD-D657-4440-BFFD-A03ACD015AB2}">
      <dgm:prSet phldrT="[Text]"/>
      <dgm:spPr>
        <a:solidFill>
          <a:schemeClr val="accent5">
            <a:lumMod val="75000"/>
          </a:schemeClr>
        </a:solidFill>
      </dgm:spPr>
      <dgm:t>
        <a:bodyPr/>
        <a:lstStyle/>
        <a:p>
          <a:r>
            <a:rPr lang="en-US" dirty="0"/>
            <a:t>How quickly will sea level rise?</a:t>
          </a:r>
        </a:p>
      </dgm:t>
    </dgm:pt>
    <dgm:pt modelId="{5D688316-BF6C-4767-8657-6B2D0AF86C64}" type="parTrans" cxnId="{F6EFD46C-79F3-4A10-B9D3-D7ED0A1CB881}">
      <dgm:prSet/>
      <dgm:spPr/>
      <dgm:t>
        <a:bodyPr/>
        <a:lstStyle/>
        <a:p>
          <a:endParaRPr lang="en-US"/>
        </a:p>
      </dgm:t>
    </dgm:pt>
    <dgm:pt modelId="{ACC3F9F4-6AFC-4ED5-AB44-CB489E4FB917}" type="sibTrans" cxnId="{F6EFD46C-79F3-4A10-B9D3-D7ED0A1CB881}">
      <dgm:prSet/>
      <dgm:spPr/>
      <dgm:t>
        <a:bodyPr/>
        <a:lstStyle/>
        <a:p>
          <a:endParaRPr lang="en-US"/>
        </a:p>
      </dgm:t>
    </dgm:pt>
    <dgm:pt modelId="{85EFFCF5-418F-4B81-B5A6-10E25229532B}">
      <dgm:prSet phldrT="[Text]"/>
      <dgm:spPr/>
      <dgm:t>
        <a:bodyPr/>
        <a:lstStyle/>
        <a:p>
          <a:r>
            <a:rPr lang="en-US" dirty="0"/>
            <a:t>There will be more floods and droughts</a:t>
          </a:r>
        </a:p>
      </dgm:t>
    </dgm:pt>
    <dgm:pt modelId="{954A301C-FF37-4028-BCA0-CE5B1267145D}" type="parTrans" cxnId="{B78338D3-A4B7-4F32-8FDD-6A7E610D43DC}">
      <dgm:prSet/>
      <dgm:spPr/>
      <dgm:t>
        <a:bodyPr/>
        <a:lstStyle/>
        <a:p>
          <a:endParaRPr lang="en-US"/>
        </a:p>
      </dgm:t>
    </dgm:pt>
    <dgm:pt modelId="{36D330B7-EB59-4CA4-91DD-BB80FCB93848}" type="sibTrans" cxnId="{B78338D3-A4B7-4F32-8FDD-6A7E610D43DC}">
      <dgm:prSet/>
      <dgm:spPr/>
      <dgm:t>
        <a:bodyPr/>
        <a:lstStyle/>
        <a:p>
          <a:endParaRPr lang="en-US"/>
        </a:p>
      </dgm:t>
    </dgm:pt>
    <dgm:pt modelId="{C92A16BF-209B-4E57-B52D-3A24CAC1BD69}">
      <dgm:prSet phldrT="[Text]"/>
      <dgm:spPr/>
      <dgm:t>
        <a:bodyPr/>
        <a:lstStyle/>
        <a:p>
          <a:r>
            <a:rPr lang="en-US" dirty="0"/>
            <a:t>Are there any tipping points?</a:t>
          </a:r>
        </a:p>
      </dgm:t>
    </dgm:pt>
    <dgm:pt modelId="{CBEE4622-27E6-4318-B92B-7B1BFD86770F}" type="parTrans" cxnId="{1443C007-45A2-4922-9EEF-22F3C8FB8E62}">
      <dgm:prSet/>
      <dgm:spPr/>
      <dgm:t>
        <a:bodyPr/>
        <a:lstStyle/>
        <a:p>
          <a:endParaRPr lang="en-US"/>
        </a:p>
      </dgm:t>
    </dgm:pt>
    <dgm:pt modelId="{6A5896B3-F360-4421-BA75-31E1AD906366}" type="sibTrans" cxnId="{1443C007-45A2-4922-9EEF-22F3C8FB8E62}">
      <dgm:prSet/>
      <dgm:spPr/>
      <dgm:t>
        <a:bodyPr/>
        <a:lstStyle/>
        <a:p>
          <a:endParaRPr lang="en-US"/>
        </a:p>
      </dgm:t>
    </dgm:pt>
    <dgm:pt modelId="{1BAB554D-ED61-4D2E-99F4-BCC952C13427}">
      <dgm:prSet phldrT="[Text]"/>
      <dgm:spPr>
        <a:solidFill>
          <a:srgbClr val="002060"/>
        </a:solidFill>
      </dgm:spPr>
      <dgm:t>
        <a:bodyPr/>
        <a:lstStyle/>
        <a:p>
          <a:r>
            <a:rPr lang="en-US"/>
            <a:t>Sea </a:t>
          </a:r>
          <a:r>
            <a:rPr lang="en-US" dirty="0"/>
            <a:t>level will rise by </a:t>
          </a:r>
          <a:r>
            <a:rPr lang="en-US" dirty="0" err="1"/>
            <a:t>metres</a:t>
          </a:r>
          <a:endParaRPr lang="en-US" dirty="0"/>
        </a:p>
      </dgm:t>
    </dgm:pt>
    <dgm:pt modelId="{74533513-BF13-43F3-8779-F409E81344BA}" type="parTrans" cxnId="{40FB66AF-8168-43EE-A7E0-69AF50D579D7}">
      <dgm:prSet/>
      <dgm:spPr/>
      <dgm:t>
        <a:bodyPr/>
        <a:lstStyle/>
        <a:p>
          <a:endParaRPr lang="en-US"/>
        </a:p>
      </dgm:t>
    </dgm:pt>
    <dgm:pt modelId="{AD9A1F85-976F-477B-9F3C-20A00743EF32}" type="sibTrans" cxnId="{40FB66AF-8168-43EE-A7E0-69AF50D579D7}">
      <dgm:prSet/>
      <dgm:spPr/>
      <dgm:t>
        <a:bodyPr/>
        <a:lstStyle/>
        <a:p>
          <a:endParaRPr lang="en-US"/>
        </a:p>
      </dgm:t>
    </dgm:pt>
    <dgm:pt modelId="{77771494-9CF0-4CA6-8487-F6E8B10BDE4C}" type="pres">
      <dgm:prSet presAssocID="{9EAF9D06-86B6-4F1F-ADCF-1FC9BDBE5EA3}" presName="outerComposite" presStyleCnt="0">
        <dgm:presLayoutVars>
          <dgm:chMax val="2"/>
          <dgm:animLvl val="lvl"/>
          <dgm:resizeHandles val="exact"/>
        </dgm:presLayoutVars>
      </dgm:prSet>
      <dgm:spPr/>
    </dgm:pt>
    <dgm:pt modelId="{369515D0-8F08-4C17-AE01-4B6FC88159A1}" type="pres">
      <dgm:prSet presAssocID="{9EAF9D06-86B6-4F1F-ADCF-1FC9BDBE5EA3}" presName="dummyMaxCanvas" presStyleCnt="0"/>
      <dgm:spPr/>
    </dgm:pt>
    <dgm:pt modelId="{DFDD538F-E450-4031-B30A-16DAF9DFCEFB}" type="pres">
      <dgm:prSet presAssocID="{9EAF9D06-86B6-4F1F-ADCF-1FC9BDBE5EA3}" presName="parentComposite" presStyleCnt="0"/>
      <dgm:spPr/>
    </dgm:pt>
    <dgm:pt modelId="{D37C755C-7EA9-4B77-974B-B782CE4F6B84}" type="pres">
      <dgm:prSet presAssocID="{9EAF9D06-86B6-4F1F-ADCF-1FC9BDBE5EA3}" presName="parent1" presStyleLbl="alignAccFollowNode1" presStyleIdx="0" presStyleCnt="4" custScaleX="92736" custScaleY="57944" custLinFactNeighborX="6686" custLinFactNeighborY="28754">
        <dgm:presLayoutVars>
          <dgm:chMax val="4"/>
        </dgm:presLayoutVars>
      </dgm:prSet>
      <dgm:spPr/>
    </dgm:pt>
    <dgm:pt modelId="{D80B5C5E-4AE4-4EDF-B83D-7EAAF6845FD3}" type="pres">
      <dgm:prSet presAssocID="{9EAF9D06-86B6-4F1F-ADCF-1FC9BDBE5EA3}" presName="parent2" presStyleLbl="alignAccFollowNode1" presStyleIdx="1" presStyleCnt="4" custAng="21176238" custScaleX="92826" custScaleY="70024" custLinFactNeighborX="-5413" custLinFactNeighborY="-4421">
        <dgm:presLayoutVars>
          <dgm:chMax val="4"/>
        </dgm:presLayoutVars>
      </dgm:prSet>
      <dgm:spPr/>
    </dgm:pt>
    <dgm:pt modelId="{93992C25-A8D7-4482-AEF1-4F2D6409B9B8}" type="pres">
      <dgm:prSet presAssocID="{9EAF9D06-86B6-4F1F-ADCF-1FC9BDBE5EA3}" presName="childrenComposite" presStyleCnt="0"/>
      <dgm:spPr/>
    </dgm:pt>
    <dgm:pt modelId="{8F695A49-6678-4663-8F79-D543F87B02B6}" type="pres">
      <dgm:prSet presAssocID="{9EAF9D06-86B6-4F1F-ADCF-1FC9BDBE5EA3}" presName="dummyMaxCanvas_ChildArea" presStyleCnt="0"/>
      <dgm:spPr/>
    </dgm:pt>
    <dgm:pt modelId="{3C3AA15F-933A-4CC6-9B5E-B27FD96EE93C}" type="pres">
      <dgm:prSet presAssocID="{9EAF9D06-86B6-4F1F-ADCF-1FC9BDBE5EA3}" presName="fulcrum" presStyleLbl="alignAccFollowNode1" presStyleIdx="2" presStyleCnt="4"/>
      <dgm:spPr>
        <a:solidFill>
          <a:srgbClr val="FF0000">
            <a:alpha val="90000"/>
          </a:srgbClr>
        </a:solidFill>
      </dgm:spPr>
    </dgm:pt>
    <dgm:pt modelId="{3262D36E-8276-49AC-9296-EE1B75AB76C4}" type="pres">
      <dgm:prSet presAssocID="{9EAF9D06-86B6-4F1F-ADCF-1FC9BDBE5EA3}" presName="balance_34" presStyleLbl="alignAccFollowNode1" presStyleIdx="3" presStyleCnt="4">
        <dgm:presLayoutVars>
          <dgm:bulletEnabled val="1"/>
        </dgm:presLayoutVars>
      </dgm:prSet>
      <dgm:spPr>
        <a:solidFill>
          <a:srgbClr val="7030A0">
            <a:alpha val="90000"/>
          </a:srgbClr>
        </a:solidFill>
      </dgm:spPr>
    </dgm:pt>
    <dgm:pt modelId="{BF364B35-8031-4087-9895-595C2F39719A}" type="pres">
      <dgm:prSet presAssocID="{9EAF9D06-86B6-4F1F-ADCF-1FC9BDBE5EA3}" presName="right_34_1" presStyleLbl="node1" presStyleIdx="0" presStyleCnt="7">
        <dgm:presLayoutVars>
          <dgm:bulletEnabled val="1"/>
        </dgm:presLayoutVars>
      </dgm:prSet>
      <dgm:spPr/>
    </dgm:pt>
    <dgm:pt modelId="{5BC022FA-81A7-4A2A-990B-0CDE4FE4D290}" type="pres">
      <dgm:prSet presAssocID="{9EAF9D06-86B6-4F1F-ADCF-1FC9BDBE5EA3}" presName="right_34_2" presStyleLbl="node1" presStyleIdx="1" presStyleCnt="7">
        <dgm:presLayoutVars>
          <dgm:bulletEnabled val="1"/>
        </dgm:presLayoutVars>
      </dgm:prSet>
      <dgm:spPr/>
    </dgm:pt>
    <dgm:pt modelId="{6934CAE0-FC47-4110-BD69-86653AFA6AE7}" type="pres">
      <dgm:prSet presAssocID="{9EAF9D06-86B6-4F1F-ADCF-1FC9BDBE5EA3}" presName="right_34_3" presStyleLbl="node1" presStyleIdx="2" presStyleCnt="7">
        <dgm:presLayoutVars>
          <dgm:bulletEnabled val="1"/>
        </dgm:presLayoutVars>
      </dgm:prSet>
      <dgm:spPr/>
    </dgm:pt>
    <dgm:pt modelId="{F28277B8-D32D-473D-9867-7FC814BA706E}" type="pres">
      <dgm:prSet presAssocID="{9EAF9D06-86B6-4F1F-ADCF-1FC9BDBE5EA3}" presName="right_34_4" presStyleLbl="node1" presStyleIdx="3" presStyleCnt="7">
        <dgm:presLayoutVars>
          <dgm:bulletEnabled val="1"/>
        </dgm:presLayoutVars>
      </dgm:prSet>
      <dgm:spPr/>
    </dgm:pt>
    <dgm:pt modelId="{32B1EA09-784E-4CB6-9548-00EA479D06BA}" type="pres">
      <dgm:prSet presAssocID="{9EAF9D06-86B6-4F1F-ADCF-1FC9BDBE5EA3}" presName="left_34_1" presStyleLbl="node1" presStyleIdx="4" presStyleCnt="7">
        <dgm:presLayoutVars>
          <dgm:bulletEnabled val="1"/>
        </dgm:presLayoutVars>
      </dgm:prSet>
      <dgm:spPr/>
    </dgm:pt>
    <dgm:pt modelId="{D8D10F2A-C2F4-4105-B2AA-12F8CA87EBFF}" type="pres">
      <dgm:prSet presAssocID="{9EAF9D06-86B6-4F1F-ADCF-1FC9BDBE5EA3}" presName="left_34_2" presStyleLbl="node1" presStyleIdx="5" presStyleCnt="7">
        <dgm:presLayoutVars>
          <dgm:bulletEnabled val="1"/>
        </dgm:presLayoutVars>
      </dgm:prSet>
      <dgm:spPr/>
    </dgm:pt>
    <dgm:pt modelId="{09106412-39C4-4515-97CB-A78C513B8C25}" type="pres">
      <dgm:prSet presAssocID="{9EAF9D06-86B6-4F1F-ADCF-1FC9BDBE5EA3}" presName="left_34_3" presStyleLbl="node1" presStyleIdx="6" presStyleCnt="7">
        <dgm:presLayoutVars>
          <dgm:bulletEnabled val="1"/>
        </dgm:presLayoutVars>
      </dgm:prSet>
      <dgm:spPr/>
    </dgm:pt>
  </dgm:ptLst>
  <dgm:cxnLst>
    <dgm:cxn modelId="{6A151F0C-5A60-489D-8B44-40324010A509}" srcId="{F54EC3E2-CE08-4F89-A932-8B85D96002BE}" destId="{094E4C1C-0C47-452C-8426-F2B092D9F3E8}" srcOrd="0" destOrd="0" parTransId="{74196A0B-62C0-4B9B-82FC-03A937504DD2}" sibTransId="{015016B5-290B-4A68-9E42-9D208AD31280}"/>
    <dgm:cxn modelId="{F6EFD46C-79F3-4A10-B9D3-D7ED0A1CB881}" srcId="{00CEB1C1-A5DD-4672-BEF7-D553816D008D}" destId="{9CC38BCD-D657-4440-BFFD-A03ACD015AB2}" srcOrd="3" destOrd="0" parTransId="{5D688316-BF6C-4767-8657-6B2D0AF86C64}" sibTransId="{ACC3F9F4-6AFC-4ED5-AB44-CB489E4FB917}"/>
    <dgm:cxn modelId="{56C6FBBF-118A-4858-9073-3BA1FADC6CC0}" type="presOf" srcId="{C92A16BF-209B-4E57-B52D-3A24CAC1BD69}" destId="{5BC022FA-81A7-4A2A-990B-0CDE4FE4D290}" srcOrd="0" destOrd="0" presId="urn:microsoft.com/office/officeart/2005/8/layout/balance1"/>
    <dgm:cxn modelId="{82F5F4D5-1FD0-449A-81C5-F34F68DDB74C}" type="presOf" srcId="{F54EC3E2-CE08-4F89-A932-8B85D96002BE}" destId="{D37C755C-7EA9-4B77-974B-B782CE4F6B84}" srcOrd="0" destOrd="0" presId="urn:microsoft.com/office/officeart/2005/8/layout/balance1"/>
    <dgm:cxn modelId="{A52FC87B-6817-4AFD-AD40-2B8981350B2F}" type="presOf" srcId="{85EFFCF5-418F-4B81-B5A6-10E25229532B}" destId="{09106412-39C4-4515-97CB-A78C513B8C25}" srcOrd="0" destOrd="0" presId="urn:microsoft.com/office/officeart/2005/8/layout/balance1"/>
    <dgm:cxn modelId="{DF9FA61E-C357-4E71-A9A4-E4804F4FA8B8}" srcId="{9EAF9D06-86B6-4F1F-ADCF-1FC9BDBE5EA3}" destId="{F54EC3E2-CE08-4F89-A932-8B85D96002BE}" srcOrd="0" destOrd="0" parTransId="{C65A078D-233E-465A-8D09-D5F8923C7C52}" sibTransId="{CCDAF974-8F8C-4E9A-A568-0191E533F0A9}"/>
    <dgm:cxn modelId="{628A6236-A4CE-4559-BD50-D5AC1C464186}" type="presOf" srcId="{1BAB554D-ED61-4D2E-99F4-BCC952C13427}" destId="{D8D10F2A-C2F4-4105-B2AA-12F8CA87EBFF}" srcOrd="0" destOrd="0" presId="urn:microsoft.com/office/officeart/2005/8/layout/balance1"/>
    <dgm:cxn modelId="{F31197AD-8148-4646-9799-9B45B08069D7}" type="presOf" srcId="{D2ADABC2-AE59-4B61-B099-1C2395735A89}" destId="{BF364B35-8031-4087-9895-595C2F39719A}" srcOrd="0" destOrd="0" presId="urn:microsoft.com/office/officeart/2005/8/layout/balance1"/>
    <dgm:cxn modelId="{8C1CF8BB-4A8A-4401-9E8C-8C706324425E}" type="presOf" srcId="{094E4C1C-0C47-452C-8426-F2B092D9F3E8}" destId="{32B1EA09-784E-4CB6-9548-00EA479D06BA}" srcOrd="0" destOrd="0" presId="urn:microsoft.com/office/officeart/2005/8/layout/balance1"/>
    <dgm:cxn modelId="{B78338D3-A4B7-4F32-8FDD-6A7E610D43DC}" srcId="{F54EC3E2-CE08-4F89-A932-8B85D96002BE}" destId="{85EFFCF5-418F-4B81-B5A6-10E25229532B}" srcOrd="2" destOrd="0" parTransId="{954A301C-FF37-4028-BCA0-CE5B1267145D}" sibTransId="{36D330B7-EB59-4CA4-91DD-BB80FCB93848}"/>
    <dgm:cxn modelId="{F75BD4A3-1D4B-4F50-8DF8-766B3F34C98D}" type="presOf" srcId="{00CEB1C1-A5DD-4672-BEF7-D553816D008D}" destId="{D80B5C5E-4AE4-4EDF-B83D-7EAAF6845FD3}" srcOrd="0" destOrd="0" presId="urn:microsoft.com/office/officeart/2005/8/layout/balance1"/>
    <dgm:cxn modelId="{2C1FA947-8EAC-44B3-936E-4395F99DCD83}" srcId="{00CEB1C1-A5DD-4672-BEF7-D553816D008D}" destId="{D556D8BA-2282-4926-9E63-F61C8A49B347}" srcOrd="2" destOrd="0" parTransId="{A3399F73-1F95-4058-BCFE-A8F60251ED0C}" sibTransId="{6059C038-5B3D-4D8E-87DD-C1B8E4541978}"/>
    <dgm:cxn modelId="{B88934BE-04CE-4D50-810E-4A1B5C0E3B0A}" type="presOf" srcId="{9EAF9D06-86B6-4F1F-ADCF-1FC9BDBE5EA3}" destId="{77771494-9CF0-4CA6-8487-F6E8B10BDE4C}" srcOrd="0" destOrd="0" presId="urn:microsoft.com/office/officeart/2005/8/layout/balance1"/>
    <dgm:cxn modelId="{6F0C5FEC-1C26-44E2-8640-0987FBB87D05}" type="presOf" srcId="{D556D8BA-2282-4926-9E63-F61C8A49B347}" destId="{6934CAE0-FC47-4110-BD69-86653AFA6AE7}" srcOrd="0" destOrd="0" presId="urn:microsoft.com/office/officeart/2005/8/layout/balance1"/>
    <dgm:cxn modelId="{CB6D2FC4-8AA7-4568-A9F4-34A6771A60F1}" srcId="{00CEB1C1-A5DD-4672-BEF7-D553816D008D}" destId="{D2ADABC2-AE59-4B61-B099-1C2395735A89}" srcOrd="0" destOrd="0" parTransId="{3F755333-2B0E-4A3D-BD33-A296E646AFD1}" sibTransId="{7A68F083-E0C6-48B6-B4DB-C2697FA1CDBA}"/>
    <dgm:cxn modelId="{1443C007-45A2-4922-9EEF-22F3C8FB8E62}" srcId="{00CEB1C1-A5DD-4672-BEF7-D553816D008D}" destId="{C92A16BF-209B-4E57-B52D-3A24CAC1BD69}" srcOrd="1" destOrd="0" parTransId="{CBEE4622-27E6-4318-B92B-7B1BFD86770F}" sibTransId="{6A5896B3-F360-4421-BA75-31E1AD906366}"/>
    <dgm:cxn modelId="{40FB66AF-8168-43EE-A7E0-69AF50D579D7}" srcId="{F54EC3E2-CE08-4F89-A932-8B85D96002BE}" destId="{1BAB554D-ED61-4D2E-99F4-BCC952C13427}" srcOrd="1" destOrd="0" parTransId="{74533513-BF13-43F3-8779-F409E81344BA}" sibTransId="{AD9A1F85-976F-477B-9F3C-20A00743EF32}"/>
    <dgm:cxn modelId="{F995C265-231A-4DFC-95A0-968DFD617692}" srcId="{9EAF9D06-86B6-4F1F-ADCF-1FC9BDBE5EA3}" destId="{00CEB1C1-A5DD-4672-BEF7-D553816D008D}" srcOrd="1" destOrd="0" parTransId="{7639B3A6-040B-4045-8245-D11386DB3E42}" sibTransId="{9CCCCCAD-7CAA-4AA4-A0A9-D2C6B9F177A7}"/>
    <dgm:cxn modelId="{319E6229-6F9A-469E-85E2-51D5F9C8ED44}" type="presOf" srcId="{9CC38BCD-D657-4440-BFFD-A03ACD015AB2}" destId="{F28277B8-D32D-473D-9867-7FC814BA706E}" srcOrd="0" destOrd="0" presId="urn:microsoft.com/office/officeart/2005/8/layout/balance1"/>
    <dgm:cxn modelId="{2DE270F6-9577-4D09-8679-38573908C5CA}" type="presParOf" srcId="{77771494-9CF0-4CA6-8487-F6E8B10BDE4C}" destId="{369515D0-8F08-4C17-AE01-4B6FC88159A1}" srcOrd="0" destOrd="0" presId="urn:microsoft.com/office/officeart/2005/8/layout/balance1"/>
    <dgm:cxn modelId="{7582791A-01FF-413E-8987-33013B775BA9}" type="presParOf" srcId="{77771494-9CF0-4CA6-8487-F6E8B10BDE4C}" destId="{DFDD538F-E450-4031-B30A-16DAF9DFCEFB}" srcOrd="1" destOrd="0" presId="urn:microsoft.com/office/officeart/2005/8/layout/balance1"/>
    <dgm:cxn modelId="{94B2E7D8-604A-4A21-8C16-123FF1E27CDE}" type="presParOf" srcId="{DFDD538F-E450-4031-B30A-16DAF9DFCEFB}" destId="{D37C755C-7EA9-4B77-974B-B782CE4F6B84}" srcOrd="0" destOrd="0" presId="urn:microsoft.com/office/officeart/2005/8/layout/balance1"/>
    <dgm:cxn modelId="{DBBDC152-90DB-4A88-82B9-FB7FFC69C21C}" type="presParOf" srcId="{DFDD538F-E450-4031-B30A-16DAF9DFCEFB}" destId="{D80B5C5E-4AE4-4EDF-B83D-7EAAF6845FD3}" srcOrd="1" destOrd="0" presId="urn:microsoft.com/office/officeart/2005/8/layout/balance1"/>
    <dgm:cxn modelId="{1F467642-1572-4E3C-B0F3-0B8151023A06}" type="presParOf" srcId="{77771494-9CF0-4CA6-8487-F6E8B10BDE4C}" destId="{93992C25-A8D7-4482-AEF1-4F2D6409B9B8}" srcOrd="2" destOrd="0" presId="urn:microsoft.com/office/officeart/2005/8/layout/balance1"/>
    <dgm:cxn modelId="{7A8F60AF-4766-4B39-B97E-4B5D088C713F}" type="presParOf" srcId="{93992C25-A8D7-4482-AEF1-4F2D6409B9B8}" destId="{8F695A49-6678-4663-8F79-D543F87B02B6}" srcOrd="0" destOrd="0" presId="urn:microsoft.com/office/officeart/2005/8/layout/balance1"/>
    <dgm:cxn modelId="{F3B721E2-645D-4A5E-ABE8-BC8663A58FD9}" type="presParOf" srcId="{93992C25-A8D7-4482-AEF1-4F2D6409B9B8}" destId="{3C3AA15F-933A-4CC6-9B5E-B27FD96EE93C}" srcOrd="1" destOrd="0" presId="urn:microsoft.com/office/officeart/2005/8/layout/balance1"/>
    <dgm:cxn modelId="{DD649015-A393-48D7-B54E-1CE7E2AC3914}" type="presParOf" srcId="{93992C25-A8D7-4482-AEF1-4F2D6409B9B8}" destId="{3262D36E-8276-49AC-9296-EE1B75AB76C4}" srcOrd="2" destOrd="0" presId="urn:microsoft.com/office/officeart/2005/8/layout/balance1"/>
    <dgm:cxn modelId="{80D8916B-3953-42BA-A9C5-C4286A4BF4D8}" type="presParOf" srcId="{93992C25-A8D7-4482-AEF1-4F2D6409B9B8}" destId="{BF364B35-8031-4087-9895-595C2F39719A}" srcOrd="3" destOrd="0" presId="urn:microsoft.com/office/officeart/2005/8/layout/balance1"/>
    <dgm:cxn modelId="{773E72AC-024F-4EA1-9740-8CF69E481D7A}" type="presParOf" srcId="{93992C25-A8D7-4482-AEF1-4F2D6409B9B8}" destId="{5BC022FA-81A7-4A2A-990B-0CDE4FE4D290}" srcOrd="4" destOrd="0" presId="urn:microsoft.com/office/officeart/2005/8/layout/balance1"/>
    <dgm:cxn modelId="{7A104D55-EB69-4C77-9AED-4517D92761AB}" type="presParOf" srcId="{93992C25-A8D7-4482-AEF1-4F2D6409B9B8}" destId="{6934CAE0-FC47-4110-BD69-86653AFA6AE7}" srcOrd="5" destOrd="0" presId="urn:microsoft.com/office/officeart/2005/8/layout/balance1"/>
    <dgm:cxn modelId="{CA7BAAC2-0C9B-43C5-87D5-B6662E7E9936}" type="presParOf" srcId="{93992C25-A8D7-4482-AEF1-4F2D6409B9B8}" destId="{F28277B8-D32D-473D-9867-7FC814BA706E}" srcOrd="6" destOrd="0" presId="urn:microsoft.com/office/officeart/2005/8/layout/balance1"/>
    <dgm:cxn modelId="{7A9C1807-DB1B-476C-ABA8-14FF0A994DFD}" type="presParOf" srcId="{93992C25-A8D7-4482-AEF1-4F2D6409B9B8}" destId="{32B1EA09-784E-4CB6-9548-00EA479D06BA}" srcOrd="7" destOrd="0" presId="urn:microsoft.com/office/officeart/2005/8/layout/balance1"/>
    <dgm:cxn modelId="{E4D57900-33C8-4F2A-AF8B-2373F583259F}" type="presParOf" srcId="{93992C25-A8D7-4482-AEF1-4F2D6409B9B8}" destId="{D8D10F2A-C2F4-4105-B2AA-12F8CA87EBFF}" srcOrd="8" destOrd="0" presId="urn:microsoft.com/office/officeart/2005/8/layout/balance1"/>
    <dgm:cxn modelId="{A2BEBB56-178E-48BB-81D3-94C179E9DF98}" type="presParOf" srcId="{93992C25-A8D7-4482-AEF1-4F2D6409B9B8}" destId="{09106412-39C4-4515-97CB-A78C513B8C25}" srcOrd="9" destOrd="0" presId="urn:microsoft.com/office/officeart/2005/8/layout/balance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C2FDC7-23C8-4F42-82E2-55D4EB5BFE41}">
      <dsp:nvSpPr>
        <dsp:cNvPr id="0" name=""/>
        <dsp:cNvSpPr/>
      </dsp:nvSpPr>
      <dsp:spPr>
        <a:xfrm>
          <a:off x="0" y="333066"/>
          <a:ext cx="6528260" cy="554400"/>
        </a:xfrm>
        <a:prstGeom prst="rect">
          <a:avLst/>
        </a:prstGeom>
        <a:blipFill rotWithShape="0">
          <a:blip xmlns:r="http://schemas.openxmlformats.org/officeDocument/2006/relationships" r:embed="rId1"/>
          <a:stretch>
            <a:fillRect/>
          </a:stretch>
        </a:blipFill>
        <a:ln w="6350" cap="flat" cmpd="sng" algn="ctr">
          <a:solidFill>
            <a:schemeClr val="accent2">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55D8E430-7F32-4CDA-AE1C-3997A81483E5}">
      <dsp:nvSpPr>
        <dsp:cNvPr id="0" name=""/>
        <dsp:cNvSpPr/>
      </dsp:nvSpPr>
      <dsp:spPr>
        <a:xfrm>
          <a:off x="326413" y="8346"/>
          <a:ext cx="4569782" cy="649440"/>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72727" tIns="0" rIns="172727" bIns="0" numCol="1" spcCol="1270" anchor="ctr" anchorCtr="0">
          <a:noAutofit/>
        </a:bodyPr>
        <a:lstStyle/>
        <a:p>
          <a:pPr marL="0" lvl="0" indent="0" algn="l" defTabSz="1066800">
            <a:lnSpc>
              <a:spcPct val="90000"/>
            </a:lnSpc>
            <a:spcBef>
              <a:spcPct val="0"/>
            </a:spcBef>
            <a:spcAft>
              <a:spcPct val="35000"/>
            </a:spcAft>
            <a:buNone/>
          </a:pPr>
          <a:r>
            <a:rPr lang="en-US" sz="2400" b="1" kern="1200" dirty="0">
              <a:solidFill>
                <a:schemeClr val="tx1"/>
              </a:solidFill>
            </a:rPr>
            <a:t>Atmospheric scientists</a:t>
          </a:r>
        </a:p>
      </dsp:txBody>
      <dsp:txXfrm>
        <a:off x="358116" y="40049"/>
        <a:ext cx="4506376" cy="586034"/>
      </dsp:txXfrm>
    </dsp:sp>
    <dsp:sp modelId="{DE5AFA5D-46A8-4398-8F2A-70815C2D4AF8}">
      <dsp:nvSpPr>
        <dsp:cNvPr id="0" name=""/>
        <dsp:cNvSpPr/>
      </dsp:nvSpPr>
      <dsp:spPr>
        <a:xfrm>
          <a:off x="0" y="1314360"/>
          <a:ext cx="6528260" cy="554400"/>
        </a:xfrm>
        <a:prstGeom prst="rect">
          <a:avLst/>
        </a:prstGeom>
        <a:blipFill rotWithShape="0">
          <a:blip xmlns:r="http://schemas.openxmlformats.org/officeDocument/2006/relationships" r:embed="rId2"/>
          <a:stretch>
            <a:fillRect/>
          </a:stretch>
        </a:blipFill>
        <a:ln w="6350" cap="flat" cmpd="sng" algn="ctr">
          <a:solidFill>
            <a:schemeClr val="accent3">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8AD467DB-7747-49FC-BCA3-EC5FE230A8FB}">
      <dsp:nvSpPr>
        <dsp:cNvPr id="0" name=""/>
        <dsp:cNvSpPr/>
      </dsp:nvSpPr>
      <dsp:spPr>
        <a:xfrm>
          <a:off x="326413" y="1006266"/>
          <a:ext cx="4569782" cy="649440"/>
        </a:xfrm>
        <a:prstGeom prst="round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72727" tIns="0" rIns="172727" bIns="0" numCol="1" spcCol="1270" anchor="ctr" anchorCtr="0">
          <a:noAutofit/>
        </a:bodyPr>
        <a:lstStyle/>
        <a:p>
          <a:pPr marL="0" lvl="0" indent="0" algn="l" defTabSz="1066800">
            <a:lnSpc>
              <a:spcPct val="90000"/>
            </a:lnSpc>
            <a:spcBef>
              <a:spcPct val="0"/>
            </a:spcBef>
            <a:spcAft>
              <a:spcPct val="35000"/>
            </a:spcAft>
            <a:buNone/>
          </a:pPr>
          <a:r>
            <a:rPr lang="en-US" sz="2400" b="1" kern="1200" dirty="0">
              <a:solidFill>
                <a:schemeClr val="tx1"/>
              </a:solidFill>
            </a:rPr>
            <a:t>Hydrologists</a:t>
          </a:r>
        </a:p>
      </dsp:txBody>
      <dsp:txXfrm>
        <a:off x="358116" y="1037969"/>
        <a:ext cx="4506376" cy="586034"/>
      </dsp:txXfrm>
    </dsp:sp>
    <dsp:sp modelId="{8BD53174-D7D1-419A-907F-80620E0D7987}">
      <dsp:nvSpPr>
        <dsp:cNvPr id="0" name=""/>
        <dsp:cNvSpPr/>
      </dsp:nvSpPr>
      <dsp:spPr>
        <a:xfrm>
          <a:off x="0" y="2328906"/>
          <a:ext cx="6528260" cy="554400"/>
        </a:xfrm>
        <a:prstGeom prst="rect">
          <a:avLst/>
        </a:prstGeom>
        <a:blipFill rotWithShape="0">
          <a:blip xmlns:r="http://schemas.openxmlformats.org/officeDocument/2006/relationships" r:embed="rId3"/>
          <a:stretch>
            <a:fillRect/>
          </a:stretch>
        </a:blipFill>
        <a:ln w="6350" cap="flat" cmpd="sng" algn="ctr">
          <a:solidFill>
            <a:schemeClr val="accent4">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CA44FAEF-E189-4D6A-A0BB-8641BEA14DF9}">
      <dsp:nvSpPr>
        <dsp:cNvPr id="0" name=""/>
        <dsp:cNvSpPr/>
      </dsp:nvSpPr>
      <dsp:spPr>
        <a:xfrm>
          <a:off x="326413" y="2004186"/>
          <a:ext cx="4569782" cy="649440"/>
        </a:xfrm>
        <a:prstGeom prst="round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72727" tIns="0" rIns="172727" bIns="0" numCol="1" spcCol="1270" anchor="ctr" anchorCtr="0">
          <a:noAutofit/>
        </a:bodyPr>
        <a:lstStyle/>
        <a:p>
          <a:pPr marL="0" lvl="0" indent="0" algn="l" defTabSz="1066800">
            <a:lnSpc>
              <a:spcPct val="90000"/>
            </a:lnSpc>
            <a:spcBef>
              <a:spcPct val="0"/>
            </a:spcBef>
            <a:spcAft>
              <a:spcPct val="35000"/>
            </a:spcAft>
            <a:buNone/>
          </a:pPr>
          <a:r>
            <a:rPr lang="en-US" sz="2400" b="1" kern="1200" dirty="0">
              <a:solidFill>
                <a:schemeClr val="tx1"/>
              </a:solidFill>
            </a:rPr>
            <a:t>Oceanographers</a:t>
          </a:r>
        </a:p>
      </dsp:txBody>
      <dsp:txXfrm>
        <a:off x="358116" y="2035889"/>
        <a:ext cx="4506376" cy="586034"/>
      </dsp:txXfrm>
    </dsp:sp>
    <dsp:sp modelId="{4D795655-5E92-41DB-AAD9-2FB95B50BB3B}">
      <dsp:nvSpPr>
        <dsp:cNvPr id="0" name=""/>
        <dsp:cNvSpPr/>
      </dsp:nvSpPr>
      <dsp:spPr>
        <a:xfrm>
          <a:off x="0" y="3326826"/>
          <a:ext cx="6528260" cy="554400"/>
        </a:xfrm>
        <a:prstGeom prst="rect">
          <a:avLst/>
        </a:prstGeom>
        <a:blipFill rotWithShape="0">
          <a:blip xmlns:r="http://schemas.openxmlformats.org/officeDocument/2006/relationships" r:embed="rId4"/>
          <a:stretch>
            <a:fillRect/>
          </a:stretch>
        </a:blipFill>
        <a:ln w="6350" cap="flat" cmpd="sng" algn="ctr">
          <a:solidFill>
            <a:schemeClr val="accent5">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2475453C-3C2F-4DAA-A6E1-4326B5C1957B}">
      <dsp:nvSpPr>
        <dsp:cNvPr id="0" name=""/>
        <dsp:cNvSpPr/>
      </dsp:nvSpPr>
      <dsp:spPr>
        <a:xfrm>
          <a:off x="326413" y="3002106"/>
          <a:ext cx="4569782" cy="649440"/>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72727" tIns="0" rIns="172727" bIns="0" numCol="1" spcCol="1270" anchor="ctr" anchorCtr="0">
          <a:noAutofit/>
        </a:bodyPr>
        <a:lstStyle/>
        <a:p>
          <a:pPr marL="0" lvl="0" indent="0" algn="l" defTabSz="1066800">
            <a:lnSpc>
              <a:spcPct val="90000"/>
            </a:lnSpc>
            <a:spcBef>
              <a:spcPct val="0"/>
            </a:spcBef>
            <a:spcAft>
              <a:spcPct val="35000"/>
            </a:spcAft>
            <a:buNone/>
          </a:pPr>
          <a:r>
            <a:rPr lang="en-US" sz="2400" b="1" kern="1200" dirty="0">
              <a:solidFill>
                <a:schemeClr val="tx1"/>
              </a:solidFill>
            </a:rPr>
            <a:t>Ecologists</a:t>
          </a:r>
        </a:p>
      </dsp:txBody>
      <dsp:txXfrm>
        <a:off x="358116" y="3033809"/>
        <a:ext cx="4506376" cy="586034"/>
      </dsp:txXfrm>
    </dsp:sp>
    <dsp:sp modelId="{3C11BC90-D753-4BFC-9BDD-721C4CAF3D14}">
      <dsp:nvSpPr>
        <dsp:cNvPr id="0" name=""/>
        <dsp:cNvSpPr/>
      </dsp:nvSpPr>
      <dsp:spPr>
        <a:xfrm>
          <a:off x="0" y="4324746"/>
          <a:ext cx="6528260" cy="554400"/>
        </a:xfrm>
        <a:prstGeom prst="rect">
          <a:avLst/>
        </a:prstGeom>
        <a:blipFill rotWithShape="0">
          <a:blip xmlns:r="http://schemas.openxmlformats.org/officeDocument/2006/relationships" r:embed="rId5"/>
          <a:stretch>
            <a:fillRect/>
          </a:stretch>
        </a:blipFill>
        <a:ln w="6350" cap="flat" cmpd="sng" algn="ctr">
          <a:solidFill>
            <a:schemeClr val="accent6">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AC49A98F-4DF4-4837-AF6B-727E9C564204}">
      <dsp:nvSpPr>
        <dsp:cNvPr id="0" name=""/>
        <dsp:cNvSpPr/>
      </dsp:nvSpPr>
      <dsp:spPr>
        <a:xfrm>
          <a:off x="326413" y="4000026"/>
          <a:ext cx="4569782" cy="649440"/>
        </a:xfrm>
        <a:prstGeom prst="round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72727" tIns="0" rIns="172727" bIns="0" numCol="1" spcCol="1270" anchor="ctr" anchorCtr="0">
          <a:noAutofit/>
        </a:bodyPr>
        <a:lstStyle/>
        <a:p>
          <a:pPr marL="0" lvl="0" indent="0" algn="l" defTabSz="1066800">
            <a:lnSpc>
              <a:spcPct val="90000"/>
            </a:lnSpc>
            <a:spcBef>
              <a:spcPct val="0"/>
            </a:spcBef>
            <a:spcAft>
              <a:spcPct val="35000"/>
            </a:spcAft>
            <a:buNone/>
          </a:pPr>
          <a:r>
            <a:rPr lang="en-US" sz="2400" b="1" kern="1200" dirty="0">
              <a:solidFill>
                <a:schemeClr val="tx1"/>
              </a:solidFill>
            </a:rPr>
            <a:t>Economists</a:t>
          </a:r>
        </a:p>
      </dsp:txBody>
      <dsp:txXfrm>
        <a:off x="358116" y="4031729"/>
        <a:ext cx="4506376" cy="586034"/>
      </dsp:txXfrm>
    </dsp:sp>
    <dsp:sp modelId="{832CFBB3-21BB-414B-99E9-DD5E87174D5F}">
      <dsp:nvSpPr>
        <dsp:cNvPr id="0" name=""/>
        <dsp:cNvSpPr/>
      </dsp:nvSpPr>
      <dsp:spPr>
        <a:xfrm>
          <a:off x="0" y="5322666"/>
          <a:ext cx="6528260" cy="554400"/>
        </a:xfrm>
        <a:prstGeom prst="rect">
          <a:avLst/>
        </a:prstGeom>
        <a:blipFill rotWithShape="0">
          <a:blip xmlns:r="http://schemas.openxmlformats.org/officeDocument/2006/relationships" r:embed="rId6"/>
          <a:stretch>
            <a:fillRect/>
          </a:stretch>
        </a:blipFill>
        <a:ln w="6350" cap="flat" cmpd="sng" algn="ctr">
          <a:solidFill>
            <a:schemeClr val="accent2">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9819979C-B461-4177-96C5-FEB55FAF038B}">
      <dsp:nvSpPr>
        <dsp:cNvPr id="0" name=""/>
        <dsp:cNvSpPr/>
      </dsp:nvSpPr>
      <dsp:spPr>
        <a:xfrm>
          <a:off x="326413" y="4997946"/>
          <a:ext cx="4569782" cy="649440"/>
        </a:xfrm>
        <a:prstGeom prst="roundRect">
          <a:avLst/>
        </a:prstGeom>
        <a:solidFill>
          <a:srgbClr val="FF0000"/>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72727" tIns="0" rIns="172727" bIns="0" numCol="1" spcCol="1270" anchor="ctr" anchorCtr="0">
          <a:noAutofit/>
        </a:bodyPr>
        <a:lstStyle/>
        <a:p>
          <a:pPr marL="0" lvl="0" indent="0" algn="l" defTabSz="1066800">
            <a:lnSpc>
              <a:spcPct val="90000"/>
            </a:lnSpc>
            <a:spcBef>
              <a:spcPct val="0"/>
            </a:spcBef>
            <a:spcAft>
              <a:spcPct val="35000"/>
            </a:spcAft>
            <a:buNone/>
          </a:pPr>
          <a:r>
            <a:rPr lang="en-US" sz="2400" b="1" kern="1200" dirty="0">
              <a:solidFill>
                <a:schemeClr val="tx1"/>
              </a:solidFill>
            </a:rPr>
            <a:t>Policy analysts</a:t>
          </a:r>
        </a:p>
      </dsp:txBody>
      <dsp:txXfrm>
        <a:off x="358116" y="5029649"/>
        <a:ext cx="4506376" cy="58603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7C755C-7EA9-4B77-974B-B782CE4F6B84}">
      <dsp:nvSpPr>
        <dsp:cNvPr id="0" name=""/>
        <dsp:cNvSpPr/>
      </dsp:nvSpPr>
      <dsp:spPr>
        <a:xfrm>
          <a:off x="1416471" y="601530"/>
          <a:ext cx="2017002" cy="700154"/>
        </a:xfrm>
        <a:prstGeom prst="roundRect">
          <a:avLst>
            <a:gd name="adj" fmla="val 10000"/>
          </a:avLst>
        </a:prstGeom>
        <a:solidFill>
          <a:srgbClr val="FFC000">
            <a:alpha val="90000"/>
          </a:srgb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tx1"/>
              </a:solidFill>
            </a:rPr>
            <a:t>Greenhouse gases are warming the earth</a:t>
          </a:r>
        </a:p>
      </dsp:txBody>
      <dsp:txXfrm>
        <a:off x="1436978" y="622037"/>
        <a:ext cx="1975988" cy="659140"/>
      </dsp:txXfrm>
    </dsp:sp>
    <dsp:sp modelId="{D80B5C5E-4AE4-4EDF-B83D-7EAAF6845FD3}">
      <dsp:nvSpPr>
        <dsp:cNvPr id="0" name=""/>
        <dsp:cNvSpPr/>
      </dsp:nvSpPr>
      <dsp:spPr>
        <a:xfrm rot="21176238">
          <a:off x="4293997" y="127684"/>
          <a:ext cx="2018959" cy="846120"/>
        </a:xfrm>
        <a:prstGeom prst="roundRect">
          <a:avLst>
            <a:gd name="adj" fmla="val 10000"/>
          </a:avLst>
        </a:prstGeom>
        <a:solidFill>
          <a:schemeClr val="accent2">
            <a:lumMod val="75000"/>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bg1"/>
              </a:solidFill>
            </a:rPr>
            <a:t>How far will greenhouse gases rise?</a:t>
          </a:r>
        </a:p>
      </dsp:txBody>
      <dsp:txXfrm>
        <a:off x="4318779" y="152466"/>
        <a:ext cx="1969395" cy="796556"/>
      </dsp:txXfrm>
    </dsp:sp>
    <dsp:sp modelId="{3C3AA15F-933A-4CC6-9B5E-B27FD96EE93C}">
      <dsp:nvSpPr>
        <dsp:cNvPr id="0" name=""/>
        <dsp:cNvSpPr/>
      </dsp:nvSpPr>
      <dsp:spPr>
        <a:xfrm>
          <a:off x="3397746" y="5135402"/>
          <a:ext cx="906247" cy="906247"/>
        </a:xfrm>
        <a:prstGeom prst="triangle">
          <a:avLst/>
        </a:prstGeom>
        <a:solidFill>
          <a:srgbClr val="FF0000">
            <a:alpha val="90000"/>
          </a:srgb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262D36E-8276-49AC-9296-EE1B75AB76C4}">
      <dsp:nvSpPr>
        <dsp:cNvPr id="0" name=""/>
        <dsp:cNvSpPr/>
      </dsp:nvSpPr>
      <dsp:spPr>
        <a:xfrm rot="240000">
          <a:off x="1131297" y="4747065"/>
          <a:ext cx="5439145" cy="380342"/>
        </a:xfrm>
        <a:prstGeom prst="rect">
          <a:avLst/>
        </a:prstGeom>
        <a:solidFill>
          <a:srgbClr val="7030A0">
            <a:alpha val="90000"/>
          </a:srgb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F364B35-8031-4087-9895-595C2F39719A}">
      <dsp:nvSpPr>
        <dsp:cNvPr id="0" name=""/>
        <dsp:cNvSpPr/>
      </dsp:nvSpPr>
      <dsp:spPr>
        <a:xfrm rot="240000">
          <a:off x="4402884" y="4061864"/>
          <a:ext cx="2158462" cy="745413"/>
        </a:xfrm>
        <a:prstGeom prst="roundRect">
          <a:avLst/>
        </a:prstGeom>
        <a:solidFill>
          <a:schemeClr val="bg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How large are our cooling effects?</a:t>
          </a:r>
        </a:p>
      </dsp:txBody>
      <dsp:txXfrm>
        <a:off x="4439272" y="4098252"/>
        <a:ext cx="2085686" cy="672637"/>
      </dsp:txXfrm>
    </dsp:sp>
    <dsp:sp modelId="{5BC022FA-81A7-4A2A-990B-0CDE4FE4D290}">
      <dsp:nvSpPr>
        <dsp:cNvPr id="0" name=""/>
        <dsp:cNvSpPr/>
      </dsp:nvSpPr>
      <dsp:spPr>
        <a:xfrm rot="240000">
          <a:off x="4463301" y="3264366"/>
          <a:ext cx="2158462" cy="74541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Are there any tipping points?</a:t>
          </a:r>
        </a:p>
      </dsp:txBody>
      <dsp:txXfrm>
        <a:off x="4499689" y="3300754"/>
        <a:ext cx="2085686" cy="672637"/>
      </dsp:txXfrm>
    </dsp:sp>
    <dsp:sp modelId="{6934CAE0-FC47-4110-BD69-86653AFA6AE7}">
      <dsp:nvSpPr>
        <dsp:cNvPr id="0" name=""/>
        <dsp:cNvSpPr/>
      </dsp:nvSpPr>
      <dsp:spPr>
        <a:xfrm rot="240000">
          <a:off x="4523717" y="2466868"/>
          <a:ext cx="2158462" cy="745413"/>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solidFill>
                <a:schemeClr val="tx1"/>
              </a:solidFill>
            </a:rPr>
            <a:t>Exactly how much hotter will it get, and where?</a:t>
          </a:r>
        </a:p>
      </dsp:txBody>
      <dsp:txXfrm>
        <a:off x="4560105" y="2503256"/>
        <a:ext cx="2085686" cy="672637"/>
      </dsp:txXfrm>
    </dsp:sp>
    <dsp:sp modelId="{F28277B8-D32D-473D-9867-7FC814BA706E}">
      <dsp:nvSpPr>
        <dsp:cNvPr id="0" name=""/>
        <dsp:cNvSpPr/>
      </dsp:nvSpPr>
      <dsp:spPr>
        <a:xfrm rot="240000">
          <a:off x="4584134" y="1669371"/>
          <a:ext cx="2158462" cy="745413"/>
        </a:xfrm>
        <a:prstGeom prst="roundRect">
          <a:avLst/>
        </a:prstGeom>
        <a:solidFill>
          <a:schemeClr val="accent5">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How quickly will sea level rise?</a:t>
          </a:r>
        </a:p>
      </dsp:txBody>
      <dsp:txXfrm>
        <a:off x="4620522" y="1705759"/>
        <a:ext cx="2085686" cy="672637"/>
      </dsp:txXfrm>
    </dsp:sp>
    <dsp:sp modelId="{32B1EA09-784E-4CB6-9548-00EA479D06BA}">
      <dsp:nvSpPr>
        <dsp:cNvPr id="0" name=""/>
        <dsp:cNvSpPr/>
      </dsp:nvSpPr>
      <dsp:spPr>
        <a:xfrm rot="240000">
          <a:off x="1261226" y="3844365"/>
          <a:ext cx="2158462" cy="745413"/>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solidFill>
                <a:schemeClr val="tx1"/>
              </a:solidFill>
            </a:rPr>
            <a:t>The Earth will get hotter</a:t>
          </a:r>
        </a:p>
      </dsp:txBody>
      <dsp:txXfrm>
        <a:off x="1297614" y="3880753"/>
        <a:ext cx="2085686" cy="672637"/>
      </dsp:txXfrm>
    </dsp:sp>
    <dsp:sp modelId="{D8D10F2A-C2F4-4105-B2AA-12F8CA87EBFF}">
      <dsp:nvSpPr>
        <dsp:cNvPr id="0" name=""/>
        <dsp:cNvSpPr/>
      </dsp:nvSpPr>
      <dsp:spPr>
        <a:xfrm rot="240000">
          <a:off x="1321643" y="3046867"/>
          <a:ext cx="2158462" cy="745413"/>
        </a:xfrm>
        <a:prstGeom prst="roundRect">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Sea </a:t>
          </a:r>
          <a:r>
            <a:rPr lang="en-US" sz="1500" kern="1200" dirty="0"/>
            <a:t>level will rise by </a:t>
          </a:r>
          <a:r>
            <a:rPr lang="en-US" sz="1500" kern="1200" dirty="0" err="1"/>
            <a:t>metres</a:t>
          </a:r>
          <a:endParaRPr lang="en-US" sz="1500" kern="1200" dirty="0"/>
        </a:p>
      </dsp:txBody>
      <dsp:txXfrm>
        <a:off x="1358031" y="3083255"/>
        <a:ext cx="2085686" cy="672637"/>
      </dsp:txXfrm>
    </dsp:sp>
    <dsp:sp modelId="{09106412-39C4-4515-97CB-A78C513B8C25}">
      <dsp:nvSpPr>
        <dsp:cNvPr id="0" name=""/>
        <dsp:cNvSpPr/>
      </dsp:nvSpPr>
      <dsp:spPr>
        <a:xfrm rot="240000">
          <a:off x="1382059" y="2249369"/>
          <a:ext cx="2158462" cy="74541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There will be more floods and droughts</a:t>
          </a:r>
        </a:p>
      </dsp:txBody>
      <dsp:txXfrm>
        <a:off x="1418447" y="2285757"/>
        <a:ext cx="2085686" cy="672637"/>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balance1">
  <dgm:title val=""/>
  <dgm:desc val=""/>
  <dgm:catLst>
    <dgm:cat type="relationship" pri="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23">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25" srcId="2" destId="23" srcOrd="0" destOrd="0"/>
      </dgm:cxnLst>
      <dgm:bg/>
      <dgm:whole/>
    </dgm:dataModel>
  </dgm:sampData>
  <dgm:styleData>
    <dgm:dataModel>
      <dgm:ptLst>
        <dgm:pt modelId="0" type="doc"/>
        <dgm:pt modelId="1"/>
        <dgm:pt modelId="11"/>
        <dgm:pt modelId="12"/>
        <dgm:pt modelId="2"/>
        <dgm:pt modelId="21"/>
        <dgm:pt modelId="22"/>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tyleData>
  <dgm:clrData>
    <dgm:dataModel>
      <dgm:ptLst>
        <dgm:pt modelId="0" type="doc"/>
        <dgm:pt modelId="1"/>
        <dgm:pt modelId="11"/>
        <dgm:pt modelId="12"/>
        <dgm:pt modelId="13"/>
        <dgm:pt modelId="2"/>
        <dgm:pt modelId="21"/>
        <dgm:pt modelId="22"/>
        <dgm:pt modelId="23"/>
      </dgm:ptLst>
      <dgm:cxnLst>
        <dgm:cxn modelId="4" srcId="0" destId="1" srcOrd="0" destOrd="0"/>
        <dgm:cxn modelId="5" srcId="0" destId="2" srcOrd="1" destOrd="0"/>
        <dgm:cxn modelId="15" srcId="1" destId="11" srcOrd="0" destOrd="0"/>
        <dgm:cxn modelId="16" srcId="1" destId="12" srcOrd="0" destOrd="0"/>
        <dgm:cxn modelId="17" srcId="1" destId="13" srcOrd="0" destOrd="0"/>
        <dgm:cxn modelId="25" srcId="2" destId="21" srcOrd="0" destOrd="0"/>
        <dgm:cxn modelId="26" srcId="2" destId="22" srcOrd="0" destOrd="0"/>
        <dgm:cxn modelId="27" srcId="2" destId="23" srcOrd="0" destOrd="0"/>
      </dgm:cxnLst>
      <dgm:bg/>
      <dgm:whole/>
    </dgm:dataModel>
  </dgm:clrData>
  <dgm:layoutNode name="outerComposite">
    <dgm:varLst>
      <dgm:chMax val="2"/>
      <dgm:animLvl val="lvl"/>
      <dgm:resizeHandles val="exact"/>
    </dgm:varLst>
    <dgm:alg type="composite">
      <dgm:param type="ar" val="1"/>
    </dgm:alg>
    <dgm:shape xmlns:r="http://schemas.openxmlformats.org/officeDocument/2006/relationships" r:blip="">
      <dgm:adjLst/>
    </dgm:shape>
    <dgm:presOf/>
    <dgm:constrLst>
      <dgm:constr type="h" for="ch" forName="parentComposite" refType="h" refFor="ch" refForName="dummyMaxCanvas" op="equ" fact="0.2"/>
      <dgm:constr type="t" for="ch" forName="parentComposite"/>
      <dgm:constr type="h" for="ch" forName="childrenComposite" refType="h" refFor="ch" refForName="dummyMaxCanvas" op="equ" fact="0.8"/>
      <dgm:constr type="t" for="ch" forName="childrenComposite" refType="h" refFor="ch" refForName="dummyMaxCanvas" fact="0.2"/>
    </dgm:constrLst>
    <dgm:ruleLst/>
    <dgm:layoutNode name="dummyMaxCanvas">
      <dgm:alg type="sp"/>
      <dgm:shape xmlns:r="http://schemas.openxmlformats.org/officeDocument/2006/relationships" r:blip="">
        <dgm:adjLst/>
      </dgm:shape>
      <dgm:presOf/>
      <dgm:constrLst/>
      <dgm:ruleLst/>
    </dgm:layoutNode>
    <dgm:layoutNode name="parentComposite">
      <dgm:alg type="composite"/>
      <dgm:shape xmlns:r="http://schemas.openxmlformats.org/officeDocument/2006/relationships" r:blip="">
        <dgm:adjLst/>
      </dgm:shape>
      <dgm:presOf/>
      <dgm:constrLst>
        <dgm:constr type="w" for="ch" forName="parent1" refType="w" fact="0.36"/>
        <dgm:constr type="ctrX" for="ch" forName="parent1" refType="w" fact="0.24"/>
        <dgm:constr type="w" for="ch" forName="parent2" refType="w" fact="0.36"/>
        <dgm:constr type="ctrX" for="ch" forName="parent2" refType="w" fact="0.76"/>
        <dgm:constr type="primFontSz" for="ch" ptType="node" op="equ"/>
      </dgm:constrLst>
      <dgm:ruleLst/>
      <dgm:layoutNode name="parent1" styleLbl="alignAccFollowNode1">
        <dgm:varLst>
          <dgm:chMax val="4"/>
        </dgm:varLst>
        <dgm:alg type="tx"/>
        <dgm:shape xmlns:r="http://schemas.openxmlformats.org/officeDocument/2006/relationships" type="roundRect" r:blip="">
          <dgm:adjLst>
            <dgm:adj idx="1" val="0.1"/>
          </dgm:adjLst>
        </dgm:shape>
        <dgm:presOf axis="ch" ptType="node"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2" styleLbl="alignAccFollowNode1">
        <dgm:varLst>
          <dgm:chMax val="4"/>
        </dgm:varLst>
        <dgm:alg type="tx"/>
        <dgm:shape xmlns:r="http://schemas.openxmlformats.org/officeDocument/2006/relationships" type="roundRect" r:blip="">
          <dgm:adjLst>
            <dgm:adj idx="1" val="0.1"/>
          </dgm:adjLst>
        </dgm:shape>
        <dgm:presOf axis="ch" ptType="node" st="2"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name="childrenComposite">
      <dgm:alg type="composite"/>
      <dgm:shape xmlns:r="http://schemas.openxmlformats.org/officeDocument/2006/relationships" r:blip="">
        <dgm:adjLst/>
      </dgm:shape>
      <dgm:presOf/>
      <dgm:constrLst>
        <dgm:constr type="primFontSz" for="ch" ptType="node" op="equ" val="65"/>
        <dgm:constr type="w" for="ch" forName="fulcrum" refType="w" fact="0.15"/>
        <dgm:constr type="h" for="ch" forName="fulcrum" refType="w" refFor="ch" refForName="fulcrum"/>
        <dgm:constr type="b" for="ch" forName="fulcrum" refType="h"/>
        <dgm:constr type="ctrX" for="ch" forName="fulcrum" refType="w" fact="0.5"/>
        <dgm:constr type="w" for="ch" forName="balance_00" refType="w" fact="0.9"/>
        <dgm:constr type="h" for="ch" forName="balance_00" refType="h" fact="0.076"/>
        <dgm:constr type="b" for="ch" forName="balance_00" refType="h" fact="0.81"/>
        <dgm:constr type="ctrX" for="ch" forName="balance_00" refType="w" fact="0.5"/>
        <dgm:constr type="w" for="ch" forName="balance_01" refType="w"/>
        <dgm:constr type="h" for="ch" forName="balance_01" refType="h" fact="0.157"/>
        <dgm:constr type="b" for="ch" forName="balance_01" refType="h" fact="0.85"/>
        <dgm:constr type="ctrX" for="ch" forName="balance_01" refType="w" fact="0.5"/>
        <dgm:constr type="w" for="ch" forName="balance_02" refType="w"/>
        <dgm:constr type="h" for="ch" forName="balance_02" refType="h" fact="0.157"/>
        <dgm:constr type="b" for="ch" forName="balance_02" refType="h" fact="0.85"/>
        <dgm:constr type="ctrX" for="ch" forName="balance_02" refType="w" fact="0.5"/>
        <dgm:constr type="w" for="ch" forName="balance_03" refType="w"/>
        <dgm:constr type="h" for="ch" forName="balance_03" refType="h" fact="0.157"/>
        <dgm:constr type="b" for="ch" forName="balance_03" refType="h" fact="0.85"/>
        <dgm:constr type="ctrX" for="ch" forName="balance_03" refType="w" fact="0.5"/>
        <dgm:constr type="w" for="ch" forName="balance_04" refType="w"/>
        <dgm:constr type="h" for="ch" forName="balance_04" refType="h" fact="0.157"/>
        <dgm:constr type="b" for="ch" forName="balance_04" refType="h" fact="0.85"/>
        <dgm:constr type="ctrX" for="ch" forName="balance_04" refType="w" fact="0.5"/>
        <dgm:constr type="w" for="ch" forName="balance_10" refType="w"/>
        <dgm:constr type="h" for="ch" forName="balance_10" refType="h" fact="0.157"/>
        <dgm:constr type="b" for="ch" forName="balance_10" refType="h" fact="0.85"/>
        <dgm:constr type="ctrX" for="ch" forName="balance_10" refType="w" fact="0.5"/>
        <dgm:constr type="w" for="ch" forName="balance_11" refType="w" fact="0.9"/>
        <dgm:constr type="h" for="ch" forName="balance_11" refType="h" fact="0.076"/>
        <dgm:constr type="b" for="ch" forName="balance_11" refType="h" fact="0.81"/>
        <dgm:constr type="ctrX" for="ch" forName="balance_11" refType="w" fact="0.5"/>
        <dgm:constr type="w" for="ch" forName="balance_12" refType="w"/>
        <dgm:constr type="h" for="ch" forName="balance_12" refType="h" fact="0.157"/>
        <dgm:constr type="b" for="ch" forName="balance_12" refType="h" fact="0.85"/>
        <dgm:constr type="ctrX" for="ch" forName="balance_12" refType="w" fact="0.5"/>
        <dgm:constr type="w" for="ch" forName="balance_13" refType="w"/>
        <dgm:constr type="h" for="ch" forName="balance_13" refType="h" fact="0.157"/>
        <dgm:constr type="b" for="ch" forName="balance_13" refType="h" fact="0.85"/>
        <dgm:constr type="ctrX" for="ch" forName="balance_13" refType="w" fact="0.5"/>
        <dgm:constr type="w" for="ch" forName="balance_14" refType="w"/>
        <dgm:constr type="h" for="ch" forName="balance_14" refType="h" fact="0.157"/>
        <dgm:constr type="b" for="ch" forName="balance_14" refType="h" fact="0.85"/>
        <dgm:constr type="ctrX" for="ch" forName="balance_14" refType="w" fact="0.5"/>
        <dgm:constr type="w" for="ch" forName="balance_20" refType="w"/>
        <dgm:constr type="h" for="ch" forName="balance_20" refType="h" fact="0.157"/>
        <dgm:constr type="b" for="ch" forName="balance_20" refType="h" fact="0.85"/>
        <dgm:constr type="ctrX" for="ch" forName="balance_20" refType="w" fact="0.5"/>
        <dgm:constr type="w" for="ch" forName="balance_21" refType="w"/>
        <dgm:constr type="h" for="ch" forName="balance_21" refType="h" fact="0.157"/>
        <dgm:constr type="b" for="ch" forName="balance_21" refType="h" fact="0.85"/>
        <dgm:constr type="ctrX" for="ch" forName="balance_21" refType="w" fact="0.5"/>
        <dgm:constr type="w" for="ch" forName="balance_22" refType="w" fact="0.9"/>
        <dgm:constr type="h" for="ch" forName="balance_22" refType="h" fact="0.076"/>
        <dgm:constr type="b" for="ch" forName="balance_22" refType="h" fact="0.81"/>
        <dgm:constr type="ctrX" for="ch" forName="balance_22" refType="w" fact="0.5"/>
        <dgm:constr type="w" for="ch" forName="balance_23" refType="w"/>
        <dgm:constr type="h" for="ch" forName="balance_23" refType="h" fact="0.157"/>
        <dgm:constr type="b" for="ch" forName="balance_23" refType="h" fact="0.85"/>
        <dgm:constr type="ctrX" for="ch" forName="balance_23" refType="w" fact="0.5"/>
        <dgm:constr type="w" for="ch" forName="balance_24" refType="w"/>
        <dgm:constr type="h" for="ch" forName="balance_24" refType="h" fact="0.157"/>
        <dgm:constr type="b" for="ch" forName="balance_24" refType="h" fact="0.85"/>
        <dgm:constr type="ctrX" for="ch" forName="balance_24" refType="w" fact="0.5"/>
        <dgm:constr type="w" for="ch" forName="balance_30" refType="w"/>
        <dgm:constr type="h" for="ch" forName="balance_30" refType="h" fact="0.157"/>
        <dgm:constr type="b" for="ch" forName="balance_30" refType="h" fact="0.85"/>
        <dgm:constr type="ctrX" for="ch" forName="balance_30" refType="w" fact="0.5"/>
        <dgm:constr type="w" for="ch" forName="balance_31" refType="w"/>
        <dgm:constr type="h" for="ch" forName="balance_31" refType="h" fact="0.157"/>
        <dgm:constr type="b" for="ch" forName="balance_31" refType="h" fact="0.85"/>
        <dgm:constr type="ctrX" for="ch" forName="balance_31" refType="w" fact="0.5"/>
        <dgm:constr type="w" for="ch" forName="balance_32" refType="w"/>
        <dgm:constr type="h" for="ch" forName="balance_32" refType="h" fact="0.157"/>
        <dgm:constr type="b" for="ch" forName="balance_32" refType="h" fact="0.85"/>
        <dgm:constr type="ctrX" for="ch" forName="balance_32" refType="w" fact="0.5"/>
        <dgm:constr type="w" for="ch" forName="balance_33" refType="w" fact="0.9"/>
        <dgm:constr type="h" for="ch" forName="balance_33" refType="h" fact="0.076"/>
        <dgm:constr type="b" for="ch" forName="balance_33" refType="h" fact="0.81"/>
        <dgm:constr type="ctrX" for="ch" forName="balance_33" refType="w" fact="0.5"/>
        <dgm:constr type="w" for="ch" forName="balance_34" refType="w"/>
        <dgm:constr type="h" for="ch" forName="balance_34" refType="h" fact="0.157"/>
        <dgm:constr type="b" for="ch" forName="balance_34" refType="h" fact="0.85"/>
        <dgm:constr type="ctrX" for="ch" forName="balance_34" refType="w" fact="0.5"/>
        <dgm:constr type="w" for="ch" forName="balance_40" refType="w"/>
        <dgm:constr type="h" for="ch" forName="balance_40" refType="h" fact="0.157"/>
        <dgm:constr type="b" for="ch" forName="balance_40" refType="h" fact="0.85"/>
        <dgm:constr type="ctrX" for="ch" forName="balance_40" refType="w" fact="0.5"/>
        <dgm:constr type="w" for="ch" forName="balance_41" refType="w"/>
        <dgm:constr type="h" for="ch" forName="balance_41" refType="h" fact="0.157"/>
        <dgm:constr type="b" for="ch" forName="balance_41" refType="h" fact="0.85"/>
        <dgm:constr type="ctrX" for="ch" forName="balance_41" refType="w" fact="0.5"/>
        <dgm:constr type="w" for="ch" forName="balance_42" refType="w"/>
        <dgm:constr type="h" for="ch" forName="balance_42" refType="h" fact="0.157"/>
        <dgm:constr type="b" for="ch" forName="balance_42" refType="h" fact="0.85"/>
        <dgm:constr type="ctrX" for="ch" forName="balance_42" refType="w" fact="0.5"/>
        <dgm:constr type="w" for="ch" forName="balance_43" refType="w"/>
        <dgm:constr type="h" for="ch" forName="balance_43" refType="h" fact="0.157"/>
        <dgm:constr type="b" for="ch" forName="balance_43" refType="h" fact="0.85"/>
        <dgm:constr type="ctrX" for="ch" forName="balance_43" refType="w" fact="0.5"/>
        <dgm:constr type="w" for="ch" forName="balance_44" refType="w" fact="0.9"/>
        <dgm:constr type="h" for="ch" forName="balance_44" refType="h" fact="0.076"/>
        <dgm:constr type="b" for="ch" forName="balance_44" refType="h" fact="0.81"/>
        <dgm:constr type="ctrX" for="ch" forName="balance_44" refType="w" fact="0.5"/>
        <dgm:constr type="w" for="ch" forName="right_01_1" refType="w" fact="0.4"/>
        <dgm:constr type="h" for="ch" forName="right_01_1" refType="h" fact="0.7"/>
        <dgm:constr type="b" for="ch" forName="right_01_1" refType="h" fact="0.76"/>
        <dgm:constr type="ctrX" for="ch" forName="right_01_1" refType="w" fact="0.78"/>
        <dgm:constr type="w" for="ch" forName="left_10_1" refType="w" fact="0.4"/>
        <dgm:constr type="h" for="ch" forName="left_10_1" refType="h" fact="0.7"/>
        <dgm:constr type="b" for="ch" forName="left_10_1" refType="h" fact="0.76"/>
        <dgm:constr type="ctrX" for="ch" forName="left_10_1" refType="w" fact="0.22"/>
        <dgm:constr type="w" for="ch" forName="right_11_1" refType="w" fact="0.36"/>
        <dgm:constr type="h" for="ch" forName="right_11_1" refType="h" fact="0.67"/>
        <dgm:constr type="b" for="ch" forName="right_11_1" refType="h" fact="0.725"/>
        <dgm:constr type="ctrX" for="ch" forName="right_11_1" refType="w" fact="0.76"/>
        <dgm:constr type="w" for="ch" forName="left_11_1" refType="w" fact="0.36"/>
        <dgm:constr type="h" for="ch" forName="left_11_1" refType="h" fact="0.67"/>
        <dgm:constr type="b" for="ch" forName="left_11_1" refType="h" fact="0.725"/>
        <dgm:constr type="ctrX" for="ch" forName="left_11_1" refType="w" fact="0.24"/>
        <dgm:constr type="w" for="ch" forName="right_02_1" refType="w" fact="0.388"/>
        <dgm:constr type="h" for="ch" forName="right_02_1" refType="h" fact="0.36"/>
        <dgm:constr type="b" for="ch" forName="right_02_1" refType="h" fact="0.76"/>
        <dgm:constr type="ctrX" for="ch" forName="right_02_1" refType="w" fact="0.77"/>
        <dgm:constr type="w" for="ch" forName="right_02_2" refType="w" fact="0.388"/>
        <dgm:constr type="h" for="ch" forName="right_02_2" refType="h" fact="0.36"/>
        <dgm:constr type="b" for="ch" forName="right_02_2" refType="h" fact="0.42"/>
        <dgm:constr type="ctrX" for="ch" forName="right_02_2" refType="w" fact="0.79"/>
        <dgm:constr type="w" for="ch" forName="left_20_1" refType="w" fact="0.388"/>
        <dgm:constr type="h" for="ch" forName="left_20_1" refType="h" fact="0.36"/>
        <dgm:constr type="b" for="ch" forName="left_20_1" refType="h" fact="0.76"/>
        <dgm:constr type="ctrX" for="ch" forName="left_20_1" refType="w" fact="0.23"/>
        <dgm:constr type="w" for="ch" forName="left_20_2" refType="w" fact="0.388"/>
        <dgm:constr type="h" for="ch" forName="left_20_2" refType="h" fact="0.36"/>
        <dgm:constr type="b" for="ch" forName="left_20_2" refType="h" fact="0.42"/>
        <dgm:constr type="ctrX" for="ch" forName="left_20_2" refType="w" fact="0.21"/>
        <dgm:constr type="w" for="ch" forName="right_12_1" refType="w" fact="0.388"/>
        <dgm:constr type="h" for="ch" forName="right_12_1" refType="h" fact="0.36"/>
        <dgm:constr type="b" for="ch" forName="right_12_1" refType="h" fact="0.76"/>
        <dgm:constr type="ctrX" for="ch" forName="right_12_1" refType="w" fact="0.77"/>
        <dgm:constr type="w" for="ch" forName="right_12_2" refType="w" fact="0.388"/>
        <dgm:constr type="h" for="ch" forName="right_12_2" refType="h" fact="0.36"/>
        <dgm:constr type="b" for="ch" forName="right_12_2" refType="h" fact="0.42"/>
        <dgm:constr type="ctrX" for="ch" forName="right_12_2" refType="w" fact="0.79"/>
        <dgm:constr type="w" for="ch" forName="left_12_1" refType="w" fact="0.388"/>
        <dgm:constr type="h" for="ch" forName="left_12_1" refType="h" fact="0.36"/>
        <dgm:constr type="b" for="ch" forName="left_12_1" refType="h" fact="0.715"/>
        <dgm:constr type="ctrX" for="ch" forName="left_12_1" refType="w" fact="0.255"/>
        <dgm:constr type="w" for="ch" forName="right_22_1" refType="w" fact="0.36"/>
        <dgm:constr type="h" for="ch" forName="right_22_1" refType="h" fact="0.32"/>
        <dgm:constr type="b" for="ch" forName="right_22_1" refType="h" fact="0.725"/>
        <dgm:constr type="ctrX" for="ch" forName="right_22_1" refType="w" fact="0.76"/>
        <dgm:constr type="w" for="ch" forName="right_22_2" refType="w" fact="0.36"/>
        <dgm:constr type="h" for="ch" forName="right_22_2" refType="h" fact="0.32"/>
        <dgm:constr type="b" for="ch" forName="right_22_2" refType="h" fact="0.39"/>
        <dgm:constr type="ctrX" for="ch" forName="right_22_2" refType="w" fact="0.76"/>
        <dgm:constr type="w" for="ch" forName="left_22_1" refType="w" fact="0.36"/>
        <dgm:constr type="h" for="ch" forName="left_22_1" refType="h" fact="0.32"/>
        <dgm:constr type="b" for="ch" forName="left_22_1" refType="h" fact="0.725"/>
        <dgm:constr type="ctrX" for="ch" forName="left_22_1" refType="w" fact="0.24"/>
        <dgm:constr type="w" for="ch" forName="left_22_2" refType="w" fact="0.36"/>
        <dgm:constr type="h" for="ch" forName="left_22_2" refType="h" fact="0.32"/>
        <dgm:constr type="b" for="ch" forName="left_22_2" refType="h" fact="0.39"/>
        <dgm:constr type="ctrX" for="ch" forName="left_22_2" refType="w" fact="0.24"/>
        <dgm:constr type="w" for="ch" forName="left_21_1" refType="w" fact="0.388"/>
        <dgm:constr type="h" for="ch" forName="left_21_1" refType="h" fact="0.36"/>
        <dgm:constr type="b" for="ch" forName="left_21_1" refType="h" fact="0.76"/>
        <dgm:constr type="ctrX" for="ch" forName="left_21_1" refType="w" fact="0.23"/>
        <dgm:constr type="w" for="ch" forName="left_21_2" refType="w" fact="0.388"/>
        <dgm:constr type="h" for="ch" forName="left_21_2" refType="h" fact="0.36"/>
        <dgm:constr type="b" for="ch" forName="left_21_2" refType="h" fact="0.42"/>
        <dgm:constr type="ctrX" for="ch" forName="left_21_2" refType="w" fact="0.21"/>
        <dgm:constr type="w" for="ch" forName="right_21_1" refType="w" fact="0.388"/>
        <dgm:constr type="h" for="ch" forName="right_21_1" refType="h" fact="0.36"/>
        <dgm:constr type="b" for="ch" forName="right_21_1" refType="h" fact="0.715"/>
        <dgm:constr type="ctrX" for="ch" forName="right_21_1" refType="w" fact="0.745"/>
        <dgm:constr type="w" for="ch" forName="right_03_1" refType="w" fact="0.37"/>
        <dgm:constr type="h" for="ch" forName="right_03_1" refType="h" fact="0.24"/>
        <dgm:constr type="b" for="ch" forName="right_03_1" refType="h" fact="0.76"/>
        <dgm:constr type="ctrX" for="ch" forName="right_03_1" refType="w" fact="0.77"/>
        <dgm:constr type="w" for="ch" forName="right_03_2" refType="w" fact="0.37"/>
        <dgm:constr type="h" for="ch" forName="right_03_2" refType="h" fact="0.24"/>
        <dgm:constr type="b" for="ch" forName="right_03_2" refType="h" fact="0.535"/>
        <dgm:constr type="ctrX" for="ch" forName="right_03_2" refType="w" fact="0.783"/>
        <dgm:constr type="w" for="ch" forName="right_03_3" refType="w" fact="0.37"/>
        <dgm:constr type="h" for="ch" forName="right_03_3" refType="h" fact="0.24"/>
        <dgm:constr type="b" for="ch" forName="right_03_3" refType="h" fact="0.315"/>
        <dgm:constr type="ctrX" for="ch" forName="right_03_3" refType="w" fact="0.796"/>
        <dgm:constr type="w" for="ch" forName="left_30_1" refType="w" fact="0.37"/>
        <dgm:constr type="h" for="ch" forName="left_30_1" refType="h" fact="0.24"/>
        <dgm:constr type="b" for="ch" forName="left_30_1" refType="h" fact="0.76"/>
        <dgm:constr type="ctrX" for="ch" forName="left_30_1" refType="w" fact="0.23"/>
        <dgm:constr type="w" for="ch" forName="left_30_2" refType="w" fact="0.37"/>
        <dgm:constr type="h" for="ch" forName="left_30_2" refType="h" fact="0.24"/>
        <dgm:constr type="b" for="ch" forName="left_30_2" refType="h" fact="0.535"/>
        <dgm:constr type="ctrX" for="ch" forName="left_30_2" refType="w" fact="0.217"/>
        <dgm:constr type="w" for="ch" forName="left_30_3" refType="w" fact="0.37"/>
        <dgm:constr type="h" for="ch" forName="left_30_3" refType="h" fact="0.24"/>
        <dgm:constr type="b" for="ch" forName="left_30_3" refType="h" fact="0.315"/>
        <dgm:constr type="ctrX" for="ch" forName="left_30_3" refType="w" fact="0.204"/>
        <dgm:constr type="w" for="ch" forName="right_13_1" refType="w" fact="0.37"/>
        <dgm:constr type="h" for="ch" forName="right_13_1" refType="h" fact="0.24"/>
        <dgm:constr type="b" for="ch" forName="right_13_1" refType="h" fact="0.76"/>
        <dgm:constr type="ctrX" for="ch" forName="right_13_1" refType="w" fact="0.77"/>
        <dgm:constr type="w" for="ch" forName="right_13_2" refType="w" fact="0.37"/>
        <dgm:constr type="h" for="ch" forName="right_13_2" refType="h" fact="0.24"/>
        <dgm:constr type="b" for="ch" forName="right_13_2" refType="h" fact="0.535"/>
        <dgm:constr type="ctrX" for="ch" forName="right_13_2" refType="w" fact="0.783"/>
        <dgm:constr type="w" for="ch" forName="right_13_3" refType="w" fact="0.37"/>
        <dgm:constr type="h" for="ch" forName="right_13_3" refType="h" fact="0.24"/>
        <dgm:constr type="b" for="ch" forName="right_13_3" refType="h" fact="0.315"/>
        <dgm:constr type="ctrX" for="ch" forName="right_13_3" refType="w" fact="0.796"/>
        <dgm:constr type="w" for="ch" forName="left_13_1" refType="w" fact="0.37"/>
        <dgm:constr type="h" for="ch" forName="left_13_1" refType="h" fact="0.24"/>
        <dgm:constr type="b" for="ch" forName="left_13_1" refType="h" fact="0.715"/>
        <dgm:constr type="ctrX" for="ch" forName="left_13_1" refType="w" fact="0.255"/>
        <dgm:constr type="w" for="ch" forName="left_31_1" refType="w" fact="0.37"/>
        <dgm:constr type="h" for="ch" forName="left_31_1" refType="h" fact="0.24"/>
        <dgm:constr type="b" for="ch" forName="left_31_1" refType="h" fact="0.76"/>
        <dgm:constr type="ctrX" for="ch" forName="left_31_1" refType="w" fact="0.23"/>
        <dgm:constr type="w" for="ch" forName="left_31_2" refType="w" fact="0.37"/>
        <dgm:constr type="h" for="ch" forName="left_31_2" refType="h" fact="0.24"/>
        <dgm:constr type="b" for="ch" forName="left_31_2" refType="h" fact="0.535"/>
        <dgm:constr type="ctrX" for="ch" forName="left_31_2" refType="w" fact="0.217"/>
        <dgm:constr type="w" for="ch" forName="left_31_3" refType="w" fact="0.37"/>
        <dgm:constr type="h" for="ch" forName="left_31_3" refType="h" fact="0.24"/>
        <dgm:constr type="b" for="ch" forName="left_31_3" refType="h" fact="0.315"/>
        <dgm:constr type="ctrX" for="ch" forName="left_31_3" refType="w" fact="0.204"/>
        <dgm:constr type="w" for="ch" forName="right_31_1" refType="w" fact="0.37"/>
        <dgm:constr type="h" for="ch" forName="right_31_1" refType="h" fact="0.24"/>
        <dgm:constr type="b" for="ch" forName="right_31_1" refType="h" fact="0.715"/>
        <dgm:constr type="ctrX" for="ch" forName="right_31_1" refType="w" fact="0.745"/>
        <dgm:constr type="w" for="ch" forName="right_23_1" refType="w" fact="0.37"/>
        <dgm:constr type="h" for="ch" forName="right_23_1" refType="h" fact="0.24"/>
        <dgm:constr type="b" for="ch" forName="right_23_1" refType="h" fact="0.76"/>
        <dgm:constr type="ctrX" for="ch" forName="right_23_1" refType="w" fact="0.77"/>
        <dgm:constr type="w" for="ch" forName="right_23_2" refType="w" fact="0.37"/>
        <dgm:constr type="h" for="ch" forName="right_23_2" refType="h" fact="0.24"/>
        <dgm:constr type="b" for="ch" forName="right_23_2" refType="h" fact="0.535"/>
        <dgm:constr type="ctrX" for="ch" forName="right_23_2" refType="w" fact="0.783"/>
        <dgm:constr type="w" for="ch" forName="right_23_3" refType="w" fact="0.37"/>
        <dgm:constr type="h" for="ch" forName="right_23_3" refType="h" fact="0.24"/>
        <dgm:constr type="b" for="ch" forName="right_23_3" refType="h" fact="0.315"/>
        <dgm:constr type="ctrX" for="ch" forName="right_23_3" refType="w" fact="0.796"/>
        <dgm:constr type="w" for="ch" forName="left_23_1" refType="w" fact="0.37"/>
        <dgm:constr type="h" for="ch" forName="left_23_1" refType="h" fact="0.24"/>
        <dgm:constr type="b" for="ch" forName="left_23_1" refType="h" fact="0.715"/>
        <dgm:constr type="ctrX" for="ch" forName="left_23_1" refType="w" fact="0.255"/>
        <dgm:constr type="w" for="ch" forName="left_23_2" refType="w" fact="0.37"/>
        <dgm:constr type="h" for="ch" forName="left_23_2" refType="h" fact="0.24"/>
        <dgm:constr type="b" for="ch" forName="left_23_2" refType="h" fact="0.49"/>
        <dgm:constr type="ctrX" for="ch" forName="left_23_2" refType="w" fact="0.268"/>
        <dgm:constr type="w" for="ch" forName="left_32_1" refType="w" fact="0.37"/>
        <dgm:constr type="h" for="ch" forName="left_32_1" refType="h" fact="0.24"/>
        <dgm:constr type="b" for="ch" forName="left_32_1" refType="h" fact="0.76"/>
        <dgm:constr type="ctrX" for="ch" forName="left_32_1" refType="w" fact="0.23"/>
        <dgm:constr type="w" for="ch" forName="left_32_2" refType="w" fact="0.37"/>
        <dgm:constr type="h" for="ch" forName="left_32_2" refType="h" fact="0.24"/>
        <dgm:constr type="b" for="ch" forName="left_32_2" refType="h" fact="0.535"/>
        <dgm:constr type="ctrX" for="ch" forName="left_32_2" refType="w" fact="0.217"/>
        <dgm:constr type="w" for="ch" forName="left_32_3" refType="w" fact="0.37"/>
        <dgm:constr type="h" for="ch" forName="left_32_3" refType="h" fact="0.24"/>
        <dgm:constr type="b" for="ch" forName="left_32_3" refType="h" fact="0.315"/>
        <dgm:constr type="ctrX" for="ch" forName="left_32_3" refType="w" fact="0.204"/>
        <dgm:constr type="w" for="ch" forName="right_32_1" refType="w" fact="0.37"/>
        <dgm:constr type="h" for="ch" forName="right_32_1" refType="h" fact="0.24"/>
        <dgm:constr type="b" for="ch" forName="right_32_1" refType="h" fact="0.715"/>
        <dgm:constr type="ctrX" for="ch" forName="right_32_1" refType="w" fact="0.745"/>
        <dgm:constr type="w" for="ch" forName="right_32_2" refType="w" fact="0.37"/>
        <dgm:constr type="h" for="ch" forName="right_32_2" refType="h" fact="0.24"/>
        <dgm:constr type="b" for="ch" forName="right_32_2" refType="h" fact="0.49"/>
        <dgm:constr type="ctrX" for="ch" forName="right_32_2" refType="w" fact="0.732"/>
        <dgm:constr type="w" for="ch" forName="right_33_1" refType="w" fact="0.36"/>
        <dgm:constr type="h" for="ch" forName="right_33_1" refType="h" fact="0.21"/>
        <dgm:constr type="b" for="ch" forName="right_33_1" refType="h" fact="0.725"/>
        <dgm:constr type="ctrX" for="ch" forName="right_33_1" refType="w" fact="0.76"/>
        <dgm:constr type="w" for="ch" forName="right_33_2" refType="w" fact="0.36"/>
        <dgm:constr type="h" for="ch" forName="right_33_2" refType="h" fact="0.21"/>
        <dgm:constr type="b" for="ch" forName="right_33_2" refType="h" fact="0.5"/>
        <dgm:constr type="ctrX" for="ch" forName="right_33_2" refType="w" fact="0.76"/>
        <dgm:constr type="w" for="ch" forName="right_33_3" refType="w" fact="0.36"/>
        <dgm:constr type="h" for="ch" forName="right_33_3" refType="h" fact="0.21"/>
        <dgm:constr type="b" for="ch" forName="right_33_3" refType="h" fact="0.275"/>
        <dgm:constr type="ctrX" for="ch" forName="right_33_3" refType="w" fact="0.76"/>
        <dgm:constr type="w" for="ch" forName="left_33_1" refType="w" fact="0.36"/>
        <dgm:constr type="h" for="ch" forName="left_33_1" refType="h" fact="0.21"/>
        <dgm:constr type="b" for="ch" forName="left_33_1" refType="h" fact="0.725"/>
        <dgm:constr type="ctrX" for="ch" forName="left_33_1" refType="w" fact="0.24"/>
        <dgm:constr type="w" for="ch" forName="left_33_2" refType="w" fact="0.36"/>
        <dgm:constr type="h" for="ch" forName="left_33_2" refType="h" fact="0.21"/>
        <dgm:constr type="b" for="ch" forName="left_33_2" refType="h" fact="0.5"/>
        <dgm:constr type="ctrX" for="ch" forName="left_33_2" refType="w" fact="0.24"/>
        <dgm:constr type="w" for="ch" forName="left_33_3" refType="w" fact="0.36"/>
        <dgm:constr type="h" for="ch" forName="left_33_3" refType="h" fact="0.21"/>
        <dgm:constr type="b" for="ch" forName="left_33_3" refType="h" fact="0.275"/>
        <dgm:constr type="ctrX" for="ch" forName="left_33_3" refType="w" fact="0.24"/>
        <dgm:constr type="w" for="ch" forName="right_04_1" refType="w" fact="0.365"/>
        <dgm:constr type="h" for="ch" forName="right_04_1" refType="h" fact="0.185"/>
        <dgm:constr type="b" for="ch" forName="right_04_1" refType="h" fact="0.76"/>
        <dgm:constr type="ctrX" for="ch" forName="right_04_1" refType="w" fact="0.77"/>
        <dgm:constr type="w" for="ch" forName="right_04_2" refType="w" fact="0.365"/>
        <dgm:constr type="h" for="ch" forName="right_04_2" refType="h" fact="0.185"/>
        <dgm:constr type="b" for="ch" forName="right_04_2" refType="h" fact="0.595"/>
        <dgm:constr type="ctrX" for="ch" forName="right_04_2" refType="w" fact="0.78"/>
        <dgm:constr type="w" for="ch" forName="right_04_3" refType="w" fact="0.365"/>
        <dgm:constr type="h" for="ch" forName="right_04_3" refType="h" fact="0.185"/>
        <dgm:constr type="b" for="ch" forName="right_04_3" refType="h" fact="0.43"/>
        <dgm:constr type="ctrX" for="ch" forName="right_04_3" refType="w" fact="0.79"/>
        <dgm:constr type="w" for="ch" forName="right_04_4" refType="w" fact="0.365"/>
        <dgm:constr type="h" for="ch" forName="right_04_4" refType="h" fact="0.185"/>
        <dgm:constr type="b" for="ch" forName="right_04_4" refType="h" fact="0.265"/>
        <dgm:constr type="ctrX" for="ch" forName="right_04_4" refType="w" fact="0.8"/>
        <dgm:constr type="w" for="ch" forName="left_40_1" refType="w" fact="0.365"/>
        <dgm:constr type="h" for="ch" forName="left_40_1" refType="h" fact="0.185"/>
        <dgm:constr type="b" for="ch" forName="left_40_1" refType="h" fact="0.76"/>
        <dgm:constr type="ctrX" for="ch" forName="left_40_1" refType="w" fact="0.23"/>
        <dgm:constr type="w" for="ch" forName="left_40_2" refType="w" fact="0.365"/>
        <dgm:constr type="h" for="ch" forName="left_40_2" refType="h" fact="0.185"/>
        <dgm:constr type="b" for="ch" forName="left_40_2" refType="h" fact="0.595"/>
        <dgm:constr type="ctrX" for="ch" forName="left_40_2" refType="w" fact="0.22"/>
        <dgm:constr type="w" for="ch" forName="left_40_3" refType="w" fact="0.365"/>
        <dgm:constr type="h" for="ch" forName="left_40_3" refType="h" fact="0.185"/>
        <dgm:constr type="b" for="ch" forName="left_40_3" refType="h" fact="0.43"/>
        <dgm:constr type="ctrX" for="ch" forName="left_40_3" refType="w" fact="0.21"/>
        <dgm:constr type="w" for="ch" forName="left_40_4" refType="w" fact="0.365"/>
        <dgm:constr type="h" for="ch" forName="left_40_4" refType="h" fact="0.185"/>
        <dgm:constr type="b" for="ch" forName="left_40_4" refType="h" fact="0.265"/>
        <dgm:constr type="ctrX" for="ch" forName="left_40_4" refType="w" fact="0.2"/>
        <dgm:constr type="w" for="ch" forName="right_14_1" refType="w" fact="0.365"/>
        <dgm:constr type="h" for="ch" forName="right_14_1" refType="h" fact="0.185"/>
        <dgm:constr type="b" for="ch" forName="right_14_1" refType="h" fact="0.76"/>
        <dgm:constr type="ctrX" for="ch" forName="right_14_1" refType="w" fact="0.77"/>
        <dgm:constr type="w" for="ch" forName="right_14_2" refType="w" fact="0.365"/>
        <dgm:constr type="h" for="ch" forName="right_14_2" refType="h" fact="0.185"/>
        <dgm:constr type="b" for="ch" forName="right_14_2" refType="h" fact="0.595"/>
        <dgm:constr type="ctrX" for="ch" forName="right_14_2" refType="w" fact="0.78"/>
        <dgm:constr type="w" for="ch" forName="right_14_3" refType="w" fact="0.365"/>
        <dgm:constr type="h" for="ch" forName="right_14_3" refType="h" fact="0.185"/>
        <dgm:constr type="b" for="ch" forName="right_14_3" refType="h" fact="0.43"/>
        <dgm:constr type="ctrX" for="ch" forName="right_14_3" refType="w" fact="0.79"/>
        <dgm:constr type="w" for="ch" forName="right_14_4" refType="w" fact="0.365"/>
        <dgm:constr type="h" for="ch" forName="right_14_4" refType="h" fact="0.185"/>
        <dgm:constr type="b" for="ch" forName="right_14_4" refType="h" fact="0.265"/>
        <dgm:constr type="ctrX" for="ch" forName="right_14_4" refType="w" fact="0.8"/>
        <dgm:constr type="w" for="ch" forName="left_14_1" refType="w" fact="0.365"/>
        <dgm:constr type="h" for="ch" forName="left_14_1" refType="h" fact="0.185"/>
        <dgm:constr type="b" for="ch" forName="left_14_1" refType="h" fact="0.715"/>
        <dgm:constr type="ctrX" for="ch" forName="left_14_1" refType="w" fact="0.25"/>
        <dgm:constr type="w" for="ch" forName="left_41_1" refType="w" fact="0.365"/>
        <dgm:constr type="h" for="ch" forName="left_41_1" refType="h" fact="0.185"/>
        <dgm:constr type="b" for="ch" forName="left_41_1" refType="h" fact="0.76"/>
        <dgm:constr type="ctrX" for="ch" forName="left_41_1" refType="w" fact="0.23"/>
        <dgm:constr type="w" for="ch" forName="left_41_2" refType="w" fact="0.365"/>
        <dgm:constr type="h" for="ch" forName="left_41_2" refType="h" fact="0.185"/>
        <dgm:constr type="b" for="ch" forName="left_41_2" refType="h" fact="0.595"/>
        <dgm:constr type="ctrX" for="ch" forName="left_41_2" refType="w" fact="0.22"/>
        <dgm:constr type="w" for="ch" forName="left_41_3" refType="w" fact="0.365"/>
        <dgm:constr type="h" for="ch" forName="left_41_3" refType="h" fact="0.185"/>
        <dgm:constr type="b" for="ch" forName="left_41_3" refType="h" fact="0.43"/>
        <dgm:constr type="ctrX" for="ch" forName="left_41_3" refType="w" fact="0.21"/>
        <dgm:constr type="w" for="ch" forName="left_41_4" refType="w" fact="0.365"/>
        <dgm:constr type="h" for="ch" forName="left_41_4" refType="h" fact="0.185"/>
        <dgm:constr type="b" for="ch" forName="left_41_4" refType="h" fact="0.265"/>
        <dgm:constr type="ctrX" for="ch" forName="left_41_4" refType="w" fact="0.2"/>
        <dgm:constr type="w" for="ch" forName="right_41_1" refType="w" fact="0.365"/>
        <dgm:constr type="h" for="ch" forName="right_41_1" refType="h" fact="0.185"/>
        <dgm:constr type="b" for="ch" forName="right_41_1" refType="h" fact="0.715"/>
        <dgm:constr type="ctrX" for="ch" forName="right_41_1" refType="w" fact="0.75"/>
        <dgm:constr type="w" for="ch" forName="right_24_1" refType="w" fact="0.365"/>
        <dgm:constr type="h" for="ch" forName="right_24_1" refType="h" fact="0.185"/>
        <dgm:constr type="b" for="ch" forName="right_24_1" refType="h" fact="0.76"/>
        <dgm:constr type="ctrX" for="ch" forName="right_24_1" refType="w" fact="0.77"/>
        <dgm:constr type="w" for="ch" forName="right_24_2" refType="w" fact="0.365"/>
        <dgm:constr type="h" for="ch" forName="right_24_2" refType="h" fact="0.185"/>
        <dgm:constr type="b" for="ch" forName="right_24_2" refType="h" fact="0.595"/>
        <dgm:constr type="ctrX" for="ch" forName="right_24_2" refType="w" fact="0.78"/>
        <dgm:constr type="w" for="ch" forName="right_24_3" refType="w" fact="0.365"/>
        <dgm:constr type="h" for="ch" forName="right_24_3" refType="h" fact="0.185"/>
        <dgm:constr type="b" for="ch" forName="right_24_3" refType="h" fact="0.43"/>
        <dgm:constr type="ctrX" for="ch" forName="right_24_3" refType="w" fact="0.79"/>
        <dgm:constr type="w" for="ch" forName="right_24_4" refType="w" fact="0.365"/>
        <dgm:constr type="h" for="ch" forName="right_24_4" refType="h" fact="0.185"/>
        <dgm:constr type="b" for="ch" forName="right_24_4" refType="h" fact="0.265"/>
        <dgm:constr type="ctrX" for="ch" forName="right_24_4" refType="w" fact="0.8"/>
        <dgm:constr type="w" for="ch" forName="left_24_1" refType="w" fact="0.365"/>
        <dgm:constr type="h" for="ch" forName="left_24_1" refType="h" fact="0.185"/>
        <dgm:constr type="b" for="ch" forName="left_24_1" refType="h" fact="0.715"/>
        <dgm:constr type="ctrX" for="ch" forName="left_24_1" refType="w" fact="0.25"/>
        <dgm:constr type="w" for="ch" forName="left_24_2" refType="w" fact="0.365"/>
        <dgm:constr type="h" for="ch" forName="left_24_2" refType="h" fact="0.185"/>
        <dgm:constr type="b" for="ch" forName="left_24_2" refType="h" fact="0.55"/>
        <dgm:constr type="ctrX" for="ch" forName="left_24_2" refType="w" fact="0.26"/>
        <dgm:constr type="w" for="ch" forName="left_42_1" refType="w" fact="0.365"/>
        <dgm:constr type="h" for="ch" forName="left_42_1" refType="h" fact="0.185"/>
        <dgm:constr type="b" for="ch" forName="left_42_1" refType="h" fact="0.76"/>
        <dgm:constr type="ctrX" for="ch" forName="left_42_1" refType="w" fact="0.23"/>
        <dgm:constr type="w" for="ch" forName="left_42_2" refType="w" fact="0.365"/>
        <dgm:constr type="h" for="ch" forName="left_42_2" refType="h" fact="0.185"/>
        <dgm:constr type="b" for="ch" forName="left_42_2" refType="h" fact="0.595"/>
        <dgm:constr type="ctrX" for="ch" forName="left_42_2" refType="w" fact="0.22"/>
        <dgm:constr type="w" for="ch" forName="left_42_3" refType="w" fact="0.365"/>
        <dgm:constr type="h" for="ch" forName="left_42_3" refType="h" fact="0.185"/>
        <dgm:constr type="b" for="ch" forName="left_42_3" refType="h" fact="0.43"/>
        <dgm:constr type="ctrX" for="ch" forName="left_42_3" refType="w" fact="0.21"/>
        <dgm:constr type="w" for="ch" forName="left_42_4" refType="w" fact="0.365"/>
        <dgm:constr type="h" for="ch" forName="left_42_4" refType="h" fact="0.185"/>
        <dgm:constr type="b" for="ch" forName="left_42_4" refType="h" fact="0.265"/>
        <dgm:constr type="ctrX" for="ch" forName="left_42_4" refType="w" fact="0.2"/>
        <dgm:constr type="w" for="ch" forName="right_42_1" refType="w" fact="0.365"/>
        <dgm:constr type="h" for="ch" forName="right_42_1" refType="h" fact="0.185"/>
        <dgm:constr type="b" for="ch" forName="right_42_1" refType="h" fact="0.715"/>
        <dgm:constr type="ctrX" for="ch" forName="right_42_1" refType="w" fact="0.75"/>
        <dgm:constr type="w" for="ch" forName="right_42_2" refType="w" fact="0.365"/>
        <dgm:constr type="h" for="ch" forName="right_42_2" refType="h" fact="0.185"/>
        <dgm:constr type="b" for="ch" forName="right_42_2" refType="h" fact="0.55"/>
        <dgm:constr type="ctrX" for="ch" forName="right_42_2" refType="w" fact="0.74"/>
        <dgm:constr type="w" for="ch" forName="right_34_1" refType="w" fact="0.365"/>
        <dgm:constr type="h" for="ch" forName="right_34_1" refType="h" fact="0.185"/>
        <dgm:constr type="b" for="ch" forName="right_34_1" refType="h" fact="0.76"/>
        <dgm:constr type="ctrX" for="ch" forName="right_34_1" refType="w" fact="0.77"/>
        <dgm:constr type="w" for="ch" forName="right_34_2" refType="w" fact="0.365"/>
        <dgm:constr type="h" for="ch" forName="right_34_2" refType="h" fact="0.185"/>
        <dgm:constr type="b" for="ch" forName="right_34_2" refType="h" fact="0.595"/>
        <dgm:constr type="ctrX" for="ch" forName="right_34_2" refType="w" fact="0.78"/>
        <dgm:constr type="w" for="ch" forName="right_34_3" refType="w" fact="0.365"/>
        <dgm:constr type="h" for="ch" forName="right_34_3" refType="h" fact="0.185"/>
        <dgm:constr type="b" for="ch" forName="right_34_3" refType="h" fact="0.43"/>
        <dgm:constr type="ctrX" for="ch" forName="right_34_3" refType="w" fact="0.79"/>
        <dgm:constr type="w" for="ch" forName="right_34_4" refType="w" fact="0.365"/>
        <dgm:constr type="h" for="ch" forName="right_34_4" refType="h" fact="0.185"/>
        <dgm:constr type="b" for="ch" forName="right_34_4" refType="h" fact="0.265"/>
        <dgm:constr type="ctrX" for="ch" forName="right_34_4" refType="w" fact="0.8"/>
        <dgm:constr type="w" for="ch" forName="left_34_1" refType="w" fact="0.365"/>
        <dgm:constr type="h" for="ch" forName="left_34_1" refType="h" fact="0.185"/>
        <dgm:constr type="b" for="ch" forName="left_34_1" refType="h" fact="0.715"/>
        <dgm:constr type="ctrX" for="ch" forName="left_34_1" refType="w" fact="0.25"/>
        <dgm:constr type="w" for="ch" forName="left_34_2" refType="w" fact="0.365"/>
        <dgm:constr type="h" for="ch" forName="left_34_2" refType="h" fact="0.185"/>
        <dgm:constr type="b" for="ch" forName="left_34_2" refType="h" fact="0.55"/>
        <dgm:constr type="ctrX" for="ch" forName="left_34_2" refType="w" fact="0.26"/>
        <dgm:constr type="w" for="ch" forName="left_34_3" refType="w" fact="0.365"/>
        <dgm:constr type="h" for="ch" forName="left_34_3" refType="h" fact="0.185"/>
        <dgm:constr type="b" for="ch" forName="left_34_3" refType="h" fact="0.385"/>
        <dgm:constr type="ctrX" for="ch" forName="left_34_3" refType="w" fact="0.27"/>
        <dgm:constr type="w" for="ch" forName="left_43_1" refType="w" fact="0.365"/>
        <dgm:constr type="h" for="ch" forName="left_43_1" refType="h" fact="0.185"/>
        <dgm:constr type="b" for="ch" forName="left_43_1" refType="h" fact="0.76"/>
        <dgm:constr type="ctrX" for="ch" forName="left_43_1" refType="w" fact="0.23"/>
        <dgm:constr type="w" for="ch" forName="left_43_2" refType="w" fact="0.365"/>
        <dgm:constr type="h" for="ch" forName="left_43_2" refType="h" fact="0.185"/>
        <dgm:constr type="b" for="ch" forName="left_43_2" refType="h" fact="0.595"/>
        <dgm:constr type="ctrX" for="ch" forName="left_43_2" refType="w" fact="0.22"/>
        <dgm:constr type="w" for="ch" forName="left_43_3" refType="w" fact="0.365"/>
        <dgm:constr type="h" for="ch" forName="left_43_3" refType="h" fact="0.185"/>
        <dgm:constr type="b" for="ch" forName="left_43_3" refType="h" fact="0.43"/>
        <dgm:constr type="ctrX" for="ch" forName="left_43_3" refType="w" fact="0.21"/>
        <dgm:constr type="w" for="ch" forName="left_43_4" refType="w" fact="0.365"/>
        <dgm:constr type="h" for="ch" forName="left_43_4" refType="h" fact="0.185"/>
        <dgm:constr type="b" for="ch" forName="left_43_4" refType="h" fact="0.265"/>
        <dgm:constr type="ctrX" for="ch" forName="left_43_4" refType="w" fact="0.2"/>
        <dgm:constr type="w" for="ch" forName="right_43_1" refType="w" fact="0.365"/>
        <dgm:constr type="h" for="ch" forName="right_43_1" refType="h" fact="0.185"/>
        <dgm:constr type="b" for="ch" forName="right_43_1" refType="h" fact="0.715"/>
        <dgm:constr type="ctrX" for="ch" forName="right_43_1" refType="w" fact="0.75"/>
        <dgm:constr type="w" for="ch" forName="right_43_2" refType="w" fact="0.365"/>
        <dgm:constr type="h" for="ch" forName="right_43_2" refType="h" fact="0.185"/>
        <dgm:constr type="b" for="ch" forName="right_43_2" refType="h" fact="0.55"/>
        <dgm:constr type="ctrX" for="ch" forName="right_43_2" refType="w" fact="0.74"/>
        <dgm:constr type="w" for="ch" forName="right_43_3" refType="w" fact="0.365"/>
        <dgm:constr type="h" for="ch" forName="right_43_3" refType="h" fact="0.185"/>
        <dgm:constr type="b" for="ch" forName="right_43_3" refType="h" fact="0.385"/>
        <dgm:constr type="ctrX" for="ch" forName="right_43_3" refType="w" fact="0.73"/>
        <dgm:constr type="w" for="ch" forName="right_44_1" refType="w" fact="0.36"/>
        <dgm:constr type="h" for="ch" forName="right_44_1" refType="h" fact="0.154"/>
        <dgm:constr type="b" for="ch" forName="right_44_1" refType="h" fact="0.725"/>
        <dgm:constr type="ctrX" for="ch" forName="right_44_1" refType="w" fact="0.76"/>
        <dgm:constr type="w" for="ch" forName="right_44_2" refType="w" fact="0.36"/>
        <dgm:constr type="h" for="ch" forName="right_44_2" refType="h" fact="0.154"/>
        <dgm:constr type="b" for="ch" forName="right_44_2" refType="h" fact="0.559"/>
        <dgm:constr type="ctrX" for="ch" forName="right_44_2" refType="w" fact="0.76"/>
        <dgm:constr type="w" for="ch" forName="right_44_3" refType="w" fact="0.36"/>
        <dgm:constr type="h" for="ch" forName="right_44_3" refType="h" fact="0.154"/>
        <dgm:constr type="b" for="ch" forName="right_44_3" refType="h" fact="0.393"/>
        <dgm:constr type="ctrX" for="ch" forName="right_44_3" refType="w" fact="0.76"/>
        <dgm:constr type="w" for="ch" forName="right_44_4" refType="w" fact="0.36"/>
        <dgm:constr type="h" for="ch" forName="right_44_4" refType="h" fact="0.154"/>
        <dgm:constr type="b" for="ch" forName="right_44_4" refType="h" fact="0.224"/>
        <dgm:constr type="ctrX" for="ch" forName="right_44_4" refType="w" fact="0.76"/>
        <dgm:constr type="w" for="ch" forName="left_44_1" refType="w" fact="0.36"/>
        <dgm:constr type="h" for="ch" forName="left_44_1" refType="h" fact="0.154"/>
        <dgm:constr type="b" for="ch" forName="left_44_1" refType="h" fact="0.725"/>
        <dgm:constr type="ctrX" for="ch" forName="left_44_1" refType="w" fact="0.24"/>
        <dgm:constr type="w" for="ch" forName="left_44_2" refType="w" fact="0.36"/>
        <dgm:constr type="h" for="ch" forName="left_44_2" refType="h" fact="0.154"/>
        <dgm:constr type="b" for="ch" forName="left_44_2" refType="h" fact="0.559"/>
        <dgm:constr type="ctrX" for="ch" forName="left_44_2" refType="w" fact="0.24"/>
        <dgm:constr type="w" for="ch" forName="left_44_3" refType="w" fact="0.36"/>
        <dgm:constr type="h" for="ch" forName="left_44_3" refType="h" fact="0.154"/>
        <dgm:constr type="b" for="ch" forName="left_44_3" refType="h" fact="0.393"/>
        <dgm:constr type="ctrX" for="ch" forName="left_44_3" refType="w" fact="0.24"/>
        <dgm:constr type="w" for="ch" forName="left_44_4" refType="w" fact="0.36"/>
        <dgm:constr type="h" for="ch" forName="left_44_4" refType="h" fact="0.154"/>
        <dgm:constr type="b" for="ch" forName="left_44_4" refType="h" fact="0.224"/>
        <dgm:constr type="ctrX" for="ch" forName="left_44_4" refType="w" fact="0.24"/>
      </dgm:constrLst>
      <dgm:ruleLst/>
      <dgm:layoutNode name="dummyMaxCanvas_ChildArea">
        <dgm:alg type="sp"/>
        <dgm:shape xmlns:r="http://schemas.openxmlformats.org/officeDocument/2006/relationships" r:blip="">
          <dgm:adjLst/>
        </dgm:shape>
        <dgm:presOf/>
        <dgm:constrLst/>
        <dgm:ruleLst/>
      </dgm:layoutNode>
      <dgm:layoutNode name="fulcrum" styleLbl="alignAccFollowNode1">
        <dgm:alg type="sp"/>
        <dgm:shape xmlns:r="http://schemas.openxmlformats.org/officeDocument/2006/relationships" type="triangle" r:blip="">
          <dgm:adjLst/>
        </dgm:shape>
        <dgm:presOf/>
        <dgm:constrLst/>
        <dgm:ruleLst/>
      </dgm:layoutNode>
      <dgm:choose name="Name0">
        <dgm:if name="Name1" axis="ch ch" ptType="node node" st="1 1" cnt="1 0" func="cnt" op="equ" val="0">
          <dgm:choose name="Name2">
            <dgm:if name="Name3" axis="ch ch" ptType="node node" st="2 1" cnt="1 0" func="cnt" op="equ" val="0">
              <dgm:layoutNode name="balance_00" styleLbl="alignAccFollowNode1">
                <dgm:varLst>
                  <dgm:bulletEnabled val="1"/>
                </dgm:varLst>
                <dgm:alg type="sp"/>
                <dgm:shape xmlns:r="http://schemas.openxmlformats.org/officeDocument/2006/relationships" type="rect" r:blip="">
                  <dgm:adjLst/>
                </dgm:shape>
                <dgm:presOf/>
                <dgm:constrLst/>
                <dgm:ruleLst/>
              </dgm:layoutNode>
            </dgm:if>
            <dgm:else name="Name4">
              <dgm:choose name="Name5">
                <dgm:if name="Name6" axis="ch ch" ptType="node node" st="2 1" cnt="1 0" func="cnt" op="equ" val="1">
                  <dgm:layoutNode name="balance_01" styleLbl="alignAccFollowNode1">
                    <dgm:varLst>
                      <dgm:bulletEnabled val="1"/>
                    </dgm:varLst>
                    <dgm:alg type="sp"/>
                    <dgm:shape xmlns:r="http://schemas.openxmlformats.org/officeDocument/2006/relationships" rot="4" type="rect" r:blip="">
                      <dgm:adjLst/>
                    </dgm:shape>
                    <dgm:presOf/>
                    <dgm:constrLst/>
                    <dgm:ruleLst/>
                  </dgm:layoutNode>
                  <dgm:layoutNode name="right_0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
                  <dgm:choose name="Name8">
                    <dgm:if name="Name9" axis="ch ch" ptType="node node" st="2 1" cnt="1 0" func="cnt" op="equ" val="2">
                      <dgm:layoutNode name="balance_02" styleLbl="alignAccFollowNode1">
                        <dgm:varLst>
                          <dgm:bulletEnabled val="1"/>
                        </dgm:varLst>
                        <dgm:alg type="sp"/>
                        <dgm:shape xmlns:r="http://schemas.openxmlformats.org/officeDocument/2006/relationships" rot="4" type="rect" r:blip="">
                          <dgm:adjLst/>
                        </dgm:shape>
                        <dgm:presOf/>
                        <dgm:constrLst/>
                        <dgm:ruleLst/>
                      </dgm:layoutNode>
                      <dgm:layoutNode name="right_0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
                      <dgm:choose name="Name11">
                        <dgm:if name="Name12" axis="ch ch" ptType="node node" st="2 1" cnt="1 0" func="cnt" op="equ" val="3">
                          <dgm:layoutNode name="balance_03" styleLbl="alignAccFollowNode1">
                            <dgm:varLst>
                              <dgm:bulletEnabled val="1"/>
                            </dgm:varLst>
                            <dgm:alg type="sp"/>
                            <dgm:shape xmlns:r="http://schemas.openxmlformats.org/officeDocument/2006/relationships" rot="4" type="rect" r:blip="">
                              <dgm:adjLst/>
                            </dgm:shape>
                            <dgm:presOf/>
                            <dgm:constrLst/>
                            <dgm:ruleLst/>
                          </dgm:layoutNode>
                          <dgm:layoutNode name="right_0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3">
                          <dgm:choose name="Name14">
                            <dgm:if name="Name15" axis="ch ch" ptType="node node" st="2 1" cnt="1 0" func="cnt" op="gte" val="4">
                              <dgm:layoutNode name="balance_04" styleLbl="alignAccFollowNode1">
                                <dgm:varLst>
                                  <dgm:bulletEnabled val="1"/>
                                </dgm:varLst>
                                <dgm:alg type="sp"/>
                                <dgm:shape xmlns:r="http://schemas.openxmlformats.org/officeDocument/2006/relationships" rot="4" type="rect" r:blip="">
                                  <dgm:adjLst/>
                                </dgm:shape>
                                <dgm:presOf/>
                                <dgm:constrLst/>
                                <dgm:ruleLst/>
                              </dgm:layoutNode>
                              <dgm:layoutNode name="right_0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6"/>
                          </dgm:choose>
                        </dgm:else>
                      </dgm:choose>
                    </dgm:else>
                  </dgm:choose>
                </dgm:else>
              </dgm:choose>
            </dgm:else>
          </dgm:choose>
        </dgm:if>
        <dgm:else name="Name17">
          <dgm:choose name="Name18">
            <dgm:if name="Name19" axis="ch ch" ptType="node node" st="1 1" cnt="1 0" func="cnt" op="equ" val="1">
              <dgm:choose name="Name20">
                <dgm:if name="Name21" axis="ch ch" ptType="node node" st="2 1" cnt="1 0" func="cnt" op="equ" val="0">
                  <dgm:layoutNode name="balance_10" styleLbl="alignAccFollowNode1">
                    <dgm:varLst>
                      <dgm:bulletEnabled val="1"/>
                    </dgm:varLst>
                    <dgm:alg type="sp"/>
                    <dgm:shape xmlns:r="http://schemas.openxmlformats.org/officeDocument/2006/relationships" rot="-4" type="rect" r:blip="">
                      <dgm:adjLst/>
                    </dgm:shape>
                    <dgm:presOf/>
                    <dgm:constrLst/>
                    <dgm:ruleLst/>
                  </dgm:layoutNode>
                  <dgm:layoutNode name="left_1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2">
                  <dgm:choose name="Name23">
                    <dgm:if name="Name24" axis="ch ch" ptType="node node" st="2 1" cnt="1 0" func="cnt" op="equ" val="1">
                      <dgm:layoutNode name="balance_11" styleLbl="alignAccFollowNode1">
                        <dgm:varLst>
                          <dgm:bulletEnabled val="1"/>
                        </dgm:varLst>
                        <dgm:alg type="sp"/>
                        <dgm:shape xmlns:r="http://schemas.openxmlformats.org/officeDocument/2006/relationships" type="rect" r:blip="">
                          <dgm:adjLst/>
                        </dgm:shape>
                        <dgm:presOf/>
                        <dgm:constrLst/>
                        <dgm:ruleLst/>
                      </dgm:layoutNode>
                      <dgm:layoutNode name="left_11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1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5">
                      <dgm:choose name="Name26">
                        <dgm:if name="Name27" axis="ch ch" ptType="node node" st="2 1" cnt="1 0" func="cnt" op="equ" val="2">
                          <dgm:layoutNode name="balance_12" styleLbl="alignAccFollowNode1">
                            <dgm:varLst>
                              <dgm:bulletEnabled val="1"/>
                            </dgm:varLst>
                            <dgm:alg type="sp"/>
                            <dgm:shape xmlns:r="http://schemas.openxmlformats.org/officeDocument/2006/relationships" rot="4" type="rect" r:blip="">
                              <dgm:adjLst/>
                            </dgm:shape>
                            <dgm:presOf/>
                            <dgm:constrLst/>
                            <dgm:ruleLst/>
                          </dgm:layoutNode>
                          <dgm:layoutNode name="right_1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8">
                          <dgm:choose name="Name29">
                            <dgm:if name="Name30" axis="ch ch" ptType="node node" st="2 1" cnt="1 0" func="cnt" op="equ" val="3">
                              <dgm:layoutNode name="balance_13" styleLbl="alignAccFollowNode1">
                                <dgm:varLst>
                                  <dgm:bulletEnabled val="1"/>
                                </dgm:varLst>
                                <dgm:alg type="sp"/>
                                <dgm:shape xmlns:r="http://schemas.openxmlformats.org/officeDocument/2006/relationships" rot="4" type="rect" r:blip="">
                                  <dgm:adjLst/>
                                </dgm:shape>
                                <dgm:presOf/>
                                <dgm:constrLst/>
                                <dgm:ruleLst/>
                              </dgm:layoutNode>
                              <dgm:layoutNode name="right_1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1">
                              <dgm:choose name="Name32">
                                <dgm:if name="Name33" axis="ch ch" ptType="node node" st="2 1" cnt="1 0" func="cnt" op="gte" val="4">
                                  <dgm:layoutNode name="balance_14" styleLbl="alignAccFollowNode1">
                                    <dgm:varLst>
                                      <dgm:bulletEnabled val="1"/>
                                    </dgm:varLst>
                                    <dgm:alg type="sp"/>
                                    <dgm:shape xmlns:r="http://schemas.openxmlformats.org/officeDocument/2006/relationships" rot="4" type="rect" r:blip="">
                                      <dgm:adjLst/>
                                    </dgm:shape>
                                    <dgm:presOf/>
                                    <dgm:constrLst/>
                                    <dgm:ruleLst/>
                                  </dgm:layoutNode>
                                  <dgm:layoutNode name="right_1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4"/>
                              </dgm:choose>
                            </dgm:else>
                          </dgm:choose>
                        </dgm:else>
                      </dgm:choose>
                    </dgm:else>
                  </dgm:choose>
                </dgm:else>
              </dgm:choose>
            </dgm:if>
            <dgm:else name="Name35">
              <dgm:choose name="Name36">
                <dgm:if name="Name37" axis="ch ch" ptType="node node" st="1 1" cnt="1 0" func="cnt" op="equ" val="2">
                  <dgm:choose name="Name38">
                    <dgm:if name="Name39" axis="ch ch" ptType="node node" st="2 1" cnt="1 0" func="cnt" op="equ" val="0">
                      <dgm:layoutNode name="balance_20" styleLbl="alignAccFollowNode1">
                        <dgm:varLst>
                          <dgm:bulletEnabled val="1"/>
                        </dgm:varLst>
                        <dgm:alg type="sp"/>
                        <dgm:shape xmlns:r="http://schemas.openxmlformats.org/officeDocument/2006/relationships" rot="-4" type="rect" r:blip="">
                          <dgm:adjLst/>
                        </dgm:shape>
                        <dgm:presOf/>
                        <dgm:constrLst/>
                        <dgm:ruleLst/>
                      </dgm:layoutNode>
                      <dgm:layoutNode name="left_2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0">
                      <dgm:choose name="Name41">
                        <dgm:if name="Name42" axis="ch ch" ptType="node node" st="2 1" cnt="1 0" func="cnt" op="equ" val="1">
                          <dgm:layoutNode name="balance_21" styleLbl="alignAccFollowNode1">
                            <dgm:varLst>
                              <dgm:bulletEnabled val="1"/>
                            </dgm:varLst>
                            <dgm:alg type="sp"/>
                            <dgm:shape xmlns:r="http://schemas.openxmlformats.org/officeDocument/2006/relationships" rot="-4" type="rect" r:blip="">
                              <dgm:adjLst/>
                            </dgm:shape>
                            <dgm:presOf/>
                            <dgm:constrLst/>
                            <dgm:ruleLst/>
                          </dgm:layoutNode>
                          <dgm:layoutNode name="left_2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3">
                          <dgm:choose name="Name44">
                            <dgm:if name="Name45" axis="ch ch" ptType="node node" st="2 1" cnt="1 0" func="cnt" op="equ" val="2">
                              <dgm:layoutNode name="balance_22" styleLbl="alignAccFollowNode1">
                                <dgm:varLst>
                                  <dgm:bulletEnabled val="1"/>
                                </dgm:varLst>
                                <dgm:alg type="sp"/>
                                <dgm:shape xmlns:r="http://schemas.openxmlformats.org/officeDocument/2006/relationships" type="rect" r:blip="">
                                  <dgm:adjLst/>
                                </dgm:shape>
                                <dgm:presOf/>
                                <dgm:constrLst/>
                                <dgm:ruleLst/>
                              </dgm:layoutNode>
                              <dgm:layoutNode name="right_22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2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6">
                              <dgm:choose name="Name47">
                                <dgm:if name="Name48" axis="ch ch" ptType="node node" st="2 1" cnt="1 0" func="cnt" op="equ" val="3">
                                  <dgm:layoutNode name="balance_23" styleLbl="alignAccFollowNode1">
                                    <dgm:varLst>
                                      <dgm:bulletEnabled val="1"/>
                                    </dgm:varLst>
                                    <dgm:alg type="sp"/>
                                    <dgm:shape xmlns:r="http://schemas.openxmlformats.org/officeDocument/2006/relationships" rot="4" type="rect" r:blip="">
                                      <dgm:adjLst/>
                                    </dgm:shape>
                                    <dgm:presOf/>
                                    <dgm:constrLst/>
                                    <dgm:ruleLst/>
                                  </dgm:layoutNode>
                                  <dgm:layoutNode name="right_2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9">
                                  <dgm:choose name="Name50">
                                    <dgm:if name="Name51" axis="ch ch" ptType="node node" st="2 1" cnt="1 0" func="cnt" op="gte" val="4">
                                      <dgm:layoutNode name="balance_24" styleLbl="alignAccFollowNode1">
                                        <dgm:varLst>
                                          <dgm:bulletEnabled val="1"/>
                                        </dgm:varLst>
                                        <dgm:alg type="sp"/>
                                        <dgm:shape xmlns:r="http://schemas.openxmlformats.org/officeDocument/2006/relationships" rot="4" type="rect" r:blip="">
                                          <dgm:adjLst/>
                                        </dgm:shape>
                                        <dgm:presOf/>
                                        <dgm:constrLst/>
                                        <dgm:ruleLst/>
                                      </dgm:layoutNode>
                                      <dgm:layoutNode name="right_2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2"/>
                                  </dgm:choose>
                                </dgm:else>
                              </dgm:choose>
                            </dgm:else>
                          </dgm:choose>
                        </dgm:else>
                      </dgm:choose>
                    </dgm:else>
                  </dgm:choose>
                </dgm:if>
                <dgm:else name="Name53">
                  <dgm:choose name="Name54">
                    <dgm:if name="Name55" axis="ch ch" ptType="node node" st="1 1" cnt="1 0" func="cnt" op="equ" val="3">
                      <dgm:choose name="Name56">
                        <dgm:if name="Name57" axis="ch ch" ptType="node node" st="2 1" cnt="1 0" func="cnt" op="equ" val="0">
                          <dgm:layoutNode name="balance_30" styleLbl="alignAccFollowNode1">
                            <dgm:varLst>
                              <dgm:bulletEnabled val="1"/>
                            </dgm:varLst>
                            <dgm:alg type="sp"/>
                            <dgm:shape xmlns:r="http://schemas.openxmlformats.org/officeDocument/2006/relationships" rot="-4" type="rect" r:blip="">
                              <dgm:adjLst/>
                            </dgm:shape>
                            <dgm:presOf/>
                            <dgm:constrLst/>
                            <dgm:ruleLst/>
                          </dgm:layoutNode>
                          <dgm:layoutNode name="left_3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name="Name59">
                            <dgm:if name="Name60" axis="ch ch" ptType="node node" st="2 1" cnt="1 0" func="cnt" op="equ" val="1">
                              <dgm:layoutNode name="balance_31" styleLbl="alignAccFollowNode1">
                                <dgm:varLst>
                                  <dgm:bulletEnabled val="1"/>
                                </dgm:varLst>
                                <dgm:alg type="sp"/>
                                <dgm:shape xmlns:r="http://schemas.openxmlformats.org/officeDocument/2006/relationships" rot="-4" type="rect" r:blip="">
                                  <dgm:adjLst/>
                                </dgm:shape>
                                <dgm:presOf/>
                                <dgm:constrLst/>
                                <dgm:ruleLst/>
                              </dgm:layoutNode>
                              <dgm:layoutNode name="left_3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1">
                              <dgm:choose name="Name62">
                                <dgm:if name="Name63" axis="ch ch" ptType="node node" st="2 1" cnt="1 0" func="cnt" op="equ" val="2">
                                  <dgm:layoutNode name="balance_32" styleLbl="alignAccFollowNode1">
                                    <dgm:varLst>
                                      <dgm:bulletEnabled val="1"/>
                                    </dgm:varLst>
                                    <dgm:alg type="sp"/>
                                    <dgm:shape xmlns:r="http://schemas.openxmlformats.org/officeDocument/2006/relationships" rot="-4" type="rect" r:blip="">
                                      <dgm:adjLst/>
                                    </dgm:shape>
                                    <dgm:presOf/>
                                    <dgm:constrLst/>
                                    <dgm:ruleLst/>
                                  </dgm:layoutNode>
                                  <dgm:layoutNode name="left_3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4">
                                  <dgm:choose name="Name65">
                                    <dgm:if name="Name66" axis="ch ch" ptType="node node" st="2 1" cnt="1 0" func="cnt" op="equ" val="3">
                                      <dgm:layoutNode name="balance_33" styleLbl="alignAccFollowNode1">
                                        <dgm:varLst>
                                          <dgm:bulletEnabled val="1"/>
                                        </dgm:varLst>
                                        <dgm:alg type="sp"/>
                                        <dgm:shape xmlns:r="http://schemas.openxmlformats.org/officeDocument/2006/relationships" type="rect" r:blip="">
                                          <dgm:adjLst/>
                                        </dgm:shape>
                                        <dgm:presOf/>
                                        <dgm:constrLst/>
                                        <dgm:ruleLst/>
                                      </dgm:layoutNode>
                                      <dgm:layoutNode name="right_33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7">
                                      <dgm:choose name="Name68">
                                        <dgm:if name="Name69" axis="ch ch" ptType="node node" st="2 1" cnt="1 0" func="cnt" op="gte" val="4">
                                          <dgm:layoutNode name="balance_34" styleLbl="alignAccFollowNode1">
                                            <dgm:varLst>
                                              <dgm:bulletEnabled val="1"/>
                                            </dgm:varLst>
                                            <dgm:alg type="sp"/>
                                            <dgm:shape xmlns:r="http://schemas.openxmlformats.org/officeDocument/2006/relationships" rot="4" type="rect" r:blip="">
                                              <dgm:adjLst/>
                                            </dgm:shape>
                                            <dgm:presOf/>
                                            <dgm:constrLst/>
                                            <dgm:ruleLst/>
                                          </dgm:layoutNode>
                                          <dgm:layoutNode name="right_3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0"/>
                                      </dgm:choose>
                                    </dgm:else>
                                  </dgm:choose>
                                </dgm:else>
                              </dgm:choose>
                            </dgm:else>
                          </dgm:choose>
                        </dgm:else>
                      </dgm:choose>
                    </dgm:if>
                    <dgm:else name="Name71">
                      <dgm:choose name="Name72">
                        <dgm:if name="Name73" axis="ch ch" ptType="node node" st="1 1" cnt="1 0" func="cnt" op="gte" val="4">
                          <dgm:choose name="Name74">
                            <dgm:if name="Name75" axis="ch ch" ptType="node node" st="2 1" cnt="1 0" func="cnt" op="equ" val="0">
                              <dgm:layoutNode name="balance_40" styleLbl="alignAccFollowNode1">
                                <dgm:varLst>
                                  <dgm:bulletEnabled val="1"/>
                                </dgm:varLst>
                                <dgm:alg type="sp"/>
                                <dgm:shape xmlns:r="http://schemas.openxmlformats.org/officeDocument/2006/relationships" rot="-4" type="rect" r:blip="">
                                  <dgm:adjLst/>
                                </dgm:shape>
                                <dgm:presOf/>
                                <dgm:constrLst/>
                                <dgm:ruleLst/>
                              </dgm:layoutNode>
                              <dgm:layoutNode name="left_4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6">
                              <dgm:choose name="Name77">
                                <dgm:if name="Name78" axis="ch ch" ptType="node node" st="2 1" cnt="1 0" func="cnt" op="equ" val="1">
                                  <dgm:layoutNode name="balance_41" styleLbl="alignAccFollowNode1">
                                    <dgm:varLst>
                                      <dgm:bulletEnabled val="1"/>
                                    </dgm:varLst>
                                    <dgm:alg type="sp"/>
                                    <dgm:shape xmlns:r="http://schemas.openxmlformats.org/officeDocument/2006/relationships" rot="-4" type="rect" r:blip="">
                                      <dgm:adjLst/>
                                    </dgm:shape>
                                    <dgm:presOf/>
                                    <dgm:constrLst/>
                                    <dgm:ruleLst/>
                                  </dgm:layoutNode>
                                  <dgm:layoutNode name="left_4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name="Name80">
                                    <dgm:if name="Name81" axis="ch ch" ptType="node node" st="2 1" cnt="1 0" func="cnt" op="equ" val="2">
                                      <dgm:layoutNode name="balance_42" styleLbl="alignAccFollowNode1">
                                        <dgm:varLst>
                                          <dgm:bulletEnabled val="1"/>
                                        </dgm:varLst>
                                        <dgm:alg type="sp"/>
                                        <dgm:shape xmlns:r="http://schemas.openxmlformats.org/officeDocument/2006/relationships" rot="-4" type="rect" r:blip="">
                                          <dgm:adjLst/>
                                        </dgm:shape>
                                        <dgm:presOf/>
                                        <dgm:constrLst/>
                                        <dgm:ruleLst/>
                                      </dgm:layoutNode>
                                      <dgm:layoutNode name="left_4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2">
                                      <dgm:choose name="Name83">
                                        <dgm:if name="Name84" axis="ch ch" ptType="node node" st="2 1" cnt="1 0" func="cnt" op="equ" val="3">
                                          <dgm:layoutNode name="balance_43" styleLbl="alignAccFollowNode1">
                                            <dgm:varLst>
                                              <dgm:bulletEnabled val="1"/>
                                            </dgm:varLst>
                                            <dgm:alg type="sp"/>
                                            <dgm:shape xmlns:r="http://schemas.openxmlformats.org/officeDocument/2006/relationships" rot="-4" type="rect" r:blip="">
                                              <dgm:adjLst/>
                                            </dgm:shape>
                                            <dgm:presOf/>
                                            <dgm:constrLst/>
                                            <dgm:ruleLst/>
                                          </dgm:layoutNode>
                                          <dgm:layoutNode name="left_4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5">
                                          <dgm:choose name="Name86">
                                            <dgm:if name="Name87" axis="ch ch" ptType="node node" st="2 1" cnt="1 0" func="cnt" op="gte" val="4">
                                              <dgm:layoutNode name="balance_44" styleLbl="alignAccFollowNode1">
                                                <dgm:varLst>
                                                  <dgm:bulletEnabled val="1"/>
                                                </dgm:varLst>
                                                <dgm:alg type="sp"/>
                                                <dgm:shape xmlns:r="http://schemas.openxmlformats.org/officeDocument/2006/relationships" type="rect" r:blip="">
                                                  <dgm:adjLst/>
                                                </dgm:shape>
                                                <dgm:presOf/>
                                                <dgm:constrLst/>
                                                <dgm:ruleLst/>
                                              </dgm:layoutNode>
                                              <dgm:layoutNode name="right_44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4" styleLbl="node1">
                                                <dgm:varLst>
                                                  <dgm:bulletEnabled val="1"/>
                                                </dgm:varLst>
                                                <dgm:alg type="tx"/>
                                                <dgm:shape xmlns:r="http://schemas.openxmlformats.org/officeDocument/2006/relationships"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4" styleLbl="node1">
                                                <dgm:varLst>
                                                  <dgm:bulletEnabled val="1"/>
                                                </dgm:varLst>
                                                <dgm:alg type="tx"/>
                                                <dgm:shape xmlns:r="http://schemas.openxmlformats.org/officeDocument/2006/relationships"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8"/>
                                          </dgm:choose>
                                        </dgm:else>
                                      </dgm:choose>
                                    </dgm:else>
                                  </dgm:choose>
                                </dgm:else>
                              </dgm:choose>
                            </dgm:else>
                          </dgm:choose>
                        </dgm:if>
                        <dgm:else name="Name89"/>
                      </dgm:choose>
                    </dgm:else>
                  </dgm:choose>
                </dgm:else>
              </dgm:choose>
            </dgm:else>
          </dgm:choose>
        </dgm:else>
      </dgm:choose>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4500" cy="50165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902075" y="0"/>
            <a:ext cx="2984500" cy="501650"/>
          </a:xfrm>
          <a:prstGeom prst="rect">
            <a:avLst/>
          </a:prstGeom>
        </p:spPr>
        <p:txBody>
          <a:bodyPr vert="horz" lIns="91440" tIns="45720" rIns="91440" bIns="45720" rtlCol="0"/>
          <a:lstStyle>
            <a:lvl1pPr algn="r">
              <a:defRPr sz="1200"/>
            </a:lvl1pPr>
          </a:lstStyle>
          <a:p>
            <a:fld id="{24FCD559-CC07-4A9C-8680-8E16C40C8231}" type="datetimeFigureOut">
              <a:rPr lang="en-GB" smtClean="0"/>
              <a:t>Thursday November 10</a:t>
            </a:fld>
            <a:endParaRPr lang="en-GB"/>
          </a:p>
        </p:txBody>
      </p:sp>
      <p:sp>
        <p:nvSpPr>
          <p:cNvPr id="4" name="Footer Placeholder 3"/>
          <p:cNvSpPr>
            <a:spLocks noGrp="1"/>
          </p:cNvSpPr>
          <p:nvPr>
            <p:ph type="ftr" sz="quarter" idx="2"/>
          </p:nvPr>
        </p:nvSpPr>
        <p:spPr>
          <a:xfrm>
            <a:off x="0" y="9518650"/>
            <a:ext cx="2984500" cy="501650"/>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902075" y="9518650"/>
            <a:ext cx="2984500" cy="501650"/>
          </a:xfrm>
          <a:prstGeom prst="rect">
            <a:avLst/>
          </a:prstGeom>
        </p:spPr>
        <p:txBody>
          <a:bodyPr vert="horz" lIns="91440" tIns="45720" rIns="91440" bIns="45720" rtlCol="0" anchor="b"/>
          <a:lstStyle>
            <a:lvl1pPr algn="r">
              <a:defRPr sz="1200"/>
            </a:lvl1pPr>
          </a:lstStyle>
          <a:p>
            <a:fld id="{F7F677A2-7279-415A-99E0-B52AA1DB1EF1}" type="slidenum">
              <a:rPr lang="en-GB" smtClean="0"/>
              <a:t>‹#›</a:t>
            </a:fld>
            <a:endParaRPr lang="en-GB"/>
          </a:p>
        </p:txBody>
      </p:sp>
    </p:spTree>
    <p:extLst>
      <p:ext uri="{BB962C8B-B14F-4D97-AF65-F5344CB8AC3E}">
        <p14:creationId xmlns:p14="http://schemas.microsoft.com/office/powerpoint/2010/main" val="3616215439"/>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8" name="Content Placeholder 7"/>
          <p:cNvSpPr>
            <a:spLocks noGrp="1"/>
          </p:cNvSpPr>
          <p:nvPr>
            <p:ph sz="quarter" idx="10"/>
          </p:nvPr>
        </p:nvSpPr>
        <p:spPr>
          <a:xfrm>
            <a:off x="1984375" y="1377950"/>
            <a:ext cx="8207134" cy="9144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5313244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5430BC5-11CE-4635-B830-DA4098B900B6}" type="datetimeFigureOut">
              <a:rPr lang="en-GB" smtClean="0"/>
              <a:t>Thursday November 10</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B1F8C24-043F-4CD3-81EB-4D95F80591AD}" type="slidenum">
              <a:rPr lang="en-GB" smtClean="0"/>
              <a:t>‹#›</a:t>
            </a:fld>
            <a:endParaRPr lang="en-GB"/>
          </a:p>
        </p:txBody>
      </p:sp>
    </p:spTree>
    <p:extLst>
      <p:ext uri="{BB962C8B-B14F-4D97-AF65-F5344CB8AC3E}">
        <p14:creationId xmlns:p14="http://schemas.microsoft.com/office/powerpoint/2010/main" val="1679263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5430BC5-11CE-4635-B830-DA4098B900B6}" type="datetimeFigureOut">
              <a:rPr lang="en-GB" smtClean="0"/>
              <a:t>Thursday November 10</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B1F8C24-043F-4CD3-81EB-4D95F80591AD}" type="slidenum">
              <a:rPr lang="en-GB" smtClean="0"/>
              <a:t>‹#›</a:t>
            </a:fld>
            <a:endParaRPr lang="en-GB"/>
          </a:p>
        </p:txBody>
      </p:sp>
    </p:spTree>
    <p:extLst>
      <p:ext uri="{BB962C8B-B14F-4D97-AF65-F5344CB8AC3E}">
        <p14:creationId xmlns:p14="http://schemas.microsoft.com/office/powerpoint/2010/main" val="10487092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GB"/>
          </a:p>
        </p:txBody>
      </p:sp>
      <p:sp>
        <p:nvSpPr>
          <p:cNvPr id="3" name="Content Placeholder 2"/>
          <p:cNvSpPr>
            <a:spLocks noGrp="1"/>
          </p:cNvSpPr>
          <p:nvPr>
            <p:ph idx="1"/>
          </p:nvPr>
        </p:nvSpPr>
        <p:spPr>
          <a:xfrm>
            <a:off x="838200" y="1825624"/>
            <a:ext cx="10515600" cy="4714071"/>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5962576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0736234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68513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68513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0908752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lvl1pPr>
              <a:defRPr>
                <a:solidFill>
                  <a:schemeClr val="bg1"/>
                </a:solidFill>
              </a:defRPr>
            </a:lvl1p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411564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411564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289906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GB"/>
          </a:p>
        </p:txBody>
      </p:sp>
    </p:spTree>
    <p:extLst>
      <p:ext uri="{BB962C8B-B14F-4D97-AF65-F5344CB8AC3E}">
        <p14:creationId xmlns:p14="http://schemas.microsoft.com/office/powerpoint/2010/main" val="22959389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43511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5430BC5-11CE-4635-B830-DA4098B900B6}" type="datetimeFigureOut">
              <a:rPr lang="en-GB" smtClean="0"/>
              <a:t>Thursday November 10</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5B1F8C24-043F-4CD3-81EB-4D95F80591AD}" type="slidenum">
              <a:rPr lang="en-GB" smtClean="0"/>
              <a:t>‹#›</a:t>
            </a:fld>
            <a:endParaRPr lang="en-GB"/>
          </a:p>
        </p:txBody>
      </p:sp>
      <p:pic>
        <p:nvPicPr>
          <p:cNvPr id="8" name="Picture 7"/>
          <p:cNvPicPr>
            <a:picLocks noChangeAspect="1"/>
          </p:cNvPicPr>
          <p:nvPr userDrawn="1"/>
        </p:nvPicPr>
        <p:blipFill>
          <a:blip r:embed="rId2"/>
          <a:stretch>
            <a:fillRect/>
          </a:stretch>
        </p:blipFill>
        <p:spPr>
          <a:xfrm>
            <a:off x="8976727" y="4951460"/>
            <a:ext cx="2859272" cy="1835055"/>
          </a:xfrm>
          <a:prstGeom prst="rect">
            <a:avLst/>
          </a:prstGeom>
        </p:spPr>
      </p:pic>
    </p:spTree>
    <p:extLst>
      <p:ext uri="{BB962C8B-B14F-4D97-AF65-F5344CB8AC3E}">
        <p14:creationId xmlns:p14="http://schemas.microsoft.com/office/powerpoint/2010/main" val="22324336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5430BC5-11CE-4635-B830-DA4098B900B6}" type="datetimeFigureOut">
              <a:rPr lang="en-GB" smtClean="0"/>
              <a:t>Thursday November 10</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5B1F8C24-043F-4CD3-81EB-4D95F80591AD}" type="slidenum">
              <a:rPr lang="en-GB" smtClean="0"/>
              <a:t>‹#›</a:t>
            </a:fld>
            <a:endParaRPr lang="en-GB"/>
          </a:p>
        </p:txBody>
      </p:sp>
    </p:spTree>
    <p:extLst>
      <p:ext uri="{BB962C8B-B14F-4D97-AF65-F5344CB8AC3E}">
        <p14:creationId xmlns:p14="http://schemas.microsoft.com/office/powerpoint/2010/main" val="9605041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7" name="Picture 6"/>
          <p:cNvPicPr>
            <a:picLocks noChangeAspect="1"/>
          </p:cNvPicPr>
          <p:nvPr userDrawn="1"/>
        </p:nvPicPr>
        <p:blipFill>
          <a:blip r:embed="rId13"/>
          <a:stretch>
            <a:fillRect/>
          </a:stretch>
        </p:blipFill>
        <p:spPr>
          <a:xfrm>
            <a:off x="0" y="0"/>
            <a:ext cx="12192000" cy="6857999"/>
          </a:xfrm>
          <a:prstGeom prst="rect">
            <a:avLst/>
          </a:prstGeom>
        </p:spPr>
      </p:pic>
      <p:pic>
        <p:nvPicPr>
          <p:cNvPr id="8" name="Picture 7"/>
          <p:cNvPicPr>
            <a:picLocks noChangeAspect="1"/>
          </p:cNvPicPr>
          <p:nvPr userDrawn="1"/>
        </p:nvPicPr>
        <p:blipFill>
          <a:blip r:embed="rId14"/>
          <a:stretch>
            <a:fillRect/>
          </a:stretch>
        </p:blipFill>
        <p:spPr>
          <a:xfrm>
            <a:off x="9244151" y="4739598"/>
            <a:ext cx="2859272" cy="1835055"/>
          </a:xfrm>
          <a:prstGeom prst="rect">
            <a:avLst/>
          </a:prstGeom>
        </p:spPr>
      </p:pic>
    </p:spTree>
    <p:extLst>
      <p:ext uri="{BB962C8B-B14F-4D97-AF65-F5344CB8AC3E}">
        <p14:creationId xmlns:p14="http://schemas.microsoft.com/office/powerpoint/2010/main" val="19325077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8.gi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0.gi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39.jpeg"/><Relationship Id="rId5" Type="http://schemas.openxmlformats.org/officeDocument/2006/relationships/image" Target="../media/image38.png"/><Relationship Id="rId4" Type="http://schemas.openxmlformats.org/officeDocument/2006/relationships/image" Target="../media/image37.png"/></Relationships>
</file>

<file path=ppt/slides/_rels/slide2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6.xml"/><Relationship Id="rId4" Type="http://schemas.microsoft.com/office/2007/relationships/hdphoto" Target="../media/hdphoto2.wdp"/></Relationships>
</file>

<file path=ppt/slides/_rels/slide3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52.emf"/><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53.emf"/><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56.em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7.emf"/><Relationship Id="rId1" Type="http://schemas.openxmlformats.org/officeDocument/2006/relationships/slideLayout" Target="../slideLayouts/slideLayout6.xml"/><Relationship Id="rId4" Type="http://schemas.microsoft.com/office/2007/relationships/hdphoto" Target="../media/hdphoto3.wdp"/></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8.png"/><Relationship Id="rId1" Type="http://schemas.openxmlformats.org/officeDocument/2006/relationships/slideLayout" Target="../slideLayouts/slideLayout2.xml"/><Relationship Id="rId5" Type="http://schemas.openxmlformats.org/officeDocument/2006/relationships/image" Target="../media/image69.png"/><Relationship Id="rId4" Type="http://schemas.microsoft.com/office/2007/relationships/hdphoto" Target="../media/hdphoto3.wdp"/></Relationships>
</file>

<file path=ppt/slides/_rels/slide5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5.png"/><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5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71.png"/><Relationship Id="rId1" Type="http://schemas.openxmlformats.org/officeDocument/2006/relationships/slideLayout" Target="../slideLayouts/slideLayout2.xml"/><Relationship Id="rId4" Type="http://schemas.microsoft.com/office/2007/relationships/hdphoto" Target="../media/hdphoto3.wdp"/></Relationships>
</file>

<file path=ppt/slides/_rels/slide5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5.png"/><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5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75.emf"/><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372" t="3143" r="15061" b="11828"/>
          <a:stretch/>
        </p:blipFill>
        <p:spPr>
          <a:xfrm>
            <a:off x="9305911" y="4757196"/>
            <a:ext cx="2862941" cy="1834876"/>
          </a:xfrm>
          <a:prstGeom prst="rect">
            <a:avLst/>
          </a:prstGeom>
        </p:spPr>
      </p:pic>
      <p:sp>
        <p:nvSpPr>
          <p:cNvPr id="7" name="Title 6"/>
          <p:cNvSpPr>
            <a:spLocks noGrp="1"/>
          </p:cNvSpPr>
          <p:nvPr>
            <p:ph type="ctrTitle"/>
          </p:nvPr>
        </p:nvSpPr>
        <p:spPr/>
        <p:txBody>
          <a:bodyPr/>
          <a:lstStyle/>
          <a:p>
            <a:r>
              <a:rPr lang="en-GB" dirty="0"/>
              <a:t>H</a:t>
            </a:r>
          </a:p>
        </p:txBody>
      </p:sp>
      <p:sp>
        <p:nvSpPr>
          <p:cNvPr id="11" name="Content Placeholder 10"/>
          <p:cNvSpPr>
            <a:spLocks noGrp="1"/>
          </p:cNvSpPr>
          <p:nvPr>
            <p:ph sz="quarter" idx="10"/>
          </p:nvPr>
        </p:nvSpPr>
        <p:spPr/>
        <p:txBody>
          <a:bodyPr>
            <a:noAutofit/>
          </a:bodyPr>
          <a:lstStyle/>
          <a:p>
            <a:pPr marL="0" indent="0" algn="ctr">
              <a:buNone/>
            </a:pPr>
            <a:r>
              <a:rPr lang="en-GB" sz="4800" dirty="0" err="1"/>
              <a:t>Hotting</a:t>
            </a:r>
            <a:r>
              <a:rPr lang="en-GB" sz="4800" dirty="0"/>
              <a:t> Up: Meeting the challenges of climate change in the 21st Century</a:t>
            </a:r>
          </a:p>
        </p:txBody>
      </p:sp>
      <p:pic>
        <p:nvPicPr>
          <p:cNvPr id="9" name="Picture 8"/>
          <p:cNvPicPr>
            <a:picLocks noChangeAspect="1"/>
          </p:cNvPicPr>
          <p:nvPr/>
        </p:nvPicPr>
        <p:blipFill>
          <a:blip r:embed="rId3"/>
          <a:stretch>
            <a:fillRect/>
          </a:stretch>
        </p:blipFill>
        <p:spPr>
          <a:xfrm>
            <a:off x="159723" y="194614"/>
            <a:ext cx="968809" cy="853587"/>
          </a:xfrm>
          <a:prstGeom prst="rect">
            <a:avLst/>
          </a:prstGeom>
        </p:spPr>
      </p:pic>
      <p:sp>
        <p:nvSpPr>
          <p:cNvPr id="2" name="Subtitle 1"/>
          <p:cNvSpPr>
            <a:spLocks noGrp="1"/>
          </p:cNvSpPr>
          <p:nvPr>
            <p:ph type="subTitle" idx="1"/>
          </p:nvPr>
        </p:nvSpPr>
        <p:spPr>
          <a:xfrm>
            <a:off x="1524000" y="3602037"/>
            <a:ext cx="9144000" cy="2448677"/>
          </a:xfrm>
        </p:spPr>
        <p:txBody>
          <a:bodyPr>
            <a:normAutofit fontScale="70000" lnSpcReduction="20000"/>
          </a:bodyPr>
          <a:lstStyle/>
          <a:p>
            <a:endParaRPr lang="en-GB" sz="4200" dirty="0">
              <a:solidFill>
                <a:schemeClr val="bg1"/>
              </a:solidFill>
            </a:endParaRPr>
          </a:p>
          <a:p>
            <a:r>
              <a:rPr lang="en-GB" sz="4200" dirty="0">
                <a:solidFill>
                  <a:schemeClr val="bg1"/>
                </a:solidFill>
              </a:rPr>
              <a:t>Carolyn Roberts</a:t>
            </a:r>
          </a:p>
          <a:p>
            <a:endParaRPr lang="en-GB" dirty="0">
              <a:solidFill>
                <a:schemeClr val="bg1"/>
              </a:solidFill>
            </a:endParaRPr>
          </a:p>
          <a:p>
            <a:r>
              <a:rPr lang="en-GB" sz="3400" dirty="0">
                <a:solidFill>
                  <a:schemeClr val="bg1"/>
                </a:solidFill>
              </a:rPr>
              <a:t>Frank Jackson Professor of Environment</a:t>
            </a:r>
          </a:p>
          <a:p>
            <a:r>
              <a:rPr lang="en-GB" sz="3400" dirty="0">
                <a:solidFill>
                  <a:schemeClr val="bg1"/>
                </a:solidFill>
              </a:rPr>
              <a:t>Gresham College, London</a:t>
            </a:r>
          </a:p>
          <a:p>
            <a:r>
              <a:rPr lang="en-GB" sz="3400" dirty="0">
                <a:solidFill>
                  <a:schemeClr val="bg1"/>
                </a:solidFill>
              </a:rPr>
              <a:t>Water and Environment Consultant</a:t>
            </a:r>
          </a:p>
        </p:txBody>
      </p:sp>
      <p:pic>
        <p:nvPicPr>
          <p:cNvPr id="3" name="Picture 2"/>
          <p:cNvPicPr>
            <a:picLocks noChangeAspect="1"/>
          </p:cNvPicPr>
          <p:nvPr/>
        </p:nvPicPr>
        <p:blipFill>
          <a:blip r:embed="rId4"/>
          <a:stretch>
            <a:fillRect/>
          </a:stretch>
        </p:blipFill>
        <p:spPr>
          <a:xfrm>
            <a:off x="82977" y="4629079"/>
            <a:ext cx="2091109" cy="2091109"/>
          </a:xfrm>
          <a:prstGeom prst="rect">
            <a:avLst/>
          </a:prstGeom>
        </p:spPr>
      </p:pic>
    </p:spTree>
    <p:extLst>
      <p:ext uri="{BB962C8B-B14F-4D97-AF65-F5344CB8AC3E}">
        <p14:creationId xmlns:p14="http://schemas.microsoft.com/office/powerpoint/2010/main" val="8484306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59801" y="164533"/>
            <a:ext cx="4343400" cy="6518575"/>
          </a:xfrm>
        </p:spPr>
      </p:pic>
    </p:spTree>
    <p:extLst>
      <p:ext uri="{BB962C8B-B14F-4D97-AF65-F5344CB8AC3E}">
        <p14:creationId xmlns:p14="http://schemas.microsoft.com/office/powerpoint/2010/main" val="34603732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Key ideas, diagram</a:t>
            </a:r>
          </a:p>
        </p:txBody>
      </p:sp>
      <p:pic>
        <p:nvPicPr>
          <p:cNvPr id="4" name="Content Placeholder 3"/>
          <p:cNvPicPr>
            <a:picLocks noGrp="1" noChangeAspect="1"/>
          </p:cNvPicPr>
          <p:nvPr>
            <p:ph idx="1"/>
          </p:nvPr>
        </p:nvPicPr>
        <p:blipFill>
          <a:blip r:embed="rId2"/>
          <a:stretch>
            <a:fillRect/>
          </a:stretch>
        </p:blipFill>
        <p:spPr>
          <a:xfrm>
            <a:off x="208800" y="284322"/>
            <a:ext cx="9520657" cy="6303677"/>
          </a:xfrm>
          <a:prstGeom prst="rect">
            <a:avLst/>
          </a:prstGeom>
        </p:spPr>
      </p:pic>
      <p:sp>
        <p:nvSpPr>
          <p:cNvPr id="3" name="TextBox 2"/>
          <p:cNvSpPr txBox="1"/>
          <p:nvPr/>
        </p:nvSpPr>
        <p:spPr>
          <a:xfrm>
            <a:off x="10000923" y="284322"/>
            <a:ext cx="1776549" cy="1569660"/>
          </a:xfrm>
          <a:prstGeom prst="rect">
            <a:avLst/>
          </a:prstGeom>
          <a:noFill/>
        </p:spPr>
        <p:txBody>
          <a:bodyPr wrap="square" rtlCol="0">
            <a:spAutoFit/>
          </a:bodyPr>
          <a:lstStyle/>
          <a:p>
            <a:r>
              <a:rPr lang="en-GB" sz="2400" dirty="0">
                <a:solidFill>
                  <a:schemeClr val="bg1"/>
                </a:solidFill>
              </a:rPr>
              <a:t>Influences on climate and radiation</a:t>
            </a:r>
          </a:p>
        </p:txBody>
      </p:sp>
    </p:spTree>
    <p:extLst>
      <p:ext uri="{BB962C8B-B14F-4D97-AF65-F5344CB8AC3E}">
        <p14:creationId xmlns:p14="http://schemas.microsoft.com/office/powerpoint/2010/main" val="25155741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67570" y="172430"/>
            <a:ext cx="9525000" cy="6391002"/>
          </a:xfrm>
          <a:prstGeom prst="rect">
            <a:avLst/>
          </a:prstGeom>
        </p:spPr>
      </p:pic>
      <p:sp>
        <p:nvSpPr>
          <p:cNvPr id="5" name="TextBox 4"/>
          <p:cNvSpPr txBox="1"/>
          <p:nvPr/>
        </p:nvSpPr>
        <p:spPr>
          <a:xfrm>
            <a:off x="9990472" y="172430"/>
            <a:ext cx="2131859" cy="4524315"/>
          </a:xfrm>
          <a:prstGeom prst="rect">
            <a:avLst/>
          </a:prstGeom>
          <a:noFill/>
        </p:spPr>
        <p:txBody>
          <a:bodyPr wrap="square" rtlCol="0">
            <a:spAutoFit/>
          </a:bodyPr>
          <a:lstStyle/>
          <a:p>
            <a:r>
              <a:rPr lang="en-GB" dirty="0">
                <a:solidFill>
                  <a:schemeClr val="bg1"/>
                </a:solidFill>
              </a:rPr>
              <a:t>When available, daily average values for CO2 in the atmosphere are posted here.  </a:t>
            </a:r>
          </a:p>
          <a:p>
            <a:r>
              <a:rPr lang="en-GB" dirty="0">
                <a:solidFill>
                  <a:schemeClr val="bg1"/>
                </a:solidFill>
              </a:rPr>
              <a:t>Measurements are made by two independent CO</a:t>
            </a:r>
            <a:r>
              <a:rPr lang="en-GB" baseline="-25000" dirty="0">
                <a:solidFill>
                  <a:schemeClr val="bg1"/>
                </a:solidFill>
              </a:rPr>
              <a:t>2</a:t>
            </a:r>
            <a:r>
              <a:rPr lang="en-GB" dirty="0">
                <a:solidFill>
                  <a:schemeClr val="bg1"/>
                </a:solidFill>
              </a:rPr>
              <a:t> monitoring programs (NOAA and Scripps) at the Mauna Loa Observatory in Hawaii, about 3400 metres above sea level.</a:t>
            </a:r>
          </a:p>
        </p:txBody>
      </p:sp>
      <p:sp>
        <p:nvSpPr>
          <p:cNvPr id="6" name="Rectangle 5"/>
          <p:cNvSpPr/>
          <p:nvPr/>
        </p:nvSpPr>
        <p:spPr>
          <a:xfrm>
            <a:off x="2113949" y="2397860"/>
            <a:ext cx="3282373" cy="369332"/>
          </a:xfrm>
          <a:prstGeom prst="rect">
            <a:avLst/>
          </a:prstGeom>
        </p:spPr>
        <p:txBody>
          <a:bodyPr wrap="none">
            <a:spAutoFit/>
          </a:bodyPr>
          <a:lstStyle/>
          <a:p>
            <a:r>
              <a:rPr lang="en-GB" dirty="0">
                <a:solidFill>
                  <a:srgbClr val="00B0F0"/>
                </a:solidFill>
              </a:rPr>
              <a:t>https://www.co2.earth/daily-co2</a:t>
            </a:r>
          </a:p>
        </p:txBody>
      </p:sp>
    </p:spTree>
    <p:extLst>
      <p:ext uri="{BB962C8B-B14F-4D97-AF65-F5344CB8AC3E}">
        <p14:creationId xmlns:p14="http://schemas.microsoft.com/office/powerpoint/2010/main" val="37619405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841" t="1652" b="1920"/>
          <a:stretch/>
        </p:blipFill>
        <p:spPr>
          <a:xfrm>
            <a:off x="297833" y="402336"/>
            <a:ext cx="7085294" cy="6191794"/>
          </a:xfrm>
          <a:prstGeom prst="rect">
            <a:avLst/>
          </a:prstGeom>
        </p:spPr>
      </p:pic>
      <p:sp>
        <p:nvSpPr>
          <p:cNvPr id="3" name="TextBox 2"/>
          <p:cNvSpPr txBox="1"/>
          <p:nvPr/>
        </p:nvSpPr>
        <p:spPr>
          <a:xfrm>
            <a:off x="7727986" y="402337"/>
            <a:ext cx="4232366" cy="1200329"/>
          </a:xfrm>
          <a:prstGeom prst="rect">
            <a:avLst/>
          </a:prstGeom>
          <a:noFill/>
        </p:spPr>
        <p:txBody>
          <a:bodyPr wrap="square" rtlCol="0">
            <a:spAutoFit/>
          </a:bodyPr>
          <a:lstStyle/>
          <a:p>
            <a:r>
              <a:rPr lang="en-GB" sz="2400" dirty="0">
                <a:solidFill>
                  <a:schemeClr val="bg1"/>
                </a:solidFill>
              </a:rPr>
              <a:t>Carbon cycles, approximate figures for flows and stores</a:t>
            </a:r>
          </a:p>
          <a:p>
            <a:r>
              <a:rPr lang="en-GB" sz="2400" dirty="0">
                <a:solidFill>
                  <a:schemeClr val="bg1"/>
                </a:solidFill>
              </a:rPr>
              <a:t>University of Michigan</a:t>
            </a:r>
          </a:p>
        </p:txBody>
      </p:sp>
      <p:pic>
        <p:nvPicPr>
          <p:cNvPr id="4" name="Picture 3"/>
          <p:cNvPicPr>
            <a:picLocks noChangeAspect="1"/>
          </p:cNvPicPr>
          <p:nvPr/>
        </p:nvPicPr>
        <p:blipFill rotWithShape="1">
          <a:blip r:embed="rId3"/>
          <a:srcRect l="20753" r="8735"/>
          <a:stretch/>
        </p:blipFill>
        <p:spPr>
          <a:xfrm>
            <a:off x="8778240" y="3738105"/>
            <a:ext cx="3250039" cy="3075482"/>
          </a:xfrm>
          <a:prstGeom prst="ellipse">
            <a:avLst/>
          </a:prstGeom>
          <a:ln>
            <a:noFill/>
          </a:ln>
          <a:effectLst>
            <a:softEdge rad="112500"/>
          </a:effectLst>
        </p:spPr>
      </p:pic>
    </p:spTree>
    <p:extLst>
      <p:ext uri="{BB962C8B-B14F-4D97-AF65-F5344CB8AC3E}">
        <p14:creationId xmlns:p14="http://schemas.microsoft.com/office/powerpoint/2010/main" val="13679600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4855" y="2077547"/>
            <a:ext cx="2298469" cy="2710584"/>
          </a:xfrm>
        </p:spPr>
        <p:txBody>
          <a:bodyPr>
            <a:normAutofit fontScale="90000"/>
          </a:bodyPr>
          <a:lstStyle/>
          <a:p>
            <a:r>
              <a:rPr lang="en-GB" dirty="0"/>
              <a:t>What we knew and what we didn’t know about the science five years ago….</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310272991"/>
              </p:ext>
            </p:extLst>
          </p:nvPr>
        </p:nvGraphicFramePr>
        <p:xfrm>
          <a:off x="2887287" y="685800"/>
          <a:ext cx="7701741" cy="60416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Rectangle: Rounded Corners 5"/>
          <p:cNvSpPr/>
          <p:nvPr/>
        </p:nvSpPr>
        <p:spPr>
          <a:xfrm rot="555804">
            <a:off x="9003945" y="1687863"/>
            <a:ext cx="1976954" cy="825231"/>
          </a:xfrm>
          <a:prstGeom prst="round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t>Where does the heat go?</a:t>
            </a:r>
          </a:p>
        </p:txBody>
      </p:sp>
      <p:sp>
        <p:nvSpPr>
          <p:cNvPr id="7" name="Rectangle: Rounded Corners 6"/>
          <p:cNvSpPr/>
          <p:nvPr/>
        </p:nvSpPr>
        <p:spPr>
          <a:xfrm rot="21271582">
            <a:off x="3306840" y="2085208"/>
            <a:ext cx="2088944" cy="836049"/>
          </a:xfrm>
          <a:prstGeom prst="roundRect">
            <a:avLst/>
          </a:prstGeom>
          <a:solidFill>
            <a:schemeClr val="tx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t>Other pollutants are cooling the Earth</a:t>
            </a:r>
          </a:p>
        </p:txBody>
      </p:sp>
      <p:grpSp>
        <p:nvGrpSpPr>
          <p:cNvPr id="16" name="Group 15"/>
          <p:cNvGrpSpPr/>
          <p:nvPr/>
        </p:nvGrpSpPr>
        <p:grpSpPr>
          <a:xfrm>
            <a:off x="2943790" y="528058"/>
            <a:ext cx="2294693" cy="792459"/>
            <a:chOff x="2943790" y="528058"/>
            <a:chExt cx="2294693" cy="792459"/>
          </a:xfrm>
          <a:solidFill>
            <a:srgbClr val="00B050"/>
          </a:solidFill>
        </p:grpSpPr>
        <p:sp>
          <p:nvSpPr>
            <p:cNvPr id="9" name="Rectangle: Rounded Corners 8"/>
            <p:cNvSpPr/>
            <p:nvPr/>
          </p:nvSpPr>
          <p:spPr>
            <a:xfrm rot="21138203">
              <a:off x="2943790" y="528058"/>
              <a:ext cx="2294693" cy="792459"/>
            </a:xfrm>
            <a:prstGeom prst="round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 name="Rectangle: Rounded Corners 4"/>
            <p:cNvSpPr txBox="1"/>
            <p:nvPr/>
          </p:nvSpPr>
          <p:spPr>
            <a:xfrm rot="21138203">
              <a:off x="2982475" y="566743"/>
              <a:ext cx="2217323" cy="715089"/>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Habitats will shift</a:t>
              </a:r>
            </a:p>
          </p:txBody>
        </p:sp>
      </p:grpSp>
      <p:grpSp>
        <p:nvGrpSpPr>
          <p:cNvPr id="15" name="Group 14"/>
          <p:cNvGrpSpPr/>
          <p:nvPr/>
        </p:nvGrpSpPr>
        <p:grpSpPr>
          <a:xfrm>
            <a:off x="9330845" y="685800"/>
            <a:ext cx="2294693" cy="792459"/>
            <a:chOff x="9441681" y="602338"/>
            <a:chExt cx="2294693" cy="792459"/>
          </a:xfrm>
          <a:solidFill>
            <a:srgbClr val="00B050"/>
          </a:solidFill>
        </p:grpSpPr>
        <p:sp>
          <p:nvSpPr>
            <p:cNvPr id="12" name="Rectangle: Rounded Corners 11"/>
            <p:cNvSpPr/>
            <p:nvPr/>
          </p:nvSpPr>
          <p:spPr>
            <a:xfrm rot="21138203">
              <a:off x="9441681" y="602338"/>
              <a:ext cx="2294693" cy="792459"/>
            </a:xfrm>
            <a:prstGeom prst="round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3" name="Rectangle: Rounded Corners 4"/>
            <p:cNvSpPr txBox="1"/>
            <p:nvPr/>
          </p:nvSpPr>
          <p:spPr>
            <a:xfrm rot="21138203">
              <a:off x="9480366" y="641023"/>
              <a:ext cx="2217323" cy="715089"/>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Can habitats and organisms maintain biodiversity? </a:t>
              </a:r>
            </a:p>
          </p:txBody>
        </p:sp>
      </p:grpSp>
      <p:sp>
        <p:nvSpPr>
          <p:cNvPr id="3" name="TextBox 2"/>
          <p:cNvSpPr txBox="1"/>
          <p:nvPr/>
        </p:nvSpPr>
        <p:spPr>
          <a:xfrm rot="207669">
            <a:off x="4122638" y="5313970"/>
            <a:ext cx="1786999" cy="369332"/>
          </a:xfrm>
          <a:prstGeom prst="rect">
            <a:avLst/>
          </a:prstGeom>
          <a:noFill/>
        </p:spPr>
        <p:txBody>
          <a:bodyPr wrap="square" rtlCol="0">
            <a:spAutoFit/>
          </a:bodyPr>
          <a:lstStyle/>
          <a:p>
            <a:r>
              <a:rPr lang="en-GB" dirty="0">
                <a:solidFill>
                  <a:schemeClr val="bg1"/>
                </a:solidFill>
              </a:rPr>
              <a:t>KNOWN</a:t>
            </a:r>
          </a:p>
        </p:txBody>
      </p:sp>
      <p:sp>
        <p:nvSpPr>
          <p:cNvPr id="14" name="TextBox 13"/>
          <p:cNvSpPr txBox="1"/>
          <p:nvPr/>
        </p:nvSpPr>
        <p:spPr>
          <a:xfrm rot="288274">
            <a:off x="8109657" y="5552242"/>
            <a:ext cx="1331506" cy="369332"/>
          </a:xfrm>
          <a:prstGeom prst="rect">
            <a:avLst/>
          </a:prstGeom>
          <a:noFill/>
        </p:spPr>
        <p:txBody>
          <a:bodyPr wrap="square" rtlCol="0">
            <a:spAutoFit/>
          </a:bodyPr>
          <a:lstStyle/>
          <a:p>
            <a:pPr algn="r"/>
            <a:r>
              <a:rPr lang="en-GB" dirty="0">
                <a:solidFill>
                  <a:schemeClr val="bg1"/>
                </a:solidFill>
              </a:rPr>
              <a:t>UNKNOWN</a:t>
            </a:r>
          </a:p>
        </p:txBody>
      </p:sp>
    </p:spTree>
    <p:extLst>
      <p:ext uri="{BB962C8B-B14F-4D97-AF65-F5344CB8AC3E}">
        <p14:creationId xmlns:p14="http://schemas.microsoft.com/office/powerpoint/2010/main" val="27098041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2570" r="8433"/>
          <a:stretch/>
        </p:blipFill>
        <p:spPr>
          <a:xfrm>
            <a:off x="355310" y="332552"/>
            <a:ext cx="8360228" cy="5734102"/>
          </a:xfrm>
          <a:prstGeom prst="rect">
            <a:avLst/>
          </a:prstGeom>
        </p:spPr>
      </p:pic>
      <p:sp>
        <p:nvSpPr>
          <p:cNvPr id="3" name="TextBox 2"/>
          <p:cNvSpPr txBox="1"/>
          <p:nvPr/>
        </p:nvSpPr>
        <p:spPr>
          <a:xfrm>
            <a:off x="8929768" y="325470"/>
            <a:ext cx="2837253" cy="4801314"/>
          </a:xfrm>
          <a:prstGeom prst="rect">
            <a:avLst/>
          </a:prstGeom>
          <a:noFill/>
        </p:spPr>
        <p:txBody>
          <a:bodyPr wrap="square" rtlCol="0">
            <a:spAutoFit/>
          </a:bodyPr>
          <a:lstStyle/>
          <a:p>
            <a:r>
              <a:rPr lang="en-GB" dirty="0">
                <a:solidFill>
                  <a:schemeClr val="bg1"/>
                </a:solidFill>
              </a:rPr>
              <a:t>Far more carbon was emitted into the air in 2014 than ever before, largely by China, the United States and India burning coal, oil and gas, according to a recent report that estimated 36.1 billion metric tons of carbon dioxide last year. That is 706 metric tons or 2.3 per cent more than the previous year, despite increasingly urgent warnings over the need to curb greenhouse gases.</a:t>
            </a:r>
          </a:p>
          <a:p>
            <a:br>
              <a:rPr lang="en-GB" dirty="0">
                <a:solidFill>
                  <a:schemeClr val="bg1"/>
                </a:solidFill>
              </a:rPr>
            </a:br>
            <a:endParaRPr lang="en-GB" dirty="0">
              <a:solidFill>
                <a:schemeClr val="bg1"/>
              </a:solidFill>
            </a:endParaRPr>
          </a:p>
        </p:txBody>
      </p:sp>
    </p:spTree>
    <p:extLst>
      <p:ext uri="{BB962C8B-B14F-4D97-AF65-F5344CB8AC3E}">
        <p14:creationId xmlns:p14="http://schemas.microsoft.com/office/powerpoint/2010/main" val="42880918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17600" y="327600"/>
            <a:ext cx="9345600" cy="6127200"/>
          </a:xfrm>
          <a:prstGeom prst="rect">
            <a:avLst/>
          </a:prstGeom>
        </p:spPr>
      </p:pic>
      <p:sp>
        <p:nvSpPr>
          <p:cNvPr id="5" name="TextBox 4"/>
          <p:cNvSpPr txBox="1"/>
          <p:nvPr/>
        </p:nvSpPr>
        <p:spPr>
          <a:xfrm>
            <a:off x="9953105" y="327600"/>
            <a:ext cx="2072639" cy="4401205"/>
          </a:xfrm>
          <a:prstGeom prst="rect">
            <a:avLst/>
          </a:prstGeom>
          <a:noFill/>
        </p:spPr>
        <p:txBody>
          <a:bodyPr wrap="square" rtlCol="0">
            <a:spAutoFit/>
          </a:bodyPr>
          <a:lstStyle/>
          <a:p>
            <a:r>
              <a:rPr lang="en-GB" sz="2000" i="1" dirty="0">
                <a:solidFill>
                  <a:schemeClr val="bg1"/>
                </a:solidFill>
              </a:rPr>
              <a:t>‘Roy Spencer, a climate expert at the University of Alabama testified before a US Senate committee on the issue of global warming. Spencer said the current worldwide warming trend has happened before..’</a:t>
            </a:r>
          </a:p>
          <a:p>
            <a:r>
              <a:rPr lang="en-GB" sz="2000" dirty="0">
                <a:solidFill>
                  <a:schemeClr val="bg1"/>
                </a:solidFill>
              </a:rPr>
              <a:t>July 2013</a:t>
            </a:r>
          </a:p>
        </p:txBody>
      </p:sp>
    </p:spTree>
    <p:extLst>
      <p:ext uri="{BB962C8B-B14F-4D97-AF65-F5344CB8AC3E}">
        <p14:creationId xmlns:p14="http://schemas.microsoft.com/office/powerpoint/2010/main" val="24991667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1179" y="321702"/>
            <a:ext cx="8905930" cy="6170537"/>
          </a:xfrm>
          <a:prstGeom prst="rect">
            <a:avLst/>
          </a:prstGeom>
        </p:spPr>
      </p:pic>
      <p:sp>
        <p:nvSpPr>
          <p:cNvPr id="10" name="TextBox 9"/>
          <p:cNvSpPr txBox="1"/>
          <p:nvPr/>
        </p:nvSpPr>
        <p:spPr>
          <a:xfrm>
            <a:off x="9526385" y="243839"/>
            <a:ext cx="2510444" cy="5355312"/>
          </a:xfrm>
          <a:prstGeom prst="rect">
            <a:avLst/>
          </a:prstGeom>
          <a:noFill/>
        </p:spPr>
        <p:txBody>
          <a:bodyPr wrap="square" rtlCol="0">
            <a:spAutoFit/>
          </a:bodyPr>
          <a:lstStyle/>
          <a:p>
            <a:r>
              <a:rPr lang="en-GB" dirty="0">
                <a:solidFill>
                  <a:schemeClr val="bg1"/>
                </a:solidFill>
              </a:rPr>
              <a:t>Carbon dioxide levels 2003 to 2015. Coloured lines show average amount in different latitudes, </a:t>
            </a:r>
            <a:r>
              <a:rPr lang="en-GB" dirty="0" err="1">
                <a:solidFill>
                  <a:schemeClr val="bg1"/>
                </a:solidFill>
              </a:rPr>
              <a:t>eg</a:t>
            </a:r>
            <a:r>
              <a:rPr lang="en-GB" dirty="0">
                <a:solidFill>
                  <a:schemeClr val="bg1"/>
                </a:solidFill>
              </a:rPr>
              <a:t> red line shows the carbon dioxide over northern hemisphere mid-latitudes 30</a:t>
            </a:r>
            <a:r>
              <a:rPr lang="en-GB" baseline="30000" dirty="0">
                <a:solidFill>
                  <a:schemeClr val="bg1"/>
                </a:solidFill>
              </a:rPr>
              <a:t>o</a:t>
            </a:r>
            <a:r>
              <a:rPr lang="en-GB" dirty="0">
                <a:solidFill>
                  <a:schemeClr val="bg1"/>
                </a:solidFill>
              </a:rPr>
              <a:t>  to 60</a:t>
            </a:r>
            <a:r>
              <a:rPr lang="en-GB" baseline="30000" dirty="0">
                <a:solidFill>
                  <a:schemeClr val="bg1"/>
                </a:solidFill>
              </a:rPr>
              <a:t>o</a:t>
            </a:r>
            <a:r>
              <a:rPr lang="en-GB" dirty="0">
                <a:solidFill>
                  <a:schemeClr val="bg1"/>
                </a:solidFill>
              </a:rPr>
              <a:t> north. Atmospheric carbon dioxide is increasing despite effort to reduce emissions primarily caused by burning fossil fuel.</a:t>
            </a:r>
          </a:p>
          <a:p>
            <a:r>
              <a:rPr lang="en-GB" dirty="0">
                <a:solidFill>
                  <a:schemeClr val="bg1"/>
                </a:solidFill>
              </a:rPr>
              <a:t>IUP, Univ. Bremen/SRON/Univ. Leicester/ESA/DLR/JAXA/NIES</a:t>
            </a:r>
          </a:p>
        </p:txBody>
      </p:sp>
    </p:spTree>
    <p:extLst>
      <p:ext uri="{BB962C8B-B14F-4D97-AF65-F5344CB8AC3E}">
        <p14:creationId xmlns:p14="http://schemas.microsoft.com/office/powerpoint/2010/main" val="27702284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048000" y="3105835"/>
            <a:ext cx="6096000" cy="646331"/>
          </a:xfrm>
          <a:prstGeom prst="rect">
            <a:avLst/>
          </a:prstGeom>
        </p:spPr>
        <p:txBody>
          <a:bodyPr>
            <a:spAutoFit/>
          </a:bodyPr>
          <a:lstStyle/>
          <a:p>
            <a:r>
              <a:rPr lang="en-GB" dirty="0">
                <a:solidFill>
                  <a:schemeClr val="bg1"/>
                </a:solidFill>
              </a:rPr>
              <a:t>http://www.esa.int/spaceinimages/Images/2013/08/Carbon_dioxide_on_the_rise</a:t>
            </a:r>
          </a:p>
        </p:txBody>
      </p:sp>
    </p:spTree>
    <p:extLst>
      <p:ext uri="{BB962C8B-B14F-4D97-AF65-F5344CB8AC3E}">
        <p14:creationId xmlns:p14="http://schemas.microsoft.com/office/powerpoint/2010/main" val="22109154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2629" y="279775"/>
            <a:ext cx="9305925" cy="6010275"/>
          </a:xfrm>
          <a:prstGeom prst="rect">
            <a:avLst/>
          </a:prstGeom>
        </p:spPr>
      </p:pic>
      <p:sp>
        <p:nvSpPr>
          <p:cNvPr id="5" name="TextBox 4"/>
          <p:cNvSpPr txBox="1"/>
          <p:nvPr/>
        </p:nvSpPr>
        <p:spPr>
          <a:xfrm>
            <a:off x="9831185" y="232756"/>
            <a:ext cx="2216728" cy="4401205"/>
          </a:xfrm>
          <a:prstGeom prst="rect">
            <a:avLst/>
          </a:prstGeom>
          <a:noFill/>
        </p:spPr>
        <p:txBody>
          <a:bodyPr wrap="square" rtlCol="0">
            <a:spAutoFit/>
          </a:bodyPr>
          <a:lstStyle/>
          <a:p>
            <a:pPr algn="r"/>
            <a:r>
              <a:rPr lang="en-GB" sz="2000" dirty="0">
                <a:solidFill>
                  <a:schemeClr val="bg1"/>
                </a:solidFill>
              </a:rPr>
              <a:t>Atmospheric data acquired between August and September 2003 by </a:t>
            </a:r>
            <a:r>
              <a:rPr lang="en-GB" sz="2000" dirty="0" err="1">
                <a:solidFill>
                  <a:schemeClr val="bg1"/>
                </a:solidFill>
              </a:rPr>
              <a:t>Envisat</a:t>
            </a:r>
            <a:r>
              <a:rPr lang="en-GB" sz="2000" dirty="0">
                <a:solidFill>
                  <a:schemeClr val="bg1"/>
                </a:solidFill>
              </a:rPr>
              <a:t>. It shows the density of methane measured in molecules per square centimetre. Note the methane over the Indian subcontinent from rice cultivation in the Ganges valley.</a:t>
            </a:r>
          </a:p>
        </p:txBody>
      </p:sp>
    </p:spTree>
    <p:extLst>
      <p:ext uri="{BB962C8B-B14F-4D97-AF65-F5344CB8AC3E}">
        <p14:creationId xmlns:p14="http://schemas.microsoft.com/office/powerpoint/2010/main" val="13963878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686425" cy="6858000"/>
          </a:xfrm>
          <a:prstGeom prst="rect">
            <a:avLst/>
          </a:prstGeom>
        </p:spPr>
      </p:pic>
      <p:sp>
        <p:nvSpPr>
          <p:cNvPr id="3" name="TextBox 2"/>
          <p:cNvSpPr txBox="1"/>
          <p:nvPr/>
        </p:nvSpPr>
        <p:spPr>
          <a:xfrm>
            <a:off x="7996845" y="99752"/>
            <a:ext cx="3757352" cy="4339650"/>
          </a:xfrm>
          <a:prstGeom prst="rect">
            <a:avLst/>
          </a:prstGeom>
          <a:noFill/>
        </p:spPr>
        <p:txBody>
          <a:bodyPr wrap="square" rtlCol="0">
            <a:spAutoFit/>
          </a:bodyPr>
          <a:lstStyle/>
          <a:p>
            <a:pPr algn="r"/>
            <a:r>
              <a:rPr lang="en-GB" sz="2800" dirty="0">
                <a:solidFill>
                  <a:schemeClr val="bg1"/>
                </a:solidFill>
              </a:rPr>
              <a:t>These two images, taken on 13 June 2016 and 22 August, by Sentinel-3A’s Ocean and Land Colour Instrument show differences in ice cover in northeast Greenland. Differences in coastal sea ice are clear.</a:t>
            </a:r>
          </a:p>
          <a:p>
            <a:pPr algn="r"/>
            <a:r>
              <a:rPr lang="en-GB" sz="2400" dirty="0">
                <a:solidFill>
                  <a:schemeClr val="bg1"/>
                </a:solidFill>
              </a:rPr>
              <a:t>Photo: ESA</a:t>
            </a:r>
          </a:p>
        </p:txBody>
      </p:sp>
    </p:spTree>
    <p:extLst>
      <p:ext uri="{BB962C8B-B14F-4D97-AF65-F5344CB8AC3E}">
        <p14:creationId xmlns:p14="http://schemas.microsoft.com/office/powerpoint/2010/main" val="41642672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esa.int/var/esa/storage/images/esa_multimedia/images/2013/09/global_methane/13003225-1-eng-GB/Global_methane_node_full_image_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8693" y="226887"/>
            <a:ext cx="5040370" cy="640337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162502" y="226887"/>
            <a:ext cx="4860174" cy="6370975"/>
          </a:xfrm>
          <a:prstGeom prst="rect">
            <a:avLst/>
          </a:prstGeom>
          <a:noFill/>
        </p:spPr>
        <p:txBody>
          <a:bodyPr wrap="square" rtlCol="0">
            <a:spAutoFit/>
          </a:bodyPr>
          <a:lstStyle/>
          <a:p>
            <a:r>
              <a:rPr lang="en-GB" sz="2400" dirty="0">
                <a:solidFill>
                  <a:schemeClr val="bg1"/>
                </a:solidFill>
              </a:rPr>
              <a:t>Atmospheric methane as retrieved from </a:t>
            </a:r>
            <a:r>
              <a:rPr lang="en-GB" sz="2400" dirty="0" err="1">
                <a:solidFill>
                  <a:schemeClr val="bg1"/>
                </a:solidFill>
              </a:rPr>
              <a:t>Envisat</a:t>
            </a:r>
            <a:r>
              <a:rPr lang="en-GB" sz="2400" dirty="0">
                <a:solidFill>
                  <a:schemeClr val="bg1"/>
                </a:solidFill>
              </a:rPr>
              <a:t> covering 2003–04 (top) and Japan’s GOSAT from 2010–11 (bottom). High values </a:t>
            </a:r>
            <a:r>
              <a:rPr lang="en-GB" sz="2400" dirty="0">
                <a:solidFill>
                  <a:srgbClr val="FFC000"/>
                </a:solidFill>
              </a:rPr>
              <a:t>(yellow to red)</a:t>
            </a:r>
            <a:r>
              <a:rPr lang="en-GB" sz="2400" dirty="0">
                <a:solidFill>
                  <a:schemeClr val="bg1"/>
                </a:solidFill>
              </a:rPr>
              <a:t> correspond to major sources such as </a:t>
            </a:r>
            <a:r>
              <a:rPr lang="en-GB" sz="2400" dirty="0">
                <a:solidFill>
                  <a:srgbClr val="FFC000"/>
                </a:solidFill>
              </a:rPr>
              <a:t>China (e.g., rice cultivation), Siberia (wetlands) and parts of the US (e.g., gas and coal mining, wetlands). </a:t>
            </a:r>
          </a:p>
          <a:p>
            <a:r>
              <a:rPr lang="en-GB" sz="2400" dirty="0">
                <a:solidFill>
                  <a:schemeClr val="bg1"/>
                </a:solidFill>
              </a:rPr>
              <a:t>During 2010–11 (bottom) the average global methane is approximately 30 parts per billion higher than in 2003–04 (top). </a:t>
            </a:r>
          </a:p>
          <a:p>
            <a:endParaRPr lang="en-GB" sz="2400" dirty="0">
              <a:solidFill>
                <a:schemeClr val="bg1"/>
              </a:solidFill>
            </a:endParaRPr>
          </a:p>
          <a:p>
            <a:r>
              <a:rPr lang="en-GB" sz="2400" dirty="0">
                <a:solidFill>
                  <a:schemeClr val="bg1"/>
                </a:solidFill>
              </a:rPr>
              <a:t>Note: the colour scale changes </a:t>
            </a:r>
          </a:p>
          <a:p>
            <a:r>
              <a:rPr lang="en-GB" sz="2400" dirty="0">
                <a:solidFill>
                  <a:schemeClr val="bg1"/>
                </a:solidFill>
              </a:rPr>
              <a:t>between the two images.</a:t>
            </a:r>
          </a:p>
          <a:p>
            <a:endParaRPr lang="en-GB" sz="2400" dirty="0">
              <a:solidFill>
                <a:schemeClr val="bg1"/>
              </a:solidFill>
            </a:endParaRPr>
          </a:p>
          <a:p>
            <a:r>
              <a:rPr lang="en-GB" sz="2400" dirty="0">
                <a:solidFill>
                  <a:schemeClr val="bg1"/>
                </a:solidFill>
              </a:rPr>
              <a:t>University Bremen/ESA</a:t>
            </a:r>
          </a:p>
        </p:txBody>
      </p:sp>
    </p:spTree>
    <p:extLst>
      <p:ext uri="{BB962C8B-B14F-4D97-AF65-F5344CB8AC3E}">
        <p14:creationId xmlns:p14="http://schemas.microsoft.com/office/powerpoint/2010/main" val="24418084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p:cNvSpPr/>
          <p:nvPr/>
        </p:nvSpPr>
        <p:spPr>
          <a:xfrm>
            <a:off x="0" y="0"/>
            <a:ext cx="12047913"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6334" y="249295"/>
            <a:ext cx="9334500" cy="5248275"/>
          </a:xfrm>
          <a:prstGeom prst="rect">
            <a:avLst/>
          </a:prstGeom>
        </p:spPr>
      </p:pic>
      <p:sp>
        <p:nvSpPr>
          <p:cNvPr id="4" name="TextBox 3"/>
          <p:cNvSpPr txBox="1"/>
          <p:nvPr/>
        </p:nvSpPr>
        <p:spPr>
          <a:xfrm>
            <a:off x="216130" y="5746865"/>
            <a:ext cx="11615651" cy="923330"/>
          </a:xfrm>
          <a:prstGeom prst="rect">
            <a:avLst/>
          </a:prstGeom>
          <a:noFill/>
        </p:spPr>
        <p:txBody>
          <a:bodyPr wrap="square" rtlCol="0">
            <a:spAutoFit/>
          </a:bodyPr>
          <a:lstStyle/>
          <a:p>
            <a:r>
              <a:rPr lang="en-GB" dirty="0">
                <a:solidFill>
                  <a:schemeClr val="bg1"/>
                </a:solidFill>
              </a:rPr>
              <a:t>Animation of atmospheric methane from </a:t>
            </a:r>
            <a:r>
              <a:rPr lang="en-GB" dirty="0" err="1">
                <a:solidFill>
                  <a:schemeClr val="bg1"/>
                </a:solidFill>
              </a:rPr>
              <a:t>Envisat</a:t>
            </a:r>
            <a:r>
              <a:rPr lang="en-GB" dirty="0">
                <a:solidFill>
                  <a:schemeClr val="bg1"/>
                </a:solidFill>
              </a:rPr>
              <a:t> (2002–12) and Japan’s GOSAT (2009–12). Over time, methane levels gradually increase from shades of blue and green (representing lower levels) to shades of yellow and red (higher levels). Methane is expressed in parts per billion (ppb).    University Bremen/ESA</a:t>
            </a:r>
          </a:p>
        </p:txBody>
      </p:sp>
    </p:spTree>
    <p:extLst>
      <p:ext uri="{BB962C8B-B14F-4D97-AF65-F5344CB8AC3E}">
        <p14:creationId xmlns:p14="http://schemas.microsoft.com/office/powerpoint/2010/main" val="15298018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263410" cy="6858000"/>
          </a:xfrm>
          <a:prstGeom prst="rect">
            <a:avLst/>
          </a:prstGeom>
        </p:spPr>
      </p:pic>
      <p:sp>
        <p:nvSpPr>
          <p:cNvPr id="4" name="Thought Bubble: Cloud 3"/>
          <p:cNvSpPr/>
          <p:nvPr/>
        </p:nvSpPr>
        <p:spPr>
          <a:xfrm>
            <a:off x="6850161" y="146304"/>
            <a:ext cx="4007685" cy="1896727"/>
          </a:xfrm>
          <a:prstGeom prst="cloudCallout">
            <a:avLst>
              <a:gd name="adj1" fmla="val -44431"/>
              <a:gd name="adj2" fmla="val 59745"/>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a:solidFill>
                  <a:schemeClr val="tx1"/>
                </a:solidFill>
              </a:rPr>
              <a:t>Methane? Not me, surely?</a:t>
            </a:r>
          </a:p>
        </p:txBody>
      </p:sp>
    </p:spTree>
    <p:extLst>
      <p:ext uri="{BB962C8B-B14F-4D97-AF65-F5344CB8AC3E}">
        <p14:creationId xmlns:p14="http://schemas.microsoft.com/office/powerpoint/2010/main" val="23719079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7478" y="0"/>
            <a:ext cx="12249477" cy="6858000"/>
          </a:xfrm>
          <a:prstGeom prst="rect">
            <a:avLst/>
          </a:prstGeom>
        </p:spPr>
      </p:pic>
      <p:sp>
        <p:nvSpPr>
          <p:cNvPr id="3" name="Thought Bubble: Cloud 2"/>
          <p:cNvSpPr/>
          <p:nvPr/>
        </p:nvSpPr>
        <p:spPr>
          <a:xfrm>
            <a:off x="7806362" y="3140311"/>
            <a:ext cx="4007685" cy="1896727"/>
          </a:xfrm>
          <a:prstGeom prst="cloudCallout">
            <a:avLst>
              <a:gd name="adj1" fmla="val -13140"/>
              <a:gd name="adj2" fmla="val 108780"/>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a:solidFill>
                  <a:schemeClr val="tx1"/>
                </a:solidFill>
              </a:rPr>
              <a:t>Nor me?</a:t>
            </a:r>
          </a:p>
        </p:txBody>
      </p:sp>
    </p:spTree>
    <p:extLst>
      <p:ext uri="{BB962C8B-B14F-4D97-AF65-F5344CB8AC3E}">
        <p14:creationId xmlns:p14="http://schemas.microsoft.com/office/powerpoint/2010/main" val="21857319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167" y="418367"/>
            <a:ext cx="8357063" cy="4178532"/>
          </a:xfrm>
          <a:prstGeom prst="rect">
            <a:avLst/>
          </a:prstGeom>
        </p:spPr>
      </p:pic>
      <p:sp>
        <p:nvSpPr>
          <p:cNvPr id="5" name="TextBox 4"/>
          <p:cNvSpPr txBox="1"/>
          <p:nvPr/>
        </p:nvSpPr>
        <p:spPr>
          <a:xfrm>
            <a:off x="387927" y="4638501"/>
            <a:ext cx="9461467" cy="2308324"/>
          </a:xfrm>
          <a:prstGeom prst="rect">
            <a:avLst/>
          </a:prstGeom>
          <a:noFill/>
        </p:spPr>
        <p:txBody>
          <a:bodyPr wrap="square" rtlCol="0">
            <a:spAutoFit/>
          </a:bodyPr>
          <a:lstStyle/>
          <a:p>
            <a:r>
              <a:rPr lang="en-GB" sz="2400" b="1" dirty="0">
                <a:solidFill>
                  <a:schemeClr val="bg1"/>
                </a:solidFill>
              </a:rPr>
              <a:t>Average sea-surface salinity </a:t>
            </a:r>
          </a:p>
          <a:p>
            <a:r>
              <a:rPr lang="en-GB" sz="2400" dirty="0">
                <a:solidFill>
                  <a:schemeClr val="bg1"/>
                </a:solidFill>
              </a:rPr>
              <a:t>Areas of red indicate regions of high salinity and areas of green indicate low salinity. The map is overlaid with a simplified global ocean circulation pattern called the 'thermohaline circulation'. Temperature (thermal) and salinity (</a:t>
            </a:r>
            <a:r>
              <a:rPr lang="en-GB" sz="2400" dirty="0" err="1">
                <a:solidFill>
                  <a:schemeClr val="bg1"/>
                </a:solidFill>
              </a:rPr>
              <a:t>haline</a:t>
            </a:r>
            <a:r>
              <a:rPr lang="en-GB" sz="2400" dirty="0">
                <a:solidFill>
                  <a:schemeClr val="bg1"/>
                </a:solidFill>
              </a:rPr>
              <a:t>) variations are key variables affecting ocean circulation. </a:t>
            </a:r>
            <a:r>
              <a:rPr lang="en-GB" sz="2400" b="1" dirty="0">
                <a:solidFill>
                  <a:schemeClr val="bg1"/>
                </a:solidFill>
              </a:rPr>
              <a:t>ESA,</a:t>
            </a:r>
            <a:r>
              <a:rPr lang="en-GB" sz="2400" dirty="0">
                <a:solidFill>
                  <a:schemeClr val="bg1"/>
                </a:solidFill>
              </a:rPr>
              <a:t> 03/09/2010</a:t>
            </a:r>
          </a:p>
        </p:txBody>
      </p:sp>
      <p:sp>
        <p:nvSpPr>
          <p:cNvPr id="2" name="TextBox 1"/>
          <p:cNvSpPr txBox="1"/>
          <p:nvPr/>
        </p:nvSpPr>
        <p:spPr>
          <a:xfrm>
            <a:off x="9076073" y="418367"/>
            <a:ext cx="2325189" cy="4031873"/>
          </a:xfrm>
          <a:prstGeom prst="rect">
            <a:avLst/>
          </a:prstGeom>
          <a:noFill/>
        </p:spPr>
        <p:txBody>
          <a:bodyPr wrap="square" rtlCol="0">
            <a:spAutoFit/>
          </a:bodyPr>
          <a:lstStyle/>
          <a:p>
            <a:r>
              <a:rPr lang="en-GB" sz="3200" dirty="0">
                <a:solidFill>
                  <a:schemeClr val="bg1"/>
                </a:solidFill>
              </a:rPr>
              <a:t>The role of the oceans in circulating heat and carbon- ocean circulation patterns</a:t>
            </a:r>
          </a:p>
        </p:txBody>
      </p:sp>
    </p:spTree>
    <p:extLst>
      <p:ext uri="{BB962C8B-B14F-4D97-AF65-F5344CB8AC3E}">
        <p14:creationId xmlns:p14="http://schemas.microsoft.com/office/powerpoint/2010/main" val="3343645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9258" y="267788"/>
            <a:ext cx="8187417" cy="6108073"/>
          </a:xfrm>
          <a:prstGeom prst="rect">
            <a:avLst/>
          </a:prstGeom>
        </p:spPr>
      </p:pic>
      <p:sp>
        <p:nvSpPr>
          <p:cNvPr id="5" name="TextBox 4"/>
          <p:cNvSpPr txBox="1"/>
          <p:nvPr/>
        </p:nvSpPr>
        <p:spPr>
          <a:xfrm>
            <a:off x="8639695" y="267788"/>
            <a:ext cx="3369425" cy="4524315"/>
          </a:xfrm>
          <a:prstGeom prst="rect">
            <a:avLst/>
          </a:prstGeom>
          <a:noFill/>
        </p:spPr>
        <p:txBody>
          <a:bodyPr wrap="square" rtlCol="0">
            <a:spAutoFit/>
          </a:bodyPr>
          <a:lstStyle/>
          <a:p>
            <a:r>
              <a:rPr lang="en-GB" dirty="0">
                <a:solidFill>
                  <a:schemeClr val="bg1"/>
                </a:solidFill>
              </a:rPr>
              <a:t>Scientists at Plymouth Marine Laboratory in the UK, working with colleagues from France, combined ocean-colour satellite data with </a:t>
            </a:r>
            <a:r>
              <a:rPr lang="en-GB" i="1" dirty="0">
                <a:solidFill>
                  <a:schemeClr val="bg1"/>
                </a:solidFill>
              </a:rPr>
              <a:t>in situ</a:t>
            </a:r>
            <a:r>
              <a:rPr lang="en-GB" dirty="0">
                <a:solidFill>
                  <a:schemeClr val="bg1"/>
                </a:solidFill>
              </a:rPr>
              <a:t> measurements from floats, to work out how much energy is transported from the ocean’s surface down to the mesopelagic layer. They estimate that seasonal mixed layer pump moves around 300 million tonnes of carbon each year, which is a vital energy source for organisms living in the deep dark part of the ocean.</a:t>
            </a:r>
          </a:p>
          <a:p>
            <a:r>
              <a:rPr lang="en-GB" dirty="0">
                <a:solidFill>
                  <a:schemeClr val="bg1"/>
                </a:solidFill>
              </a:rPr>
              <a:t>PML, September 2016</a:t>
            </a:r>
          </a:p>
        </p:txBody>
      </p:sp>
    </p:spTree>
    <p:extLst>
      <p:ext uri="{BB962C8B-B14F-4D97-AF65-F5344CB8AC3E}">
        <p14:creationId xmlns:p14="http://schemas.microsoft.com/office/powerpoint/2010/main" val="11600491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223116" y="359010"/>
            <a:ext cx="4679987" cy="2924992"/>
          </a:xfrm>
          <a:prstGeom prst="rect">
            <a:avLst/>
          </a:prstGeom>
        </p:spPr>
      </p:pic>
      <p:pic>
        <p:nvPicPr>
          <p:cNvPr id="5" name="Picture 4"/>
          <p:cNvPicPr>
            <a:picLocks noChangeAspect="1"/>
          </p:cNvPicPr>
          <p:nvPr/>
        </p:nvPicPr>
        <p:blipFill>
          <a:blip r:embed="rId3"/>
          <a:stretch>
            <a:fillRect/>
          </a:stretch>
        </p:blipFill>
        <p:spPr>
          <a:xfrm>
            <a:off x="5723941" y="836023"/>
            <a:ext cx="4396507" cy="3061853"/>
          </a:xfrm>
          <a:prstGeom prst="rect">
            <a:avLst/>
          </a:prstGeom>
        </p:spPr>
      </p:pic>
      <p:pic>
        <p:nvPicPr>
          <p:cNvPr id="6" name="Picture 5"/>
          <p:cNvPicPr>
            <a:picLocks noChangeAspect="1"/>
          </p:cNvPicPr>
          <p:nvPr/>
        </p:nvPicPr>
        <p:blipFill>
          <a:blip r:embed="rId4"/>
          <a:stretch>
            <a:fillRect/>
          </a:stretch>
        </p:blipFill>
        <p:spPr>
          <a:xfrm>
            <a:off x="4037948" y="1579123"/>
            <a:ext cx="4333381" cy="3083923"/>
          </a:xfrm>
          <a:prstGeom prst="rect">
            <a:avLst/>
          </a:prstGeom>
        </p:spPr>
      </p:pic>
      <p:pic>
        <p:nvPicPr>
          <p:cNvPr id="7" name="Picture 6"/>
          <p:cNvPicPr>
            <a:picLocks noChangeAspect="1"/>
          </p:cNvPicPr>
          <p:nvPr/>
        </p:nvPicPr>
        <p:blipFill rotWithShape="1">
          <a:blip r:embed="rId5"/>
          <a:srcRect r="27552"/>
          <a:stretch/>
        </p:blipFill>
        <p:spPr>
          <a:xfrm>
            <a:off x="2308727" y="2492938"/>
            <a:ext cx="4071392" cy="2809875"/>
          </a:xfrm>
          <a:prstGeom prst="rect">
            <a:avLst/>
          </a:prstGeom>
        </p:spPr>
      </p:pic>
      <p:pic>
        <p:nvPicPr>
          <p:cNvPr id="1026" name="Picture 2" descr="https://cdn.arstechnica.net/wp-content/uploads/2015/07/sea_level_julie_g-640x427.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9328" y="3565759"/>
            <a:ext cx="4248193" cy="2834341"/>
          </a:xfrm>
          <a:prstGeom prst="rect">
            <a:avLst/>
          </a:prstGeom>
          <a:noFill/>
          <a:extLst>
            <a:ext uri="{909E8E84-426E-40DD-AFC4-6F175D3DCCD1}">
              <a14:hiddenFill xmlns:a14="http://schemas.microsoft.com/office/drawing/2010/main">
                <a:solidFill>
                  <a:srgbClr val="FFFFFF"/>
                </a:solidFill>
              </a14:hiddenFill>
            </a:ext>
          </a:extLst>
        </p:spPr>
      </p:pic>
      <p:sp>
        <p:nvSpPr>
          <p:cNvPr id="8" name="Title 7"/>
          <p:cNvSpPr>
            <a:spLocks noGrp="1"/>
          </p:cNvSpPr>
          <p:nvPr>
            <p:ph type="title"/>
          </p:nvPr>
        </p:nvSpPr>
        <p:spPr>
          <a:xfrm>
            <a:off x="166622" y="710467"/>
            <a:ext cx="4773603" cy="1325563"/>
          </a:xfrm>
        </p:spPr>
        <p:txBody>
          <a:bodyPr>
            <a:normAutofit fontScale="90000"/>
          </a:bodyPr>
          <a:lstStyle/>
          <a:p>
            <a:r>
              <a:rPr lang="en-GB" dirty="0"/>
              <a:t>Climate change implications, and the consequences for human life?</a:t>
            </a:r>
          </a:p>
        </p:txBody>
      </p:sp>
    </p:spTree>
    <p:extLst>
      <p:ext uri="{BB962C8B-B14F-4D97-AF65-F5344CB8AC3E}">
        <p14:creationId xmlns:p14="http://schemas.microsoft.com/office/powerpoint/2010/main" val="12722546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r="49257"/>
          <a:stretch/>
        </p:blipFill>
        <p:spPr>
          <a:xfrm>
            <a:off x="477125" y="261257"/>
            <a:ext cx="5301883" cy="6236208"/>
          </a:xfrm>
          <a:prstGeom prst="rect">
            <a:avLst/>
          </a:prstGeom>
        </p:spPr>
      </p:pic>
      <p:sp>
        <p:nvSpPr>
          <p:cNvPr id="3" name="TextBox 2"/>
          <p:cNvSpPr txBox="1"/>
          <p:nvPr/>
        </p:nvSpPr>
        <p:spPr>
          <a:xfrm>
            <a:off x="6296297" y="172430"/>
            <a:ext cx="3035808" cy="2677656"/>
          </a:xfrm>
          <a:prstGeom prst="rect">
            <a:avLst/>
          </a:prstGeom>
          <a:noFill/>
        </p:spPr>
        <p:txBody>
          <a:bodyPr wrap="square" rtlCol="0">
            <a:spAutoFit/>
          </a:bodyPr>
          <a:lstStyle/>
          <a:p>
            <a:r>
              <a:rPr lang="en-GB" sz="2800" dirty="0">
                <a:solidFill>
                  <a:schemeClr val="bg1"/>
                </a:solidFill>
              </a:rPr>
              <a:t>Inter-Governmental Panel on Climate Change Long Term Climate Change Projections, 2014</a:t>
            </a:r>
          </a:p>
        </p:txBody>
      </p:sp>
    </p:spTree>
    <p:extLst>
      <p:ext uri="{BB962C8B-B14F-4D97-AF65-F5344CB8AC3E}">
        <p14:creationId xmlns:p14="http://schemas.microsoft.com/office/powerpoint/2010/main" val="41007587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b="50095"/>
          <a:stretch/>
        </p:blipFill>
        <p:spPr>
          <a:xfrm>
            <a:off x="315686" y="313507"/>
            <a:ext cx="5675040" cy="4289843"/>
          </a:xfrm>
          <a:prstGeom prst="rect">
            <a:avLst/>
          </a:prstGeom>
        </p:spPr>
      </p:pic>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50210"/>
          <a:stretch/>
        </p:blipFill>
        <p:spPr>
          <a:xfrm>
            <a:off x="6220096" y="313507"/>
            <a:ext cx="5688065" cy="4289843"/>
          </a:xfrm>
          <a:prstGeom prst="rect">
            <a:avLst/>
          </a:prstGeom>
        </p:spPr>
      </p:pic>
      <p:sp>
        <p:nvSpPr>
          <p:cNvPr id="5" name="TextBox 4"/>
          <p:cNvSpPr txBox="1"/>
          <p:nvPr/>
        </p:nvSpPr>
        <p:spPr>
          <a:xfrm>
            <a:off x="391886" y="4979561"/>
            <a:ext cx="8940219" cy="523220"/>
          </a:xfrm>
          <a:prstGeom prst="rect">
            <a:avLst/>
          </a:prstGeom>
          <a:noFill/>
        </p:spPr>
        <p:txBody>
          <a:bodyPr wrap="square" rtlCol="0">
            <a:spAutoFit/>
          </a:bodyPr>
          <a:lstStyle/>
          <a:p>
            <a:r>
              <a:rPr lang="en-GB" sz="2800" dirty="0">
                <a:solidFill>
                  <a:schemeClr val="bg1"/>
                </a:solidFill>
              </a:rPr>
              <a:t>IPCC Long Term Climate Change Projections, 2014</a:t>
            </a:r>
          </a:p>
        </p:txBody>
      </p:sp>
    </p:spTree>
    <p:extLst>
      <p:ext uri="{BB962C8B-B14F-4D97-AF65-F5344CB8AC3E}">
        <p14:creationId xmlns:p14="http://schemas.microsoft.com/office/powerpoint/2010/main" val="23321389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1571" r="11079"/>
          <a:stretch/>
        </p:blipFill>
        <p:spPr>
          <a:xfrm>
            <a:off x="0" y="0"/>
            <a:ext cx="8817429" cy="6554549"/>
          </a:xfrm>
          <a:prstGeom prst="rect">
            <a:avLst/>
          </a:prstGeom>
        </p:spPr>
      </p:pic>
      <p:sp>
        <p:nvSpPr>
          <p:cNvPr id="3" name="TextBox 2"/>
          <p:cNvSpPr txBox="1"/>
          <p:nvPr/>
        </p:nvSpPr>
        <p:spPr>
          <a:xfrm>
            <a:off x="8496082" y="168728"/>
            <a:ext cx="3554405" cy="4708981"/>
          </a:xfrm>
          <a:prstGeom prst="rect">
            <a:avLst/>
          </a:prstGeom>
          <a:noFill/>
        </p:spPr>
        <p:txBody>
          <a:bodyPr wrap="square" rtlCol="0">
            <a:spAutoFit/>
          </a:bodyPr>
          <a:lstStyle/>
          <a:p>
            <a:pPr algn="r"/>
            <a:r>
              <a:rPr lang="en-GB" sz="2000" dirty="0">
                <a:solidFill>
                  <a:schemeClr val="bg1"/>
                </a:solidFill>
              </a:rPr>
              <a:t>From a quarter to half of Earth’s vegetated land has shown significant greening over the last 35 years, largely due to rising levels of carbon dioxide. Satellite data from NASA’s Moderate Resolution Imaging Spectrometer and the NOAA Advanced Very High Resolution Radiometer were used to determine the amount of leaf cover. Carbon dioxide fertilization explains 70% of the greening effect, with nitrogen at 9 %..</a:t>
            </a:r>
          </a:p>
        </p:txBody>
      </p:sp>
      <p:sp>
        <p:nvSpPr>
          <p:cNvPr id="4" name="TextBox 3"/>
          <p:cNvSpPr txBox="1"/>
          <p:nvPr/>
        </p:nvSpPr>
        <p:spPr>
          <a:xfrm>
            <a:off x="7053943" y="4801906"/>
            <a:ext cx="3072384" cy="1938992"/>
          </a:xfrm>
          <a:prstGeom prst="rect">
            <a:avLst/>
          </a:prstGeom>
          <a:noFill/>
        </p:spPr>
        <p:txBody>
          <a:bodyPr wrap="square" rtlCol="0">
            <a:spAutoFit/>
          </a:bodyPr>
          <a:lstStyle/>
          <a:p>
            <a:r>
              <a:rPr lang="en-GB" sz="1200" dirty="0">
                <a:solidFill>
                  <a:schemeClr val="bg1"/>
                </a:solidFill>
              </a:rPr>
              <a:t>Every year, about half of the 10 </a:t>
            </a:r>
            <a:r>
              <a:rPr lang="en-GB" sz="1200" dirty="0" err="1">
                <a:solidFill>
                  <a:schemeClr val="bg1"/>
                </a:solidFill>
              </a:rPr>
              <a:t>Bn</a:t>
            </a:r>
            <a:r>
              <a:rPr lang="en-GB" sz="1200" dirty="0">
                <a:solidFill>
                  <a:schemeClr val="bg1"/>
                </a:solidFill>
              </a:rPr>
              <a:t> tons of carbon emitted into the atmosphere from human activities remains temporarily stored, in about equal parts, in the oceans and plants. “While our study did not address the connection between greening and carbon storage in plants, other studies have reported an increasing carbon sink on land since the 1980s, which is entirely consistent with the idea of a greening Earth,” </a:t>
            </a:r>
          </a:p>
        </p:txBody>
      </p:sp>
    </p:spTree>
    <p:extLst>
      <p:ext uri="{BB962C8B-B14F-4D97-AF65-F5344CB8AC3E}">
        <p14:creationId xmlns:p14="http://schemas.microsoft.com/office/powerpoint/2010/main" val="34349491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1445" y="123074"/>
            <a:ext cx="9608648" cy="6626341"/>
          </a:xfrm>
        </p:spPr>
      </p:pic>
    </p:spTree>
    <p:extLst>
      <p:ext uri="{BB962C8B-B14F-4D97-AF65-F5344CB8AC3E}">
        <p14:creationId xmlns:p14="http://schemas.microsoft.com/office/powerpoint/2010/main" val="18764276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35499" y="445308"/>
            <a:ext cx="8039903" cy="5439085"/>
          </a:xfrm>
          <a:prstGeom prst="rect">
            <a:avLst/>
          </a:prstGeom>
        </p:spPr>
      </p:pic>
      <p:sp>
        <p:nvSpPr>
          <p:cNvPr id="4" name="TextBox 3"/>
          <p:cNvSpPr txBox="1"/>
          <p:nvPr/>
        </p:nvSpPr>
        <p:spPr>
          <a:xfrm>
            <a:off x="8548334" y="407561"/>
            <a:ext cx="3474720" cy="5078313"/>
          </a:xfrm>
          <a:prstGeom prst="rect">
            <a:avLst/>
          </a:prstGeom>
          <a:noFill/>
        </p:spPr>
        <p:txBody>
          <a:bodyPr wrap="square" rtlCol="0">
            <a:spAutoFit/>
          </a:bodyPr>
          <a:lstStyle/>
          <a:p>
            <a:r>
              <a:rPr lang="en-GB" dirty="0">
                <a:solidFill>
                  <a:schemeClr val="bg1"/>
                </a:solidFill>
              </a:rPr>
              <a:t>Carbon is stored in trees, other plants and soils for different periods of time. Areas in red and blueish tones hold a lot of sequestered carbon. In warm wet climates, carbon is stored longer in vegetation than in soils. </a:t>
            </a:r>
          </a:p>
          <a:p>
            <a:r>
              <a:rPr lang="en-GB" dirty="0">
                <a:solidFill>
                  <a:schemeClr val="bg1"/>
                </a:solidFill>
              </a:rPr>
              <a:t>Research by the University of Edinburgh, United Kingdom; NASA’s Jet Propulsion Laboratory, California; and </a:t>
            </a:r>
            <a:r>
              <a:rPr lang="en-GB" dirty="0" err="1">
                <a:solidFill>
                  <a:schemeClr val="bg1"/>
                </a:solidFill>
              </a:rPr>
              <a:t>Wageningen</a:t>
            </a:r>
            <a:r>
              <a:rPr lang="en-GB" dirty="0">
                <a:solidFill>
                  <a:schemeClr val="bg1"/>
                </a:solidFill>
              </a:rPr>
              <a:t> University, Netherlands, </a:t>
            </a:r>
            <a:r>
              <a:rPr lang="en-GB" dirty="0" err="1">
                <a:solidFill>
                  <a:schemeClr val="bg1"/>
                </a:solidFill>
              </a:rPr>
              <a:t>analyzed</a:t>
            </a:r>
            <a:r>
              <a:rPr lang="en-GB" dirty="0">
                <a:solidFill>
                  <a:schemeClr val="bg1"/>
                </a:solidFill>
              </a:rPr>
              <a:t> satellite and field study data from 2001 to 2010. The existing global maps of vegetation and fire activity they studied were produced from data from NASA’s Terra, Aqua and </a:t>
            </a:r>
            <a:r>
              <a:rPr lang="en-GB" dirty="0" err="1">
                <a:solidFill>
                  <a:schemeClr val="bg1"/>
                </a:solidFill>
              </a:rPr>
              <a:t>ICESat</a:t>
            </a:r>
            <a:r>
              <a:rPr lang="en-GB" dirty="0">
                <a:solidFill>
                  <a:schemeClr val="bg1"/>
                </a:solidFill>
              </a:rPr>
              <a:t> spacecraft</a:t>
            </a:r>
          </a:p>
        </p:txBody>
      </p:sp>
    </p:spTree>
    <p:extLst>
      <p:ext uri="{BB962C8B-B14F-4D97-AF65-F5344CB8AC3E}">
        <p14:creationId xmlns:p14="http://schemas.microsoft.com/office/powerpoint/2010/main" val="24252561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7701861" y="218820"/>
            <a:ext cx="4185339" cy="4112232"/>
          </a:xfrm>
          <a:prstGeom prst="rect">
            <a:avLst/>
          </a:prstGeom>
        </p:spPr>
      </p:pic>
      <p:sp>
        <p:nvSpPr>
          <p:cNvPr id="6" name="TextBox 5"/>
          <p:cNvSpPr txBox="1"/>
          <p:nvPr/>
        </p:nvSpPr>
        <p:spPr>
          <a:xfrm>
            <a:off x="7607807" y="4608576"/>
            <a:ext cx="2575995" cy="1754326"/>
          </a:xfrm>
          <a:prstGeom prst="rect">
            <a:avLst/>
          </a:prstGeom>
          <a:noFill/>
        </p:spPr>
        <p:txBody>
          <a:bodyPr wrap="square" rtlCol="0">
            <a:spAutoFit/>
          </a:bodyPr>
          <a:lstStyle/>
          <a:p>
            <a:r>
              <a:rPr lang="en-GB" dirty="0">
                <a:solidFill>
                  <a:schemeClr val="bg1"/>
                </a:solidFill>
              </a:rPr>
              <a:t>South Florida before and after 6 m of sea level rise. </a:t>
            </a:r>
          </a:p>
          <a:p>
            <a:r>
              <a:rPr lang="en-GB" dirty="0">
                <a:solidFill>
                  <a:schemeClr val="bg1"/>
                </a:solidFill>
              </a:rPr>
              <a:t>Note second image is an artist’s impression. Image source: Tropical Audubon Society</a:t>
            </a:r>
          </a:p>
        </p:txBody>
      </p:sp>
      <p:pic>
        <p:nvPicPr>
          <p:cNvPr id="7" name="Picture 6"/>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158060" y="218099"/>
            <a:ext cx="7137546" cy="4483192"/>
          </a:xfrm>
          <a:prstGeom prst="rect">
            <a:avLst/>
          </a:prstGeom>
        </p:spPr>
      </p:pic>
      <p:sp>
        <p:nvSpPr>
          <p:cNvPr id="8" name="TextBox 7"/>
          <p:cNvSpPr txBox="1"/>
          <p:nvPr/>
        </p:nvSpPr>
        <p:spPr>
          <a:xfrm>
            <a:off x="158060" y="4793739"/>
            <a:ext cx="7043492" cy="2000548"/>
          </a:xfrm>
          <a:prstGeom prst="rect">
            <a:avLst/>
          </a:prstGeom>
          <a:noFill/>
        </p:spPr>
        <p:txBody>
          <a:bodyPr wrap="square" rtlCol="0">
            <a:spAutoFit/>
          </a:bodyPr>
          <a:lstStyle/>
          <a:p>
            <a:r>
              <a:rPr lang="en-GB" sz="2800" dirty="0">
                <a:solidFill>
                  <a:schemeClr val="bg1"/>
                </a:solidFill>
              </a:rPr>
              <a:t>Global sea level rise since 1870 </a:t>
            </a:r>
          </a:p>
          <a:p>
            <a:r>
              <a:rPr lang="en-GB" sz="2400" dirty="0">
                <a:solidFill>
                  <a:schemeClr val="bg1"/>
                </a:solidFill>
              </a:rPr>
              <a:t>Source: Dr James Hanson</a:t>
            </a:r>
          </a:p>
          <a:p>
            <a:r>
              <a:rPr lang="en-GB" dirty="0">
                <a:solidFill>
                  <a:schemeClr val="bg1"/>
                </a:solidFill>
              </a:rPr>
              <a:t>A further surge in levels is apparent after 2014-15, according to </a:t>
            </a:r>
            <a:r>
              <a:rPr lang="en-GB" dirty="0" err="1">
                <a:solidFill>
                  <a:schemeClr val="bg1"/>
                </a:solidFill>
              </a:rPr>
              <a:t>Shuang</a:t>
            </a:r>
            <a:r>
              <a:rPr lang="en-GB" dirty="0">
                <a:solidFill>
                  <a:schemeClr val="bg1"/>
                </a:solidFill>
              </a:rPr>
              <a:t> Yi, April 2016, Geophysical Research Letters. Average rate of sea level rise of 4.4 mm per year, or 30% faster than the annual rate from 1992 to 2009, during the period 2010 to 2013, and faster again in 2014  to 2015</a:t>
            </a:r>
          </a:p>
        </p:txBody>
      </p:sp>
      <p:sp>
        <p:nvSpPr>
          <p:cNvPr id="9" name="TextBox 8"/>
          <p:cNvSpPr txBox="1"/>
          <p:nvPr/>
        </p:nvSpPr>
        <p:spPr>
          <a:xfrm>
            <a:off x="4995236" y="3567655"/>
            <a:ext cx="2105733" cy="369332"/>
          </a:xfrm>
          <a:prstGeom prst="rect">
            <a:avLst/>
          </a:prstGeom>
          <a:noFill/>
        </p:spPr>
        <p:txBody>
          <a:bodyPr wrap="square" rtlCol="0">
            <a:spAutoFit/>
          </a:bodyPr>
          <a:lstStyle/>
          <a:p>
            <a:r>
              <a:rPr lang="en-GB" dirty="0">
                <a:solidFill>
                  <a:srgbClr val="FF0000"/>
                </a:solidFill>
              </a:rPr>
              <a:t>Glacial melt starting</a:t>
            </a:r>
          </a:p>
        </p:txBody>
      </p:sp>
      <p:cxnSp>
        <p:nvCxnSpPr>
          <p:cNvPr id="11" name="Straight Arrow Connector 10"/>
          <p:cNvCxnSpPr/>
          <p:nvPr/>
        </p:nvCxnSpPr>
        <p:spPr>
          <a:xfrm flipV="1">
            <a:off x="5784233" y="1577994"/>
            <a:ext cx="491164" cy="201480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3000538" y="1749802"/>
            <a:ext cx="1452590" cy="1200329"/>
          </a:xfrm>
          <a:prstGeom prst="rect">
            <a:avLst/>
          </a:prstGeom>
          <a:noFill/>
        </p:spPr>
        <p:txBody>
          <a:bodyPr wrap="square" rtlCol="0">
            <a:spAutoFit/>
          </a:bodyPr>
          <a:lstStyle/>
          <a:p>
            <a:r>
              <a:rPr lang="en-GB" dirty="0">
                <a:solidFill>
                  <a:srgbClr val="FF0000"/>
                </a:solidFill>
              </a:rPr>
              <a:t>Ocean warming experienced at depth</a:t>
            </a:r>
          </a:p>
        </p:txBody>
      </p:sp>
      <p:cxnSp>
        <p:nvCxnSpPr>
          <p:cNvPr id="23" name="Straight Arrow Connector 22"/>
          <p:cNvCxnSpPr>
            <a:endCxn id="19" idx="3"/>
          </p:cNvCxnSpPr>
          <p:nvPr/>
        </p:nvCxnSpPr>
        <p:spPr>
          <a:xfrm>
            <a:off x="3975027" y="2141574"/>
            <a:ext cx="478101" cy="20839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013092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06433" y="5357828"/>
            <a:ext cx="9898993" cy="1325563"/>
          </a:xfrm>
        </p:spPr>
        <p:txBody>
          <a:bodyPr>
            <a:noAutofit/>
          </a:bodyPr>
          <a:lstStyle/>
          <a:p>
            <a:br>
              <a:rPr lang="en-GB" sz="2000" dirty="0"/>
            </a:br>
            <a:r>
              <a:rPr lang="en-GB" sz="2000" b="1" dirty="0">
                <a:latin typeface="+mn-lt"/>
              </a:rPr>
              <a:t>Historical Records May Underestimate Sea Level Rise</a:t>
            </a:r>
            <a:br>
              <a:rPr lang="en-GB" sz="2000" b="1" dirty="0">
                <a:latin typeface="+mn-lt"/>
              </a:rPr>
            </a:br>
            <a:r>
              <a:rPr lang="en-GB" sz="2000" dirty="0">
                <a:latin typeface="+mn-lt"/>
              </a:rPr>
              <a:t>Sea level change resulting from Greenland ice melt, derived from NASA GRACE measurements. Black circles show locations of the best historical water level records, which underestimate global average sea level rise due to Greenland melt by about 25 percent.</a:t>
            </a:r>
            <a:br>
              <a:rPr lang="en-GB" sz="2000" dirty="0">
                <a:latin typeface="+mn-lt"/>
              </a:rPr>
            </a:br>
            <a:r>
              <a:rPr lang="en-GB" sz="2000" i="1" dirty="0">
                <a:latin typeface="+mn-lt"/>
              </a:rPr>
              <a:t>Credits: University of Hawaii/NASA-JPL/Caltech, </a:t>
            </a:r>
            <a:r>
              <a:rPr lang="en-GB" sz="2000" dirty="0">
                <a:latin typeface="+mn-lt"/>
              </a:rPr>
              <a:t>October 18, 2016</a:t>
            </a:r>
            <a:br>
              <a:rPr lang="en-GB" sz="1400" b="1" i="1" dirty="0"/>
            </a:br>
            <a:br>
              <a:rPr lang="en-GB" sz="1400" b="1" dirty="0"/>
            </a:br>
            <a:endParaRPr lang="en-GB" sz="1400" dirty="0"/>
          </a:p>
        </p:txBody>
      </p:sp>
      <p:pic>
        <p:nvPicPr>
          <p:cNvPr id="6" name="Picture 5"/>
          <p:cNvPicPr>
            <a:picLocks noChangeAspect="1"/>
          </p:cNvPicPr>
          <p:nvPr/>
        </p:nvPicPr>
        <p:blipFill>
          <a:blip r:embed="rId2"/>
          <a:stretch>
            <a:fillRect/>
          </a:stretch>
        </p:blipFill>
        <p:spPr>
          <a:xfrm>
            <a:off x="249382" y="138546"/>
            <a:ext cx="9980814" cy="4850298"/>
          </a:xfrm>
          <a:prstGeom prst="rect">
            <a:avLst/>
          </a:prstGeom>
        </p:spPr>
      </p:pic>
    </p:spTree>
    <p:extLst>
      <p:ext uri="{BB962C8B-B14F-4D97-AF65-F5344CB8AC3E}">
        <p14:creationId xmlns:p14="http://schemas.microsoft.com/office/powerpoint/2010/main" val="27244394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76523" y="190774"/>
            <a:ext cx="3492910" cy="6315607"/>
          </a:xfrm>
          <a:prstGeom prst="rect">
            <a:avLst/>
          </a:prstGeom>
        </p:spPr>
      </p:pic>
      <p:sp>
        <p:nvSpPr>
          <p:cNvPr id="3" name="TextBox 2"/>
          <p:cNvSpPr txBox="1"/>
          <p:nvPr/>
        </p:nvSpPr>
        <p:spPr>
          <a:xfrm>
            <a:off x="4203608" y="223666"/>
            <a:ext cx="7361250" cy="2677656"/>
          </a:xfrm>
          <a:prstGeom prst="rect">
            <a:avLst/>
          </a:prstGeom>
          <a:noFill/>
        </p:spPr>
        <p:txBody>
          <a:bodyPr wrap="square" rtlCol="0">
            <a:spAutoFit/>
          </a:bodyPr>
          <a:lstStyle/>
          <a:p>
            <a:r>
              <a:rPr lang="en-GB" sz="2400" dirty="0">
                <a:solidFill>
                  <a:schemeClr val="bg1"/>
                </a:solidFill>
              </a:rPr>
              <a:t>New map (October 2016), showing which parts of the bottom of the Greenland Ice Sheet are likely to have thawed (red), be  frozen to the bedrock (blue) or still uncertain (grey), will help better predict how the ice will flow in a warming climate. Data is from merged radar satellite imagery and computer models. </a:t>
            </a:r>
          </a:p>
          <a:p>
            <a:r>
              <a:rPr lang="en-GB" sz="2400" dirty="0">
                <a:solidFill>
                  <a:schemeClr val="bg1"/>
                </a:solidFill>
              </a:rPr>
              <a:t>Credits: NASA Earth Observatory/Jesse Allen</a:t>
            </a:r>
          </a:p>
        </p:txBody>
      </p:sp>
      <p:pic>
        <p:nvPicPr>
          <p:cNvPr id="4" name="Picture 3"/>
          <p:cNvPicPr>
            <a:picLocks noChangeAspect="1"/>
          </p:cNvPicPr>
          <p:nvPr/>
        </p:nvPicPr>
        <p:blipFill>
          <a:blip r:embed="rId3"/>
          <a:stretch>
            <a:fillRect/>
          </a:stretch>
        </p:blipFill>
        <p:spPr>
          <a:xfrm>
            <a:off x="4306945" y="3394463"/>
            <a:ext cx="4665544" cy="3111918"/>
          </a:xfrm>
          <a:prstGeom prst="rect">
            <a:avLst/>
          </a:prstGeom>
        </p:spPr>
      </p:pic>
    </p:spTree>
    <p:extLst>
      <p:ext uri="{BB962C8B-B14F-4D97-AF65-F5344CB8AC3E}">
        <p14:creationId xmlns:p14="http://schemas.microsoft.com/office/powerpoint/2010/main" val="307773907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36100" y="365125"/>
            <a:ext cx="4017699" cy="1325563"/>
          </a:xfrm>
        </p:spPr>
        <p:txBody>
          <a:bodyPr/>
          <a:lstStyle/>
          <a:p>
            <a:r>
              <a:rPr lang="en-GB" dirty="0"/>
              <a:t>Sudden changes in climate</a:t>
            </a:r>
          </a:p>
        </p:txBody>
      </p:sp>
      <p:pic>
        <p:nvPicPr>
          <p:cNvPr id="4" name="Picture 3"/>
          <p:cNvPicPr>
            <a:picLocks noChangeAspect="1"/>
          </p:cNvPicPr>
          <p:nvPr/>
        </p:nvPicPr>
        <p:blipFill>
          <a:blip r:embed="rId2"/>
          <a:stretch>
            <a:fillRect/>
          </a:stretch>
        </p:blipFill>
        <p:spPr>
          <a:xfrm>
            <a:off x="224680" y="438912"/>
            <a:ext cx="6625481" cy="5950641"/>
          </a:xfrm>
          <a:prstGeom prst="rect">
            <a:avLst/>
          </a:prstGeom>
        </p:spPr>
      </p:pic>
    </p:spTree>
    <p:extLst>
      <p:ext uri="{BB962C8B-B14F-4D97-AF65-F5344CB8AC3E}">
        <p14:creationId xmlns:p14="http://schemas.microsoft.com/office/powerpoint/2010/main" val="56567307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Impacts on ecological zones – new research ideas</a:t>
            </a:r>
          </a:p>
        </p:txBody>
      </p:sp>
      <p:pic>
        <p:nvPicPr>
          <p:cNvPr id="12" name="Content Placeholder 11"/>
          <p:cNvPicPr>
            <a:picLocks noGrp="1" noChangeAspect="1"/>
          </p:cNvPicPr>
          <p:nvPr>
            <p:ph sz="half" idx="1"/>
          </p:nvPr>
        </p:nvPicPr>
        <p:blipFill>
          <a:blip r:embed="rId2"/>
          <a:stretch>
            <a:fillRect/>
          </a:stretch>
        </p:blipFill>
        <p:spPr>
          <a:xfrm>
            <a:off x="1033550" y="1825625"/>
            <a:ext cx="3655233" cy="3655233"/>
          </a:xfrm>
          <a:prstGeom prst="rect">
            <a:avLst/>
          </a:prstGeom>
        </p:spPr>
      </p:pic>
      <p:sp>
        <p:nvSpPr>
          <p:cNvPr id="13" name="Content Placeholder 12"/>
          <p:cNvSpPr>
            <a:spLocks noGrp="1"/>
          </p:cNvSpPr>
          <p:nvPr>
            <p:ph sz="half" idx="2"/>
          </p:nvPr>
        </p:nvSpPr>
        <p:spPr>
          <a:xfrm>
            <a:off x="5315277" y="1310674"/>
            <a:ext cx="5181600" cy="4685134"/>
          </a:xfrm>
        </p:spPr>
        <p:txBody>
          <a:bodyPr>
            <a:normAutofit fontScale="85000" lnSpcReduction="10000"/>
          </a:bodyPr>
          <a:lstStyle/>
          <a:p>
            <a:r>
              <a:rPr lang="en-GB" dirty="0"/>
              <a:t>Climate change has already resulted in extinction of many species of amphibians in Central America</a:t>
            </a:r>
          </a:p>
          <a:p>
            <a:r>
              <a:rPr lang="en-GB" dirty="0"/>
              <a:t>Climate change is expected to result in changes in species and ecosystem structure in the Amazon forest</a:t>
            </a:r>
          </a:p>
          <a:p>
            <a:r>
              <a:rPr lang="en-GB" dirty="0"/>
              <a:t>Warming in the boreal-tundra system will transform the </a:t>
            </a:r>
            <a:r>
              <a:rPr lang="en-GB" dirty="0" err="1"/>
              <a:t>speciesd</a:t>
            </a:r>
            <a:r>
              <a:rPr lang="en-GB" dirty="0"/>
              <a:t> composition, land cover, drainage and permafrost extent</a:t>
            </a:r>
          </a:p>
          <a:p>
            <a:endParaRPr lang="en-GB" dirty="0"/>
          </a:p>
          <a:p>
            <a:pPr marL="0" indent="0">
              <a:buNone/>
            </a:pPr>
            <a:r>
              <a:rPr lang="en-GB" sz="2600" dirty="0"/>
              <a:t>IPCC, and </a:t>
            </a:r>
          </a:p>
          <a:p>
            <a:pPr marL="0" indent="0">
              <a:buNone/>
            </a:pPr>
            <a:r>
              <a:rPr lang="en-GB" sz="2600" dirty="0"/>
              <a:t>Convention on Biological Diversity</a:t>
            </a:r>
          </a:p>
        </p:txBody>
      </p:sp>
      <p:sp>
        <p:nvSpPr>
          <p:cNvPr id="14" name="TextBox 13"/>
          <p:cNvSpPr txBox="1"/>
          <p:nvPr/>
        </p:nvSpPr>
        <p:spPr>
          <a:xfrm>
            <a:off x="984078" y="5575069"/>
            <a:ext cx="3704705" cy="1200329"/>
          </a:xfrm>
          <a:prstGeom prst="rect">
            <a:avLst/>
          </a:prstGeom>
          <a:noFill/>
        </p:spPr>
        <p:txBody>
          <a:bodyPr wrap="square" rtlCol="0">
            <a:spAutoFit/>
          </a:bodyPr>
          <a:lstStyle/>
          <a:p>
            <a:r>
              <a:rPr lang="en-GB" dirty="0">
                <a:solidFill>
                  <a:schemeClr val="bg1"/>
                </a:solidFill>
              </a:rPr>
              <a:t>The Cuban Tree Frog is affected by the fungal disease </a:t>
            </a:r>
            <a:r>
              <a:rPr lang="en-GB" dirty="0" err="1">
                <a:solidFill>
                  <a:schemeClr val="bg1"/>
                </a:solidFill>
              </a:rPr>
              <a:t>chytridiomycosis</a:t>
            </a:r>
            <a:r>
              <a:rPr lang="en-GB" dirty="0">
                <a:solidFill>
                  <a:schemeClr val="bg1"/>
                </a:solidFill>
              </a:rPr>
              <a:t>, and mortality increases when temperatures fluctuate more </a:t>
            </a:r>
          </a:p>
        </p:txBody>
      </p:sp>
    </p:spTree>
    <p:extLst>
      <p:ext uri="{BB962C8B-B14F-4D97-AF65-F5344CB8AC3E}">
        <p14:creationId xmlns:p14="http://schemas.microsoft.com/office/powerpoint/2010/main" val="67502404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95063" y="180923"/>
            <a:ext cx="9581990" cy="4986743"/>
          </a:xfrm>
          <a:prstGeom prst="rect">
            <a:avLst/>
          </a:prstGeom>
        </p:spPr>
      </p:pic>
      <p:sp>
        <p:nvSpPr>
          <p:cNvPr id="6" name="TextBox 5"/>
          <p:cNvSpPr txBox="1"/>
          <p:nvPr/>
        </p:nvSpPr>
        <p:spPr>
          <a:xfrm>
            <a:off x="9877053" y="219456"/>
            <a:ext cx="2314947" cy="4154984"/>
          </a:xfrm>
          <a:prstGeom prst="rect">
            <a:avLst/>
          </a:prstGeom>
          <a:noFill/>
        </p:spPr>
        <p:txBody>
          <a:bodyPr wrap="square" rtlCol="0">
            <a:spAutoFit/>
          </a:bodyPr>
          <a:lstStyle/>
          <a:p>
            <a:r>
              <a:rPr lang="en-GB" sz="2400" dirty="0">
                <a:solidFill>
                  <a:schemeClr val="bg1"/>
                </a:solidFill>
              </a:rPr>
              <a:t>Time series of annual rainfall totals for England and Wales showing long term rainfall patterns, from the National Flood Resilience Review, September 2016</a:t>
            </a:r>
          </a:p>
        </p:txBody>
      </p:sp>
      <p:sp>
        <p:nvSpPr>
          <p:cNvPr id="7" name="TextBox 6"/>
          <p:cNvSpPr txBox="1"/>
          <p:nvPr/>
        </p:nvSpPr>
        <p:spPr>
          <a:xfrm>
            <a:off x="433687" y="5428923"/>
            <a:ext cx="9353006" cy="1200329"/>
          </a:xfrm>
          <a:prstGeom prst="rect">
            <a:avLst/>
          </a:prstGeom>
          <a:noFill/>
        </p:spPr>
        <p:txBody>
          <a:bodyPr wrap="square" rtlCol="0">
            <a:spAutoFit/>
          </a:bodyPr>
          <a:lstStyle/>
          <a:p>
            <a:r>
              <a:rPr lang="en-GB" i="1" dirty="0">
                <a:solidFill>
                  <a:schemeClr val="bg1"/>
                </a:solidFill>
              </a:rPr>
              <a:t>‘The UK’s weather is notoriously variable and so detection of any change in the behaviour of the meteorology (e.g. storminess) is particularly challenging. Severe storms have always affected the UK and are documented in many historical records. The intensity of recent storms is unusual, but not necessarily unprecedented.’ </a:t>
            </a:r>
          </a:p>
        </p:txBody>
      </p:sp>
    </p:spTree>
    <p:extLst>
      <p:ext uri="{BB962C8B-B14F-4D97-AF65-F5344CB8AC3E}">
        <p14:creationId xmlns:p14="http://schemas.microsoft.com/office/powerpoint/2010/main" val="291528547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78665" y="332820"/>
            <a:ext cx="9328527" cy="4155577"/>
          </a:xfrm>
          <a:prstGeom prst="rect">
            <a:avLst/>
          </a:prstGeom>
        </p:spPr>
      </p:pic>
      <p:sp>
        <p:nvSpPr>
          <p:cNvPr id="3" name="TextBox 2"/>
          <p:cNvSpPr txBox="1"/>
          <p:nvPr/>
        </p:nvSpPr>
        <p:spPr>
          <a:xfrm>
            <a:off x="9922546" y="381434"/>
            <a:ext cx="2011679" cy="3934533"/>
          </a:xfrm>
          <a:prstGeom prst="rect">
            <a:avLst/>
          </a:prstGeom>
          <a:noFill/>
        </p:spPr>
        <p:txBody>
          <a:bodyPr wrap="square" rtlCol="0">
            <a:spAutoFit/>
          </a:bodyPr>
          <a:lstStyle/>
          <a:p>
            <a:r>
              <a:rPr lang="en-GB" sz="2400" dirty="0">
                <a:solidFill>
                  <a:schemeClr val="bg1"/>
                </a:solidFill>
              </a:rPr>
              <a:t>Maximum flow rates for the Severn at </a:t>
            </a:r>
            <a:r>
              <a:rPr lang="en-GB" sz="2400" dirty="0" err="1">
                <a:solidFill>
                  <a:schemeClr val="bg1"/>
                </a:solidFill>
              </a:rPr>
              <a:t>Bewdley</a:t>
            </a:r>
            <a:r>
              <a:rPr lang="en-GB" sz="2400" dirty="0">
                <a:solidFill>
                  <a:schemeClr val="bg1"/>
                </a:solidFill>
              </a:rPr>
              <a:t>, from the from the National Flood Resilience Review, September 2016</a:t>
            </a:r>
          </a:p>
        </p:txBody>
      </p:sp>
      <p:sp>
        <p:nvSpPr>
          <p:cNvPr id="5" name="TextBox 4"/>
          <p:cNvSpPr txBox="1"/>
          <p:nvPr/>
        </p:nvSpPr>
        <p:spPr>
          <a:xfrm>
            <a:off x="428460" y="4588775"/>
            <a:ext cx="9420934" cy="2923877"/>
          </a:xfrm>
          <a:prstGeom prst="rect">
            <a:avLst/>
          </a:prstGeom>
          <a:noFill/>
        </p:spPr>
        <p:txBody>
          <a:bodyPr wrap="square" rtlCol="0">
            <a:spAutoFit/>
          </a:bodyPr>
          <a:lstStyle/>
          <a:p>
            <a:endParaRPr lang="en-GB" sz="2800" dirty="0">
              <a:solidFill>
                <a:schemeClr val="bg1"/>
              </a:solidFill>
            </a:endParaRPr>
          </a:p>
          <a:p>
            <a:r>
              <a:rPr lang="en-GB" sz="2800" i="1" dirty="0">
                <a:solidFill>
                  <a:srgbClr val="0070C0"/>
                </a:solidFill>
              </a:rPr>
              <a:t>‘Flood-rich</a:t>
            </a:r>
            <a:r>
              <a:rPr lang="en-GB" sz="2800" i="1" dirty="0">
                <a:solidFill>
                  <a:schemeClr val="bg1"/>
                </a:solidFill>
              </a:rPr>
              <a:t> and </a:t>
            </a:r>
            <a:r>
              <a:rPr lang="en-GB" sz="2800" i="1" dirty="0">
                <a:solidFill>
                  <a:srgbClr val="FF0000"/>
                </a:solidFill>
              </a:rPr>
              <a:t>flood-poor</a:t>
            </a:r>
            <a:r>
              <a:rPr lang="en-GB" sz="2800" i="1" dirty="0">
                <a:solidFill>
                  <a:schemeClr val="bg1"/>
                </a:solidFill>
              </a:rPr>
              <a:t> periods in the hydrological record…</a:t>
            </a:r>
            <a:r>
              <a:rPr lang="en-GB" sz="2400" i="1" dirty="0">
                <a:solidFill>
                  <a:schemeClr val="bg1"/>
                </a:solidFill>
              </a:rPr>
              <a:t>and the recent decade is not very different from the early part of the twentieth century. Reconstruction of floods from sediment records suggests some very large floods in the 18th and 19th centuries.’ </a:t>
            </a:r>
          </a:p>
          <a:p>
            <a:r>
              <a:rPr lang="en-GB" sz="2400" dirty="0">
                <a:solidFill>
                  <a:schemeClr val="bg1"/>
                </a:solidFill>
              </a:rPr>
              <a:t> </a:t>
            </a:r>
          </a:p>
          <a:p>
            <a:endParaRPr lang="en-GB" sz="2800" dirty="0">
              <a:solidFill>
                <a:schemeClr val="bg1"/>
              </a:solidFill>
            </a:endParaRPr>
          </a:p>
        </p:txBody>
      </p:sp>
      <p:cxnSp>
        <p:nvCxnSpPr>
          <p:cNvPr id="7" name="Straight Arrow Connector 6"/>
          <p:cNvCxnSpPr/>
          <p:nvPr/>
        </p:nvCxnSpPr>
        <p:spPr>
          <a:xfrm flipV="1">
            <a:off x="1487115" y="1311512"/>
            <a:ext cx="1611395" cy="369940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1672046" y="1353313"/>
            <a:ext cx="2654372" cy="3657599"/>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V="1">
            <a:off x="1907177" y="1264486"/>
            <a:ext cx="6134318" cy="3746426"/>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3644538" y="2915630"/>
            <a:ext cx="2108343" cy="2137083"/>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3944983" y="2785001"/>
            <a:ext cx="3741202" cy="226771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6632527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37477" y="177858"/>
            <a:ext cx="9318587" cy="3129657"/>
          </a:xfrm>
          <a:prstGeom prst="rect">
            <a:avLst/>
          </a:prstGeom>
        </p:spPr>
      </p:pic>
      <p:pic>
        <p:nvPicPr>
          <p:cNvPr id="3" name="Picture 2"/>
          <p:cNvPicPr>
            <a:picLocks noChangeAspect="1"/>
          </p:cNvPicPr>
          <p:nvPr/>
        </p:nvPicPr>
        <p:blipFill>
          <a:blip r:embed="rId3"/>
          <a:stretch>
            <a:fillRect/>
          </a:stretch>
        </p:blipFill>
        <p:spPr>
          <a:xfrm>
            <a:off x="1515292" y="3402302"/>
            <a:ext cx="8255725" cy="3197668"/>
          </a:xfrm>
          <a:prstGeom prst="rect">
            <a:avLst/>
          </a:prstGeom>
        </p:spPr>
      </p:pic>
      <p:sp>
        <p:nvSpPr>
          <p:cNvPr id="4" name="TextBox 3"/>
          <p:cNvSpPr txBox="1"/>
          <p:nvPr/>
        </p:nvSpPr>
        <p:spPr>
          <a:xfrm>
            <a:off x="10042725" y="360535"/>
            <a:ext cx="1666820" cy="3231654"/>
          </a:xfrm>
          <a:prstGeom prst="rect">
            <a:avLst/>
          </a:prstGeom>
          <a:noFill/>
        </p:spPr>
        <p:txBody>
          <a:bodyPr wrap="square" rtlCol="0">
            <a:spAutoFit/>
          </a:bodyPr>
          <a:lstStyle/>
          <a:p>
            <a:r>
              <a:rPr lang="en-GB" sz="2800" dirty="0">
                <a:solidFill>
                  <a:schemeClr val="bg1"/>
                </a:solidFill>
              </a:rPr>
              <a:t>Long term trends?</a:t>
            </a:r>
          </a:p>
          <a:p>
            <a:endParaRPr lang="en-GB" sz="2800" dirty="0">
              <a:solidFill>
                <a:schemeClr val="bg1"/>
              </a:solidFill>
            </a:endParaRPr>
          </a:p>
          <a:p>
            <a:r>
              <a:rPr lang="en-GB" sz="2000" dirty="0">
                <a:solidFill>
                  <a:schemeClr val="bg1"/>
                </a:solidFill>
              </a:rPr>
              <a:t>National Flood Resilience Review, September 2016</a:t>
            </a:r>
          </a:p>
        </p:txBody>
      </p:sp>
    </p:spTree>
    <p:extLst>
      <p:ext uri="{BB962C8B-B14F-4D97-AF65-F5344CB8AC3E}">
        <p14:creationId xmlns:p14="http://schemas.microsoft.com/office/powerpoint/2010/main" val="167868046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30066" y="206862"/>
            <a:ext cx="7553099" cy="5159359"/>
          </a:xfrm>
          <a:prstGeom prst="rect">
            <a:avLst/>
          </a:prstGeom>
        </p:spPr>
      </p:pic>
      <p:sp>
        <p:nvSpPr>
          <p:cNvPr id="3" name="TextBox 2"/>
          <p:cNvSpPr txBox="1"/>
          <p:nvPr/>
        </p:nvSpPr>
        <p:spPr>
          <a:xfrm>
            <a:off x="7811589" y="339634"/>
            <a:ext cx="3934532" cy="4247317"/>
          </a:xfrm>
          <a:prstGeom prst="rect">
            <a:avLst/>
          </a:prstGeom>
          <a:noFill/>
        </p:spPr>
        <p:txBody>
          <a:bodyPr wrap="square" rtlCol="0">
            <a:spAutoFit/>
          </a:bodyPr>
          <a:lstStyle/>
          <a:p>
            <a:r>
              <a:rPr lang="en-GB" dirty="0">
                <a:solidFill>
                  <a:schemeClr val="bg1"/>
                </a:solidFill>
              </a:rPr>
              <a:t>Projections for winter rainfall in response to historical </a:t>
            </a:r>
            <a:r>
              <a:rPr lang="en-GB" dirty="0" err="1">
                <a:solidFill>
                  <a:schemeClr val="bg1"/>
                </a:solidFill>
              </a:rPr>
              <a:t>forcings</a:t>
            </a:r>
            <a:r>
              <a:rPr lang="en-GB" dirty="0">
                <a:solidFill>
                  <a:schemeClr val="bg1"/>
                </a:solidFill>
              </a:rPr>
              <a:t>, followed by the A1B scenario from the UKCP09 regional model simulations. </a:t>
            </a:r>
          </a:p>
          <a:p>
            <a:r>
              <a:rPr lang="en-GB" dirty="0">
                <a:solidFill>
                  <a:schemeClr val="bg2">
                    <a:lumMod val="75000"/>
                  </a:schemeClr>
                </a:solidFill>
              </a:rPr>
              <a:t>Grey shading </a:t>
            </a:r>
            <a:r>
              <a:rPr lang="en-GB" dirty="0">
                <a:solidFill>
                  <a:schemeClr val="bg1"/>
                </a:solidFill>
              </a:rPr>
              <a:t>and lines show percentiles of anomalies in the variables relative to 1961–1990, calculated from 1-year mean probability distribution functions for every year between 1860 and 2100. </a:t>
            </a:r>
            <a:r>
              <a:rPr lang="en-GB" dirty="0">
                <a:solidFill>
                  <a:srgbClr val="FF0000"/>
                </a:solidFill>
              </a:rPr>
              <a:t>Coloured lines </a:t>
            </a:r>
            <a:r>
              <a:rPr lang="en-GB" dirty="0">
                <a:solidFill>
                  <a:schemeClr val="bg1"/>
                </a:solidFill>
              </a:rPr>
              <a:t>show three individual realisations of year-to-year variation. Thick black lines show observed annual global and England/Wales precipitation time series up to winter 2014/15. (Taken from Sexton and Harris (2015). </a:t>
            </a:r>
          </a:p>
        </p:txBody>
      </p:sp>
      <p:sp>
        <p:nvSpPr>
          <p:cNvPr id="4" name="TextBox 3"/>
          <p:cNvSpPr txBox="1"/>
          <p:nvPr/>
        </p:nvSpPr>
        <p:spPr>
          <a:xfrm>
            <a:off x="470424" y="5575227"/>
            <a:ext cx="7837553" cy="1138773"/>
          </a:xfrm>
          <a:prstGeom prst="rect">
            <a:avLst/>
          </a:prstGeom>
          <a:noFill/>
        </p:spPr>
        <p:txBody>
          <a:bodyPr wrap="square" rtlCol="0">
            <a:spAutoFit/>
          </a:bodyPr>
          <a:lstStyle/>
          <a:p>
            <a:r>
              <a:rPr lang="en-GB" sz="2400" dirty="0">
                <a:solidFill>
                  <a:schemeClr val="bg1"/>
                </a:solidFill>
              </a:rPr>
              <a:t>Projected natural variability and climate change in UK rainfall, </a:t>
            </a:r>
          </a:p>
          <a:p>
            <a:r>
              <a:rPr lang="en-GB" sz="2000" dirty="0">
                <a:solidFill>
                  <a:schemeClr val="bg1"/>
                </a:solidFill>
              </a:rPr>
              <a:t>National Flood Resilience Review, September 2016</a:t>
            </a:r>
            <a:endParaRPr lang="en-GB" sz="2400" dirty="0">
              <a:solidFill>
                <a:schemeClr val="bg1"/>
              </a:solidFill>
            </a:endParaRPr>
          </a:p>
          <a:p>
            <a:endParaRPr lang="en-GB" sz="2400" dirty="0"/>
          </a:p>
        </p:txBody>
      </p:sp>
    </p:spTree>
    <p:extLst>
      <p:ext uri="{BB962C8B-B14F-4D97-AF65-F5344CB8AC3E}">
        <p14:creationId xmlns:p14="http://schemas.microsoft.com/office/powerpoint/2010/main" val="9647600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72350" y="34815"/>
            <a:ext cx="6344058" cy="6733308"/>
          </a:xfrm>
        </p:spPr>
      </p:pic>
    </p:spTree>
    <p:extLst>
      <p:ext uri="{BB962C8B-B14F-4D97-AF65-F5344CB8AC3E}">
        <p14:creationId xmlns:p14="http://schemas.microsoft.com/office/powerpoint/2010/main" val="274569323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National Flood Resilience Review, September 2016</a:t>
            </a:r>
            <a:br>
              <a:rPr lang="en-GB" dirty="0"/>
            </a:br>
            <a:endParaRPr lang="en-GB" dirty="0"/>
          </a:p>
        </p:txBody>
      </p:sp>
      <p:sp>
        <p:nvSpPr>
          <p:cNvPr id="3" name="Content Placeholder 2"/>
          <p:cNvSpPr>
            <a:spLocks noGrp="1"/>
          </p:cNvSpPr>
          <p:nvPr>
            <p:ph idx="1"/>
          </p:nvPr>
        </p:nvSpPr>
        <p:spPr>
          <a:xfrm>
            <a:off x="585216" y="1303109"/>
            <a:ext cx="11019826" cy="4714071"/>
          </a:xfrm>
        </p:spPr>
        <p:txBody>
          <a:bodyPr>
            <a:normAutofit fontScale="92500" lnSpcReduction="10000"/>
          </a:bodyPr>
          <a:lstStyle/>
          <a:p>
            <a:pPr marL="0" indent="0">
              <a:buNone/>
            </a:pPr>
            <a:r>
              <a:rPr lang="en-GB" dirty="0"/>
              <a:t>…finding evidence for increased storminess over the UK, in terms of frequency or intensity, is currently very challenging and is a topic of active research. </a:t>
            </a:r>
          </a:p>
          <a:p>
            <a:pPr marL="0" indent="0">
              <a:buNone/>
            </a:pPr>
            <a:r>
              <a:rPr lang="en-GB" dirty="0"/>
              <a:t>Most of the reliable high flow records in the UK start in the 1960s. In line with changes in rainfall over the same period, </a:t>
            </a:r>
            <a:r>
              <a:rPr lang="en-GB" dirty="0">
                <a:solidFill>
                  <a:schemeClr val="accent1">
                    <a:lumMod val="60000"/>
                    <a:lumOff val="40000"/>
                  </a:schemeClr>
                </a:solidFill>
              </a:rPr>
              <a:t>annual average flow has increased over the last 50 years in Scotland, Wales and parts of Northern and Western England</a:t>
            </a:r>
            <a:r>
              <a:rPr lang="en-GB" dirty="0"/>
              <a:t>; in contrast, </a:t>
            </a:r>
            <a:r>
              <a:rPr lang="en-GB" dirty="0">
                <a:solidFill>
                  <a:schemeClr val="accent6"/>
                </a:solidFill>
              </a:rPr>
              <a:t>no pronounced changes have occurred in the lowlands of South East England</a:t>
            </a:r>
            <a:r>
              <a:rPr lang="en-GB" dirty="0"/>
              <a:t>. Over the same period, </a:t>
            </a:r>
            <a:r>
              <a:rPr lang="en-GB" dirty="0">
                <a:solidFill>
                  <a:schemeClr val="accent1"/>
                </a:solidFill>
              </a:rPr>
              <a:t>winter flows have increased in upland, western catchments. Autumn flows have increased in Central England and parts of Eastern Scotland</a:t>
            </a:r>
            <a:r>
              <a:rPr lang="en-GB" dirty="0"/>
              <a:t>. There is </a:t>
            </a:r>
            <a:r>
              <a:rPr lang="en-GB" dirty="0">
                <a:solidFill>
                  <a:schemeClr val="accent6"/>
                </a:solidFill>
              </a:rPr>
              <a:t>no apparent pattern of change in summer flows across the UK</a:t>
            </a:r>
            <a:r>
              <a:rPr lang="en-GB" dirty="0"/>
              <a:t>.’ </a:t>
            </a:r>
          </a:p>
          <a:p>
            <a:pPr marL="0" indent="0">
              <a:buNone/>
            </a:pPr>
            <a:r>
              <a:rPr lang="en-GB" dirty="0"/>
              <a:t>‘…the current capabilities of meteorological and hydrological models are </a:t>
            </a:r>
          </a:p>
          <a:p>
            <a:pPr marL="0" indent="0">
              <a:buNone/>
            </a:pPr>
            <a:r>
              <a:rPr lang="en-GB" dirty="0">
                <a:solidFill>
                  <a:srgbClr val="FF0000"/>
                </a:solidFill>
              </a:rPr>
              <a:t>not</a:t>
            </a:r>
            <a:r>
              <a:rPr lang="en-GB" dirty="0"/>
              <a:t> robust enough to attribute recent flooding events to climate change.’</a:t>
            </a:r>
          </a:p>
        </p:txBody>
      </p:sp>
    </p:spTree>
    <p:extLst>
      <p:ext uri="{BB962C8B-B14F-4D97-AF65-F5344CB8AC3E}">
        <p14:creationId xmlns:p14="http://schemas.microsoft.com/office/powerpoint/2010/main" val="114824604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1132602" cy="1325563"/>
          </a:xfrm>
        </p:spPr>
        <p:txBody>
          <a:bodyPr>
            <a:noAutofit/>
          </a:bodyPr>
          <a:lstStyle/>
          <a:p>
            <a:r>
              <a:rPr lang="en-GB" sz="3600" dirty="0"/>
              <a:t>Reducing dependence on fossil fuels: the giant solar array at Noor, Morocco, close to Marrakech where the current Conference of the Parties (COP22) is taking place</a:t>
            </a:r>
          </a:p>
        </p:txBody>
      </p:sp>
      <p:pic>
        <p:nvPicPr>
          <p:cNvPr id="4" name="Content Placeholder 3"/>
          <p:cNvPicPr>
            <a:picLocks noGrp="1" noChangeAspect="1"/>
          </p:cNvPicPr>
          <p:nvPr>
            <p:ph idx="1"/>
          </p:nvPr>
        </p:nvPicPr>
        <p:blipFill>
          <a:blip r:embed="rId2"/>
          <a:stretch>
            <a:fillRect/>
          </a:stretch>
        </p:blipFill>
        <p:spPr>
          <a:xfrm>
            <a:off x="838200" y="2017746"/>
            <a:ext cx="8166399" cy="4593600"/>
          </a:xfrm>
          <a:prstGeom prst="rect">
            <a:avLst/>
          </a:prstGeom>
        </p:spPr>
      </p:pic>
    </p:spTree>
    <p:extLst>
      <p:ext uri="{BB962C8B-B14F-4D97-AF65-F5344CB8AC3E}">
        <p14:creationId xmlns:p14="http://schemas.microsoft.com/office/powerpoint/2010/main" val="342943079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41812" y="386026"/>
            <a:ext cx="11572384" cy="868008"/>
          </a:xfrm>
        </p:spPr>
        <p:txBody>
          <a:bodyPr>
            <a:normAutofit fontScale="90000"/>
          </a:bodyPr>
          <a:lstStyle/>
          <a:p>
            <a:r>
              <a:rPr lang="en-GB" dirty="0"/>
              <a:t>Per-capita solar PV electricity generation in the world’s major economies, 2000-2015</a:t>
            </a:r>
          </a:p>
        </p:txBody>
      </p:sp>
      <p:pic>
        <p:nvPicPr>
          <p:cNvPr id="5" name="Picture 4"/>
          <p:cNvPicPr>
            <a:picLocks noChangeAspect="1"/>
          </p:cNvPicPr>
          <p:nvPr/>
        </p:nvPicPr>
        <p:blipFill rotWithShape="1">
          <a:blip r:embed="rId2"/>
          <a:srcRect t="4180"/>
          <a:stretch/>
        </p:blipFill>
        <p:spPr>
          <a:xfrm>
            <a:off x="277803" y="1619793"/>
            <a:ext cx="11636393" cy="5031813"/>
          </a:xfrm>
          <a:prstGeom prst="rect">
            <a:avLst/>
          </a:prstGeom>
        </p:spPr>
      </p:pic>
      <p:sp>
        <p:nvSpPr>
          <p:cNvPr id="6" name="Oval 5"/>
          <p:cNvSpPr/>
          <p:nvPr/>
        </p:nvSpPr>
        <p:spPr>
          <a:xfrm>
            <a:off x="10371909" y="4498848"/>
            <a:ext cx="998002" cy="172429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59602132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1811" y="458753"/>
            <a:ext cx="11383409" cy="955991"/>
          </a:xfrm>
        </p:spPr>
        <p:txBody>
          <a:bodyPr>
            <a:normAutofit fontScale="90000"/>
          </a:bodyPr>
          <a:lstStyle/>
          <a:p>
            <a:r>
              <a:rPr lang="en-GB" dirty="0"/>
              <a:t>Biggest wind farm in the world approved in August 2016 for the area off Grimsby – 480 square miles</a:t>
            </a:r>
            <a:br>
              <a:rPr lang="en-GB" dirty="0"/>
            </a:br>
            <a:endParaRPr lang="en-GB" dirty="0"/>
          </a:p>
        </p:txBody>
      </p:sp>
      <p:sp>
        <p:nvSpPr>
          <p:cNvPr id="3" name="Content Placeholder 2"/>
          <p:cNvSpPr>
            <a:spLocks noGrp="1"/>
          </p:cNvSpPr>
          <p:nvPr>
            <p:ph idx="1"/>
          </p:nvPr>
        </p:nvSpPr>
        <p:spPr>
          <a:xfrm>
            <a:off x="7962245" y="3924509"/>
            <a:ext cx="3275293" cy="1102079"/>
          </a:xfrm>
        </p:spPr>
        <p:txBody>
          <a:bodyPr>
            <a:normAutofit fontScale="77500" lnSpcReduction="20000"/>
          </a:bodyPr>
          <a:lstStyle/>
          <a:p>
            <a:pPr marL="0" indent="0">
              <a:lnSpc>
                <a:spcPct val="120000"/>
              </a:lnSpc>
              <a:buNone/>
            </a:pPr>
            <a:r>
              <a:rPr lang="en-GB" dirty="0" err="1"/>
              <a:t>Hornsea</a:t>
            </a:r>
            <a:r>
              <a:rPr lang="en-GB" dirty="0"/>
              <a:t> Project 2 with 300 turbines, each taller than the Gherkin building</a:t>
            </a:r>
          </a:p>
        </p:txBody>
      </p:sp>
      <p:pic>
        <p:nvPicPr>
          <p:cNvPr id="4" name="Picture 3"/>
          <p:cNvPicPr>
            <a:picLocks noChangeAspect="1"/>
          </p:cNvPicPr>
          <p:nvPr/>
        </p:nvPicPr>
        <p:blipFill>
          <a:blip r:embed="rId2"/>
          <a:stretch>
            <a:fillRect/>
          </a:stretch>
        </p:blipFill>
        <p:spPr>
          <a:xfrm>
            <a:off x="341811" y="1891928"/>
            <a:ext cx="7205735" cy="4649951"/>
          </a:xfrm>
          <a:prstGeom prst="rect">
            <a:avLst/>
          </a:prstGeom>
        </p:spPr>
      </p:pic>
      <p:pic>
        <p:nvPicPr>
          <p:cNvPr id="5" name="Picture 4"/>
          <p:cNvPicPr>
            <a:picLocks noChangeAspect="1"/>
          </p:cNvPicPr>
          <p:nvPr/>
        </p:nvPicPr>
        <p:blipFill>
          <a:blip r:embed="rId3"/>
          <a:stretch>
            <a:fillRect/>
          </a:stretch>
        </p:blipFill>
        <p:spPr>
          <a:xfrm>
            <a:off x="7962245" y="1891928"/>
            <a:ext cx="3600995" cy="1814748"/>
          </a:xfrm>
          <a:prstGeom prst="rect">
            <a:avLst/>
          </a:prstGeom>
        </p:spPr>
      </p:pic>
    </p:spTree>
    <p:extLst>
      <p:ext uri="{BB962C8B-B14F-4D97-AF65-F5344CB8AC3E}">
        <p14:creationId xmlns:p14="http://schemas.microsoft.com/office/powerpoint/2010/main" val="369286836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2533" y="129993"/>
            <a:ext cx="11848448" cy="1325563"/>
          </a:xfrm>
        </p:spPr>
        <p:txBody>
          <a:bodyPr/>
          <a:lstStyle/>
          <a:p>
            <a:r>
              <a:rPr lang="en-GB" dirty="0"/>
              <a:t>Per-capita hydroelectricity generation in the world’s major economies,1965-2015</a:t>
            </a:r>
          </a:p>
        </p:txBody>
      </p:sp>
      <p:pic>
        <p:nvPicPr>
          <p:cNvPr id="3" name="Picture 2"/>
          <p:cNvPicPr>
            <a:picLocks noChangeAspect="1"/>
          </p:cNvPicPr>
          <p:nvPr/>
        </p:nvPicPr>
        <p:blipFill rotWithShape="1">
          <a:blip r:embed="rId2"/>
          <a:srcRect t="3897"/>
          <a:stretch/>
        </p:blipFill>
        <p:spPr>
          <a:xfrm>
            <a:off x="286947" y="1551867"/>
            <a:ext cx="11621154" cy="5116068"/>
          </a:xfrm>
          <a:prstGeom prst="rect">
            <a:avLst/>
          </a:prstGeom>
        </p:spPr>
      </p:pic>
      <p:sp>
        <p:nvSpPr>
          <p:cNvPr id="4" name="Oval 3"/>
          <p:cNvSpPr/>
          <p:nvPr/>
        </p:nvSpPr>
        <p:spPr>
          <a:xfrm>
            <a:off x="10283081" y="5094514"/>
            <a:ext cx="998002" cy="113385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p:cNvPicPr>
            <a:picLocks noChangeAspect="1"/>
          </p:cNvPicPr>
          <p:nvPr/>
        </p:nvPicPr>
        <p:blipFill rotWithShape="1">
          <a:blip r:embed="rId3"/>
          <a:srcRect l="1713" t="1415" b="-346"/>
          <a:stretch/>
        </p:blipFill>
        <p:spPr>
          <a:xfrm>
            <a:off x="6928539" y="960772"/>
            <a:ext cx="4832006" cy="3695103"/>
          </a:xfrm>
          <a:prstGeom prst="rect">
            <a:avLst/>
          </a:prstGeom>
        </p:spPr>
      </p:pic>
    </p:spTree>
    <p:extLst>
      <p:ext uri="{BB962C8B-B14F-4D97-AF65-F5344CB8AC3E}">
        <p14:creationId xmlns:p14="http://schemas.microsoft.com/office/powerpoint/2010/main" val="228537503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4103" y="88192"/>
            <a:ext cx="10515600" cy="1325563"/>
          </a:xfrm>
        </p:spPr>
        <p:txBody>
          <a:bodyPr/>
          <a:lstStyle/>
          <a:p>
            <a:r>
              <a:rPr lang="en-GB" dirty="0"/>
              <a:t>The nuclear option – carbon-free?</a:t>
            </a:r>
          </a:p>
        </p:txBody>
      </p:sp>
      <p:pic>
        <p:nvPicPr>
          <p:cNvPr id="3" name="Picture 2"/>
          <p:cNvPicPr>
            <a:picLocks noChangeAspect="1"/>
          </p:cNvPicPr>
          <p:nvPr/>
        </p:nvPicPr>
        <p:blipFill>
          <a:blip r:embed="rId2"/>
          <a:stretch>
            <a:fillRect/>
          </a:stretch>
        </p:blipFill>
        <p:spPr>
          <a:xfrm>
            <a:off x="494103" y="1413755"/>
            <a:ext cx="6784622" cy="4683578"/>
          </a:xfrm>
          <a:prstGeom prst="rect">
            <a:avLst/>
          </a:prstGeom>
        </p:spPr>
      </p:pic>
      <p:sp>
        <p:nvSpPr>
          <p:cNvPr id="4" name="TextBox 3"/>
          <p:cNvSpPr txBox="1"/>
          <p:nvPr/>
        </p:nvSpPr>
        <p:spPr>
          <a:xfrm>
            <a:off x="7738436" y="1264485"/>
            <a:ext cx="2680498" cy="4524315"/>
          </a:xfrm>
          <a:prstGeom prst="rect">
            <a:avLst/>
          </a:prstGeom>
          <a:noFill/>
        </p:spPr>
        <p:txBody>
          <a:bodyPr wrap="square" rtlCol="0">
            <a:spAutoFit/>
          </a:bodyPr>
          <a:lstStyle/>
          <a:p>
            <a:r>
              <a:rPr lang="en-GB" sz="2400" dirty="0">
                <a:solidFill>
                  <a:schemeClr val="bg1"/>
                </a:solidFill>
              </a:rPr>
              <a:t>A Greenpeace activist projects the slogan 'Nuclear power station </a:t>
            </a:r>
            <a:r>
              <a:rPr lang="en-GB" sz="2400" dirty="0" err="1">
                <a:solidFill>
                  <a:schemeClr val="bg1"/>
                </a:solidFill>
              </a:rPr>
              <a:t>Grundremmingen</a:t>
            </a:r>
            <a:r>
              <a:rPr lang="en-GB" sz="2400" dirty="0">
                <a:solidFill>
                  <a:schemeClr val="bg1"/>
                </a:solidFill>
              </a:rPr>
              <a:t>: nuclear power harms Germany’.</a:t>
            </a:r>
          </a:p>
          <a:p>
            <a:endParaRPr lang="en-GB" sz="2400" dirty="0">
              <a:solidFill>
                <a:schemeClr val="bg1"/>
              </a:solidFill>
            </a:endParaRPr>
          </a:p>
          <a:p>
            <a:r>
              <a:rPr lang="en-GB" sz="2400" dirty="0">
                <a:solidFill>
                  <a:schemeClr val="bg1"/>
                </a:solidFill>
              </a:rPr>
              <a:t>Picture: THOMAS EINBERGER/AFP/Getty Images, in the Telegraph</a:t>
            </a:r>
          </a:p>
        </p:txBody>
      </p:sp>
    </p:spTree>
    <p:extLst>
      <p:ext uri="{BB962C8B-B14F-4D97-AF65-F5344CB8AC3E}">
        <p14:creationId xmlns:p14="http://schemas.microsoft.com/office/powerpoint/2010/main" val="9571296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31361" y="103868"/>
            <a:ext cx="10515600" cy="1325563"/>
          </a:xfrm>
        </p:spPr>
        <p:txBody>
          <a:bodyPr/>
          <a:lstStyle/>
          <a:p>
            <a:r>
              <a:rPr lang="en-GB" dirty="0"/>
              <a:t>First generation biofuels</a:t>
            </a:r>
          </a:p>
        </p:txBody>
      </p:sp>
      <p:pic>
        <p:nvPicPr>
          <p:cNvPr id="2050" name="Picture 2" descr="Palm oil plantation in Indonesia used for biofue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1360" y="1201783"/>
            <a:ext cx="5179691" cy="444442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5946214" y="1054851"/>
            <a:ext cx="6045490" cy="3970318"/>
          </a:xfrm>
          <a:prstGeom prst="rect">
            <a:avLst/>
          </a:prstGeom>
          <a:noFill/>
        </p:spPr>
        <p:txBody>
          <a:bodyPr wrap="square" rtlCol="0">
            <a:spAutoFit/>
          </a:bodyPr>
          <a:lstStyle/>
          <a:p>
            <a:r>
              <a:rPr lang="en-GB" dirty="0">
                <a:solidFill>
                  <a:schemeClr val="bg1"/>
                </a:solidFill>
              </a:rPr>
              <a:t>Biofuels such as ethanol and biodiesel are worse for the environment that petrol, 2016 research from the University of Michigan has stated. </a:t>
            </a:r>
            <a:r>
              <a:rPr lang="en-GB" cap="all" dirty="0">
                <a:solidFill>
                  <a:schemeClr val="bg1"/>
                </a:solidFill>
              </a:rPr>
              <a:t>T</a:t>
            </a:r>
            <a:r>
              <a:rPr lang="en-GB" dirty="0">
                <a:solidFill>
                  <a:schemeClr val="bg1"/>
                </a:solidFill>
              </a:rPr>
              <a:t>he alternative energy source represents an attempt to be carbon-neutral because the plants from which it is made absorb carbon dioxide from the atmosphere while they are growing. However, the scientists analysed real data on crop production, biofuel production, fossil fuel production and vehicle emissions finding that these crops absorb only 37% of the CO</a:t>
            </a:r>
            <a:r>
              <a:rPr lang="en-GB" sz="1400" dirty="0">
                <a:solidFill>
                  <a:schemeClr val="bg1"/>
                </a:solidFill>
              </a:rPr>
              <a:t>2</a:t>
            </a:r>
            <a:r>
              <a:rPr lang="en-GB" dirty="0">
                <a:solidFill>
                  <a:schemeClr val="bg1"/>
                </a:solidFill>
              </a:rPr>
              <a:t> that is later released into the atmosphere when they are burnt, meaning the process actually increases the amount of greenhouse gas in the air. </a:t>
            </a:r>
          </a:p>
          <a:p>
            <a:r>
              <a:rPr lang="en-GB" dirty="0">
                <a:solidFill>
                  <a:schemeClr val="bg1"/>
                </a:solidFill>
              </a:rPr>
              <a:t>In the UK, the Renewable Transport Fuel Obligation now means that 4.75% of any suppliers’ fuel must come from renewables, usually ethanol derived from crops.</a:t>
            </a:r>
          </a:p>
        </p:txBody>
      </p:sp>
      <p:sp>
        <p:nvSpPr>
          <p:cNvPr id="7" name="TextBox 6"/>
          <p:cNvSpPr txBox="1"/>
          <p:nvPr/>
        </p:nvSpPr>
        <p:spPr>
          <a:xfrm>
            <a:off x="331361" y="5934675"/>
            <a:ext cx="8770537" cy="830997"/>
          </a:xfrm>
          <a:prstGeom prst="rect">
            <a:avLst/>
          </a:prstGeom>
          <a:noFill/>
        </p:spPr>
        <p:txBody>
          <a:bodyPr wrap="square" rtlCol="0">
            <a:spAutoFit/>
          </a:bodyPr>
          <a:lstStyle/>
          <a:p>
            <a:r>
              <a:rPr lang="en-GB" sz="2400" dirty="0">
                <a:solidFill>
                  <a:schemeClr val="bg1"/>
                </a:solidFill>
              </a:rPr>
              <a:t>Indonesian biofuel plantation. </a:t>
            </a:r>
          </a:p>
          <a:p>
            <a:r>
              <a:rPr lang="en-GB" sz="2400" dirty="0">
                <a:solidFill>
                  <a:srgbClr val="00B050"/>
                </a:solidFill>
              </a:rPr>
              <a:t>Second generation </a:t>
            </a:r>
            <a:r>
              <a:rPr lang="en-GB" sz="2400" dirty="0">
                <a:solidFill>
                  <a:schemeClr val="bg1"/>
                </a:solidFill>
              </a:rPr>
              <a:t>biofuels use crop residues and waste. </a:t>
            </a:r>
          </a:p>
        </p:txBody>
      </p:sp>
    </p:spTree>
    <p:extLst>
      <p:ext uri="{BB962C8B-B14F-4D97-AF65-F5344CB8AC3E}">
        <p14:creationId xmlns:p14="http://schemas.microsoft.com/office/powerpoint/2010/main" val="170608038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Geoengineering: dealing with the trouble in new ways</a:t>
            </a:r>
          </a:p>
        </p:txBody>
      </p:sp>
      <p:sp>
        <p:nvSpPr>
          <p:cNvPr id="3" name="Content Placeholder 2"/>
          <p:cNvSpPr>
            <a:spLocks noGrp="1"/>
          </p:cNvSpPr>
          <p:nvPr>
            <p:ph idx="1"/>
          </p:nvPr>
        </p:nvSpPr>
        <p:spPr>
          <a:xfrm>
            <a:off x="838200" y="1825624"/>
            <a:ext cx="6043313" cy="4714071"/>
          </a:xfrm>
        </p:spPr>
        <p:txBody>
          <a:bodyPr>
            <a:normAutofit lnSpcReduction="10000"/>
          </a:bodyPr>
          <a:lstStyle/>
          <a:p>
            <a:pPr marL="0" indent="0">
              <a:buNone/>
            </a:pPr>
            <a:r>
              <a:rPr lang="en-GB" dirty="0"/>
              <a:t>Checklist for funding research:</a:t>
            </a:r>
          </a:p>
          <a:p>
            <a:r>
              <a:rPr lang="en-GB" dirty="0">
                <a:solidFill>
                  <a:srgbClr val="FF0000"/>
                </a:solidFill>
              </a:rPr>
              <a:t>Value</a:t>
            </a:r>
            <a:r>
              <a:rPr lang="en-GB" dirty="0"/>
              <a:t> – social and scientific benefit, and new understandings</a:t>
            </a:r>
          </a:p>
          <a:p>
            <a:r>
              <a:rPr lang="en-GB" dirty="0">
                <a:solidFill>
                  <a:srgbClr val="FF0000"/>
                </a:solidFill>
              </a:rPr>
              <a:t>Risk</a:t>
            </a:r>
            <a:r>
              <a:rPr lang="en-GB" dirty="0"/>
              <a:t> – known, predicted or perceived downsides</a:t>
            </a:r>
          </a:p>
          <a:p>
            <a:r>
              <a:rPr lang="en-GB" dirty="0">
                <a:solidFill>
                  <a:srgbClr val="FF0000"/>
                </a:solidFill>
              </a:rPr>
              <a:t>Transparency</a:t>
            </a:r>
            <a:r>
              <a:rPr lang="en-GB" dirty="0"/>
              <a:t> – open experiments with public information</a:t>
            </a:r>
          </a:p>
          <a:p>
            <a:r>
              <a:rPr lang="en-GB" dirty="0">
                <a:solidFill>
                  <a:srgbClr val="FF0000"/>
                </a:solidFill>
              </a:rPr>
              <a:t>Vested interests </a:t>
            </a:r>
            <a:r>
              <a:rPr lang="en-GB" dirty="0"/>
              <a:t>– no conflicts of interest, and IP caution</a:t>
            </a:r>
          </a:p>
          <a:p>
            <a:r>
              <a:rPr lang="en-GB" dirty="0">
                <a:solidFill>
                  <a:srgbClr val="FF0000"/>
                </a:solidFill>
              </a:rPr>
              <a:t>Legal considerations </a:t>
            </a:r>
            <a:r>
              <a:rPr lang="en-GB" dirty="0"/>
              <a:t>– international regulatory review</a:t>
            </a:r>
          </a:p>
        </p:txBody>
      </p:sp>
      <p:sp>
        <p:nvSpPr>
          <p:cNvPr id="5" name="Rectangle 4"/>
          <p:cNvSpPr/>
          <p:nvPr/>
        </p:nvSpPr>
        <p:spPr>
          <a:xfrm>
            <a:off x="8911244" y="4505498"/>
            <a:ext cx="3280756" cy="235250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backgroundRemoval t="542" b="99458" l="0" r="99819"/>
                    </a14:imgEffect>
                  </a14:imgLayer>
                </a14:imgProps>
              </a:ext>
            </a:extLst>
          </a:blip>
          <a:stretch>
            <a:fillRect/>
          </a:stretch>
        </p:blipFill>
        <p:spPr>
          <a:xfrm>
            <a:off x="6703858" y="3269008"/>
            <a:ext cx="5639070" cy="3762779"/>
          </a:xfrm>
          <a:prstGeom prst="rect">
            <a:avLst/>
          </a:prstGeom>
        </p:spPr>
      </p:pic>
    </p:spTree>
    <p:extLst>
      <p:ext uri="{BB962C8B-B14F-4D97-AF65-F5344CB8AC3E}">
        <p14:creationId xmlns:p14="http://schemas.microsoft.com/office/powerpoint/2010/main" val="275323170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2192000" cy="6782400"/>
          </a:xfrm>
          <a:prstGeom prst="rect">
            <a:avLst/>
          </a:prstGeom>
        </p:spPr>
      </p:pic>
    </p:spTree>
    <p:extLst>
      <p:ext uri="{BB962C8B-B14F-4D97-AF65-F5344CB8AC3E}">
        <p14:creationId xmlns:p14="http://schemas.microsoft.com/office/powerpoint/2010/main" val="143375248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29183" y="577921"/>
            <a:ext cx="7320426" cy="4540649"/>
          </a:xfrm>
        </p:spPr>
        <p:txBody>
          <a:bodyPr>
            <a:normAutofit fontScale="90000"/>
          </a:bodyPr>
          <a:lstStyle/>
          <a:p>
            <a:br>
              <a:rPr lang="en-GB" sz="3600" i="1" dirty="0"/>
            </a:br>
            <a:r>
              <a:rPr lang="en-GB" sz="4900" dirty="0"/>
              <a:t>Altering the reflectivity of the earth to reradiate solar energy</a:t>
            </a:r>
            <a:br>
              <a:rPr lang="en-GB" sz="3600" i="1" dirty="0"/>
            </a:br>
            <a:br>
              <a:rPr lang="en-GB" sz="3600" i="1" dirty="0"/>
            </a:br>
            <a:r>
              <a:rPr lang="en-GB" sz="3100" i="1" dirty="0"/>
              <a:t>‘Climate engineering experiments should commence now…Small-scale outdoor experiments in particular are needed to provide real-world answers to questions about the efficacy and advisability of climate engineering….. Experiments that extend up to kilometres in altitude and last days to weeks would leave the global climate unchanged but would increase scientific understanding substantially</a:t>
            </a:r>
            <a:r>
              <a:rPr lang="en-GB" sz="3600" i="1" dirty="0"/>
              <a:t>’</a:t>
            </a:r>
            <a:br>
              <a:rPr lang="en-GB" sz="3600" i="1" dirty="0"/>
            </a:br>
            <a:r>
              <a:rPr lang="en-GB" sz="3100" dirty="0"/>
              <a:t>Long </a:t>
            </a:r>
            <a:r>
              <a:rPr lang="en-GB" sz="3100" i="1" dirty="0"/>
              <a:t>et al</a:t>
            </a:r>
            <a:r>
              <a:rPr lang="en-GB" sz="3100" dirty="0"/>
              <a:t>, </a:t>
            </a:r>
            <a:r>
              <a:rPr lang="en-GB" sz="2700" dirty="0"/>
              <a:t>Nature, 5</a:t>
            </a:r>
            <a:r>
              <a:rPr lang="en-GB" sz="2700" baseline="30000" dirty="0"/>
              <a:t>th</a:t>
            </a:r>
            <a:r>
              <a:rPr lang="en-GB" sz="2700" dirty="0"/>
              <a:t> February 2015</a:t>
            </a:r>
          </a:p>
        </p:txBody>
      </p:sp>
      <p:pic>
        <p:nvPicPr>
          <p:cNvPr id="6" name="Picture 5"/>
          <p:cNvPicPr>
            <a:picLocks noChangeAspect="1"/>
          </p:cNvPicPr>
          <p:nvPr/>
        </p:nvPicPr>
        <p:blipFill>
          <a:blip r:embed="rId2"/>
          <a:stretch>
            <a:fillRect/>
          </a:stretch>
        </p:blipFill>
        <p:spPr>
          <a:xfrm>
            <a:off x="8198249" y="289392"/>
            <a:ext cx="3680431" cy="4282045"/>
          </a:xfrm>
          <a:prstGeom prst="rect">
            <a:avLst/>
          </a:prstGeom>
        </p:spPr>
      </p:pic>
      <p:sp>
        <p:nvSpPr>
          <p:cNvPr id="7" name="Rectangle 6"/>
          <p:cNvSpPr/>
          <p:nvPr/>
        </p:nvSpPr>
        <p:spPr>
          <a:xfrm>
            <a:off x="7012141" y="5004883"/>
            <a:ext cx="2915630" cy="1200329"/>
          </a:xfrm>
          <a:prstGeom prst="rect">
            <a:avLst/>
          </a:prstGeom>
        </p:spPr>
        <p:txBody>
          <a:bodyPr wrap="square">
            <a:spAutoFit/>
          </a:bodyPr>
          <a:lstStyle/>
          <a:p>
            <a:r>
              <a:rPr lang="en-GB" dirty="0">
                <a:solidFill>
                  <a:schemeClr val="bg1"/>
                </a:solidFill>
              </a:rPr>
              <a:t>Ship trails (clouds seeded by particles in ship exhaust) off North America on 20 January 2013.</a:t>
            </a:r>
          </a:p>
        </p:txBody>
      </p:sp>
      <p:grpSp>
        <p:nvGrpSpPr>
          <p:cNvPr id="5" name="Group 4"/>
          <p:cNvGrpSpPr/>
          <p:nvPr/>
        </p:nvGrpSpPr>
        <p:grpSpPr>
          <a:xfrm>
            <a:off x="9794864" y="4571437"/>
            <a:ext cx="2472599" cy="2280775"/>
            <a:chOff x="9794864" y="4571437"/>
            <a:chExt cx="2472599" cy="2280775"/>
          </a:xfrm>
        </p:grpSpPr>
        <p:sp>
          <p:nvSpPr>
            <p:cNvPr id="8" name="Rectangle 7"/>
            <p:cNvSpPr/>
            <p:nvPr/>
          </p:nvSpPr>
          <p:spPr>
            <a:xfrm>
              <a:off x="9870328" y="4571437"/>
              <a:ext cx="2321672" cy="22807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p:cNvPicPr>
              <a:picLocks noChangeAspect="1"/>
            </p:cNvPicPr>
            <p:nvPr/>
          </p:nvPicPr>
          <p:blipFill>
            <a:blip r:embed="rId3">
              <a:extLst>
                <a:ext uri="{BEBA8EAE-BF5A-486C-A8C5-ECC9F3942E4B}">
                  <a14:imgProps xmlns:a14="http://schemas.microsoft.com/office/drawing/2010/main">
                    <a14:imgLayer r:embed="rId4">
                      <a14:imgEffect>
                        <a14:backgroundRemoval t="542" b="99458" l="0" r="99819"/>
                      </a14:imgEffect>
                    </a14:imgLayer>
                  </a14:imgProps>
                </a:ext>
              </a:extLst>
            </a:blip>
            <a:stretch>
              <a:fillRect/>
            </a:stretch>
          </p:blipFill>
          <p:spPr>
            <a:xfrm>
              <a:off x="9794864" y="5053703"/>
              <a:ext cx="2472599" cy="1649890"/>
            </a:xfrm>
            <a:prstGeom prst="rect">
              <a:avLst/>
            </a:prstGeom>
            <a:ln>
              <a:noFill/>
            </a:ln>
          </p:spPr>
        </p:pic>
      </p:grpSp>
    </p:spTree>
    <p:extLst>
      <p:ext uri="{BB962C8B-B14F-4D97-AF65-F5344CB8AC3E}">
        <p14:creationId xmlns:p14="http://schemas.microsoft.com/office/powerpoint/2010/main" val="30107153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86528" y="275124"/>
            <a:ext cx="6477197" cy="6110928"/>
          </a:xfrm>
        </p:spPr>
      </p:pic>
      <p:pic>
        <p:nvPicPr>
          <p:cNvPr id="5" name="Picture 4"/>
          <p:cNvPicPr>
            <a:picLocks noChangeAspect="1"/>
          </p:cNvPicPr>
          <p:nvPr/>
        </p:nvPicPr>
        <p:blipFill rotWithShape="1">
          <a:blip r:embed="rId3"/>
          <a:srcRect t="5514" r="78031" b="82517"/>
          <a:stretch/>
        </p:blipFill>
        <p:spPr>
          <a:xfrm>
            <a:off x="7400538" y="208755"/>
            <a:ext cx="4471915" cy="2600811"/>
          </a:xfrm>
          <a:prstGeom prst="rect">
            <a:avLst/>
          </a:prstGeom>
        </p:spPr>
      </p:pic>
      <p:pic>
        <p:nvPicPr>
          <p:cNvPr id="6" name="Picture 5"/>
          <p:cNvPicPr>
            <a:picLocks noChangeAspect="1"/>
          </p:cNvPicPr>
          <p:nvPr/>
        </p:nvPicPr>
        <p:blipFill rotWithShape="1">
          <a:blip r:embed="rId3"/>
          <a:srcRect t="88067" r="78103"/>
          <a:stretch/>
        </p:blipFill>
        <p:spPr>
          <a:xfrm>
            <a:off x="7552717" y="4188542"/>
            <a:ext cx="4319736" cy="2611403"/>
          </a:xfrm>
          <a:prstGeom prst="rect">
            <a:avLst/>
          </a:prstGeom>
        </p:spPr>
      </p:pic>
    </p:spTree>
    <p:extLst>
      <p:ext uri="{BB962C8B-B14F-4D97-AF65-F5344CB8AC3E}">
        <p14:creationId xmlns:p14="http://schemas.microsoft.com/office/powerpoint/2010/main" val="207618000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4335" y="0"/>
            <a:ext cx="10515600" cy="1325563"/>
          </a:xfrm>
        </p:spPr>
        <p:txBody>
          <a:bodyPr/>
          <a:lstStyle/>
          <a:p>
            <a:r>
              <a:rPr lang="en-GB" dirty="0"/>
              <a:t>Dealing with the trouble- CO</a:t>
            </a:r>
            <a:r>
              <a:rPr lang="en-GB" baseline="-25000" dirty="0"/>
              <a:t>2</a:t>
            </a:r>
            <a:r>
              <a:rPr lang="en-GB" dirty="0"/>
              <a:t> removal (CDR)</a:t>
            </a:r>
          </a:p>
        </p:txBody>
      </p:sp>
      <p:grpSp>
        <p:nvGrpSpPr>
          <p:cNvPr id="7" name="Group 6"/>
          <p:cNvGrpSpPr/>
          <p:nvPr/>
        </p:nvGrpSpPr>
        <p:grpSpPr>
          <a:xfrm>
            <a:off x="9794864" y="4571437"/>
            <a:ext cx="2472599" cy="2280775"/>
            <a:chOff x="9794864" y="4571437"/>
            <a:chExt cx="2472599" cy="2280775"/>
          </a:xfrm>
        </p:grpSpPr>
        <p:sp>
          <p:nvSpPr>
            <p:cNvPr id="8" name="Rectangle 7"/>
            <p:cNvSpPr/>
            <p:nvPr/>
          </p:nvSpPr>
          <p:spPr>
            <a:xfrm>
              <a:off x="9870328" y="4571437"/>
              <a:ext cx="2321672" cy="22807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p:cNvPicPr>
              <a:picLocks noChangeAspect="1"/>
            </p:cNvPicPr>
            <p:nvPr/>
          </p:nvPicPr>
          <p:blipFill>
            <a:blip r:embed="rId2">
              <a:extLst>
                <a:ext uri="{BEBA8EAE-BF5A-486C-A8C5-ECC9F3942E4B}">
                  <a14:imgProps xmlns:a14="http://schemas.microsoft.com/office/drawing/2010/main">
                    <a14:imgLayer r:embed="rId3">
                      <a14:imgEffect>
                        <a14:backgroundRemoval t="542" b="99458" l="0" r="99819"/>
                      </a14:imgEffect>
                    </a14:imgLayer>
                  </a14:imgProps>
                </a:ext>
              </a:extLst>
            </a:blip>
            <a:stretch>
              <a:fillRect/>
            </a:stretch>
          </p:blipFill>
          <p:spPr>
            <a:xfrm>
              <a:off x="9794864" y="5053703"/>
              <a:ext cx="2472599" cy="1649890"/>
            </a:xfrm>
            <a:prstGeom prst="rect">
              <a:avLst/>
            </a:prstGeom>
            <a:ln>
              <a:noFill/>
            </a:ln>
          </p:spPr>
        </p:pic>
      </p:grpSp>
      <p:sp>
        <p:nvSpPr>
          <p:cNvPr id="3" name="Content Placeholder 2"/>
          <p:cNvSpPr>
            <a:spLocks noGrp="1"/>
          </p:cNvSpPr>
          <p:nvPr>
            <p:ph idx="1"/>
          </p:nvPr>
        </p:nvSpPr>
        <p:spPr>
          <a:xfrm>
            <a:off x="284335" y="785821"/>
            <a:ext cx="10515600" cy="5599304"/>
          </a:xfrm>
        </p:spPr>
        <p:txBody>
          <a:bodyPr>
            <a:normAutofit fontScale="92500" lnSpcReduction="10000"/>
          </a:bodyPr>
          <a:lstStyle/>
          <a:p>
            <a:pPr marL="0" indent="0">
              <a:buNone/>
            </a:pPr>
            <a:endParaRPr lang="en-GB" dirty="0"/>
          </a:p>
          <a:p>
            <a:pPr marL="0" indent="0">
              <a:buNone/>
            </a:pPr>
            <a:r>
              <a:rPr lang="en-GB" dirty="0"/>
              <a:t>Technologies which reduce the levels of C0</a:t>
            </a:r>
            <a:r>
              <a:rPr lang="en-GB" baseline="-25000" dirty="0"/>
              <a:t>2</a:t>
            </a:r>
            <a:r>
              <a:rPr lang="en-GB" dirty="0"/>
              <a:t> in the atmosphere, including</a:t>
            </a:r>
          </a:p>
          <a:p>
            <a:r>
              <a:rPr lang="en-GB" dirty="0"/>
              <a:t>bioenergy with carbon capture and storage</a:t>
            </a:r>
          </a:p>
          <a:p>
            <a:r>
              <a:rPr lang="en-GB" dirty="0"/>
              <a:t>biochar</a:t>
            </a:r>
          </a:p>
          <a:p>
            <a:r>
              <a:rPr lang="en-GB" dirty="0"/>
              <a:t>direct air capture </a:t>
            </a:r>
          </a:p>
          <a:p>
            <a:r>
              <a:rPr lang="en-GB" dirty="0"/>
              <a:t>ocean fertilisation</a:t>
            </a:r>
          </a:p>
          <a:p>
            <a:r>
              <a:rPr lang="en-GB" dirty="0"/>
              <a:t>enhanced weathering </a:t>
            </a:r>
          </a:p>
          <a:p>
            <a:pPr marL="0" indent="0">
              <a:buNone/>
            </a:pPr>
            <a:r>
              <a:rPr lang="en-GB" dirty="0"/>
              <a:t>CDR is a different approach than removing CO</a:t>
            </a:r>
            <a:r>
              <a:rPr lang="en-GB" baseline="-25000" dirty="0"/>
              <a:t>2</a:t>
            </a:r>
            <a:r>
              <a:rPr lang="en-GB" dirty="0"/>
              <a:t> from the stack emissions of large fossil fuel point sources, such as power stations. The latter reduces emissions but cannot reduce the amount of carbon dioxide already in the atmosphere. As CDR removes carbon dioxide from the atmosphere, it creates </a:t>
            </a:r>
            <a:r>
              <a:rPr lang="en-GB" dirty="0">
                <a:solidFill>
                  <a:schemeClr val="accent5">
                    <a:lumMod val="40000"/>
                    <a:lumOff val="60000"/>
                  </a:schemeClr>
                </a:solidFill>
              </a:rPr>
              <a:t>negative emissions</a:t>
            </a:r>
            <a:r>
              <a:rPr lang="en-GB" dirty="0"/>
              <a:t>, offsetting those from dispersed point sources such as domestic heating systems, airplanes and vehicle exhausts. </a:t>
            </a:r>
          </a:p>
          <a:p>
            <a:pPr marL="0" indent="0">
              <a:buNone/>
            </a:pPr>
            <a:endParaRPr lang="en-GB" dirty="0"/>
          </a:p>
        </p:txBody>
      </p:sp>
    </p:spTree>
    <p:extLst>
      <p:ext uri="{BB962C8B-B14F-4D97-AF65-F5344CB8AC3E}">
        <p14:creationId xmlns:p14="http://schemas.microsoft.com/office/powerpoint/2010/main" val="363541514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193598" y="1471408"/>
            <a:ext cx="4641109" cy="2864684"/>
          </a:xfrm>
          <a:prstGeom prst="rect">
            <a:avLst/>
          </a:prstGeom>
        </p:spPr>
      </p:pic>
      <p:sp>
        <p:nvSpPr>
          <p:cNvPr id="6" name="Title 5"/>
          <p:cNvSpPr>
            <a:spLocks noGrp="1"/>
          </p:cNvSpPr>
          <p:nvPr>
            <p:ph type="title"/>
          </p:nvPr>
        </p:nvSpPr>
        <p:spPr>
          <a:xfrm>
            <a:off x="318733" y="234496"/>
            <a:ext cx="10515600" cy="1325563"/>
          </a:xfrm>
        </p:spPr>
        <p:txBody>
          <a:bodyPr>
            <a:normAutofit fontScale="90000"/>
          </a:bodyPr>
          <a:lstStyle/>
          <a:p>
            <a:r>
              <a:rPr lang="en-GB" dirty="0"/>
              <a:t>Taking carbon dioxide out of short term circulation: Carbon Capture and Storage</a:t>
            </a:r>
            <a:br>
              <a:rPr lang="en-GB" dirty="0"/>
            </a:br>
            <a:endParaRPr lang="en-GB" dirty="0"/>
          </a:p>
        </p:txBody>
      </p:sp>
      <p:grpSp>
        <p:nvGrpSpPr>
          <p:cNvPr id="5" name="Group 4"/>
          <p:cNvGrpSpPr/>
          <p:nvPr/>
        </p:nvGrpSpPr>
        <p:grpSpPr>
          <a:xfrm>
            <a:off x="9794864" y="4577225"/>
            <a:ext cx="2472599" cy="2280775"/>
            <a:chOff x="9794864" y="4571437"/>
            <a:chExt cx="2472599" cy="2280775"/>
          </a:xfrm>
        </p:grpSpPr>
        <p:sp>
          <p:nvSpPr>
            <p:cNvPr id="8" name="Rectangle 7"/>
            <p:cNvSpPr/>
            <p:nvPr/>
          </p:nvSpPr>
          <p:spPr>
            <a:xfrm>
              <a:off x="9870328" y="4571437"/>
              <a:ext cx="2321672" cy="22807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p:cNvPicPr>
              <a:picLocks noChangeAspect="1"/>
            </p:cNvPicPr>
            <p:nvPr/>
          </p:nvPicPr>
          <p:blipFill>
            <a:blip r:embed="rId3">
              <a:extLst>
                <a:ext uri="{BEBA8EAE-BF5A-486C-A8C5-ECC9F3942E4B}">
                  <a14:imgProps xmlns:a14="http://schemas.microsoft.com/office/drawing/2010/main">
                    <a14:imgLayer r:embed="rId4">
                      <a14:imgEffect>
                        <a14:backgroundRemoval t="542" b="99458" l="0" r="99819"/>
                      </a14:imgEffect>
                    </a14:imgLayer>
                  </a14:imgProps>
                </a:ext>
              </a:extLst>
            </a:blip>
            <a:stretch>
              <a:fillRect/>
            </a:stretch>
          </p:blipFill>
          <p:spPr>
            <a:xfrm>
              <a:off x="9794864" y="5053703"/>
              <a:ext cx="2472599" cy="1649890"/>
            </a:xfrm>
            <a:prstGeom prst="rect">
              <a:avLst/>
            </a:prstGeom>
            <a:ln>
              <a:noFill/>
            </a:ln>
          </p:spPr>
        </p:pic>
      </p:grpSp>
      <p:pic>
        <p:nvPicPr>
          <p:cNvPr id="2" name="Picture 1"/>
          <p:cNvPicPr>
            <a:picLocks noChangeAspect="1"/>
          </p:cNvPicPr>
          <p:nvPr/>
        </p:nvPicPr>
        <p:blipFill>
          <a:blip r:embed="rId5"/>
          <a:stretch>
            <a:fillRect/>
          </a:stretch>
        </p:blipFill>
        <p:spPr>
          <a:xfrm>
            <a:off x="487217" y="1514910"/>
            <a:ext cx="6588185" cy="4969492"/>
          </a:xfrm>
          <a:prstGeom prst="rect">
            <a:avLst/>
          </a:prstGeom>
        </p:spPr>
      </p:pic>
      <p:sp>
        <p:nvSpPr>
          <p:cNvPr id="3" name="Rectangle 2"/>
          <p:cNvSpPr/>
          <p:nvPr/>
        </p:nvSpPr>
        <p:spPr>
          <a:xfrm>
            <a:off x="7243886" y="4577225"/>
            <a:ext cx="1968296" cy="369332"/>
          </a:xfrm>
          <a:prstGeom prst="rect">
            <a:avLst/>
          </a:prstGeom>
        </p:spPr>
        <p:txBody>
          <a:bodyPr wrap="none">
            <a:spAutoFit/>
          </a:bodyPr>
          <a:lstStyle/>
          <a:p>
            <a:r>
              <a:rPr lang="en-GB" dirty="0">
                <a:solidFill>
                  <a:schemeClr val="bg1"/>
                </a:solidFill>
              </a:rPr>
              <a:t>Siemens’ CCS plant</a:t>
            </a:r>
            <a:endParaRPr lang="en-GB" dirty="0">
              <a:solidFill>
                <a:schemeClr val="bg1"/>
              </a:solidFill>
            </a:endParaRPr>
          </a:p>
        </p:txBody>
      </p:sp>
    </p:spTree>
    <p:extLst>
      <p:ext uri="{BB962C8B-B14F-4D97-AF65-F5344CB8AC3E}">
        <p14:creationId xmlns:p14="http://schemas.microsoft.com/office/powerpoint/2010/main" val="388757882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9794864" y="4577225"/>
            <a:ext cx="2472599" cy="2280775"/>
            <a:chOff x="9794864" y="4571437"/>
            <a:chExt cx="2472599" cy="2280775"/>
          </a:xfrm>
        </p:grpSpPr>
        <p:sp>
          <p:nvSpPr>
            <p:cNvPr id="5" name="Rectangle 4"/>
            <p:cNvSpPr/>
            <p:nvPr/>
          </p:nvSpPr>
          <p:spPr>
            <a:xfrm>
              <a:off x="9870328" y="4571437"/>
              <a:ext cx="2321672" cy="22807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backgroundRemoval t="542" b="99458" l="0" r="99819"/>
                      </a14:imgEffect>
                    </a14:imgLayer>
                  </a14:imgProps>
                </a:ext>
              </a:extLst>
            </a:blip>
            <a:stretch>
              <a:fillRect/>
            </a:stretch>
          </p:blipFill>
          <p:spPr>
            <a:xfrm>
              <a:off x="9794864" y="5053703"/>
              <a:ext cx="2472599" cy="1649890"/>
            </a:xfrm>
            <a:prstGeom prst="rect">
              <a:avLst/>
            </a:prstGeom>
            <a:ln>
              <a:noFill/>
            </a:ln>
          </p:spPr>
        </p:pic>
      </p:grpSp>
      <p:sp>
        <p:nvSpPr>
          <p:cNvPr id="2" name="Title 1"/>
          <p:cNvSpPr>
            <a:spLocks noGrp="1"/>
          </p:cNvSpPr>
          <p:nvPr>
            <p:ph type="title"/>
          </p:nvPr>
        </p:nvSpPr>
        <p:spPr>
          <a:xfrm>
            <a:off x="885226" y="124769"/>
            <a:ext cx="10515600" cy="1325563"/>
          </a:xfrm>
        </p:spPr>
        <p:txBody>
          <a:bodyPr/>
          <a:lstStyle/>
          <a:p>
            <a:r>
              <a:rPr lang="en-GB" dirty="0"/>
              <a:t>Dealing with the trouble - Biochar</a:t>
            </a:r>
          </a:p>
        </p:txBody>
      </p:sp>
      <p:sp>
        <p:nvSpPr>
          <p:cNvPr id="3" name="Content Placeholder 2"/>
          <p:cNvSpPr>
            <a:spLocks noGrp="1"/>
          </p:cNvSpPr>
          <p:nvPr>
            <p:ph idx="1"/>
          </p:nvPr>
        </p:nvSpPr>
        <p:spPr>
          <a:xfrm>
            <a:off x="838200" y="1308334"/>
            <a:ext cx="9073896" cy="5254445"/>
          </a:xfrm>
        </p:spPr>
        <p:txBody>
          <a:bodyPr>
            <a:normAutofit fontScale="92500" lnSpcReduction="10000"/>
          </a:bodyPr>
          <a:lstStyle/>
          <a:p>
            <a:pPr marL="0" indent="0">
              <a:buNone/>
            </a:pPr>
            <a:r>
              <a:rPr lang="en-GB" dirty="0"/>
              <a:t>Biochar is created by the pyrolysis of biomass, and is under investigation as a method of carbon sequestration. </a:t>
            </a:r>
          </a:p>
          <a:p>
            <a:pPr marL="0" indent="0">
              <a:buNone/>
            </a:pPr>
            <a:r>
              <a:rPr lang="en-GB" dirty="0"/>
              <a:t>Made by high temperature heating of organic matter such as plants or organic waste in a low oxygen environment, i</a:t>
            </a:r>
            <a:r>
              <a:rPr lang="en-GB" dirty="0"/>
              <a:t>t is used for agricultural purposes and also captures and holds carbon. </a:t>
            </a:r>
            <a:r>
              <a:rPr lang="en-GB" dirty="0"/>
              <a:t>. What remains is a material like charcoal but made sustainably.</a:t>
            </a:r>
            <a:r>
              <a:rPr lang="en-GB" baseline="30000" dirty="0"/>
              <a:t> </a:t>
            </a:r>
            <a:r>
              <a:rPr lang="en-GB" dirty="0"/>
              <a:t>The offset of GHG emissions if biochar were to be implemented, would be a maximum of </a:t>
            </a:r>
            <a:r>
              <a:rPr lang="en-GB" dirty="0">
                <a:solidFill>
                  <a:srgbClr val="00B050"/>
                </a:solidFill>
              </a:rPr>
              <a:t>12%. </a:t>
            </a:r>
            <a:r>
              <a:rPr lang="en-GB" dirty="0"/>
              <a:t>This equates to about 106 tonnes of CO</a:t>
            </a:r>
            <a:r>
              <a:rPr lang="en-GB" baseline="-25000" dirty="0"/>
              <a:t>2</a:t>
            </a:r>
            <a:r>
              <a:rPr lang="en-GB" dirty="0"/>
              <a:t> equivalent. On a medium conservative level, it would be less than that, at 82 tonnes. </a:t>
            </a:r>
          </a:p>
          <a:p>
            <a:pPr marL="0" indent="0">
              <a:buNone/>
            </a:pPr>
            <a:r>
              <a:rPr lang="en-GB" dirty="0"/>
              <a:t>The UK Biochar Research </a:t>
            </a:r>
            <a:r>
              <a:rPr lang="en-GB" dirty="0" err="1"/>
              <a:t>Center</a:t>
            </a:r>
            <a:r>
              <a:rPr lang="en-GB" dirty="0"/>
              <a:t> has stated that, conservatively, biochar could store 1 gigaton of carbon per year. With greater marketing and acceptance, 5-9 gigatons per year could be stored in biochar soils.</a:t>
            </a:r>
          </a:p>
        </p:txBody>
      </p:sp>
      <p:pic>
        <p:nvPicPr>
          <p:cNvPr id="7" name="Picture 6"/>
          <p:cNvPicPr>
            <a:picLocks noChangeAspect="1"/>
          </p:cNvPicPr>
          <p:nvPr/>
        </p:nvPicPr>
        <p:blipFill>
          <a:blip r:embed="rId4"/>
          <a:stretch>
            <a:fillRect/>
          </a:stretch>
        </p:blipFill>
        <p:spPr>
          <a:xfrm>
            <a:off x="8888826" y="1"/>
            <a:ext cx="3287288" cy="2189334"/>
          </a:xfrm>
          <a:prstGeom prst="ellipse">
            <a:avLst/>
          </a:prstGeom>
          <a:ln>
            <a:noFill/>
          </a:ln>
          <a:effectLst>
            <a:softEdge rad="112500"/>
          </a:effectLst>
        </p:spPr>
      </p:pic>
    </p:spTree>
    <p:extLst>
      <p:ext uri="{BB962C8B-B14F-4D97-AF65-F5344CB8AC3E}">
        <p14:creationId xmlns:p14="http://schemas.microsoft.com/office/powerpoint/2010/main" val="191519863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7936" y="354675"/>
            <a:ext cx="11655117" cy="826207"/>
          </a:xfrm>
        </p:spPr>
        <p:txBody>
          <a:bodyPr/>
          <a:lstStyle/>
          <a:p>
            <a:r>
              <a:rPr lang="en-GB" dirty="0"/>
              <a:t>Dealing with the trouble – Direct Air Capture of C0</a:t>
            </a:r>
            <a:r>
              <a:rPr lang="en-GB" baseline="-25000" dirty="0"/>
              <a:t>2</a:t>
            </a:r>
          </a:p>
        </p:txBody>
      </p:sp>
      <p:sp>
        <p:nvSpPr>
          <p:cNvPr id="3" name="Content Placeholder 2"/>
          <p:cNvSpPr>
            <a:spLocks noGrp="1"/>
          </p:cNvSpPr>
          <p:nvPr>
            <p:ph idx="1"/>
          </p:nvPr>
        </p:nvSpPr>
        <p:spPr>
          <a:xfrm>
            <a:off x="418011" y="4289842"/>
            <a:ext cx="9697866" cy="2246811"/>
          </a:xfrm>
        </p:spPr>
        <p:txBody>
          <a:bodyPr>
            <a:normAutofit fontScale="85000" lnSpcReduction="10000"/>
          </a:bodyPr>
          <a:lstStyle/>
          <a:p>
            <a:pPr marL="0" indent="0">
              <a:spcBef>
                <a:spcPts val="1800"/>
              </a:spcBef>
              <a:buNone/>
            </a:pPr>
            <a:r>
              <a:rPr lang="en-GB" dirty="0"/>
              <a:t>DAC captures CO</a:t>
            </a:r>
            <a:r>
              <a:rPr lang="en-GB" baseline="-25000" dirty="0"/>
              <a:t>2</a:t>
            </a:r>
            <a:r>
              <a:rPr lang="en-GB" dirty="0"/>
              <a:t> from the air, which compensates for the CO</a:t>
            </a:r>
            <a:r>
              <a:rPr lang="en-GB" baseline="-25000" dirty="0"/>
              <a:t>2</a:t>
            </a:r>
            <a:r>
              <a:rPr lang="en-GB" dirty="0"/>
              <a:t> released in fuel use, and in effect recycles the emissions for reuse in fuel production. Fossil fuel is used to power DAC and both the combustion CO</a:t>
            </a:r>
            <a:r>
              <a:rPr lang="en-GB" baseline="-25000" dirty="0"/>
              <a:t>2</a:t>
            </a:r>
            <a:r>
              <a:rPr lang="en-GB" dirty="0"/>
              <a:t> and atmospheric CO</a:t>
            </a:r>
            <a:r>
              <a:rPr lang="en-GB" baseline="-25000" dirty="0"/>
              <a:t>2</a:t>
            </a:r>
            <a:r>
              <a:rPr lang="en-GB" dirty="0"/>
              <a:t> are captured and used to force out more oil. The CO</a:t>
            </a:r>
            <a:r>
              <a:rPr lang="en-GB" baseline="-25000" dirty="0"/>
              <a:t>2</a:t>
            </a:r>
            <a:r>
              <a:rPr lang="en-GB" dirty="0"/>
              <a:t> delivered to the oil reservoir is permanently sequestered, resulting in a low carbon fuel, roughly 35g-CO</a:t>
            </a:r>
            <a:r>
              <a:rPr lang="en-GB" baseline="-25000" dirty="0"/>
              <a:t>2</a:t>
            </a:r>
            <a:r>
              <a:rPr lang="en-GB" dirty="0"/>
              <a:t>/MJ or lower (depending on the oil to CO</a:t>
            </a:r>
            <a:r>
              <a:rPr lang="en-GB" baseline="-25000" dirty="0"/>
              <a:t>2</a:t>
            </a:r>
            <a:r>
              <a:rPr lang="en-GB" dirty="0"/>
              <a:t> “lift ratio”). It complements carbon capture and storage, rather than replacing it.</a:t>
            </a:r>
          </a:p>
        </p:txBody>
      </p:sp>
      <p:pic>
        <p:nvPicPr>
          <p:cNvPr id="4" name="Picture 3"/>
          <p:cNvPicPr>
            <a:picLocks noChangeAspect="1"/>
          </p:cNvPicPr>
          <p:nvPr/>
        </p:nvPicPr>
        <p:blipFill rotWithShape="1">
          <a:blip r:embed="rId2"/>
          <a:srcRect l="17748"/>
          <a:stretch/>
        </p:blipFill>
        <p:spPr>
          <a:xfrm>
            <a:off x="418011" y="1460577"/>
            <a:ext cx="9385771" cy="2476500"/>
          </a:xfrm>
          <a:prstGeom prst="rect">
            <a:avLst/>
          </a:prstGeom>
        </p:spPr>
      </p:pic>
      <p:grpSp>
        <p:nvGrpSpPr>
          <p:cNvPr id="6" name="Group 5"/>
          <p:cNvGrpSpPr/>
          <p:nvPr/>
        </p:nvGrpSpPr>
        <p:grpSpPr>
          <a:xfrm>
            <a:off x="9794864" y="4577225"/>
            <a:ext cx="2472599" cy="2280775"/>
            <a:chOff x="9794864" y="4571437"/>
            <a:chExt cx="2472599" cy="2280775"/>
          </a:xfrm>
        </p:grpSpPr>
        <p:sp>
          <p:nvSpPr>
            <p:cNvPr id="7" name="Rectangle 6"/>
            <p:cNvSpPr/>
            <p:nvPr/>
          </p:nvSpPr>
          <p:spPr>
            <a:xfrm>
              <a:off x="9870328" y="4571437"/>
              <a:ext cx="2321672" cy="22807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p:cNvPicPr>
              <a:picLocks noChangeAspect="1"/>
            </p:cNvPicPr>
            <p:nvPr/>
          </p:nvPicPr>
          <p:blipFill>
            <a:blip r:embed="rId3">
              <a:extLst>
                <a:ext uri="{BEBA8EAE-BF5A-486C-A8C5-ECC9F3942E4B}">
                  <a14:imgProps xmlns:a14="http://schemas.microsoft.com/office/drawing/2010/main">
                    <a14:imgLayer r:embed="rId4">
                      <a14:imgEffect>
                        <a14:backgroundRemoval t="542" b="99458" l="0" r="99819"/>
                      </a14:imgEffect>
                    </a14:imgLayer>
                  </a14:imgProps>
                </a:ext>
              </a:extLst>
            </a:blip>
            <a:stretch>
              <a:fillRect/>
            </a:stretch>
          </p:blipFill>
          <p:spPr>
            <a:xfrm>
              <a:off x="9794864" y="5053703"/>
              <a:ext cx="2472599" cy="1649890"/>
            </a:xfrm>
            <a:prstGeom prst="rect">
              <a:avLst/>
            </a:prstGeom>
            <a:ln>
              <a:noFill/>
            </a:ln>
          </p:spPr>
        </p:pic>
      </p:grpSp>
    </p:spTree>
    <p:extLst>
      <p:ext uri="{BB962C8B-B14F-4D97-AF65-F5344CB8AC3E}">
        <p14:creationId xmlns:p14="http://schemas.microsoft.com/office/powerpoint/2010/main" val="220121014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b="1" dirty="0"/>
              <a:t>Enhanced weathering</a:t>
            </a:r>
            <a:br>
              <a:rPr lang="en-GB" b="1" dirty="0"/>
            </a:br>
            <a:endParaRPr lang="en-GB" dirty="0"/>
          </a:p>
        </p:txBody>
      </p:sp>
      <p:grpSp>
        <p:nvGrpSpPr>
          <p:cNvPr id="5" name="Group 4"/>
          <p:cNvGrpSpPr/>
          <p:nvPr/>
        </p:nvGrpSpPr>
        <p:grpSpPr>
          <a:xfrm>
            <a:off x="9794864" y="4577225"/>
            <a:ext cx="2472599" cy="2280775"/>
            <a:chOff x="9794864" y="4571437"/>
            <a:chExt cx="2472599" cy="2280775"/>
          </a:xfrm>
        </p:grpSpPr>
        <p:sp>
          <p:nvSpPr>
            <p:cNvPr id="6" name="Rectangle 5"/>
            <p:cNvSpPr/>
            <p:nvPr/>
          </p:nvSpPr>
          <p:spPr>
            <a:xfrm>
              <a:off x="9870328" y="4571437"/>
              <a:ext cx="2321672" cy="22807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p:cNvPicPr>
              <a:picLocks noChangeAspect="1"/>
            </p:cNvPicPr>
            <p:nvPr/>
          </p:nvPicPr>
          <p:blipFill>
            <a:blip r:embed="rId2">
              <a:extLst>
                <a:ext uri="{BEBA8EAE-BF5A-486C-A8C5-ECC9F3942E4B}">
                  <a14:imgProps xmlns:a14="http://schemas.microsoft.com/office/drawing/2010/main">
                    <a14:imgLayer r:embed="rId3">
                      <a14:imgEffect>
                        <a14:backgroundRemoval t="542" b="99458" l="0" r="99819"/>
                      </a14:imgEffect>
                    </a14:imgLayer>
                  </a14:imgProps>
                </a:ext>
              </a:extLst>
            </a:blip>
            <a:stretch>
              <a:fillRect/>
            </a:stretch>
          </p:blipFill>
          <p:spPr>
            <a:xfrm>
              <a:off x="9794864" y="5053703"/>
              <a:ext cx="2472599" cy="1649890"/>
            </a:xfrm>
            <a:prstGeom prst="rect">
              <a:avLst/>
            </a:prstGeom>
            <a:ln>
              <a:noFill/>
            </a:ln>
          </p:spPr>
        </p:pic>
      </p:grpSp>
      <p:sp>
        <p:nvSpPr>
          <p:cNvPr id="4" name="Content Placeholder 3"/>
          <p:cNvSpPr>
            <a:spLocks noGrp="1"/>
          </p:cNvSpPr>
          <p:nvPr>
            <p:ph idx="1"/>
          </p:nvPr>
        </p:nvSpPr>
        <p:spPr>
          <a:xfrm>
            <a:off x="616434" y="1264412"/>
            <a:ext cx="6427060" cy="4849005"/>
          </a:xfrm>
        </p:spPr>
        <p:txBody>
          <a:bodyPr>
            <a:normAutofit fontScale="85000" lnSpcReduction="20000"/>
          </a:bodyPr>
          <a:lstStyle/>
          <a:p>
            <a:pPr marL="0" indent="0">
              <a:buNone/>
            </a:pPr>
            <a:r>
              <a:rPr lang="en-GB" dirty="0"/>
              <a:t>A chemical approach to remove carbon dioxide involving land or ocean based techniques. </a:t>
            </a:r>
          </a:p>
          <a:p>
            <a:pPr marL="0" indent="0">
              <a:buNone/>
            </a:pPr>
            <a:r>
              <a:rPr lang="en-GB" dirty="0"/>
              <a:t>Examples of land based techniques are in-situ carbonation of silicates. Ultramafic rock for example, has the potential to store thousands of years worth of CO</a:t>
            </a:r>
            <a:r>
              <a:rPr lang="en-GB" baseline="-25000" dirty="0"/>
              <a:t>2</a:t>
            </a:r>
            <a:r>
              <a:rPr lang="en-GB" dirty="0"/>
              <a:t>emissions according to one estimate. Ocean based techniques involve alkalinity enhancement, such as grinding, dispersing and dissolving olivine, limestone, silicates, or calcium hydroxide to address ocean acidification and CO</a:t>
            </a:r>
            <a:r>
              <a:rPr lang="en-GB" baseline="-25000" dirty="0"/>
              <a:t>2</a:t>
            </a:r>
            <a:r>
              <a:rPr lang="en-GB" dirty="0"/>
              <a:t> sequestration. </a:t>
            </a:r>
          </a:p>
          <a:p>
            <a:pPr marL="0" indent="0">
              <a:buNone/>
            </a:pPr>
            <a:r>
              <a:rPr lang="en-GB" dirty="0"/>
              <a:t>Enhanced weathering is considered as one of the least expensive of geoengineering options. </a:t>
            </a:r>
          </a:p>
          <a:p>
            <a:pPr marL="0" indent="0">
              <a:buNone/>
            </a:pPr>
            <a:r>
              <a:rPr lang="en-GB" dirty="0"/>
              <a:t>One example of a research project on the feasibility of enhanced weathering is the </a:t>
            </a:r>
            <a:r>
              <a:rPr lang="en-GB" dirty="0" err="1"/>
              <a:t>Carbfix</a:t>
            </a:r>
            <a:r>
              <a:rPr lang="en-GB" dirty="0"/>
              <a:t> project in Iceland.</a:t>
            </a:r>
          </a:p>
        </p:txBody>
      </p:sp>
      <p:pic>
        <p:nvPicPr>
          <p:cNvPr id="2" name="Picture 1"/>
          <p:cNvPicPr>
            <a:picLocks noChangeAspect="1"/>
          </p:cNvPicPr>
          <p:nvPr/>
        </p:nvPicPr>
        <p:blipFill>
          <a:blip r:embed="rId4"/>
          <a:stretch>
            <a:fillRect/>
          </a:stretch>
        </p:blipFill>
        <p:spPr>
          <a:xfrm>
            <a:off x="7419703" y="1264412"/>
            <a:ext cx="4438650" cy="2789041"/>
          </a:xfrm>
          <a:prstGeom prst="rect">
            <a:avLst/>
          </a:prstGeom>
        </p:spPr>
      </p:pic>
    </p:spTree>
    <p:extLst>
      <p:ext uri="{BB962C8B-B14F-4D97-AF65-F5344CB8AC3E}">
        <p14:creationId xmlns:p14="http://schemas.microsoft.com/office/powerpoint/2010/main" val="123877485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2514" y="182245"/>
            <a:ext cx="10199044" cy="1325563"/>
          </a:xfrm>
        </p:spPr>
        <p:txBody>
          <a:bodyPr/>
          <a:lstStyle/>
          <a:p>
            <a:r>
              <a:rPr lang="en-GB" dirty="0"/>
              <a:t>CO</a:t>
            </a:r>
            <a:r>
              <a:rPr lang="en-GB" baseline="-25000" dirty="0"/>
              <a:t>2</a:t>
            </a:r>
            <a:r>
              <a:rPr lang="en-GB" dirty="0"/>
              <a:t> scrubbing chemistry</a:t>
            </a:r>
          </a:p>
        </p:txBody>
      </p:sp>
      <p:grpSp>
        <p:nvGrpSpPr>
          <p:cNvPr id="4" name="Group 3"/>
          <p:cNvGrpSpPr/>
          <p:nvPr/>
        </p:nvGrpSpPr>
        <p:grpSpPr>
          <a:xfrm>
            <a:off x="9794864" y="4577225"/>
            <a:ext cx="2472599" cy="2280775"/>
            <a:chOff x="9794864" y="4571437"/>
            <a:chExt cx="2472599" cy="2280775"/>
          </a:xfrm>
        </p:grpSpPr>
        <p:sp>
          <p:nvSpPr>
            <p:cNvPr id="5" name="Rectangle 4"/>
            <p:cNvSpPr/>
            <p:nvPr/>
          </p:nvSpPr>
          <p:spPr>
            <a:xfrm>
              <a:off x="9870328" y="4571437"/>
              <a:ext cx="2321672" cy="22807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backgroundRemoval t="542" b="99458" l="0" r="99819"/>
                      </a14:imgEffect>
                    </a14:imgLayer>
                  </a14:imgProps>
                </a:ext>
              </a:extLst>
            </a:blip>
            <a:stretch>
              <a:fillRect/>
            </a:stretch>
          </p:blipFill>
          <p:spPr>
            <a:xfrm>
              <a:off x="9794864" y="5053703"/>
              <a:ext cx="2472599" cy="1649890"/>
            </a:xfrm>
            <a:prstGeom prst="rect">
              <a:avLst/>
            </a:prstGeom>
            <a:ln>
              <a:noFill/>
            </a:ln>
          </p:spPr>
        </p:pic>
      </p:grpSp>
      <p:sp>
        <p:nvSpPr>
          <p:cNvPr id="3" name="Content Placeholder 2"/>
          <p:cNvSpPr>
            <a:spLocks noGrp="1"/>
          </p:cNvSpPr>
          <p:nvPr>
            <p:ph idx="1"/>
          </p:nvPr>
        </p:nvSpPr>
        <p:spPr>
          <a:xfrm>
            <a:off x="420189" y="1407612"/>
            <a:ext cx="11205754" cy="5092466"/>
          </a:xfrm>
        </p:spPr>
        <p:txBody>
          <a:bodyPr>
            <a:noAutofit/>
          </a:bodyPr>
          <a:lstStyle/>
          <a:p>
            <a:pPr marL="0" indent="0">
              <a:buNone/>
            </a:pPr>
            <a:r>
              <a:rPr lang="en-GB" sz="2000" b="1" dirty="0"/>
              <a:t>Calcium oxide -  </a:t>
            </a:r>
            <a:r>
              <a:rPr lang="en-GB" sz="2000" dirty="0"/>
              <a:t>Quicklime will absorb CO</a:t>
            </a:r>
            <a:r>
              <a:rPr lang="en-GB" sz="2000" baseline="-25000" dirty="0"/>
              <a:t>2</a:t>
            </a:r>
            <a:r>
              <a:rPr lang="en-GB" sz="2000" dirty="0"/>
              <a:t> from air mixed with steam at 400 °C (forming calcium carbonate) and release it at 1,000 °C. This process can be done using renewable energy from thermal concentrated solar power. Quicklime is made by heating limestone to release the CO</a:t>
            </a:r>
            <a:r>
              <a:rPr lang="en-GB" sz="2000" baseline="-25000" dirty="0"/>
              <a:t>2</a:t>
            </a:r>
            <a:r>
              <a:rPr lang="en-GB" sz="2000" dirty="0"/>
              <a:t> within it. Quicklime is mixed with sand for brick building as mortar, where it hardens by absorption of CO</a:t>
            </a:r>
            <a:r>
              <a:rPr lang="en-GB" sz="2000" baseline="-25000" dirty="0"/>
              <a:t>2</a:t>
            </a:r>
            <a:r>
              <a:rPr lang="en-GB" sz="2000" dirty="0"/>
              <a:t>.</a:t>
            </a:r>
          </a:p>
          <a:p>
            <a:pPr marL="0" indent="0">
              <a:buNone/>
            </a:pPr>
            <a:r>
              <a:rPr lang="en-GB" sz="2000" b="1" dirty="0"/>
              <a:t>Potassium Hydroxide - </a:t>
            </a:r>
            <a:r>
              <a:rPr lang="en-GB" sz="2000" dirty="0" err="1"/>
              <a:t>Zeman</a:t>
            </a:r>
            <a:r>
              <a:rPr lang="en-GB" sz="2000" dirty="0"/>
              <a:t> and </a:t>
            </a:r>
            <a:r>
              <a:rPr lang="en-GB" sz="2000" dirty="0" err="1"/>
              <a:t>Lackner</a:t>
            </a:r>
            <a:r>
              <a:rPr lang="en-GB" sz="2000" dirty="0"/>
              <a:t> outlined a method of air capture using sodium hydroxide. Carbon Engineering, a Canadian firm partially funded by Bill Gates, is developing a process using a solution of potassium hydroxide mixed with water at their pilot plant. They hope to create and sell synthetic fuels at a cost of $100 a ton.</a:t>
            </a:r>
          </a:p>
          <a:p>
            <a:pPr marL="0" indent="0">
              <a:buNone/>
            </a:pPr>
            <a:r>
              <a:rPr lang="en-GB" sz="2000" dirty="0"/>
              <a:t>Cost varies for different technologies: some of these are not sufficiently developed to price. The American Physical Society estimates the costs for direct air capture to be $600/tonne with optimistic assumptions.</a:t>
            </a:r>
            <a:r>
              <a:rPr lang="en-GB" sz="2000" baseline="30000" dirty="0"/>
              <a:t> </a:t>
            </a:r>
            <a:r>
              <a:rPr lang="en-GB" sz="2000" dirty="0"/>
              <a:t>The IEA Greenhouse Gas R&amp;D Programme and </a:t>
            </a:r>
            <a:r>
              <a:rPr lang="en-GB" sz="2000" dirty="0" err="1"/>
              <a:t>Ecofys</a:t>
            </a:r>
            <a:r>
              <a:rPr lang="en-GB" sz="2000" dirty="0"/>
              <a:t> provides an estimate that 3.5 billion tonnes could be removed annually from the atmosphere with Bio-Energy with Carbon Capture and Storage at carbon prices as low as €50,</a:t>
            </a:r>
            <a:r>
              <a:rPr lang="en-GB" sz="2000" baseline="30000" dirty="0"/>
              <a:t> </a:t>
            </a:r>
            <a:r>
              <a:rPr lang="en-GB" sz="2000" dirty="0"/>
              <a:t>whereas a report from </a:t>
            </a:r>
            <a:r>
              <a:rPr lang="en-GB" sz="2000" dirty="0" err="1"/>
              <a:t>Biorecro</a:t>
            </a:r>
            <a:r>
              <a:rPr lang="en-GB" sz="2000" dirty="0"/>
              <a:t> and the Global Carbon Capture and Storage Institute estimates costs "below €100" per tonne for large scale BECCS deployment.</a:t>
            </a:r>
          </a:p>
          <a:p>
            <a:endParaRPr lang="en-GB" sz="2000" dirty="0"/>
          </a:p>
        </p:txBody>
      </p:sp>
    </p:spTree>
    <p:extLst>
      <p:ext uri="{BB962C8B-B14F-4D97-AF65-F5344CB8AC3E}">
        <p14:creationId xmlns:p14="http://schemas.microsoft.com/office/powerpoint/2010/main" val="320894269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27596" y="372551"/>
            <a:ext cx="6520748" cy="6172974"/>
          </a:xfrm>
          <a:prstGeom prst="rect">
            <a:avLst/>
          </a:prstGeom>
        </p:spPr>
      </p:pic>
      <p:sp>
        <p:nvSpPr>
          <p:cNvPr id="3" name="TextBox 2"/>
          <p:cNvSpPr txBox="1"/>
          <p:nvPr/>
        </p:nvSpPr>
        <p:spPr>
          <a:xfrm>
            <a:off x="7387563" y="372551"/>
            <a:ext cx="3475509" cy="6186309"/>
          </a:xfrm>
          <a:prstGeom prst="rect">
            <a:avLst/>
          </a:prstGeom>
          <a:noFill/>
        </p:spPr>
        <p:txBody>
          <a:bodyPr wrap="square" rtlCol="0">
            <a:spAutoFit/>
          </a:bodyPr>
          <a:lstStyle/>
          <a:p>
            <a:r>
              <a:rPr lang="en-GB" dirty="0">
                <a:solidFill>
                  <a:schemeClr val="bg1"/>
                </a:solidFill>
              </a:rPr>
              <a:t>2009 World Bank survey</a:t>
            </a:r>
          </a:p>
          <a:p>
            <a:r>
              <a:rPr lang="en-GB" dirty="0">
                <a:solidFill>
                  <a:schemeClr val="bg1"/>
                </a:solidFill>
              </a:rPr>
              <a:t>More than 13,000 people in 15 nations (most of which are developing countries) were asked questions, including whether climate change should be a concern, its urgency and what their governments should do about it. The poll also shows what people in some East Asian countries – including Vietnam, China and Indonesia – think about climate change.</a:t>
            </a:r>
            <a:br>
              <a:rPr lang="en-GB" dirty="0">
                <a:solidFill>
                  <a:schemeClr val="bg1"/>
                </a:solidFill>
              </a:rPr>
            </a:br>
            <a:br>
              <a:rPr lang="en-GB" dirty="0">
                <a:solidFill>
                  <a:schemeClr val="bg1"/>
                </a:solidFill>
              </a:rPr>
            </a:br>
            <a:r>
              <a:rPr lang="en-GB" dirty="0">
                <a:solidFill>
                  <a:schemeClr val="bg1"/>
                </a:solidFill>
              </a:rPr>
              <a:t>Most people polled said they want their government to take steps to fight climate change – even if that means an economic cost to their country. Some of the largest majorities of people who answered this way were in low-income countries, including Vietnam.</a:t>
            </a:r>
          </a:p>
        </p:txBody>
      </p:sp>
    </p:spTree>
    <p:extLst>
      <p:ext uri="{BB962C8B-B14F-4D97-AF65-F5344CB8AC3E}">
        <p14:creationId xmlns:p14="http://schemas.microsoft.com/office/powerpoint/2010/main" val="183481465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0441" y="197921"/>
            <a:ext cx="10515600" cy="1060073"/>
          </a:xfrm>
        </p:spPr>
        <p:txBody>
          <a:bodyPr>
            <a:normAutofit fontScale="90000"/>
          </a:bodyPr>
          <a:lstStyle/>
          <a:p>
            <a:pPr>
              <a:lnSpc>
                <a:spcPct val="150000"/>
              </a:lnSpc>
            </a:pPr>
            <a:r>
              <a:rPr lang="en-GB" b="1" dirty="0"/>
              <a:t>What was agreed in Paris, 2015?</a:t>
            </a:r>
            <a:endParaRPr lang="en-GB" dirty="0"/>
          </a:p>
        </p:txBody>
      </p:sp>
      <p:pic>
        <p:nvPicPr>
          <p:cNvPr id="4" name="Picture 3"/>
          <p:cNvPicPr>
            <a:picLocks noChangeAspect="1"/>
          </p:cNvPicPr>
          <p:nvPr/>
        </p:nvPicPr>
        <p:blipFill>
          <a:blip r:embed="rId2"/>
          <a:stretch>
            <a:fillRect/>
          </a:stretch>
        </p:blipFill>
        <p:spPr>
          <a:xfrm>
            <a:off x="9901646" y="3898845"/>
            <a:ext cx="2045507" cy="2737483"/>
          </a:xfrm>
          <a:prstGeom prst="ellipse">
            <a:avLst/>
          </a:prstGeom>
          <a:ln>
            <a:noFill/>
          </a:ln>
          <a:effectLst>
            <a:softEdge rad="112500"/>
          </a:effectLst>
        </p:spPr>
      </p:pic>
      <p:sp>
        <p:nvSpPr>
          <p:cNvPr id="3" name="Content Placeholder 2"/>
          <p:cNvSpPr>
            <a:spLocks noGrp="1"/>
          </p:cNvSpPr>
          <p:nvPr>
            <p:ph idx="1"/>
          </p:nvPr>
        </p:nvSpPr>
        <p:spPr>
          <a:xfrm>
            <a:off x="590441" y="1257994"/>
            <a:ext cx="9614263" cy="5281702"/>
          </a:xfrm>
        </p:spPr>
        <p:txBody>
          <a:bodyPr>
            <a:noAutofit/>
          </a:bodyPr>
          <a:lstStyle/>
          <a:p>
            <a:pPr marL="0" indent="0" fontAlgn="base">
              <a:lnSpc>
                <a:spcPct val="120000"/>
              </a:lnSpc>
              <a:buNone/>
            </a:pPr>
            <a:r>
              <a:rPr lang="en-GB" sz="2200" dirty="0"/>
              <a:t>The Paris Agreement commits governments to moving away from fossil fuels</a:t>
            </a:r>
          </a:p>
          <a:p>
            <a:pPr fontAlgn="base">
              <a:lnSpc>
                <a:spcPct val="120000"/>
              </a:lnSpc>
            </a:pPr>
            <a:r>
              <a:rPr lang="en-GB" sz="2200" dirty="0"/>
              <a:t>To peak greenhouse gas emissions as soon as possible and achieve a balance between sources and sinks of greenhouse gases in the second half of this century</a:t>
            </a:r>
          </a:p>
          <a:p>
            <a:pPr fontAlgn="base">
              <a:lnSpc>
                <a:spcPct val="120000"/>
              </a:lnSpc>
            </a:pPr>
            <a:r>
              <a:rPr lang="en-GB" sz="2200" dirty="0"/>
              <a:t>To keep global temperature increase "well below" 2</a:t>
            </a:r>
            <a:r>
              <a:rPr lang="en-GB" sz="2200" baseline="30000" dirty="0"/>
              <a:t>o</a:t>
            </a:r>
            <a:r>
              <a:rPr lang="en-GB" sz="2200" dirty="0"/>
              <a:t>C and to try to limit to 1.5</a:t>
            </a:r>
            <a:r>
              <a:rPr lang="en-GB" sz="2200" baseline="30000" dirty="0"/>
              <a:t>o</a:t>
            </a:r>
            <a:r>
              <a:rPr lang="en-GB" sz="2200" dirty="0"/>
              <a:t>C</a:t>
            </a:r>
          </a:p>
          <a:p>
            <a:pPr fontAlgn="base">
              <a:lnSpc>
                <a:spcPct val="120000"/>
              </a:lnSpc>
            </a:pPr>
            <a:r>
              <a:rPr lang="en-GB" sz="2200" dirty="0"/>
              <a:t>To review progress every five years</a:t>
            </a:r>
          </a:p>
          <a:p>
            <a:pPr fontAlgn="base">
              <a:lnSpc>
                <a:spcPct val="120000"/>
              </a:lnSpc>
            </a:pPr>
            <a:r>
              <a:rPr lang="en-GB" sz="2200" dirty="0"/>
              <a:t>$100 billion a year in climate finance for developing countries by 2020, with a commitment to further finance in the future</a:t>
            </a:r>
          </a:p>
          <a:p>
            <a:pPr marL="0" indent="0" fontAlgn="base">
              <a:lnSpc>
                <a:spcPct val="120000"/>
              </a:lnSpc>
              <a:buNone/>
            </a:pPr>
            <a:r>
              <a:rPr lang="en-GB" sz="2200" dirty="0"/>
              <a:t>A UN review of national pledges to cut emissions said they fall short of the levels needed to keep the rise in global temperatures under 2</a:t>
            </a:r>
            <a:r>
              <a:rPr lang="en-GB" sz="2200" baseline="30000" dirty="0"/>
              <a:t>o</a:t>
            </a:r>
            <a:r>
              <a:rPr lang="en-GB" sz="2200" dirty="0"/>
              <a:t>C. The report found pledges from governments that have ratified the accord would see a rise in temperatures by the end of this century of between 2.9 and 3.4 </a:t>
            </a:r>
            <a:r>
              <a:rPr lang="en-GB" sz="2200" baseline="30000" dirty="0" err="1"/>
              <a:t>o</a:t>
            </a:r>
            <a:r>
              <a:rPr lang="en-GB" sz="2200" dirty="0" err="1"/>
              <a:t>C.</a:t>
            </a:r>
            <a:endParaRPr lang="en-GB" sz="2200" dirty="0"/>
          </a:p>
          <a:p>
            <a:pPr>
              <a:lnSpc>
                <a:spcPct val="120000"/>
              </a:lnSpc>
            </a:pPr>
            <a:endParaRPr lang="en-GB" sz="2200" dirty="0"/>
          </a:p>
        </p:txBody>
      </p:sp>
    </p:spTree>
    <p:extLst>
      <p:ext uri="{BB962C8B-B14F-4D97-AF65-F5344CB8AC3E}">
        <p14:creationId xmlns:p14="http://schemas.microsoft.com/office/powerpoint/2010/main" val="291055748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79110" y="317281"/>
            <a:ext cx="10515600" cy="732155"/>
          </a:xfrm>
        </p:spPr>
        <p:txBody>
          <a:bodyPr/>
          <a:lstStyle/>
          <a:p>
            <a:r>
              <a:rPr lang="en-GB" dirty="0"/>
              <a:t>Cognitive dissonance?</a:t>
            </a:r>
          </a:p>
        </p:txBody>
      </p:sp>
      <p:pic>
        <p:nvPicPr>
          <p:cNvPr id="5" name="Picture 4"/>
          <p:cNvPicPr>
            <a:picLocks noChangeAspect="1"/>
          </p:cNvPicPr>
          <p:nvPr/>
        </p:nvPicPr>
        <p:blipFill>
          <a:blip r:embed="rId2"/>
          <a:stretch>
            <a:fillRect/>
          </a:stretch>
        </p:blipFill>
        <p:spPr>
          <a:xfrm>
            <a:off x="362712" y="1180804"/>
            <a:ext cx="9256776" cy="4895298"/>
          </a:xfrm>
          <a:prstGeom prst="rect">
            <a:avLst/>
          </a:prstGeom>
        </p:spPr>
      </p:pic>
      <p:sp>
        <p:nvSpPr>
          <p:cNvPr id="6" name="TextBox 5"/>
          <p:cNvSpPr txBox="1"/>
          <p:nvPr/>
        </p:nvSpPr>
        <p:spPr>
          <a:xfrm>
            <a:off x="391886" y="6207470"/>
            <a:ext cx="7383127" cy="369332"/>
          </a:xfrm>
          <a:prstGeom prst="rect">
            <a:avLst/>
          </a:prstGeom>
          <a:noFill/>
        </p:spPr>
        <p:txBody>
          <a:bodyPr wrap="square" rtlCol="0">
            <a:spAutoFit/>
          </a:bodyPr>
          <a:lstStyle/>
          <a:p>
            <a:r>
              <a:rPr lang="en-GB" dirty="0" err="1">
                <a:solidFill>
                  <a:schemeClr val="bg1"/>
                </a:solidFill>
              </a:rPr>
              <a:t>Bushell</a:t>
            </a:r>
            <a:r>
              <a:rPr lang="en-GB" dirty="0">
                <a:solidFill>
                  <a:schemeClr val="bg1"/>
                </a:solidFill>
              </a:rPr>
              <a:t> </a:t>
            </a:r>
            <a:r>
              <a:rPr lang="en-GB" i="1" dirty="0">
                <a:solidFill>
                  <a:schemeClr val="bg1"/>
                </a:solidFill>
              </a:rPr>
              <a:t>et al, </a:t>
            </a:r>
            <a:r>
              <a:rPr lang="en-GB" dirty="0">
                <a:solidFill>
                  <a:schemeClr val="bg1"/>
                </a:solidFill>
              </a:rPr>
              <a:t>Grantham Institute, Imperial College London, April 2016</a:t>
            </a:r>
          </a:p>
        </p:txBody>
      </p:sp>
    </p:spTree>
    <p:extLst>
      <p:ext uri="{BB962C8B-B14F-4D97-AF65-F5344CB8AC3E}">
        <p14:creationId xmlns:p14="http://schemas.microsoft.com/office/powerpoint/2010/main" val="145841822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07848" y="258806"/>
            <a:ext cx="7342016" cy="6283071"/>
          </a:xfrm>
          <a:prstGeom prst="rect">
            <a:avLst/>
          </a:prstGeom>
        </p:spPr>
      </p:pic>
      <p:pic>
        <p:nvPicPr>
          <p:cNvPr id="4" name="Picture 3"/>
          <p:cNvPicPr>
            <a:picLocks noChangeAspect="1"/>
          </p:cNvPicPr>
          <p:nvPr/>
        </p:nvPicPr>
        <p:blipFill rotWithShape="1">
          <a:blip r:embed="rId3"/>
          <a:srcRect l="53408" t="6271" b="-3259"/>
          <a:stretch/>
        </p:blipFill>
        <p:spPr>
          <a:xfrm rot="21222491">
            <a:off x="8099481" y="2037435"/>
            <a:ext cx="1732768" cy="3539548"/>
          </a:xfrm>
          <a:prstGeom prst="rect">
            <a:avLst/>
          </a:prstGeom>
        </p:spPr>
      </p:pic>
      <p:sp>
        <p:nvSpPr>
          <p:cNvPr id="5" name="TextBox 4"/>
          <p:cNvSpPr txBox="1"/>
          <p:nvPr/>
        </p:nvSpPr>
        <p:spPr>
          <a:xfrm>
            <a:off x="9939965" y="1953145"/>
            <a:ext cx="1424722" cy="2585323"/>
          </a:xfrm>
          <a:prstGeom prst="rect">
            <a:avLst/>
          </a:prstGeom>
          <a:noFill/>
        </p:spPr>
        <p:txBody>
          <a:bodyPr wrap="square" rtlCol="0">
            <a:spAutoFit/>
          </a:bodyPr>
          <a:lstStyle/>
          <a:p>
            <a:r>
              <a:rPr lang="en-GB" dirty="0">
                <a:solidFill>
                  <a:schemeClr val="bg1"/>
                </a:solidFill>
              </a:rPr>
              <a:t>6 metres of sea level rise on South Florida</a:t>
            </a:r>
          </a:p>
          <a:p>
            <a:r>
              <a:rPr lang="en-GB" dirty="0">
                <a:solidFill>
                  <a:schemeClr val="bg1"/>
                </a:solidFill>
              </a:rPr>
              <a:t>NB Trump won Florida’s 29 electoral votes</a:t>
            </a:r>
          </a:p>
          <a:p>
            <a:endParaRPr lang="en-GB" dirty="0">
              <a:solidFill>
                <a:schemeClr val="bg1"/>
              </a:solidFill>
            </a:endParaRPr>
          </a:p>
        </p:txBody>
      </p:sp>
    </p:spTree>
    <p:extLst>
      <p:ext uri="{BB962C8B-B14F-4D97-AF65-F5344CB8AC3E}">
        <p14:creationId xmlns:p14="http://schemas.microsoft.com/office/powerpoint/2010/main" val="19095597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74181" y="1384820"/>
            <a:ext cx="3624348" cy="1325563"/>
          </a:xfrm>
        </p:spPr>
        <p:txBody>
          <a:bodyPr>
            <a:noAutofit/>
          </a:bodyPr>
          <a:lstStyle/>
          <a:p>
            <a:pPr algn="r"/>
            <a:r>
              <a:rPr lang="en-GB" dirty="0"/>
              <a:t>Multiple stakeholders – one of the characteristics of a ‘wicked problem’</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830197740"/>
              </p:ext>
            </p:extLst>
          </p:nvPr>
        </p:nvGraphicFramePr>
        <p:xfrm>
          <a:off x="454431" y="432260"/>
          <a:ext cx="6528260" cy="58854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956566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9438" y="281173"/>
            <a:ext cx="5518264" cy="1325563"/>
          </a:xfrm>
        </p:spPr>
        <p:txBody>
          <a:bodyPr/>
          <a:lstStyle/>
          <a:p>
            <a:r>
              <a:rPr lang="en-GB" dirty="0"/>
              <a:t>Lies, damned lies and climate change…</a:t>
            </a:r>
          </a:p>
        </p:txBody>
      </p:sp>
      <p:sp>
        <p:nvSpPr>
          <p:cNvPr id="7" name="Rectangle 6"/>
          <p:cNvSpPr/>
          <p:nvPr/>
        </p:nvSpPr>
        <p:spPr>
          <a:xfrm rot="20943934">
            <a:off x="337934" y="1794767"/>
            <a:ext cx="4712682" cy="2662744"/>
          </a:xfrm>
          <a:prstGeom prst="rect">
            <a:avLst/>
          </a:prstGeom>
          <a:solidFill>
            <a:schemeClr val="bg2">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solidFill>
                  <a:sysClr val="windowText" lastClr="000000"/>
                </a:solidFill>
              </a:rPr>
              <a:t>Republican candidate Donald Trump vowed to end both international and domestic climate spending, as Hillary Clinton mocked Trump's claim he is an environmentalist… Trump used the last few days of the US election campaign to underline his opposition to global and domestic climate policies, vowing to "cancel billions in global warming payments to the EPA...”</a:t>
            </a:r>
          </a:p>
        </p:txBody>
      </p:sp>
      <p:pic>
        <p:nvPicPr>
          <p:cNvPr id="3" name="Picture 2"/>
          <p:cNvPicPr>
            <a:picLocks noChangeAspect="1"/>
          </p:cNvPicPr>
          <p:nvPr/>
        </p:nvPicPr>
        <p:blipFill rotWithShape="1">
          <a:blip r:embed="rId2"/>
          <a:srcRect l="5782" t="3553" r="6433" b="4469"/>
          <a:stretch/>
        </p:blipFill>
        <p:spPr>
          <a:xfrm>
            <a:off x="9954491" y="4696691"/>
            <a:ext cx="2090390" cy="2085109"/>
          </a:xfrm>
          <a:prstGeom prst="rect">
            <a:avLst/>
          </a:prstGeom>
        </p:spPr>
      </p:pic>
      <p:sp>
        <p:nvSpPr>
          <p:cNvPr id="4" name="Rectangle 3"/>
          <p:cNvSpPr/>
          <p:nvPr/>
        </p:nvSpPr>
        <p:spPr>
          <a:xfrm rot="657223">
            <a:off x="5889252" y="766872"/>
            <a:ext cx="6096733" cy="3625726"/>
          </a:xfrm>
          <a:prstGeom prst="rect">
            <a:avLst/>
          </a:prstGeom>
          <a:solidFill>
            <a:schemeClr val="bg2">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b="1" dirty="0" err="1">
                <a:solidFill>
                  <a:sysClr val="windowText" lastClr="000000"/>
                </a:solidFill>
              </a:rPr>
              <a:t>DavidOldham</a:t>
            </a:r>
            <a:r>
              <a:rPr lang="en-GB" sz="2000" b="1" dirty="0">
                <a:solidFill>
                  <a:sysClr val="windowText" lastClr="000000"/>
                </a:solidFill>
              </a:rPr>
              <a:t>, </a:t>
            </a:r>
            <a:r>
              <a:rPr lang="en-GB" sz="2000" dirty="0">
                <a:solidFill>
                  <a:sysClr val="windowText" lastClr="000000"/>
                </a:solidFill>
              </a:rPr>
              <a:t>November 5th, 2016</a:t>
            </a:r>
          </a:p>
          <a:p>
            <a:r>
              <a:rPr lang="en-GB" sz="2000" i="1" dirty="0">
                <a:solidFill>
                  <a:sysClr val="windowText" lastClr="000000"/>
                </a:solidFill>
              </a:rPr>
              <a:t>The US which did not ratify it is the only major industrial country to meet the goals of the Kyoto Treaty. That was supposed to be the end all to the climate change melodrama. Fast forward to the latest statists' attempt to control the human condition, it's all a farce about control, nothing more nothing less. They are coming for your heating and air conditioning. …..The biggest factors in our climate are the sun and water vapor and the rest is scientific fantasy. Yes we are all going to die fortunately climate change will have nothing to do with it.</a:t>
            </a:r>
          </a:p>
        </p:txBody>
      </p:sp>
      <p:sp>
        <p:nvSpPr>
          <p:cNvPr id="6" name="Rectangle 5"/>
          <p:cNvSpPr/>
          <p:nvPr/>
        </p:nvSpPr>
        <p:spPr>
          <a:xfrm rot="21360104">
            <a:off x="1645307" y="4211029"/>
            <a:ext cx="6179015" cy="2434514"/>
          </a:xfrm>
          <a:prstGeom prst="rect">
            <a:avLst/>
          </a:prstGeom>
          <a:solidFill>
            <a:schemeClr val="bg2">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b="1" dirty="0">
                <a:solidFill>
                  <a:schemeClr val="tx1"/>
                </a:solidFill>
              </a:rPr>
              <a:t>Aristotle, </a:t>
            </a:r>
            <a:r>
              <a:rPr lang="en-GB" sz="2000" dirty="0">
                <a:solidFill>
                  <a:schemeClr val="tx1"/>
                </a:solidFill>
              </a:rPr>
              <a:t>November 4th, 2016</a:t>
            </a:r>
          </a:p>
          <a:p>
            <a:r>
              <a:rPr lang="en-GB" sz="2000" i="1" dirty="0">
                <a:solidFill>
                  <a:schemeClr val="tx1"/>
                </a:solidFill>
              </a:rPr>
              <a:t>Total UN </a:t>
            </a:r>
            <a:r>
              <a:rPr lang="en-GB" sz="2000" i="1" dirty="0" err="1">
                <a:solidFill>
                  <a:schemeClr val="tx1"/>
                </a:solidFill>
              </a:rPr>
              <a:t>b.s.</a:t>
            </a:r>
            <a:r>
              <a:rPr lang="en-GB" sz="2000" i="1" dirty="0">
                <a:solidFill>
                  <a:schemeClr val="tx1"/>
                </a:solidFill>
              </a:rPr>
              <a:t>, just another way to redistribute wealth from the developed world to the undeveloped world. There has been no documented global warming for approximately 15 years. Of course as we came out of the last mini-Ice age period, the globe has warmed (thankfully). Refugees fleeing flooding, fire, famine and war has occurred through all of history. </a:t>
            </a:r>
            <a:endParaRPr lang="en-GB" sz="2000" dirty="0">
              <a:solidFill>
                <a:schemeClr val="tx1"/>
              </a:solidFill>
            </a:endParaRPr>
          </a:p>
        </p:txBody>
      </p:sp>
    </p:spTree>
    <p:extLst>
      <p:ext uri="{BB962C8B-B14F-4D97-AF65-F5344CB8AC3E}">
        <p14:creationId xmlns:p14="http://schemas.microsoft.com/office/powerpoint/2010/main" val="2736739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41296" y="133919"/>
            <a:ext cx="5184069" cy="6466386"/>
          </a:xfrm>
        </p:spPr>
      </p:pic>
    </p:spTree>
    <p:extLst>
      <p:ext uri="{BB962C8B-B14F-4D97-AF65-F5344CB8AC3E}">
        <p14:creationId xmlns:p14="http://schemas.microsoft.com/office/powerpoint/2010/main" val="17185191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00931" y="324542"/>
            <a:ext cx="8792055" cy="6200775"/>
          </a:xfrm>
        </p:spPr>
      </p:pic>
    </p:spTree>
    <p:extLst>
      <p:ext uri="{BB962C8B-B14F-4D97-AF65-F5344CB8AC3E}">
        <p14:creationId xmlns:p14="http://schemas.microsoft.com/office/powerpoint/2010/main" val="122662900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1464</TotalTime>
  <Words>2516</Words>
  <Application>Microsoft Office PowerPoint</Application>
  <PresentationFormat>Widescreen</PresentationFormat>
  <Paragraphs>175</Paragraphs>
  <Slides>59</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59</vt:i4>
      </vt:variant>
    </vt:vector>
  </HeadingPairs>
  <TitlesOfParts>
    <vt:vector size="63" baseType="lpstr">
      <vt:lpstr>Arial</vt:lpstr>
      <vt:lpstr>Calibri</vt:lpstr>
      <vt:lpstr>Calibri Light</vt:lpstr>
      <vt:lpstr>Office Theme</vt:lpstr>
      <vt:lpstr>H</vt:lpstr>
      <vt:lpstr>PowerPoint Presentation</vt:lpstr>
      <vt:lpstr>PowerPoint Presentation</vt:lpstr>
      <vt:lpstr>PowerPoint Presentation</vt:lpstr>
      <vt:lpstr>PowerPoint Presentation</vt:lpstr>
      <vt:lpstr>Multiple stakeholders – one of the characteristics of a ‘wicked problem’</vt:lpstr>
      <vt:lpstr>Lies, damned lies and climate change…</vt:lpstr>
      <vt:lpstr>PowerPoint Presentation</vt:lpstr>
      <vt:lpstr>PowerPoint Presentation</vt:lpstr>
      <vt:lpstr>PowerPoint Presentation</vt:lpstr>
      <vt:lpstr>Key ideas, diagram</vt:lpstr>
      <vt:lpstr>PowerPoint Presentation</vt:lpstr>
      <vt:lpstr>PowerPoint Presentation</vt:lpstr>
      <vt:lpstr>What we knew and what we didn’t know about the science five years ago….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Climate change implications, and the consequences for human life?</vt:lpstr>
      <vt:lpstr>PowerPoint Presentation</vt:lpstr>
      <vt:lpstr>PowerPoint Presentation</vt:lpstr>
      <vt:lpstr>PowerPoint Presentation</vt:lpstr>
      <vt:lpstr>PowerPoint Presentation</vt:lpstr>
      <vt:lpstr>PowerPoint Presentation</vt:lpstr>
      <vt:lpstr> Historical Records May Underestimate Sea Level Rise Sea level change resulting from Greenland ice melt, derived from NASA GRACE measurements. Black circles show locations of the best historical water level records, which underestimate global average sea level rise due to Greenland melt by about 25 percent. Credits: University of Hawaii/NASA-JPL/Caltech, October 18, 2016  </vt:lpstr>
      <vt:lpstr>PowerPoint Presentation</vt:lpstr>
      <vt:lpstr>Sudden changes in climate</vt:lpstr>
      <vt:lpstr>Impacts on ecological zones – new research ideas</vt:lpstr>
      <vt:lpstr>PowerPoint Presentation</vt:lpstr>
      <vt:lpstr>PowerPoint Presentation</vt:lpstr>
      <vt:lpstr>PowerPoint Presentation</vt:lpstr>
      <vt:lpstr>PowerPoint Presentation</vt:lpstr>
      <vt:lpstr>National Flood Resilience Review, September 2016 </vt:lpstr>
      <vt:lpstr>Reducing dependence on fossil fuels: the giant solar array at Noor, Morocco, close to Marrakech where the current Conference of the Parties (COP22) is taking place</vt:lpstr>
      <vt:lpstr>Per-capita solar PV electricity generation in the world’s major economies, 2000-2015</vt:lpstr>
      <vt:lpstr>Biggest wind farm in the world approved in August 2016 for the area off Grimsby – 480 square miles </vt:lpstr>
      <vt:lpstr>Per-capita hydroelectricity generation in the world’s major economies,1965-2015</vt:lpstr>
      <vt:lpstr>The nuclear option – carbon-free?</vt:lpstr>
      <vt:lpstr>First generation biofuels</vt:lpstr>
      <vt:lpstr>Geoengineering: dealing with the trouble in new ways</vt:lpstr>
      <vt:lpstr>PowerPoint Presentation</vt:lpstr>
      <vt:lpstr> Altering the reflectivity of the earth to reradiate solar energy  ‘Climate engineering experiments should commence now…Small-scale outdoor experiments in particular are needed to provide real-world answers to questions about the efficacy and advisability of climate engineering….. Experiments that extend up to kilometres in altitude and last days to weeks would leave the global climate unchanged but would increase scientific understanding substantially’ Long et al, Nature, 5th February 2015</vt:lpstr>
      <vt:lpstr>Dealing with the trouble- CO2 removal (CDR)</vt:lpstr>
      <vt:lpstr>Taking carbon dioxide out of short term circulation: Carbon Capture and Storage </vt:lpstr>
      <vt:lpstr>Dealing with the trouble - Biochar</vt:lpstr>
      <vt:lpstr>Dealing with the trouble – Direct Air Capture of C02</vt:lpstr>
      <vt:lpstr>Enhanced weathering </vt:lpstr>
      <vt:lpstr>CO2 scrubbing chemistry</vt:lpstr>
      <vt:lpstr>PowerPoint Presentation</vt:lpstr>
      <vt:lpstr>What was agreed in Paris, 2015?</vt:lpstr>
      <vt:lpstr>Cognitive dissonance?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Carolyn</dc:creator>
  <cp:lastModifiedBy>Carolyn</cp:lastModifiedBy>
  <cp:revision>126</cp:revision>
  <cp:lastPrinted>2016-11-10T10:15:53Z</cp:lastPrinted>
  <dcterms:created xsi:type="dcterms:W3CDTF">2016-11-03T16:05:52Z</dcterms:created>
  <dcterms:modified xsi:type="dcterms:W3CDTF">2016-11-10T17:01:21Z</dcterms:modified>
</cp:coreProperties>
</file>