
<file path=[Content_Types].xml><?xml version="1.0" encoding="utf-8"?>
<Types xmlns="http://schemas.openxmlformats.org/package/2006/content-types">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7" r:id="rId2"/>
    <p:sldId id="288" r:id="rId3"/>
    <p:sldId id="261" r:id="rId4"/>
    <p:sldId id="258" r:id="rId5"/>
    <p:sldId id="280" r:id="rId6"/>
    <p:sldId id="291" r:id="rId7"/>
    <p:sldId id="271" r:id="rId8"/>
    <p:sldId id="276" r:id="rId9"/>
    <p:sldId id="274" r:id="rId10"/>
    <p:sldId id="293" r:id="rId11"/>
    <p:sldId id="277" r:id="rId12"/>
    <p:sldId id="296" r:id="rId13"/>
    <p:sldId id="281" r:id="rId14"/>
    <p:sldId id="282" r:id="rId15"/>
    <p:sldId id="283" r:id="rId16"/>
    <p:sldId id="264" r:id="rId17"/>
    <p:sldId id="298" r:id="rId18"/>
    <p:sldId id="265" r:id="rId19"/>
    <p:sldId id="300" r:id="rId20"/>
    <p:sldId id="301" r:id="rId21"/>
    <p:sldId id="269" r:id="rId22"/>
    <p:sldId id="268" r:id="rId23"/>
    <p:sldId id="302" r:id="rId24"/>
    <p:sldId id="303" r:id="rId25"/>
    <p:sldId id="279" r:id="rId26"/>
    <p:sldId id="26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2-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4C096C-67F1-4F0F-8B8C-695CD7658845}" type="datetimeFigureOut">
              <a:rPr lang="en-GB" smtClean="0"/>
              <a:t>14/11/2016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655C7-6569-4233-891B-F60CB88188E4}" type="slidenum">
              <a:rPr lang="en-GB" smtClean="0"/>
              <a:t>‹#›</a:t>
            </a:fld>
            <a:endParaRPr lang="en-GB"/>
          </a:p>
        </p:txBody>
      </p:sp>
    </p:spTree>
    <p:extLst>
      <p:ext uri="{BB962C8B-B14F-4D97-AF65-F5344CB8AC3E}">
        <p14:creationId xmlns:p14="http://schemas.microsoft.com/office/powerpoint/2010/main" val="11975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Mrs Pegler and</a:t>
            </a:r>
            <a:r>
              <a:rPr lang="en-GB" baseline="0" dirty="0" smtClean="0"/>
              <a:t> Stephen Blackpool</a:t>
            </a:r>
            <a:endParaRPr lang="en-GB" dirty="0"/>
          </a:p>
        </p:txBody>
      </p:sp>
      <p:sp>
        <p:nvSpPr>
          <p:cNvPr id="4" name="Slide Number Placeholder 3"/>
          <p:cNvSpPr>
            <a:spLocks noGrp="1"/>
          </p:cNvSpPr>
          <p:nvPr>
            <p:ph type="sldNum" sz="quarter" idx="10"/>
          </p:nvPr>
        </p:nvSpPr>
        <p:spPr/>
        <p:txBody>
          <a:bodyPr/>
          <a:lstStyle/>
          <a:p>
            <a:fld id="{539655C7-6569-4233-891B-F60CB88188E4}" type="slidenum">
              <a:rPr lang="en-GB" smtClean="0"/>
              <a:t>12</a:t>
            </a:fld>
            <a:endParaRPr lang="en-GB"/>
          </a:p>
        </p:txBody>
      </p:sp>
    </p:spTree>
    <p:extLst>
      <p:ext uri="{BB962C8B-B14F-4D97-AF65-F5344CB8AC3E}">
        <p14:creationId xmlns:p14="http://schemas.microsoft.com/office/powerpoint/2010/main" val="606280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309B3D-6F42-47DB-A293-9F58BA4A591A}" type="datetimeFigureOut">
              <a:rPr lang="en-GB" smtClean="0"/>
              <a:t>14/11/2016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B42EAB-97E4-42EF-8403-792C0FBEF4B8}" type="slidenum">
              <a:rPr lang="en-GB" smtClean="0"/>
              <a:t>‹#›</a:t>
            </a:fld>
            <a:endParaRPr lang="en-GB"/>
          </a:p>
        </p:txBody>
      </p:sp>
    </p:spTree>
    <p:extLst>
      <p:ext uri="{BB962C8B-B14F-4D97-AF65-F5344CB8AC3E}">
        <p14:creationId xmlns:p14="http://schemas.microsoft.com/office/powerpoint/2010/main" val="256121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309B3D-6F42-47DB-A293-9F58BA4A591A}" type="datetimeFigureOut">
              <a:rPr lang="en-GB" smtClean="0"/>
              <a:t>14/11/2016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B42EAB-97E4-42EF-8403-792C0FBEF4B8}" type="slidenum">
              <a:rPr lang="en-GB" smtClean="0"/>
              <a:t>‹#›</a:t>
            </a:fld>
            <a:endParaRPr lang="en-GB"/>
          </a:p>
        </p:txBody>
      </p:sp>
    </p:spTree>
    <p:extLst>
      <p:ext uri="{BB962C8B-B14F-4D97-AF65-F5344CB8AC3E}">
        <p14:creationId xmlns:p14="http://schemas.microsoft.com/office/powerpoint/2010/main" val="392011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309B3D-6F42-47DB-A293-9F58BA4A591A}" type="datetimeFigureOut">
              <a:rPr lang="en-GB" smtClean="0"/>
              <a:t>14/11/2016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B42EAB-97E4-42EF-8403-792C0FBEF4B8}" type="slidenum">
              <a:rPr lang="en-GB" smtClean="0"/>
              <a:t>‹#›</a:t>
            </a:fld>
            <a:endParaRPr lang="en-GB"/>
          </a:p>
        </p:txBody>
      </p:sp>
    </p:spTree>
    <p:extLst>
      <p:ext uri="{BB962C8B-B14F-4D97-AF65-F5344CB8AC3E}">
        <p14:creationId xmlns:p14="http://schemas.microsoft.com/office/powerpoint/2010/main" val="418942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309B3D-6F42-47DB-A293-9F58BA4A591A}" type="datetimeFigureOut">
              <a:rPr lang="en-GB" smtClean="0"/>
              <a:t>14/11/2016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B42EAB-97E4-42EF-8403-792C0FBEF4B8}" type="slidenum">
              <a:rPr lang="en-GB" smtClean="0"/>
              <a:t>‹#›</a:t>
            </a:fld>
            <a:endParaRPr lang="en-GB"/>
          </a:p>
        </p:txBody>
      </p:sp>
    </p:spTree>
    <p:extLst>
      <p:ext uri="{BB962C8B-B14F-4D97-AF65-F5344CB8AC3E}">
        <p14:creationId xmlns:p14="http://schemas.microsoft.com/office/powerpoint/2010/main" val="260912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309B3D-6F42-47DB-A293-9F58BA4A591A}" type="datetimeFigureOut">
              <a:rPr lang="en-GB" smtClean="0"/>
              <a:t>14/11/2016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B42EAB-97E4-42EF-8403-792C0FBEF4B8}" type="slidenum">
              <a:rPr lang="en-GB" smtClean="0"/>
              <a:t>‹#›</a:t>
            </a:fld>
            <a:endParaRPr lang="en-GB"/>
          </a:p>
        </p:txBody>
      </p:sp>
    </p:spTree>
    <p:extLst>
      <p:ext uri="{BB962C8B-B14F-4D97-AF65-F5344CB8AC3E}">
        <p14:creationId xmlns:p14="http://schemas.microsoft.com/office/powerpoint/2010/main" val="351463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309B3D-6F42-47DB-A293-9F58BA4A591A}" type="datetimeFigureOut">
              <a:rPr lang="en-GB" smtClean="0"/>
              <a:t>14/11/2016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B42EAB-97E4-42EF-8403-792C0FBEF4B8}" type="slidenum">
              <a:rPr lang="en-GB" smtClean="0"/>
              <a:t>‹#›</a:t>
            </a:fld>
            <a:endParaRPr lang="en-GB"/>
          </a:p>
        </p:txBody>
      </p:sp>
    </p:spTree>
    <p:extLst>
      <p:ext uri="{BB962C8B-B14F-4D97-AF65-F5344CB8AC3E}">
        <p14:creationId xmlns:p14="http://schemas.microsoft.com/office/powerpoint/2010/main" val="420738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309B3D-6F42-47DB-A293-9F58BA4A591A}" type="datetimeFigureOut">
              <a:rPr lang="en-GB" smtClean="0"/>
              <a:t>14/11/2016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B42EAB-97E4-42EF-8403-792C0FBEF4B8}" type="slidenum">
              <a:rPr lang="en-GB" smtClean="0"/>
              <a:t>‹#›</a:t>
            </a:fld>
            <a:endParaRPr lang="en-GB"/>
          </a:p>
        </p:txBody>
      </p:sp>
    </p:spTree>
    <p:extLst>
      <p:ext uri="{BB962C8B-B14F-4D97-AF65-F5344CB8AC3E}">
        <p14:creationId xmlns:p14="http://schemas.microsoft.com/office/powerpoint/2010/main" val="6313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309B3D-6F42-47DB-A293-9F58BA4A591A}" type="datetimeFigureOut">
              <a:rPr lang="en-GB" smtClean="0"/>
              <a:t>14/11/2016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B42EAB-97E4-42EF-8403-792C0FBEF4B8}" type="slidenum">
              <a:rPr lang="en-GB" smtClean="0"/>
              <a:t>‹#›</a:t>
            </a:fld>
            <a:endParaRPr lang="en-GB"/>
          </a:p>
        </p:txBody>
      </p:sp>
    </p:spTree>
    <p:extLst>
      <p:ext uri="{BB962C8B-B14F-4D97-AF65-F5344CB8AC3E}">
        <p14:creationId xmlns:p14="http://schemas.microsoft.com/office/powerpoint/2010/main" val="274347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09B3D-6F42-47DB-A293-9F58BA4A591A}" type="datetimeFigureOut">
              <a:rPr lang="en-GB" smtClean="0"/>
              <a:t>14/11/2016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B42EAB-97E4-42EF-8403-792C0FBEF4B8}" type="slidenum">
              <a:rPr lang="en-GB" smtClean="0"/>
              <a:t>‹#›</a:t>
            </a:fld>
            <a:endParaRPr lang="en-GB"/>
          </a:p>
        </p:txBody>
      </p:sp>
    </p:spTree>
    <p:extLst>
      <p:ext uri="{BB962C8B-B14F-4D97-AF65-F5344CB8AC3E}">
        <p14:creationId xmlns:p14="http://schemas.microsoft.com/office/powerpoint/2010/main" val="41404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09B3D-6F42-47DB-A293-9F58BA4A591A}" type="datetimeFigureOut">
              <a:rPr lang="en-GB" smtClean="0"/>
              <a:t>14/11/2016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B42EAB-97E4-42EF-8403-792C0FBEF4B8}" type="slidenum">
              <a:rPr lang="en-GB" smtClean="0"/>
              <a:t>‹#›</a:t>
            </a:fld>
            <a:endParaRPr lang="en-GB"/>
          </a:p>
        </p:txBody>
      </p:sp>
    </p:spTree>
    <p:extLst>
      <p:ext uri="{BB962C8B-B14F-4D97-AF65-F5344CB8AC3E}">
        <p14:creationId xmlns:p14="http://schemas.microsoft.com/office/powerpoint/2010/main" val="340012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09B3D-6F42-47DB-A293-9F58BA4A591A}" type="datetimeFigureOut">
              <a:rPr lang="en-GB" smtClean="0"/>
              <a:t>14/11/2016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B42EAB-97E4-42EF-8403-792C0FBEF4B8}" type="slidenum">
              <a:rPr lang="en-GB" smtClean="0"/>
              <a:t>‹#›</a:t>
            </a:fld>
            <a:endParaRPr lang="en-GB"/>
          </a:p>
        </p:txBody>
      </p:sp>
    </p:spTree>
    <p:extLst>
      <p:ext uri="{BB962C8B-B14F-4D97-AF65-F5344CB8AC3E}">
        <p14:creationId xmlns:p14="http://schemas.microsoft.com/office/powerpoint/2010/main" val="272695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09B3D-6F42-47DB-A293-9F58BA4A591A}" type="datetimeFigureOut">
              <a:rPr lang="en-GB" smtClean="0"/>
              <a:t>14/11/2016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42EAB-97E4-42EF-8403-792C0FBEF4B8}" type="slidenum">
              <a:rPr lang="en-GB" smtClean="0"/>
              <a:t>‹#›</a:t>
            </a:fld>
            <a:endParaRPr lang="en-GB"/>
          </a:p>
        </p:txBody>
      </p:sp>
    </p:spTree>
    <p:extLst>
      <p:ext uri="{BB962C8B-B14F-4D97-AF65-F5344CB8AC3E}">
        <p14:creationId xmlns:p14="http://schemas.microsoft.com/office/powerpoint/2010/main" val="3700842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nsidejobs.com/careers/aerialist" TargetMode="External"/><Relationship Id="rId2" Type="http://schemas.openxmlformats.org/officeDocument/2006/relationships/hyperlink" Target="http://www.insidejobs.com/careers/acrobat" TargetMode="External"/><Relationship Id="rId1" Type="http://schemas.openxmlformats.org/officeDocument/2006/relationships/slideLayout" Target="../slideLayouts/slideLayout2.xml"/><Relationship Id="rId5" Type="http://schemas.openxmlformats.org/officeDocument/2006/relationships/hyperlink" Target="http://www.insidejobs.com/careers/juggler" TargetMode="External"/><Relationship Id="rId4" Type="http://schemas.openxmlformats.org/officeDocument/2006/relationships/hyperlink" Target="http://www.insidejobs.com/careers/clown"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www.insidejobs.com/careers/circus-ringmast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hyperlink" Target="https://www.google.co.uk/search?sa=X&amp;espv=2&amp;biw=1366&amp;bih=662&amp;q=define+distortion&amp;ved=0ahUKEwjqoIj0m4zQAhVBvhQKHXB_BPEQ_SoIIDAA" TargetMode="External"/><Relationship Id="rId4" Type="http://schemas.openxmlformats.org/officeDocument/2006/relationships/hyperlink" Target="https://www.google.co.uk/search?sa=X&amp;espv=2&amp;biw=1366&amp;bih=662&amp;q=define+cartoon&amp;ved=0ahUKEwjqoIj0m4zQAhVBvhQKHXB_BPEQ_SoIHzA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n.wikipedia.org/wiki/File:Gradgrindapprehendshischildren.jp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2286000" y="2274838"/>
            <a:ext cx="4572000" cy="2308324"/>
          </a:xfrm>
          <a:prstGeom prst="rect">
            <a:avLst/>
          </a:prstGeom>
        </p:spPr>
        <p:txBody>
          <a:bodyPr>
            <a:spAutoFit/>
          </a:bodyPr>
          <a:lstStyle/>
          <a:p>
            <a:r>
              <a:rPr lang="en-GB" dirty="0"/>
              <a:t>rhetoric</a:t>
            </a:r>
          </a:p>
          <a:p>
            <a:r>
              <a:rPr lang="en-GB" dirty="0"/>
              <a:t>ˈ</a:t>
            </a:r>
            <a:r>
              <a:rPr lang="en-GB" dirty="0" err="1"/>
              <a:t>rɛtərɪk</a:t>
            </a:r>
            <a:r>
              <a:rPr lang="en-GB" dirty="0"/>
              <a:t>/</a:t>
            </a:r>
          </a:p>
          <a:p>
            <a:r>
              <a:rPr lang="en-GB" i="1" dirty="0"/>
              <a:t>noun</a:t>
            </a:r>
            <a:endParaRPr lang="en-GB" dirty="0"/>
          </a:p>
          <a:p>
            <a:r>
              <a:rPr lang="en-GB" dirty="0"/>
              <a:t>the art of effective or persuasive speaking or writing, especially the exploitation of figures of speech and other compositional techniques.</a:t>
            </a:r>
          </a:p>
          <a:p>
            <a:r>
              <a:rPr lang="en-GB" dirty="0"/>
              <a:t>"he is using a common figure of rhetoric, hyperbole"</a:t>
            </a:r>
          </a:p>
        </p:txBody>
      </p:sp>
    </p:spTree>
    <p:extLst>
      <p:ext uri="{BB962C8B-B14F-4D97-AF65-F5344CB8AC3E}">
        <p14:creationId xmlns:p14="http://schemas.microsoft.com/office/powerpoint/2010/main" val="376759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Image result for bounder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07749"/>
            <a:ext cx="7632848" cy="584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48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descr="Louisa Bounderby receives a propos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15416"/>
            <a:ext cx="5688632" cy="755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515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descr="Image result for mrs peg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04664"/>
            <a:ext cx="4591050" cy="598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37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115616" y="1556792"/>
            <a:ext cx="6192688" cy="3416320"/>
          </a:xfrm>
          <a:prstGeom prst="rect">
            <a:avLst/>
          </a:prstGeom>
        </p:spPr>
        <p:txBody>
          <a:bodyPr wrap="square">
            <a:spAutoFit/>
          </a:bodyPr>
          <a:lstStyle/>
          <a:p>
            <a:r>
              <a:rPr lang="en-GB" dirty="0"/>
              <a:t>‘</a:t>
            </a:r>
            <a:r>
              <a:rPr lang="en-GB" sz="2400" cap="small" dirty="0"/>
              <a:t>Now</a:t>
            </a:r>
            <a:r>
              <a:rPr lang="en-GB" sz="2400" dirty="0"/>
              <a:t>, what I want is, Facts.  Teach these boys and girls nothing but Facts.  Facts alone are wanted in life.  Plant nothing else, and root out everything else.  You can only form the minds of reasoning animals upon Facts: nothing else will ever be of any service to them.  This is the principle on which I bring up my own children, and this is the principle on which I bring up these children.  Stick to Facts, sir!’</a:t>
            </a:r>
          </a:p>
        </p:txBody>
      </p:sp>
    </p:spTree>
    <p:extLst>
      <p:ext uri="{BB962C8B-B14F-4D97-AF65-F5344CB8AC3E}">
        <p14:creationId xmlns:p14="http://schemas.microsoft.com/office/powerpoint/2010/main" val="2828015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179512" y="332657"/>
            <a:ext cx="8856984" cy="4708981"/>
          </a:xfrm>
          <a:prstGeom prst="rect">
            <a:avLst/>
          </a:prstGeom>
        </p:spPr>
        <p:txBody>
          <a:bodyPr wrap="square">
            <a:spAutoFit/>
          </a:bodyPr>
          <a:lstStyle/>
          <a:p>
            <a:r>
              <a:rPr lang="en-GB" sz="2000" dirty="0"/>
              <a:t>The scene was a plain, bare, monotonous vault of a school-room, and the speaker’s square forefinger emphasized his observations by underscoring every sentence with a line on the schoolmaster’s sleeve.  The emphasis was helped by the speaker’s square wall of a forehead, which had his eyebrows for its base, while his eyes found commodious cellarage in two dark caves, overshadowed by the wall.  The emphasis was helped by the speaker’s mouth, which was wide, thin, and hard set.  The emphasis was helped by the speaker’s voice, which was inflexible, dry, and dictatorial.  The emphasis was helped by the speaker’s hair, which bristled on the skirts of his bald head, a plantation of firs to keep the wind from its shining surface, all covered with knobs, like the crust of a plum pie, as if the head had scarcely warehouse-room for the hard facts stored inside.  The speaker’s obstinate carriage, square coat, square legs, square shoulders,—nay, his very </a:t>
            </a:r>
            <a:r>
              <a:rPr lang="en-GB" sz="2000" dirty="0" err="1"/>
              <a:t>neckcloth</a:t>
            </a:r>
            <a:r>
              <a:rPr lang="en-GB" sz="2000" dirty="0"/>
              <a:t>, trained to take him by the throat with an unaccommodating grasp, like a stubborn fact, as it was,—all helped the emphasis.</a:t>
            </a:r>
          </a:p>
          <a:p>
            <a:r>
              <a:rPr lang="en-GB" sz="2000" dirty="0"/>
              <a:t>‘In this life, we want nothing but Facts, sir; nothing but Facts!’</a:t>
            </a:r>
          </a:p>
        </p:txBody>
      </p:sp>
    </p:spTree>
    <p:extLst>
      <p:ext uri="{BB962C8B-B14F-4D97-AF65-F5344CB8AC3E}">
        <p14:creationId xmlns:p14="http://schemas.microsoft.com/office/powerpoint/2010/main" val="839264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2286000" y="2551837"/>
            <a:ext cx="4572000" cy="2246769"/>
          </a:xfrm>
          <a:prstGeom prst="rect">
            <a:avLst/>
          </a:prstGeom>
        </p:spPr>
        <p:txBody>
          <a:bodyPr>
            <a:spAutoFit/>
          </a:bodyPr>
          <a:lstStyle/>
          <a:p>
            <a:r>
              <a:rPr lang="en-GB" sz="2000" dirty="0"/>
              <a:t>The speaker, and the schoolmaster, and the third grown person present, all backed a little, and swept with their eyes the inclined plane of little vessels then and there arranged in order, ready to have imperial gallons of facts poured into them until they were full to the brim.</a:t>
            </a:r>
          </a:p>
        </p:txBody>
      </p:sp>
    </p:spTree>
    <p:extLst>
      <p:ext uri="{BB962C8B-B14F-4D97-AF65-F5344CB8AC3E}">
        <p14:creationId xmlns:p14="http://schemas.microsoft.com/office/powerpoint/2010/main" val="647674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Circus poster: Second Week of Van Amburgh's [page: single she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385" y="121368"/>
            <a:ext cx="4617961" cy="67366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ircus poster: Second Week of Van Amburgh's [page: single 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385" y="11133856"/>
            <a:ext cx="10886870" cy="1588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020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s://www.bl.uk/britishlibrary/~/media/bl/global/english-online/collection-items-manual/a/c/k/ackermann-rudolph-microcosm-083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072" y="-7586663"/>
            <a:ext cx="19050000" cy="1517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99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https://upload.wikimedia.org/wikipedia/commons/e/e6/Astleys_amphitheat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688" y="-203452"/>
            <a:ext cx="11449272" cy="706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81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BCampbell_Circus_Blog_GalleryInstall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07" y="548680"/>
            <a:ext cx="8100900" cy="741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06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hyperbole</a:t>
            </a:r>
          </a:p>
          <a:p>
            <a:r>
              <a:rPr lang="en-GB" dirty="0" err="1"/>
              <a:t>hʌɪˈpəːbəli</a:t>
            </a:r>
            <a:r>
              <a:rPr lang="en-GB" dirty="0"/>
              <a:t>/</a:t>
            </a:r>
          </a:p>
          <a:p>
            <a:r>
              <a:rPr lang="en-GB" i="1" dirty="0"/>
              <a:t>noun</a:t>
            </a:r>
            <a:endParaRPr lang="en-GB" dirty="0"/>
          </a:p>
          <a:p>
            <a:r>
              <a:rPr lang="en-GB" dirty="0"/>
              <a:t>exaggerated statements or claims not meant to be taken literally.</a:t>
            </a:r>
          </a:p>
          <a:p>
            <a:endParaRPr lang="en-GB" dirty="0"/>
          </a:p>
        </p:txBody>
      </p:sp>
    </p:spTree>
    <p:extLst>
      <p:ext uri="{BB962C8B-B14F-4D97-AF65-F5344CB8AC3E}">
        <p14:creationId xmlns:p14="http://schemas.microsoft.com/office/powerpoint/2010/main" val="319269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2828836"/>
            <a:ext cx="4572000" cy="1200329"/>
          </a:xfrm>
          <a:prstGeom prst="rect">
            <a:avLst/>
          </a:prstGeom>
        </p:spPr>
        <p:txBody>
          <a:bodyPr>
            <a:spAutoFit/>
          </a:bodyPr>
          <a:lstStyle/>
          <a:p>
            <a:r>
              <a:rPr lang="en-GB" dirty="0"/>
              <a:t>“dance upon rolling caskets, stand upon bottles, catch knives and balls, twirl hand-basins, ride upon anything, jump over everything, and stick at nothing”? (Dickens 31)</a:t>
            </a:r>
            <a:endParaRPr lang="en-GB" dirty="0"/>
          </a:p>
        </p:txBody>
      </p:sp>
    </p:spTree>
    <p:extLst>
      <p:ext uri="{BB962C8B-B14F-4D97-AF65-F5344CB8AC3E}">
        <p14:creationId xmlns:p14="http://schemas.microsoft.com/office/powerpoint/2010/main" val="3929728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descr="Image result for nineteenth century cir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93628"/>
            <a:ext cx="4332759" cy="666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744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Image result for nineteenth century circus acroba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648"/>
            <a:ext cx="6264696"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651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2274838"/>
            <a:ext cx="4572000" cy="2308324"/>
          </a:xfrm>
          <a:prstGeom prst="rect">
            <a:avLst/>
          </a:prstGeom>
        </p:spPr>
        <p:txBody>
          <a:bodyPr>
            <a:spAutoFit/>
          </a:bodyPr>
          <a:lstStyle/>
          <a:p>
            <a:r>
              <a:rPr lang="en-GB" dirty="0"/>
              <a:t>As circus Emcee, you entertain and excite audiences by introducing and narrating each of the show’s acts, from the </a:t>
            </a:r>
            <a:r>
              <a:rPr lang="en-GB" u="sng" dirty="0">
                <a:hlinkClick r:id="rId2"/>
              </a:rPr>
              <a:t>Acrobats</a:t>
            </a:r>
            <a:r>
              <a:rPr lang="en-GB" dirty="0"/>
              <a:t> and </a:t>
            </a:r>
            <a:r>
              <a:rPr lang="en-GB" u="sng" dirty="0">
                <a:hlinkClick r:id="rId3"/>
              </a:rPr>
              <a:t>Aerialists</a:t>
            </a:r>
            <a:r>
              <a:rPr lang="en-GB" dirty="0"/>
              <a:t> to the </a:t>
            </a:r>
            <a:r>
              <a:rPr lang="en-GB" u="sng" dirty="0">
                <a:hlinkClick r:id="rId4"/>
              </a:rPr>
              <a:t>Clowns</a:t>
            </a:r>
            <a:r>
              <a:rPr lang="en-GB" dirty="0"/>
              <a:t> and </a:t>
            </a:r>
            <a:r>
              <a:rPr lang="en-GB" u="sng" dirty="0">
                <a:hlinkClick r:id="rId5"/>
              </a:rPr>
              <a:t>Jugglers</a:t>
            </a:r>
            <a:r>
              <a:rPr lang="en-GB" dirty="0"/>
              <a:t>. Known for your hyperbole, you have a vocabulary that’s littered with words like “spectacular,” “amazing,” “astonishing,” and “sensational.”</a:t>
            </a:r>
            <a:endParaRPr lang="en-GB" dirty="0"/>
          </a:p>
        </p:txBody>
      </p:sp>
    </p:spTree>
    <p:extLst>
      <p:ext uri="{BB962C8B-B14F-4D97-AF65-F5344CB8AC3E}">
        <p14:creationId xmlns:p14="http://schemas.microsoft.com/office/powerpoint/2010/main" val="4028004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u="sng" dirty="0">
                <a:hlinkClick r:id="rId2"/>
              </a:rPr>
              <a:t>http://www.insidejobs.com/careers/circus-ringmaster</a:t>
            </a:r>
            <a:endParaRPr lang="en-GB" dirty="0"/>
          </a:p>
        </p:txBody>
      </p:sp>
    </p:spTree>
    <p:extLst>
      <p:ext uri="{BB962C8B-B14F-4D97-AF65-F5344CB8AC3E}">
        <p14:creationId xmlns:p14="http://schemas.microsoft.com/office/powerpoint/2010/main" val="640204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539552" y="2420888"/>
            <a:ext cx="7560840" cy="1384995"/>
          </a:xfrm>
          <a:prstGeom prst="rect">
            <a:avLst/>
          </a:prstGeom>
        </p:spPr>
        <p:txBody>
          <a:bodyPr wrap="square">
            <a:spAutoFit/>
          </a:bodyPr>
          <a:lstStyle/>
          <a:p>
            <a:r>
              <a:rPr lang="en-GB" sz="2800" dirty="0"/>
              <a:t>‘Where the piston of the steam-engine worked monotonously up and down, like the head of an elephant in a state of melancholy madness.’</a:t>
            </a:r>
          </a:p>
        </p:txBody>
      </p:sp>
    </p:spTree>
    <p:extLst>
      <p:ext uri="{BB962C8B-B14F-4D97-AF65-F5344CB8AC3E}">
        <p14:creationId xmlns:p14="http://schemas.microsoft.com/office/powerpoint/2010/main" val="4225461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A.M. Bliss and Company, 'Charlie enjoys a pedicure', late 19th century, Museum no. RP 81/23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65131"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65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457200" y="3543141"/>
          <a:ext cx="8229600" cy="640080"/>
        </p:xfrm>
        <a:graphic>
          <a:graphicData uri="http://schemas.openxmlformats.org/drawingml/2006/table">
            <a:tbl>
              <a:tblPr/>
              <a:tblGrid>
                <a:gridCol w="3383444"/>
                <a:gridCol w="4846156"/>
              </a:tblGrid>
              <a:tr h="0">
                <a:tc>
                  <a:txBody>
                    <a:bodyPr/>
                    <a:lstStyle/>
                    <a:p>
                      <a:pPr fontAlgn="t"/>
                      <a:r>
                        <a:rPr lang="en-GB" i="1">
                          <a:effectLst/>
                        </a:rPr>
                        <a:t>synonyms:</a:t>
                      </a:r>
                    </a:p>
                  </a:txBody>
                  <a:tcPr marR="28575">
                    <a:lnL>
                      <a:noFill/>
                    </a:lnL>
                    <a:lnR>
                      <a:noFill/>
                    </a:lnR>
                    <a:lnT>
                      <a:noFill/>
                    </a:lnT>
                    <a:lnB>
                      <a:noFill/>
                    </a:lnB>
                  </a:tcPr>
                </a:tc>
                <a:tc>
                  <a:txBody>
                    <a:bodyPr/>
                    <a:lstStyle/>
                    <a:p>
                      <a:r>
                        <a:rPr lang="en-GB" u="none" strike="noStrike" dirty="0">
                          <a:solidFill>
                            <a:srgbClr val="660099"/>
                          </a:solidFill>
                          <a:effectLst/>
                          <a:hlinkClick r:id="rId4"/>
                        </a:rPr>
                        <a:t>cartoon</a:t>
                      </a:r>
                      <a:r>
                        <a:rPr lang="en-GB" dirty="0">
                          <a:effectLst/>
                        </a:rPr>
                        <a:t>, distorted/exaggerated drawing, </a:t>
                      </a:r>
                      <a:r>
                        <a:rPr lang="en-GB" u="none" strike="noStrike" dirty="0">
                          <a:solidFill>
                            <a:srgbClr val="660099"/>
                          </a:solidFill>
                          <a:effectLst/>
                          <a:hlinkClick r:id="rId5"/>
                        </a:rPr>
                        <a:t>distortion</a:t>
                      </a:r>
                      <a:endParaRPr lang="en-GB" dirty="0">
                        <a:effectLst/>
                      </a:endParaRPr>
                    </a:p>
                  </a:txBody>
                  <a:tcPr anchor="ctr">
                    <a:lnL>
                      <a:noFill/>
                    </a:lnL>
                    <a:lnR>
                      <a:noFill/>
                    </a:lnR>
                    <a:lnT>
                      <a:noFill/>
                    </a:lnT>
                    <a:lnB>
                      <a:noFill/>
                    </a:lnB>
                  </a:tcPr>
                </a:tc>
              </a:tr>
            </a:tbl>
          </a:graphicData>
        </a:graphic>
      </p:graphicFrame>
      <p:sp>
        <p:nvSpPr>
          <p:cNvPr id="5" name="Rectangle 1"/>
          <p:cNvSpPr>
            <a:spLocks noChangeArrowheads="1"/>
          </p:cNvSpPr>
          <p:nvPr/>
        </p:nvSpPr>
        <p:spPr bwMode="auto">
          <a:xfrm>
            <a:off x="683568" y="1435032"/>
            <a:ext cx="8173712" cy="42165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222222"/>
                </a:solidFill>
                <a:effectLst/>
                <a:latin typeface="Arial" pitchFamily="34" charset="0"/>
                <a:cs typeface="Arial" pitchFamily="34" charset="0"/>
              </a:rPr>
              <a:t>caricature</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222222"/>
                </a:solidFill>
                <a:effectLst/>
                <a:latin typeface="Arial" pitchFamily="34" charset="0"/>
                <a:cs typeface="Arial" pitchFamily="34" charset="0"/>
              </a:rPr>
              <a:t>ˈ</a:t>
            </a:r>
            <a:r>
              <a:rPr kumimoji="0" lang="en-US" altLang="en-US" sz="3200" b="0" i="0" u="none" strike="noStrike" cap="none" normalizeH="0" baseline="0" dirty="0" err="1" smtClean="0">
                <a:ln>
                  <a:noFill/>
                </a:ln>
                <a:solidFill>
                  <a:srgbClr val="222222"/>
                </a:solidFill>
                <a:effectLst/>
                <a:latin typeface="Arial" pitchFamily="34" charset="0"/>
                <a:cs typeface="Arial" pitchFamily="34" charset="0"/>
              </a:rPr>
              <a:t>karɪkətjʊə</a:t>
            </a:r>
            <a:r>
              <a:rPr kumimoji="0" lang="en-US" altLang="en-US" sz="3200" b="0" i="0" u="none" strike="noStrike" cap="none" normalizeH="0" baseline="0" dirty="0" smtClean="0">
                <a:ln>
                  <a:noFill/>
                </a:ln>
                <a:solidFill>
                  <a:srgbClr val="222222"/>
                </a:solidFill>
                <a:effectLst/>
                <a:latin typeface="Arial" pitchFamily="34" charset="0"/>
                <a:cs typeface="Arial" pitchFamily="34" charset="0"/>
              </a:rPr>
              <a:t>,ˈ</a:t>
            </a:r>
            <a:r>
              <a:rPr kumimoji="0" lang="en-US" altLang="en-US" sz="3200" b="0" i="0" u="none" strike="noStrike" cap="none" normalizeH="0" baseline="0" dirty="0" err="1" smtClean="0">
                <a:ln>
                  <a:noFill/>
                </a:ln>
                <a:solidFill>
                  <a:srgbClr val="222222"/>
                </a:solidFill>
                <a:effectLst/>
                <a:latin typeface="Arial" pitchFamily="34" charset="0"/>
                <a:cs typeface="Arial" pitchFamily="34" charset="0"/>
              </a:rPr>
              <a:t>karɪkətʃɔ</a:t>
            </a:r>
            <a:r>
              <a:rPr kumimoji="0" lang="en-US" altLang="en-US" sz="3200" b="0" i="0" u="none" strike="noStrike" cap="none" normalizeH="0" baseline="0" dirty="0" smtClean="0">
                <a:ln>
                  <a:noFill/>
                </a:ln>
                <a:solidFill>
                  <a:srgbClr val="222222"/>
                </a:solidFill>
                <a:effectLst/>
                <a:latin typeface="Arial" pitchFamily="34" charset="0"/>
                <a:cs typeface="Arial" pitchFamily="34" charset="0"/>
              </a:rPr>
              <a:t>ː/</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1" u="none" strike="noStrike" cap="none" normalizeH="0" baseline="0" dirty="0" smtClean="0">
                <a:ln>
                  <a:noFill/>
                </a:ln>
                <a:solidFill>
                  <a:srgbClr val="222222"/>
                </a:solidFill>
                <a:effectLst/>
                <a:latin typeface="Arial" pitchFamily="34" charset="0"/>
                <a:cs typeface="Arial" pitchFamily="34" charset="0"/>
              </a:rPr>
              <a:t>noun</a:t>
            </a:r>
            <a:endParaRPr kumimoji="0" lang="en-US" altLang="en-US" sz="3200" b="0" i="0" u="none" strike="noStrike" cap="none" normalizeH="0" baseline="0" dirty="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3200" b="1" i="0" u="none" strike="noStrike" cap="none" normalizeH="0" baseline="0" dirty="0" smtClean="0">
                <a:ln>
                  <a:noFill/>
                </a:ln>
                <a:solidFill>
                  <a:srgbClr val="222222"/>
                </a:solidFill>
                <a:effectLst/>
                <a:latin typeface="Arial" pitchFamily="34" charset="0"/>
                <a:cs typeface="Arial" pitchFamily="34" charset="0"/>
              </a:rPr>
              <a:t>1</a:t>
            </a:r>
            <a:r>
              <a:rPr kumimoji="0" lang="en-US" altLang="en-US" sz="3200" b="0" i="0" u="none" strike="noStrike" cap="none" normalizeH="0" baseline="0" dirty="0" smtClean="0">
                <a:ln>
                  <a:noFill/>
                </a:ln>
                <a:solidFill>
                  <a:srgbClr val="222222"/>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222222"/>
                </a:solidFill>
                <a:effectLst/>
                <a:latin typeface="Arial" pitchFamily="34" charset="0"/>
                <a:cs typeface="Arial" pitchFamily="34" charset="0"/>
              </a:rPr>
              <a:t>a picture, </a:t>
            </a:r>
            <a:r>
              <a:rPr kumimoji="0" lang="en-US" altLang="en-US" sz="3200" b="0" i="0" u="none" strike="noStrike" cap="none" normalizeH="0" baseline="0" dirty="0" err="1" smtClean="0">
                <a:ln>
                  <a:noFill/>
                </a:ln>
                <a:solidFill>
                  <a:srgbClr val="222222"/>
                </a:solidFill>
                <a:effectLst/>
                <a:latin typeface="Arial" pitchFamily="34" charset="0"/>
                <a:cs typeface="Arial" pitchFamily="34" charset="0"/>
              </a:rPr>
              <a:t>descriptin</a:t>
            </a:r>
            <a:r>
              <a:rPr kumimoji="0" lang="en-US" altLang="en-US" sz="3200" b="0" i="0" u="none" strike="noStrike" cap="none" normalizeH="0" baseline="0" dirty="0" smtClean="0">
                <a:ln>
                  <a:noFill/>
                </a:ln>
                <a:solidFill>
                  <a:srgbClr val="222222"/>
                </a:solidFill>
                <a:effectLst/>
                <a:latin typeface="Arial" pitchFamily="34" charset="0"/>
                <a:cs typeface="Arial" pitchFamily="34" charset="0"/>
              </a:rPr>
              <a:t>, or imitation of a person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222222"/>
                </a:solidFill>
                <a:effectLst/>
                <a:latin typeface="Arial" pitchFamily="34" charset="0"/>
                <a:cs typeface="Arial" pitchFamily="34" charset="0"/>
              </a:rPr>
              <a:t> in which certain striking characteristics are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222222"/>
                </a:solidFill>
                <a:effectLst/>
                <a:latin typeface="Arial" pitchFamily="34" charset="0"/>
                <a:cs typeface="Arial" pitchFamily="34" charset="0"/>
              </a:rPr>
              <a:t>exaggerated in order to create a comic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222222"/>
                </a:solidFill>
                <a:effectLst/>
                <a:latin typeface="Arial" pitchFamily="34" charset="0"/>
                <a:cs typeface="Arial" pitchFamily="34" charset="0"/>
              </a:rPr>
              <a:t>Grotesque  effect.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1032" name="DefaultOcx" r:id="rId2" imgW="914400" imgH="914400"/>
        </mc:Choice>
        <mc:Fallback>
          <p:control name="DefaultOcx" r:id="rId2" imgW="914400" imgH="914400">
            <p:pic>
              <p:nvPicPr>
                <p:cNvPr id="0" name="DefaultOcx"/>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75735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600201"/>
            <a:ext cx="5266928" cy="1612776"/>
          </a:xfrm>
        </p:spPr>
        <p:txBody>
          <a:bodyPr>
            <a:normAutofit lnSpcReduction="10000"/>
          </a:bodyPr>
          <a:lstStyle/>
          <a:p>
            <a:pPr marL="0" indent="0">
              <a:buNone/>
            </a:pPr>
            <a:endParaRPr lang="en-GB" sz="4800" dirty="0" smtClean="0"/>
          </a:p>
          <a:p>
            <a:pPr marL="0" indent="0" algn="ctr">
              <a:buNone/>
            </a:pPr>
            <a:r>
              <a:rPr lang="en-GB" sz="4800" dirty="0" smtClean="0"/>
              <a:t>Mr </a:t>
            </a:r>
            <a:r>
              <a:rPr lang="en-GB" sz="4800" dirty="0"/>
              <a:t>‘</a:t>
            </a:r>
            <a:r>
              <a:rPr lang="en-GB" sz="4800" dirty="0" err="1"/>
              <a:t>Murd</a:t>
            </a:r>
            <a:r>
              <a:rPr lang="en-GB" sz="4800" dirty="0"/>
              <a:t>-stone’ </a:t>
            </a:r>
          </a:p>
        </p:txBody>
      </p:sp>
    </p:spTree>
    <p:extLst>
      <p:ext uri="{BB962C8B-B14F-4D97-AF65-F5344CB8AC3E}">
        <p14:creationId xmlns:p14="http://schemas.microsoft.com/office/powerpoint/2010/main" val="82558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Image result for scroo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16" y="-1179512"/>
            <a:ext cx="15240000" cy="1495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87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86000" y="1859340"/>
            <a:ext cx="4572000" cy="3139321"/>
          </a:xfrm>
          <a:prstGeom prst="rect">
            <a:avLst/>
          </a:prstGeom>
        </p:spPr>
        <p:txBody>
          <a:bodyPr>
            <a:spAutoFit/>
          </a:bodyPr>
          <a:lstStyle/>
          <a:p>
            <a:r>
              <a:rPr lang="en-GB" dirty="0"/>
              <a:t>‘…a squeezing, wrenching, grasping, scraping, clutching, covetous, old sinner! Hard and sharp as flint…solitary as an oyster. The cold within him froze his old features…. He carried his own low temperature always about with him; he iced his office in the dog-days; and didn’t thaw it one degree at Christmas.</a:t>
            </a:r>
          </a:p>
          <a:p>
            <a:r>
              <a:rPr lang="en-GB" dirty="0"/>
              <a:t>‘…No warmth could warm, no wintry weather chill him. No wind that blew was bitterer than he, not falling snow was more intent upon its purpose, no pelting rain less open to entreaty.’</a:t>
            </a:r>
          </a:p>
        </p:txBody>
      </p:sp>
    </p:spTree>
    <p:extLst>
      <p:ext uri="{BB962C8B-B14F-4D97-AF65-F5344CB8AC3E}">
        <p14:creationId xmlns:p14="http://schemas.microsoft.com/office/powerpoint/2010/main" val="406318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6" name="Picture 4" descr="Image result for gradgr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04663"/>
            <a:ext cx="4205906" cy="621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798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2" descr="https://upload.wikimedia.org/wikipedia/en/thumb/9/91/Gradgrindapprehendshischildren.jpg/220px-Gradgrindapprehendshischildr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23259"/>
            <a:ext cx="4767434" cy="74328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04800" y="3608859"/>
            <a:ext cx="274434" cy="230832"/>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7910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descr="Image result for stephen blackpool hard t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64704"/>
            <a:ext cx="7128792" cy="533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21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395</Words>
  <Application>Microsoft Office PowerPoint</Application>
  <PresentationFormat>On-screen Show (4:3)</PresentationFormat>
  <Paragraphs>34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bJack</dc:creator>
  <cp:lastModifiedBy>bJack</cp:lastModifiedBy>
  <cp:revision>32</cp:revision>
  <dcterms:created xsi:type="dcterms:W3CDTF">2016-10-28T07:27:03Z</dcterms:created>
  <dcterms:modified xsi:type="dcterms:W3CDTF">2016-11-14T08:53:01Z</dcterms:modified>
</cp:coreProperties>
</file>