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99" r:id="rId2"/>
    <p:sldId id="451" r:id="rId3"/>
    <p:sldId id="449" r:id="rId4"/>
    <p:sldId id="408" r:id="rId5"/>
    <p:sldId id="411" r:id="rId6"/>
    <p:sldId id="415" r:id="rId7"/>
    <p:sldId id="414" r:id="rId8"/>
    <p:sldId id="413" r:id="rId9"/>
    <p:sldId id="401" r:id="rId10"/>
    <p:sldId id="403" r:id="rId11"/>
    <p:sldId id="383" r:id="rId12"/>
    <p:sldId id="387" r:id="rId13"/>
    <p:sldId id="392" r:id="rId14"/>
    <p:sldId id="388" r:id="rId15"/>
    <p:sldId id="412" r:id="rId16"/>
    <p:sldId id="425" r:id="rId17"/>
    <p:sldId id="452" r:id="rId18"/>
    <p:sldId id="453" r:id="rId19"/>
    <p:sldId id="454" r:id="rId20"/>
    <p:sldId id="426" r:id="rId21"/>
    <p:sldId id="428" r:id="rId22"/>
    <p:sldId id="455" r:id="rId23"/>
    <p:sldId id="423" r:id="rId24"/>
    <p:sldId id="424" r:id="rId25"/>
    <p:sldId id="434" r:id="rId26"/>
    <p:sldId id="458" r:id="rId27"/>
    <p:sldId id="457" r:id="rId28"/>
    <p:sldId id="462" r:id="rId29"/>
    <p:sldId id="461" r:id="rId30"/>
    <p:sldId id="407" r:id="rId31"/>
    <p:sldId id="416" r:id="rId32"/>
    <p:sldId id="418" r:id="rId33"/>
    <p:sldId id="419" r:id="rId34"/>
    <p:sldId id="410" r:id="rId35"/>
    <p:sldId id="435" r:id="rId36"/>
    <p:sldId id="444" r:id="rId37"/>
    <p:sldId id="400" r:id="rId38"/>
    <p:sldId id="445" r:id="rId39"/>
    <p:sldId id="417" r:id="rId40"/>
    <p:sldId id="422" r:id="rId41"/>
    <p:sldId id="421" r:id="rId42"/>
    <p:sldId id="442" r:id="rId43"/>
    <p:sldId id="440" r:id="rId44"/>
    <p:sldId id="441" r:id="rId45"/>
    <p:sldId id="443" r:id="rId46"/>
    <p:sldId id="446" r:id="rId47"/>
    <p:sldId id="460" r:id="rId48"/>
    <p:sldId id="447" r:id="rId49"/>
    <p:sldId id="438" r:id="rId50"/>
    <p:sldId id="436" r:id="rId51"/>
    <p:sldId id="437" r:id="rId52"/>
    <p:sldId id="431" r:id="rId53"/>
    <p:sldId id="459" r:id="rId54"/>
    <p:sldId id="450" r:id="rId55"/>
    <p:sldId id="43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7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9B4BC-DFFD-43D5-AAC4-07B7D8AEB80E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5AF24-6EE3-416A-9CA3-703FE9C19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30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BDA40-4111-4D6C-8449-103D2F972DBE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0D82-E8BD-452A-8B4A-80B4A60EDC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58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rates of cancer are predicted to remain stable over the next 20 years but this masks individual changes </a:t>
            </a:r>
          </a:p>
          <a:p>
            <a:r>
              <a:rPr lang="en-US" dirty="0"/>
              <a:t>Stability in incidence means the number of cancer cases in the UK will increase reflecting growing</a:t>
            </a:r>
            <a:r>
              <a:rPr lang="en-US" baseline="0" dirty="0"/>
              <a:t> and aging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C67FB-79AC-2243-AAA1-495490BC5F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0D82-E8BD-452A-8B4A-80B4A60EDC56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37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0D82-E8BD-452A-8B4A-80B4A60EDC56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7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6005-0608-44D5-94D7-2DA1B30B8EDC}" type="datetimeFigureOut">
              <a:rPr lang="en-GB" smtClean="0"/>
              <a:pPr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7716" y="1196752"/>
            <a:ext cx="7772400" cy="1152128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" panose="020B0604020202020204" pitchFamily="34" charset="0"/>
              </a:rPr>
              <a:t>Cancer prevention</a:t>
            </a:r>
            <a:r>
              <a:rPr lang="en-GB" dirty="0"/>
              <a:t>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7526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Christopher Whitty</a:t>
            </a:r>
          </a:p>
          <a:p>
            <a:r>
              <a:rPr lang="en-GB" dirty="0">
                <a:solidFill>
                  <a:schemeClr val="tx1"/>
                </a:solidFill>
              </a:rPr>
              <a:t>Gresham College 2016</a:t>
            </a:r>
          </a:p>
        </p:txBody>
      </p:sp>
      <p:sp>
        <p:nvSpPr>
          <p:cNvPr id="4" name="AutoShape 2" descr="Image result for department of health logo"/>
          <p:cNvSpPr>
            <a:spLocks noChangeAspect="1" noChangeArrowheads="1"/>
          </p:cNvSpPr>
          <p:nvPr/>
        </p:nvSpPr>
        <p:spPr bwMode="auto">
          <a:xfrm>
            <a:off x="-31750" y="-136525"/>
            <a:ext cx="17811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8" name="Picture 2" descr="Image result for mesothelioma  wiki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61530" cy="20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Overall cancer incidence. </a:t>
            </a:r>
            <a:r>
              <a:rPr lang="en-GB" sz="2000" i="1" dirty="0"/>
              <a:t>(Mistry et al 2011).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30" t="19544" r="25542" b="8426"/>
          <a:stretch/>
        </p:blipFill>
        <p:spPr>
          <a:xfrm>
            <a:off x="604350" y="1628800"/>
            <a:ext cx="7210580" cy="50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3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GB" sz="3200" dirty="0"/>
              <a:t>Population 85 and over: 1992, 2015, 2033</a:t>
            </a:r>
            <a:r>
              <a:rPr lang="en-GB" sz="2000" i="1" dirty="0"/>
              <a:t> </a:t>
            </a:r>
            <a:r>
              <a:rPr lang="en-GB" sz="1800" i="1" dirty="0"/>
              <a:t>(ONS). 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26" t="29270" r="77549" b="34638"/>
          <a:stretch>
            <a:fillRect/>
          </a:stretch>
        </p:blipFill>
        <p:spPr bwMode="auto">
          <a:xfrm>
            <a:off x="3563888" y="1030581"/>
            <a:ext cx="5256584" cy="558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385" t="32339" r="79884" b="34999"/>
          <a:stretch>
            <a:fillRect/>
          </a:stretch>
        </p:blipFill>
        <p:spPr bwMode="auto">
          <a:xfrm>
            <a:off x="539552" y="1340768"/>
            <a:ext cx="159508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8545" t="32402" r="79721" b="33988"/>
          <a:stretch>
            <a:fillRect/>
          </a:stretch>
        </p:blipFill>
        <p:spPr bwMode="auto">
          <a:xfrm>
            <a:off x="611560" y="3861047"/>
            <a:ext cx="1799807" cy="299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4766" t="32308" r="70544" b="56020"/>
          <a:stretch>
            <a:fillRect/>
          </a:stretch>
        </p:blipFill>
        <p:spPr bwMode="auto">
          <a:xfrm>
            <a:off x="3491880" y="4653136"/>
            <a:ext cx="1512168" cy="211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47664" y="1268760"/>
            <a:ext cx="93610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691680" y="3789040"/>
            <a:ext cx="9361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419872" y="1412776"/>
            <a:ext cx="165618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668344" y="1484784"/>
            <a:ext cx="115212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635896" y="1124744"/>
            <a:ext cx="27363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466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What is the role of the individual, the medical professions and the state?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0272" y="4149080"/>
            <a:ext cx="1901581" cy="2553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342" y="3573016"/>
            <a:ext cx="1302930" cy="922299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8172401" y="5301208"/>
            <a:ext cx="749452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07503" y="1556792"/>
            <a:ext cx="560983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 political tradition that the state should not interfere in people’s lives is a long and honourable 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On both the left and the right. Generational differences.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Presents a challenge to cancer prevention and public health.</a:t>
            </a: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Some of the press claim this tradition, not always consistently.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Public health must respect it but not be cowed by it.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/>
              </a:solidFill>
            </a:endParaRPr>
          </a:p>
          <a:p>
            <a:pPr marL="457200" indent="-457200">
              <a:buFont typeface="Wingdings" charset="2"/>
              <a:buChar char="§"/>
            </a:pP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625" t="19931" r="41338" b="33201"/>
          <a:stretch/>
        </p:blipFill>
        <p:spPr>
          <a:xfrm>
            <a:off x="5658044" y="1611864"/>
            <a:ext cx="3295047" cy="18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8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For those sceptical of the state’s right to intervene for pubic health: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Pro:</a:t>
            </a:r>
          </a:p>
          <a:p>
            <a:endParaRPr lang="en-US" dirty="0"/>
          </a:p>
          <a:p>
            <a:r>
              <a:rPr lang="en-US" sz="3000" dirty="0">
                <a:solidFill>
                  <a:srgbClr val="002060"/>
                </a:solidFill>
              </a:rPr>
              <a:t>Very strong evidence.</a:t>
            </a:r>
          </a:p>
          <a:p>
            <a:r>
              <a:rPr lang="en-US" sz="3000" dirty="0">
                <a:solidFill>
                  <a:srgbClr val="002060"/>
                </a:solidFill>
              </a:rPr>
              <a:t>Very strong effect.</a:t>
            </a:r>
          </a:p>
          <a:p>
            <a:r>
              <a:rPr lang="en-US" sz="3000" dirty="0">
                <a:solidFill>
                  <a:srgbClr val="002060"/>
                </a:solidFill>
              </a:rPr>
              <a:t>Infections, where protect one protect all.</a:t>
            </a:r>
          </a:p>
          <a:p>
            <a:r>
              <a:rPr lang="en-US" sz="3000" dirty="0">
                <a:solidFill>
                  <a:srgbClr val="002060"/>
                </a:solidFill>
              </a:rPr>
              <a:t>The vulnerable (children).</a:t>
            </a:r>
          </a:p>
          <a:p>
            <a:r>
              <a:rPr lang="en-US" sz="3000" dirty="0">
                <a:solidFill>
                  <a:srgbClr val="002060"/>
                </a:solidFill>
              </a:rPr>
              <a:t>Cost-effective.</a:t>
            </a:r>
          </a:p>
          <a:p>
            <a:r>
              <a:rPr lang="en-US" sz="3000" dirty="0">
                <a:solidFill>
                  <a:srgbClr val="002060"/>
                </a:solidFill>
              </a:rPr>
              <a:t>Healthy working age population.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Con</a:t>
            </a:r>
          </a:p>
          <a:p>
            <a:endParaRPr lang="en-US" dirty="0"/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Removing existing rights.</a:t>
            </a: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Removing pleasures.</a:t>
            </a: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Exposes the citizen to the law.</a:t>
            </a: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Barrier to trade.</a:t>
            </a: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Expands government.</a:t>
            </a: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Unintended consequences.</a:t>
            </a:r>
          </a:p>
        </p:txBody>
      </p:sp>
    </p:spTree>
    <p:extLst>
      <p:ext uri="{BB962C8B-B14F-4D97-AF65-F5344CB8AC3E}">
        <p14:creationId xmlns:p14="http://schemas.microsoft.com/office/powerpoint/2010/main" val="240246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Ladder of state intervention.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417638"/>
            <a:ext cx="7128792" cy="4708525"/>
          </a:xfrm>
        </p:spPr>
        <p:txBody>
          <a:bodyPr>
            <a:noAutofit/>
          </a:bodyPr>
          <a:lstStyle/>
          <a:p>
            <a:r>
              <a:rPr lang="en-GB" dirty="0"/>
              <a:t>Ban.</a:t>
            </a:r>
          </a:p>
          <a:p>
            <a:r>
              <a:rPr lang="en-GB" dirty="0"/>
              <a:t>Tax heavily.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Regulate.</a:t>
            </a:r>
            <a:endParaRPr lang="en-GB" dirty="0"/>
          </a:p>
          <a:p>
            <a:r>
              <a:rPr lang="en-GB" dirty="0"/>
              <a:t>‘Nudge’ tax or intervention.</a:t>
            </a:r>
          </a:p>
          <a:p>
            <a:r>
              <a:rPr lang="en-GB" dirty="0"/>
              <a:t>Mass voluntary programme (</a:t>
            </a:r>
            <a:r>
              <a:rPr lang="en-GB" dirty="0" err="1"/>
              <a:t>eg</a:t>
            </a:r>
            <a:r>
              <a:rPr lang="en-GB" dirty="0"/>
              <a:t> vaccination, screening). </a:t>
            </a:r>
          </a:p>
          <a:p>
            <a:r>
              <a:rPr lang="en-GB" dirty="0"/>
              <a:t>Engage with industry.</a:t>
            </a:r>
          </a:p>
          <a:p>
            <a:r>
              <a:rPr lang="en-GB" dirty="0"/>
              <a:t>Inform.</a:t>
            </a:r>
          </a:p>
          <a:p>
            <a:r>
              <a:rPr lang="en-GB" dirty="0"/>
              <a:t>Leave up to individuals.</a:t>
            </a:r>
          </a:p>
        </p:txBody>
      </p:sp>
      <p:pic>
        <p:nvPicPr>
          <p:cNvPr id="1026" name="Picture 2" descr="Image result for ladder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r="35185"/>
          <a:stretch/>
        </p:blipFill>
        <p:spPr bwMode="auto">
          <a:xfrm>
            <a:off x="7112969" y="1556792"/>
            <a:ext cx="158417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2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Preventing or treating infectious causes of cancer.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464134" cy="5017414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When Dr. Tulp</a:t>
            </a:r>
            <a:r>
              <a:rPr lang="en-GB" dirty="0"/>
              <a:t> said cancer is contagious, he was partially right.</a:t>
            </a:r>
            <a:endParaRPr lang="en-GB" sz="2800" dirty="0"/>
          </a:p>
          <a:p>
            <a:r>
              <a:rPr lang="en-GB" dirty="0"/>
              <a:t>Some cancers have a strong infectious driver.</a:t>
            </a:r>
          </a:p>
          <a:p>
            <a:r>
              <a:rPr lang="en-GB" dirty="0"/>
              <a:t>If these can be identified, and then either prevented or treated cancer may not occur.</a:t>
            </a:r>
          </a:p>
          <a:p>
            <a:r>
              <a:rPr lang="en-GB" dirty="0"/>
              <a:t>Most consider this the role of the state or medicine.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1891"/>
          <a:stretch/>
        </p:blipFill>
        <p:spPr>
          <a:xfrm>
            <a:off x="5062736" y="2136940"/>
            <a:ext cx="3765466" cy="3234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0730" y="5458120"/>
            <a:ext cx="343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Rembrandt. The Anatomy lesson of Dr. </a:t>
            </a:r>
            <a:r>
              <a:rPr lang="en-GB" dirty="0" err="1"/>
              <a:t>Nicolaes</a:t>
            </a:r>
            <a:r>
              <a:rPr lang="en-GB" dirty="0"/>
              <a:t> </a:t>
            </a:r>
            <a:r>
              <a:rPr lang="en-GB" dirty="0" err="1"/>
              <a:t>Tulp</a:t>
            </a:r>
            <a:r>
              <a:rPr lang="en-GB" dirty="0"/>
              <a:t>. 1632.</a:t>
            </a:r>
          </a:p>
        </p:txBody>
      </p:sp>
    </p:spTree>
    <p:extLst>
      <p:ext uri="{BB962C8B-B14F-4D97-AF65-F5344CB8AC3E}">
        <p14:creationId xmlns:p14="http://schemas.microsoft.com/office/powerpoint/2010/main" val="2357897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Cancers with strong infectious drivers include: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925144"/>
          </a:xfrm>
        </p:spPr>
        <p:txBody>
          <a:bodyPr>
            <a:normAutofit/>
          </a:bodyPr>
          <a:lstStyle/>
          <a:p>
            <a:r>
              <a:rPr lang="en-GB" dirty="0"/>
              <a:t>Cervical cancer – human papilloma virus.</a:t>
            </a:r>
          </a:p>
          <a:p>
            <a:r>
              <a:rPr lang="en-GB" dirty="0"/>
              <a:t>Liver- Hepatitis B and  C.</a:t>
            </a:r>
          </a:p>
          <a:p>
            <a:r>
              <a:rPr lang="en-GB" dirty="0"/>
              <a:t>Some stomach and duodenal cancer- </a:t>
            </a:r>
            <a:r>
              <a:rPr lang="en-GB" i="1" dirty="0"/>
              <a:t>H. pylori.</a:t>
            </a:r>
          </a:p>
          <a:p>
            <a:r>
              <a:rPr lang="en-GB" dirty="0"/>
              <a:t>Lymphoma</a:t>
            </a:r>
            <a:r>
              <a:rPr lang="en-GB" i="1" dirty="0"/>
              <a:t>- </a:t>
            </a:r>
            <a:r>
              <a:rPr lang="en-GB" dirty="0"/>
              <a:t>HIV, EBV.</a:t>
            </a:r>
          </a:p>
          <a:p>
            <a:r>
              <a:rPr lang="en-GB" dirty="0"/>
              <a:t>Kaposi’s sarcoma HHV8 with HIV.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170" name="Picture 2" descr="Image result for HPV vaccine pos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09" y="1600200"/>
            <a:ext cx="31999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15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Almost all cervical cancer is caused by papillomaviruses (wart viruses).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9992" cy="5257800"/>
          </a:xfrm>
        </p:spPr>
        <p:txBody>
          <a:bodyPr>
            <a:normAutofit fontScale="77500" lnSpcReduction="20000"/>
          </a:bodyPr>
          <a:lstStyle/>
          <a:p>
            <a:r>
              <a:rPr lang="en-GB" sz="3300" dirty="0"/>
              <a:t>Around 2500 cervical cancer a year in UK. Commonest cancer of young women.</a:t>
            </a:r>
          </a:p>
          <a:p>
            <a:r>
              <a:rPr lang="en-GB" sz="3300" dirty="0"/>
              <a:t>HPV16 and 18 responsible for 50-70%.</a:t>
            </a:r>
          </a:p>
          <a:p>
            <a:r>
              <a:rPr lang="en-GB" sz="3300" dirty="0"/>
              <a:t>Vaccines are over 95% effective against these if before sexually active.</a:t>
            </a:r>
          </a:p>
          <a:p>
            <a:r>
              <a:rPr lang="en-GB" sz="3300" dirty="0">
                <a:solidFill>
                  <a:prstClr val="black"/>
                </a:solidFill>
              </a:rPr>
              <a:t>UK coverage of girls 89%. Likely to reduce cervical cancer by around 50%.</a:t>
            </a:r>
            <a:endParaRPr lang="en-GB" sz="3300" dirty="0"/>
          </a:p>
          <a:p>
            <a:r>
              <a:rPr lang="en-GB" sz="3300" dirty="0"/>
              <a:t>New vaccine covering HPV 31, 33 and 45 may extend protection.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5122" name="Picture 2" descr="http://www.ansci.wisc.edu/jjp1/ansci_repro/misc/project_websites_07/wed07/hpv_gardasil/hpv_gardasil%20shot_files/image004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60" y="2132856"/>
            <a:ext cx="466602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566124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Schematic of HPV and cervical cancer.</a:t>
            </a:r>
          </a:p>
          <a:p>
            <a:r>
              <a:rPr lang="en-GB" i="1" dirty="0"/>
              <a:t>U. Wisconsin.</a:t>
            </a:r>
          </a:p>
        </p:txBody>
      </p:sp>
    </p:spTree>
    <p:extLst>
      <p:ext uri="{BB962C8B-B14F-4D97-AF65-F5344CB8AC3E}">
        <p14:creationId xmlns:p14="http://schemas.microsoft.com/office/powerpoint/2010/main" val="137711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Screening of women 25-64 for pre-cancerous cells (‘smear’ or PAP test).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28800"/>
            <a:ext cx="3106689" cy="453650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Has led to a substantial reduction in cervical cancer.</a:t>
            </a:r>
          </a:p>
          <a:p>
            <a:r>
              <a:rPr lang="en-GB" dirty="0"/>
              <a:t>At the cost of some overtreatment.</a:t>
            </a:r>
          </a:p>
          <a:p>
            <a:r>
              <a:rPr lang="en-GB" dirty="0"/>
              <a:t>New HPV DNA tests may help improve accuracy.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146" name="Picture 2" descr="Image result for cervical cancer u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2171383"/>
            <a:ext cx="5133038" cy="27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530120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Over 40% reduction in cervical cancer since screening started. </a:t>
            </a:r>
            <a:r>
              <a:rPr lang="en-GB" sz="2400" i="1" dirty="0"/>
              <a:t>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263" t="31801" r="72050" b="36000"/>
          <a:stretch/>
        </p:blipFill>
        <p:spPr>
          <a:xfrm>
            <a:off x="3563888" y="5012562"/>
            <a:ext cx="180020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60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426170"/>
          </a:xfrm>
        </p:spPr>
        <p:txBody>
          <a:bodyPr>
            <a:noAutofit/>
          </a:bodyPr>
          <a:lstStyle/>
          <a:p>
            <a:r>
              <a:rPr lang="en-GB" sz="3200" dirty="0"/>
              <a:t>Cervical cancer incidence is much higher in many developing countries. Vaccination will lead to a substantial global reduction. </a:t>
            </a:r>
            <a:r>
              <a:rPr lang="en-GB" sz="3200" i="1" dirty="0"/>
              <a:t>WHO 2015.</a:t>
            </a:r>
          </a:p>
        </p:txBody>
      </p:sp>
      <p:pic>
        <p:nvPicPr>
          <p:cNvPr id="8194" name="Picture 2" descr="http://globocan.iarc.fr/old/FactSheets/cancers/Cervix-map-i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4"/>
          <a:stretch/>
        </p:blipFill>
        <p:spPr bwMode="auto">
          <a:xfrm>
            <a:off x="179511" y="1916832"/>
            <a:ext cx="881577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9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When Gresham College was founded cancer was rare, and even more rarely diagnosed.</a:t>
            </a:r>
            <a:br>
              <a:rPr lang="en-GB" sz="3600" dirty="0"/>
            </a:br>
            <a:r>
              <a:rPr lang="en-GB" sz="3100" dirty="0"/>
              <a:t>Deaths in London 1634 (not a plague year).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9512" y="1991127"/>
            <a:ext cx="3600400" cy="460851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Deaths reported 10,900</a:t>
            </a:r>
          </a:p>
          <a:p>
            <a:r>
              <a:rPr lang="en-GB" dirty="0"/>
              <a:t>Cancer and canker 9 (&lt;1%)</a:t>
            </a:r>
          </a:p>
          <a:p>
            <a:r>
              <a:rPr lang="en-GB" dirty="0"/>
              <a:t>Fever 1279</a:t>
            </a:r>
          </a:p>
          <a:p>
            <a:r>
              <a:rPr lang="en-GB" dirty="0"/>
              <a:t>Smallpox 1354</a:t>
            </a:r>
          </a:p>
          <a:p>
            <a:r>
              <a:rPr lang="en-GB" dirty="0"/>
              <a:t>Consumption 1955 </a:t>
            </a:r>
          </a:p>
          <a:p>
            <a:endParaRPr lang="en-GB" dirty="0"/>
          </a:p>
          <a:p>
            <a:r>
              <a:rPr lang="en-GB" dirty="0"/>
              <a:t>Now cancer causes 29% of all UK deaths.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Content Placeholder 6" descr="Bills of Mortalit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51920" y="1844824"/>
            <a:ext cx="4978896" cy="4731531"/>
          </a:xfrm>
        </p:spPr>
      </p:pic>
    </p:spTree>
    <p:extLst>
      <p:ext uri="{BB962C8B-B14F-4D97-AF65-F5344CB8AC3E}">
        <p14:creationId xmlns:p14="http://schemas.microsoft.com/office/powerpoint/2010/main" val="283731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Prevention by vaccination: Hepatitis B and hepatocellular carcinoma (liver cancer, HCC).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4880" cy="52578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Hepatitis B a rare cause of liver cancer in the UK but a major one in Asia and Africa. Hepatitis B and C account for around 80% HCC worldwide.</a:t>
            </a:r>
          </a:p>
          <a:p>
            <a:r>
              <a:rPr lang="en-GB" dirty="0"/>
              <a:t>Taiwan Hep B vaccination programme for infants 1984. Reduced  cancer incidence by 80%, mortality by over 90%.</a:t>
            </a:r>
          </a:p>
          <a:p>
            <a:r>
              <a:rPr lang="en-GB" dirty="0"/>
              <a:t>In Africa potentiated by a fungal toxin of peanuts (aflatoxin).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556" t="23228" r="31949" b="12057"/>
          <a:stretch/>
        </p:blipFill>
        <p:spPr>
          <a:xfrm>
            <a:off x="5359678" y="1703529"/>
            <a:ext cx="3532801" cy="4173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5938" y="6163163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600" i="1" dirty="0">
                <a:solidFill>
                  <a:prstClr val="black"/>
                </a:solidFill>
              </a:rPr>
              <a:t>C. </a:t>
            </a:r>
            <a:r>
              <a:rPr lang="en-GB" sz="1600" i="1" dirty="0" err="1">
                <a:solidFill>
                  <a:prstClr val="black"/>
                </a:solidFill>
              </a:rPr>
              <a:t>Chaing</a:t>
            </a:r>
            <a:r>
              <a:rPr lang="en-GB" sz="1600" i="1" dirty="0">
                <a:solidFill>
                  <a:prstClr val="black"/>
                </a:solidFill>
              </a:rPr>
              <a:t> et al JAMA 2013 </a:t>
            </a:r>
          </a:p>
        </p:txBody>
      </p:sp>
    </p:spTree>
    <p:extLst>
      <p:ext uri="{BB962C8B-B14F-4D97-AF65-F5344CB8AC3E}">
        <p14:creationId xmlns:p14="http://schemas.microsoft.com/office/powerpoint/2010/main" val="3229521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 </a:t>
            </a:r>
            <a:r>
              <a:rPr lang="en-GB" sz="3200" i="1" dirty="0"/>
              <a:t>H. pylori </a:t>
            </a:r>
            <a:r>
              <a:rPr lang="en-GB" sz="3200" dirty="0"/>
              <a:t>and gastric cancer.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583" y="1196752"/>
            <a:ext cx="5169506" cy="5472608"/>
          </a:xfrm>
        </p:spPr>
        <p:txBody>
          <a:bodyPr>
            <a:noAutofit/>
          </a:bodyPr>
          <a:lstStyle/>
          <a:p>
            <a:r>
              <a:rPr lang="en-GB" dirty="0"/>
              <a:t>Best known as the major cause of peptic ulcer disease.</a:t>
            </a:r>
          </a:p>
          <a:p>
            <a:r>
              <a:rPr lang="en-GB" dirty="0"/>
              <a:t>Increases risk around 6-8x for non-cardia gastric cancer (the main type).</a:t>
            </a:r>
          </a:p>
          <a:p>
            <a:r>
              <a:rPr lang="en-GB" dirty="0"/>
              <a:t>May reduce cardia gastric cancer (not yet clear).</a:t>
            </a:r>
          </a:p>
          <a:p>
            <a:r>
              <a:rPr lang="en-GB" dirty="0">
                <a:solidFill>
                  <a:prstClr val="black"/>
                </a:solidFill>
              </a:rPr>
              <a:t>A major risk for a rare gut lymphoma (MALToma).</a:t>
            </a:r>
            <a:endParaRPr lang="en-GB" dirty="0"/>
          </a:p>
          <a:p>
            <a:r>
              <a:rPr lang="en-GB" dirty="0"/>
              <a:t>Reduced risk of oesophageal adenocarcinoma, maybe by reducing stomach acidity.</a:t>
            </a:r>
          </a:p>
        </p:txBody>
      </p:sp>
      <p:pic>
        <p:nvPicPr>
          <p:cNvPr id="10242" name="Picture 2" descr="EMpylor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4" y="2420888"/>
            <a:ext cx="3178696" cy="21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37462" y="5013176"/>
            <a:ext cx="2952328" cy="647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Electron micrograph </a:t>
            </a:r>
            <a:r>
              <a:rPr lang="en-GB" i="1" dirty="0"/>
              <a:t>H. pylori. Dr. Y. </a:t>
            </a:r>
            <a:r>
              <a:rPr lang="en-GB" i="1" dirty="0" err="1"/>
              <a:t>Tsutsumi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691878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Does treating </a:t>
            </a:r>
            <a:r>
              <a:rPr lang="en-GB" sz="3200" i="1" dirty="0"/>
              <a:t>H. pylori </a:t>
            </a:r>
            <a:r>
              <a:rPr lang="en-GB" sz="3200" dirty="0"/>
              <a:t>prevent gastric cancer?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417638"/>
            <a:ext cx="4896544" cy="532373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Almost certainly yes, RR around 0.65 in meta-analyses in trials of around 8000 patients. Most from China.</a:t>
            </a:r>
          </a:p>
          <a:p>
            <a:r>
              <a:rPr lang="en-GB" dirty="0"/>
              <a:t>May not once pre-cancerous cells identified.</a:t>
            </a:r>
          </a:p>
          <a:p>
            <a:r>
              <a:rPr lang="en-GB" dirty="0"/>
              <a:t>Around 32% of UK stomach cancer </a:t>
            </a:r>
            <a:r>
              <a:rPr lang="en-GB" i="1" dirty="0"/>
              <a:t>H. pylori </a:t>
            </a:r>
            <a:r>
              <a:rPr lang="en-GB" dirty="0"/>
              <a:t>related. Often treated for ulcers.</a:t>
            </a:r>
          </a:p>
          <a:p>
            <a:r>
              <a:rPr lang="en-GB" dirty="0"/>
              <a:t>Smoking, diet also important.</a:t>
            </a:r>
          </a:p>
          <a:p>
            <a:r>
              <a:rPr lang="en-GB" dirty="0"/>
              <a:t>Combined 75% stomach cancer probably preventable.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160" t="37227" r="37699" b="5717"/>
          <a:stretch/>
        </p:blipFill>
        <p:spPr>
          <a:xfrm>
            <a:off x="5220072" y="1669669"/>
            <a:ext cx="3610684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2769" y="4525377"/>
            <a:ext cx="29740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2400" dirty="0">
                <a:solidFill>
                  <a:prstClr val="black"/>
                </a:solidFill>
              </a:rPr>
              <a:t>Stomach cancer incidence decreased 62% in UK since 1970s. Projected to fall 17% more by 2035 </a:t>
            </a:r>
            <a:r>
              <a:rPr lang="en-GB" i="1" dirty="0">
                <a:solidFill>
                  <a:prstClr val="black"/>
                </a:solidFill>
              </a:rPr>
              <a:t>(CRUK)</a:t>
            </a:r>
          </a:p>
        </p:txBody>
      </p:sp>
    </p:spTree>
    <p:extLst>
      <p:ext uri="{BB962C8B-B14F-4D97-AF65-F5344CB8AC3E}">
        <p14:creationId xmlns:p14="http://schemas.microsoft.com/office/powerpoint/2010/main" val="3114116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There is generally support for state action against occupational causes of cancer.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4880" cy="52578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Occupational cancers have varied through history as industries rise and fall.</a:t>
            </a:r>
          </a:p>
          <a:p>
            <a:r>
              <a:rPr lang="en-GB" dirty="0"/>
              <a:t>One of the earliest recognised examples Potts’ scrotal cancer in chimney-sweeps.</a:t>
            </a:r>
          </a:p>
          <a:p>
            <a:r>
              <a:rPr lang="en-GB" dirty="0"/>
              <a:t>Around 4% of UK cancers currently attributable to occupation </a:t>
            </a:r>
            <a:r>
              <a:rPr lang="en-GB" sz="1800" dirty="0"/>
              <a:t>(HSE).</a:t>
            </a:r>
          </a:p>
          <a:p>
            <a:r>
              <a:rPr lang="en-GB" dirty="0"/>
              <a:t>Maybe only 1% avoidable in practicable ways </a:t>
            </a:r>
            <a:r>
              <a:rPr lang="en-GB" sz="1900" dirty="0"/>
              <a:t>(Doll &amp; Peto).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chimnet-sweep-boy-s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06794"/>
            <a:ext cx="2519652" cy="379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4818" y="634067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Wellers chimney sweeps</a:t>
            </a:r>
          </a:p>
        </p:txBody>
      </p:sp>
    </p:spTree>
    <p:extLst>
      <p:ext uri="{BB962C8B-B14F-4D97-AF65-F5344CB8AC3E}">
        <p14:creationId xmlns:p14="http://schemas.microsoft.com/office/powerpoint/2010/main" val="2588002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Important occupationally related cancers UK. HSE annual estimates of strong IARC evidence.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Lung, 12% (4500 cases)</a:t>
            </a:r>
          </a:p>
          <a:p>
            <a:r>
              <a:rPr lang="en-GB" dirty="0"/>
              <a:t>Non-melanoma skin cancer 4.6% (3000 cases)</a:t>
            </a:r>
          </a:p>
          <a:p>
            <a:r>
              <a:rPr lang="en-GB" dirty="0" err="1"/>
              <a:t>Sinonasal</a:t>
            </a:r>
            <a:r>
              <a:rPr lang="en-GB" dirty="0"/>
              <a:t> 17% (70 cases)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Bladder 1% (70 cases)</a:t>
            </a:r>
            <a:endParaRPr lang="en-GB" dirty="0"/>
          </a:p>
          <a:p>
            <a:r>
              <a:rPr lang="en-GB" dirty="0"/>
              <a:t>Larynx 2% (50 cases)</a:t>
            </a:r>
          </a:p>
        </p:txBody>
      </p:sp>
      <p:pic>
        <p:nvPicPr>
          <p:cNvPr id="2050" name="Picture 2" descr="http://www.rahmacancercare.com/cms/album/ViewImage?id=117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10727"/>
            <a:ext cx="4038600" cy="33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63087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Rahma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404268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Put a different way, what are the occupational exposures that cause most cancer (UK)?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/>
          </a:bodyPr>
          <a:lstStyle/>
          <a:p>
            <a:r>
              <a:rPr lang="en-GB" dirty="0"/>
              <a:t>Asbestos: 4000 pa.</a:t>
            </a:r>
          </a:p>
          <a:p>
            <a:r>
              <a:rPr lang="en-GB" dirty="0"/>
              <a:t>Silica 800.</a:t>
            </a:r>
          </a:p>
          <a:p>
            <a:r>
              <a:rPr lang="en-GB" dirty="0"/>
              <a:t>Diesel exhaust 650.</a:t>
            </a:r>
          </a:p>
          <a:p>
            <a:r>
              <a:rPr lang="en-GB" dirty="0"/>
              <a:t>Mineral oils 550.</a:t>
            </a:r>
          </a:p>
          <a:p>
            <a:r>
              <a:rPr lang="en-GB" dirty="0"/>
              <a:t>Paint 350.</a:t>
            </a:r>
          </a:p>
          <a:p>
            <a:r>
              <a:rPr lang="en-GB" dirty="0"/>
              <a:t>TCCD  230 </a:t>
            </a:r>
          </a:p>
          <a:p>
            <a:r>
              <a:rPr lang="en-GB" dirty="0"/>
              <a:t>Radon 180.</a:t>
            </a:r>
          </a:p>
          <a:p>
            <a:endParaRPr lang="en-GB" dirty="0"/>
          </a:p>
        </p:txBody>
      </p:sp>
      <p:pic>
        <p:nvPicPr>
          <p:cNvPr id="12290" name="Picture 2" descr="http://www.kwantes.com/SSG%20website/location/locatiion9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1"/>
          <a:stretch/>
        </p:blipFill>
        <p:spPr bwMode="auto">
          <a:xfrm>
            <a:off x="3809346" y="2315162"/>
            <a:ext cx="5071267" cy="24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2" y="537321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Stanley Spencer. </a:t>
            </a:r>
            <a:r>
              <a:rPr lang="en-GB" i="1" dirty="0"/>
              <a:t>Shipbuilders on the Clyde</a:t>
            </a:r>
            <a:r>
              <a:rPr lang="en-GB" dirty="0"/>
              <a:t> (detail, 1946). </a:t>
            </a:r>
            <a:r>
              <a:rPr lang="en-GB" i="1" dirty="0"/>
              <a:t>IWM</a:t>
            </a:r>
          </a:p>
        </p:txBody>
      </p:sp>
    </p:spTree>
    <p:extLst>
      <p:ext uri="{BB962C8B-B14F-4D97-AF65-F5344CB8AC3E}">
        <p14:creationId xmlns:p14="http://schemas.microsoft.com/office/powerpoint/2010/main" val="2571208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Mesothelioma.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417638"/>
            <a:ext cx="6192689" cy="5611762"/>
          </a:xfrm>
        </p:spPr>
        <p:txBody>
          <a:bodyPr>
            <a:normAutofit/>
          </a:bodyPr>
          <a:lstStyle/>
          <a:p>
            <a:r>
              <a:rPr lang="en-GB" dirty="0"/>
              <a:t>An almost entirely preventable cancer.</a:t>
            </a:r>
          </a:p>
          <a:p>
            <a:r>
              <a:rPr lang="en-GB" dirty="0"/>
              <a:t>94% of risk related to exposure to asbestos, almost all occupational.</a:t>
            </a:r>
          </a:p>
          <a:p>
            <a:r>
              <a:rPr lang="en-GB" dirty="0"/>
              <a:t>“It would be ludicrous to outlaw this valuable and often irreplaceable material in all circumstances (as) asbestos can save more lives than it can possibly endanger.” </a:t>
            </a:r>
            <a:r>
              <a:rPr lang="en-GB" i="1" dirty="0"/>
              <a:t>The Lancet </a:t>
            </a:r>
            <a:r>
              <a:rPr lang="en-GB" dirty="0"/>
              <a:t>1967</a:t>
            </a:r>
          </a:p>
          <a:p>
            <a:r>
              <a:rPr lang="en-GB" dirty="0"/>
              <a:t>First major UK limitations mid 1980s, banned late 1990s.</a:t>
            </a:r>
          </a:p>
        </p:txBody>
      </p:sp>
      <p:pic>
        <p:nvPicPr>
          <p:cNvPr id="11266" name="Picture 2" descr="Tumor Mesothelioma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999" y="2492896"/>
            <a:ext cx="2393262" cy="268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5401" y="575374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Mesothelioma pleural effusion. Wiki Commons.</a:t>
            </a:r>
          </a:p>
        </p:txBody>
      </p:sp>
    </p:spTree>
    <p:extLst>
      <p:ext uri="{BB962C8B-B14F-4D97-AF65-F5344CB8AC3E}">
        <p14:creationId xmlns:p14="http://schemas.microsoft.com/office/powerpoint/2010/main" val="3890954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354162"/>
          </a:xfrm>
        </p:spPr>
        <p:txBody>
          <a:bodyPr>
            <a:noAutofit/>
          </a:bodyPr>
          <a:lstStyle/>
          <a:p>
            <a:r>
              <a:rPr lang="en-GB" sz="3200" dirty="0"/>
              <a:t>Observed and projected mesothelioma incidence, UK. Rose rapidly, now peaked, projected to fall by over 50% by 2035. </a:t>
            </a:r>
            <a:r>
              <a:rPr lang="en-GB" sz="1800" i="1" dirty="0"/>
              <a:t>(CRUK)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03" t="24497" r="36576" b="19818"/>
          <a:stretch/>
        </p:blipFill>
        <p:spPr>
          <a:xfrm>
            <a:off x="463676" y="1652522"/>
            <a:ext cx="8180035" cy="52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98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Melanoma and ultraviolet light.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Melanoma is a very common cancer, incidence is rising.</a:t>
            </a:r>
          </a:p>
          <a:p>
            <a:r>
              <a:rPr lang="en-GB" dirty="0"/>
              <a:t>Used to be occupational, now more recreational.</a:t>
            </a:r>
          </a:p>
          <a:p>
            <a:r>
              <a:rPr lang="en-GB" dirty="0"/>
              <a:t>Extended exposure to sunlight, sunburn.</a:t>
            </a:r>
          </a:p>
          <a:p>
            <a:r>
              <a:rPr lang="en-GB" dirty="0"/>
              <a:t>Sunbed risk RR 1.3, 1.9 in those using before 35 years old. </a:t>
            </a:r>
            <a:r>
              <a:rPr lang="en-GB" sz="1800" i="1" dirty="0"/>
              <a:t>(</a:t>
            </a:r>
            <a:r>
              <a:rPr lang="en-GB" sz="1800" i="1" dirty="0" err="1"/>
              <a:t>Boniel</a:t>
            </a:r>
            <a:r>
              <a:rPr lang="en-GB" sz="1800" i="1" dirty="0"/>
              <a:t> et al)</a:t>
            </a:r>
            <a:endParaRPr lang="en-GB" dirty="0"/>
          </a:p>
        </p:txBody>
      </p:sp>
      <p:pic>
        <p:nvPicPr>
          <p:cNvPr id="1028" name="Picture 4" descr="Image result for sunbed advertise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73876"/>
            <a:ext cx="3096344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37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Genetic screening and other stratification to identify those most at risk of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8792" y="1526236"/>
            <a:ext cx="5303328" cy="5143123"/>
          </a:xfrm>
        </p:spPr>
        <p:txBody>
          <a:bodyPr>
            <a:noAutofit/>
          </a:bodyPr>
          <a:lstStyle/>
          <a:p>
            <a:r>
              <a:rPr lang="en-GB" sz="2800" dirty="0"/>
              <a:t>Some high-risk individuals for prophylactic treatment, </a:t>
            </a:r>
            <a:r>
              <a:rPr lang="en-GB" sz="2800" dirty="0" err="1"/>
              <a:t>eg</a:t>
            </a:r>
            <a:r>
              <a:rPr lang="en-GB" sz="2800" dirty="0"/>
              <a:t> BRCA1, 2,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TP53</a:t>
            </a:r>
            <a:r>
              <a:rPr lang="en-GB" sz="2800" dirty="0"/>
              <a:t>. </a:t>
            </a:r>
          </a:p>
          <a:p>
            <a:r>
              <a:rPr lang="en-GB" dirty="0"/>
              <a:t>Surgery the most invasive manifestation.</a:t>
            </a:r>
          </a:p>
          <a:p>
            <a:r>
              <a:rPr lang="en-GB" sz="2800" dirty="0"/>
              <a:t>Drug treatment as prophylaxis already recommended by NICE; </a:t>
            </a:r>
            <a:r>
              <a:rPr lang="en-GB" dirty="0"/>
              <a:t>tamoxifen or raloxifene.</a:t>
            </a:r>
          </a:p>
          <a:p>
            <a:r>
              <a:rPr lang="en-GB" sz="2800" dirty="0"/>
              <a:t>Likely to become more common, like statins for high-risk heart disease patients.</a:t>
            </a:r>
          </a:p>
        </p:txBody>
      </p:sp>
      <p:pic>
        <p:nvPicPr>
          <p:cNvPr id="4098" name="Picture 2" descr="Image result for angelina jolie mastectomy newspaper front p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5" y="2348879"/>
            <a:ext cx="2816085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65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Many of the debates would however have been familiar including on tobacco, diet.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762872" cy="525172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first Gresham Professor of Physic Matthew Gwinne got his MD in part on the question 'whether the frequent use of tobacco was beneficial’.</a:t>
            </a:r>
          </a:p>
          <a:p>
            <a:r>
              <a:rPr lang="en-GB" dirty="0"/>
              <a:t>Disputed it in front of James VI &amp; I, author of </a:t>
            </a:r>
            <a:r>
              <a:rPr lang="en-GB" i="1" dirty="0"/>
              <a:t>A </a:t>
            </a:r>
            <a:r>
              <a:rPr lang="en-GB" i="1" dirty="0" err="1"/>
              <a:t>Counterblaste</a:t>
            </a:r>
            <a:r>
              <a:rPr lang="en-GB" i="1" dirty="0"/>
              <a:t> to Tobacco</a:t>
            </a:r>
            <a:r>
              <a:rPr lang="en-GB" dirty="0"/>
              <a:t>.</a:t>
            </a:r>
          </a:p>
          <a:p>
            <a:r>
              <a:rPr lang="en-GB" dirty="0"/>
              <a:t>Dr. Gwinne later became commissioner for inspecting tobacco.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112" y="4339284"/>
            <a:ext cx="3275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“A </a:t>
            </a:r>
            <a:r>
              <a:rPr lang="en-GB" sz="2400" dirty="0" err="1"/>
              <a:t>custome</a:t>
            </a:r>
            <a:r>
              <a:rPr lang="en-GB" sz="2400" dirty="0"/>
              <a:t> </a:t>
            </a:r>
            <a:r>
              <a:rPr lang="en-GB" sz="2400" dirty="0" err="1"/>
              <a:t>lothsome</a:t>
            </a:r>
            <a:r>
              <a:rPr lang="en-GB" sz="2400" dirty="0"/>
              <a:t> to the eye, </a:t>
            </a:r>
            <a:r>
              <a:rPr lang="en-GB" sz="2400" dirty="0" err="1"/>
              <a:t>hatefull</a:t>
            </a:r>
            <a:r>
              <a:rPr lang="en-GB" sz="2400" dirty="0"/>
              <a:t> to the Nose, </a:t>
            </a:r>
            <a:r>
              <a:rPr lang="en-GB" sz="2400" dirty="0" err="1"/>
              <a:t>harmefull</a:t>
            </a:r>
            <a:r>
              <a:rPr lang="en-GB" sz="2400" dirty="0"/>
              <a:t> to the </a:t>
            </a:r>
            <a:r>
              <a:rPr lang="en-GB" sz="2400" dirty="0" err="1"/>
              <a:t>braine</a:t>
            </a:r>
            <a:r>
              <a:rPr lang="en-GB" sz="2400" dirty="0"/>
              <a:t>, dangerous to the Lungs” </a:t>
            </a:r>
            <a:r>
              <a:rPr lang="en-GB" sz="2400" i="1" dirty="0"/>
              <a:t>King James VI &amp; I 1604</a:t>
            </a:r>
          </a:p>
        </p:txBody>
      </p:sp>
      <p:pic>
        <p:nvPicPr>
          <p:cNvPr id="4100" name="Picture 4" descr="https://upload.wikimedia.org/wikipedia/commons/thumb/b/b0/King_James_I_of_England_and_VI_of_Scotland_by_John_De_Critz_the_Elder.jpg/220px-King_James_I_of_England_and_VI_of_Scotland_by_John_De_Critz_the_Eld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00200"/>
            <a:ext cx="1836316" cy="25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828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/>
              <a:t>Smoking: the front line in the battle against cancer.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8122"/>
          <a:stretch/>
        </p:blipFill>
        <p:spPr>
          <a:xfrm>
            <a:off x="5292080" y="2267744"/>
            <a:ext cx="3725124" cy="253402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79512" y="1124744"/>
            <a:ext cx="4968552" cy="5400600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prstClr val="black"/>
                </a:solidFill>
                <a:ea typeface="+mj-ea"/>
                <a:cs typeface="+mj-cs"/>
              </a:rPr>
              <a:t>Around 28% of cancer deaths in the UK are smoking related.</a:t>
            </a:r>
          </a:p>
          <a:p>
            <a:r>
              <a:rPr lang="en-GB" dirty="0">
                <a:solidFill>
                  <a:prstClr val="black"/>
                </a:solidFill>
                <a:ea typeface="+mj-ea"/>
                <a:cs typeface="+mj-cs"/>
              </a:rPr>
              <a:t>4 in 5 lung cancer deaths are caused by smoking. Lung cancer causes the most deaths.</a:t>
            </a:r>
          </a:p>
          <a:p>
            <a:r>
              <a:rPr lang="en-GB" dirty="0">
                <a:solidFill>
                  <a:prstClr val="black"/>
                </a:solidFill>
                <a:ea typeface="+mj-ea"/>
                <a:cs typeface="+mj-cs"/>
              </a:rPr>
              <a:t>It contributes to many others including l</a:t>
            </a:r>
            <a:r>
              <a:rPr lang="en-GB" dirty="0"/>
              <a:t>arynx*, oesophagus*, mouth, bladder, pancreas, kidney, liver, stomach, bowel, cervix, ovary, nose. *=by 5x or more.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84168" y="53732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Vincent Van Gogh</a:t>
            </a:r>
          </a:p>
        </p:txBody>
      </p:sp>
    </p:spTree>
    <p:extLst>
      <p:ext uri="{BB962C8B-B14F-4D97-AF65-F5344CB8AC3E}">
        <p14:creationId xmlns:p14="http://schemas.microsoft.com/office/powerpoint/2010/main" val="1632909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epidemiological evidence.</a:t>
            </a:r>
          </a:p>
        </p:txBody>
      </p:sp>
      <p:pic>
        <p:nvPicPr>
          <p:cNvPr id="3074" name="Picture 2" descr="File:Smoking lung cancer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4038600" cy="341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92514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Simplest data correlated smoking and cancer rates in the population.</a:t>
            </a:r>
          </a:p>
          <a:p>
            <a:r>
              <a:rPr lang="en-GB" dirty="0">
                <a:solidFill>
                  <a:schemeClr val="tx2"/>
                </a:solidFill>
              </a:rPr>
              <a:t>Case-control studies </a:t>
            </a:r>
            <a:r>
              <a:rPr lang="en-GB" dirty="0"/>
              <a:t>from the 1930s onward compared patients suffering from lung cancer (case) with those without (control).</a:t>
            </a:r>
          </a:p>
          <a:p>
            <a:r>
              <a:rPr lang="en-GB" dirty="0"/>
              <a:t>Much higher rates of smoking in the cancer cases.</a:t>
            </a:r>
          </a:p>
        </p:txBody>
      </p:sp>
    </p:spTree>
    <p:extLst>
      <p:ext uri="{BB962C8B-B14F-4D97-AF65-F5344CB8AC3E}">
        <p14:creationId xmlns:p14="http://schemas.microsoft.com/office/powerpoint/2010/main" val="2780647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Cohort studies.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most convincing evidence was from </a:t>
            </a:r>
            <a:r>
              <a:rPr lang="en-GB" dirty="0">
                <a:solidFill>
                  <a:schemeClr val="tx2"/>
                </a:solidFill>
              </a:rPr>
              <a:t>cohort studies</a:t>
            </a:r>
            <a:r>
              <a:rPr lang="en-GB" dirty="0"/>
              <a:t>.</a:t>
            </a:r>
          </a:p>
          <a:p>
            <a:r>
              <a:rPr lang="en-GB" dirty="0"/>
              <a:t>The British doctors study followed 34, 439 male doctors from 1951.</a:t>
            </a:r>
          </a:p>
          <a:p>
            <a:r>
              <a:rPr lang="en-GB" dirty="0"/>
              <a:t>Within 4 years lung cancer rates much higher in heavier smokers.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726" t="30887" r="16303" b="21566"/>
          <a:stretch/>
        </p:blipFill>
        <p:spPr>
          <a:xfrm>
            <a:off x="4804521" y="2348880"/>
            <a:ext cx="3907634" cy="1584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4581128"/>
            <a:ext cx="2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Doll &amp; Bradford Hill BMJ 1954</a:t>
            </a:r>
          </a:p>
        </p:txBody>
      </p:sp>
    </p:spTree>
    <p:extLst>
      <p:ext uri="{BB962C8B-B14F-4D97-AF65-F5344CB8AC3E}">
        <p14:creationId xmlns:p14="http://schemas.microsoft.com/office/powerpoint/2010/main" val="3599193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It took a long time to convince the medical profession, let alone the public.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54292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 1960 poll organised by the American Cancer Society: only 1/3rd of US doctors agreed cigarette smoking should be considered ‘a major cause of lung cancer’.</a:t>
            </a:r>
          </a:p>
          <a:p>
            <a:r>
              <a:rPr lang="en-GB" dirty="0"/>
              <a:t>Most of the tobacco industry tried to make sure the science was labelled ‘speculative’ long after its own scientists privately agreed the link was causal.</a:t>
            </a:r>
          </a:p>
          <a:p>
            <a:endParaRPr lang="en-GB" dirty="0"/>
          </a:p>
        </p:txBody>
      </p:sp>
      <p:pic>
        <p:nvPicPr>
          <p:cNvPr id="4098" name="Picture 2" descr="Photo: U.S. Surgeon General Dr. Luther Terry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2890387" cy="32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544522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Luther Terry, US Surgeon-General and his Report ‘</a:t>
            </a:r>
            <a:r>
              <a:rPr lang="en-GB" i="1" dirty="0"/>
              <a:t>Smoking and Health</a:t>
            </a:r>
            <a:r>
              <a:rPr lang="en-GB" dirty="0"/>
              <a:t>’ 1964</a:t>
            </a:r>
          </a:p>
        </p:txBody>
      </p:sp>
    </p:spTree>
    <p:extLst>
      <p:ext uri="{BB962C8B-B14F-4D97-AF65-F5344CB8AC3E}">
        <p14:creationId xmlns:p14="http://schemas.microsoft.com/office/powerpoint/2010/main" val="620605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Lung cancer, 1 year (L, 32%) and 10 year (5%) survival. </a:t>
            </a:r>
            <a:r>
              <a:rPr lang="en-GB" sz="3200" dirty="0"/>
              <a:t>Almost 90% preventable. </a:t>
            </a:r>
            <a:r>
              <a:rPr lang="en-GB" sz="1800" i="1" dirty="0"/>
              <a:t>CRUK</a:t>
            </a:r>
            <a:endParaRPr lang="en-GB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228" t="27671" r="43162" b="38240"/>
          <a:stretch/>
        </p:blipFill>
        <p:spPr>
          <a:xfrm>
            <a:off x="274054" y="2111604"/>
            <a:ext cx="4193736" cy="340307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0091" t="31406" r="42365" b="33737"/>
          <a:stretch/>
        </p:blipFill>
        <p:spPr>
          <a:xfrm>
            <a:off x="4539229" y="2111604"/>
            <a:ext cx="4364420" cy="34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59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Estimates of the effect of smoking on some other cancers (not exhaustive).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42939"/>
              </p:ext>
            </p:extLst>
          </p:nvPr>
        </p:nvGraphicFramePr>
        <p:xfrm>
          <a:off x="899592" y="1844824"/>
          <a:ext cx="7632848" cy="3440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xmlns="" val="3581753635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xmlns="" val="272281298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Risk</a:t>
                      </a:r>
                      <a:r>
                        <a:rPr lang="en-GB" sz="2800" baseline="0" dirty="0"/>
                        <a:t> ratio</a:t>
                      </a:r>
                      <a:r>
                        <a:rPr lang="en-GB" sz="2800" dirty="0"/>
                        <a:t> RR (pooled)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1414438"/>
                  </a:ext>
                </a:extLst>
              </a:tr>
              <a:tr h="560093">
                <a:tc>
                  <a:txBody>
                    <a:bodyPr/>
                    <a:lstStyle/>
                    <a:p>
                      <a:r>
                        <a:rPr lang="en-GB" sz="2800" dirty="0"/>
                        <a:t>Lung 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2637133"/>
                  </a:ext>
                </a:extLst>
              </a:tr>
              <a:tr h="560093">
                <a:tc>
                  <a:txBody>
                    <a:bodyPr/>
                    <a:lstStyle/>
                    <a:p>
                      <a:r>
                        <a:rPr lang="en-GB" sz="2800" dirty="0"/>
                        <a:t>Larynx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062156"/>
                  </a:ext>
                </a:extLst>
              </a:tr>
              <a:tr h="560093">
                <a:tc>
                  <a:txBody>
                    <a:bodyPr/>
                    <a:lstStyle/>
                    <a:p>
                      <a:r>
                        <a:rPr lang="en-GB" sz="2800" dirty="0"/>
                        <a:t>Upper digestive 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2374259"/>
                  </a:ext>
                </a:extLst>
              </a:tr>
              <a:tr h="560093">
                <a:tc>
                  <a:txBody>
                    <a:bodyPr/>
                    <a:lstStyle/>
                    <a:p>
                      <a:r>
                        <a:rPr lang="en-GB" sz="2800" dirty="0"/>
                        <a:t>Bladder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1069337"/>
                  </a:ext>
                </a:extLst>
              </a:tr>
              <a:tr h="552421">
                <a:tc>
                  <a:txBody>
                    <a:bodyPr/>
                    <a:lstStyle/>
                    <a:p>
                      <a:r>
                        <a:rPr lang="en-GB" sz="2800" dirty="0"/>
                        <a:t>Pancreas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92706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23728" y="565588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S. </a:t>
            </a:r>
            <a:r>
              <a:rPr lang="en-GB" i="1" dirty="0" err="1"/>
              <a:t>Gandini</a:t>
            </a:r>
            <a:r>
              <a:rPr lang="en-GB" i="1" dirty="0"/>
              <a:t> et al 2007</a:t>
            </a:r>
          </a:p>
        </p:txBody>
      </p:sp>
    </p:spTree>
    <p:extLst>
      <p:ext uri="{BB962C8B-B14F-4D97-AF65-F5344CB8AC3E}">
        <p14:creationId xmlns:p14="http://schemas.microsoft.com/office/powerpoint/2010/main" val="3715880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Unsurprisingly heavier smoking= more cancer.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For example for lung cancer in women, one meta-analysis estimates:</a:t>
            </a:r>
          </a:p>
          <a:p>
            <a:r>
              <a:rPr lang="en-GB" dirty="0"/>
              <a:t>1-9 cig/day RR 1.4</a:t>
            </a:r>
          </a:p>
          <a:p>
            <a:r>
              <a:rPr lang="en-GB" dirty="0"/>
              <a:t>10-19 cig/day RR 3.3</a:t>
            </a:r>
          </a:p>
          <a:p>
            <a:r>
              <a:rPr lang="en-GB" dirty="0"/>
              <a:t>20+ cig/day RR 24 </a:t>
            </a:r>
          </a:p>
        </p:txBody>
      </p:sp>
      <p:pic>
        <p:nvPicPr>
          <p:cNvPr id="2050" name="Picture 2" descr="Image result for google smoking woman adve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5" y="1340768"/>
            <a:ext cx="3738589" cy="4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173" y="5814906"/>
            <a:ext cx="218865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41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Stopping smoking reduces risk. </a:t>
            </a:r>
            <a:r>
              <a:rPr lang="en-US" sz="1800" i="1" dirty="0"/>
              <a:t>Data from </a:t>
            </a:r>
            <a:r>
              <a:rPr lang="en-US" sz="1800" i="1" dirty="0" err="1"/>
              <a:t>Peto</a:t>
            </a:r>
            <a:r>
              <a:rPr lang="en-US" sz="1800" i="1" dirty="0"/>
              <a:t> et al.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986" t="14885" r="28410" b="7296"/>
          <a:stretch/>
        </p:blipFill>
        <p:spPr>
          <a:xfrm>
            <a:off x="827584" y="1844824"/>
            <a:ext cx="3211107" cy="411021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36096" y="1361902"/>
            <a:ext cx="2524500" cy="4678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6165304"/>
            <a:ext cx="27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Lung cancer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160" y="6165304"/>
            <a:ext cx="194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Overall mortality</a:t>
            </a:r>
          </a:p>
        </p:txBody>
      </p:sp>
    </p:spTree>
    <p:extLst>
      <p:ext uri="{BB962C8B-B14F-4D97-AF65-F5344CB8AC3E}">
        <p14:creationId xmlns:p14="http://schemas.microsoft.com/office/powerpoint/2010/main" val="218564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7016" y="274638"/>
            <a:ext cx="8199783" cy="178621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Around 19% of cancer in the UK is attributable to smoking (23% men, 16% women). </a:t>
            </a:r>
            <a:r>
              <a:rPr lang="en-GB" sz="1800" i="1" dirty="0"/>
              <a:t>(Parkin et al) </a:t>
            </a:r>
            <a:br>
              <a:rPr lang="en-GB" sz="1800" i="1" dirty="0"/>
            </a:br>
            <a:r>
              <a:rPr lang="en-GB" sz="3600" dirty="0"/>
              <a:t>Proportion of deaths higher (28%) because high-mortality cancers.</a:t>
            </a:r>
            <a:endParaRPr lang="en-GB" sz="36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59" t="26088" r="16117" b="24591"/>
          <a:stretch/>
        </p:blipFill>
        <p:spPr>
          <a:xfrm>
            <a:off x="416250" y="2132856"/>
            <a:ext cx="8341313" cy="4104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62373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CRUK</a:t>
            </a:r>
          </a:p>
        </p:txBody>
      </p:sp>
    </p:spTree>
    <p:extLst>
      <p:ext uri="{BB962C8B-B14F-4D97-AF65-F5344CB8AC3E}">
        <p14:creationId xmlns:p14="http://schemas.microsoft.com/office/powerpoint/2010/main" val="1348500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656184"/>
          </a:xfrm>
        </p:spPr>
        <p:txBody>
          <a:bodyPr>
            <a:normAutofit/>
          </a:bodyPr>
          <a:lstStyle/>
          <a:p>
            <a:r>
              <a:rPr lang="en-GB" sz="3200" dirty="0"/>
              <a:t>Very strong evidence of cause and effect. </a:t>
            </a:r>
            <a:br>
              <a:rPr lang="en-GB" sz="3200" dirty="0"/>
            </a:br>
            <a:r>
              <a:rPr lang="en-GB" sz="3200" dirty="0"/>
              <a:t>A very unpleasant, common, fatal disease. </a:t>
            </a:r>
            <a:br>
              <a:rPr lang="en-GB" sz="3200" dirty="0"/>
            </a:br>
            <a:r>
              <a:rPr lang="en-GB" sz="3200" dirty="0"/>
              <a:t>What do the public see as the role of the state?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916832"/>
            <a:ext cx="5112568" cy="48965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Criminal offence?</a:t>
            </a:r>
          </a:p>
          <a:p>
            <a:r>
              <a:rPr lang="en-GB" dirty="0"/>
              <a:t>A ban on harming yourself when its highly addictive?</a:t>
            </a:r>
          </a:p>
          <a:p>
            <a:r>
              <a:rPr lang="en-GB" dirty="0"/>
              <a:t>Helping stop the addiction?</a:t>
            </a:r>
          </a:p>
          <a:p>
            <a:r>
              <a:rPr lang="en-GB" dirty="0"/>
              <a:t>A ban on harming others? Especially children?</a:t>
            </a:r>
          </a:p>
          <a:p>
            <a:r>
              <a:rPr lang="en-GB" dirty="0"/>
              <a:t>74% of smokers think smoking should be banned in cars with children. (</a:t>
            </a:r>
            <a:r>
              <a:rPr lang="en-GB" dirty="0" err="1"/>
              <a:t>YouGov</a:t>
            </a:r>
            <a:r>
              <a:rPr lang="en-GB" dirty="0"/>
              <a:t>)</a:t>
            </a:r>
          </a:p>
          <a:p>
            <a:r>
              <a:rPr lang="en-GB" dirty="0"/>
              <a:t>Heavy taxation?</a:t>
            </a:r>
          </a:p>
          <a:p>
            <a:r>
              <a:rPr lang="en-GB" dirty="0"/>
              <a:t>Stopping advertising for smoking?</a:t>
            </a:r>
          </a:p>
          <a:p>
            <a:r>
              <a:rPr lang="en-GB" dirty="0"/>
              <a:t>Advertising against smoking?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122" name="Picture 2" descr="JoeCame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83" y="1916832"/>
            <a:ext cx="2446288" cy="304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2160" y="5118340"/>
            <a:ext cx="2579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Was the Joe Camel ad aimed at children? Moved from 1% to 32.8% of underage market. Started 1988, stopped 1997.</a:t>
            </a:r>
          </a:p>
        </p:txBody>
      </p:sp>
    </p:spTree>
    <p:extLst>
      <p:ext uri="{BB962C8B-B14F-4D97-AF65-F5344CB8AC3E}">
        <p14:creationId xmlns:p14="http://schemas.microsoft.com/office/powerpoint/2010/main" val="344583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/>
              <a:t>Ten leading causes of death in females, 2003-2013, England &amp; Wales </a:t>
            </a:r>
            <a:r>
              <a:rPr lang="en-GB" sz="2800" i="1" dirty="0"/>
              <a:t>(ONS)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3152" t="18701" r="19572" b="5499"/>
          <a:stretch>
            <a:fillRect/>
          </a:stretch>
        </p:blipFill>
        <p:spPr bwMode="auto">
          <a:xfrm>
            <a:off x="2062949" y="1417638"/>
            <a:ext cx="700563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rrow: Right 2"/>
          <p:cNvSpPr/>
          <p:nvPr/>
        </p:nvSpPr>
        <p:spPr>
          <a:xfrm>
            <a:off x="1093509" y="2535811"/>
            <a:ext cx="639044" cy="258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39" y="2937322"/>
            <a:ext cx="729149" cy="34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70" y="3425133"/>
            <a:ext cx="670618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2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UK smoking and lung cancer rates. </a:t>
            </a:r>
            <a:br>
              <a:rPr lang="en-GB" sz="3200" dirty="0"/>
            </a:br>
            <a:r>
              <a:rPr lang="en-GB" sz="3200" dirty="0"/>
              <a:t>There will be a roughly 20 year lag.</a:t>
            </a:r>
          </a:p>
        </p:txBody>
      </p:sp>
      <p:pic>
        <p:nvPicPr>
          <p:cNvPr id="7170" name="Picture 2" descr="Image result for smoking rates u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7416824" cy="49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868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Alcohol is more difficult both scientifically and politically than smoking.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5770984" cy="537321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Lung cancer is common, almost always fatal, the link with smoking is extremely strong.</a:t>
            </a:r>
          </a:p>
          <a:p>
            <a:r>
              <a:rPr lang="en-GB" dirty="0"/>
              <a:t>A strong causal relationship with some relatively rare cancers.</a:t>
            </a:r>
          </a:p>
          <a:p>
            <a:r>
              <a:rPr lang="en-GB" dirty="0"/>
              <a:t>A smaller but still significant relationship with common cancers.</a:t>
            </a:r>
          </a:p>
          <a:p>
            <a:pPr lvl="0"/>
            <a:r>
              <a:rPr lang="en-GB" dirty="0"/>
              <a:t>Less than 19% of UK adult population smoke (from 46% in </a:t>
            </a:r>
            <a:r>
              <a:rPr lang="en-GB" dirty="0" smtClean="0"/>
              <a:t>1974</a:t>
            </a:r>
            <a:r>
              <a:rPr lang="en-GB" dirty="0"/>
              <a:t>). </a:t>
            </a:r>
            <a:r>
              <a:rPr lang="en-GB" dirty="0">
                <a:solidFill>
                  <a:prstClr val="black"/>
                </a:solidFill>
              </a:rPr>
              <a:t>Passive smoking causes cancer.</a:t>
            </a:r>
            <a:endParaRPr lang="en-GB" dirty="0"/>
          </a:p>
          <a:p>
            <a:r>
              <a:rPr lang="en-GB" dirty="0"/>
              <a:t>Only 21% do not drink (ONS).</a:t>
            </a:r>
          </a:p>
        </p:txBody>
      </p:sp>
      <p:pic>
        <p:nvPicPr>
          <p:cNvPr id="6146" name="Picture 2" descr="Image result for alcohol cancer cruk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2" r="33166"/>
          <a:stretch/>
        </p:blipFill>
        <p:spPr bwMode="auto">
          <a:xfrm>
            <a:off x="6190220" y="2132855"/>
            <a:ext cx="2791967" cy="38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64533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CRUK</a:t>
            </a:r>
          </a:p>
        </p:txBody>
      </p:sp>
    </p:spTree>
    <p:extLst>
      <p:ext uri="{BB962C8B-B14F-4D97-AF65-F5344CB8AC3E}">
        <p14:creationId xmlns:p14="http://schemas.microsoft.com/office/powerpoint/2010/main" val="1327001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Scientifically assessing lifetime alcohol harder than cigarettes.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Drinking patterns vary during the week, and over the life course.</a:t>
            </a:r>
          </a:p>
          <a:p>
            <a:r>
              <a:rPr lang="en-GB" dirty="0"/>
              <a:t>People misremember (and seldom overestimate…).</a:t>
            </a:r>
          </a:p>
          <a:p>
            <a:r>
              <a:rPr lang="en-GB" dirty="0"/>
              <a:t>Recall bias.</a:t>
            </a:r>
          </a:p>
          <a:p>
            <a:r>
              <a:rPr lang="en-GB" dirty="0"/>
              <a:t>The effects of alcohol are likely to be lifetime risk. </a:t>
            </a:r>
          </a:p>
        </p:txBody>
      </p:sp>
      <p:pic>
        <p:nvPicPr>
          <p:cNvPr id="1026" name="Picture 2" descr="Image result for the inbetweeners alcoh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700808"/>
            <a:ext cx="320239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926" y="3911555"/>
            <a:ext cx="3235535" cy="20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10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Alcohol and the gastrointestinal tract.</a:t>
            </a:r>
            <a:br>
              <a:rPr lang="en-GB" sz="3200" dirty="0"/>
            </a:br>
            <a:r>
              <a:rPr lang="en-GB" sz="2800" dirty="0"/>
              <a:t>Colorectal cancer RR 1.4 for heavy drinking.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626" t="22907" r="29417" b="29196"/>
          <a:stretch/>
        </p:blipFill>
        <p:spPr>
          <a:xfrm>
            <a:off x="611560" y="1387825"/>
            <a:ext cx="7272808" cy="4561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594928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V </a:t>
            </a:r>
            <a:r>
              <a:rPr lang="en-GB" i="1" dirty="0" err="1"/>
              <a:t>Bagnardi</a:t>
            </a:r>
            <a:r>
              <a:rPr lang="en-GB" i="1" dirty="0"/>
              <a:t> et al. BJC 2015</a:t>
            </a:r>
          </a:p>
          <a:p>
            <a:r>
              <a:rPr lang="en-GB" dirty="0"/>
              <a:t>Meta-analysis of 572 studies with 486,538 patients with cancer. </a:t>
            </a:r>
          </a:p>
        </p:txBody>
      </p:sp>
    </p:spTree>
    <p:extLst>
      <p:ext uri="{BB962C8B-B14F-4D97-AF65-F5344CB8AC3E}">
        <p14:creationId xmlns:p14="http://schemas.microsoft.com/office/powerpoint/2010/main" val="2394684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There is now solid evidence of a link between alcohol intake and breast cancer.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458439" cy="492514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 UK ‘unit’ is around 8g alcohol. A large glass of wine might be 25g.</a:t>
            </a:r>
          </a:p>
          <a:p>
            <a:r>
              <a:rPr lang="en-GB" dirty="0"/>
              <a:t>Arbitrarily light&lt;12.5g/day</a:t>
            </a:r>
          </a:p>
          <a:p>
            <a:r>
              <a:rPr lang="en-GB" dirty="0"/>
              <a:t>Moderate &lt;50g/day</a:t>
            </a:r>
          </a:p>
          <a:p>
            <a:r>
              <a:rPr lang="en-GB" dirty="0"/>
              <a:t>Heavy &gt;50g/day</a:t>
            </a:r>
          </a:p>
          <a:p>
            <a:endParaRPr lang="en-GB" dirty="0"/>
          </a:p>
          <a:p>
            <a:r>
              <a:rPr lang="en-GB" dirty="0"/>
              <a:t>RR 1.04 for light </a:t>
            </a:r>
          </a:p>
          <a:p>
            <a:r>
              <a:rPr lang="en-GB" dirty="0"/>
              <a:t>1.2 for moderate</a:t>
            </a:r>
          </a:p>
          <a:p>
            <a:r>
              <a:rPr lang="en-GB" dirty="0"/>
              <a:t>1.6  for heavy alcohol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424" t="44542" r="57312" b="32701"/>
          <a:stretch/>
        </p:blipFill>
        <p:spPr>
          <a:xfrm>
            <a:off x="4915639" y="2204864"/>
            <a:ext cx="3771161" cy="3384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2160" y="573325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Bagnardi</a:t>
            </a:r>
            <a:r>
              <a:rPr lang="en-GB" i="1" dirty="0"/>
              <a:t> et al 2015</a:t>
            </a:r>
          </a:p>
        </p:txBody>
      </p:sp>
    </p:spTree>
    <p:extLst>
      <p:ext uri="{BB962C8B-B14F-4D97-AF65-F5344CB8AC3E}">
        <p14:creationId xmlns:p14="http://schemas.microsoft.com/office/powerpoint/2010/main" val="1023534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Minimal or no link between alcohol and many other cancers.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199"/>
            <a:ext cx="4038600" cy="4525963"/>
          </a:xfrm>
        </p:spPr>
        <p:txBody>
          <a:bodyPr/>
          <a:lstStyle/>
          <a:p>
            <a:r>
              <a:rPr lang="en-GB" dirty="0"/>
              <a:t>These include bladder, ovarian, cervical, prostate cancer.</a:t>
            </a:r>
          </a:p>
          <a:p>
            <a:r>
              <a:rPr lang="en-GB" dirty="0"/>
              <a:t>An inverse relationship with Hodgkin and non-Hodgkin lymphoma, possibly renal and thyroid cancer.</a:t>
            </a:r>
          </a:p>
        </p:txBody>
      </p:sp>
      <p:pic>
        <p:nvPicPr>
          <p:cNvPr id="3074" name="Picture 2" descr="Image result for hodgkin lymphom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694781"/>
            <a:ext cx="31750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55892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Hodgkin lymphoma</a:t>
            </a:r>
          </a:p>
        </p:txBody>
      </p:sp>
    </p:spTree>
    <p:extLst>
      <p:ext uri="{BB962C8B-B14F-4D97-AF65-F5344CB8AC3E}">
        <p14:creationId xmlns:p14="http://schemas.microsoft.com/office/powerpoint/2010/main" val="1947245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Around 4% of cancers in UK attributable to alcohol. </a:t>
            </a:r>
            <a:r>
              <a:rPr lang="en-GB" sz="2000" i="1" dirty="0"/>
              <a:t>(Parkin 2011)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32" t="16542" r="15097" b="29364"/>
          <a:stretch/>
        </p:blipFill>
        <p:spPr>
          <a:xfrm>
            <a:off x="539553" y="1700808"/>
            <a:ext cx="7984414" cy="4176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7904" y="63813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CRUK</a:t>
            </a:r>
          </a:p>
        </p:txBody>
      </p:sp>
    </p:spTree>
    <p:extLst>
      <p:ext uri="{BB962C8B-B14F-4D97-AF65-F5344CB8AC3E}">
        <p14:creationId xmlns:p14="http://schemas.microsoft.com/office/powerpoint/2010/main" val="3724068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Dietary mix.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6768" cy="4997152"/>
          </a:xfrm>
        </p:spPr>
        <p:txBody>
          <a:bodyPr>
            <a:normAutofit/>
          </a:bodyPr>
          <a:lstStyle/>
          <a:p>
            <a:r>
              <a:rPr lang="en-GB" dirty="0"/>
              <a:t>There is clear evidence a diet higher in vegetables, fruit, fibre, and lower in red and processed meat is associated with lower colon and other  cancers.</a:t>
            </a:r>
          </a:p>
          <a:p>
            <a:r>
              <a:rPr lang="en-GB" dirty="0"/>
              <a:t>It is not as clear what the most important factors are.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9" y="2348880"/>
            <a:ext cx="4436581" cy="2952328"/>
          </a:xfrm>
        </p:spPr>
      </p:pic>
      <p:sp>
        <p:nvSpPr>
          <p:cNvPr id="6" name="TextBox 5"/>
          <p:cNvSpPr txBox="1"/>
          <p:nvPr/>
        </p:nvSpPr>
        <p:spPr>
          <a:xfrm>
            <a:off x="5580112" y="56612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222222"/>
                </a:solidFill>
                <a:latin typeface="Arial" panose="020B0604020202020204" pitchFamily="34" charset="0"/>
              </a:rPr>
              <a:t>Pieter </a:t>
            </a:r>
            <a:r>
              <a:rPr lang="en-GB" i="1" dirty="0" err="1">
                <a:solidFill>
                  <a:srgbClr val="222222"/>
                </a:solidFill>
                <a:latin typeface="Arial" panose="020B0604020202020204" pitchFamily="34" charset="0"/>
              </a:rPr>
              <a:t>Aertsen</a:t>
            </a:r>
            <a:r>
              <a:rPr lang="en-GB" i="1" dirty="0">
                <a:solidFill>
                  <a:srgbClr val="222222"/>
                </a:solidFill>
                <a:latin typeface="Arial" panose="020B0604020202020204" pitchFamily="34" charset="0"/>
              </a:rPr>
              <a:t> 1564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8132283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642194"/>
          </a:xfrm>
        </p:spPr>
        <p:txBody>
          <a:bodyPr>
            <a:normAutofit/>
          </a:bodyPr>
          <a:lstStyle/>
          <a:p>
            <a:r>
              <a:rPr lang="en-GB" sz="3200" dirty="0"/>
              <a:t>9% of UK cancers estimated to be diet related</a:t>
            </a:r>
            <a:r>
              <a:rPr lang="en-GB" sz="3600" dirty="0"/>
              <a:t>. </a:t>
            </a:r>
            <a:br>
              <a:rPr lang="en-GB" sz="3600" dirty="0"/>
            </a:br>
            <a:endParaRPr lang="en-GB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7" t="24497" r="15992" b="21409"/>
          <a:stretch/>
        </p:blipFill>
        <p:spPr>
          <a:xfrm>
            <a:off x="755576" y="1916832"/>
            <a:ext cx="8060662" cy="4216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832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CRUK, Parkin et al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51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Obesity- gradually increasing. </a:t>
            </a:r>
            <a:br>
              <a:rPr lang="en-GB" sz="3200" dirty="0"/>
            </a:br>
            <a:r>
              <a:rPr lang="en-GB" sz="3200" dirty="0"/>
              <a:t>And a tough policy challenge.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38736" cy="4525963"/>
          </a:xfrm>
        </p:spPr>
        <p:txBody>
          <a:bodyPr/>
          <a:lstStyle/>
          <a:p>
            <a:r>
              <a:rPr lang="en-GB" dirty="0"/>
              <a:t>UK is very typical of industrialised countries.</a:t>
            </a:r>
          </a:p>
          <a:p>
            <a:r>
              <a:rPr lang="en-GB" dirty="0"/>
              <a:t>Over 2 decades obesity has gone from 13% to 26% in men and from 16% to 24% in women.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830" t="31698" r="21652" b="12271"/>
          <a:stretch/>
        </p:blipFill>
        <p:spPr>
          <a:xfrm>
            <a:off x="4141080" y="2204864"/>
            <a:ext cx="4835170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5805264"/>
            <a:ext cx="368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Percentage obese (BMI&gt;30) by year. </a:t>
            </a:r>
          </a:p>
          <a:p>
            <a:r>
              <a:rPr lang="en-GB" i="1" dirty="0"/>
              <a:t>Health Survey for England 2014.</a:t>
            </a:r>
          </a:p>
        </p:txBody>
      </p:sp>
    </p:spTree>
    <p:extLst>
      <p:ext uri="{BB962C8B-B14F-4D97-AF65-F5344CB8AC3E}">
        <p14:creationId xmlns:p14="http://schemas.microsoft.com/office/powerpoint/2010/main" val="44663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Cancers: UK mortality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1800" i="1" dirty="0"/>
              <a:t>(CRUK 2014: males)</a:t>
            </a:r>
          </a:p>
        </p:txBody>
      </p:sp>
      <p:pic>
        <p:nvPicPr>
          <p:cNvPr id="6" name="Content Placeholder 5" descr="mort_10common_male_png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b="537"/>
          <a:stretch/>
        </p:blipFill>
        <p:spPr>
          <a:xfrm>
            <a:off x="4676884" y="1600202"/>
            <a:ext cx="4316288" cy="4857159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114800" cy="5039723"/>
          </a:xfrm>
        </p:spPr>
        <p:txBody>
          <a:bodyPr>
            <a:normAutofit fontScale="92500" lnSpcReduction="10000"/>
          </a:bodyPr>
          <a:lstStyle/>
          <a:p>
            <a:r>
              <a:rPr lang="en-GB" sz="3000" dirty="0"/>
              <a:t>Overall mortality a combination of </a:t>
            </a:r>
            <a:r>
              <a:rPr lang="en-GB" sz="3000" dirty="0">
                <a:solidFill>
                  <a:schemeClr val="tx2"/>
                </a:solidFill>
              </a:rPr>
              <a:t>incidence</a:t>
            </a:r>
            <a:r>
              <a:rPr lang="en-GB" sz="3000" dirty="0"/>
              <a:t> (how common) and </a:t>
            </a:r>
            <a:r>
              <a:rPr lang="en-GB" sz="3000" dirty="0">
                <a:solidFill>
                  <a:schemeClr val="accent2">
                    <a:lumMod val="75000"/>
                  </a:schemeClr>
                </a:solidFill>
              </a:rPr>
              <a:t>survival</a:t>
            </a:r>
            <a:r>
              <a:rPr lang="en-GB" sz="3000" dirty="0"/>
              <a:t>.</a:t>
            </a:r>
          </a:p>
          <a:p>
            <a:r>
              <a:rPr lang="en-GB" sz="3000" dirty="0"/>
              <a:t>This talk will consider how to reduce </a:t>
            </a:r>
            <a:r>
              <a:rPr lang="en-GB" sz="3000" dirty="0">
                <a:solidFill>
                  <a:schemeClr val="tx2"/>
                </a:solidFill>
              </a:rPr>
              <a:t>incidence</a:t>
            </a:r>
            <a:r>
              <a:rPr lang="en-GB" sz="3000" dirty="0"/>
              <a:t>.</a:t>
            </a:r>
          </a:p>
          <a:p>
            <a:r>
              <a:rPr lang="en-GB" sz="3000" dirty="0"/>
              <a:t>Prevention is better than cure. </a:t>
            </a:r>
          </a:p>
          <a:p>
            <a:r>
              <a:rPr lang="en-GB" sz="3000" dirty="0"/>
              <a:t>CRUK estimates 42% of cancer in the UK is preventable.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259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In men: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816224"/>
            <a:ext cx="3960440" cy="467565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5 kg/m</a:t>
            </a:r>
            <a:r>
              <a:rPr lang="en-GB" baseline="30000" dirty="0"/>
              <a:t>2</a:t>
            </a:r>
            <a:r>
              <a:rPr lang="en-GB" dirty="0"/>
              <a:t> increase in BMI associated with:</a:t>
            </a:r>
          </a:p>
          <a:p>
            <a:r>
              <a:rPr lang="en-GB" dirty="0"/>
              <a:t>oesophageal adenocarcinoma RR 1·5</a:t>
            </a:r>
          </a:p>
          <a:p>
            <a:r>
              <a:rPr lang="en-GB" dirty="0"/>
              <a:t>thyroid 1·3</a:t>
            </a:r>
          </a:p>
          <a:p>
            <a:r>
              <a:rPr lang="en-GB" dirty="0"/>
              <a:t>colon 1·2</a:t>
            </a:r>
          </a:p>
          <a:p>
            <a:r>
              <a:rPr lang="en-GB" dirty="0"/>
              <a:t>renal 1·2. </a:t>
            </a:r>
          </a:p>
          <a:p>
            <a:endParaRPr lang="en-GB" dirty="0"/>
          </a:p>
          <a:p>
            <a:r>
              <a:rPr lang="en-GB" dirty="0"/>
              <a:t>Inverse association lung and oesophageal (</a:t>
            </a:r>
            <a:r>
              <a:rPr lang="en-GB" dirty="0" err="1"/>
              <a:t>prob</a:t>
            </a:r>
            <a:r>
              <a:rPr lang="en-GB" dirty="0"/>
              <a:t> due to smoking)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900" i="1" dirty="0"/>
              <a:t>A. Renehan et al Lancet 2008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423" t="24548" r="34436" b="12057"/>
          <a:stretch/>
        </p:blipFill>
        <p:spPr>
          <a:xfrm>
            <a:off x="4067944" y="1600201"/>
            <a:ext cx="4904590" cy="47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3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In women: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650455" cy="49971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rgbClr val="231F20"/>
                </a:solidFill>
              </a:rPr>
              <a:t>Associations between  5 kg/m² increase in BMI and:</a:t>
            </a:r>
          </a:p>
          <a:p>
            <a:r>
              <a:rPr lang="en-GB" dirty="0">
                <a:solidFill>
                  <a:srgbClr val="231F20"/>
                </a:solidFill>
              </a:rPr>
              <a:t>endometrial RR 1·6</a:t>
            </a:r>
          </a:p>
          <a:p>
            <a:r>
              <a:rPr lang="en-GB" dirty="0">
                <a:solidFill>
                  <a:srgbClr val="231F20"/>
                </a:solidFill>
              </a:rPr>
              <a:t>gallbladder 1·6</a:t>
            </a:r>
          </a:p>
          <a:p>
            <a:r>
              <a:rPr lang="en-GB" dirty="0">
                <a:solidFill>
                  <a:srgbClr val="231F20"/>
                </a:solidFill>
              </a:rPr>
              <a:t>oesophageal adenocarcinoma 1·5</a:t>
            </a:r>
          </a:p>
          <a:p>
            <a:r>
              <a:rPr lang="en-GB" dirty="0">
                <a:solidFill>
                  <a:srgbClr val="231F20"/>
                </a:solidFill>
              </a:rPr>
              <a:t>renal 1·3</a:t>
            </a:r>
          </a:p>
          <a:p>
            <a:endParaRPr lang="en-GB" dirty="0">
              <a:solidFill>
                <a:srgbClr val="231F20"/>
              </a:solidFill>
            </a:endParaRPr>
          </a:p>
          <a:p>
            <a:r>
              <a:rPr lang="en-GB" dirty="0">
                <a:solidFill>
                  <a:srgbClr val="231F20"/>
                </a:solidFill>
              </a:rPr>
              <a:t>Same inverse relationship with lung and oesophageal squamous</a:t>
            </a:r>
          </a:p>
          <a:p>
            <a:endParaRPr lang="en-GB" dirty="0">
              <a:solidFill>
                <a:srgbClr val="231F20"/>
              </a:solidFill>
            </a:endParaRPr>
          </a:p>
          <a:p>
            <a:pPr marL="0" lvl="0" indent="0">
              <a:buNone/>
            </a:pPr>
            <a:r>
              <a:rPr lang="en-GB" sz="1800" i="1" dirty="0">
                <a:solidFill>
                  <a:prstClr val="black"/>
                </a:solidFill>
              </a:rPr>
              <a:t>Renehan et al 2008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332" t="18209" r="34232" b="10144"/>
          <a:stretch/>
        </p:blipFill>
        <p:spPr>
          <a:xfrm>
            <a:off x="4107654" y="1417638"/>
            <a:ext cx="4811349" cy="51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7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Obesity and cancer- a growing future problem.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484784"/>
            <a:ext cx="4874576" cy="5256584"/>
          </a:xfrm>
        </p:spPr>
        <p:txBody>
          <a:bodyPr>
            <a:normAutofit/>
          </a:bodyPr>
          <a:lstStyle/>
          <a:p>
            <a:r>
              <a:rPr lang="en-GB" dirty="0"/>
              <a:t>In high-income countries a recent estimate around 5% of cancers related to high BMI </a:t>
            </a:r>
          </a:p>
          <a:p>
            <a:r>
              <a:rPr lang="en-GB" sz="1800" i="1" dirty="0"/>
              <a:t>(M Arnold et al Lancet Oncology  2015)</a:t>
            </a:r>
          </a:p>
          <a:p>
            <a:endParaRPr lang="en-GB" sz="1800" i="1" dirty="0"/>
          </a:p>
          <a:p>
            <a:r>
              <a:rPr lang="en-GB" dirty="0"/>
              <a:t>A quarter of these are attributable to the increase in BMI since 1982.</a:t>
            </a:r>
          </a:p>
          <a:p>
            <a:r>
              <a:rPr lang="en-GB" dirty="0"/>
              <a:t>Postmenopausal breast cancer, uterine cancer and colon cancer contribute over half this risk.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151" t="19595" r="32350" b="6931"/>
          <a:stretch/>
        </p:blipFill>
        <p:spPr>
          <a:xfrm>
            <a:off x="5276235" y="1772816"/>
            <a:ext cx="3867765" cy="4170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2953" y="6212075"/>
            <a:ext cx="385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Population attributable fraction of cancers due to high BMI, 2012 data</a:t>
            </a:r>
          </a:p>
        </p:txBody>
      </p:sp>
    </p:spTree>
    <p:extLst>
      <p:ext uri="{BB962C8B-B14F-4D97-AF65-F5344CB8AC3E}">
        <p14:creationId xmlns:p14="http://schemas.microsoft.com/office/powerpoint/2010/main" val="3653436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ancer front page m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79" y="1527126"/>
            <a:ext cx="2060521" cy="273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80" y="1559846"/>
            <a:ext cx="1962894" cy="257980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536" y="274638"/>
            <a:ext cx="8568952" cy="1066130"/>
          </a:xfrm>
        </p:spPr>
        <p:txBody>
          <a:bodyPr>
            <a:noAutofit/>
          </a:bodyPr>
          <a:lstStyle/>
          <a:p>
            <a:r>
              <a:rPr lang="en-GB" sz="3200" dirty="0"/>
              <a:t>It’s not easy to boil prevention of cancers down to a headline, but we can reduce them substantially.</a:t>
            </a:r>
          </a:p>
        </p:txBody>
      </p:sp>
      <p:pic>
        <p:nvPicPr>
          <p:cNvPr id="3078" name="Picture 6" descr="Image result for cancer front page mail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80" y="1559846"/>
            <a:ext cx="1933940" cy="257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ancer front page ma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6984"/>
            <a:ext cx="1941973" cy="262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ancer front page m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9649"/>
            <a:ext cx="2001287" cy="26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cancer front page m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80" y="4139649"/>
            <a:ext cx="1975669" cy="251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ncer front page mai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2438" r="30254" b="1"/>
          <a:stretch/>
        </p:blipFill>
        <p:spPr bwMode="auto">
          <a:xfrm>
            <a:off x="4635054" y="4230369"/>
            <a:ext cx="1912020" cy="233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cancer front page m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70" y="4273859"/>
            <a:ext cx="2025429" cy="237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067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426170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This CRUK infographic on lifestyle is only indicative but indicates the relative contributions.</a:t>
            </a:r>
            <a:br>
              <a:rPr lang="en-GB" sz="3200" dirty="0"/>
            </a:br>
            <a:r>
              <a:rPr lang="en-GB" sz="3200" dirty="0"/>
              <a:t>What is the role of the state?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33" t="8586" r="15991" b="39146"/>
          <a:stretch/>
        </p:blipFill>
        <p:spPr>
          <a:xfrm>
            <a:off x="153109" y="1844823"/>
            <a:ext cx="8837781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48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Ladder of state intervention. Remembering that around 40% of cancer is preventable.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6923112" cy="4353347"/>
          </a:xfrm>
        </p:spPr>
        <p:txBody>
          <a:bodyPr>
            <a:noAutofit/>
          </a:bodyPr>
          <a:lstStyle/>
          <a:p>
            <a:r>
              <a:rPr lang="en-GB" dirty="0"/>
              <a:t>Ban</a:t>
            </a:r>
          </a:p>
          <a:p>
            <a:r>
              <a:rPr lang="en-GB" dirty="0"/>
              <a:t>Tax heavily.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Regulate.</a:t>
            </a:r>
            <a:endParaRPr lang="en-GB" dirty="0"/>
          </a:p>
          <a:p>
            <a:r>
              <a:rPr lang="en-GB" dirty="0"/>
              <a:t>‘Nudge’ tax or intervention.</a:t>
            </a:r>
          </a:p>
          <a:p>
            <a:r>
              <a:rPr lang="en-GB" dirty="0"/>
              <a:t>Mass voluntary programme. </a:t>
            </a:r>
          </a:p>
          <a:p>
            <a:r>
              <a:rPr lang="en-GB" dirty="0"/>
              <a:t>Engage with industry.</a:t>
            </a:r>
          </a:p>
          <a:p>
            <a:r>
              <a:rPr lang="en-GB" dirty="0"/>
              <a:t>Inform.</a:t>
            </a:r>
          </a:p>
          <a:p>
            <a:r>
              <a:rPr lang="en-GB" dirty="0"/>
              <a:t>Leave up to individuals.</a:t>
            </a:r>
          </a:p>
        </p:txBody>
      </p:sp>
      <p:pic>
        <p:nvPicPr>
          <p:cNvPr id="1026" name="Picture 2" descr="Image result for ladder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r="35185"/>
          <a:stretch/>
        </p:blipFill>
        <p:spPr bwMode="auto">
          <a:xfrm>
            <a:off x="7112969" y="1556792"/>
            <a:ext cx="158417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6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prstClr val="black"/>
                </a:solidFill>
              </a:rPr>
              <a:t>Age-standardised incidence rates for common cancers in females, UK. </a:t>
            </a:r>
            <a:r>
              <a:rPr lang="en-GB" sz="1800" i="1" dirty="0">
                <a:solidFill>
                  <a:prstClr val="black"/>
                </a:solidFill>
              </a:rPr>
              <a:t>2008−2010 data.</a:t>
            </a:r>
            <a:endParaRPr lang="en-GB" sz="1800" i="1" dirty="0"/>
          </a:p>
        </p:txBody>
      </p:sp>
      <p:pic>
        <p:nvPicPr>
          <p:cNvPr id="2050" name="Picture 2" descr="Chart showing age-standardised incidence rates for common cancers, females, United Kingdom, 2008−20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40" y="1417639"/>
            <a:ext cx="6670228" cy="525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5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Age-standardised incidence rates for common cancers in males, UK. </a:t>
            </a:r>
            <a:r>
              <a:rPr lang="en-GB" sz="2000" i="1" dirty="0"/>
              <a:t>2008−2010 data</a:t>
            </a:r>
            <a:r>
              <a:rPr lang="en-GB" sz="3600" dirty="0"/>
              <a:t>.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pic>
        <p:nvPicPr>
          <p:cNvPr id="1026" name="Picture 2" descr="Chart to show age-standardised incidence rates for common cancers, males, United Kingdom, 2008−20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14" y="1124743"/>
            <a:ext cx="6941678" cy="55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7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38138"/>
          </a:xfrm>
        </p:spPr>
        <p:txBody>
          <a:bodyPr>
            <a:normAutofit/>
          </a:bodyPr>
          <a:lstStyle/>
          <a:p>
            <a:r>
              <a:rPr lang="en-GB" sz="3200" dirty="0"/>
              <a:t>Many of the least treatable are most preventable.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185529" y="1412776"/>
            <a:ext cx="6446303" cy="4827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7" y="6353666"/>
            <a:ext cx="452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Changes in 10 year survival 1971-2011, CRUK</a:t>
            </a:r>
          </a:p>
        </p:txBody>
      </p:sp>
    </p:spTree>
    <p:extLst>
      <p:ext uri="{BB962C8B-B14F-4D97-AF65-F5344CB8AC3E}">
        <p14:creationId xmlns:p14="http://schemas.microsoft.com/office/powerpoint/2010/main" val="320516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57418" y="6235834"/>
            <a:ext cx="7758545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hangingPunct="1"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Source: cruk.org/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cancerstats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</a:rPr>
              <a:t>	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Helvetica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9277" b="45651"/>
          <a:stretch/>
        </p:blipFill>
        <p:spPr>
          <a:xfrm>
            <a:off x="575899" y="1700808"/>
            <a:ext cx="8406302" cy="3235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Age-standardised UK cancer incidence, all cancers.</a:t>
            </a:r>
          </a:p>
        </p:txBody>
      </p:sp>
    </p:spTree>
    <p:extLst>
      <p:ext uri="{BB962C8B-B14F-4D97-AF65-F5344CB8AC3E}">
        <p14:creationId xmlns:p14="http://schemas.microsoft.com/office/powerpoint/2010/main" val="3638139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10694</TotalTime>
  <Words>2511</Words>
  <Application>Microsoft Office PowerPoint</Application>
  <PresentationFormat>On-screen Show (4:3)</PresentationFormat>
  <Paragraphs>290</Paragraphs>
  <Slides>55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Cancer prevention.</vt:lpstr>
      <vt:lpstr>When Gresham College was founded cancer was rare, and even more rarely diagnosed. Deaths in London 1634 (not a plague year).</vt:lpstr>
      <vt:lpstr>Many of the debates would however have been familiar including on tobacco, diet.</vt:lpstr>
      <vt:lpstr>Ten leading causes of death in females, 2003-2013, England &amp; Wales (ONS)</vt:lpstr>
      <vt:lpstr>Cancers: UK mortality (CRUK 2014: males)</vt:lpstr>
      <vt:lpstr>Age-standardised incidence rates for common cancers in females, UK. 2008−2010 data.</vt:lpstr>
      <vt:lpstr>Age-standardised incidence rates for common cancers in males, UK. 2008−2010 data. </vt:lpstr>
      <vt:lpstr>Many of the least treatable are most preventable.</vt:lpstr>
      <vt:lpstr>Age-standardised UK cancer incidence, all cancers.</vt:lpstr>
      <vt:lpstr>Overall cancer incidence. (Mistry et al 2011).</vt:lpstr>
      <vt:lpstr>Population 85 and over: 1992, 2015, 2033 (ONS). </vt:lpstr>
      <vt:lpstr>What is the role of the individual, the medical professions and the state?</vt:lpstr>
      <vt:lpstr>For those sceptical of the state’s right to intervene for pubic health:</vt:lpstr>
      <vt:lpstr>Ladder of state intervention.</vt:lpstr>
      <vt:lpstr>Preventing or treating infectious causes of cancer.</vt:lpstr>
      <vt:lpstr>Cancers with strong infectious drivers include: </vt:lpstr>
      <vt:lpstr>Almost all cervical cancer is caused by papillomaviruses (wart viruses). </vt:lpstr>
      <vt:lpstr>Screening of women 25-64 for pre-cancerous cells (‘smear’ or PAP test). </vt:lpstr>
      <vt:lpstr>Cervical cancer incidence is much higher in many developing countries. Vaccination will lead to a substantial global reduction. WHO 2015.</vt:lpstr>
      <vt:lpstr>Prevention by vaccination: Hepatitis B and hepatocellular carcinoma (liver cancer, HCC).</vt:lpstr>
      <vt:lpstr> H. pylori and gastric cancer.</vt:lpstr>
      <vt:lpstr>Does treating H. pylori prevent gastric cancer?</vt:lpstr>
      <vt:lpstr>There is generally support for state action against occupational causes of cancer.</vt:lpstr>
      <vt:lpstr>Important occupationally related cancers UK. HSE annual estimates of strong IARC evidence.</vt:lpstr>
      <vt:lpstr>Put a different way, what are the occupational exposures that cause most cancer (UK)?</vt:lpstr>
      <vt:lpstr>Mesothelioma. </vt:lpstr>
      <vt:lpstr>Observed and projected mesothelioma incidence, UK. Rose rapidly, now peaked, projected to fall by over 50% by 2035. (CRUK)</vt:lpstr>
      <vt:lpstr>Melanoma and ultraviolet light.</vt:lpstr>
      <vt:lpstr>Genetic screening and other stratification to identify those most at risk of cancer</vt:lpstr>
      <vt:lpstr>Smoking: the front line in the battle against cancer. </vt:lpstr>
      <vt:lpstr>The epidemiological evidence.</vt:lpstr>
      <vt:lpstr>Cohort studies.</vt:lpstr>
      <vt:lpstr>It took a long time to convince the medical profession, let alone the public.</vt:lpstr>
      <vt:lpstr>Lung cancer, 1 year (L, 32%) and 10 year (5%) survival. Almost 90% preventable. CRUK</vt:lpstr>
      <vt:lpstr>Estimates of the effect of smoking on some other cancers (not exhaustive).</vt:lpstr>
      <vt:lpstr>Unsurprisingly heavier smoking= more cancer.</vt:lpstr>
      <vt:lpstr>Stopping smoking reduces risk. Data from Peto et al.</vt:lpstr>
      <vt:lpstr>Around 19% of cancer in the UK is attributable to smoking (23% men, 16% women). (Parkin et al)  Proportion of deaths higher (28%) because high-mortality cancers.</vt:lpstr>
      <vt:lpstr>Very strong evidence of cause and effect.  A very unpleasant, common, fatal disease.  What do the public see as the role of the state? </vt:lpstr>
      <vt:lpstr>UK smoking and lung cancer rates.  There will be a roughly 20 year lag.</vt:lpstr>
      <vt:lpstr>Alcohol is more difficult both scientifically and politically than smoking.</vt:lpstr>
      <vt:lpstr>Scientifically assessing lifetime alcohol harder than cigarettes.</vt:lpstr>
      <vt:lpstr>Alcohol and the gastrointestinal tract. Colorectal cancer RR 1.4 for heavy drinking.</vt:lpstr>
      <vt:lpstr>There is now solid evidence of a link between alcohol intake and breast cancer.</vt:lpstr>
      <vt:lpstr>Minimal or no link between alcohol and many other cancers.</vt:lpstr>
      <vt:lpstr>Around 4% of cancers in UK attributable to alcohol. (Parkin 2011)</vt:lpstr>
      <vt:lpstr>Dietary mix.</vt:lpstr>
      <vt:lpstr>9% of UK cancers estimated to be diet related.  </vt:lpstr>
      <vt:lpstr>Obesity- gradually increasing.  And a tough policy challenge.</vt:lpstr>
      <vt:lpstr>In men:</vt:lpstr>
      <vt:lpstr>In women:</vt:lpstr>
      <vt:lpstr>Obesity and cancer- a growing future problem.</vt:lpstr>
      <vt:lpstr>It’s not easy to boil prevention of cancers down to a headline, but we can reduce them substantially.</vt:lpstr>
      <vt:lpstr>This CRUK infographic on lifestyle is only indicative but indicates the relative contributions. What is the role of the state? </vt:lpstr>
      <vt:lpstr>Ladder of state intervention. Remembering that around 40% of cancer is preventable.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Demography of countries of interest to DFID</dc:title>
  <dc:creator>christopherwhitty</dc:creator>
  <cp:lastModifiedBy>editor</cp:lastModifiedBy>
  <cp:revision>234</cp:revision>
  <dcterms:created xsi:type="dcterms:W3CDTF">2014-02-01T15:00:31Z</dcterms:created>
  <dcterms:modified xsi:type="dcterms:W3CDTF">2016-12-01T16:13:31Z</dcterms:modified>
</cp:coreProperties>
</file>