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handoutMasterIdLst>
    <p:handoutMasterId r:id="rId30"/>
  </p:handoutMasterIdLst>
  <p:sldIdLst>
    <p:sldId id="268" r:id="rId3"/>
    <p:sldId id="316" r:id="rId4"/>
    <p:sldId id="317" r:id="rId5"/>
    <p:sldId id="315" r:id="rId6"/>
    <p:sldId id="326" r:id="rId7"/>
    <p:sldId id="336" r:id="rId8"/>
    <p:sldId id="340" r:id="rId9"/>
    <p:sldId id="337" r:id="rId10"/>
    <p:sldId id="329" r:id="rId11"/>
    <p:sldId id="322" r:id="rId12"/>
    <p:sldId id="342" r:id="rId13"/>
    <p:sldId id="341" r:id="rId14"/>
    <p:sldId id="343" r:id="rId15"/>
    <p:sldId id="346" r:id="rId16"/>
    <p:sldId id="347" r:id="rId17"/>
    <p:sldId id="348" r:id="rId18"/>
    <p:sldId id="349" r:id="rId19"/>
    <p:sldId id="356" r:id="rId20"/>
    <p:sldId id="355" r:id="rId21"/>
    <p:sldId id="327" r:id="rId22"/>
    <p:sldId id="344" r:id="rId23"/>
    <p:sldId id="345" r:id="rId24"/>
    <p:sldId id="350" r:id="rId25"/>
    <p:sldId id="351" r:id="rId26"/>
    <p:sldId id="352" r:id="rId27"/>
    <p:sldId id="328" r:id="rId2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jit Chadha" initials="J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70"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agjit\Dropbox\Greshams%20College\Copy%20of%20ukdata.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D:\Users\Dropbox\Greshams%20College\2016-17\Lecture%201\ir07nov3.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D:\Users\Dropbox\Greshams%20College\2016-17\Lecture%202\Copy%20of%20Unemployment%20Measures%20Quarterly.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Jagjit\AppData\Local\Microsoft\Windows\Temporary%20Internet%20Files\Content.Outlook\FKUTKO5P\Dataset%20Gresham%20lecture.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Jagjit\AppData\Local\Microsoft\Windows\Temporary%20Internet%20Files\Content.Outlook\FKUTKO5P\Dataset%20Gresham%20lectu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vert="horz"/>
          <a:lstStyle/>
          <a:p>
            <a:pPr algn="l">
              <a:defRPr/>
            </a:pPr>
            <a:r>
              <a:rPr lang="en-GB" sz="2000" dirty="0" smtClean="0">
                <a:latin typeface="+mj-lt"/>
              </a:rPr>
              <a:t>UK Interwar</a:t>
            </a:r>
            <a:r>
              <a:rPr lang="en-GB" sz="2000" baseline="0" dirty="0" smtClean="0">
                <a:latin typeface="+mj-lt"/>
              </a:rPr>
              <a:t> </a:t>
            </a:r>
            <a:r>
              <a:rPr lang="en-GB" sz="2000" dirty="0" smtClean="0">
                <a:latin typeface="+mj-lt"/>
              </a:rPr>
              <a:t>Unemployment (lhs)</a:t>
            </a:r>
            <a:r>
              <a:rPr lang="en-GB" sz="2000" baseline="0" dirty="0" smtClean="0">
                <a:latin typeface="+mj-lt"/>
              </a:rPr>
              <a:t> </a:t>
            </a:r>
            <a:r>
              <a:rPr lang="en-GB" sz="2000" baseline="0" dirty="0">
                <a:latin typeface="+mj-lt"/>
              </a:rPr>
              <a:t>and Real </a:t>
            </a:r>
            <a:r>
              <a:rPr lang="en-GB" sz="2000" baseline="0" dirty="0" smtClean="0">
                <a:latin typeface="+mj-lt"/>
              </a:rPr>
              <a:t>Earnings (</a:t>
            </a:r>
            <a:r>
              <a:rPr lang="en-GB" sz="2000" baseline="0" dirty="0" err="1" smtClean="0">
                <a:latin typeface="+mj-lt"/>
              </a:rPr>
              <a:t>rhs</a:t>
            </a:r>
            <a:r>
              <a:rPr lang="en-GB" sz="2000" baseline="0" dirty="0" smtClean="0">
                <a:latin typeface="+mj-lt"/>
              </a:rPr>
              <a:t>)</a:t>
            </a:r>
            <a:endParaRPr lang="en-GB" sz="2000" dirty="0">
              <a:latin typeface="+mj-lt"/>
            </a:endParaRPr>
          </a:p>
        </c:rich>
      </c:tx>
      <c:overlay val="0"/>
      <c:spPr>
        <a:noFill/>
        <a:ln>
          <a:noFill/>
        </a:ln>
        <a:effectLst/>
      </c:spPr>
    </c:title>
    <c:autoTitleDeleted val="0"/>
    <c:plotArea>
      <c:layout>
        <c:manualLayout>
          <c:layoutTarget val="inner"/>
          <c:xMode val="edge"/>
          <c:yMode val="edge"/>
          <c:x val="4.4231301970313025E-2"/>
          <c:y val="7.9431880551468215E-2"/>
          <c:w val="0.92109033773141169"/>
          <c:h val="0.85104795423739588"/>
        </c:manualLayout>
      </c:layout>
      <c:barChart>
        <c:barDir val="col"/>
        <c:grouping val="clustered"/>
        <c:varyColors val="0"/>
        <c:ser>
          <c:idx val="1"/>
          <c:order val="1"/>
          <c:tx>
            <c:v>recession</c:v>
          </c:tx>
          <c:spPr>
            <a:solidFill>
              <a:srgbClr val="E7E6E6">
                <a:lumMod val="90000"/>
              </a:srgbClr>
            </a:solidFill>
            <a:ln>
              <a:noFill/>
            </a:ln>
            <a:effectLst/>
          </c:spPr>
          <c:invertIfNegative val="0"/>
          <c:val>
            <c:numRef>
              <c:f>'debt-gdp ratio'!$D$4:$D$24</c:f>
              <c:numCache>
                <c:formatCode>General</c:formatCode>
                <c:ptCount val="21"/>
                <c:pt idx="0">
                  <c:v>200</c:v>
                </c:pt>
                <c:pt idx="1">
                  <c:v>200</c:v>
                </c:pt>
                <c:pt idx="2">
                  <c:v>200</c:v>
                </c:pt>
                <c:pt idx="3">
                  <c:v>0</c:v>
                </c:pt>
                <c:pt idx="4">
                  <c:v>0</c:v>
                </c:pt>
                <c:pt idx="5">
                  <c:v>0</c:v>
                </c:pt>
                <c:pt idx="6">
                  <c:v>0</c:v>
                </c:pt>
                <c:pt idx="7">
                  <c:v>0</c:v>
                </c:pt>
                <c:pt idx="8">
                  <c:v>0</c:v>
                </c:pt>
                <c:pt idx="9">
                  <c:v>0</c:v>
                </c:pt>
                <c:pt idx="10">
                  <c:v>0</c:v>
                </c:pt>
                <c:pt idx="11">
                  <c:v>200</c:v>
                </c:pt>
                <c:pt idx="12">
                  <c:v>200</c:v>
                </c:pt>
                <c:pt idx="13">
                  <c:v>0</c:v>
                </c:pt>
                <c:pt idx="14">
                  <c:v>0</c:v>
                </c:pt>
                <c:pt idx="15">
                  <c:v>0</c:v>
                </c:pt>
                <c:pt idx="16">
                  <c:v>0</c:v>
                </c:pt>
                <c:pt idx="17">
                  <c:v>0</c:v>
                </c:pt>
                <c:pt idx="18">
                  <c:v>0</c:v>
                </c:pt>
                <c:pt idx="19">
                  <c:v>0</c:v>
                </c:pt>
                <c:pt idx="20">
                  <c:v>0</c:v>
                </c:pt>
              </c:numCache>
            </c:numRef>
          </c:val>
        </c:ser>
        <c:dLbls>
          <c:showLegendKey val="0"/>
          <c:showVal val="0"/>
          <c:showCatName val="0"/>
          <c:showSerName val="0"/>
          <c:showPercent val="0"/>
          <c:showBubbleSize val="0"/>
        </c:dLbls>
        <c:gapWidth val="0"/>
        <c:axId val="134024224"/>
        <c:axId val="133968528"/>
      </c:barChart>
      <c:lineChart>
        <c:grouping val="standard"/>
        <c:varyColors val="0"/>
        <c:ser>
          <c:idx val="0"/>
          <c:order val="0"/>
          <c:tx>
            <c:v>base money-GDP ratio (L)</c:v>
          </c:tx>
          <c:spPr>
            <a:ln w="28575" cap="rnd">
              <a:solidFill>
                <a:srgbClr val="0070C0"/>
              </a:solidFill>
              <a:round/>
            </a:ln>
            <a:effectLst/>
          </c:spPr>
          <c:marker>
            <c:symbol val="none"/>
          </c:marker>
          <c:cat>
            <c:numRef>
              <c:f>'debt-gdp ratio'!$A$4:$A$24</c:f>
              <c:numCache>
                <c:formatCode>General</c:formatCode>
                <c:ptCount val="21"/>
                <c:pt idx="0">
                  <c:v>1919</c:v>
                </c:pt>
                <c:pt idx="1">
                  <c:v>1920</c:v>
                </c:pt>
                <c:pt idx="2">
                  <c:v>1921</c:v>
                </c:pt>
                <c:pt idx="3">
                  <c:v>1922</c:v>
                </c:pt>
                <c:pt idx="4">
                  <c:v>1923</c:v>
                </c:pt>
                <c:pt idx="5">
                  <c:v>1924</c:v>
                </c:pt>
                <c:pt idx="6">
                  <c:v>1925</c:v>
                </c:pt>
                <c:pt idx="7">
                  <c:v>1926</c:v>
                </c:pt>
                <c:pt idx="8">
                  <c:v>1927</c:v>
                </c:pt>
                <c:pt idx="9">
                  <c:v>1928</c:v>
                </c:pt>
                <c:pt idx="10">
                  <c:v>1929</c:v>
                </c:pt>
                <c:pt idx="11">
                  <c:v>1930</c:v>
                </c:pt>
                <c:pt idx="12">
                  <c:v>1931</c:v>
                </c:pt>
                <c:pt idx="13">
                  <c:v>1932</c:v>
                </c:pt>
                <c:pt idx="14">
                  <c:v>1933</c:v>
                </c:pt>
                <c:pt idx="15">
                  <c:v>1934</c:v>
                </c:pt>
                <c:pt idx="16">
                  <c:v>1935</c:v>
                </c:pt>
                <c:pt idx="17">
                  <c:v>1936</c:v>
                </c:pt>
                <c:pt idx="18">
                  <c:v>1937</c:v>
                </c:pt>
                <c:pt idx="19">
                  <c:v>1938</c:v>
                </c:pt>
                <c:pt idx="20">
                  <c:v>1939</c:v>
                </c:pt>
              </c:numCache>
            </c:numRef>
          </c:cat>
          <c:val>
            <c:numRef>
              <c:f>Sheet2!$B$2:$B$22</c:f>
              <c:numCache>
                <c:formatCode>General</c:formatCode>
                <c:ptCount val="21"/>
                <c:pt idx="2">
                  <c:v>17</c:v>
                </c:pt>
                <c:pt idx="3">
                  <c:v>14.3</c:v>
                </c:pt>
                <c:pt idx="4">
                  <c:v>11.7</c:v>
                </c:pt>
                <c:pt idx="5">
                  <c:v>10.3</c:v>
                </c:pt>
                <c:pt idx="6">
                  <c:v>11.3</c:v>
                </c:pt>
                <c:pt idx="7">
                  <c:v>12.5</c:v>
                </c:pt>
                <c:pt idx="8">
                  <c:v>9.6999999999999993</c:v>
                </c:pt>
                <c:pt idx="9">
                  <c:v>10.8</c:v>
                </c:pt>
                <c:pt idx="10">
                  <c:v>10.4</c:v>
                </c:pt>
                <c:pt idx="11">
                  <c:v>16.100000000000001</c:v>
                </c:pt>
                <c:pt idx="12">
                  <c:v>21.3</c:v>
                </c:pt>
                <c:pt idx="13">
                  <c:v>22.1</c:v>
                </c:pt>
                <c:pt idx="14">
                  <c:v>19.899999999999999</c:v>
                </c:pt>
                <c:pt idx="15">
                  <c:v>16.7</c:v>
                </c:pt>
                <c:pt idx="16">
                  <c:v>15.5</c:v>
                </c:pt>
                <c:pt idx="17">
                  <c:v>13.1</c:v>
                </c:pt>
                <c:pt idx="18">
                  <c:v>10.8</c:v>
                </c:pt>
                <c:pt idx="19">
                  <c:v>12.9</c:v>
                </c:pt>
              </c:numCache>
            </c:numRef>
          </c:val>
          <c:smooth val="0"/>
        </c:ser>
        <c:dLbls>
          <c:showLegendKey val="0"/>
          <c:showVal val="0"/>
          <c:showCatName val="0"/>
          <c:showSerName val="0"/>
          <c:showPercent val="0"/>
          <c:showBubbleSize val="0"/>
        </c:dLbls>
        <c:marker val="1"/>
        <c:smooth val="0"/>
        <c:axId val="133135848"/>
        <c:axId val="133963936"/>
      </c:lineChart>
      <c:lineChart>
        <c:grouping val="standard"/>
        <c:varyColors val="0"/>
        <c:ser>
          <c:idx val="2"/>
          <c:order val="2"/>
          <c:tx>
            <c:v>bank rate (R)</c:v>
          </c:tx>
          <c:spPr>
            <a:ln w="28575" cap="rnd">
              <a:solidFill>
                <a:srgbClr val="FF0000"/>
              </a:solidFill>
              <a:round/>
            </a:ln>
            <a:effectLst/>
          </c:spPr>
          <c:marker>
            <c:symbol val="none"/>
          </c:marker>
          <c:val>
            <c:numRef>
              <c:f>Sheet2!$H$2:$H$24</c:f>
              <c:numCache>
                <c:formatCode>General</c:formatCode>
                <c:ptCount val="23"/>
                <c:pt idx="0">
                  <c:v>100</c:v>
                </c:pt>
                <c:pt idx="1">
                  <c:v>99.751717570233311</c:v>
                </c:pt>
                <c:pt idx="2">
                  <c:v>102.53822287017309</c:v>
                </c:pt>
                <c:pt idx="3">
                  <c:v>102.22536451934445</c:v>
                </c:pt>
                <c:pt idx="4">
                  <c:v>98.815850137099318</c:v>
                </c:pt>
                <c:pt idx="5">
                  <c:v>99.768406831998462</c:v>
                </c:pt>
                <c:pt idx="6">
                  <c:v>100.20387115343101</c:v>
                </c:pt>
                <c:pt idx="7">
                  <c:v>99.985268481917046</c:v>
                </c:pt>
                <c:pt idx="8">
                  <c:v>105.16901123368079</c:v>
                </c:pt>
                <c:pt idx="9">
                  <c:v>104.20283583229386</c:v>
                </c:pt>
                <c:pt idx="10">
                  <c:v>106.04108141542743</c:v>
                </c:pt>
                <c:pt idx="11">
                  <c:v>109.0161959577031</c:v>
                </c:pt>
                <c:pt idx="12">
                  <c:v>114.11933037630564</c:v>
                </c:pt>
                <c:pt idx="13">
                  <c:v>114.87301727435921</c:v>
                </c:pt>
                <c:pt idx="14">
                  <c:v>117.58790925886662</c:v>
                </c:pt>
                <c:pt idx="15">
                  <c:v>118.00469060075771</c:v>
                </c:pt>
                <c:pt idx="16">
                  <c:v>118.19502074688799</c:v>
                </c:pt>
                <c:pt idx="17">
                  <c:v>117.95182111572153</c:v>
                </c:pt>
                <c:pt idx="18">
                  <c:v>114.62382616291767</c:v>
                </c:pt>
                <c:pt idx="19">
                  <c:v>118.45252623871123</c:v>
                </c:pt>
              </c:numCache>
            </c:numRef>
          </c:val>
          <c:smooth val="0"/>
        </c:ser>
        <c:ser>
          <c:idx val="3"/>
          <c:order val="3"/>
          <c:tx>
            <c:strRef>
              <c:f>Sheet2!$C$2:$C$3</c:f>
              <c:strCache>
                <c:ptCount val="1"/>
                <c:pt idx="0">
                  <c:v>1919 1920</c:v>
                </c:pt>
              </c:strCache>
            </c:strRef>
          </c:tx>
          <c:marker>
            <c:symbol val="none"/>
          </c:marker>
          <c:cat>
            <c:numRef>
              <c:f>'debt-gdp ratio'!$A$4:$A$24</c:f>
              <c:numCache>
                <c:formatCode>General</c:formatCode>
                <c:ptCount val="21"/>
                <c:pt idx="0">
                  <c:v>1919</c:v>
                </c:pt>
                <c:pt idx="1">
                  <c:v>1920</c:v>
                </c:pt>
                <c:pt idx="2">
                  <c:v>1921</c:v>
                </c:pt>
                <c:pt idx="3">
                  <c:v>1922</c:v>
                </c:pt>
                <c:pt idx="4">
                  <c:v>1923</c:v>
                </c:pt>
                <c:pt idx="5">
                  <c:v>1924</c:v>
                </c:pt>
                <c:pt idx="6">
                  <c:v>1925</c:v>
                </c:pt>
                <c:pt idx="7">
                  <c:v>1926</c:v>
                </c:pt>
                <c:pt idx="8">
                  <c:v>1927</c:v>
                </c:pt>
                <c:pt idx="9">
                  <c:v>1928</c:v>
                </c:pt>
                <c:pt idx="10">
                  <c:v>1929</c:v>
                </c:pt>
                <c:pt idx="11">
                  <c:v>1930</c:v>
                </c:pt>
                <c:pt idx="12">
                  <c:v>1931</c:v>
                </c:pt>
                <c:pt idx="13">
                  <c:v>1932</c:v>
                </c:pt>
                <c:pt idx="14">
                  <c:v>1933</c:v>
                </c:pt>
                <c:pt idx="15">
                  <c:v>1934</c:v>
                </c:pt>
                <c:pt idx="16">
                  <c:v>1935</c:v>
                </c:pt>
                <c:pt idx="17">
                  <c:v>1936</c:v>
                </c:pt>
                <c:pt idx="18">
                  <c:v>1937</c:v>
                </c:pt>
                <c:pt idx="19">
                  <c:v>1938</c:v>
                </c:pt>
                <c:pt idx="20">
                  <c:v>1939</c:v>
                </c:pt>
              </c:numCache>
            </c:numRef>
          </c:cat>
          <c:val>
            <c:numRef>
              <c:f>Sheet2!$C$4:$C$22</c:f>
              <c:numCache>
                <c:formatCode>General</c:formatCode>
                <c:ptCount val="19"/>
                <c:pt idx="0">
                  <c:v>12.2</c:v>
                </c:pt>
                <c:pt idx="1">
                  <c:v>10.8</c:v>
                </c:pt>
                <c:pt idx="2">
                  <c:v>8.9</c:v>
                </c:pt>
                <c:pt idx="3">
                  <c:v>7.9</c:v>
                </c:pt>
                <c:pt idx="4">
                  <c:v>8.6</c:v>
                </c:pt>
                <c:pt idx="5">
                  <c:v>9.6</c:v>
                </c:pt>
                <c:pt idx="6">
                  <c:v>7.4</c:v>
                </c:pt>
                <c:pt idx="7">
                  <c:v>8.1999999999999993</c:v>
                </c:pt>
                <c:pt idx="8">
                  <c:v>8</c:v>
                </c:pt>
                <c:pt idx="9">
                  <c:v>12.3</c:v>
                </c:pt>
                <c:pt idx="10">
                  <c:v>16.399999999999999</c:v>
                </c:pt>
                <c:pt idx="11">
                  <c:v>17</c:v>
                </c:pt>
                <c:pt idx="12">
                  <c:v>15.4</c:v>
                </c:pt>
                <c:pt idx="13">
                  <c:v>12.9</c:v>
                </c:pt>
                <c:pt idx="14">
                  <c:v>12</c:v>
                </c:pt>
                <c:pt idx="15">
                  <c:v>10.199999999999999</c:v>
                </c:pt>
                <c:pt idx="16">
                  <c:v>8.5</c:v>
                </c:pt>
                <c:pt idx="17">
                  <c:v>10.1</c:v>
                </c:pt>
              </c:numCache>
            </c:numRef>
          </c:val>
          <c:smooth val="0"/>
        </c:ser>
        <c:ser>
          <c:idx val="4"/>
          <c:order val="4"/>
          <c:tx>
            <c:strRef>
              <c:f>Sheet2!$C$2:$C$3</c:f>
              <c:strCache>
                <c:ptCount val="1"/>
                <c:pt idx="0">
                  <c:v>1919 1920</c:v>
                </c:pt>
              </c:strCache>
            </c:strRef>
          </c:tx>
          <c:marker>
            <c:symbol val="none"/>
          </c:marker>
          <c:cat>
            <c:numRef>
              <c:f>'debt-gdp ratio'!$A$4:$A$24</c:f>
              <c:numCache>
                <c:formatCode>General</c:formatCode>
                <c:ptCount val="21"/>
                <c:pt idx="0">
                  <c:v>1919</c:v>
                </c:pt>
                <c:pt idx="1">
                  <c:v>1920</c:v>
                </c:pt>
                <c:pt idx="2">
                  <c:v>1921</c:v>
                </c:pt>
                <c:pt idx="3">
                  <c:v>1922</c:v>
                </c:pt>
                <c:pt idx="4">
                  <c:v>1923</c:v>
                </c:pt>
                <c:pt idx="5">
                  <c:v>1924</c:v>
                </c:pt>
                <c:pt idx="6">
                  <c:v>1925</c:v>
                </c:pt>
                <c:pt idx="7">
                  <c:v>1926</c:v>
                </c:pt>
                <c:pt idx="8">
                  <c:v>1927</c:v>
                </c:pt>
                <c:pt idx="9">
                  <c:v>1928</c:v>
                </c:pt>
                <c:pt idx="10">
                  <c:v>1929</c:v>
                </c:pt>
                <c:pt idx="11">
                  <c:v>1930</c:v>
                </c:pt>
                <c:pt idx="12">
                  <c:v>1931</c:v>
                </c:pt>
                <c:pt idx="13">
                  <c:v>1932</c:v>
                </c:pt>
                <c:pt idx="14">
                  <c:v>1933</c:v>
                </c:pt>
                <c:pt idx="15">
                  <c:v>1934</c:v>
                </c:pt>
                <c:pt idx="16">
                  <c:v>1935</c:v>
                </c:pt>
                <c:pt idx="17">
                  <c:v>1936</c:v>
                </c:pt>
                <c:pt idx="18">
                  <c:v>1937</c:v>
                </c:pt>
                <c:pt idx="19">
                  <c:v>1938</c:v>
                </c:pt>
                <c:pt idx="20">
                  <c:v>1939</c:v>
                </c:pt>
              </c:numCache>
            </c:numRef>
          </c:cat>
          <c:val>
            <c:numRef>
              <c:f>Sheet2!$C$4:$C$22</c:f>
              <c:numCache>
                <c:formatCode>General</c:formatCode>
                <c:ptCount val="19"/>
                <c:pt idx="0">
                  <c:v>12.2</c:v>
                </c:pt>
                <c:pt idx="1">
                  <c:v>10.8</c:v>
                </c:pt>
                <c:pt idx="2">
                  <c:v>8.9</c:v>
                </c:pt>
                <c:pt idx="3">
                  <c:v>7.9</c:v>
                </c:pt>
                <c:pt idx="4">
                  <c:v>8.6</c:v>
                </c:pt>
                <c:pt idx="5">
                  <c:v>9.6</c:v>
                </c:pt>
                <c:pt idx="6">
                  <c:v>7.4</c:v>
                </c:pt>
                <c:pt idx="7">
                  <c:v>8.1999999999999993</c:v>
                </c:pt>
                <c:pt idx="8">
                  <c:v>8</c:v>
                </c:pt>
                <c:pt idx="9">
                  <c:v>12.3</c:v>
                </c:pt>
                <c:pt idx="10">
                  <c:v>16.399999999999999</c:v>
                </c:pt>
                <c:pt idx="11">
                  <c:v>17</c:v>
                </c:pt>
                <c:pt idx="12">
                  <c:v>15.4</c:v>
                </c:pt>
                <c:pt idx="13">
                  <c:v>12.9</c:v>
                </c:pt>
                <c:pt idx="14">
                  <c:v>12</c:v>
                </c:pt>
                <c:pt idx="15">
                  <c:v>10.199999999999999</c:v>
                </c:pt>
                <c:pt idx="16">
                  <c:v>8.5</c:v>
                </c:pt>
                <c:pt idx="17">
                  <c:v>10.1</c:v>
                </c:pt>
              </c:numCache>
            </c:numRef>
          </c:val>
          <c:smooth val="0"/>
        </c:ser>
        <c:ser>
          <c:idx val="5"/>
          <c:order val="5"/>
          <c:tx>
            <c:strRef>
              <c:f>Sheet2!$C$2:$C$3</c:f>
              <c:strCache>
                <c:ptCount val="1"/>
                <c:pt idx="0">
                  <c:v>1919 1920</c:v>
                </c:pt>
              </c:strCache>
            </c:strRef>
          </c:tx>
          <c:marker>
            <c:symbol val="none"/>
          </c:marker>
          <c:cat>
            <c:numRef>
              <c:f>'debt-gdp ratio'!$A$4:$A$24</c:f>
              <c:numCache>
                <c:formatCode>General</c:formatCode>
                <c:ptCount val="21"/>
                <c:pt idx="0">
                  <c:v>1919</c:v>
                </c:pt>
                <c:pt idx="1">
                  <c:v>1920</c:v>
                </c:pt>
                <c:pt idx="2">
                  <c:v>1921</c:v>
                </c:pt>
                <c:pt idx="3">
                  <c:v>1922</c:v>
                </c:pt>
                <c:pt idx="4">
                  <c:v>1923</c:v>
                </c:pt>
                <c:pt idx="5">
                  <c:v>1924</c:v>
                </c:pt>
                <c:pt idx="6">
                  <c:v>1925</c:v>
                </c:pt>
                <c:pt idx="7">
                  <c:v>1926</c:v>
                </c:pt>
                <c:pt idx="8">
                  <c:v>1927</c:v>
                </c:pt>
                <c:pt idx="9">
                  <c:v>1928</c:v>
                </c:pt>
                <c:pt idx="10">
                  <c:v>1929</c:v>
                </c:pt>
                <c:pt idx="11">
                  <c:v>1930</c:v>
                </c:pt>
                <c:pt idx="12">
                  <c:v>1931</c:v>
                </c:pt>
                <c:pt idx="13">
                  <c:v>1932</c:v>
                </c:pt>
                <c:pt idx="14">
                  <c:v>1933</c:v>
                </c:pt>
                <c:pt idx="15">
                  <c:v>1934</c:v>
                </c:pt>
                <c:pt idx="16">
                  <c:v>1935</c:v>
                </c:pt>
                <c:pt idx="17">
                  <c:v>1936</c:v>
                </c:pt>
                <c:pt idx="18">
                  <c:v>1937</c:v>
                </c:pt>
                <c:pt idx="19">
                  <c:v>1938</c:v>
                </c:pt>
                <c:pt idx="20">
                  <c:v>1939</c:v>
                </c:pt>
              </c:numCache>
            </c:numRef>
          </c:cat>
          <c:val>
            <c:numRef>
              <c:f>Sheet2!$C$4:$C$22</c:f>
              <c:numCache>
                <c:formatCode>General</c:formatCode>
                <c:ptCount val="19"/>
                <c:pt idx="0">
                  <c:v>12.2</c:v>
                </c:pt>
                <c:pt idx="1">
                  <c:v>10.8</c:v>
                </c:pt>
                <c:pt idx="2">
                  <c:v>8.9</c:v>
                </c:pt>
                <c:pt idx="3">
                  <c:v>7.9</c:v>
                </c:pt>
                <c:pt idx="4">
                  <c:v>8.6</c:v>
                </c:pt>
                <c:pt idx="5">
                  <c:v>9.6</c:v>
                </c:pt>
                <c:pt idx="6">
                  <c:v>7.4</c:v>
                </c:pt>
                <c:pt idx="7">
                  <c:v>8.1999999999999993</c:v>
                </c:pt>
                <c:pt idx="8">
                  <c:v>8</c:v>
                </c:pt>
                <c:pt idx="9">
                  <c:v>12.3</c:v>
                </c:pt>
                <c:pt idx="10">
                  <c:v>16.399999999999999</c:v>
                </c:pt>
                <c:pt idx="11">
                  <c:v>17</c:v>
                </c:pt>
                <c:pt idx="12">
                  <c:v>15.4</c:v>
                </c:pt>
                <c:pt idx="13">
                  <c:v>12.9</c:v>
                </c:pt>
                <c:pt idx="14">
                  <c:v>12</c:v>
                </c:pt>
                <c:pt idx="15">
                  <c:v>10.199999999999999</c:v>
                </c:pt>
                <c:pt idx="16">
                  <c:v>8.5</c:v>
                </c:pt>
                <c:pt idx="17">
                  <c:v>10.1</c:v>
                </c:pt>
              </c:numCache>
            </c:numRef>
          </c:val>
          <c:smooth val="0"/>
        </c:ser>
        <c:dLbls>
          <c:showLegendKey val="0"/>
          <c:showVal val="0"/>
          <c:showCatName val="0"/>
          <c:showSerName val="0"/>
          <c:showPercent val="0"/>
          <c:showBubbleSize val="0"/>
        </c:dLbls>
        <c:marker val="1"/>
        <c:smooth val="0"/>
        <c:axId val="134024224"/>
        <c:axId val="133968528"/>
      </c:lineChart>
      <c:catAx>
        <c:axId val="133135848"/>
        <c:scaling>
          <c:orientation val="minMax"/>
        </c:scaling>
        <c:delete val="0"/>
        <c:axPos val="b"/>
        <c:numFmt formatCode="General" sourceLinked="1"/>
        <c:majorTickMark val="in"/>
        <c:minorTickMark val="none"/>
        <c:tickLblPos val="nextTo"/>
        <c:spPr>
          <a:solidFill>
            <a:schemeClr val="bg1"/>
          </a:solidFill>
          <a:ln w="9525" cap="flat" cmpd="sng" algn="ctr">
            <a:solidFill>
              <a:sysClr val="windowText" lastClr="000000">
                <a:lumMod val="85000"/>
                <a:lumOff val="15000"/>
              </a:sysClr>
            </a:solidFill>
            <a:round/>
          </a:ln>
          <a:effectLst/>
        </c:spPr>
        <c:txPr>
          <a:bodyPr rot="-60000000" vert="horz"/>
          <a:lstStyle/>
          <a:p>
            <a:pPr>
              <a:defRPr/>
            </a:pPr>
            <a:endParaRPr lang="en-US"/>
          </a:p>
        </c:txPr>
        <c:crossAx val="133963936"/>
        <c:crosses val="autoZero"/>
        <c:auto val="1"/>
        <c:lblAlgn val="ctr"/>
        <c:lblOffset val="100"/>
        <c:tickLblSkip val="2"/>
        <c:tickMarkSkip val="1"/>
        <c:noMultiLvlLbl val="0"/>
      </c:catAx>
      <c:valAx>
        <c:axId val="133963936"/>
        <c:scaling>
          <c:orientation val="minMax"/>
        </c:scaling>
        <c:delete val="0"/>
        <c:axPos val="l"/>
        <c:numFmt formatCode="General" sourceLinked="1"/>
        <c:majorTickMark val="in"/>
        <c:minorTickMark val="none"/>
        <c:tickLblPos val="nextTo"/>
        <c:spPr>
          <a:noFill/>
          <a:ln>
            <a:solidFill>
              <a:schemeClr val="tx1"/>
            </a:solidFill>
          </a:ln>
          <a:effectLst/>
        </c:spPr>
        <c:txPr>
          <a:bodyPr rot="-60000000" vert="horz"/>
          <a:lstStyle/>
          <a:p>
            <a:pPr>
              <a:defRPr/>
            </a:pPr>
            <a:endParaRPr lang="en-US"/>
          </a:p>
        </c:txPr>
        <c:crossAx val="133135848"/>
        <c:crosses val="autoZero"/>
        <c:crossBetween val="between"/>
      </c:valAx>
      <c:valAx>
        <c:axId val="133968528"/>
        <c:scaling>
          <c:orientation val="minMax"/>
          <c:max val="120"/>
          <c:min val="90"/>
        </c:scaling>
        <c:delete val="0"/>
        <c:axPos val="r"/>
        <c:numFmt formatCode="General" sourceLinked="1"/>
        <c:majorTickMark val="out"/>
        <c:minorTickMark val="none"/>
        <c:tickLblPos val="nextTo"/>
        <c:spPr>
          <a:noFill/>
          <a:ln>
            <a:solidFill>
              <a:sysClr val="windowText" lastClr="000000">
                <a:lumMod val="85000"/>
                <a:lumOff val="15000"/>
              </a:sysClr>
            </a:solidFill>
          </a:ln>
          <a:effectLst/>
        </c:spPr>
        <c:txPr>
          <a:bodyPr rot="-60000000" vert="horz"/>
          <a:lstStyle/>
          <a:p>
            <a:pPr>
              <a:defRPr/>
            </a:pPr>
            <a:endParaRPr lang="en-US"/>
          </a:p>
        </c:txPr>
        <c:crossAx val="134024224"/>
        <c:crosses val="max"/>
        <c:crossBetween val="between"/>
      </c:valAx>
      <c:catAx>
        <c:axId val="134024224"/>
        <c:scaling>
          <c:orientation val="minMax"/>
        </c:scaling>
        <c:delete val="1"/>
        <c:axPos val="b"/>
        <c:majorTickMark val="out"/>
        <c:minorTickMark val="none"/>
        <c:tickLblPos val="nextTo"/>
        <c:crossAx val="133968528"/>
        <c:crosses val="autoZero"/>
        <c:auto val="1"/>
        <c:lblAlgn val="ctr"/>
        <c:lblOffset val="100"/>
        <c:noMultiLvlLbl val="0"/>
      </c:catAx>
      <c:spPr>
        <a:noFill/>
        <a:ln w="6350">
          <a:solidFill>
            <a:schemeClr val="tx1">
              <a:lumMod val="85000"/>
              <a:lumOff val="15000"/>
            </a:schemeClr>
          </a:solidFill>
        </a:ln>
        <a:effectLst/>
      </c:spPr>
    </c:plotArea>
    <c:plotVisOnly val="1"/>
    <c:dispBlanksAs val="gap"/>
    <c:showDLblsOverMax val="0"/>
  </c:chart>
  <c:spPr>
    <a:solidFill>
      <a:schemeClr val="bg1"/>
    </a:solidFill>
    <a:ln w="9525" cap="flat" cmpd="sng" algn="ctr">
      <a:noFill/>
      <a:round/>
    </a:ln>
    <a:effectLst/>
  </c:spPr>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'[ir07nov3.xls]Chart 3.1'!$B$5</c:f>
              <c:strCache>
                <c:ptCount val="1"/>
                <c:pt idx="0">
                  <c:v>ONS data</c:v>
                </c:pt>
              </c:strCache>
            </c:strRef>
          </c:tx>
          <c:marker>
            <c:symbol val="none"/>
          </c:marker>
          <c:cat>
            <c:strRef>
              <c:f>'[ir07nov3.xls]Chart 3.1'!$A$6:$A$45</c:f>
              <c:strCache>
                <c:ptCount val="40"/>
                <c:pt idx="0">
                  <c:v>2001Q1</c:v>
                </c:pt>
                <c:pt idx="1">
                  <c:v>2001Q2</c:v>
                </c:pt>
                <c:pt idx="2">
                  <c:v>2001Q3</c:v>
                </c:pt>
                <c:pt idx="3">
                  <c:v>2001Q4</c:v>
                </c:pt>
                <c:pt idx="4">
                  <c:v>2002Q1</c:v>
                </c:pt>
                <c:pt idx="5">
                  <c:v>2002Q2</c:v>
                </c:pt>
                <c:pt idx="6">
                  <c:v>2002Q3</c:v>
                </c:pt>
                <c:pt idx="7">
                  <c:v>2002Q4</c:v>
                </c:pt>
                <c:pt idx="8">
                  <c:v>2003Q1</c:v>
                </c:pt>
                <c:pt idx="9">
                  <c:v>2003Q2</c:v>
                </c:pt>
                <c:pt idx="10">
                  <c:v>2003Q3</c:v>
                </c:pt>
                <c:pt idx="11">
                  <c:v>2003Q4</c:v>
                </c:pt>
                <c:pt idx="12">
                  <c:v>2004Q1</c:v>
                </c:pt>
                <c:pt idx="13">
                  <c:v>2004Q2</c:v>
                </c:pt>
                <c:pt idx="14">
                  <c:v>2004Q3</c:v>
                </c:pt>
                <c:pt idx="15">
                  <c:v>2004Q4</c:v>
                </c:pt>
                <c:pt idx="16">
                  <c:v>2005Q1</c:v>
                </c:pt>
                <c:pt idx="17">
                  <c:v>2005Q2</c:v>
                </c:pt>
                <c:pt idx="18">
                  <c:v>2005Q3</c:v>
                </c:pt>
                <c:pt idx="19">
                  <c:v>2005Q4</c:v>
                </c:pt>
                <c:pt idx="20">
                  <c:v>2006Q1</c:v>
                </c:pt>
                <c:pt idx="21">
                  <c:v>2006Q2</c:v>
                </c:pt>
                <c:pt idx="22">
                  <c:v>2006Q3</c:v>
                </c:pt>
                <c:pt idx="23">
                  <c:v>2006Q4</c:v>
                </c:pt>
                <c:pt idx="24">
                  <c:v>2007Q1</c:v>
                </c:pt>
                <c:pt idx="25">
                  <c:v>2007Q2</c:v>
                </c:pt>
                <c:pt idx="26">
                  <c:v>2007Q3</c:v>
                </c:pt>
                <c:pt idx="27">
                  <c:v>2007Q4</c:v>
                </c:pt>
                <c:pt idx="28">
                  <c:v>2008Q1</c:v>
                </c:pt>
                <c:pt idx="29">
                  <c:v>2008Q2</c:v>
                </c:pt>
                <c:pt idx="30">
                  <c:v>2008Q3</c:v>
                </c:pt>
                <c:pt idx="31">
                  <c:v>2008Q4</c:v>
                </c:pt>
                <c:pt idx="32">
                  <c:v>2009Q1</c:v>
                </c:pt>
                <c:pt idx="33">
                  <c:v>2009Q2</c:v>
                </c:pt>
                <c:pt idx="34">
                  <c:v>2009Q3</c:v>
                </c:pt>
                <c:pt idx="35">
                  <c:v>2009Q4</c:v>
                </c:pt>
                <c:pt idx="36">
                  <c:v>2010Q1</c:v>
                </c:pt>
                <c:pt idx="37">
                  <c:v>2010Q2</c:v>
                </c:pt>
                <c:pt idx="38">
                  <c:v>2010Q3</c:v>
                </c:pt>
                <c:pt idx="39">
                  <c:v>2010Q4</c:v>
                </c:pt>
              </c:strCache>
            </c:strRef>
          </c:cat>
          <c:val>
            <c:numRef>
              <c:f>'[ir07nov3.xls]Chart 3.1'!$B$6:$B$45</c:f>
              <c:numCache>
                <c:formatCode>0.0</c:formatCode>
                <c:ptCount val="40"/>
                <c:pt idx="0">
                  <c:v>2.9</c:v>
                </c:pt>
                <c:pt idx="1">
                  <c:v>2.2999999999999998</c:v>
                </c:pt>
                <c:pt idx="2">
                  <c:v>2.2999999999999998</c:v>
                </c:pt>
                <c:pt idx="3">
                  <c:v>2.1</c:v>
                </c:pt>
                <c:pt idx="4">
                  <c:v>1.6</c:v>
                </c:pt>
                <c:pt idx="5">
                  <c:v>2.1</c:v>
                </c:pt>
                <c:pt idx="6">
                  <c:v>2.2000000000000002</c:v>
                </c:pt>
                <c:pt idx="7">
                  <c:v>2.2999999999999998</c:v>
                </c:pt>
                <c:pt idx="8">
                  <c:v>2.4</c:v>
                </c:pt>
                <c:pt idx="9">
                  <c:v>2.5</c:v>
                </c:pt>
                <c:pt idx="10">
                  <c:v>2.8</c:v>
                </c:pt>
                <c:pt idx="11">
                  <c:v>3.4</c:v>
                </c:pt>
                <c:pt idx="12">
                  <c:v>3.5</c:v>
                </c:pt>
                <c:pt idx="13">
                  <c:v>3.8</c:v>
                </c:pt>
                <c:pt idx="14">
                  <c:v>3.1</c:v>
                </c:pt>
                <c:pt idx="15">
                  <c:v>2.6</c:v>
                </c:pt>
                <c:pt idx="16">
                  <c:v>2.1</c:v>
                </c:pt>
                <c:pt idx="17">
                  <c:v>1.6</c:v>
                </c:pt>
                <c:pt idx="18">
                  <c:v>1.8</c:v>
                </c:pt>
                <c:pt idx="19">
                  <c:v>1.8</c:v>
                </c:pt>
                <c:pt idx="20">
                  <c:v>2.4</c:v>
                </c:pt>
                <c:pt idx="21">
                  <c:v>2.8</c:v>
                </c:pt>
                <c:pt idx="22">
                  <c:v>3</c:v>
                </c:pt>
                <c:pt idx="23">
                  <c:v>3.2</c:v>
                </c:pt>
                <c:pt idx="24">
                  <c:v>3.1</c:v>
                </c:pt>
                <c:pt idx="25">
                  <c:v>3.1</c:v>
                </c:pt>
                <c:pt idx="26">
                  <c:v>3.3</c:v>
                </c:pt>
              </c:numCache>
            </c:numRef>
          </c:val>
          <c:smooth val="0"/>
        </c:ser>
        <c:ser>
          <c:idx val="1"/>
          <c:order val="1"/>
          <c:tx>
            <c:strRef>
              <c:f>'[ir07nov3.xls]Chart 3.1'!$H$5</c:f>
              <c:strCache>
                <c:ptCount val="1"/>
              </c:strCache>
            </c:strRef>
          </c:tx>
          <c:marker>
            <c:symbol val="none"/>
          </c:marker>
          <c:cat>
            <c:strRef>
              <c:f>'[ir07nov3.xls]Chart 3.1'!$A$6:$A$45</c:f>
              <c:strCache>
                <c:ptCount val="40"/>
                <c:pt idx="0">
                  <c:v>2001Q1</c:v>
                </c:pt>
                <c:pt idx="1">
                  <c:v>2001Q2</c:v>
                </c:pt>
                <c:pt idx="2">
                  <c:v>2001Q3</c:v>
                </c:pt>
                <c:pt idx="3">
                  <c:v>2001Q4</c:v>
                </c:pt>
                <c:pt idx="4">
                  <c:v>2002Q1</c:v>
                </c:pt>
                <c:pt idx="5">
                  <c:v>2002Q2</c:v>
                </c:pt>
                <c:pt idx="6">
                  <c:v>2002Q3</c:v>
                </c:pt>
                <c:pt idx="7">
                  <c:v>2002Q4</c:v>
                </c:pt>
                <c:pt idx="8">
                  <c:v>2003Q1</c:v>
                </c:pt>
                <c:pt idx="9">
                  <c:v>2003Q2</c:v>
                </c:pt>
                <c:pt idx="10">
                  <c:v>2003Q3</c:v>
                </c:pt>
                <c:pt idx="11">
                  <c:v>2003Q4</c:v>
                </c:pt>
                <c:pt idx="12">
                  <c:v>2004Q1</c:v>
                </c:pt>
                <c:pt idx="13">
                  <c:v>2004Q2</c:v>
                </c:pt>
                <c:pt idx="14">
                  <c:v>2004Q3</c:v>
                </c:pt>
                <c:pt idx="15">
                  <c:v>2004Q4</c:v>
                </c:pt>
                <c:pt idx="16">
                  <c:v>2005Q1</c:v>
                </c:pt>
                <c:pt idx="17">
                  <c:v>2005Q2</c:v>
                </c:pt>
                <c:pt idx="18">
                  <c:v>2005Q3</c:v>
                </c:pt>
                <c:pt idx="19">
                  <c:v>2005Q4</c:v>
                </c:pt>
                <c:pt idx="20">
                  <c:v>2006Q1</c:v>
                </c:pt>
                <c:pt idx="21">
                  <c:v>2006Q2</c:v>
                </c:pt>
                <c:pt idx="22">
                  <c:v>2006Q3</c:v>
                </c:pt>
                <c:pt idx="23">
                  <c:v>2006Q4</c:v>
                </c:pt>
                <c:pt idx="24">
                  <c:v>2007Q1</c:v>
                </c:pt>
                <c:pt idx="25">
                  <c:v>2007Q2</c:v>
                </c:pt>
                <c:pt idx="26">
                  <c:v>2007Q3</c:v>
                </c:pt>
                <c:pt idx="27">
                  <c:v>2007Q4</c:v>
                </c:pt>
                <c:pt idx="28">
                  <c:v>2008Q1</c:v>
                </c:pt>
                <c:pt idx="29">
                  <c:v>2008Q2</c:v>
                </c:pt>
                <c:pt idx="30">
                  <c:v>2008Q3</c:v>
                </c:pt>
                <c:pt idx="31">
                  <c:v>2008Q4</c:v>
                </c:pt>
                <c:pt idx="32">
                  <c:v>2009Q1</c:v>
                </c:pt>
                <c:pt idx="33">
                  <c:v>2009Q2</c:v>
                </c:pt>
                <c:pt idx="34">
                  <c:v>2009Q3</c:v>
                </c:pt>
                <c:pt idx="35">
                  <c:v>2009Q4</c:v>
                </c:pt>
                <c:pt idx="36">
                  <c:v>2010Q1</c:v>
                </c:pt>
                <c:pt idx="37">
                  <c:v>2010Q2</c:v>
                </c:pt>
                <c:pt idx="38">
                  <c:v>2010Q3</c:v>
                </c:pt>
                <c:pt idx="39">
                  <c:v>2010Q4</c:v>
                </c:pt>
              </c:strCache>
            </c:strRef>
          </c:cat>
          <c:val>
            <c:numRef>
              <c:f>'[ir07nov3.xls]Chart 3.1'!$H$6:$H$45</c:f>
              <c:numCache>
                <c:formatCode>General</c:formatCode>
                <c:ptCount val="40"/>
                <c:pt idx="0">
                  <c:v>2.4916121571840311</c:v>
                </c:pt>
                <c:pt idx="1">
                  <c:v>2.4507376953276649</c:v>
                </c:pt>
                <c:pt idx="2">
                  <c:v>2.8515786770610507</c:v>
                </c:pt>
                <c:pt idx="3">
                  <c:v>3.1067663592180494</c:v>
                </c:pt>
                <c:pt idx="4">
                  <c:v>2.2012638423863251</c:v>
                </c:pt>
                <c:pt idx="5">
                  <c:v>2.2470195933134374</c:v>
                </c:pt>
                <c:pt idx="6">
                  <c:v>2.3268024037823132</c:v>
                </c:pt>
                <c:pt idx="7">
                  <c:v>2.8086054977876307</c:v>
                </c:pt>
                <c:pt idx="8">
                  <c:v>3.2208433953972326</c:v>
                </c:pt>
                <c:pt idx="9">
                  <c:v>3.3971948672038232</c:v>
                </c:pt>
                <c:pt idx="10">
                  <c:v>3.6439894131508499</c:v>
                </c:pt>
                <c:pt idx="11">
                  <c:v>3.5973798088686726</c:v>
                </c:pt>
                <c:pt idx="12">
                  <c:v>3.3324124939049904</c:v>
                </c:pt>
                <c:pt idx="13">
                  <c:v>2.8902592080112477</c:v>
                </c:pt>
                <c:pt idx="14">
                  <c:v>2.0694067883793021</c:v>
                </c:pt>
                <c:pt idx="15">
                  <c:v>1.8440259992657859</c:v>
                </c:pt>
                <c:pt idx="16">
                  <c:v>1.859160237419788</c:v>
                </c:pt>
                <c:pt idx="17">
                  <c:v>2.4706724028860538</c:v>
                </c:pt>
                <c:pt idx="18">
                  <c:v>3.3857147618571615</c:v>
                </c:pt>
                <c:pt idx="19">
                  <c:v>4.1573417269276103</c:v>
                </c:pt>
                <c:pt idx="20">
                  <c:v>3.9007941621427289</c:v>
                </c:pt>
                <c:pt idx="21">
                  <c:v>3.0308039048782209</c:v>
                </c:pt>
                <c:pt idx="22">
                  <c:v>2.0697888662159158</c:v>
                </c:pt>
                <c:pt idx="23">
                  <c:v>1.0655503685341072</c:v>
                </c:pt>
                <c:pt idx="24">
                  <c:v>1.7514003213415785</c:v>
                </c:pt>
                <c:pt idx="25">
                  <c:v>2.2663645049757486</c:v>
                </c:pt>
                <c:pt idx="26">
                  <c:v>2.8974847161351347</c:v>
                </c:pt>
                <c:pt idx="27">
                  <c:v>3.3019543684438712</c:v>
                </c:pt>
                <c:pt idx="28">
                  <c:v>2.417632543184034</c:v>
                </c:pt>
                <c:pt idx="29">
                  <c:v>1.004915460317779</c:v>
                </c:pt>
                <c:pt idx="30">
                  <c:v>-1.4486493548079737</c:v>
                </c:pt>
                <c:pt idx="31">
                  <c:v>-4.3968983027920299</c:v>
                </c:pt>
                <c:pt idx="32">
                  <c:v>-6.0913973666386507</c:v>
                </c:pt>
                <c:pt idx="33">
                  <c:v>-5.6938405956863836</c:v>
                </c:pt>
                <c:pt idx="34">
                  <c:v>-4.0076167068208264</c:v>
                </c:pt>
                <c:pt idx="35">
                  <c:v>-1.386100852667449</c:v>
                </c:pt>
                <c:pt idx="36">
                  <c:v>0.79819022630982506</c:v>
                </c:pt>
                <c:pt idx="37">
                  <c:v>2.0538912340829052</c:v>
                </c:pt>
                <c:pt idx="38">
                  <c:v>2.5533647973261742</c:v>
                </c:pt>
                <c:pt idx="39">
                  <c:v>2.2554486079111813</c:v>
                </c:pt>
              </c:numCache>
            </c:numRef>
          </c:val>
          <c:smooth val="0"/>
        </c:ser>
        <c:ser>
          <c:idx val="2"/>
          <c:order val="2"/>
          <c:tx>
            <c:strRef>
              <c:f>'[ir07nov3.xls]Chart 3.1'!$I$5</c:f>
              <c:strCache>
                <c:ptCount val="1"/>
              </c:strCache>
            </c:strRef>
          </c:tx>
          <c:marker>
            <c:symbol val="none"/>
          </c:marker>
          <c:cat>
            <c:strRef>
              <c:f>'[ir07nov3.xls]Chart 3.1'!$A$6:$A$45</c:f>
              <c:strCache>
                <c:ptCount val="40"/>
                <c:pt idx="0">
                  <c:v>2001Q1</c:v>
                </c:pt>
                <c:pt idx="1">
                  <c:v>2001Q2</c:v>
                </c:pt>
                <c:pt idx="2">
                  <c:v>2001Q3</c:v>
                </c:pt>
                <c:pt idx="3">
                  <c:v>2001Q4</c:v>
                </c:pt>
                <c:pt idx="4">
                  <c:v>2002Q1</c:v>
                </c:pt>
                <c:pt idx="5">
                  <c:v>2002Q2</c:v>
                </c:pt>
                <c:pt idx="6">
                  <c:v>2002Q3</c:v>
                </c:pt>
                <c:pt idx="7">
                  <c:v>2002Q4</c:v>
                </c:pt>
                <c:pt idx="8">
                  <c:v>2003Q1</c:v>
                </c:pt>
                <c:pt idx="9">
                  <c:v>2003Q2</c:v>
                </c:pt>
                <c:pt idx="10">
                  <c:v>2003Q3</c:v>
                </c:pt>
                <c:pt idx="11">
                  <c:v>2003Q4</c:v>
                </c:pt>
                <c:pt idx="12">
                  <c:v>2004Q1</c:v>
                </c:pt>
                <c:pt idx="13">
                  <c:v>2004Q2</c:v>
                </c:pt>
                <c:pt idx="14">
                  <c:v>2004Q3</c:v>
                </c:pt>
                <c:pt idx="15">
                  <c:v>2004Q4</c:v>
                </c:pt>
                <c:pt idx="16">
                  <c:v>2005Q1</c:v>
                </c:pt>
                <c:pt idx="17">
                  <c:v>2005Q2</c:v>
                </c:pt>
                <c:pt idx="18">
                  <c:v>2005Q3</c:v>
                </c:pt>
                <c:pt idx="19">
                  <c:v>2005Q4</c:v>
                </c:pt>
                <c:pt idx="20">
                  <c:v>2006Q1</c:v>
                </c:pt>
                <c:pt idx="21">
                  <c:v>2006Q2</c:v>
                </c:pt>
                <c:pt idx="22">
                  <c:v>2006Q3</c:v>
                </c:pt>
                <c:pt idx="23">
                  <c:v>2006Q4</c:v>
                </c:pt>
                <c:pt idx="24">
                  <c:v>2007Q1</c:v>
                </c:pt>
                <c:pt idx="25">
                  <c:v>2007Q2</c:v>
                </c:pt>
                <c:pt idx="26">
                  <c:v>2007Q3</c:v>
                </c:pt>
                <c:pt idx="27">
                  <c:v>2007Q4</c:v>
                </c:pt>
                <c:pt idx="28">
                  <c:v>2008Q1</c:v>
                </c:pt>
                <c:pt idx="29">
                  <c:v>2008Q2</c:v>
                </c:pt>
                <c:pt idx="30">
                  <c:v>2008Q3</c:v>
                </c:pt>
                <c:pt idx="31">
                  <c:v>2008Q4</c:v>
                </c:pt>
                <c:pt idx="32">
                  <c:v>2009Q1</c:v>
                </c:pt>
                <c:pt idx="33">
                  <c:v>2009Q2</c:v>
                </c:pt>
                <c:pt idx="34">
                  <c:v>2009Q3</c:v>
                </c:pt>
                <c:pt idx="35">
                  <c:v>2009Q4</c:v>
                </c:pt>
                <c:pt idx="36">
                  <c:v>2010Q1</c:v>
                </c:pt>
                <c:pt idx="37">
                  <c:v>2010Q2</c:v>
                </c:pt>
                <c:pt idx="38">
                  <c:v>2010Q3</c:v>
                </c:pt>
                <c:pt idx="39">
                  <c:v>2010Q4</c:v>
                </c:pt>
              </c:strCache>
            </c:strRef>
          </c:cat>
          <c:val>
            <c:numRef>
              <c:f>'[ir07nov3.xls]Chart 3.1'!$I$6:$I$45</c:f>
              <c:numCache>
                <c:formatCode>General</c:formatCode>
                <c:ptCount val="40"/>
              </c:numCache>
            </c:numRef>
          </c:val>
          <c:smooth val="0"/>
        </c:ser>
        <c:ser>
          <c:idx val="3"/>
          <c:order val="3"/>
          <c:tx>
            <c:strRef>
              <c:f>'[ir07nov3.xls]Chart 3.1'!$J$5</c:f>
              <c:strCache>
                <c:ptCount val="1"/>
                <c:pt idx="0">
                  <c:v>Forecast</c:v>
                </c:pt>
              </c:strCache>
            </c:strRef>
          </c:tx>
          <c:marker>
            <c:symbol val="none"/>
          </c:marker>
          <c:cat>
            <c:strRef>
              <c:f>'[ir07nov3.xls]Chart 3.1'!$A$6:$A$45</c:f>
              <c:strCache>
                <c:ptCount val="40"/>
                <c:pt idx="0">
                  <c:v>2001Q1</c:v>
                </c:pt>
                <c:pt idx="1">
                  <c:v>2001Q2</c:v>
                </c:pt>
                <c:pt idx="2">
                  <c:v>2001Q3</c:v>
                </c:pt>
                <c:pt idx="3">
                  <c:v>2001Q4</c:v>
                </c:pt>
                <c:pt idx="4">
                  <c:v>2002Q1</c:v>
                </c:pt>
                <c:pt idx="5">
                  <c:v>2002Q2</c:v>
                </c:pt>
                <c:pt idx="6">
                  <c:v>2002Q3</c:v>
                </c:pt>
                <c:pt idx="7">
                  <c:v>2002Q4</c:v>
                </c:pt>
                <c:pt idx="8">
                  <c:v>2003Q1</c:v>
                </c:pt>
                <c:pt idx="9">
                  <c:v>2003Q2</c:v>
                </c:pt>
                <c:pt idx="10">
                  <c:v>2003Q3</c:v>
                </c:pt>
                <c:pt idx="11">
                  <c:v>2003Q4</c:v>
                </c:pt>
                <c:pt idx="12">
                  <c:v>2004Q1</c:v>
                </c:pt>
                <c:pt idx="13">
                  <c:v>2004Q2</c:v>
                </c:pt>
                <c:pt idx="14">
                  <c:v>2004Q3</c:v>
                </c:pt>
                <c:pt idx="15">
                  <c:v>2004Q4</c:v>
                </c:pt>
                <c:pt idx="16">
                  <c:v>2005Q1</c:v>
                </c:pt>
                <c:pt idx="17">
                  <c:v>2005Q2</c:v>
                </c:pt>
                <c:pt idx="18">
                  <c:v>2005Q3</c:v>
                </c:pt>
                <c:pt idx="19">
                  <c:v>2005Q4</c:v>
                </c:pt>
                <c:pt idx="20">
                  <c:v>2006Q1</c:v>
                </c:pt>
                <c:pt idx="21">
                  <c:v>2006Q2</c:v>
                </c:pt>
                <c:pt idx="22">
                  <c:v>2006Q3</c:v>
                </c:pt>
                <c:pt idx="23">
                  <c:v>2006Q4</c:v>
                </c:pt>
                <c:pt idx="24">
                  <c:v>2007Q1</c:v>
                </c:pt>
                <c:pt idx="25">
                  <c:v>2007Q2</c:v>
                </c:pt>
                <c:pt idx="26">
                  <c:v>2007Q3</c:v>
                </c:pt>
                <c:pt idx="27">
                  <c:v>2007Q4</c:v>
                </c:pt>
                <c:pt idx="28">
                  <c:v>2008Q1</c:v>
                </c:pt>
                <c:pt idx="29">
                  <c:v>2008Q2</c:v>
                </c:pt>
                <c:pt idx="30">
                  <c:v>2008Q3</c:v>
                </c:pt>
                <c:pt idx="31">
                  <c:v>2008Q4</c:v>
                </c:pt>
                <c:pt idx="32">
                  <c:v>2009Q1</c:v>
                </c:pt>
                <c:pt idx="33">
                  <c:v>2009Q2</c:v>
                </c:pt>
                <c:pt idx="34">
                  <c:v>2009Q3</c:v>
                </c:pt>
                <c:pt idx="35">
                  <c:v>2009Q4</c:v>
                </c:pt>
                <c:pt idx="36">
                  <c:v>2010Q1</c:v>
                </c:pt>
                <c:pt idx="37">
                  <c:v>2010Q2</c:v>
                </c:pt>
                <c:pt idx="38">
                  <c:v>2010Q3</c:v>
                </c:pt>
                <c:pt idx="39">
                  <c:v>2010Q4</c:v>
                </c:pt>
              </c:strCache>
            </c:strRef>
          </c:cat>
          <c:val>
            <c:numRef>
              <c:f>'[ir07nov3.xls]Chart 3.1'!$J$6:$J$45</c:f>
              <c:numCache>
                <c:formatCode>General</c:formatCode>
                <c:ptCount val="40"/>
                <c:pt idx="27">
                  <c:v>3.21</c:v>
                </c:pt>
                <c:pt idx="28">
                  <c:v>2.86</c:v>
                </c:pt>
                <c:pt idx="29">
                  <c:v>2.39</c:v>
                </c:pt>
                <c:pt idx="30">
                  <c:v>2.0299999999999998</c:v>
                </c:pt>
                <c:pt idx="31">
                  <c:v>2.1</c:v>
                </c:pt>
                <c:pt idx="32">
                  <c:v>2.23</c:v>
                </c:pt>
                <c:pt idx="33">
                  <c:v>2.41</c:v>
                </c:pt>
                <c:pt idx="34">
                  <c:v>2.61</c:v>
                </c:pt>
                <c:pt idx="35">
                  <c:v>2.67</c:v>
                </c:pt>
                <c:pt idx="36">
                  <c:v>2.71</c:v>
                </c:pt>
                <c:pt idx="37">
                  <c:v>2.7</c:v>
                </c:pt>
                <c:pt idx="38">
                  <c:v>2.69</c:v>
                </c:pt>
                <c:pt idx="39">
                  <c:v>2.7</c:v>
                </c:pt>
              </c:numCache>
            </c:numRef>
          </c:val>
          <c:smooth val="0"/>
        </c:ser>
        <c:dLbls>
          <c:showLegendKey val="0"/>
          <c:showVal val="0"/>
          <c:showCatName val="0"/>
          <c:showSerName val="0"/>
          <c:showPercent val="0"/>
          <c:showBubbleSize val="0"/>
        </c:dLbls>
        <c:smooth val="0"/>
        <c:axId val="133451192"/>
        <c:axId val="134113912"/>
      </c:lineChart>
      <c:catAx>
        <c:axId val="133451192"/>
        <c:scaling>
          <c:orientation val="minMax"/>
        </c:scaling>
        <c:delete val="0"/>
        <c:axPos val="b"/>
        <c:numFmt formatCode="General" sourceLinked="0"/>
        <c:majorTickMark val="out"/>
        <c:minorTickMark val="none"/>
        <c:tickLblPos val="nextTo"/>
        <c:txPr>
          <a:bodyPr/>
          <a:lstStyle/>
          <a:p>
            <a:pPr>
              <a:defRPr sz="1200"/>
            </a:pPr>
            <a:endParaRPr lang="en-US"/>
          </a:p>
        </c:txPr>
        <c:crossAx val="134113912"/>
        <c:crosses val="autoZero"/>
        <c:auto val="1"/>
        <c:lblAlgn val="ctr"/>
        <c:lblOffset val="100"/>
        <c:tickLblSkip val="4"/>
        <c:noMultiLvlLbl val="0"/>
      </c:catAx>
      <c:valAx>
        <c:axId val="134113912"/>
        <c:scaling>
          <c:orientation val="minMax"/>
        </c:scaling>
        <c:delete val="0"/>
        <c:axPos val="l"/>
        <c:numFmt formatCode="0.0" sourceLinked="1"/>
        <c:majorTickMark val="out"/>
        <c:minorTickMark val="none"/>
        <c:tickLblPos val="nextTo"/>
        <c:txPr>
          <a:bodyPr/>
          <a:lstStyle/>
          <a:p>
            <a:pPr>
              <a:defRPr sz="1400"/>
            </a:pPr>
            <a:endParaRPr lang="en-US"/>
          </a:p>
        </c:txPr>
        <c:crossAx val="133451192"/>
        <c:crosses val="autoZero"/>
        <c:crossBetween val="between"/>
      </c:valAx>
    </c:plotArea>
    <c:plotVisOnly val="1"/>
    <c:dispBlanksAs val="gap"/>
    <c:showDLblsOverMax val="0"/>
  </c:chart>
  <c:spPr>
    <a:solidFill>
      <a:schemeClr val="bg1"/>
    </a:solidFill>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402046260998337E-2"/>
          <c:y val="3.345818063124667E-2"/>
          <c:w val="0.89215863737840395"/>
          <c:h val="0.84474711708101091"/>
        </c:manualLayout>
      </c:layout>
      <c:lineChart>
        <c:grouping val="standard"/>
        <c:varyColors val="0"/>
        <c:ser>
          <c:idx val="1"/>
          <c:order val="0"/>
          <c:tx>
            <c:strRef>
              <c:f>'Quarterly Unemployment Measures'!$D$1:$D$6</c:f>
              <c:strCache>
                <c:ptCount val="1"/>
                <c:pt idx="0">
                  <c:v>Unemployment Rate (%) All Aged 16-64 % LF2Q LMS 16-11-2016</c:v>
                </c:pt>
              </c:strCache>
            </c:strRef>
          </c:tx>
          <c:marker>
            <c:symbol val="none"/>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Measures'!$D$7:$D$188</c:f>
              <c:numCache>
                <c:formatCode>General</c:formatCode>
                <c:ptCount val="182"/>
                <c:pt idx="0">
                  <c:v>4.0999999999999996</c:v>
                </c:pt>
                <c:pt idx="1">
                  <c:v>4.2</c:v>
                </c:pt>
                <c:pt idx="2">
                  <c:v>4.5</c:v>
                </c:pt>
                <c:pt idx="3">
                  <c:v>4.5</c:v>
                </c:pt>
                <c:pt idx="4">
                  <c:v>4.5</c:v>
                </c:pt>
                <c:pt idx="5">
                  <c:v>4.3</c:v>
                </c:pt>
                <c:pt idx="6">
                  <c:v>4.2</c:v>
                </c:pt>
                <c:pt idx="7">
                  <c:v>3.9</c:v>
                </c:pt>
                <c:pt idx="8">
                  <c:v>3.7</c:v>
                </c:pt>
                <c:pt idx="9">
                  <c:v>3.6</c:v>
                </c:pt>
                <c:pt idx="10">
                  <c:v>3.4</c:v>
                </c:pt>
                <c:pt idx="11">
                  <c:v>3.6</c:v>
                </c:pt>
                <c:pt idx="12">
                  <c:v>3.6</c:v>
                </c:pt>
                <c:pt idx="13">
                  <c:v>3.7</c:v>
                </c:pt>
                <c:pt idx="14">
                  <c:v>3.8</c:v>
                </c:pt>
                <c:pt idx="15">
                  <c:v>4</c:v>
                </c:pt>
                <c:pt idx="16">
                  <c:v>4.3</c:v>
                </c:pt>
                <c:pt idx="17">
                  <c:v>4.7</c:v>
                </c:pt>
                <c:pt idx="18">
                  <c:v>5.0999999999999996</c:v>
                </c:pt>
                <c:pt idx="19">
                  <c:v>5.3</c:v>
                </c:pt>
                <c:pt idx="20">
                  <c:v>5.4</c:v>
                </c:pt>
                <c:pt idx="21">
                  <c:v>5.5</c:v>
                </c:pt>
                <c:pt idx="22">
                  <c:v>5.5</c:v>
                </c:pt>
                <c:pt idx="23">
                  <c:v>5.5</c:v>
                </c:pt>
                <c:pt idx="24">
                  <c:v>5.6</c:v>
                </c:pt>
                <c:pt idx="25">
                  <c:v>5.7</c:v>
                </c:pt>
                <c:pt idx="26">
                  <c:v>5.7</c:v>
                </c:pt>
                <c:pt idx="27">
                  <c:v>5.6</c:v>
                </c:pt>
                <c:pt idx="28">
                  <c:v>5.6</c:v>
                </c:pt>
                <c:pt idx="29">
                  <c:v>5.6</c:v>
                </c:pt>
                <c:pt idx="30">
                  <c:v>5.4</c:v>
                </c:pt>
                <c:pt idx="31">
                  <c:v>5.4</c:v>
                </c:pt>
                <c:pt idx="32">
                  <c:v>5.3</c:v>
                </c:pt>
                <c:pt idx="33">
                  <c:v>5.4</c:v>
                </c:pt>
                <c:pt idx="34">
                  <c:v>5.5</c:v>
                </c:pt>
                <c:pt idx="35">
                  <c:v>5.9</c:v>
                </c:pt>
                <c:pt idx="36">
                  <c:v>6.4</c:v>
                </c:pt>
                <c:pt idx="37">
                  <c:v>7.2</c:v>
                </c:pt>
                <c:pt idx="38">
                  <c:v>8.1</c:v>
                </c:pt>
                <c:pt idx="39">
                  <c:v>9</c:v>
                </c:pt>
                <c:pt idx="40">
                  <c:v>9.6999999999999993</c:v>
                </c:pt>
                <c:pt idx="41">
                  <c:v>10.1</c:v>
                </c:pt>
                <c:pt idx="42">
                  <c:v>10.4</c:v>
                </c:pt>
                <c:pt idx="43">
                  <c:v>10.6</c:v>
                </c:pt>
                <c:pt idx="44">
                  <c:v>10.7</c:v>
                </c:pt>
                <c:pt idx="45">
                  <c:v>11</c:v>
                </c:pt>
                <c:pt idx="46">
                  <c:v>11.2</c:v>
                </c:pt>
                <c:pt idx="47">
                  <c:v>11.4</c:v>
                </c:pt>
                <c:pt idx="48">
                  <c:v>11.6</c:v>
                </c:pt>
                <c:pt idx="49">
                  <c:v>11.7</c:v>
                </c:pt>
                <c:pt idx="50">
                  <c:v>11.8</c:v>
                </c:pt>
                <c:pt idx="51">
                  <c:v>12</c:v>
                </c:pt>
                <c:pt idx="52">
                  <c:v>12</c:v>
                </c:pt>
                <c:pt idx="53">
                  <c:v>11.8</c:v>
                </c:pt>
                <c:pt idx="54">
                  <c:v>11.7</c:v>
                </c:pt>
                <c:pt idx="55">
                  <c:v>11.6</c:v>
                </c:pt>
                <c:pt idx="56">
                  <c:v>11.4</c:v>
                </c:pt>
                <c:pt idx="57">
                  <c:v>11.4</c:v>
                </c:pt>
                <c:pt idx="58">
                  <c:v>11.4</c:v>
                </c:pt>
                <c:pt idx="59">
                  <c:v>11.4</c:v>
                </c:pt>
                <c:pt idx="60">
                  <c:v>11.4</c:v>
                </c:pt>
                <c:pt idx="61">
                  <c:v>11.5</c:v>
                </c:pt>
                <c:pt idx="62">
                  <c:v>11.4</c:v>
                </c:pt>
                <c:pt idx="63">
                  <c:v>11.2</c:v>
                </c:pt>
                <c:pt idx="64">
                  <c:v>10.8</c:v>
                </c:pt>
                <c:pt idx="65">
                  <c:v>10.3</c:v>
                </c:pt>
                <c:pt idx="66">
                  <c:v>9.8000000000000007</c:v>
                </c:pt>
                <c:pt idx="67">
                  <c:v>9.3000000000000007</c:v>
                </c:pt>
                <c:pt idx="68">
                  <c:v>8.8000000000000007</c:v>
                </c:pt>
                <c:pt idx="69">
                  <c:v>8.4</c:v>
                </c:pt>
                <c:pt idx="70">
                  <c:v>8</c:v>
                </c:pt>
                <c:pt idx="71">
                  <c:v>7.6</c:v>
                </c:pt>
                <c:pt idx="72">
                  <c:v>7.3</c:v>
                </c:pt>
                <c:pt idx="73">
                  <c:v>7.1</c:v>
                </c:pt>
                <c:pt idx="74">
                  <c:v>7</c:v>
                </c:pt>
                <c:pt idx="75">
                  <c:v>7</c:v>
                </c:pt>
                <c:pt idx="76">
                  <c:v>7</c:v>
                </c:pt>
                <c:pt idx="77">
                  <c:v>7.1</c:v>
                </c:pt>
                <c:pt idx="78">
                  <c:v>7.5</c:v>
                </c:pt>
                <c:pt idx="79">
                  <c:v>8.1</c:v>
                </c:pt>
                <c:pt idx="80">
                  <c:v>8.6999999999999993</c:v>
                </c:pt>
                <c:pt idx="81">
                  <c:v>9.1999999999999993</c:v>
                </c:pt>
                <c:pt idx="82">
                  <c:v>9.5</c:v>
                </c:pt>
                <c:pt idx="83">
                  <c:v>9.8000000000000007</c:v>
                </c:pt>
                <c:pt idx="84">
                  <c:v>9.9</c:v>
                </c:pt>
                <c:pt idx="85">
                  <c:v>10</c:v>
                </c:pt>
                <c:pt idx="86">
                  <c:v>10.5</c:v>
                </c:pt>
                <c:pt idx="87">
                  <c:v>10.7</c:v>
                </c:pt>
                <c:pt idx="88">
                  <c:v>10.5</c:v>
                </c:pt>
                <c:pt idx="89">
                  <c:v>10.4</c:v>
                </c:pt>
                <c:pt idx="90">
                  <c:v>10.4</c:v>
                </c:pt>
                <c:pt idx="91">
                  <c:v>10</c:v>
                </c:pt>
                <c:pt idx="92">
                  <c:v>9.8000000000000007</c:v>
                </c:pt>
                <c:pt idx="93">
                  <c:v>9.4</c:v>
                </c:pt>
                <c:pt idx="94">
                  <c:v>9.1</c:v>
                </c:pt>
                <c:pt idx="95">
                  <c:v>9</c:v>
                </c:pt>
                <c:pt idx="96">
                  <c:v>8.8000000000000007</c:v>
                </c:pt>
                <c:pt idx="97">
                  <c:v>8.6999999999999993</c:v>
                </c:pt>
                <c:pt idx="98">
                  <c:v>8.4</c:v>
                </c:pt>
                <c:pt idx="99">
                  <c:v>8.3000000000000007</c:v>
                </c:pt>
                <c:pt idx="100">
                  <c:v>8.3000000000000007</c:v>
                </c:pt>
                <c:pt idx="101">
                  <c:v>8.1</c:v>
                </c:pt>
                <c:pt idx="102">
                  <c:v>7.9</c:v>
                </c:pt>
                <c:pt idx="103">
                  <c:v>7.4</c:v>
                </c:pt>
                <c:pt idx="104">
                  <c:v>7.2</c:v>
                </c:pt>
                <c:pt idx="105">
                  <c:v>6.9</c:v>
                </c:pt>
                <c:pt idx="106">
                  <c:v>6.6</c:v>
                </c:pt>
                <c:pt idx="107">
                  <c:v>6.4</c:v>
                </c:pt>
                <c:pt idx="108">
                  <c:v>6.3</c:v>
                </c:pt>
                <c:pt idx="109">
                  <c:v>6.3</c:v>
                </c:pt>
                <c:pt idx="110">
                  <c:v>6.2</c:v>
                </c:pt>
                <c:pt idx="111">
                  <c:v>6.2</c:v>
                </c:pt>
                <c:pt idx="112">
                  <c:v>6.1</c:v>
                </c:pt>
                <c:pt idx="113">
                  <c:v>5.9</c:v>
                </c:pt>
                <c:pt idx="114">
                  <c:v>5.9</c:v>
                </c:pt>
                <c:pt idx="115">
                  <c:v>5.9</c:v>
                </c:pt>
                <c:pt idx="116">
                  <c:v>5.6</c:v>
                </c:pt>
                <c:pt idx="117">
                  <c:v>5.4</c:v>
                </c:pt>
                <c:pt idx="118">
                  <c:v>5.3</c:v>
                </c:pt>
                <c:pt idx="119">
                  <c:v>5.0999999999999996</c:v>
                </c:pt>
                <c:pt idx="120">
                  <c:v>5.0999999999999996</c:v>
                </c:pt>
                <c:pt idx="121">
                  <c:v>5.0999999999999996</c:v>
                </c:pt>
                <c:pt idx="122">
                  <c:v>5.2</c:v>
                </c:pt>
                <c:pt idx="123">
                  <c:v>5.2</c:v>
                </c:pt>
                <c:pt idx="124">
                  <c:v>5.2</c:v>
                </c:pt>
                <c:pt idx="125">
                  <c:v>5.4</c:v>
                </c:pt>
                <c:pt idx="126">
                  <c:v>5.2</c:v>
                </c:pt>
                <c:pt idx="127">
                  <c:v>5.2</c:v>
                </c:pt>
                <c:pt idx="128">
                  <c:v>5</c:v>
                </c:pt>
                <c:pt idx="129">
                  <c:v>5.0999999999999996</c:v>
                </c:pt>
                <c:pt idx="130">
                  <c:v>4.9000000000000004</c:v>
                </c:pt>
                <c:pt idx="131">
                  <c:v>4.8</c:v>
                </c:pt>
                <c:pt idx="132">
                  <c:v>4.9000000000000004</c:v>
                </c:pt>
                <c:pt idx="133">
                  <c:v>4.7</c:v>
                </c:pt>
                <c:pt idx="134">
                  <c:v>4.8</c:v>
                </c:pt>
                <c:pt idx="135">
                  <c:v>4.7</c:v>
                </c:pt>
                <c:pt idx="136">
                  <c:v>4.8</c:v>
                </c:pt>
                <c:pt idx="137">
                  <c:v>4.8</c:v>
                </c:pt>
                <c:pt idx="138">
                  <c:v>5.2</c:v>
                </c:pt>
                <c:pt idx="139">
                  <c:v>5.3</c:v>
                </c:pt>
                <c:pt idx="140">
                  <c:v>5.5</c:v>
                </c:pt>
                <c:pt idx="141">
                  <c:v>5.6</c:v>
                </c:pt>
                <c:pt idx="142">
                  <c:v>5.6</c:v>
                </c:pt>
                <c:pt idx="143">
                  <c:v>5.6</c:v>
                </c:pt>
                <c:pt idx="144">
                  <c:v>5.4</c:v>
                </c:pt>
                <c:pt idx="145">
                  <c:v>5.4</c:v>
                </c:pt>
                <c:pt idx="146">
                  <c:v>5.2</c:v>
                </c:pt>
                <c:pt idx="147">
                  <c:v>5.3</c:v>
                </c:pt>
                <c:pt idx="148">
                  <c:v>5.4</c:v>
                </c:pt>
                <c:pt idx="149">
                  <c:v>5.9</c:v>
                </c:pt>
                <c:pt idx="150">
                  <c:v>6.4</c:v>
                </c:pt>
                <c:pt idx="151">
                  <c:v>7.2</c:v>
                </c:pt>
                <c:pt idx="152">
                  <c:v>7.9</c:v>
                </c:pt>
                <c:pt idx="153">
                  <c:v>8</c:v>
                </c:pt>
                <c:pt idx="154">
                  <c:v>7.9</c:v>
                </c:pt>
                <c:pt idx="155">
                  <c:v>8.1</c:v>
                </c:pt>
                <c:pt idx="156">
                  <c:v>8</c:v>
                </c:pt>
                <c:pt idx="157">
                  <c:v>7.9</c:v>
                </c:pt>
                <c:pt idx="158">
                  <c:v>8</c:v>
                </c:pt>
                <c:pt idx="159">
                  <c:v>8</c:v>
                </c:pt>
                <c:pt idx="160">
                  <c:v>8.1</c:v>
                </c:pt>
                <c:pt idx="161">
                  <c:v>8.5</c:v>
                </c:pt>
                <c:pt idx="162">
                  <c:v>8.5</c:v>
                </c:pt>
                <c:pt idx="163">
                  <c:v>8.4</c:v>
                </c:pt>
                <c:pt idx="164">
                  <c:v>8.1999999999999993</c:v>
                </c:pt>
                <c:pt idx="165">
                  <c:v>8</c:v>
                </c:pt>
                <c:pt idx="166">
                  <c:v>8</c:v>
                </c:pt>
                <c:pt idx="167">
                  <c:v>8</c:v>
                </c:pt>
                <c:pt idx="168">
                  <c:v>7.9</c:v>
                </c:pt>
                <c:pt idx="169">
                  <c:v>7.8</c:v>
                </c:pt>
                <c:pt idx="170">
                  <c:v>7.4</c:v>
                </c:pt>
                <c:pt idx="171">
                  <c:v>6.9</c:v>
                </c:pt>
                <c:pt idx="172">
                  <c:v>6.4</c:v>
                </c:pt>
                <c:pt idx="173">
                  <c:v>6.1</c:v>
                </c:pt>
                <c:pt idx="174">
                  <c:v>5.9</c:v>
                </c:pt>
                <c:pt idx="175">
                  <c:v>5.7</c:v>
                </c:pt>
                <c:pt idx="176">
                  <c:v>5.7</c:v>
                </c:pt>
                <c:pt idx="177">
                  <c:v>5.4</c:v>
                </c:pt>
                <c:pt idx="178">
                  <c:v>5.2</c:v>
                </c:pt>
                <c:pt idx="179">
                  <c:v>5.2</c:v>
                </c:pt>
                <c:pt idx="180">
                  <c:v>5</c:v>
                </c:pt>
                <c:pt idx="181">
                  <c:v>4.9000000000000004</c:v>
                </c:pt>
              </c:numCache>
            </c:numRef>
          </c:val>
          <c:smooth val="0"/>
        </c:ser>
        <c:ser>
          <c:idx val="2"/>
          <c:order val="1"/>
          <c:tx>
            <c:strRef>
              <c:f>'Quarterly Unemployment Measures'!$L$1:$L$6</c:f>
              <c:strCache>
                <c:ptCount val="1"/>
                <c:pt idx="0">
                  <c:v>Unemployment Rate (%) All Aged 50+ % YBVW LMS 16-11-2016</c:v>
                </c:pt>
              </c:strCache>
            </c:strRef>
          </c:tx>
          <c:marker>
            <c:symbol val="picture"/>
            <c:spPr>
              <a:ln w="9525">
                <a:noFill/>
              </a:ln>
            </c:spPr>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Measures'!$L$7:$L$188</c:f>
              <c:numCache>
                <c:formatCode>General</c:formatCode>
                <c:ptCount val="182"/>
                <c:pt idx="84">
                  <c:v>7.7</c:v>
                </c:pt>
                <c:pt idx="85">
                  <c:v>8</c:v>
                </c:pt>
                <c:pt idx="86">
                  <c:v>8.5</c:v>
                </c:pt>
                <c:pt idx="87">
                  <c:v>8.6999999999999993</c:v>
                </c:pt>
                <c:pt idx="88">
                  <c:v>8.6</c:v>
                </c:pt>
                <c:pt idx="89">
                  <c:v>8.6</c:v>
                </c:pt>
                <c:pt idx="90">
                  <c:v>8.5</c:v>
                </c:pt>
                <c:pt idx="91">
                  <c:v>8.6999999999999993</c:v>
                </c:pt>
                <c:pt idx="92">
                  <c:v>8.1999999999999993</c:v>
                </c:pt>
                <c:pt idx="93">
                  <c:v>7.6</c:v>
                </c:pt>
                <c:pt idx="94">
                  <c:v>7.3</c:v>
                </c:pt>
                <c:pt idx="95">
                  <c:v>6.8</c:v>
                </c:pt>
                <c:pt idx="96">
                  <c:v>6.6</c:v>
                </c:pt>
                <c:pt idx="97">
                  <c:v>6.6</c:v>
                </c:pt>
                <c:pt idx="98">
                  <c:v>6.4</c:v>
                </c:pt>
                <c:pt idx="99">
                  <c:v>6.3</c:v>
                </c:pt>
                <c:pt idx="100">
                  <c:v>6.2</c:v>
                </c:pt>
                <c:pt idx="101">
                  <c:v>6.2</c:v>
                </c:pt>
                <c:pt idx="102">
                  <c:v>6</c:v>
                </c:pt>
                <c:pt idx="103">
                  <c:v>5.4</c:v>
                </c:pt>
                <c:pt idx="104">
                  <c:v>5.4</c:v>
                </c:pt>
                <c:pt idx="105">
                  <c:v>5.0999999999999996</c:v>
                </c:pt>
                <c:pt idx="106">
                  <c:v>4.8</c:v>
                </c:pt>
                <c:pt idx="107">
                  <c:v>4.5999999999999996</c:v>
                </c:pt>
                <c:pt idx="108">
                  <c:v>4.4000000000000004</c:v>
                </c:pt>
                <c:pt idx="109">
                  <c:v>4.2</c:v>
                </c:pt>
                <c:pt idx="110">
                  <c:v>4.2</c:v>
                </c:pt>
                <c:pt idx="111">
                  <c:v>4.3</c:v>
                </c:pt>
                <c:pt idx="112">
                  <c:v>4.2</c:v>
                </c:pt>
                <c:pt idx="113">
                  <c:v>4.0999999999999996</c:v>
                </c:pt>
                <c:pt idx="114">
                  <c:v>4</c:v>
                </c:pt>
                <c:pt idx="115">
                  <c:v>4.2</c:v>
                </c:pt>
                <c:pt idx="116">
                  <c:v>4</c:v>
                </c:pt>
                <c:pt idx="117">
                  <c:v>3.7</c:v>
                </c:pt>
                <c:pt idx="118">
                  <c:v>3.7</c:v>
                </c:pt>
                <c:pt idx="119">
                  <c:v>3.3</c:v>
                </c:pt>
                <c:pt idx="120">
                  <c:v>3.1</c:v>
                </c:pt>
                <c:pt idx="121">
                  <c:v>3.3</c:v>
                </c:pt>
                <c:pt idx="122">
                  <c:v>3.1</c:v>
                </c:pt>
                <c:pt idx="123">
                  <c:v>3.1</c:v>
                </c:pt>
                <c:pt idx="124">
                  <c:v>3.4</c:v>
                </c:pt>
                <c:pt idx="125">
                  <c:v>3.5</c:v>
                </c:pt>
                <c:pt idx="126">
                  <c:v>3.3</c:v>
                </c:pt>
                <c:pt idx="127">
                  <c:v>3.3</c:v>
                </c:pt>
                <c:pt idx="128">
                  <c:v>3.1</c:v>
                </c:pt>
                <c:pt idx="129">
                  <c:v>3</c:v>
                </c:pt>
                <c:pt idx="130">
                  <c:v>3</c:v>
                </c:pt>
                <c:pt idx="131">
                  <c:v>2.9</c:v>
                </c:pt>
                <c:pt idx="132">
                  <c:v>2.8</c:v>
                </c:pt>
                <c:pt idx="133">
                  <c:v>2.7</c:v>
                </c:pt>
                <c:pt idx="134">
                  <c:v>2.8</c:v>
                </c:pt>
                <c:pt idx="135">
                  <c:v>2.8</c:v>
                </c:pt>
                <c:pt idx="136">
                  <c:v>2.7</c:v>
                </c:pt>
                <c:pt idx="137">
                  <c:v>2.8</c:v>
                </c:pt>
                <c:pt idx="138">
                  <c:v>2.9</c:v>
                </c:pt>
                <c:pt idx="139">
                  <c:v>2.9</c:v>
                </c:pt>
                <c:pt idx="140">
                  <c:v>3</c:v>
                </c:pt>
                <c:pt idx="141">
                  <c:v>3.2</c:v>
                </c:pt>
                <c:pt idx="142">
                  <c:v>3</c:v>
                </c:pt>
                <c:pt idx="143">
                  <c:v>3.1</c:v>
                </c:pt>
                <c:pt idx="144">
                  <c:v>3.1</c:v>
                </c:pt>
                <c:pt idx="145">
                  <c:v>3.1</c:v>
                </c:pt>
                <c:pt idx="146">
                  <c:v>2.9</c:v>
                </c:pt>
                <c:pt idx="147">
                  <c:v>2.8</c:v>
                </c:pt>
                <c:pt idx="148">
                  <c:v>2.9</c:v>
                </c:pt>
                <c:pt idx="149">
                  <c:v>3.3</c:v>
                </c:pt>
                <c:pt idx="150">
                  <c:v>3.8</c:v>
                </c:pt>
                <c:pt idx="151">
                  <c:v>4.2</c:v>
                </c:pt>
                <c:pt idx="152">
                  <c:v>4.5</c:v>
                </c:pt>
                <c:pt idx="153">
                  <c:v>4.5</c:v>
                </c:pt>
                <c:pt idx="154">
                  <c:v>4.7</c:v>
                </c:pt>
                <c:pt idx="155">
                  <c:v>4.5999999999999996</c:v>
                </c:pt>
                <c:pt idx="156">
                  <c:v>4.5999999999999996</c:v>
                </c:pt>
                <c:pt idx="157">
                  <c:v>4.5999999999999996</c:v>
                </c:pt>
                <c:pt idx="158">
                  <c:v>4.5</c:v>
                </c:pt>
                <c:pt idx="159">
                  <c:v>4.5999999999999996</c:v>
                </c:pt>
                <c:pt idx="160">
                  <c:v>4.5</c:v>
                </c:pt>
                <c:pt idx="161">
                  <c:v>4.8</c:v>
                </c:pt>
                <c:pt idx="162">
                  <c:v>5</c:v>
                </c:pt>
                <c:pt idx="163">
                  <c:v>4.8</c:v>
                </c:pt>
                <c:pt idx="164">
                  <c:v>4.5</c:v>
                </c:pt>
                <c:pt idx="165">
                  <c:v>4.5</c:v>
                </c:pt>
                <c:pt idx="166">
                  <c:v>4.5</c:v>
                </c:pt>
                <c:pt idx="167">
                  <c:v>4.5</c:v>
                </c:pt>
                <c:pt idx="168">
                  <c:v>4.5999999999999996</c:v>
                </c:pt>
                <c:pt idx="169">
                  <c:v>4.4000000000000004</c:v>
                </c:pt>
                <c:pt idx="170">
                  <c:v>4.3</c:v>
                </c:pt>
                <c:pt idx="171">
                  <c:v>4.0999999999999996</c:v>
                </c:pt>
                <c:pt idx="172">
                  <c:v>3.9</c:v>
                </c:pt>
                <c:pt idx="173">
                  <c:v>3.6</c:v>
                </c:pt>
                <c:pt idx="174">
                  <c:v>3.4</c:v>
                </c:pt>
                <c:pt idx="175">
                  <c:v>3.2</c:v>
                </c:pt>
                <c:pt idx="176">
                  <c:v>3.3</c:v>
                </c:pt>
                <c:pt idx="177">
                  <c:v>3.3</c:v>
                </c:pt>
                <c:pt idx="178">
                  <c:v>3.2</c:v>
                </c:pt>
                <c:pt idx="179">
                  <c:v>3.5</c:v>
                </c:pt>
                <c:pt idx="180">
                  <c:v>3.1</c:v>
                </c:pt>
                <c:pt idx="181">
                  <c:v>3.1</c:v>
                </c:pt>
              </c:numCache>
            </c:numRef>
          </c:val>
          <c:smooth val="0"/>
        </c:ser>
        <c:ser>
          <c:idx val="3"/>
          <c:order val="2"/>
          <c:tx>
            <c:strRef>
              <c:f>'Quarterly Unemployment Measures'!$F$1:$F$6</c:f>
              <c:strCache>
                <c:ptCount val="1"/>
                <c:pt idx="0">
                  <c:v>Unemployment Rate (%) All Aged 16-17 % YBVK LMS 16-11-2016</c:v>
                </c:pt>
              </c:strCache>
            </c:strRef>
          </c:tx>
          <c:marker>
            <c:symbol val="none"/>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Measures'!$F$7:$F$188</c:f>
              <c:numCache>
                <c:formatCode>General</c:formatCode>
                <c:ptCount val="182"/>
                <c:pt idx="84">
                  <c:v>18.8</c:v>
                </c:pt>
                <c:pt idx="85">
                  <c:v>18.399999999999999</c:v>
                </c:pt>
                <c:pt idx="86">
                  <c:v>18.899999999999999</c:v>
                </c:pt>
                <c:pt idx="87">
                  <c:v>19.600000000000001</c:v>
                </c:pt>
                <c:pt idx="88">
                  <c:v>19.3</c:v>
                </c:pt>
                <c:pt idx="89">
                  <c:v>20.2</c:v>
                </c:pt>
                <c:pt idx="90">
                  <c:v>20.2</c:v>
                </c:pt>
                <c:pt idx="91">
                  <c:v>19.7</c:v>
                </c:pt>
                <c:pt idx="92">
                  <c:v>19.2</c:v>
                </c:pt>
                <c:pt idx="93">
                  <c:v>19.899999999999999</c:v>
                </c:pt>
                <c:pt idx="94">
                  <c:v>18.100000000000001</c:v>
                </c:pt>
                <c:pt idx="95">
                  <c:v>19</c:v>
                </c:pt>
                <c:pt idx="96">
                  <c:v>19.7</c:v>
                </c:pt>
                <c:pt idx="97">
                  <c:v>18.600000000000001</c:v>
                </c:pt>
                <c:pt idx="98">
                  <c:v>18.600000000000001</c:v>
                </c:pt>
                <c:pt idx="99">
                  <c:v>18.399999999999999</c:v>
                </c:pt>
                <c:pt idx="100">
                  <c:v>20.2</c:v>
                </c:pt>
                <c:pt idx="101">
                  <c:v>20.399999999999999</c:v>
                </c:pt>
                <c:pt idx="102">
                  <c:v>20.7</c:v>
                </c:pt>
                <c:pt idx="103">
                  <c:v>19.7</c:v>
                </c:pt>
                <c:pt idx="104">
                  <c:v>20</c:v>
                </c:pt>
                <c:pt idx="105">
                  <c:v>18.2</c:v>
                </c:pt>
                <c:pt idx="106">
                  <c:v>18.7</c:v>
                </c:pt>
                <c:pt idx="107">
                  <c:v>19.8</c:v>
                </c:pt>
                <c:pt idx="108">
                  <c:v>20.100000000000001</c:v>
                </c:pt>
                <c:pt idx="109">
                  <c:v>19.3</c:v>
                </c:pt>
                <c:pt idx="110">
                  <c:v>20</c:v>
                </c:pt>
                <c:pt idx="111">
                  <c:v>20.399999999999999</c:v>
                </c:pt>
                <c:pt idx="112">
                  <c:v>20.6</c:v>
                </c:pt>
                <c:pt idx="113">
                  <c:v>20.2</c:v>
                </c:pt>
                <c:pt idx="114">
                  <c:v>20.100000000000001</c:v>
                </c:pt>
                <c:pt idx="115">
                  <c:v>20.7</c:v>
                </c:pt>
                <c:pt idx="116">
                  <c:v>19.7</c:v>
                </c:pt>
                <c:pt idx="117">
                  <c:v>20.9</c:v>
                </c:pt>
                <c:pt idx="118">
                  <c:v>19.8</c:v>
                </c:pt>
                <c:pt idx="119">
                  <c:v>18.8</c:v>
                </c:pt>
                <c:pt idx="120">
                  <c:v>18.600000000000001</c:v>
                </c:pt>
                <c:pt idx="121">
                  <c:v>19.8</c:v>
                </c:pt>
                <c:pt idx="122">
                  <c:v>19.100000000000001</c:v>
                </c:pt>
                <c:pt idx="123">
                  <c:v>19</c:v>
                </c:pt>
                <c:pt idx="124">
                  <c:v>20</c:v>
                </c:pt>
                <c:pt idx="125">
                  <c:v>20</c:v>
                </c:pt>
                <c:pt idx="126">
                  <c:v>21.2</c:v>
                </c:pt>
                <c:pt idx="127">
                  <c:v>20.5</c:v>
                </c:pt>
                <c:pt idx="128">
                  <c:v>21.3</c:v>
                </c:pt>
                <c:pt idx="129">
                  <c:v>21</c:v>
                </c:pt>
                <c:pt idx="130">
                  <c:v>21</c:v>
                </c:pt>
                <c:pt idx="131">
                  <c:v>21.4</c:v>
                </c:pt>
                <c:pt idx="132">
                  <c:v>21.5</c:v>
                </c:pt>
                <c:pt idx="133">
                  <c:v>22.1</c:v>
                </c:pt>
                <c:pt idx="134">
                  <c:v>20.9</c:v>
                </c:pt>
                <c:pt idx="135">
                  <c:v>22.1</c:v>
                </c:pt>
                <c:pt idx="136">
                  <c:v>22</c:v>
                </c:pt>
                <c:pt idx="137">
                  <c:v>22.3</c:v>
                </c:pt>
                <c:pt idx="138">
                  <c:v>25.1</c:v>
                </c:pt>
                <c:pt idx="139">
                  <c:v>24.7</c:v>
                </c:pt>
                <c:pt idx="140">
                  <c:v>24.1</c:v>
                </c:pt>
                <c:pt idx="141">
                  <c:v>25</c:v>
                </c:pt>
                <c:pt idx="142">
                  <c:v>24.9</c:v>
                </c:pt>
                <c:pt idx="143">
                  <c:v>26.3</c:v>
                </c:pt>
                <c:pt idx="144">
                  <c:v>27.5</c:v>
                </c:pt>
                <c:pt idx="145">
                  <c:v>29.1</c:v>
                </c:pt>
                <c:pt idx="146">
                  <c:v>25</c:v>
                </c:pt>
                <c:pt idx="147">
                  <c:v>24.2</c:v>
                </c:pt>
                <c:pt idx="148">
                  <c:v>26.1</c:v>
                </c:pt>
                <c:pt idx="149">
                  <c:v>26.5</c:v>
                </c:pt>
                <c:pt idx="150">
                  <c:v>28.2</c:v>
                </c:pt>
                <c:pt idx="151">
                  <c:v>29.2</c:v>
                </c:pt>
                <c:pt idx="152">
                  <c:v>32.299999999999997</c:v>
                </c:pt>
                <c:pt idx="153">
                  <c:v>33.700000000000003</c:v>
                </c:pt>
                <c:pt idx="154">
                  <c:v>33</c:v>
                </c:pt>
                <c:pt idx="155">
                  <c:v>34.799999999999997</c:v>
                </c:pt>
                <c:pt idx="156">
                  <c:v>33.700000000000003</c:v>
                </c:pt>
                <c:pt idx="157">
                  <c:v>34</c:v>
                </c:pt>
                <c:pt idx="158">
                  <c:v>37.5</c:v>
                </c:pt>
                <c:pt idx="159">
                  <c:v>37.200000000000003</c:v>
                </c:pt>
                <c:pt idx="160">
                  <c:v>37</c:v>
                </c:pt>
                <c:pt idx="161">
                  <c:v>40.1</c:v>
                </c:pt>
                <c:pt idx="162">
                  <c:v>37.5</c:v>
                </c:pt>
                <c:pt idx="163">
                  <c:v>37.200000000000003</c:v>
                </c:pt>
                <c:pt idx="164">
                  <c:v>36.4</c:v>
                </c:pt>
                <c:pt idx="165">
                  <c:v>35.299999999999997</c:v>
                </c:pt>
                <c:pt idx="166">
                  <c:v>37.799999999999997</c:v>
                </c:pt>
                <c:pt idx="167">
                  <c:v>37.4</c:v>
                </c:pt>
                <c:pt idx="168">
                  <c:v>37.700000000000003</c:v>
                </c:pt>
                <c:pt idx="169">
                  <c:v>36.6</c:v>
                </c:pt>
                <c:pt idx="170">
                  <c:v>36.700000000000003</c:v>
                </c:pt>
                <c:pt idx="171">
                  <c:v>35.9</c:v>
                </c:pt>
                <c:pt idx="172">
                  <c:v>33.799999999999997</c:v>
                </c:pt>
                <c:pt idx="173">
                  <c:v>32.9</c:v>
                </c:pt>
                <c:pt idx="174">
                  <c:v>31.3</c:v>
                </c:pt>
                <c:pt idx="175">
                  <c:v>29.5</c:v>
                </c:pt>
                <c:pt idx="176">
                  <c:v>29</c:v>
                </c:pt>
                <c:pt idx="177">
                  <c:v>26.5</c:v>
                </c:pt>
                <c:pt idx="178">
                  <c:v>26.5</c:v>
                </c:pt>
                <c:pt idx="179">
                  <c:v>25.8</c:v>
                </c:pt>
                <c:pt idx="180">
                  <c:v>28.9</c:v>
                </c:pt>
                <c:pt idx="181">
                  <c:v>26</c:v>
                </c:pt>
              </c:numCache>
            </c:numRef>
          </c:val>
          <c:smooth val="0"/>
        </c:ser>
        <c:ser>
          <c:idx val="4"/>
          <c:order val="3"/>
          <c:tx>
            <c:strRef>
              <c:f>'Quarterly Unemployment Measures'!$H$1:$H$6</c:f>
              <c:strCache>
                <c:ptCount val="1"/>
                <c:pt idx="0">
                  <c:v>Unemployment Rate (%) All Aged 18-24 % YBVQ LMS 16-11-2016</c:v>
                </c:pt>
              </c:strCache>
            </c:strRef>
          </c:tx>
          <c:marker>
            <c:symbol val="none"/>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Measures'!$H$7:$H$188</c:f>
              <c:numCache>
                <c:formatCode>General</c:formatCode>
                <c:ptCount val="182"/>
                <c:pt idx="84">
                  <c:v>15.7</c:v>
                </c:pt>
                <c:pt idx="85">
                  <c:v>16.399999999999999</c:v>
                </c:pt>
                <c:pt idx="86">
                  <c:v>17</c:v>
                </c:pt>
                <c:pt idx="87">
                  <c:v>17.8</c:v>
                </c:pt>
                <c:pt idx="88">
                  <c:v>17.7</c:v>
                </c:pt>
                <c:pt idx="89">
                  <c:v>17.2</c:v>
                </c:pt>
                <c:pt idx="90">
                  <c:v>17.399999999999999</c:v>
                </c:pt>
                <c:pt idx="91">
                  <c:v>16.5</c:v>
                </c:pt>
                <c:pt idx="92">
                  <c:v>16.5</c:v>
                </c:pt>
                <c:pt idx="93">
                  <c:v>16.399999999999999</c:v>
                </c:pt>
                <c:pt idx="94">
                  <c:v>15.8</c:v>
                </c:pt>
                <c:pt idx="95">
                  <c:v>15.6</c:v>
                </c:pt>
                <c:pt idx="96">
                  <c:v>15.1</c:v>
                </c:pt>
                <c:pt idx="97">
                  <c:v>14.9</c:v>
                </c:pt>
                <c:pt idx="98">
                  <c:v>14.4</c:v>
                </c:pt>
                <c:pt idx="99">
                  <c:v>14.6</c:v>
                </c:pt>
                <c:pt idx="100">
                  <c:v>14.4</c:v>
                </c:pt>
                <c:pt idx="101">
                  <c:v>14.3</c:v>
                </c:pt>
                <c:pt idx="102">
                  <c:v>14.1</c:v>
                </c:pt>
                <c:pt idx="103">
                  <c:v>13.4</c:v>
                </c:pt>
                <c:pt idx="104">
                  <c:v>13.1</c:v>
                </c:pt>
                <c:pt idx="105">
                  <c:v>13</c:v>
                </c:pt>
                <c:pt idx="106">
                  <c:v>12.1</c:v>
                </c:pt>
                <c:pt idx="107">
                  <c:v>11.8</c:v>
                </c:pt>
                <c:pt idx="108">
                  <c:v>12</c:v>
                </c:pt>
                <c:pt idx="109">
                  <c:v>12.1</c:v>
                </c:pt>
                <c:pt idx="110">
                  <c:v>12.1</c:v>
                </c:pt>
                <c:pt idx="111">
                  <c:v>11.8</c:v>
                </c:pt>
                <c:pt idx="112">
                  <c:v>11.5</c:v>
                </c:pt>
                <c:pt idx="113">
                  <c:v>10.8</c:v>
                </c:pt>
                <c:pt idx="114">
                  <c:v>10.7</c:v>
                </c:pt>
                <c:pt idx="115">
                  <c:v>11.1</c:v>
                </c:pt>
                <c:pt idx="116">
                  <c:v>10.6</c:v>
                </c:pt>
                <c:pt idx="117">
                  <c:v>10.199999999999999</c:v>
                </c:pt>
                <c:pt idx="118">
                  <c:v>10.7</c:v>
                </c:pt>
                <c:pt idx="119">
                  <c:v>10.5</c:v>
                </c:pt>
                <c:pt idx="120">
                  <c:v>10.1</c:v>
                </c:pt>
                <c:pt idx="121">
                  <c:v>10.199999999999999</c:v>
                </c:pt>
                <c:pt idx="122">
                  <c:v>10.9</c:v>
                </c:pt>
                <c:pt idx="123">
                  <c:v>10.8</c:v>
                </c:pt>
                <c:pt idx="124">
                  <c:v>10.199999999999999</c:v>
                </c:pt>
                <c:pt idx="125">
                  <c:v>10.5</c:v>
                </c:pt>
                <c:pt idx="126">
                  <c:v>10.3</c:v>
                </c:pt>
                <c:pt idx="127">
                  <c:v>11.1</c:v>
                </c:pt>
                <c:pt idx="128">
                  <c:v>10.5</c:v>
                </c:pt>
                <c:pt idx="129">
                  <c:v>10.7</c:v>
                </c:pt>
                <c:pt idx="130">
                  <c:v>9.9</c:v>
                </c:pt>
                <c:pt idx="131">
                  <c:v>10.199999999999999</c:v>
                </c:pt>
                <c:pt idx="132">
                  <c:v>10.199999999999999</c:v>
                </c:pt>
                <c:pt idx="133">
                  <c:v>10.4</c:v>
                </c:pt>
                <c:pt idx="134">
                  <c:v>10.8</c:v>
                </c:pt>
                <c:pt idx="135">
                  <c:v>10.3</c:v>
                </c:pt>
                <c:pt idx="136">
                  <c:v>10.9</c:v>
                </c:pt>
                <c:pt idx="137">
                  <c:v>10.9</c:v>
                </c:pt>
                <c:pt idx="138">
                  <c:v>11.9</c:v>
                </c:pt>
                <c:pt idx="139">
                  <c:v>11.7</c:v>
                </c:pt>
                <c:pt idx="140">
                  <c:v>12.5</c:v>
                </c:pt>
                <c:pt idx="141">
                  <c:v>12.4</c:v>
                </c:pt>
                <c:pt idx="142">
                  <c:v>12.2</c:v>
                </c:pt>
                <c:pt idx="143">
                  <c:v>12.5</c:v>
                </c:pt>
                <c:pt idx="144">
                  <c:v>12.5</c:v>
                </c:pt>
                <c:pt idx="145">
                  <c:v>11.9</c:v>
                </c:pt>
                <c:pt idx="146">
                  <c:v>11.9</c:v>
                </c:pt>
                <c:pt idx="147">
                  <c:v>12.2</c:v>
                </c:pt>
                <c:pt idx="148">
                  <c:v>12.6</c:v>
                </c:pt>
                <c:pt idx="149">
                  <c:v>13.7</c:v>
                </c:pt>
                <c:pt idx="150">
                  <c:v>14.6</c:v>
                </c:pt>
                <c:pt idx="151">
                  <c:v>16.3</c:v>
                </c:pt>
                <c:pt idx="152">
                  <c:v>17.399999999999999</c:v>
                </c:pt>
                <c:pt idx="153">
                  <c:v>18</c:v>
                </c:pt>
                <c:pt idx="154">
                  <c:v>17.5</c:v>
                </c:pt>
                <c:pt idx="155">
                  <c:v>18.100000000000001</c:v>
                </c:pt>
                <c:pt idx="156">
                  <c:v>17.899999999999999</c:v>
                </c:pt>
                <c:pt idx="157">
                  <c:v>17.3</c:v>
                </c:pt>
                <c:pt idx="158">
                  <c:v>18.2</c:v>
                </c:pt>
                <c:pt idx="159">
                  <c:v>17.899999999999999</c:v>
                </c:pt>
                <c:pt idx="160">
                  <c:v>18.399999999999999</c:v>
                </c:pt>
                <c:pt idx="161">
                  <c:v>19.8</c:v>
                </c:pt>
                <c:pt idx="162">
                  <c:v>20.100000000000001</c:v>
                </c:pt>
                <c:pt idx="163">
                  <c:v>19.899999999999999</c:v>
                </c:pt>
                <c:pt idx="164">
                  <c:v>19.600000000000001</c:v>
                </c:pt>
                <c:pt idx="165">
                  <c:v>19</c:v>
                </c:pt>
                <c:pt idx="166">
                  <c:v>18.8</c:v>
                </c:pt>
                <c:pt idx="167">
                  <c:v>18.7</c:v>
                </c:pt>
                <c:pt idx="168">
                  <c:v>19.3</c:v>
                </c:pt>
                <c:pt idx="169">
                  <c:v>19.2</c:v>
                </c:pt>
                <c:pt idx="170">
                  <c:v>18</c:v>
                </c:pt>
                <c:pt idx="171">
                  <c:v>16.7</c:v>
                </c:pt>
                <c:pt idx="172">
                  <c:v>14.7</c:v>
                </c:pt>
                <c:pt idx="173">
                  <c:v>14.4</c:v>
                </c:pt>
                <c:pt idx="174">
                  <c:v>14.5</c:v>
                </c:pt>
                <c:pt idx="175">
                  <c:v>14.2</c:v>
                </c:pt>
                <c:pt idx="176">
                  <c:v>14.1</c:v>
                </c:pt>
                <c:pt idx="177">
                  <c:v>12.5</c:v>
                </c:pt>
                <c:pt idx="178">
                  <c:v>12</c:v>
                </c:pt>
                <c:pt idx="179">
                  <c:v>12.2</c:v>
                </c:pt>
                <c:pt idx="180">
                  <c:v>11.8</c:v>
                </c:pt>
                <c:pt idx="181">
                  <c:v>11.7</c:v>
                </c:pt>
              </c:numCache>
            </c:numRef>
          </c:val>
          <c:smooth val="0"/>
        </c:ser>
        <c:ser>
          <c:idx val="5"/>
          <c:order val="4"/>
          <c:tx>
            <c:strRef>
              <c:f>'Quarterly Unemployment Measures'!$J$1:$J$6</c:f>
              <c:strCache>
                <c:ptCount val="1"/>
                <c:pt idx="0">
                  <c:v>Unemployment Rate (%) All Aged 25-49 % MGXB LMS 16-11-2016</c:v>
                </c:pt>
              </c:strCache>
            </c:strRef>
          </c:tx>
          <c:marker>
            <c:symbol val="picture"/>
            <c:spPr>
              <a:ln w="9525">
                <a:noFill/>
              </a:ln>
            </c:spPr>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Measures'!$J$7:$J$188</c:f>
              <c:numCache>
                <c:formatCode>General</c:formatCode>
                <c:ptCount val="182"/>
                <c:pt idx="84">
                  <c:v>8.5</c:v>
                </c:pt>
                <c:pt idx="85">
                  <c:v>8.6</c:v>
                </c:pt>
                <c:pt idx="86">
                  <c:v>8.9</c:v>
                </c:pt>
                <c:pt idx="87">
                  <c:v>9.1</c:v>
                </c:pt>
                <c:pt idx="88">
                  <c:v>8.8000000000000007</c:v>
                </c:pt>
                <c:pt idx="89">
                  <c:v>8.6999999999999993</c:v>
                </c:pt>
                <c:pt idx="90">
                  <c:v>8.6999999999999993</c:v>
                </c:pt>
                <c:pt idx="91">
                  <c:v>8.4</c:v>
                </c:pt>
                <c:pt idx="92">
                  <c:v>8.1999999999999993</c:v>
                </c:pt>
                <c:pt idx="93">
                  <c:v>7.9</c:v>
                </c:pt>
                <c:pt idx="94">
                  <c:v>7.6</c:v>
                </c:pt>
                <c:pt idx="95">
                  <c:v>7.6</c:v>
                </c:pt>
                <c:pt idx="96">
                  <c:v>7.5</c:v>
                </c:pt>
                <c:pt idx="97">
                  <c:v>7.5</c:v>
                </c:pt>
                <c:pt idx="98">
                  <c:v>7.1</c:v>
                </c:pt>
                <c:pt idx="99">
                  <c:v>7</c:v>
                </c:pt>
                <c:pt idx="100">
                  <c:v>7.1</c:v>
                </c:pt>
                <c:pt idx="101">
                  <c:v>6.8</c:v>
                </c:pt>
                <c:pt idx="102">
                  <c:v>6.5</c:v>
                </c:pt>
                <c:pt idx="103">
                  <c:v>6.1</c:v>
                </c:pt>
                <c:pt idx="104">
                  <c:v>5.9</c:v>
                </c:pt>
                <c:pt idx="105">
                  <c:v>5.6</c:v>
                </c:pt>
                <c:pt idx="106">
                  <c:v>5.4</c:v>
                </c:pt>
                <c:pt idx="107">
                  <c:v>5.2</c:v>
                </c:pt>
                <c:pt idx="108">
                  <c:v>5.0999999999999996</c:v>
                </c:pt>
                <c:pt idx="109">
                  <c:v>5.0999999999999996</c:v>
                </c:pt>
                <c:pt idx="110">
                  <c:v>5</c:v>
                </c:pt>
                <c:pt idx="111">
                  <c:v>5</c:v>
                </c:pt>
                <c:pt idx="112">
                  <c:v>4.9000000000000004</c:v>
                </c:pt>
                <c:pt idx="113">
                  <c:v>4.9000000000000004</c:v>
                </c:pt>
                <c:pt idx="114">
                  <c:v>4.8</c:v>
                </c:pt>
                <c:pt idx="115">
                  <c:v>4.5999999999999996</c:v>
                </c:pt>
                <c:pt idx="116">
                  <c:v>4.4000000000000004</c:v>
                </c:pt>
                <c:pt idx="117">
                  <c:v>4.2</c:v>
                </c:pt>
                <c:pt idx="118">
                  <c:v>4</c:v>
                </c:pt>
                <c:pt idx="119">
                  <c:v>4.0999999999999996</c:v>
                </c:pt>
                <c:pt idx="120">
                  <c:v>4.0999999999999996</c:v>
                </c:pt>
                <c:pt idx="121">
                  <c:v>4.0999999999999996</c:v>
                </c:pt>
                <c:pt idx="122">
                  <c:v>4.2</c:v>
                </c:pt>
                <c:pt idx="123">
                  <c:v>4.0999999999999996</c:v>
                </c:pt>
                <c:pt idx="124">
                  <c:v>4.0999999999999996</c:v>
                </c:pt>
                <c:pt idx="125">
                  <c:v>4.3</c:v>
                </c:pt>
                <c:pt idx="126">
                  <c:v>4</c:v>
                </c:pt>
                <c:pt idx="127">
                  <c:v>3.9</c:v>
                </c:pt>
                <c:pt idx="128">
                  <c:v>3.7</c:v>
                </c:pt>
                <c:pt idx="129">
                  <c:v>4</c:v>
                </c:pt>
                <c:pt idx="130">
                  <c:v>3.9</c:v>
                </c:pt>
                <c:pt idx="131">
                  <c:v>3.7</c:v>
                </c:pt>
                <c:pt idx="132">
                  <c:v>3.7</c:v>
                </c:pt>
                <c:pt idx="133">
                  <c:v>3.5</c:v>
                </c:pt>
                <c:pt idx="134">
                  <c:v>3.5</c:v>
                </c:pt>
                <c:pt idx="135">
                  <c:v>3.5</c:v>
                </c:pt>
                <c:pt idx="136">
                  <c:v>3.5</c:v>
                </c:pt>
                <c:pt idx="137">
                  <c:v>3.4</c:v>
                </c:pt>
                <c:pt idx="138">
                  <c:v>3.8</c:v>
                </c:pt>
                <c:pt idx="139">
                  <c:v>4</c:v>
                </c:pt>
                <c:pt idx="140">
                  <c:v>4.2</c:v>
                </c:pt>
                <c:pt idx="141">
                  <c:v>4.0999999999999996</c:v>
                </c:pt>
                <c:pt idx="142">
                  <c:v>4.3</c:v>
                </c:pt>
                <c:pt idx="143">
                  <c:v>4.2</c:v>
                </c:pt>
                <c:pt idx="144">
                  <c:v>3.8</c:v>
                </c:pt>
                <c:pt idx="145">
                  <c:v>3.9</c:v>
                </c:pt>
                <c:pt idx="146">
                  <c:v>3.8</c:v>
                </c:pt>
                <c:pt idx="147">
                  <c:v>3.9</c:v>
                </c:pt>
                <c:pt idx="148">
                  <c:v>4</c:v>
                </c:pt>
                <c:pt idx="149">
                  <c:v>4.4000000000000004</c:v>
                </c:pt>
                <c:pt idx="150">
                  <c:v>4.9000000000000004</c:v>
                </c:pt>
                <c:pt idx="151">
                  <c:v>5.5</c:v>
                </c:pt>
                <c:pt idx="152">
                  <c:v>6.3</c:v>
                </c:pt>
                <c:pt idx="153">
                  <c:v>6.3</c:v>
                </c:pt>
                <c:pt idx="154">
                  <c:v>6.2</c:v>
                </c:pt>
                <c:pt idx="155">
                  <c:v>6.5</c:v>
                </c:pt>
                <c:pt idx="156">
                  <c:v>6.3</c:v>
                </c:pt>
                <c:pt idx="157">
                  <c:v>6.3</c:v>
                </c:pt>
                <c:pt idx="158">
                  <c:v>6.2</c:v>
                </c:pt>
                <c:pt idx="159">
                  <c:v>6.2</c:v>
                </c:pt>
                <c:pt idx="160">
                  <c:v>6.4</c:v>
                </c:pt>
                <c:pt idx="161">
                  <c:v>6.5</c:v>
                </c:pt>
                <c:pt idx="162">
                  <c:v>6.5</c:v>
                </c:pt>
                <c:pt idx="163">
                  <c:v>6.4</c:v>
                </c:pt>
                <c:pt idx="164">
                  <c:v>6.2</c:v>
                </c:pt>
                <c:pt idx="165">
                  <c:v>6.2</c:v>
                </c:pt>
                <c:pt idx="166">
                  <c:v>6.1</c:v>
                </c:pt>
                <c:pt idx="167">
                  <c:v>6.2</c:v>
                </c:pt>
                <c:pt idx="168">
                  <c:v>5.9</c:v>
                </c:pt>
                <c:pt idx="169">
                  <c:v>5.8</c:v>
                </c:pt>
                <c:pt idx="170">
                  <c:v>5.5</c:v>
                </c:pt>
                <c:pt idx="171">
                  <c:v>5.2</c:v>
                </c:pt>
                <c:pt idx="172">
                  <c:v>4.9000000000000004</c:v>
                </c:pt>
                <c:pt idx="173">
                  <c:v>4.7</c:v>
                </c:pt>
                <c:pt idx="174">
                  <c:v>4.3</c:v>
                </c:pt>
                <c:pt idx="175">
                  <c:v>4.2</c:v>
                </c:pt>
                <c:pt idx="176">
                  <c:v>4.3</c:v>
                </c:pt>
                <c:pt idx="177">
                  <c:v>4.0999999999999996</c:v>
                </c:pt>
                <c:pt idx="178">
                  <c:v>4</c:v>
                </c:pt>
                <c:pt idx="179">
                  <c:v>3.8</c:v>
                </c:pt>
                <c:pt idx="180">
                  <c:v>3.7</c:v>
                </c:pt>
                <c:pt idx="181">
                  <c:v>3.7</c:v>
                </c:pt>
              </c:numCache>
            </c:numRef>
          </c:val>
          <c:smooth val="0"/>
        </c:ser>
        <c:ser>
          <c:idx val="0"/>
          <c:order val="5"/>
          <c:marker>
            <c:symbol val="none"/>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Measures'!$F$2</c:f>
              <c:numCache>
                <c:formatCode>General</c:formatCode>
                <c:ptCount val="1"/>
                <c:pt idx="0">
                  <c:v>0</c:v>
                </c:pt>
              </c:numCache>
            </c:numRef>
          </c:val>
          <c:smooth val="0"/>
        </c:ser>
        <c:ser>
          <c:idx val="6"/>
          <c:order val="6"/>
          <c:marker>
            <c:symbol val="none"/>
          </c:marker>
          <c:cat>
            <c:strRef>
              <c:f>'Quarterly Unemployment Measures'!$A$7:$A$188</c:f>
              <c:strCache>
                <c:ptCount val="182"/>
                <c:pt idx="0">
                  <c:v>1971 Q2</c:v>
                </c:pt>
                <c:pt idx="1">
                  <c:v>1971 Q3</c:v>
                </c:pt>
                <c:pt idx="2">
                  <c:v>1971 Q4</c:v>
                </c:pt>
                <c:pt idx="3">
                  <c:v>1972 Q1</c:v>
                </c:pt>
                <c:pt idx="4">
                  <c:v>1972 Q2</c:v>
                </c:pt>
                <c:pt idx="5">
                  <c:v>1972 Q3</c:v>
                </c:pt>
                <c:pt idx="6">
                  <c:v>1972 Q4</c:v>
                </c:pt>
                <c:pt idx="7">
                  <c:v>1973 Q1</c:v>
                </c:pt>
                <c:pt idx="8">
                  <c:v>1973 Q2</c:v>
                </c:pt>
                <c:pt idx="9">
                  <c:v>1973 Q3</c:v>
                </c:pt>
                <c:pt idx="10">
                  <c:v>1973 Q4</c:v>
                </c:pt>
                <c:pt idx="11">
                  <c:v>1974 Q1</c:v>
                </c:pt>
                <c:pt idx="12">
                  <c:v>1974 Q2</c:v>
                </c:pt>
                <c:pt idx="13">
                  <c:v>1974 Q3</c:v>
                </c:pt>
                <c:pt idx="14">
                  <c:v>1974 Q4</c:v>
                </c:pt>
                <c:pt idx="15">
                  <c:v>1975 Q1</c:v>
                </c:pt>
                <c:pt idx="16">
                  <c:v>1975 Q2</c:v>
                </c:pt>
                <c:pt idx="17">
                  <c:v>1975 Q3</c:v>
                </c:pt>
                <c:pt idx="18">
                  <c:v>1975 Q4</c:v>
                </c:pt>
                <c:pt idx="19">
                  <c:v>1976 Q1</c:v>
                </c:pt>
                <c:pt idx="20">
                  <c:v>1976 Q2</c:v>
                </c:pt>
                <c:pt idx="21">
                  <c:v>1976 Q3</c:v>
                </c:pt>
                <c:pt idx="22">
                  <c:v>1976 Q4</c:v>
                </c:pt>
                <c:pt idx="23">
                  <c:v>1977 Q1</c:v>
                </c:pt>
                <c:pt idx="24">
                  <c:v>1977 Q2</c:v>
                </c:pt>
                <c:pt idx="25">
                  <c:v>1977 Q3</c:v>
                </c:pt>
                <c:pt idx="26">
                  <c:v>1977 Q4</c:v>
                </c:pt>
                <c:pt idx="27">
                  <c:v>1978 Q1</c:v>
                </c:pt>
                <c:pt idx="28">
                  <c:v>1978 Q2</c:v>
                </c:pt>
                <c:pt idx="29">
                  <c:v>1978 Q3</c:v>
                </c:pt>
                <c:pt idx="30">
                  <c:v>1978 Q4</c:v>
                </c:pt>
                <c:pt idx="31">
                  <c:v>1979 Q1</c:v>
                </c:pt>
                <c:pt idx="32">
                  <c:v>1979 Q2</c:v>
                </c:pt>
                <c:pt idx="33">
                  <c:v>1979 Q3</c:v>
                </c:pt>
                <c:pt idx="34">
                  <c:v>1979 Q4</c:v>
                </c:pt>
                <c:pt idx="35">
                  <c:v>1980 Q1</c:v>
                </c:pt>
                <c:pt idx="36">
                  <c:v>1980 Q2</c:v>
                </c:pt>
                <c:pt idx="37">
                  <c:v>1980 Q3</c:v>
                </c:pt>
                <c:pt idx="38">
                  <c:v>1980 Q4</c:v>
                </c:pt>
                <c:pt idx="39">
                  <c:v>1981 Q1</c:v>
                </c:pt>
                <c:pt idx="40">
                  <c:v>1981 Q2</c:v>
                </c:pt>
                <c:pt idx="41">
                  <c:v>1981 Q3</c:v>
                </c:pt>
                <c:pt idx="42">
                  <c:v>1981 Q4</c:v>
                </c:pt>
                <c:pt idx="43">
                  <c:v>1982 Q1</c:v>
                </c:pt>
                <c:pt idx="44">
                  <c:v>1982 Q2</c:v>
                </c:pt>
                <c:pt idx="45">
                  <c:v>1982 Q3</c:v>
                </c:pt>
                <c:pt idx="46">
                  <c:v>1982 Q4</c:v>
                </c:pt>
                <c:pt idx="47">
                  <c:v>1983 Q1</c:v>
                </c:pt>
                <c:pt idx="48">
                  <c:v>1983 Q2</c:v>
                </c:pt>
                <c:pt idx="49">
                  <c:v>1983 Q3</c:v>
                </c:pt>
                <c:pt idx="50">
                  <c:v>1983 Q4</c:v>
                </c:pt>
                <c:pt idx="51">
                  <c:v>1984 Q1</c:v>
                </c:pt>
                <c:pt idx="52">
                  <c:v>1984 Q2</c:v>
                </c:pt>
                <c:pt idx="53">
                  <c:v>1984 Q3</c:v>
                </c:pt>
                <c:pt idx="54">
                  <c:v>1984 Q4</c:v>
                </c:pt>
                <c:pt idx="55">
                  <c:v>1985 Q1</c:v>
                </c:pt>
                <c:pt idx="56">
                  <c:v>1985 Q2</c:v>
                </c:pt>
                <c:pt idx="57">
                  <c:v>1985 Q3</c:v>
                </c:pt>
                <c:pt idx="58">
                  <c:v>1985 Q4</c:v>
                </c:pt>
                <c:pt idx="59">
                  <c:v>1986 Q1</c:v>
                </c:pt>
                <c:pt idx="60">
                  <c:v>1986 Q2</c:v>
                </c:pt>
                <c:pt idx="61">
                  <c:v>1986 Q3</c:v>
                </c:pt>
                <c:pt idx="62">
                  <c:v>1986 Q4</c:v>
                </c:pt>
                <c:pt idx="63">
                  <c:v>1987 Q1</c:v>
                </c:pt>
                <c:pt idx="64">
                  <c:v>1987 Q2</c:v>
                </c:pt>
                <c:pt idx="65">
                  <c:v>1987 Q3</c:v>
                </c:pt>
                <c:pt idx="66">
                  <c:v>1987 Q4</c:v>
                </c:pt>
                <c:pt idx="67">
                  <c:v>1988 Q1</c:v>
                </c:pt>
                <c:pt idx="68">
                  <c:v>1988 Q2</c:v>
                </c:pt>
                <c:pt idx="69">
                  <c:v>1988 Q3</c:v>
                </c:pt>
                <c:pt idx="70">
                  <c:v>1988 Q4</c:v>
                </c:pt>
                <c:pt idx="71">
                  <c:v>1989 Q1</c:v>
                </c:pt>
                <c:pt idx="72">
                  <c:v>1989 Q2</c:v>
                </c:pt>
                <c:pt idx="73">
                  <c:v>1989 Q3</c:v>
                </c:pt>
                <c:pt idx="74">
                  <c:v>1989 Q4</c:v>
                </c:pt>
                <c:pt idx="75">
                  <c:v>1990 Q1</c:v>
                </c:pt>
                <c:pt idx="76">
                  <c:v>1990 Q2</c:v>
                </c:pt>
                <c:pt idx="77">
                  <c:v>1990 Q3</c:v>
                </c:pt>
                <c:pt idx="78">
                  <c:v>1990 Q4</c:v>
                </c:pt>
                <c:pt idx="79">
                  <c:v>1991 Q1</c:v>
                </c:pt>
                <c:pt idx="80">
                  <c:v>1991 Q2</c:v>
                </c:pt>
                <c:pt idx="81">
                  <c:v>1991 Q3</c:v>
                </c:pt>
                <c:pt idx="82">
                  <c:v>1991 Q4</c:v>
                </c:pt>
                <c:pt idx="83">
                  <c:v>1992 Q1</c:v>
                </c:pt>
                <c:pt idx="84">
                  <c:v>1992 Q2</c:v>
                </c:pt>
                <c:pt idx="85">
                  <c:v>1992 Q3</c:v>
                </c:pt>
                <c:pt idx="86">
                  <c:v>1992 Q4</c:v>
                </c:pt>
                <c:pt idx="87">
                  <c:v>1993 Q1</c:v>
                </c:pt>
                <c:pt idx="88">
                  <c:v>1993 Q2</c:v>
                </c:pt>
                <c:pt idx="89">
                  <c:v>1993 Q3</c:v>
                </c:pt>
                <c:pt idx="90">
                  <c:v>1993 Q4</c:v>
                </c:pt>
                <c:pt idx="91">
                  <c:v>1994 Q1</c:v>
                </c:pt>
                <c:pt idx="92">
                  <c:v>1994 Q2</c:v>
                </c:pt>
                <c:pt idx="93">
                  <c:v>1994 Q3</c:v>
                </c:pt>
                <c:pt idx="94">
                  <c:v>1994 Q4</c:v>
                </c:pt>
                <c:pt idx="95">
                  <c:v>1995 Q1</c:v>
                </c:pt>
                <c:pt idx="96">
                  <c:v>1995 Q2</c:v>
                </c:pt>
                <c:pt idx="97">
                  <c:v>1995 Q3</c:v>
                </c:pt>
                <c:pt idx="98">
                  <c:v>1995 Q4</c:v>
                </c:pt>
                <c:pt idx="99">
                  <c:v>1996 Q1</c:v>
                </c:pt>
                <c:pt idx="100">
                  <c:v>1996 Q2</c:v>
                </c:pt>
                <c:pt idx="101">
                  <c:v>1996 Q3</c:v>
                </c:pt>
                <c:pt idx="102">
                  <c:v>1996 Q4</c:v>
                </c:pt>
                <c:pt idx="103">
                  <c:v>1997 Q1</c:v>
                </c:pt>
                <c:pt idx="104">
                  <c:v>1997 Q2</c:v>
                </c:pt>
                <c:pt idx="105">
                  <c:v>1997 Q3</c:v>
                </c:pt>
                <c:pt idx="106">
                  <c:v>1997 Q4</c:v>
                </c:pt>
                <c:pt idx="107">
                  <c:v>1998 Q1</c:v>
                </c:pt>
                <c:pt idx="108">
                  <c:v>1998 Q2</c:v>
                </c:pt>
                <c:pt idx="109">
                  <c:v>1998 Q3</c:v>
                </c:pt>
                <c:pt idx="110">
                  <c:v>1998 Q4</c:v>
                </c:pt>
                <c:pt idx="111">
                  <c:v>1999 Q1</c:v>
                </c:pt>
                <c:pt idx="112">
                  <c:v>1999 Q2</c:v>
                </c:pt>
                <c:pt idx="113">
                  <c:v>1999 Q3</c:v>
                </c:pt>
                <c:pt idx="114">
                  <c:v>1999 Q4</c:v>
                </c:pt>
                <c:pt idx="115">
                  <c:v>2000 Q1</c:v>
                </c:pt>
                <c:pt idx="116">
                  <c:v>2000 Q2</c:v>
                </c:pt>
                <c:pt idx="117">
                  <c:v>2000 Q3</c:v>
                </c:pt>
                <c:pt idx="118">
                  <c:v>2000 Q4</c:v>
                </c:pt>
                <c:pt idx="119">
                  <c:v>2001 Q1</c:v>
                </c:pt>
                <c:pt idx="120">
                  <c:v>2001 Q2</c:v>
                </c:pt>
                <c:pt idx="121">
                  <c:v>2001 Q3</c:v>
                </c:pt>
                <c:pt idx="122">
                  <c:v>2001 Q4</c:v>
                </c:pt>
                <c:pt idx="123">
                  <c:v>2002 Q1</c:v>
                </c:pt>
                <c:pt idx="124">
                  <c:v>2002 Q2</c:v>
                </c:pt>
                <c:pt idx="125">
                  <c:v>2002 Q3</c:v>
                </c:pt>
                <c:pt idx="126">
                  <c:v>2002 Q4</c:v>
                </c:pt>
                <c:pt idx="127">
                  <c:v>2003 Q1</c:v>
                </c:pt>
                <c:pt idx="128">
                  <c:v>2003 Q2</c:v>
                </c:pt>
                <c:pt idx="129">
                  <c:v>2003 Q3</c:v>
                </c:pt>
                <c:pt idx="130">
                  <c:v>2003 Q4</c:v>
                </c:pt>
                <c:pt idx="131">
                  <c:v>2004 Q1</c:v>
                </c:pt>
                <c:pt idx="132">
                  <c:v>2004 Q2</c:v>
                </c:pt>
                <c:pt idx="133">
                  <c:v>2004 Q3</c:v>
                </c:pt>
                <c:pt idx="134">
                  <c:v>2004 Q4</c:v>
                </c:pt>
                <c:pt idx="135">
                  <c:v>2005 Q1</c:v>
                </c:pt>
                <c:pt idx="136">
                  <c:v>2005 Q2</c:v>
                </c:pt>
                <c:pt idx="137">
                  <c:v>2005 Q3</c:v>
                </c:pt>
                <c:pt idx="138">
                  <c:v>2005 Q4</c:v>
                </c:pt>
                <c:pt idx="139">
                  <c:v>2006 Q1</c:v>
                </c:pt>
                <c:pt idx="140">
                  <c:v>2006 Q2</c:v>
                </c:pt>
                <c:pt idx="141">
                  <c:v>2006 Q3</c:v>
                </c:pt>
                <c:pt idx="142">
                  <c:v>2006 Q4</c:v>
                </c:pt>
                <c:pt idx="143">
                  <c:v>2007 Q1</c:v>
                </c:pt>
                <c:pt idx="144">
                  <c:v>2007 Q2</c:v>
                </c:pt>
                <c:pt idx="145">
                  <c:v>2007 Q3</c:v>
                </c:pt>
                <c:pt idx="146">
                  <c:v>2007 Q4</c:v>
                </c:pt>
                <c:pt idx="147">
                  <c:v>2008 Q1</c:v>
                </c:pt>
                <c:pt idx="148">
                  <c:v>2008 Q2</c:v>
                </c:pt>
                <c:pt idx="149">
                  <c:v>2008 Q3</c:v>
                </c:pt>
                <c:pt idx="150">
                  <c:v>2008 Q4</c:v>
                </c:pt>
                <c:pt idx="151">
                  <c:v>2009 Q1</c:v>
                </c:pt>
                <c:pt idx="152">
                  <c:v>2009 Q2</c:v>
                </c:pt>
                <c:pt idx="153">
                  <c:v>2009 Q3</c:v>
                </c:pt>
                <c:pt idx="154">
                  <c:v>2009 Q4</c:v>
                </c:pt>
                <c:pt idx="155">
                  <c:v>2010 Q1</c:v>
                </c:pt>
                <c:pt idx="156">
                  <c:v>2010 Q2</c:v>
                </c:pt>
                <c:pt idx="157">
                  <c:v>2010 Q3</c:v>
                </c:pt>
                <c:pt idx="158">
                  <c:v>2010 Q4</c:v>
                </c:pt>
                <c:pt idx="159">
                  <c:v>2011 Q1</c:v>
                </c:pt>
                <c:pt idx="160">
                  <c:v>2011 Q2</c:v>
                </c:pt>
                <c:pt idx="161">
                  <c:v>2011 Q3</c:v>
                </c:pt>
                <c:pt idx="162">
                  <c:v>2011 Q4</c:v>
                </c:pt>
                <c:pt idx="163">
                  <c:v>2012 Q1</c:v>
                </c:pt>
                <c:pt idx="164">
                  <c:v>2012 Q2</c:v>
                </c:pt>
                <c:pt idx="165">
                  <c:v>2012 Q3</c:v>
                </c:pt>
                <c:pt idx="166">
                  <c:v>2012 Q4</c:v>
                </c:pt>
                <c:pt idx="167">
                  <c:v>2013 Q1</c:v>
                </c:pt>
                <c:pt idx="168">
                  <c:v>2013 Q2</c:v>
                </c:pt>
                <c:pt idx="169">
                  <c:v>2013 Q3</c:v>
                </c:pt>
                <c:pt idx="170">
                  <c:v>2013 Q4</c:v>
                </c:pt>
                <c:pt idx="171">
                  <c:v>2014 Q1</c:v>
                </c:pt>
                <c:pt idx="172">
                  <c:v>2014 Q2</c:v>
                </c:pt>
                <c:pt idx="173">
                  <c:v>2014 Q3</c:v>
                </c:pt>
                <c:pt idx="174">
                  <c:v>2014 Q4</c:v>
                </c:pt>
                <c:pt idx="175">
                  <c:v>2015 Q1</c:v>
                </c:pt>
                <c:pt idx="176">
                  <c:v>2015 Q2</c:v>
                </c:pt>
                <c:pt idx="177">
                  <c:v>2015 Q3</c:v>
                </c:pt>
                <c:pt idx="178">
                  <c:v>2015 Q4</c:v>
                </c:pt>
                <c:pt idx="179">
                  <c:v>2016 Q1</c:v>
                </c:pt>
                <c:pt idx="180">
                  <c:v>2016 Q2</c:v>
                </c:pt>
                <c:pt idx="181">
                  <c:v>2016 Q3</c:v>
                </c:pt>
              </c:strCache>
            </c:strRef>
          </c:cat>
          <c:val>
            <c:numRef>
              <c:f>'Quarterly Unemployment Measures'!$F$2</c:f>
              <c:numCache>
                <c:formatCode>General</c:formatCode>
                <c:ptCount val="1"/>
                <c:pt idx="0">
                  <c:v>0</c:v>
                </c:pt>
              </c:numCache>
            </c:numRef>
          </c:val>
          <c:smooth val="0"/>
        </c:ser>
        <c:dLbls>
          <c:showLegendKey val="0"/>
          <c:showVal val="0"/>
          <c:showCatName val="0"/>
          <c:showSerName val="0"/>
          <c:showPercent val="0"/>
          <c:showBubbleSize val="0"/>
        </c:dLbls>
        <c:smooth val="0"/>
        <c:axId val="133580056"/>
        <c:axId val="132912128"/>
      </c:lineChart>
      <c:catAx>
        <c:axId val="133580056"/>
        <c:scaling>
          <c:orientation val="minMax"/>
        </c:scaling>
        <c:delete val="0"/>
        <c:axPos val="b"/>
        <c:numFmt formatCode="General" sourceLinked="0"/>
        <c:majorTickMark val="out"/>
        <c:minorTickMark val="none"/>
        <c:tickLblPos val="nextTo"/>
        <c:crossAx val="132912128"/>
        <c:crosses val="autoZero"/>
        <c:auto val="1"/>
        <c:lblAlgn val="ctr"/>
        <c:lblOffset val="100"/>
        <c:tickLblSkip val="12"/>
        <c:tickMarkSkip val="12"/>
        <c:noMultiLvlLbl val="0"/>
      </c:catAx>
      <c:valAx>
        <c:axId val="132912128"/>
        <c:scaling>
          <c:orientation val="minMax"/>
        </c:scaling>
        <c:delete val="0"/>
        <c:axPos val="l"/>
        <c:numFmt formatCode="General" sourceLinked="1"/>
        <c:majorTickMark val="out"/>
        <c:minorTickMark val="none"/>
        <c:tickLblPos val="nextTo"/>
        <c:crossAx val="133580056"/>
        <c:crosses val="autoZero"/>
        <c:crossBetween val="between"/>
      </c:valAx>
    </c:plotArea>
    <c:plotVisOnly val="1"/>
    <c:dispBlanksAs val="gap"/>
    <c:showDLblsOverMax val="0"/>
  </c:chart>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Annual!$C$2</c:f>
              <c:strCache>
                <c:ptCount val="1"/>
                <c:pt idx="0">
                  <c:v>Labour Share (%)</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Annual!$C$3:$C$47</c:f>
              <c:numCache>
                <c:formatCode>0.0</c:formatCode>
                <c:ptCount val="45"/>
                <c:pt idx="0">
                  <c:v>65.631484299349836</c:v>
                </c:pt>
                <c:pt idx="1">
                  <c:v>65.960510393211095</c:v>
                </c:pt>
                <c:pt idx="2">
                  <c:v>65.898254324782286</c:v>
                </c:pt>
                <c:pt idx="3">
                  <c:v>68.272117607812916</c:v>
                </c:pt>
                <c:pt idx="4">
                  <c:v>71.132236147879368</c:v>
                </c:pt>
                <c:pt idx="5">
                  <c:v>68.982439636249609</c:v>
                </c:pt>
                <c:pt idx="6">
                  <c:v>65.646747531201697</c:v>
                </c:pt>
                <c:pt idx="7">
                  <c:v>63.993022261757602</c:v>
                </c:pt>
                <c:pt idx="8">
                  <c:v>63.393032096249556</c:v>
                </c:pt>
                <c:pt idx="9">
                  <c:v>64.152178016400669</c:v>
                </c:pt>
                <c:pt idx="10">
                  <c:v>62.407702847275658</c:v>
                </c:pt>
                <c:pt idx="11">
                  <c:v>60.900540778556</c:v>
                </c:pt>
                <c:pt idx="12">
                  <c:v>59.349578262648215</c:v>
                </c:pt>
                <c:pt idx="13">
                  <c:v>59.535610119958157</c:v>
                </c:pt>
                <c:pt idx="14">
                  <c:v>58.622305901793013</c:v>
                </c:pt>
                <c:pt idx="15">
                  <c:v>59.361191019899763</c:v>
                </c:pt>
                <c:pt idx="16">
                  <c:v>58.04157622381986</c:v>
                </c:pt>
                <c:pt idx="17">
                  <c:v>57.703528287994267</c:v>
                </c:pt>
                <c:pt idx="18">
                  <c:v>57.802050184257979</c:v>
                </c:pt>
                <c:pt idx="19">
                  <c:v>58.775956032079712</c:v>
                </c:pt>
                <c:pt idx="20">
                  <c:v>59.44215324506186</c:v>
                </c:pt>
                <c:pt idx="21">
                  <c:v>59.825165990325225</c:v>
                </c:pt>
                <c:pt idx="22">
                  <c:v>58.771291771929491</c:v>
                </c:pt>
                <c:pt idx="23">
                  <c:v>57.994624835908418</c:v>
                </c:pt>
                <c:pt idx="24">
                  <c:v>58.069759611258199</c:v>
                </c:pt>
                <c:pt idx="25">
                  <c:v>57.14910373722801</c:v>
                </c:pt>
                <c:pt idx="26">
                  <c:v>57.830095380163471</c:v>
                </c:pt>
                <c:pt idx="27">
                  <c:v>59.655926460402412</c:v>
                </c:pt>
                <c:pt idx="28">
                  <c:v>61.176753515776582</c:v>
                </c:pt>
                <c:pt idx="29">
                  <c:v>62.050961123400107</c:v>
                </c:pt>
                <c:pt idx="30">
                  <c:v>63.692713720884242</c:v>
                </c:pt>
                <c:pt idx="31">
                  <c:v>63.121149897330596</c:v>
                </c:pt>
                <c:pt idx="32">
                  <c:v>62.754112260623096</c:v>
                </c:pt>
                <c:pt idx="33">
                  <c:v>62.831852370407567</c:v>
                </c:pt>
                <c:pt idx="34">
                  <c:v>62.357638270955754</c:v>
                </c:pt>
                <c:pt idx="35">
                  <c:v>63.001444168359669</c:v>
                </c:pt>
                <c:pt idx="36">
                  <c:v>63.125828352933141</c:v>
                </c:pt>
                <c:pt idx="37">
                  <c:v>62.74991920696241</c:v>
                </c:pt>
                <c:pt idx="38">
                  <c:v>64.427602083301679</c:v>
                </c:pt>
                <c:pt idx="39">
                  <c:v>64.680147175773257</c:v>
                </c:pt>
                <c:pt idx="40">
                  <c:v>64.004820687636652</c:v>
                </c:pt>
                <c:pt idx="41">
                  <c:v>64.034458964305401</c:v>
                </c:pt>
                <c:pt idx="42">
                  <c:v>63.835073632676419</c:v>
                </c:pt>
                <c:pt idx="43">
                  <c:v>62.802011480807451</c:v>
                </c:pt>
                <c:pt idx="44">
                  <c:v>63.196721213146333</c:v>
                </c:pt>
              </c:numCache>
            </c:numRef>
          </c:val>
          <c:smooth val="0"/>
        </c:ser>
        <c:ser>
          <c:idx val="1"/>
          <c:order val="1"/>
          <c:tx>
            <c:strRef>
              <c:f>Annual!$D$2</c:f>
              <c:strCache>
                <c:ptCount val="1"/>
                <c:pt idx="0">
                  <c:v>Working Age Employment Rate (%)</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Annual!$D$3:$D$47</c:f>
              <c:numCache>
                <c:formatCode>0.0</c:formatCode>
                <c:ptCount val="45"/>
                <c:pt idx="0">
                  <c:v>71.8</c:v>
                </c:pt>
                <c:pt idx="1">
                  <c:v>72</c:v>
                </c:pt>
                <c:pt idx="2">
                  <c:v>72.900000000000006</c:v>
                </c:pt>
                <c:pt idx="3">
                  <c:v>73</c:v>
                </c:pt>
                <c:pt idx="4">
                  <c:v>72.599999999999994</c:v>
                </c:pt>
                <c:pt idx="5">
                  <c:v>71.900000000000006</c:v>
                </c:pt>
                <c:pt idx="6">
                  <c:v>71.599999999999994</c:v>
                </c:pt>
                <c:pt idx="7">
                  <c:v>71.599999999999994</c:v>
                </c:pt>
                <c:pt idx="8">
                  <c:v>71.8</c:v>
                </c:pt>
                <c:pt idx="9">
                  <c:v>70.8</c:v>
                </c:pt>
                <c:pt idx="10">
                  <c:v>68.5</c:v>
                </c:pt>
                <c:pt idx="11">
                  <c:v>66.8</c:v>
                </c:pt>
                <c:pt idx="12">
                  <c:v>65.900000000000006</c:v>
                </c:pt>
                <c:pt idx="13">
                  <c:v>66.8</c:v>
                </c:pt>
                <c:pt idx="14">
                  <c:v>67.400000000000006</c:v>
                </c:pt>
                <c:pt idx="15">
                  <c:v>67.7</c:v>
                </c:pt>
                <c:pt idx="16">
                  <c:v>68.8</c:v>
                </c:pt>
                <c:pt idx="17">
                  <c:v>70.900000000000006</c:v>
                </c:pt>
                <c:pt idx="18">
                  <c:v>72.5</c:v>
                </c:pt>
                <c:pt idx="19">
                  <c:v>72.7</c:v>
                </c:pt>
                <c:pt idx="20">
                  <c:v>70.7</c:v>
                </c:pt>
                <c:pt idx="21">
                  <c:v>69</c:v>
                </c:pt>
                <c:pt idx="22">
                  <c:v>68.400000000000006</c:v>
                </c:pt>
                <c:pt idx="23">
                  <c:v>68.900000000000006</c:v>
                </c:pt>
                <c:pt idx="24">
                  <c:v>69.5</c:v>
                </c:pt>
                <c:pt idx="25">
                  <c:v>70</c:v>
                </c:pt>
                <c:pt idx="26">
                  <c:v>71</c:v>
                </c:pt>
                <c:pt idx="27">
                  <c:v>71.5</c:v>
                </c:pt>
                <c:pt idx="28">
                  <c:v>72.099999999999994</c:v>
                </c:pt>
                <c:pt idx="29">
                  <c:v>72.5</c:v>
                </c:pt>
                <c:pt idx="30">
                  <c:v>72.599999999999994</c:v>
                </c:pt>
                <c:pt idx="31">
                  <c:v>72.7</c:v>
                </c:pt>
                <c:pt idx="32">
                  <c:v>72.8</c:v>
                </c:pt>
                <c:pt idx="33">
                  <c:v>72.900000000000006</c:v>
                </c:pt>
                <c:pt idx="34">
                  <c:v>72.900000000000006</c:v>
                </c:pt>
                <c:pt idx="35">
                  <c:v>72.8</c:v>
                </c:pt>
                <c:pt idx="36">
                  <c:v>72.7</c:v>
                </c:pt>
                <c:pt idx="37">
                  <c:v>72.599999999999994</c:v>
                </c:pt>
                <c:pt idx="38">
                  <c:v>70.900000000000006</c:v>
                </c:pt>
                <c:pt idx="39">
                  <c:v>70.400000000000006</c:v>
                </c:pt>
                <c:pt idx="40">
                  <c:v>70.3</c:v>
                </c:pt>
                <c:pt idx="41">
                  <c:v>71</c:v>
                </c:pt>
                <c:pt idx="42">
                  <c:v>71.5</c:v>
                </c:pt>
                <c:pt idx="43">
                  <c:v>72.900000000000006</c:v>
                </c:pt>
                <c:pt idx="44">
                  <c:v>73.7</c:v>
                </c:pt>
              </c:numCache>
            </c:numRef>
          </c:val>
          <c:smooth val="0"/>
        </c:ser>
        <c:dLbls>
          <c:showLegendKey val="0"/>
          <c:showVal val="0"/>
          <c:showCatName val="0"/>
          <c:showSerName val="0"/>
          <c:showPercent val="0"/>
          <c:showBubbleSize val="0"/>
        </c:dLbls>
        <c:smooth val="0"/>
        <c:axId val="134592856"/>
        <c:axId val="134593248"/>
      </c:lineChart>
      <c:catAx>
        <c:axId val="134592856"/>
        <c:scaling>
          <c:orientation val="minMax"/>
        </c:scaling>
        <c:delete val="0"/>
        <c:axPos val="b"/>
        <c:numFmt formatCode="General" sourceLinked="0"/>
        <c:majorTickMark val="out"/>
        <c:minorTickMark val="none"/>
        <c:tickLblPos val="nextTo"/>
        <c:crossAx val="134593248"/>
        <c:crosses val="autoZero"/>
        <c:auto val="1"/>
        <c:lblAlgn val="ctr"/>
        <c:lblOffset val="100"/>
        <c:tickLblSkip val="5"/>
        <c:tickMarkSkip val="5"/>
        <c:noMultiLvlLbl val="0"/>
      </c:catAx>
      <c:valAx>
        <c:axId val="134593248"/>
        <c:scaling>
          <c:orientation val="minMax"/>
        </c:scaling>
        <c:delete val="0"/>
        <c:axPos val="l"/>
        <c:numFmt formatCode="0" sourceLinked="0"/>
        <c:majorTickMark val="out"/>
        <c:minorTickMark val="none"/>
        <c:tickLblPos val="nextTo"/>
        <c:crossAx val="134592856"/>
        <c:crosses val="autoZero"/>
        <c:crossBetween val="between"/>
      </c:valAx>
    </c:plotArea>
    <c:plotVisOnly val="1"/>
    <c:dispBlanksAs val="gap"/>
    <c:showDLblsOverMax val="0"/>
  </c:chart>
  <c:txPr>
    <a:bodyPr/>
    <a:lstStyle/>
    <a:p>
      <a:pPr>
        <a:defRPr sz="14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4684579946501416E-2"/>
          <c:y val="2.267586595727383E-2"/>
          <c:w val="0.91340008581496623"/>
          <c:h val="0.85863080672208136"/>
        </c:manualLayout>
      </c:layout>
      <c:lineChart>
        <c:grouping val="standard"/>
        <c:varyColors val="0"/>
        <c:ser>
          <c:idx val="0"/>
          <c:order val="0"/>
          <c:tx>
            <c:strRef>
              <c:f>Annual!$G$2</c:f>
              <c:strCache>
                <c:ptCount val="1"/>
                <c:pt idx="0">
                  <c:v>Median Real Wages (Men, Weekly, CED)</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Annual!$G$3:$G$47</c:f>
              <c:numCache>
                <c:formatCode>0.00</c:formatCode>
                <c:ptCount val="45"/>
                <c:pt idx="0">
                  <c:v>305.15278119111986</c:v>
                </c:pt>
                <c:pt idx="1">
                  <c:v>319.37883684905046</c:v>
                </c:pt>
                <c:pt idx="2">
                  <c:v>335.3946127240331</c:v>
                </c:pt>
                <c:pt idx="3">
                  <c:v>323.0493498447446</c:v>
                </c:pt>
                <c:pt idx="4">
                  <c:v>333.80906599148466</c:v>
                </c:pt>
                <c:pt idx="5">
                  <c:v>337.36496428955957</c:v>
                </c:pt>
                <c:pt idx="6">
                  <c:v>322.01027047971957</c:v>
                </c:pt>
                <c:pt idx="7">
                  <c:v>332.55062272131852</c:v>
                </c:pt>
                <c:pt idx="8">
                  <c:v>334.55182881207384</c:v>
                </c:pt>
                <c:pt idx="9">
                  <c:v>345.16795330331519</c:v>
                </c:pt>
                <c:pt idx="10">
                  <c:v>344.03420216700755</c:v>
                </c:pt>
                <c:pt idx="11">
                  <c:v>347.49980014389638</c:v>
                </c:pt>
                <c:pt idx="12">
                  <c:v>354.97759838642259</c:v>
                </c:pt>
                <c:pt idx="13">
                  <c:v>360.47117128440863</c:v>
                </c:pt>
                <c:pt idx="14">
                  <c:v>372.65071543330356</c:v>
                </c:pt>
                <c:pt idx="15">
                  <c:v>382.47278678226945</c:v>
                </c:pt>
                <c:pt idx="16">
                  <c:v>392.38488527093148</c:v>
                </c:pt>
                <c:pt idx="17">
                  <c:v>406.44732970705616</c:v>
                </c:pt>
                <c:pt idx="18">
                  <c:v>421.00332869723155</c:v>
                </c:pt>
                <c:pt idx="19">
                  <c:v>430.02658103885898</c:v>
                </c:pt>
                <c:pt idx="20">
                  <c:v>431.30446676002538</c:v>
                </c:pt>
                <c:pt idx="21">
                  <c:v>442.67646469210121</c:v>
                </c:pt>
                <c:pt idx="22">
                  <c:v>442.23632784143376</c:v>
                </c:pt>
                <c:pt idx="23">
                  <c:v>447.69240898018302</c:v>
                </c:pt>
                <c:pt idx="24">
                  <c:v>449.52571698795515</c:v>
                </c:pt>
                <c:pt idx="25">
                  <c:v>450.44136259520934</c:v>
                </c:pt>
                <c:pt idx="26">
                  <c:v>473.42417005142005</c:v>
                </c:pt>
                <c:pt idx="27">
                  <c:v>487.30477156936655</c:v>
                </c:pt>
                <c:pt idx="28">
                  <c:v>497.42743422968653</c:v>
                </c:pt>
                <c:pt idx="29">
                  <c:v>512.69659903115894</c:v>
                </c:pt>
                <c:pt idx="30">
                  <c:v>534.17599639444006</c:v>
                </c:pt>
                <c:pt idx="31">
                  <c:v>549.75415116584031</c:v>
                </c:pt>
                <c:pt idx="32">
                  <c:v>561.43544435239448</c:v>
                </c:pt>
                <c:pt idx="33">
                  <c:v>570.21631583572525</c:v>
                </c:pt>
                <c:pt idx="34">
                  <c:v>573.55486369430457</c:v>
                </c:pt>
                <c:pt idx="35">
                  <c:v>574.3545444460965</c:v>
                </c:pt>
                <c:pt idx="36">
                  <c:v>578.12825197141728</c:v>
                </c:pt>
                <c:pt idx="37">
                  <c:v>583.3051435896524</c:v>
                </c:pt>
                <c:pt idx="38">
                  <c:v>588.52524637671581</c:v>
                </c:pt>
                <c:pt idx="39">
                  <c:v>583.58468295390605</c:v>
                </c:pt>
                <c:pt idx="40">
                  <c:v>563.69632971751582</c:v>
                </c:pt>
                <c:pt idx="41">
                  <c:v>560.97580938895271</c:v>
                </c:pt>
                <c:pt idx="42">
                  <c:v>558.61899304576355</c:v>
                </c:pt>
                <c:pt idx="43">
                  <c:v>551.83969509185192</c:v>
                </c:pt>
                <c:pt idx="44">
                  <c:v>558.91942244993015</c:v>
                </c:pt>
              </c:numCache>
            </c:numRef>
          </c:val>
          <c:smooth val="0"/>
        </c:ser>
        <c:ser>
          <c:idx val="1"/>
          <c:order val="1"/>
          <c:tx>
            <c:strRef>
              <c:f>Annual!$H$2</c:f>
              <c:strCache>
                <c:ptCount val="1"/>
                <c:pt idx="0">
                  <c:v>Median Real Wages (All adults, Weekly, CED)</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Annual!$H$3:$H$47</c:f>
              <c:numCache>
                <c:formatCode>General</c:formatCode>
                <c:ptCount val="45"/>
                <c:pt idx="13" formatCode="0.00">
                  <c:v>319.39631179185153</c:v>
                </c:pt>
                <c:pt idx="14" formatCode="0.00">
                  <c:v>328.87288254385874</c:v>
                </c:pt>
                <c:pt idx="15" formatCode="0.00">
                  <c:v>338.46052120440703</c:v>
                </c:pt>
                <c:pt idx="16" formatCode="0.00">
                  <c:v>346.30339420836742</c:v>
                </c:pt>
                <c:pt idx="17" formatCode="0.00">
                  <c:v>360.05009392611146</c:v>
                </c:pt>
                <c:pt idx="18" formatCode="0.00">
                  <c:v>374.1655910672211</c:v>
                </c:pt>
                <c:pt idx="19" formatCode="0.00">
                  <c:v>382.06079663173608</c:v>
                </c:pt>
                <c:pt idx="20" formatCode="0.00">
                  <c:v>383.74440664162262</c:v>
                </c:pt>
                <c:pt idx="21" formatCode="0.00">
                  <c:v>395.85060005924299</c:v>
                </c:pt>
                <c:pt idx="22" formatCode="0.00">
                  <c:v>396.79313328648664</c:v>
                </c:pt>
                <c:pt idx="23" formatCode="0.00">
                  <c:v>403.46703993450632</c:v>
                </c:pt>
                <c:pt idx="24" formatCode="0.00">
                  <c:v>403.76644691090161</c:v>
                </c:pt>
                <c:pt idx="25" formatCode="0.00">
                  <c:v>404.98027553722773</c:v>
                </c:pt>
                <c:pt idx="26" formatCode="0.00">
                  <c:v>425.63162939466309</c:v>
                </c:pt>
                <c:pt idx="27" formatCode="0.00">
                  <c:v>438.00038086989639</c:v>
                </c:pt>
                <c:pt idx="28" formatCode="0.00">
                  <c:v>448.24127107400585</c:v>
                </c:pt>
                <c:pt idx="29" formatCode="0.00">
                  <c:v>462.69936237457318</c:v>
                </c:pt>
                <c:pt idx="30" formatCode="0.00">
                  <c:v>483.21673307589083</c:v>
                </c:pt>
                <c:pt idx="31" formatCode="0.00">
                  <c:v>499.33667922010784</c:v>
                </c:pt>
                <c:pt idx="32" formatCode="0.00">
                  <c:v>509.39015237704928</c:v>
                </c:pt>
                <c:pt idx="33" formatCode="0.00">
                  <c:v>520.21254079825337</c:v>
                </c:pt>
                <c:pt idx="34" formatCode="0.00">
                  <c:v>523.58560933988429</c:v>
                </c:pt>
                <c:pt idx="35" formatCode="0.00">
                  <c:v>524.9083652550313</c:v>
                </c:pt>
                <c:pt idx="36" formatCode="0.00">
                  <c:v>531.06861226094395</c:v>
                </c:pt>
                <c:pt idx="37" formatCode="0.00">
                  <c:v>533.1199814837895</c:v>
                </c:pt>
                <c:pt idx="38" formatCode="0.00">
                  <c:v>540.22581637615326</c:v>
                </c:pt>
                <c:pt idx="39" formatCode="0.00">
                  <c:v>540.2801940818639</c:v>
                </c:pt>
                <c:pt idx="40" formatCode="0.00">
                  <c:v>521.36175519563062</c:v>
                </c:pt>
                <c:pt idx="41" formatCode="0.00">
                  <c:v>519.64182671648575</c:v>
                </c:pt>
                <c:pt idx="42" formatCode="0.00">
                  <c:v>517.61759899836591</c:v>
                </c:pt>
                <c:pt idx="43" formatCode="0.00">
                  <c:v>511.72020193478215</c:v>
                </c:pt>
                <c:pt idx="44" formatCode="0.00">
                  <c:v>518.22616625401417</c:v>
                </c:pt>
              </c:numCache>
            </c:numRef>
          </c:val>
          <c:smooth val="0"/>
        </c:ser>
        <c:ser>
          <c:idx val="2"/>
          <c:order val="2"/>
          <c:tx>
            <c:strRef>
              <c:f>Annual!$I$2</c:f>
              <c:strCache>
                <c:ptCount val="1"/>
                <c:pt idx="0">
                  <c:v>Median Real Wages (Men,  Weekly, CPI)</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Annual!$I$3:$I$47</c:f>
              <c:numCache>
                <c:formatCode>General</c:formatCode>
                <c:ptCount val="45"/>
                <c:pt idx="4" formatCode="0.00">
                  <c:v>321.06324199208541</c:v>
                </c:pt>
                <c:pt idx="5" formatCode="0.00">
                  <c:v>324.25133913831928</c:v>
                </c:pt>
                <c:pt idx="6" formatCode="0.00">
                  <c:v>307.50385974761718</c:v>
                </c:pt>
                <c:pt idx="7" formatCode="0.00">
                  <c:v>322.1510259724443</c:v>
                </c:pt>
                <c:pt idx="8" formatCode="0.00">
                  <c:v>328.60087416931168</c:v>
                </c:pt>
                <c:pt idx="9" formatCode="0.00">
                  <c:v>340.93234313501279</c:v>
                </c:pt>
                <c:pt idx="10" formatCode="0.00">
                  <c:v>341.64258514057309</c:v>
                </c:pt>
                <c:pt idx="11" formatCode="0.00">
                  <c:v>347.70740584278428</c:v>
                </c:pt>
                <c:pt idx="12" formatCode="0.00">
                  <c:v>358.50928832447596</c:v>
                </c:pt>
                <c:pt idx="13" formatCode="0.00">
                  <c:v>368.06497744857171</c:v>
                </c:pt>
                <c:pt idx="14" formatCode="0.00">
                  <c:v>378.22492563546382</c:v>
                </c:pt>
                <c:pt idx="15" formatCode="0.00">
                  <c:v>393.82643551969772</c:v>
                </c:pt>
                <c:pt idx="16" formatCode="0.00">
                  <c:v>409.572941761783</c:v>
                </c:pt>
                <c:pt idx="17" formatCode="0.00">
                  <c:v>428.06688569918924</c:v>
                </c:pt>
                <c:pt idx="18" formatCode="0.00">
                  <c:v>444.92137833053408</c:v>
                </c:pt>
                <c:pt idx="19" formatCode="0.00">
                  <c:v>455.69423657978706</c:v>
                </c:pt>
                <c:pt idx="20" formatCode="0.00">
                  <c:v>455.48851348246001</c:v>
                </c:pt>
                <c:pt idx="21" formatCode="0.00">
                  <c:v>465.89767570750632</c:v>
                </c:pt>
                <c:pt idx="22" formatCode="0.00">
                  <c:v>467.63838012275897</c:v>
                </c:pt>
                <c:pt idx="23" formatCode="0.00">
                  <c:v>470.87301181096433</c:v>
                </c:pt>
                <c:pt idx="24" formatCode="0.00">
                  <c:v>474.03444083149623</c:v>
                </c:pt>
                <c:pt idx="25" formatCode="0.00">
                  <c:v>479.41891392791393</c:v>
                </c:pt>
                <c:pt idx="26" formatCode="0.00">
                  <c:v>502.78316351278966</c:v>
                </c:pt>
                <c:pt idx="27" formatCode="0.00">
                  <c:v>517.34260931216704</c:v>
                </c:pt>
                <c:pt idx="28" formatCode="0.00">
                  <c:v>524.96557602780149</c:v>
                </c:pt>
                <c:pt idx="29" formatCode="0.00">
                  <c:v>540.78603093691959</c:v>
                </c:pt>
                <c:pt idx="30" formatCode="0.00">
                  <c:v>558.67642431019124</c:v>
                </c:pt>
                <c:pt idx="31" formatCode="0.00">
                  <c:v>571.04845183448322</c:v>
                </c:pt>
                <c:pt idx="32" formatCode="0.00">
                  <c:v>582.60507698709955</c:v>
                </c:pt>
                <c:pt idx="33" formatCode="0.00">
                  <c:v>593.14592651530961</c:v>
                </c:pt>
                <c:pt idx="34" formatCode="0.00">
                  <c:v>596.38361250324738</c:v>
                </c:pt>
                <c:pt idx="35" formatCode="0.00">
                  <c:v>599.96351156781918</c:v>
                </c:pt>
                <c:pt idx="36" formatCode="0.00">
                  <c:v>602.41544496814424</c:v>
                </c:pt>
                <c:pt idx="37" formatCode="0.00">
                  <c:v>609.40166568238578</c:v>
                </c:pt>
                <c:pt idx="38" formatCode="0.00">
                  <c:v>607.36692723773808</c:v>
                </c:pt>
                <c:pt idx="39" formatCode="0.00">
                  <c:v>595.55822011408623</c:v>
                </c:pt>
                <c:pt idx="40" formatCode="0.00">
                  <c:v>570.26339079920206</c:v>
                </c:pt>
                <c:pt idx="41" formatCode="0.00">
                  <c:v>562.28227328989988</c:v>
                </c:pt>
                <c:pt idx="42" formatCode="0.00">
                  <c:v>558.6</c:v>
                </c:pt>
                <c:pt idx="43" formatCode="0.00">
                  <c:v>553.19908168163852</c:v>
                </c:pt>
                <c:pt idx="44" formatCode="0.00">
                  <c:v>561.59240017695083</c:v>
                </c:pt>
              </c:numCache>
            </c:numRef>
          </c:val>
          <c:smooth val="0"/>
        </c:ser>
        <c:ser>
          <c:idx val="3"/>
          <c:order val="3"/>
          <c:tx>
            <c:strRef>
              <c:f>Annual!$J$2</c:f>
              <c:strCache>
                <c:ptCount val="1"/>
                <c:pt idx="0">
                  <c:v>Median Real Wages (All adults,  Weekly, CPI)</c:v>
                </c:pt>
              </c:strCache>
            </c:strRef>
          </c:tx>
          <c:marker>
            <c:symbol val="none"/>
          </c:marker>
          <c:cat>
            <c:strRef>
              <c:f>Annual!$B$3:$B$47</c:f>
              <c:strCache>
                <c:ptCount val="45"/>
                <c:pt idx="0">
                  <c:v>1971</c:v>
                </c:pt>
                <c:pt idx="1">
                  <c:v>1972</c:v>
                </c:pt>
                <c:pt idx="2">
                  <c:v>1973</c:v>
                </c:pt>
                <c:pt idx="3">
                  <c:v>1974</c:v>
                </c:pt>
                <c:pt idx="4">
                  <c:v>1975</c:v>
                </c:pt>
                <c:pt idx="5">
                  <c:v>1976</c:v>
                </c:pt>
                <c:pt idx="6">
                  <c:v>1977</c:v>
                </c:pt>
                <c:pt idx="7">
                  <c:v>1978</c:v>
                </c:pt>
                <c:pt idx="8">
                  <c:v>1979</c:v>
                </c:pt>
                <c:pt idx="9">
                  <c:v>1980</c:v>
                </c:pt>
                <c:pt idx="10">
                  <c:v>1981</c:v>
                </c:pt>
                <c:pt idx="11">
                  <c:v>1982</c:v>
                </c:pt>
                <c:pt idx="12">
                  <c:v>1983</c:v>
                </c:pt>
                <c:pt idx="13">
                  <c:v>1984</c:v>
                </c:pt>
                <c:pt idx="14">
                  <c:v>1985</c:v>
                </c:pt>
                <c:pt idx="15">
                  <c:v>1986</c:v>
                </c:pt>
                <c:pt idx="16">
                  <c:v>1987</c:v>
                </c:pt>
                <c:pt idx="17">
                  <c:v>1988</c:v>
                </c:pt>
                <c:pt idx="18">
                  <c:v>1989</c:v>
                </c:pt>
                <c:pt idx="19">
                  <c:v>1990</c:v>
                </c:pt>
                <c:pt idx="20">
                  <c:v>1991</c:v>
                </c:pt>
                <c:pt idx="21">
                  <c:v>1992</c:v>
                </c:pt>
                <c:pt idx="22">
                  <c:v>1993</c:v>
                </c:pt>
                <c:pt idx="23">
                  <c:v>1994</c:v>
                </c:pt>
                <c:pt idx="24">
                  <c:v>1995</c:v>
                </c:pt>
                <c:pt idx="25">
                  <c:v>1996</c:v>
                </c:pt>
                <c:pt idx="26">
                  <c:v>1997</c:v>
                </c:pt>
                <c:pt idx="27">
                  <c:v>1998</c:v>
                </c:pt>
                <c:pt idx="28">
                  <c:v>1999</c:v>
                </c:pt>
                <c:pt idx="29">
                  <c:v>2000</c:v>
                </c:pt>
                <c:pt idx="30">
                  <c:v>2001</c:v>
                </c:pt>
                <c:pt idx="31">
                  <c:v>2002</c:v>
                </c:pt>
                <c:pt idx="32">
                  <c:v>2003</c:v>
                </c:pt>
                <c:pt idx="33">
                  <c:v>2004</c:v>
                </c:pt>
                <c:pt idx="34">
                  <c:v>2005</c:v>
                </c:pt>
                <c:pt idx="35">
                  <c:v>2006</c:v>
                </c:pt>
                <c:pt idx="36">
                  <c:v>2007</c:v>
                </c:pt>
                <c:pt idx="37">
                  <c:v>2008</c:v>
                </c:pt>
                <c:pt idx="38">
                  <c:v>2009</c:v>
                </c:pt>
                <c:pt idx="39">
                  <c:v>2010</c:v>
                </c:pt>
                <c:pt idx="40">
                  <c:v>2011</c:v>
                </c:pt>
                <c:pt idx="41">
                  <c:v>2012</c:v>
                </c:pt>
                <c:pt idx="42">
                  <c:v>2013</c:v>
                </c:pt>
                <c:pt idx="43">
                  <c:v>2014</c:v>
                </c:pt>
                <c:pt idx="44">
                  <c:v>2015</c:v>
                </c:pt>
              </c:strCache>
            </c:strRef>
          </c:cat>
          <c:val>
            <c:numRef>
              <c:f>Annual!$J$3:$J$47</c:f>
              <c:numCache>
                <c:formatCode>General</c:formatCode>
                <c:ptCount val="45"/>
                <c:pt idx="13" formatCode="0.00">
                  <c:v>326.12482123867846</c:v>
                </c:pt>
                <c:pt idx="14" formatCode="0.00">
                  <c:v>333.79225207990874</c:v>
                </c:pt>
                <c:pt idx="15" formatCode="0.00">
                  <c:v>348.50767227512961</c:v>
                </c:pt>
                <c:pt idx="16" formatCode="0.00">
                  <c:v>361.47289366173487</c:v>
                </c:pt>
                <c:pt idx="17" formatCode="0.00">
                  <c:v>379.20170988387576</c:v>
                </c:pt>
                <c:pt idx="18" formatCode="0.00">
                  <c:v>395.42269420204155</c:v>
                </c:pt>
                <c:pt idx="19" formatCode="0.00">
                  <c:v>404.86544489311837</c:v>
                </c:pt>
                <c:pt idx="20" formatCode="0.00">
                  <c:v>405.26167199574547</c:v>
                </c:pt>
                <c:pt idx="21" formatCode="0.00">
                  <c:v>416.6154950733565</c:v>
                </c:pt>
                <c:pt idx="22" formatCode="0.00">
                  <c:v>419.58492871815503</c:v>
                </c:pt>
                <c:pt idx="23" formatCode="0.00">
                  <c:v>424.35774306109602</c:v>
                </c:pt>
                <c:pt idx="24" formatCode="0.00">
                  <c:v>425.78031613051786</c:v>
                </c:pt>
                <c:pt idx="25" formatCode="0.00">
                  <c:v>431.03324868227799</c:v>
                </c:pt>
                <c:pt idx="26" formatCode="0.00">
                  <c:v>452.02680947808125</c:v>
                </c:pt>
                <c:pt idx="27" formatCode="0.00">
                  <c:v>464.99905836998312</c:v>
                </c:pt>
                <c:pt idx="28" formatCode="0.00">
                  <c:v>473.05641160142505</c:v>
                </c:pt>
                <c:pt idx="29" formatCode="0.00">
                  <c:v>488.04956414462532</c:v>
                </c:pt>
                <c:pt idx="30" formatCode="0.00">
                  <c:v>505.37987184723437</c:v>
                </c:pt>
                <c:pt idx="31" formatCode="0.00">
                  <c:v>518.67809821557273</c:v>
                </c:pt>
                <c:pt idx="32" formatCode="0.00">
                  <c:v>528.59735153419774</c:v>
                </c:pt>
                <c:pt idx="33" formatCode="0.00">
                  <c:v>541.13139334574475</c:v>
                </c:pt>
                <c:pt idx="34" formatCode="0.00">
                  <c:v>544.4254715957959</c:v>
                </c:pt>
                <c:pt idx="35" formatCode="0.00">
                  <c:v>548.31265655509753</c:v>
                </c:pt>
                <c:pt idx="36" formatCode="0.00">
                  <c:v>553.37882774773732</c:v>
                </c:pt>
                <c:pt idx="37" formatCode="0.00">
                  <c:v>556.97126674633921</c:v>
                </c:pt>
                <c:pt idx="38" formatCode="0.00">
                  <c:v>557.5211872845565</c:v>
                </c:pt>
                <c:pt idx="39" formatCode="0.00">
                  <c:v>551.36524338097217</c:v>
                </c:pt>
                <c:pt idx="40" formatCode="0.00">
                  <c:v>527.43561857121904</c:v>
                </c:pt>
                <c:pt idx="41" formatCode="0.00">
                  <c:v>520.85202736447229</c:v>
                </c:pt>
                <c:pt idx="42" formatCode="0.00">
                  <c:v>517.6</c:v>
                </c:pt>
                <c:pt idx="43" formatCode="0.00">
                  <c:v>512.98075927855427</c:v>
                </c:pt>
                <c:pt idx="44" formatCode="0.00">
                  <c:v>520.70453244476937</c:v>
                </c:pt>
              </c:numCache>
            </c:numRef>
          </c:val>
          <c:smooth val="0"/>
        </c:ser>
        <c:dLbls>
          <c:showLegendKey val="0"/>
          <c:showVal val="0"/>
          <c:showCatName val="0"/>
          <c:showSerName val="0"/>
          <c:showPercent val="0"/>
          <c:showBubbleSize val="0"/>
        </c:dLbls>
        <c:smooth val="0"/>
        <c:axId val="134594032"/>
        <c:axId val="134594424"/>
      </c:lineChart>
      <c:catAx>
        <c:axId val="134594032"/>
        <c:scaling>
          <c:orientation val="minMax"/>
        </c:scaling>
        <c:delete val="0"/>
        <c:axPos val="b"/>
        <c:numFmt formatCode="General" sourceLinked="0"/>
        <c:majorTickMark val="out"/>
        <c:minorTickMark val="none"/>
        <c:tickLblPos val="nextTo"/>
        <c:crossAx val="134594424"/>
        <c:crosses val="autoZero"/>
        <c:auto val="1"/>
        <c:lblAlgn val="ctr"/>
        <c:lblOffset val="100"/>
        <c:tickLblSkip val="5"/>
        <c:tickMarkSkip val="5"/>
        <c:noMultiLvlLbl val="0"/>
      </c:catAx>
      <c:valAx>
        <c:axId val="134594424"/>
        <c:scaling>
          <c:orientation val="minMax"/>
        </c:scaling>
        <c:delete val="0"/>
        <c:axPos val="l"/>
        <c:numFmt formatCode="0" sourceLinked="0"/>
        <c:majorTickMark val="out"/>
        <c:minorTickMark val="none"/>
        <c:tickLblPos val="nextTo"/>
        <c:crossAx val="134594032"/>
        <c:crosses val="autoZero"/>
        <c:crossBetween val="between"/>
      </c:valAx>
    </c:plotArea>
    <c:plotVisOnly val="1"/>
    <c:dispBlanksAs val="gap"/>
    <c:showDLblsOverMax val="0"/>
  </c:chart>
  <c:txPr>
    <a:bodyPr/>
    <a:lstStyle/>
    <a:p>
      <a:pPr>
        <a:defRPr sz="1400">
          <a:latin typeface="Times New Roman" panose="02020603050405020304" pitchFamily="18" charset="0"/>
          <a:cs typeface="Times New Roman" panose="02020603050405020304" pitchFamily="18"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0.00546</cdr:x>
      <cdr:y>0.00836</cdr:y>
    </cdr:from>
    <cdr:to>
      <cdr:x>0.09921</cdr:x>
      <cdr:y>0.08475</cdr:y>
    </cdr:to>
    <cdr:sp macro="" textlink="">
      <cdr:nvSpPr>
        <cdr:cNvPr id="2" name="TextBox 1"/>
        <cdr:cNvSpPr txBox="1"/>
      </cdr:nvSpPr>
      <cdr:spPr>
        <a:xfrm xmlns:a="http://schemas.openxmlformats.org/drawingml/2006/main">
          <a:off x="50800" y="50800"/>
          <a:ext cx="871675" cy="4639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latin typeface="Times New Roman" panose="02020603050405020304" pitchFamily="18" charset="0"/>
              <a:cs typeface="Times New Roman" panose="02020603050405020304" pitchFamily="18" charset="0"/>
            </a:rPr>
            <a:t>%</a:t>
          </a:r>
        </a:p>
      </cdr:txBody>
    </cdr:sp>
  </cdr:relSizeAnchor>
  <cdr:relSizeAnchor xmlns:cdr="http://schemas.openxmlformats.org/drawingml/2006/chartDrawing">
    <cdr:from>
      <cdr:x>0.96929</cdr:x>
      <cdr:y>0.01439</cdr:y>
    </cdr:from>
    <cdr:to>
      <cdr:x>0.99764</cdr:x>
      <cdr:y>0.09078</cdr:y>
    </cdr:to>
    <cdr:sp macro="" textlink="">
      <cdr:nvSpPr>
        <cdr:cNvPr id="3" name="TextBox 1"/>
        <cdr:cNvSpPr txBox="1"/>
      </cdr:nvSpPr>
      <cdr:spPr>
        <a:xfrm xmlns:a="http://schemas.openxmlformats.org/drawingml/2006/main">
          <a:off x="9012343" y="87434"/>
          <a:ext cx="263541" cy="4639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000"/>
            <a:t>%</a:t>
          </a:r>
        </a:p>
      </cdr:txBody>
    </cdr:sp>
  </cdr:relSizeAnchor>
  <cdr:relSizeAnchor xmlns:cdr="http://schemas.openxmlformats.org/drawingml/2006/chartDrawing">
    <cdr:from>
      <cdr:x>0.70058</cdr:x>
      <cdr:y>0.23379</cdr:y>
    </cdr:from>
    <cdr:to>
      <cdr:x>0.90816</cdr:x>
      <cdr:y>0.28639</cdr:y>
    </cdr:to>
    <cdr:sp macro="" textlink="">
      <cdr:nvSpPr>
        <cdr:cNvPr id="4" name="TextBox 2"/>
        <cdr:cNvSpPr txBox="1"/>
      </cdr:nvSpPr>
      <cdr:spPr>
        <a:xfrm xmlns:a="http://schemas.openxmlformats.org/drawingml/2006/main">
          <a:off x="5832648" y="1368152"/>
          <a:ext cx="1728192"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400" dirty="0" smtClean="0">
              <a:latin typeface="Times New Roman" panose="02020603050405020304" pitchFamily="18" charset="0"/>
              <a:cs typeface="Times New Roman" panose="02020603050405020304" pitchFamily="18" charset="0"/>
            </a:rPr>
            <a:t>Real Earnings</a:t>
          </a:r>
          <a:endParaRPr lang="en-GB" sz="14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0.57949</cdr:x>
      <cdr:y>0.09844</cdr:y>
    </cdr:from>
    <cdr:to>
      <cdr:x>0.82167</cdr:x>
      <cdr:y>0.57833</cdr:y>
    </cdr:to>
    <cdr:sp macro="" textlink="">
      <cdr:nvSpPr>
        <cdr:cNvPr id="5" name="Oval 4"/>
        <cdr:cNvSpPr/>
      </cdr:nvSpPr>
      <cdr:spPr>
        <a:xfrm xmlns:a="http://schemas.openxmlformats.org/drawingml/2006/main">
          <a:off x="4824536" y="576064"/>
          <a:ext cx="2016224" cy="2808312"/>
        </a:xfrm>
        <a:prstGeom xmlns:a="http://schemas.openxmlformats.org/drawingml/2006/main" prst="ellipse">
          <a:avLst/>
        </a:prstGeom>
        <a:solidFill xmlns:a="http://schemas.openxmlformats.org/drawingml/2006/main">
          <a:schemeClr val="accent1">
            <a:alpha val="0"/>
          </a:schemeClr>
        </a:solidFill>
        <a:ln xmlns:a="http://schemas.openxmlformats.org/drawingml/2006/main">
          <a:solidFill>
            <a:schemeClr val="tx1"/>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0.75248</cdr:x>
      <cdr:y>0.55372</cdr:y>
    </cdr:from>
    <cdr:to>
      <cdr:x>0.96006</cdr:x>
      <cdr:y>0.60632</cdr:y>
    </cdr:to>
    <cdr:sp macro="" textlink="">
      <cdr:nvSpPr>
        <cdr:cNvPr id="6" name="TextBox 2"/>
        <cdr:cNvSpPr txBox="1"/>
      </cdr:nvSpPr>
      <cdr:spPr>
        <a:xfrm xmlns:a="http://schemas.openxmlformats.org/drawingml/2006/main">
          <a:off x="6264696" y="3240360"/>
          <a:ext cx="1728192"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400" dirty="0" smtClean="0">
              <a:latin typeface="Times New Roman" panose="02020603050405020304" pitchFamily="18" charset="0"/>
              <a:cs typeface="Times New Roman" panose="02020603050405020304" pitchFamily="18" charset="0"/>
            </a:rPr>
            <a:t>Unemployment</a:t>
          </a:r>
          <a:endParaRPr lang="en-GB" sz="1400" dirty="0">
            <a:latin typeface="Times New Roman" panose="02020603050405020304" pitchFamily="18"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0.12961</cdr:x>
      <cdr:y>0.10182</cdr:y>
    </cdr:from>
    <cdr:to>
      <cdr:x>0.22778</cdr:x>
      <cdr:y>0.25193</cdr:y>
    </cdr:to>
    <cdr:sp macro="" textlink="">
      <cdr:nvSpPr>
        <cdr:cNvPr id="2" name="TextBox 1"/>
        <cdr:cNvSpPr txBox="1"/>
      </cdr:nvSpPr>
      <cdr:spPr>
        <a:xfrm xmlns:a="http://schemas.openxmlformats.org/drawingml/2006/main">
          <a:off x="1207238" y="62023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0.66944</cdr:x>
      <cdr:y>0.02909</cdr:y>
    </cdr:from>
    <cdr:to>
      <cdr:x>1</cdr:x>
      <cdr:y>0.97273</cdr:y>
    </cdr:to>
    <cdr:sp macro="" textlink="">
      <cdr:nvSpPr>
        <cdr:cNvPr id="3" name="Rectangle 2"/>
        <cdr:cNvSpPr/>
      </cdr:nvSpPr>
      <cdr:spPr>
        <a:xfrm xmlns:a="http://schemas.openxmlformats.org/drawingml/2006/main">
          <a:off x="6235552" y="177209"/>
          <a:ext cx="3079012" cy="5748227"/>
        </a:xfrm>
        <a:prstGeom xmlns:a="http://schemas.openxmlformats.org/drawingml/2006/main" prst="rect">
          <a:avLst/>
        </a:prstGeom>
        <a:solidFill xmlns:a="http://schemas.openxmlformats.org/drawingml/2006/main">
          <a:schemeClr val="accent1">
            <a:alpha val="17000"/>
          </a:schemeClr>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0.76813</cdr:x>
      <cdr:y>0.85636</cdr:y>
    </cdr:from>
    <cdr:to>
      <cdr:x>0.87753</cdr:x>
      <cdr:y>0.94</cdr:y>
    </cdr:to>
    <cdr:sp macro="" textlink="">
      <cdr:nvSpPr>
        <cdr:cNvPr id="4" name="TextBox 3"/>
        <cdr:cNvSpPr txBox="1"/>
      </cdr:nvSpPr>
      <cdr:spPr>
        <a:xfrm xmlns:a="http://schemas.openxmlformats.org/drawingml/2006/main">
          <a:off x="7154826" y="5216599"/>
          <a:ext cx="1018953" cy="5094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0.717</cdr:x>
      <cdr:y>0.85455</cdr:y>
    </cdr:from>
    <cdr:to>
      <cdr:x>0.91914</cdr:x>
      <cdr:y>0.94909</cdr:y>
    </cdr:to>
    <cdr:sp macro="" textlink="">
      <cdr:nvSpPr>
        <cdr:cNvPr id="5" name="TextBox 4"/>
        <cdr:cNvSpPr txBox="1"/>
      </cdr:nvSpPr>
      <cdr:spPr>
        <a:xfrm xmlns:a="http://schemas.openxmlformats.org/drawingml/2006/main">
          <a:off x="6678575" y="5205523"/>
          <a:ext cx="1882849" cy="57593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a:t>Real GDP growth</a:t>
          </a:r>
          <a:r>
            <a:rPr lang="en-GB" sz="1400" baseline="0"/>
            <a:t> y/y</a:t>
          </a:r>
          <a:endParaRPr lang="en-GB" sz="1400"/>
        </a:p>
      </cdr:txBody>
    </cdr:sp>
  </cdr:relSizeAnchor>
  <cdr:relSizeAnchor xmlns:cdr="http://schemas.openxmlformats.org/drawingml/2006/chartDrawing">
    <cdr:from>
      <cdr:x>0.72652</cdr:x>
      <cdr:y>0.17818</cdr:y>
    </cdr:from>
    <cdr:to>
      <cdr:x>0.85375</cdr:x>
      <cdr:y>0.23818</cdr:y>
    </cdr:to>
    <cdr:sp macro="" textlink="">
      <cdr:nvSpPr>
        <cdr:cNvPr id="6" name="TextBox 5"/>
        <cdr:cNvSpPr txBox="1"/>
      </cdr:nvSpPr>
      <cdr:spPr>
        <a:xfrm xmlns:a="http://schemas.openxmlformats.org/drawingml/2006/main">
          <a:off x="6767180" y="1085407"/>
          <a:ext cx="1185087" cy="3654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0.74316</cdr:x>
      <cdr:y>0.11273</cdr:y>
    </cdr:from>
    <cdr:to>
      <cdr:x>0.8918</cdr:x>
      <cdr:y>0.30856</cdr:y>
    </cdr:to>
    <cdr:sp macro="" textlink="">
      <cdr:nvSpPr>
        <cdr:cNvPr id="7" name="TextBox 6"/>
        <cdr:cNvSpPr txBox="1"/>
      </cdr:nvSpPr>
      <cdr:spPr>
        <a:xfrm xmlns:a="http://schemas.openxmlformats.org/drawingml/2006/main">
          <a:off x="5280564" y="578758"/>
          <a:ext cx="1056140" cy="100541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t>Average of forecast distribution</a:t>
          </a:r>
        </a:p>
      </cdr:txBody>
    </cdr:sp>
  </cdr:relSizeAnchor>
  <cdr:relSizeAnchor xmlns:cdr="http://schemas.openxmlformats.org/drawingml/2006/chartDrawing">
    <cdr:from>
      <cdr:x>0.17228</cdr:x>
      <cdr:y>0.30856</cdr:y>
    </cdr:from>
    <cdr:to>
      <cdr:x>0.30189</cdr:x>
      <cdr:y>0.42155</cdr:y>
    </cdr:to>
    <cdr:sp macro="" textlink="">
      <cdr:nvSpPr>
        <cdr:cNvPr id="8" name="TextBox 7"/>
        <cdr:cNvSpPr txBox="1"/>
      </cdr:nvSpPr>
      <cdr:spPr>
        <a:xfrm xmlns:a="http://schemas.openxmlformats.org/drawingml/2006/main">
          <a:off x="1224136" y="1584176"/>
          <a:ext cx="920951" cy="5800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t>2007 vintage</a:t>
          </a:r>
        </a:p>
      </cdr:txBody>
    </cdr:sp>
  </cdr:relSizeAnchor>
  <cdr:relSizeAnchor xmlns:cdr="http://schemas.openxmlformats.org/drawingml/2006/chartDrawing">
    <cdr:from>
      <cdr:x>0.43576</cdr:x>
      <cdr:y>0.09818</cdr:y>
    </cdr:from>
    <cdr:to>
      <cdr:x>0.60804</cdr:x>
      <cdr:y>0.16727</cdr:y>
    </cdr:to>
    <cdr:sp macro="" textlink="">
      <cdr:nvSpPr>
        <cdr:cNvPr id="9" name="TextBox 1"/>
        <cdr:cNvSpPr txBox="1"/>
      </cdr:nvSpPr>
      <cdr:spPr>
        <a:xfrm xmlns:a="http://schemas.openxmlformats.org/drawingml/2006/main">
          <a:off x="3096344" y="504056"/>
          <a:ext cx="1224136" cy="3547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t>2014 vintage</a:t>
          </a:r>
        </a:p>
      </cdr:txBody>
    </cdr:sp>
  </cdr:relSizeAnchor>
</c:userShapes>
</file>

<file path=ppt/drawings/drawing3.xml><?xml version="1.0" encoding="utf-8"?>
<c:userShapes xmlns:c="http://schemas.openxmlformats.org/drawingml/2006/chart">
  <cdr:relSizeAnchor xmlns:cdr="http://schemas.openxmlformats.org/drawingml/2006/chartDrawing">
    <cdr:from>
      <cdr:x>0.05405</cdr:x>
      <cdr:y>0.01754</cdr:y>
    </cdr:from>
    <cdr:to>
      <cdr:x>0.15233</cdr:x>
      <cdr:y>0.16792</cdr:y>
    </cdr:to>
    <cdr:sp macro="" textlink="">
      <cdr:nvSpPr>
        <cdr:cNvPr id="2" name="TextBox 1"/>
        <cdr:cNvSpPr txBox="1"/>
      </cdr:nvSpPr>
      <cdr:spPr>
        <a:xfrm xmlns:a="http://schemas.openxmlformats.org/drawingml/2006/main">
          <a:off x="502920" y="10668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0.64455</cdr:x>
      <cdr:y>0.10401</cdr:y>
    </cdr:from>
    <cdr:to>
      <cdr:x>0.82883</cdr:x>
      <cdr:y>0.1817</cdr:y>
    </cdr:to>
    <cdr:sp macro="" textlink="">
      <cdr:nvSpPr>
        <cdr:cNvPr id="3" name="TextBox 2"/>
        <cdr:cNvSpPr txBox="1"/>
      </cdr:nvSpPr>
      <cdr:spPr>
        <a:xfrm xmlns:a="http://schemas.openxmlformats.org/drawingml/2006/main">
          <a:off x="5996940" y="632460"/>
          <a:ext cx="1714500" cy="4724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0.70762</cdr:x>
      <cdr:y>0.11153</cdr:y>
    </cdr:from>
    <cdr:to>
      <cdr:x>0.83948</cdr:x>
      <cdr:y>0.16917</cdr:y>
    </cdr:to>
    <cdr:sp macro="" textlink="">
      <cdr:nvSpPr>
        <cdr:cNvPr id="4" name="TextBox 3"/>
        <cdr:cNvSpPr txBox="1"/>
      </cdr:nvSpPr>
      <cdr:spPr>
        <a:xfrm xmlns:a="http://schemas.openxmlformats.org/drawingml/2006/main">
          <a:off x="6583680" y="678180"/>
          <a:ext cx="1226820" cy="3505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0.73628</cdr:x>
      <cdr:y>0.11529</cdr:y>
    </cdr:from>
    <cdr:to>
      <cdr:x>0.82883</cdr:x>
      <cdr:y>0.16291</cdr:y>
    </cdr:to>
    <cdr:sp macro="" textlink="">
      <cdr:nvSpPr>
        <cdr:cNvPr id="5" name="TextBox 4"/>
        <cdr:cNvSpPr txBox="1"/>
      </cdr:nvSpPr>
      <cdr:spPr>
        <a:xfrm xmlns:a="http://schemas.openxmlformats.org/drawingml/2006/main">
          <a:off x="6850380" y="701040"/>
          <a:ext cx="861060" cy="2895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0.73874</cdr:x>
      <cdr:y>0.12531</cdr:y>
    </cdr:from>
    <cdr:to>
      <cdr:x>0.83784</cdr:x>
      <cdr:y>0.17043</cdr:y>
    </cdr:to>
    <cdr:sp macro="" textlink="">
      <cdr:nvSpPr>
        <cdr:cNvPr id="6" name="TextBox 5"/>
        <cdr:cNvSpPr txBox="1"/>
      </cdr:nvSpPr>
      <cdr:spPr>
        <a:xfrm xmlns:a="http://schemas.openxmlformats.org/drawingml/2006/main">
          <a:off x="6873240" y="762000"/>
          <a:ext cx="922020" cy="2743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0.67683</cdr:x>
      <cdr:y>0.11901</cdr:y>
    </cdr:from>
    <cdr:to>
      <cdr:x>0.84058</cdr:x>
      <cdr:y>0.18167</cdr:y>
    </cdr:to>
    <cdr:sp macro="" textlink="">
      <cdr:nvSpPr>
        <cdr:cNvPr id="7" name="TextBox 6"/>
        <cdr:cNvSpPr txBox="1"/>
      </cdr:nvSpPr>
      <cdr:spPr>
        <a:xfrm xmlns:a="http://schemas.openxmlformats.org/drawingml/2006/main">
          <a:off x="4464496" y="576064"/>
          <a:ext cx="1080132" cy="3033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t>Aged 16-17 </a:t>
          </a:r>
        </a:p>
      </cdr:txBody>
    </cdr:sp>
  </cdr:relSizeAnchor>
  <cdr:relSizeAnchor xmlns:cdr="http://schemas.openxmlformats.org/drawingml/2006/chartDrawing">
    <cdr:from>
      <cdr:x>0.75324</cdr:x>
      <cdr:y>0.44628</cdr:y>
    </cdr:from>
    <cdr:to>
      <cdr:x>0.91565</cdr:x>
      <cdr:y>0.50893</cdr:y>
    </cdr:to>
    <cdr:sp macro="" textlink="">
      <cdr:nvSpPr>
        <cdr:cNvPr id="8" name="TextBox 1"/>
        <cdr:cNvSpPr txBox="1"/>
      </cdr:nvSpPr>
      <cdr:spPr>
        <a:xfrm xmlns:a="http://schemas.openxmlformats.org/drawingml/2006/main">
          <a:off x="4968552" y="2160240"/>
          <a:ext cx="1071268" cy="3032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t>Aged 18-24 </a:t>
          </a:r>
        </a:p>
      </cdr:txBody>
    </cdr:sp>
  </cdr:relSizeAnchor>
  <cdr:relSizeAnchor xmlns:cdr="http://schemas.openxmlformats.org/drawingml/2006/chartDrawing">
    <cdr:from>
      <cdr:x>0.73141</cdr:x>
      <cdr:y>0.66942</cdr:y>
    </cdr:from>
    <cdr:to>
      <cdr:x>0.93882</cdr:x>
      <cdr:y>0.73208</cdr:y>
    </cdr:to>
    <cdr:sp macro="" textlink="">
      <cdr:nvSpPr>
        <cdr:cNvPr id="9" name="TextBox 1"/>
        <cdr:cNvSpPr txBox="1"/>
      </cdr:nvSpPr>
      <cdr:spPr>
        <a:xfrm xmlns:a="http://schemas.openxmlformats.org/drawingml/2006/main">
          <a:off x="4824536" y="3240381"/>
          <a:ext cx="1368133" cy="3033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t>Aged 16-64</a:t>
          </a:r>
        </a:p>
      </cdr:txBody>
    </cdr:sp>
  </cdr:relSizeAnchor>
  <cdr:relSizeAnchor xmlns:cdr="http://schemas.openxmlformats.org/drawingml/2006/chartDrawing">
    <cdr:from>
      <cdr:x>0.37116</cdr:x>
      <cdr:y>0.81386</cdr:y>
    </cdr:from>
    <cdr:to>
      <cdr:x>0.5382</cdr:x>
      <cdr:y>0.87652</cdr:y>
    </cdr:to>
    <cdr:sp macro="" textlink="">
      <cdr:nvSpPr>
        <cdr:cNvPr id="10" name="TextBox 1"/>
        <cdr:cNvSpPr txBox="1"/>
      </cdr:nvSpPr>
      <cdr:spPr>
        <a:xfrm xmlns:a="http://schemas.openxmlformats.org/drawingml/2006/main">
          <a:off x="2448272" y="3939535"/>
          <a:ext cx="1101828" cy="3033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t>Aged 25-49</a:t>
          </a:r>
          <a:r>
            <a:rPr lang="en-GB" sz="1100" dirty="0"/>
            <a:t> </a:t>
          </a:r>
        </a:p>
      </cdr:txBody>
    </cdr:sp>
  </cdr:relSizeAnchor>
  <cdr:relSizeAnchor xmlns:cdr="http://schemas.openxmlformats.org/drawingml/2006/chartDrawing">
    <cdr:from>
      <cdr:x>0.79251</cdr:x>
      <cdr:y>0.78842</cdr:y>
    </cdr:from>
    <cdr:to>
      <cdr:x>0.98249</cdr:x>
      <cdr:y>0.85108</cdr:y>
    </cdr:to>
    <cdr:sp macro="" textlink="">
      <cdr:nvSpPr>
        <cdr:cNvPr id="12" name="TextBox 1"/>
        <cdr:cNvSpPr txBox="1"/>
      </cdr:nvSpPr>
      <cdr:spPr>
        <a:xfrm xmlns:a="http://schemas.openxmlformats.org/drawingml/2006/main">
          <a:off x="5227580" y="3816424"/>
          <a:ext cx="1253140" cy="3033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t>Aged 50+</a:t>
          </a:r>
        </a:p>
      </cdr:txBody>
    </cdr:sp>
  </cdr:relSizeAnchor>
</c:userShapes>
</file>

<file path=ppt/drawings/drawing4.xml><?xml version="1.0" encoding="utf-8"?>
<c:userShapes xmlns:c="http://schemas.openxmlformats.org/drawingml/2006/chart">
  <cdr:relSizeAnchor xmlns:cdr="http://schemas.openxmlformats.org/drawingml/2006/chartDrawing">
    <cdr:from>
      <cdr:x>0.66937</cdr:x>
      <cdr:y>0.24116</cdr:y>
    </cdr:from>
    <cdr:to>
      <cdr:x>0.93562</cdr:x>
      <cdr:y>0.32693</cdr:y>
    </cdr:to>
    <cdr:sp macro="" textlink="">
      <cdr:nvSpPr>
        <cdr:cNvPr id="2" name="TextBox 1"/>
        <cdr:cNvSpPr txBox="1"/>
      </cdr:nvSpPr>
      <cdr:spPr>
        <a:xfrm xmlns:a="http://schemas.openxmlformats.org/drawingml/2006/main">
          <a:off x="5431060" y="1012378"/>
          <a:ext cx="2160240"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smtClean="0"/>
            <a:t>Labour Share of Income</a:t>
          </a:r>
          <a:endParaRPr lang="en-GB" sz="1400" dirty="0"/>
        </a:p>
      </cdr:txBody>
    </cdr:sp>
  </cdr:relSizeAnchor>
  <cdr:relSizeAnchor xmlns:cdr="http://schemas.openxmlformats.org/drawingml/2006/chartDrawing">
    <cdr:from>
      <cdr:x>0.50075</cdr:x>
      <cdr:y>0.03532</cdr:y>
    </cdr:from>
    <cdr:to>
      <cdr:x>0.81137</cdr:x>
      <cdr:y>0.10394</cdr:y>
    </cdr:to>
    <cdr:sp macro="" textlink="">
      <cdr:nvSpPr>
        <cdr:cNvPr id="3" name="TextBox 2"/>
        <cdr:cNvSpPr txBox="1"/>
      </cdr:nvSpPr>
      <cdr:spPr>
        <a:xfrm xmlns:a="http://schemas.openxmlformats.org/drawingml/2006/main">
          <a:off x="4062908" y="148282"/>
          <a:ext cx="252028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smtClean="0"/>
            <a:t>Working Age Employment Rate</a:t>
          </a:r>
          <a:endParaRPr lang="en-GB"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0.08109</cdr:x>
      <cdr:y>0.39802</cdr:y>
    </cdr:from>
    <cdr:to>
      <cdr:x>0.23427</cdr:x>
      <cdr:y>0.46436</cdr:y>
    </cdr:to>
    <cdr:sp macro="" textlink="">
      <cdr:nvSpPr>
        <cdr:cNvPr id="2" name="TextBox 1"/>
        <cdr:cNvSpPr txBox="1"/>
      </cdr:nvSpPr>
      <cdr:spPr>
        <a:xfrm xmlns:a="http://schemas.openxmlformats.org/drawingml/2006/main">
          <a:off x="648072" y="1728192"/>
          <a:ext cx="1224136"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smtClean="0"/>
            <a:t>Men, CED</a:t>
          </a:r>
          <a:endParaRPr lang="en-GB" sz="1400" dirty="0"/>
        </a:p>
      </cdr:txBody>
    </cdr:sp>
  </cdr:relSizeAnchor>
  <cdr:relSizeAnchor xmlns:cdr="http://schemas.openxmlformats.org/drawingml/2006/chartDrawing">
    <cdr:from>
      <cdr:x>0.63974</cdr:x>
      <cdr:y>0.33169</cdr:y>
    </cdr:from>
    <cdr:to>
      <cdr:x>0.79292</cdr:x>
      <cdr:y>0.39802</cdr:y>
    </cdr:to>
    <cdr:sp macro="" textlink="">
      <cdr:nvSpPr>
        <cdr:cNvPr id="3" name="TextBox 1"/>
        <cdr:cNvSpPr txBox="1"/>
      </cdr:nvSpPr>
      <cdr:spPr>
        <a:xfrm xmlns:a="http://schemas.openxmlformats.org/drawingml/2006/main">
          <a:off x="5112568" y="1440160"/>
          <a:ext cx="122413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smtClean="0"/>
            <a:t>All, CED</a:t>
          </a:r>
          <a:endParaRPr lang="en-GB" sz="1400" dirty="0"/>
        </a:p>
      </cdr:txBody>
    </cdr:sp>
  </cdr:relSizeAnchor>
  <cdr:relSizeAnchor xmlns:cdr="http://schemas.openxmlformats.org/drawingml/2006/chartDrawing">
    <cdr:from>
      <cdr:x>0.78391</cdr:x>
      <cdr:y>0.29852</cdr:y>
    </cdr:from>
    <cdr:to>
      <cdr:x>0.93709</cdr:x>
      <cdr:y>0.36486</cdr:y>
    </cdr:to>
    <cdr:sp macro="" textlink="">
      <cdr:nvSpPr>
        <cdr:cNvPr id="4" name="TextBox 1"/>
        <cdr:cNvSpPr txBox="1"/>
      </cdr:nvSpPr>
      <cdr:spPr>
        <a:xfrm xmlns:a="http://schemas.openxmlformats.org/drawingml/2006/main">
          <a:off x="6264696" y="1296144"/>
          <a:ext cx="122413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smtClean="0"/>
            <a:t>All, CPI</a:t>
          </a:r>
          <a:endParaRPr lang="en-GB" sz="1400" dirty="0"/>
        </a:p>
      </cdr:txBody>
    </cdr:sp>
  </cdr:relSizeAnchor>
  <cdr:relSizeAnchor xmlns:cdr="http://schemas.openxmlformats.org/drawingml/2006/chartDrawing">
    <cdr:from>
      <cdr:x>0.15318</cdr:x>
      <cdr:y>0.49753</cdr:y>
    </cdr:from>
    <cdr:to>
      <cdr:x>0.30636</cdr:x>
      <cdr:y>0.56387</cdr:y>
    </cdr:to>
    <cdr:sp macro="" textlink="">
      <cdr:nvSpPr>
        <cdr:cNvPr id="5" name="TextBox 1"/>
        <cdr:cNvSpPr txBox="1"/>
      </cdr:nvSpPr>
      <cdr:spPr>
        <a:xfrm xmlns:a="http://schemas.openxmlformats.org/drawingml/2006/main">
          <a:off x="1224136" y="2160240"/>
          <a:ext cx="1224136"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smtClean="0"/>
            <a:t>Men, CPI</a:t>
          </a:r>
          <a:endParaRPr lang="en-GB" sz="1400" dirty="0"/>
        </a:p>
      </cdr:txBody>
    </cdr:sp>
  </cdr:relSizeAnchor>
  <cdr:relSizeAnchor xmlns:cdr="http://schemas.openxmlformats.org/drawingml/2006/chartDrawing">
    <cdr:from>
      <cdr:x>0.7749</cdr:x>
      <cdr:y>0.2156</cdr:y>
    </cdr:from>
    <cdr:to>
      <cdr:x>0.81094</cdr:x>
      <cdr:y>0.29852</cdr:y>
    </cdr:to>
    <cdr:cxnSp macro="">
      <cdr:nvCxnSpPr>
        <cdr:cNvPr id="9" name="Straight Arrow Connector 8"/>
        <cdr:cNvCxnSpPr/>
      </cdr:nvCxnSpPr>
      <cdr:spPr>
        <a:xfrm xmlns:a="http://schemas.openxmlformats.org/drawingml/2006/main" flipH="1" flipV="1">
          <a:off x="6192688" y="936104"/>
          <a:ext cx="288032" cy="360040"/>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77" cy="498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010" y="0"/>
            <a:ext cx="2945076" cy="498316"/>
          </a:xfrm>
          <a:prstGeom prst="rect">
            <a:avLst/>
          </a:prstGeom>
        </p:spPr>
        <p:txBody>
          <a:bodyPr vert="horz" lIns="91440" tIns="45720" rIns="91440" bIns="45720" rtlCol="0"/>
          <a:lstStyle>
            <a:lvl1pPr algn="r">
              <a:defRPr sz="1200"/>
            </a:lvl1pPr>
          </a:lstStyle>
          <a:p>
            <a:fld id="{F326A648-57DA-4BA8-AF2E-DB1B9F7CC25C}" type="datetimeFigureOut">
              <a:rPr lang="en-GB" smtClean="0"/>
              <a:t>24/11/2016</a:t>
            </a:fld>
            <a:endParaRPr lang="en-GB"/>
          </a:p>
        </p:txBody>
      </p:sp>
      <p:sp>
        <p:nvSpPr>
          <p:cNvPr id="4" name="Footer Placeholder 3"/>
          <p:cNvSpPr>
            <a:spLocks noGrp="1"/>
          </p:cNvSpPr>
          <p:nvPr>
            <p:ph type="ftr" sz="quarter" idx="2"/>
          </p:nvPr>
        </p:nvSpPr>
        <p:spPr>
          <a:xfrm>
            <a:off x="0" y="9428323"/>
            <a:ext cx="2945077" cy="498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010" y="9428323"/>
            <a:ext cx="2945076" cy="498316"/>
          </a:xfrm>
          <a:prstGeom prst="rect">
            <a:avLst/>
          </a:prstGeom>
        </p:spPr>
        <p:txBody>
          <a:bodyPr vert="horz" lIns="91440" tIns="45720" rIns="91440" bIns="45720" rtlCol="0" anchor="b"/>
          <a:lstStyle>
            <a:lvl1pPr algn="r">
              <a:defRPr sz="1200"/>
            </a:lvl1pPr>
          </a:lstStyle>
          <a:p>
            <a:fld id="{ED5D6071-6A06-4A88-92CC-781FF0DEBACD}" type="slidenum">
              <a:rPr lang="en-GB" smtClean="0"/>
              <a:t>‹#›</a:t>
            </a:fld>
            <a:endParaRPr lang="en-GB"/>
          </a:p>
        </p:txBody>
      </p:sp>
    </p:spTree>
    <p:extLst>
      <p:ext uri="{BB962C8B-B14F-4D97-AF65-F5344CB8AC3E}">
        <p14:creationId xmlns:p14="http://schemas.microsoft.com/office/powerpoint/2010/main" val="25038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1"/>
            <a:ext cx="2945659" cy="496332"/>
          </a:xfrm>
          <a:prstGeom prst="rect">
            <a:avLst/>
          </a:prstGeom>
        </p:spPr>
        <p:txBody>
          <a:bodyPr vert="horz" lIns="91440" tIns="45720" rIns="91440" bIns="45720" rtlCol="0"/>
          <a:lstStyle>
            <a:lvl1pPr algn="r">
              <a:defRPr sz="1200"/>
            </a:lvl1pPr>
          </a:lstStyle>
          <a:p>
            <a:fld id="{77A0A138-9CE8-4941-AE03-A9971F42E49D}" type="datetimeFigureOut">
              <a:rPr lang="en-GB" smtClean="0"/>
              <a:t>24/11/2016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440" tIns="45720" rIns="91440" bIns="45720" rtlCol="0" anchor="b"/>
          <a:lstStyle>
            <a:lvl1pPr algn="r">
              <a:defRPr sz="1200"/>
            </a:lvl1pPr>
          </a:lstStyle>
          <a:p>
            <a:fld id="{1870D292-4617-450E-9CD5-A99C022B5DFB}" type="slidenum">
              <a:rPr lang="en-GB" smtClean="0"/>
              <a:t>‹#›</a:t>
            </a:fld>
            <a:endParaRPr lang="en-GB"/>
          </a:p>
        </p:txBody>
      </p:sp>
    </p:spTree>
    <p:extLst>
      <p:ext uri="{BB962C8B-B14F-4D97-AF65-F5344CB8AC3E}">
        <p14:creationId xmlns:p14="http://schemas.microsoft.com/office/powerpoint/2010/main" val="1043751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E1AC56-6E05-485D-8584-E72FDA0C470E}" type="slidenum">
              <a:rPr lang="en-GB" smtClean="0"/>
              <a:pPr/>
              <a:t>1</a:t>
            </a:fld>
            <a:endParaRPr lang="en-GB"/>
          </a:p>
        </p:txBody>
      </p:sp>
    </p:spTree>
    <p:extLst>
      <p:ext uri="{BB962C8B-B14F-4D97-AF65-F5344CB8AC3E}">
        <p14:creationId xmlns:p14="http://schemas.microsoft.com/office/powerpoint/2010/main" val="78747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p>
        </p:txBody>
      </p:sp>
      <p:sp>
        <p:nvSpPr>
          <p:cNvPr id="4" name="Slide Number Placeholder 3"/>
          <p:cNvSpPr>
            <a:spLocks noGrp="1"/>
          </p:cNvSpPr>
          <p:nvPr>
            <p:ph type="sldNum" sz="quarter" idx="10"/>
          </p:nvPr>
        </p:nvSpPr>
        <p:spPr/>
        <p:txBody>
          <a:bodyPr/>
          <a:lstStyle/>
          <a:p>
            <a:fld id="{1870D292-4617-450E-9CD5-A99C022B5DFB}" type="slidenum">
              <a:rPr lang="en-GB" smtClean="0"/>
              <a:t>4</a:t>
            </a:fld>
            <a:endParaRPr lang="en-GB"/>
          </a:p>
        </p:txBody>
      </p:sp>
    </p:spTree>
    <p:extLst>
      <p:ext uri="{BB962C8B-B14F-4D97-AF65-F5344CB8AC3E}">
        <p14:creationId xmlns:p14="http://schemas.microsoft.com/office/powerpoint/2010/main" val="72740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1143000"/>
          </a:xfrm>
        </p:spPr>
        <p:txBody>
          <a:bodyPr/>
          <a:lstStyle>
            <a:lvl1pPr>
              <a:defRPr sz="3600"/>
            </a:lvl1pPr>
          </a:lstStyle>
          <a:p>
            <a:r>
              <a:rPr lang="en-US" dirty="0" smtClean="0"/>
              <a:t>Click to edit Master title style</a:t>
            </a:r>
            <a:endParaRPr lang="en-GB" dirty="0"/>
          </a:p>
        </p:txBody>
      </p:sp>
      <p:pic>
        <p:nvPicPr>
          <p:cNvPr id="6" name="Picture 5" descr="ppt bottom.png"/>
          <p:cNvPicPr>
            <a:picLocks noChangeAspect="1"/>
          </p:cNvPicPr>
          <p:nvPr userDrawn="1"/>
        </p:nvPicPr>
        <p:blipFill>
          <a:blip r:embed="rId2" cstate="print"/>
          <a:stretch>
            <a:fillRect/>
          </a:stretch>
        </p:blipFill>
        <p:spPr>
          <a:xfrm>
            <a:off x="0" y="6419789"/>
            <a:ext cx="5630061" cy="43821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73DC2-B9C1-4598-9D30-524FB1E9FF5C}"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C73DC2-B9C1-4598-9D30-524FB1E9FF5C}"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C73DC2-B9C1-4598-9D30-524FB1E9FF5C}" type="datetimeFigureOut">
              <a:rPr lang="en-GB" smtClean="0"/>
              <a:t>24/11/2016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C73DC2-B9C1-4598-9D30-524FB1E9FF5C}" type="datetimeFigureOut">
              <a:rPr lang="en-GB" smtClean="0"/>
              <a:t>24/11/2016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73DC2-B9C1-4598-9D30-524FB1E9FF5C}" type="datetimeFigureOut">
              <a:rPr lang="en-GB" smtClean="0"/>
              <a:t>24/11/2016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BDA6A1-A259-422E-BC5D-C9658E7A0524}" type="datetimeFigureOut">
              <a:rPr lang="en-GB" smtClean="0"/>
              <a:t>24/11/2016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BDA6A1-A259-422E-BC5D-C9658E7A0524}"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BDA6A1-A259-422E-BC5D-C9658E7A0524}" type="datetimeFigureOut">
              <a:rPr lang="en-GB" smtClean="0"/>
              <a:t>24/11/2016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BDA6A1-A259-422E-BC5D-C9658E7A0524}" type="datetimeFigureOut">
              <a:rPr lang="en-GB" smtClean="0"/>
              <a:t>24/11/2016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DA6A1-A259-422E-BC5D-C9658E7A0524}" type="datetimeFigureOut">
              <a:rPr lang="en-GB" smtClean="0"/>
              <a:t>24/11/2016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t>24/11/2016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DA6A1-A259-422E-BC5D-C9658E7A0524}" type="datetimeFigureOut">
              <a:rPr lang="en-GB" smtClean="0"/>
              <a:t>24/11/2016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FDB56-D0B6-47E2-99B0-17988AC48984}" type="slidenum">
              <a:rPr lang="en-GB" smtClean="0"/>
              <a:t>‹#›</a:t>
            </a:fld>
            <a:endParaRPr lang="en-GB"/>
          </a:p>
        </p:txBody>
      </p:sp>
      <p:cxnSp>
        <p:nvCxnSpPr>
          <p:cNvPr id="7" name="Straight Connector 6"/>
          <p:cNvCxnSpPr/>
          <p:nvPr/>
        </p:nvCxnSpPr>
        <p:spPr>
          <a:xfrm>
            <a:off x="683568" y="1124744"/>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niesr_logo round corners.jpg"/>
          <p:cNvPicPr>
            <a:picLocks noChangeAspect="1"/>
          </p:cNvPicPr>
          <p:nvPr/>
        </p:nvPicPr>
        <p:blipFill>
          <a:blip r:embed="rId14" cstate="print"/>
          <a:stretch>
            <a:fillRect/>
          </a:stretch>
        </p:blipFill>
        <p:spPr>
          <a:xfrm>
            <a:off x="611560" y="5949280"/>
            <a:ext cx="755904" cy="755904"/>
          </a:xfrm>
          <a:prstGeom prst="rect">
            <a:avLst/>
          </a:prstGeom>
        </p:spPr>
      </p:pic>
      <p:sp>
        <p:nvSpPr>
          <p:cNvPr id="10" name="Footer Placeholder 3"/>
          <p:cNvSpPr txBox="1">
            <a:spLocks/>
          </p:cNvSpPr>
          <p:nvPr/>
        </p:nvSpPr>
        <p:spPr>
          <a:xfrm>
            <a:off x="1403648" y="6309320"/>
            <a:ext cx="7272808"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smtClean="0">
                <a:ln>
                  <a:noFill/>
                </a:ln>
                <a:solidFill>
                  <a:schemeClr val="tx1"/>
                </a:solidFill>
                <a:effectLst/>
                <a:uLnTx/>
                <a:uFillTx/>
                <a:latin typeface="+mn-lt"/>
                <a:ea typeface="+mn-ea"/>
                <a:cs typeface="+mn-cs"/>
              </a:rPr>
              <a:t>National Institute of Economic and Social Research</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73DC2-B9C1-4598-9D30-524FB1E9FF5C}" type="datetimeFigureOut">
              <a:rPr lang="en-GB" smtClean="0"/>
              <a:t>24/11/2016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1E719-185E-43A7-BA87-57C4B1E4D6C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iesr_logo round corners.jpg"/>
          <p:cNvPicPr>
            <a:picLocks noChangeAspect="1"/>
          </p:cNvPicPr>
          <p:nvPr/>
        </p:nvPicPr>
        <p:blipFill>
          <a:blip r:embed="rId3" cstate="print"/>
          <a:stretch>
            <a:fillRect/>
          </a:stretch>
        </p:blipFill>
        <p:spPr>
          <a:xfrm>
            <a:off x="611560" y="5949280"/>
            <a:ext cx="755904" cy="755904"/>
          </a:xfrm>
          <a:prstGeom prst="rect">
            <a:avLst/>
          </a:prstGeom>
        </p:spPr>
      </p:pic>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43324" y="3016967"/>
            <a:ext cx="7920880" cy="1615827"/>
          </a:xfrm>
          <a:prstGeom prst="rect">
            <a:avLst/>
          </a:prstGeom>
        </p:spPr>
        <p:txBody>
          <a:bodyPr wrap="square">
            <a:spAutoFit/>
          </a:bodyPr>
          <a:lstStyle/>
          <a:p>
            <a:pPr algn="ctr"/>
            <a:r>
              <a:rPr lang="en-GB" sz="2800" dirty="0"/>
              <a:t>Professor Jagjit S. Chadha</a:t>
            </a:r>
          </a:p>
          <a:p>
            <a:pPr algn="ctr"/>
            <a:r>
              <a:rPr lang="en-GB" sz="2800" dirty="0" smtClean="0"/>
              <a:t>Mercers</a:t>
            </a:r>
            <a:r>
              <a:rPr lang="en-GB" sz="2800" dirty="0"/>
              <a:t>’ School Memorial Professor of Commerce </a:t>
            </a:r>
            <a:endParaRPr lang="en-GB" sz="2800" dirty="0" smtClean="0"/>
          </a:p>
          <a:p>
            <a:pPr algn="ctr"/>
            <a:r>
              <a:rPr lang="en-GB" sz="1600" dirty="0" smtClean="0"/>
              <a:t>© Jagjit S. Chadha 2016-7</a:t>
            </a:r>
            <a:endParaRPr lang="en-GB" sz="1600" dirty="0"/>
          </a:p>
          <a:p>
            <a:pPr>
              <a:lnSpc>
                <a:spcPct val="90000"/>
              </a:lnSpc>
            </a:pPr>
            <a:endParaRPr lang="en-GB" sz="3000" dirty="0" smtClean="0"/>
          </a:p>
        </p:txBody>
      </p:sp>
      <p:sp>
        <p:nvSpPr>
          <p:cNvPr id="2" name="TextBox 1"/>
          <p:cNvSpPr txBox="1"/>
          <p:nvPr/>
        </p:nvSpPr>
        <p:spPr>
          <a:xfrm>
            <a:off x="511154" y="39229"/>
            <a:ext cx="7920880" cy="3847207"/>
          </a:xfrm>
          <a:prstGeom prst="rect">
            <a:avLst/>
          </a:prstGeom>
          <a:noFill/>
        </p:spPr>
        <p:txBody>
          <a:bodyPr wrap="square" rtlCol="0">
            <a:spAutoFit/>
          </a:bodyPr>
          <a:lstStyle/>
          <a:p>
            <a:pPr algn="ctr"/>
            <a:endParaRPr lang="en-GB" sz="3200" dirty="0" smtClean="0"/>
          </a:p>
          <a:p>
            <a:pPr algn="ctr"/>
            <a:r>
              <a:rPr lang="en-GB" sz="3200" dirty="0" smtClean="0"/>
              <a:t>2016-7 Lecture Series: </a:t>
            </a:r>
          </a:p>
          <a:p>
            <a:pPr algn="ctr"/>
            <a:r>
              <a:rPr lang="en-GB" sz="3200" dirty="0" smtClean="0"/>
              <a:t>Where </a:t>
            </a:r>
            <a:r>
              <a:rPr lang="en-GB" sz="3200" dirty="0"/>
              <a:t>are we after the Storm? The UK Economy in the Aftermath of Financial </a:t>
            </a:r>
            <a:r>
              <a:rPr lang="en-GB" sz="3200" dirty="0" smtClean="0"/>
              <a:t>Crisis:</a:t>
            </a:r>
          </a:p>
          <a:p>
            <a:pPr algn="ctr"/>
            <a:r>
              <a:rPr lang="en-GB" sz="3600" dirty="0" smtClean="0"/>
              <a:t>Unemployment and Employment</a:t>
            </a:r>
          </a:p>
          <a:p>
            <a:pPr algn="ctr"/>
            <a:endParaRPr lang="en-GB" sz="3600" dirty="0" smtClean="0"/>
          </a:p>
          <a:p>
            <a:endParaRPr lang="en-GB" sz="4400" dirty="0"/>
          </a:p>
        </p:txBody>
      </p:sp>
      <p:pic>
        <p:nvPicPr>
          <p:cNvPr id="6" name="Picture 2" descr="https://bestmobileappawards.com/pub/wpscreenshots/Gresham-College-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3762" y="4157836"/>
            <a:ext cx="1689051" cy="1689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The National Minimum Wage</a:t>
            </a:r>
            <a:endParaRPr lang="en-GB" sz="3000" b="1" dirty="0"/>
          </a:p>
        </p:txBody>
      </p:sp>
      <p:sp>
        <p:nvSpPr>
          <p:cNvPr id="4" name="TextBox 3"/>
          <p:cNvSpPr txBox="1"/>
          <p:nvPr/>
        </p:nvSpPr>
        <p:spPr>
          <a:xfrm>
            <a:off x="683568" y="1268760"/>
            <a:ext cx="7344816" cy="4401205"/>
          </a:xfrm>
          <a:prstGeom prst="rect">
            <a:avLst/>
          </a:prstGeom>
          <a:noFill/>
        </p:spPr>
        <p:txBody>
          <a:bodyPr wrap="square" rtlCol="0">
            <a:spAutoFit/>
          </a:bodyPr>
          <a:lstStyle/>
          <a:p>
            <a:pPr marL="285750" indent="-285750">
              <a:buFont typeface="Arial" panose="020B0604020202020204" pitchFamily="34" charset="0"/>
              <a:buChar char="•"/>
            </a:pPr>
            <a:r>
              <a:rPr lang="en-GB" sz="2800" dirty="0" smtClean="0"/>
              <a:t>Minimum wage introduced in 1999 helped equity (distribution) and efficiency (offset labour market frictions) </a:t>
            </a:r>
          </a:p>
          <a:p>
            <a:pPr marL="285750" indent="-285750">
              <a:buFont typeface="Arial" panose="020B0604020202020204" pitchFamily="34" charset="0"/>
              <a:buChar char="•"/>
            </a:pPr>
            <a:r>
              <a:rPr lang="en-GB" sz="2800" dirty="0" smtClean="0"/>
              <a:t>Raised real and relative wages 	</a:t>
            </a:r>
          </a:p>
          <a:p>
            <a:pPr marL="285750" indent="-285750">
              <a:buFont typeface="Arial" panose="020B0604020202020204" pitchFamily="34" charset="0"/>
              <a:buChar char="•"/>
            </a:pPr>
            <a:r>
              <a:rPr lang="en-GB" sz="2800" dirty="0" smtClean="0"/>
              <a:t>But with no significant effects on employment</a:t>
            </a:r>
          </a:p>
          <a:p>
            <a:pPr marL="285750" indent="-285750">
              <a:buFont typeface="Arial" panose="020B0604020202020204" pitchFamily="34" charset="0"/>
              <a:buChar char="•"/>
            </a:pPr>
            <a:r>
              <a:rPr lang="en-GB" sz="2800" dirty="0" smtClean="0"/>
              <a:t>Labour may have used jobs as a stepping stone to the labour market entry</a:t>
            </a:r>
          </a:p>
          <a:p>
            <a:pPr marL="285750" indent="-285750">
              <a:buFont typeface="Arial" panose="020B0604020202020204" pitchFamily="34" charset="0"/>
              <a:buChar char="•"/>
            </a:pPr>
            <a:r>
              <a:rPr lang="en-GB" sz="2800" dirty="0" smtClean="0"/>
              <a:t>And firms intensified </a:t>
            </a:r>
            <a:r>
              <a:rPr lang="en-GB" sz="2800" dirty="0"/>
              <a:t>effort, altered work organisation and raised </a:t>
            </a:r>
            <a:r>
              <a:rPr lang="en-GB" sz="2800" dirty="0" smtClean="0"/>
              <a:t>human capital investment</a:t>
            </a:r>
          </a:p>
        </p:txBody>
      </p:sp>
    </p:spTree>
    <p:extLst>
      <p:ext uri="{BB962C8B-B14F-4D97-AF65-F5344CB8AC3E}">
        <p14:creationId xmlns:p14="http://schemas.microsoft.com/office/powerpoint/2010/main" val="2102492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pPr algn="l"/>
            <a:r>
              <a:rPr lang="en-GB" sz="3000" b="1" dirty="0" smtClean="0"/>
              <a:t>Minimum Wages (standard)</a:t>
            </a:r>
            <a:endParaRPr lang="en-GB" sz="3000" b="1"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cxnSp>
        <p:nvCxnSpPr>
          <p:cNvPr id="27" name="Straight Connector 26"/>
          <p:cNvCxnSpPr/>
          <p:nvPr/>
        </p:nvCxnSpPr>
        <p:spPr>
          <a:xfrm flipV="1">
            <a:off x="1884039" y="1638092"/>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cxnSp>
        <p:nvCxnSpPr>
          <p:cNvPr id="33" name="Straight Connector 32"/>
          <p:cNvCxnSpPr/>
          <p:nvPr/>
        </p:nvCxnSpPr>
        <p:spPr>
          <a:xfrm>
            <a:off x="1403648" y="2708920"/>
            <a:ext cx="27199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85295" y="2716664"/>
            <a:ext cx="0" cy="2422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40504" y="5238700"/>
            <a:ext cx="489582" cy="369332"/>
          </a:xfrm>
          <a:prstGeom prst="rect">
            <a:avLst/>
          </a:prstGeom>
          <a:noFill/>
        </p:spPr>
        <p:txBody>
          <a:bodyPr wrap="square" rtlCol="0">
            <a:spAutoFit/>
          </a:bodyPr>
          <a:lstStyle/>
          <a:p>
            <a:r>
              <a:rPr lang="en-GB" dirty="0" smtClean="0"/>
              <a:t>N</a:t>
            </a:r>
            <a:r>
              <a:rPr lang="en-GB" baseline="30000" dirty="0" smtClean="0"/>
              <a:t>1</a:t>
            </a:r>
            <a:endParaRPr lang="en-GB" dirty="0"/>
          </a:p>
        </p:txBody>
      </p:sp>
      <p:sp>
        <p:nvSpPr>
          <p:cNvPr id="39" name="TextBox 38"/>
          <p:cNvSpPr txBox="1"/>
          <p:nvPr/>
        </p:nvSpPr>
        <p:spPr>
          <a:xfrm>
            <a:off x="475023" y="2531998"/>
            <a:ext cx="864096" cy="369332"/>
          </a:xfrm>
          <a:prstGeom prst="rect">
            <a:avLst/>
          </a:prstGeom>
          <a:noFill/>
        </p:spPr>
        <p:txBody>
          <a:bodyPr wrap="square" rtlCol="0">
            <a:spAutoFit/>
          </a:bodyPr>
          <a:lstStyle/>
          <a:p>
            <a:r>
              <a:rPr lang="en-GB" dirty="0" smtClean="0"/>
              <a:t>(W/P)</a:t>
            </a:r>
            <a:r>
              <a:rPr lang="en-GB" baseline="30000" dirty="0" smtClean="0"/>
              <a:t>*</a:t>
            </a:r>
            <a:endParaRPr lang="en-GB" dirty="0"/>
          </a:p>
        </p:txBody>
      </p:sp>
      <p:sp>
        <p:nvSpPr>
          <p:cNvPr id="40" name="Left Brace 39"/>
          <p:cNvSpPr/>
          <p:nvPr/>
        </p:nvSpPr>
        <p:spPr>
          <a:xfrm rot="16200000" flipV="1">
            <a:off x="6048164" y="1016732"/>
            <a:ext cx="288032" cy="2232247"/>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5403880" y="2979426"/>
            <a:ext cx="371872" cy="369332"/>
          </a:xfrm>
          <a:prstGeom prst="rect">
            <a:avLst/>
          </a:prstGeom>
          <a:noFill/>
        </p:spPr>
        <p:txBody>
          <a:bodyPr wrap="square" rtlCol="0">
            <a:spAutoFit/>
          </a:bodyPr>
          <a:lstStyle/>
          <a:p>
            <a:r>
              <a:rPr lang="en-GB" dirty="0" smtClean="0"/>
              <a:t>U</a:t>
            </a:r>
            <a:endParaRPr lang="en-GB" dirty="0"/>
          </a:p>
        </p:txBody>
      </p:sp>
      <p:cxnSp>
        <p:nvCxnSpPr>
          <p:cNvPr id="19" name="Straight Connector 18"/>
          <p:cNvCxnSpPr/>
          <p:nvPr/>
        </p:nvCxnSpPr>
        <p:spPr>
          <a:xfrm>
            <a:off x="1403648" y="1988840"/>
            <a:ext cx="36724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Left Brace 20"/>
          <p:cNvSpPr/>
          <p:nvPr/>
        </p:nvSpPr>
        <p:spPr>
          <a:xfrm rot="5400000" flipV="1">
            <a:off x="4041936" y="942114"/>
            <a:ext cx="288032" cy="1780212"/>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 name="Straight Arrow Connector 3"/>
          <p:cNvCxnSpPr/>
          <p:nvPr/>
        </p:nvCxnSpPr>
        <p:spPr>
          <a:xfrm flipV="1">
            <a:off x="1007604" y="1976238"/>
            <a:ext cx="0" cy="4446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23528" y="1658540"/>
            <a:ext cx="1116124" cy="369332"/>
          </a:xfrm>
          <a:prstGeom prst="rect">
            <a:avLst/>
          </a:prstGeom>
          <a:noFill/>
        </p:spPr>
        <p:txBody>
          <a:bodyPr wrap="square" rtlCol="0">
            <a:spAutoFit/>
          </a:bodyPr>
          <a:lstStyle/>
          <a:p>
            <a:r>
              <a:rPr lang="en-GB" dirty="0" smtClean="0"/>
              <a:t>(W/P)</a:t>
            </a:r>
            <a:r>
              <a:rPr lang="en-GB" baseline="30000" dirty="0" smtClean="0"/>
              <a:t>min</a:t>
            </a:r>
            <a:endParaRPr lang="en-GB" baseline="30000" dirty="0"/>
          </a:p>
        </p:txBody>
      </p:sp>
      <p:cxnSp>
        <p:nvCxnSpPr>
          <p:cNvPr id="13" name="Straight Arrow Connector 12"/>
          <p:cNvCxnSpPr/>
          <p:nvPr/>
        </p:nvCxnSpPr>
        <p:spPr>
          <a:xfrm flipH="1">
            <a:off x="3456438" y="5413866"/>
            <a:ext cx="48406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948595" y="5238700"/>
            <a:ext cx="599975" cy="369332"/>
          </a:xfrm>
          <a:prstGeom prst="rect">
            <a:avLst/>
          </a:prstGeom>
          <a:noFill/>
        </p:spPr>
        <p:txBody>
          <a:bodyPr wrap="square" rtlCol="0">
            <a:spAutoFit/>
          </a:bodyPr>
          <a:lstStyle/>
          <a:p>
            <a:r>
              <a:rPr lang="en-GB" dirty="0" err="1" smtClean="0"/>
              <a:t>N</a:t>
            </a:r>
            <a:r>
              <a:rPr lang="en-GB" baseline="30000" dirty="0" err="1" smtClean="0"/>
              <a:t>min</a:t>
            </a:r>
            <a:endParaRPr lang="en-GB" baseline="30000" dirty="0"/>
          </a:p>
        </p:txBody>
      </p:sp>
      <p:cxnSp>
        <p:nvCxnSpPr>
          <p:cNvPr id="29" name="Straight Connector 28"/>
          <p:cNvCxnSpPr/>
          <p:nvPr/>
        </p:nvCxnSpPr>
        <p:spPr>
          <a:xfrm>
            <a:off x="3295846" y="1976237"/>
            <a:ext cx="0" cy="31626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70706" y="5456098"/>
            <a:ext cx="861861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Minimum wages must reduce employment and increase unemployment!</a:t>
            </a:r>
            <a:endParaRPr lang="en-GB" dirty="0"/>
          </a:p>
        </p:txBody>
      </p:sp>
    </p:spTree>
    <p:extLst>
      <p:ext uri="{BB962C8B-B14F-4D97-AF65-F5344CB8AC3E}">
        <p14:creationId xmlns:p14="http://schemas.microsoft.com/office/powerpoint/2010/main" val="3623661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pPr algn="l"/>
            <a:r>
              <a:rPr lang="en-GB" sz="3000" b="1" dirty="0" smtClean="0"/>
              <a:t>Minimum Wages (labour market frictions)</a:t>
            </a:r>
            <a:endParaRPr lang="en-GB" sz="3000" b="1"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cxnSp>
        <p:nvCxnSpPr>
          <p:cNvPr id="27" name="Straight Connector 26"/>
          <p:cNvCxnSpPr/>
          <p:nvPr/>
        </p:nvCxnSpPr>
        <p:spPr>
          <a:xfrm flipV="1">
            <a:off x="1884039" y="1638092"/>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sp>
        <p:nvSpPr>
          <p:cNvPr id="40" name="Left Brace 39"/>
          <p:cNvSpPr/>
          <p:nvPr/>
        </p:nvSpPr>
        <p:spPr>
          <a:xfrm rot="5400000" flipV="1">
            <a:off x="4965891" y="1446892"/>
            <a:ext cx="288032" cy="323605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4970146" y="2591744"/>
            <a:ext cx="371872" cy="369332"/>
          </a:xfrm>
          <a:prstGeom prst="rect">
            <a:avLst/>
          </a:prstGeom>
          <a:noFill/>
        </p:spPr>
        <p:txBody>
          <a:bodyPr wrap="square" rtlCol="0">
            <a:spAutoFit/>
          </a:bodyPr>
          <a:lstStyle/>
          <a:p>
            <a:r>
              <a:rPr lang="en-GB" dirty="0" smtClean="0"/>
              <a:t>U</a:t>
            </a:r>
            <a:endParaRPr lang="en-GB" dirty="0"/>
          </a:p>
        </p:txBody>
      </p:sp>
      <p:cxnSp>
        <p:nvCxnSpPr>
          <p:cNvPr id="19" name="Straight Connector 18"/>
          <p:cNvCxnSpPr/>
          <p:nvPr/>
        </p:nvCxnSpPr>
        <p:spPr>
          <a:xfrm flipV="1">
            <a:off x="1884039" y="1268760"/>
            <a:ext cx="2546047" cy="264596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30086" y="1135797"/>
            <a:ext cx="1080120" cy="369332"/>
          </a:xfrm>
          <a:prstGeom prst="rect">
            <a:avLst/>
          </a:prstGeom>
          <a:noFill/>
        </p:spPr>
        <p:txBody>
          <a:bodyPr wrap="square" rtlCol="0">
            <a:spAutoFit/>
          </a:bodyPr>
          <a:lstStyle/>
          <a:p>
            <a:r>
              <a:rPr lang="en-GB" dirty="0" smtClean="0"/>
              <a:t>N</a:t>
            </a:r>
            <a:r>
              <a:rPr lang="en-GB" baseline="30000" dirty="0" smtClean="0"/>
              <a:t>S (MC)</a:t>
            </a:r>
            <a:endParaRPr lang="en-GB" baseline="30000" dirty="0"/>
          </a:p>
        </p:txBody>
      </p:sp>
      <p:cxnSp>
        <p:nvCxnSpPr>
          <p:cNvPr id="25" name="Straight Connector 24"/>
          <p:cNvCxnSpPr/>
          <p:nvPr/>
        </p:nvCxnSpPr>
        <p:spPr>
          <a:xfrm>
            <a:off x="1403648" y="2204864"/>
            <a:ext cx="20882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491880" y="2204864"/>
            <a:ext cx="0" cy="2952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03648" y="3212976"/>
            <a:ext cx="20882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95536" y="3028310"/>
            <a:ext cx="972208" cy="369332"/>
          </a:xfrm>
          <a:prstGeom prst="rect">
            <a:avLst/>
          </a:prstGeom>
          <a:noFill/>
        </p:spPr>
        <p:txBody>
          <a:bodyPr wrap="square" rtlCol="0">
            <a:spAutoFit/>
          </a:bodyPr>
          <a:lstStyle/>
          <a:p>
            <a:r>
              <a:rPr lang="en-GB" dirty="0" smtClean="0"/>
              <a:t>(W/P)</a:t>
            </a:r>
            <a:r>
              <a:rPr lang="en-GB" baseline="30000" dirty="0" smtClean="0"/>
              <a:t>**</a:t>
            </a:r>
            <a:endParaRPr lang="en-GB" baseline="30000" dirty="0"/>
          </a:p>
        </p:txBody>
      </p:sp>
      <p:sp>
        <p:nvSpPr>
          <p:cNvPr id="14" name="TextBox 13"/>
          <p:cNvSpPr txBox="1"/>
          <p:nvPr/>
        </p:nvSpPr>
        <p:spPr>
          <a:xfrm>
            <a:off x="664019" y="2060848"/>
            <a:ext cx="486104" cy="369332"/>
          </a:xfrm>
          <a:prstGeom prst="rect">
            <a:avLst/>
          </a:prstGeom>
          <a:noFill/>
        </p:spPr>
        <p:txBody>
          <a:bodyPr wrap="square" rtlCol="0">
            <a:spAutoFit/>
          </a:bodyPr>
          <a:lstStyle/>
          <a:p>
            <a:r>
              <a:rPr lang="en-GB" dirty="0" smtClean="0"/>
              <a:t>VF</a:t>
            </a:r>
            <a:endParaRPr lang="en-GB" dirty="0"/>
          </a:p>
        </p:txBody>
      </p:sp>
      <p:sp>
        <p:nvSpPr>
          <p:cNvPr id="34" name="TextBox 33"/>
          <p:cNvSpPr txBox="1"/>
          <p:nvPr/>
        </p:nvSpPr>
        <p:spPr>
          <a:xfrm>
            <a:off x="3247089" y="5248175"/>
            <a:ext cx="489582" cy="369332"/>
          </a:xfrm>
          <a:prstGeom prst="rect">
            <a:avLst/>
          </a:prstGeom>
          <a:noFill/>
        </p:spPr>
        <p:txBody>
          <a:bodyPr wrap="square" rtlCol="0">
            <a:spAutoFit/>
          </a:bodyPr>
          <a:lstStyle/>
          <a:p>
            <a:r>
              <a:rPr lang="en-GB" dirty="0" smtClean="0"/>
              <a:t>N</a:t>
            </a:r>
            <a:r>
              <a:rPr lang="en-GB" baseline="30000" dirty="0"/>
              <a:t>2</a:t>
            </a:r>
            <a:endParaRPr lang="en-GB" dirty="0"/>
          </a:p>
        </p:txBody>
      </p:sp>
      <p:sp>
        <p:nvSpPr>
          <p:cNvPr id="37" name="TextBox 36"/>
          <p:cNvSpPr txBox="1"/>
          <p:nvPr/>
        </p:nvSpPr>
        <p:spPr>
          <a:xfrm>
            <a:off x="560288" y="5456098"/>
            <a:ext cx="861861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Not so clear when there are labour market frictions</a:t>
            </a:r>
            <a:endParaRPr lang="en-GB" dirty="0"/>
          </a:p>
        </p:txBody>
      </p:sp>
    </p:spTree>
    <p:extLst>
      <p:ext uri="{BB962C8B-B14F-4D97-AF65-F5344CB8AC3E}">
        <p14:creationId xmlns:p14="http://schemas.microsoft.com/office/powerpoint/2010/main" val="1234539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pPr algn="l"/>
            <a:r>
              <a:rPr lang="en-GB" sz="3000" b="1" dirty="0" smtClean="0"/>
              <a:t>Minimum Wages</a:t>
            </a:r>
            <a:endParaRPr lang="en-GB" sz="3000" b="1"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cxnSp>
        <p:nvCxnSpPr>
          <p:cNvPr id="27" name="Straight Connector 26"/>
          <p:cNvCxnSpPr/>
          <p:nvPr/>
        </p:nvCxnSpPr>
        <p:spPr>
          <a:xfrm flipV="1">
            <a:off x="1884039" y="1638092"/>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cxnSp>
        <p:nvCxnSpPr>
          <p:cNvPr id="33" name="Straight Connector 32"/>
          <p:cNvCxnSpPr/>
          <p:nvPr/>
        </p:nvCxnSpPr>
        <p:spPr>
          <a:xfrm>
            <a:off x="1403648" y="2708920"/>
            <a:ext cx="2719934"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85295" y="2690592"/>
            <a:ext cx="0" cy="24482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40504" y="5238700"/>
            <a:ext cx="489582" cy="369332"/>
          </a:xfrm>
          <a:prstGeom prst="rect">
            <a:avLst/>
          </a:prstGeom>
          <a:noFill/>
        </p:spPr>
        <p:txBody>
          <a:bodyPr wrap="square" rtlCol="0">
            <a:spAutoFit/>
          </a:bodyPr>
          <a:lstStyle/>
          <a:p>
            <a:r>
              <a:rPr lang="en-GB" dirty="0" smtClean="0"/>
              <a:t>N</a:t>
            </a:r>
            <a:r>
              <a:rPr lang="en-GB" baseline="30000" dirty="0" smtClean="0"/>
              <a:t>1</a:t>
            </a:r>
            <a:endParaRPr lang="en-GB" dirty="0"/>
          </a:p>
        </p:txBody>
      </p:sp>
      <p:sp>
        <p:nvSpPr>
          <p:cNvPr id="39" name="TextBox 38"/>
          <p:cNvSpPr txBox="1"/>
          <p:nvPr/>
        </p:nvSpPr>
        <p:spPr>
          <a:xfrm>
            <a:off x="251520" y="2531998"/>
            <a:ext cx="1087599" cy="369332"/>
          </a:xfrm>
          <a:prstGeom prst="rect">
            <a:avLst/>
          </a:prstGeom>
          <a:noFill/>
        </p:spPr>
        <p:txBody>
          <a:bodyPr wrap="square" rtlCol="0">
            <a:spAutoFit/>
          </a:bodyPr>
          <a:lstStyle/>
          <a:p>
            <a:r>
              <a:rPr lang="en-GB" dirty="0" smtClean="0"/>
              <a:t>(W/P)</a:t>
            </a:r>
            <a:r>
              <a:rPr lang="en-GB" baseline="30000" dirty="0" smtClean="0"/>
              <a:t>min</a:t>
            </a:r>
            <a:endParaRPr lang="en-GB" baseline="30000" dirty="0"/>
          </a:p>
        </p:txBody>
      </p:sp>
      <p:sp>
        <p:nvSpPr>
          <p:cNvPr id="40" name="Left Brace 39"/>
          <p:cNvSpPr/>
          <p:nvPr/>
        </p:nvSpPr>
        <p:spPr>
          <a:xfrm rot="5400000" flipV="1">
            <a:off x="5422766" y="1170926"/>
            <a:ext cx="288032" cy="276297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5380846" y="2020198"/>
            <a:ext cx="371872" cy="369332"/>
          </a:xfrm>
          <a:prstGeom prst="rect">
            <a:avLst/>
          </a:prstGeom>
          <a:noFill/>
        </p:spPr>
        <p:txBody>
          <a:bodyPr wrap="square" rtlCol="0">
            <a:spAutoFit/>
          </a:bodyPr>
          <a:lstStyle/>
          <a:p>
            <a:r>
              <a:rPr lang="en-GB" dirty="0" smtClean="0"/>
              <a:t>U</a:t>
            </a:r>
            <a:endParaRPr lang="en-GB" dirty="0"/>
          </a:p>
        </p:txBody>
      </p:sp>
      <p:cxnSp>
        <p:nvCxnSpPr>
          <p:cNvPr id="19" name="Straight Connector 18"/>
          <p:cNvCxnSpPr/>
          <p:nvPr/>
        </p:nvCxnSpPr>
        <p:spPr>
          <a:xfrm flipV="1">
            <a:off x="1884039" y="1268760"/>
            <a:ext cx="2546047" cy="264596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30086" y="1135797"/>
            <a:ext cx="1080120" cy="369332"/>
          </a:xfrm>
          <a:prstGeom prst="rect">
            <a:avLst/>
          </a:prstGeom>
          <a:noFill/>
        </p:spPr>
        <p:txBody>
          <a:bodyPr wrap="square" rtlCol="0">
            <a:spAutoFit/>
          </a:bodyPr>
          <a:lstStyle/>
          <a:p>
            <a:r>
              <a:rPr lang="en-GB" dirty="0" smtClean="0"/>
              <a:t>N</a:t>
            </a:r>
            <a:r>
              <a:rPr lang="en-GB" baseline="30000" dirty="0" smtClean="0"/>
              <a:t>S (MC)</a:t>
            </a:r>
            <a:endParaRPr lang="en-GB" baseline="30000" dirty="0"/>
          </a:p>
        </p:txBody>
      </p:sp>
      <p:cxnSp>
        <p:nvCxnSpPr>
          <p:cNvPr id="25" name="Straight Connector 24"/>
          <p:cNvCxnSpPr/>
          <p:nvPr/>
        </p:nvCxnSpPr>
        <p:spPr>
          <a:xfrm>
            <a:off x="1403648" y="2204864"/>
            <a:ext cx="20882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491880" y="2204864"/>
            <a:ext cx="0" cy="2952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03648" y="3212976"/>
            <a:ext cx="20882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95536" y="3028310"/>
            <a:ext cx="972208" cy="369332"/>
          </a:xfrm>
          <a:prstGeom prst="rect">
            <a:avLst/>
          </a:prstGeom>
          <a:noFill/>
        </p:spPr>
        <p:txBody>
          <a:bodyPr wrap="square" rtlCol="0">
            <a:spAutoFit/>
          </a:bodyPr>
          <a:lstStyle/>
          <a:p>
            <a:r>
              <a:rPr lang="en-GB" dirty="0" smtClean="0"/>
              <a:t>(W/P)</a:t>
            </a:r>
            <a:r>
              <a:rPr lang="en-GB" baseline="30000" dirty="0" smtClean="0"/>
              <a:t>**</a:t>
            </a:r>
            <a:endParaRPr lang="en-GB" baseline="30000" dirty="0"/>
          </a:p>
        </p:txBody>
      </p:sp>
      <p:sp>
        <p:nvSpPr>
          <p:cNvPr id="14" name="TextBox 13"/>
          <p:cNvSpPr txBox="1"/>
          <p:nvPr/>
        </p:nvSpPr>
        <p:spPr>
          <a:xfrm>
            <a:off x="664019" y="2060848"/>
            <a:ext cx="486104" cy="369332"/>
          </a:xfrm>
          <a:prstGeom prst="rect">
            <a:avLst/>
          </a:prstGeom>
          <a:noFill/>
        </p:spPr>
        <p:txBody>
          <a:bodyPr wrap="square" rtlCol="0">
            <a:spAutoFit/>
          </a:bodyPr>
          <a:lstStyle/>
          <a:p>
            <a:r>
              <a:rPr lang="en-GB" dirty="0" smtClean="0"/>
              <a:t>VF</a:t>
            </a:r>
            <a:endParaRPr lang="en-GB" dirty="0"/>
          </a:p>
        </p:txBody>
      </p:sp>
      <p:cxnSp>
        <p:nvCxnSpPr>
          <p:cNvPr id="17" name="Straight Arrow Connector 16"/>
          <p:cNvCxnSpPr/>
          <p:nvPr/>
        </p:nvCxnSpPr>
        <p:spPr>
          <a:xfrm>
            <a:off x="3400446" y="5248175"/>
            <a:ext cx="78485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247089" y="5248175"/>
            <a:ext cx="489582" cy="369332"/>
          </a:xfrm>
          <a:prstGeom prst="rect">
            <a:avLst/>
          </a:prstGeom>
          <a:noFill/>
        </p:spPr>
        <p:txBody>
          <a:bodyPr wrap="square" rtlCol="0">
            <a:spAutoFit/>
          </a:bodyPr>
          <a:lstStyle/>
          <a:p>
            <a:r>
              <a:rPr lang="en-GB" dirty="0" smtClean="0"/>
              <a:t>N</a:t>
            </a:r>
            <a:r>
              <a:rPr lang="en-GB" baseline="30000" dirty="0"/>
              <a:t>2</a:t>
            </a:r>
            <a:endParaRPr lang="en-GB" dirty="0"/>
          </a:p>
        </p:txBody>
      </p:sp>
      <p:sp>
        <p:nvSpPr>
          <p:cNvPr id="35" name="TextBox 34"/>
          <p:cNvSpPr txBox="1"/>
          <p:nvPr/>
        </p:nvSpPr>
        <p:spPr>
          <a:xfrm>
            <a:off x="370706" y="5456098"/>
            <a:ext cx="861861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Might raise employment and lower unemployment!</a:t>
            </a:r>
            <a:endParaRPr lang="en-GB" dirty="0"/>
          </a:p>
        </p:txBody>
      </p:sp>
      <p:cxnSp>
        <p:nvCxnSpPr>
          <p:cNvPr id="32" name="Straight Connector 31"/>
          <p:cNvCxnSpPr/>
          <p:nvPr/>
        </p:nvCxnSpPr>
        <p:spPr>
          <a:xfrm flipH="1">
            <a:off x="4162936" y="1566085"/>
            <a:ext cx="3993" cy="114264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266872" y="2682084"/>
            <a:ext cx="7479" cy="59439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062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3797" y="1196751"/>
            <a:ext cx="4954468" cy="4627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Minimum Wage: Impact on Income Distribution</a:t>
            </a:r>
            <a:endParaRPr lang="en-GB" sz="3000" b="1" dirty="0"/>
          </a:p>
        </p:txBody>
      </p:sp>
    </p:spTree>
    <p:extLst>
      <p:ext uri="{BB962C8B-B14F-4D97-AF65-F5344CB8AC3E}">
        <p14:creationId xmlns:p14="http://schemas.microsoft.com/office/powerpoint/2010/main" val="391205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1" y="1297185"/>
            <a:ext cx="5810597" cy="4469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Minimum Wage: Impact on Employment</a:t>
            </a:r>
            <a:endParaRPr lang="en-GB" sz="3000" b="1" dirty="0"/>
          </a:p>
        </p:txBody>
      </p:sp>
      <p:cxnSp>
        <p:nvCxnSpPr>
          <p:cNvPr id="4" name="Straight Arrow Connector 3"/>
          <p:cNvCxnSpPr/>
          <p:nvPr/>
        </p:nvCxnSpPr>
        <p:spPr>
          <a:xfrm>
            <a:off x="3400446" y="5248175"/>
            <a:ext cx="78485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371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Low Pay Commission work: Metcalf (2007)</a:t>
            </a:r>
            <a:endParaRPr lang="en-GB" sz="3000" b="1" dirty="0"/>
          </a:p>
        </p:txBody>
      </p:sp>
      <p:sp>
        <p:nvSpPr>
          <p:cNvPr id="4" name="TextBox 3"/>
          <p:cNvSpPr txBox="1"/>
          <p:nvPr/>
        </p:nvSpPr>
        <p:spPr>
          <a:xfrm>
            <a:off x="683568" y="1268760"/>
            <a:ext cx="7344816" cy="5262979"/>
          </a:xfrm>
          <a:prstGeom prst="rect">
            <a:avLst/>
          </a:prstGeom>
          <a:noFill/>
        </p:spPr>
        <p:txBody>
          <a:bodyPr wrap="square" rtlCol="0">
            <a:spAutoFit/>
          </a:bodyPr>
          <a:lstStyle/>
          <a:p>
            <a:pPr marL="285750" indent="-285750">
              <a:buFont typeface="Arial" panose="020B0604020202020204" pitchFamily="34" charset="0"/>
              <a:buChar char="•"/>
            </a:pPr>
            <a:r>
              <a:rPr lang="en-GB" sz="2800" dirty="0"/>
              <a:t>The relative price of minimum wage-produced consumer services rose relative to the </a:t>
            </a:r>
            <a:r>
              <a:rPr lang="en-GB" sz="2800" dirty="0" smtClean="0"/>
              <a:t>RPI</a:t>
            </a:r>
            <a:endParaRPr lang="en-GB" sz="2800" dirty="0"/>
          </a:p>
          <a:p>
            <a:pPr marL="285750" indent="-285750">
              <a:buFont typeface="Arial" panose="020B0604020202020204" pitchFamily="34" charset="0"/>
              <a:buChar char="•"/>
            </a:pPr>
            <a:r>
              <a:rPr lang="en-GB" sz="2800" dirty="0"/>
              <a:t>Profits in firms employing low wage workers fell relative to other </a:t>
            </a:r>
            <a:r>
              <a:rPr lang="en-GB" sz="2800" dirty="0" smtClean="0"/>
              <a:t>firms </a:t>
            </a:r>
          </a:p>
          <a:p>
            <a:pPr marL="285750" indent="-285750">
              <a:buFont typeface="Arial" panose="020B0604020202020204" pitchFamily="34" charset="0"/>
              <a:buChar char="•"/>
            </a:pPr>
            <a:r>
              <a:rPr lang="en-GB" sz="2800" dirty="0" smtClean="0"/>
              <a:t>Overall share </a:t>
            </a:r>
            <a:r>
              <a:rPr lang="en-GB" sz="2800" dirty="0"/>
              <a:t>of profit in national income has </a:t>
            </a:r>
            <a:r>
              <a:rPr lang="en-GB" sz="2800" dirty="0" smtClean="0"/>
              <a:t>been lower</a:t>
            </a:r>
          </a:p>
          <a:p>
            <a:pPr marL="285750" indent="-285750">
              <a:buFont typeface="Arial" panose="020B0604020202020204" pitchFamily="34" charset="0"/>
              <a:buChar char="•"/>
            </a:pPr>
            <a:r>
              <a:rPr lang="en-GB" sz="2800" dirty="0" smtClean="0"/>
              <a:t>Firms </a:t>
            </a:r>
            <a:r>
              <a:rPr lang="en-GB" sz="2800" dirty="0"/>
              <a:t>adjusted hours rather than </a:t>
            </a:r>
            <a:r>
              <a:rPr lang="en-GB" sz="2800" dirty="0" smtClean="0"/>
              <a:t>workers.</a:t>
            </a:r>
          </a:p>
          <a:p>
            <a:pPr marL="285750" indent="-285750">
              <a:buFont typeface="Arial" panose="020B0604020202020204" pitchFamily="34" charset="0"/>
              <a:buChar char="•"/>
            </a:pPr>
            <a:r>
              <a:rPr lang="en-GB" sz="2800" dirty="0" smtClean="0"/>
              <a:t>Labour </a:t>
            </a:r>
            <a:r>
              <a:rPr lang="en-GB" sz="2800" dirty="0"/>
              <a:t>market frictions – imperfect information, mobility costs and tastes – give the employer some market </a:t>
            </a:r>
            <a:r>
              <a:rPr lang="en-GB" sz="2800" dirty="0" smtClean="0"/>
              <a:t>power</a:t>
            </a:r>
            <a:endParaRPr lang="en-GB" sz="2800" dirty="0"/>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endParaRPr lang="en-GB" sz="2800" dirty="0"/>
          </a:p>
        </p:txBody>
      </p:sp>
    </p:spTree>
    <p:extLst>
      <p:ext uri="{BB962C8B-B14F-4D97-AF65-F5344CB8AC3E}">
        <p14:creationId xmlns:p14="http://schemas.microsoft.com/office/powerpoint/2010/main" val="1774617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979577514"/>
              </p:ext>
            </p:extLst>
          </p:nvPr>
        </p:nvGraphicFramePr>
        <p:xfrm>
          <a:off x="683568" y="620688"/>
          <a:ext cx="7753626" cy="527803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Box 2"/>
          <p:cNvSpPr txBox="1">
            <a:spLocks noChangeArrowheads="1"/>
          </p:cNvSpPr>
          <p:nvPr/>
        </p:nvSpPr>
        <p:spPr bwMode="auto">
          <a:xfrm>
            <a:off x="827584" y="167728"/>
            <a:ext cx="690147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US" altLang="en-US" sz="3000" b="1" dirty="0" smtClean="0">
                <a:latin typeface="+mj-lt"/>
              </a:rPr>
              <a:t>Recessions are Surprises</a:t>
            </a:r>
            <a:endParaRPr lang="en-US" altLang="en-US" sz="3000" b="1" dirty="0">
              <a:latin typeface="+mj-lt"/>
            </a:endParaRPr>
          </a:p>
        </p:txBody>
      </p:sp>
      <p:sp>
        <p:nvSpPr>
          <p:cNvPr id="4" name="TextBox 3"/>
          <p:cNvSpPr txBox="1"/>
          <p:nvPr/>
        </p:nvSpPr>
        <p:spPr>
          <a:xfrm>
            <a:off x="107504" y="773196"/>
            <a:ext cx="864096" cy="646331"/>
          </a:xfrm>
          <a:prstGeom prst="rect">
            <a:avLst/>
          </a:prstGeom>
          <a:noFill/>
        </p:spPr>
        <p:txBody>
          <a:bodyPr wrap="square" rtlCol="0">
            <a:spAutoFit/>
          </a:bodyPr>
          <a:lstStyle/>
          <a:p>
            <a:r>
              <a:rPr lang="en-GB" dirty="0" smtClean="0"/>
              <a:t>y/y growth</a:t>
            </a:r>
            <a:endParaRPr lang="en-GB" dirty="0"/>
          </a:p>
        </p:txBody>
      </p:sp>
      <p:cxnSp>
        <p:nvCxnSpPr>
          <p:cNvPr id="6" name="Straight Arrow Connector 5"/>
          <p:cNvCxnSpPr/>
          <p:nvPr/>
        </p:nvCxnSpPr>
        <p:spPr>
          <a:xfrm>
            <a:off x="5794995" y="3314601"/>
            <a:ext cx="0" cy="158417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067944" y="3645024"/>
            <a:ext cx="1944216" cy="646331"/>
          </a:xfrm>
          <a:prstGeom prst="rect">
            <a:avLst/>
          </a:prstGeom>
          <a:noFill/>
        </p:spPr>
        <p:txBody>
          <a:bodyPr wrap="square" rtlCol="0">
            <a:spAutoFit/>
          </a:bodyPr>
          <a:lstStyle/>
          <a:p>
            <a:r>
              <a:rPr lang="en-GB" dirty="0" smtClean="0"/>
              <a:t>Pushes up Unemployment</a:t>
            </a:r>
            <a:endParaRPr lang="en-GB" dirty="0"/>
          </a:p>
        </p:txBody>
      </p:sp>
      <p:sp>
        <p:nvSpPr>
          <p:cNvPr id="8" name="TextBox 7"/>
          <p:cNvSpPr txBox="1"/>
          <p:nvPr/>
        </p:nvSpPr>
        <p:spPr>
          <a:xfrm>
            <a:off x="1454399" y="5805264"/>
            <a:ext cx="5925913"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Should have expected a large increase in unemployment</a:t>
            </a:r>
            <a:endParaRPr lang="en-GB" dirty="0"/>
          </a:p>
        </p:txBody>
      </p:sp>
    </p:spTree>
    <p:extLst>
      <p:ext uri="{BB962C8B-B14F-4D97-AF65-F5344CB8AC3E}">
        <p14:creationId xmlns:p14="http://schemas.microsoft.com/office/powerpoint/2010/main" val="4101166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712540" y="301626"/>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err="1" smtClean="0"/>
              <a:t>Okun’s</a:t>
            </a:r>
            <a:r>
              <a:rPr lang="en-GB" sz="3000" b="1" dirty="0" smtClean="0"/>
              <a:t> ‘Law’</a:t>
            </a:r>
            <a:endParaRPr lang="en-GB" sz="30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96752"/>
            <a:ext cx="4777481" cy="42703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724128" y="1556792"/>
            <a:ext cx="2952328" cy="3970318"/>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Stable relationship between unemployment and the output gap</a:t>
            </a:r>
          </a:p>
          <a:p>
            <a:pPr marL="285750" indent="-285750">
              <a:buFont typeface="Arial" panose="020B0604020202020204" pitchFamily="34" charset="0"/>
              <a:buChar char="•"/>
            </a:pPr>
            <a:r>
              <a:rPr lang="en-GB" dirty="0" smtClean="0"/>
              <a:t>Thus use deviations in unemployment to evaluate the output gap</a:t>
            </a:r>
          </a:p>
          <a:p>
            <a:pPr marL="285750" indent="-285750">
              <a:buFont typeface="Arial" panose="020B0604020202020204" pitchFamily="34" charset="0"/>
              <a:buChar char="•"/>
            </a:pPr>
            <a:r>
              <a:rPr lang="en-GB" dirty="0" smtClean="0"/>
              <a:t>6% movement the output is inferred from a 3% increase in unemployment from 2008-2011</a:t>
            </a:r>
          </a:p>
          <a:p>
            <a:pPr marL="285750" indent="-285750">
              <a:buFont typeface="Arial" panose="020B0604020202020204" pitchFamily="34" charset="0"/>
              <a:buChar char="•"/>
            </a:pPr>
            <a:r>
              <a:rPr lang="en-GB" dirty="0" smtClean="0"/>
              <a:t>But what if shocks are different?</a:t>
            </a:r>
          </a:p>
          <a:p>
            <a:pPr marL="285750" indent="-285750">
              <a:buFont typeface="Arial" panose="020B0604020202020204" pitchFamily="34" charset="0"/>
              <a:buChar char="•"/>
            </a:pPr>
            <a:r>
              <a:rPr lang="en-GB" dirty="0" smtClean="0"/>
              <a:t>Or labour market is changing? </a:t>
            </a:r>
            <a:endParaRPr lang="en-GB" dirty="0"/>
          </a:p>
        </p:txBody>
      </p:sp>
    </p:spTree>
    <p:extLst>
      <p:ext uri="{BB962C8B-B14F-4D97-AF65-F5344CB8AC3E}">
        <p14:creationId xmlns:p14="http://schemas.microsoft.com/office/powerpoint/2010/main" val="3034126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514475"/>
            <a:ext cx="7820025" cy="3829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Real Output per Hour</a:t>
            </a:r>
            <a:endParaRPr lang="en-GB" sz="3000" b="1" dirty="0"/>
          </a:p>
        </p:txBody>
      </p:sp>
      <p:sp>
        <p:nvSpPr>
          <p:cNvPr id="4" name="TextBox 3"/>
          <p:cNvSpPr txBox="1"/>
          <p:nvPr/>
        </p:nvSpPr>
        <p:spPr>
          <a:xfrm>
            <a:off x="593676" y="5341858"/>
            <a:ext cx="770485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Lack of recovery in productivity the real problem</a:t>
            </a:r>
            <a:endParaRPr lang="en-GB" dirty="0"/>
          </a:p>
        </p:txBody>
      </p:sp>
    </p:spTree>
    <p:extLst>
      <p:ext uri="{BB962C8B-B14F-4D97-AF65-F5344CB8AC3E}">
        <p14:creationId xmlns:p14="http://schemas.microsoft.com/office/powerpoint/2010/main" val="243732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229600" cy="1143000"/>
          </a:xfrm>
        </p:spPr>
        <p:txBody>
          <a:bodyPr>
            <a:normAutofit/>
          </a:bodyPr>
          <a:lstStyle/>
          <a:p>
            <a:pPr algn="l"/>
            <a:r>
              <a:rPr lang="en-GB" sz="3000" b="1" dirty="0" smtClean="0"/>
              <a:t>The Road to Wigan Pier, George Orwell (1937)</a:t>
            </a:r>
            <a:endParaRPr lang="en-GB" sz="3000" b="1" dirty="0"/>
          </a:p>
        </p:txBody>
      </p:sp>
      <p:sp>
        <p:nvSpPr>
          <p:cNvPr id="3" name="Content Placeholder 2"/>
          <p:cNvSpPr>
            <a:spLocks noGrp="1"/>
          </p:cNvSpPr>
          <p:nvPr>
            <p:ph idx="1"/>
          </p:nvPr>
        </p:nvSpPr>
        <p:spPr>
          <a:xfrm>
            <a:off x="457200" y="1340768"/>
            <a:ext cx="8229600" cy="4785395"/>
          </a:xfrm>
        </p:spPr>
        <p:txBody>
          <a:bodyPr>
            <a:normAutofit fontScale="55000" lnSpcReduction="20000"/>
          </a:bodyPr>
          <a:lstStyle/>
          <a:p>
            <a:r>
              <a:rPr lang="en-GB" dirty="0" smtClean="0"/>
              <a:t>When </a:t>
            </a:r>
            <a:r>
              <a:rPr lang="en-GB" dirty="0"/>
              <a:t>you see the unemployment figures quoted at two millions, it is fatally easy to take this as meaning that two million people are out of work and the rest of the population is comparatively comfortable. I admit that till recently I was in the habit of doing so myself. I used to calculate that if you put the </a:t>
            </a:r>
            <a:r>
              <a:rPr lang="en-GB" b="1" dirty="0"/>
              <a:t>registered unemployed </a:t>
            </a:r>
            <a:r>
              <a:rPr lang="en-GB" dirty="0"/>
              <a:t>at round about two millions and threw in the </a:t>
            </a:r>
            <a:r>
              <a:rPr lang="en-GB" b="1" dirty="0"/>
              <a:t>destitute</a:t>
            </a:r>
            <a:r>
              <a:rPr lang="en-GB" dirty="0"/>
              <a:t> and those who for one reason and another were </a:t>
            </a:r>
            <a:r>
              <a:rPr lang="en-GB" b="1" dirty="0"/>
              <a:t>not registered</a:t>
            </a:r>
            <a:r>
              <a:rPr lang="en-GB" dirty="0"/>
              <a:t>, you might take the number of underfed people in England (for everyone on the dole or thereabouts is underfed) as being, at the very most, five millions</a:t>
            </a:r>
            <a:r>
              <a:rPr lang="en-GB" dirty="0" smtClean="0"/>
              <a:t>.</a:t>
            </a:r>
            <a:endParaRPr lang="en-GB" dirty="0"/>
          </a:p>
          <a:p>
            <a:r>
              <a:rPr lang="en-GB" dirty="0"/>
              <a:t>This is an enormous </a:t>
            </a:r>
            <a:r>
              <a:rPr lang="en-GB" b="1" dirty="0"/>
              <a:t>under-estimate</a:t>
            </a:r>
            <a:r>
              <a:rPr lang="en-GB" dirty="0"/>
              <a:t>, because, in the first place, the only people shown on unemployment figures are those actually drawing the dole — that is, in general, heads of families. An unemployed man’s </a:t>
            </a:r>
            <a:r>
              <a:rPr lang="en-GB" b="1" dirty="0"/>
              <a:t>dependants</a:t>
            </a:r>
            <a:r>
              <a:rPr lang="en-GB" dirty="0"/>
              <a:t> do not figure on the list unless they too are drawing a separate allowance. A Labour Exchange officer told me that to get at the real number of people living on (not drawing) the dole, you have got to multiply the official figures by something over three. This alone brings the number of unemployed to round about six millions. </a:t>
            </a:r>
            <a:endParaRPr lang="en-GB" dirty="0" smtClean="0"/>
          </a:p>
          <a:p>
            <a:r>
              <a:rPr lang="en-GB" dirty="0"/>
              <a:t>But in addition there are great numbers of people who are in work but who, from a financial point of view, might equally well be unemployed, because they are not drawing anything that can be described as </a:t>
            </a:r>
            <a:r>
              <a:rPr lang="en-GB" b="1" dirty="0"/>
              <a:t>a living </a:t>
            </a:r>
            <a:r>
              <a:rPr lang="en-GB" b="1" dirty="0" smtClean="0"/>
              <a:t>wage</a:t>
            </a:r>
            <a:r>
              <a:rPr lang="en-GB" dirty="0" smtClean="0"/>
              <a:t>.</a:t>
            </a:r>
            <a:endParaRPr lang="en-GB" dirty="0"/>
          </a:p>
        </p:txBody>
      </p:sp>
    </p:spTree>
    <p:extLst>
      <p:ext uri="{BB962C8B-B14F-4D97-AF65-F5344CB8AC3E}">
        <p14:creationId xmlns:p14="http://schemas.microsoft.com/office/powerpoint/2010/main" val="763481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Unemployment</a:t>
            </a:r>
            <a:endParaRPr lang="en-GB" sz="3000" b="1" dirty="0"/>
          </a:p>
        </p:txBody>
      </p:sp>
      <p:graphicFrame>
        <p:nvGraphicFramePr>
          <p:cNvPr id="23" name="Chart 22"/>
          <p:cNvGraphicFramePr>
            <a:graphicFrameLocks noGrp="1"/>
          </p:cNvGraphicFramePr>
          <p:nvPr>
            <p:extLst>
              <p:ext uri="{D42A27DB-BD31-4B8C-83A1-F6EECF244321}">
                <p14:modId xmlns:p14="http://schemas.microsoft.com/office/powerpoint/2010/main" val="3003339319"/>
              </p:ext>
            </p:extLst>
          </p:nvPr>
        </p:nvGraphicFramePr>
        <p:xfrm>
          <a:off x="1043608" y="1052736"/>
          <a:ext cx="6596226" cy="484058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475656" y="4869160"/>
            <a:ext cx="6408712"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300192" y="1340768"/>
            <a:ext cx="0" cy="396044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028384" y="4684494"/>
            <a:ext cx="720080" cy="307777"/>
          </a:xfrm>
          <a:prstGeom prst="rect">
            <a:avLst/>
          </a:prstGeom>
          <a:noFill/>
        </p:spPr>
        <p:txBody>
          <a:bodyPr wrap="square" rtlCol="0">
            <a:spAutoFit/>
          </a:bodyPr>
          <a:lstStyle/>
          <a:p>
            <a:r>
              <a:rPr lang="en-GB" sz="1400" dirty="0" smtClean="0"/>
              <a:t>NRU</a:t>
            </a:r>
            <a:endParaRPr lang="en-GB" sz="1400" dirty="0"/>
          </a:p>
        </p:txBody>
      </p:sp>
      <p:sp>
        <p:nvSpPr>
          <p:cNvPr id="3" name="TextBox 2"/>
          <p:cNvSpPr txBox="1"/>
          <p:nvPr/>
        </p:nvSpPr>
        <p:spPr>
          <a:xfrm>
            <a:off x="6372200" y="1232972"/>
            <a:ext cx="1152128" cy="369332"/>
          </a:xfrm>
          <a:prstGeom prst="rect">
            <a:avLst/>
          </a:prstGeom>
          <a:noFill/>
        </p:spPr>
        <p:txBody>
          <a:bodyPr wrap="square" rtlCol="0">
            <a:spAutoFit/>
          </a:bodyPr>
          <a:lstStyle/>
          <a:p>
            <a:r>
              <a:rPr lang="en-GB" dirty="0" smtClean="0"/>
              <a:t>Recession</a:t>
            </a:r>
            <a:endParaRPr lang="en-GB" dirty="0"/>
          </a:p>
        </p:txBody>
      </p:sp>
      <p:cxnSp>
        <p:nvCxnSpPr>
          <p:cNvPr id="6" name="Straight Arrow Connector 5"/>
          <p:cNvCxnSpPr/>
          <p:nvPr/>
        </p:nvCxnSpPr>
        <p:spPr>
          <a:xfrm flipV="1">
            <a:off x="4355976" y="4838382"/>
            <a:ext cx="648072" cy="1538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83568" y="1232972"/>
            <a:ext cx="432048" cy="369332"/>
          </a:xfrm>
          <a:prstGeom prst="rect">
            <a:avLst/>
          </a:prstGeom>
          <a:noFill/>
        </p:spPr>
        <p:txBody>
          <a:bodyPr wrap="square" rtlCol="0">
            <a:spAutoFit/>
          </a:bodyPr>
          <a:lstStyle/>
          <a:p>
            <a:r>
              <a:rPr lang="en-GB" dirty="0" smtClean="0"/>
              <a:t>%</a:t>
            </a:r>
            <a:endParaRPr lang="en-GB" dirty="0"/>
          </a:p>
        </p:txBody>
      </p:sp>
    </p:spTree>
    <p:extLst>
      <p:ext uri="{BB962C8B-B14F-4D97-AF65-F5344CB8AC3E}">
        <p14:creationId xmlns:p14="http://schemas.microsoft.com/office/powerpoint/2010/main" val="300926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Employment and Labour Income </a:t>
            </a:r>
            <a:endParaRPr lang="en-GB" sz="3000" b="1" dirty="0"/>
          </a:p>
        </p:txBody>
      </p:sp>
      <p:graphicFrame>
        <p:nvGraphicFramePr>
          <p:cNvPr id="11" name="Chart 10"/>
          <p:cNvGraphicFramePr>
            <a:graphicFrameLocks noGrp="1"/>
          </p:cNvGraphicFramePr>
          <p:nvPr>
            <p:extLst>
              <p:ext uri="{D42A27DB-BD31-4B8C-83A1-F6EECF244321}">
                <p14:modId xmlns:p14="http://schemas.microsoft.com/office/powerpoint/2010/main" val="1781914554"/>
              </p:ext>
            </p:extLst>
          </p:nvPr>
        </p:nvGraphicFramePr>
        <p:xfrm>
          <a:off x="653108" y="1408511"/>
          <a:ext cx="7807324" cy="3784902"/>
        </p:xfrm>
        <a:graphic>
          <a:graphicData uri="http://schemas.openxmlformats.org/drawingml/2006/chart">
            <c:chart xmlns:c="http://schemas.openxmlformats.org/drawingml/2006/chart" xmlns:r="http://schemas.openxmlformats.org/officeDocument/2006/relationships" r:id="rId2"/>
          </a:graphicData>
        </a:graphic>
      </p:graphicFrame>
      <p:cxnSp>
        <p:nvCxnSpPr>
          <p:cNvPr id="14" name="Straight Connector 13"/>
          <p:cNvCxnSpPr/>
          <p:nvPr/>
        </p:nvCxnSpPr>
        <p:spPr>
          <a:xfrm flipV="1">
            <a:off x="7236296" y="1232972"/>
            <a:ext cx="0" cy="396044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7308304" y="1275319"/>
            <a:ext cx="1152128" cy="369332"/>
          </a:xfrm>
          <a:prstGeom prst="rect">
            <a:avLst/>
          </a:prstGeom>
          <a:noFill/>
        </p:spPr>
        <p:txBody>
          <a:bodyPr wrap="square" rtlCol="0">
            <a:spAutoFit/>
          </a:bodyPr>
          <a:lstStyle/>
          <a:p>
            <a:r>
              <a:rPr lang="en-GB" dirty="0" smtClean="0"/>
              <a:t>Recession</a:t>
            </a:r>
            <a:endParaRPr lang="en-GB" dirty="0"/>
          </a:p>
        </p:txBody>
      </p:sp>
      <p:sp>
        <p:nvSpPr>
          <p:cNvPr id="16" name="TextBox 15"/>
          <p:cNvSpPr txBox="1"/>
          <p:nvPr/>
        </p:nvSpPr>
        <p:spPr>
          <a:xfrm>
            <a:off x="254621" y="1662670"/>
            <a:ext cx="432048" cy="369332"/>
          </a:xfrm>
          <a:prstGeom prst="rect">
            <a:avLst/>
          </a:prstGeom>
          <a:noFill/>
        </p:spPr>
        <p:txBody>
          <a:bodyPr wrap="square" rtlCol="0">
            <a:spAutoFit/>
          </a:bodyPr>
          <a:lstStyle/>
          <a:p>
            <a:r>
              <a:rPr lang="en-GB" dirty="0" smtClean="0"/>
              <a:t>%</a:t>
            </a:r>
            <a:endParaRPr lang="en-GB" dirty="0"/>
          </a:p>
        </p:txBody>
      </p:sp>
      <p:sp>
        <p:nvSpPr>
          <p:cNvPr id="17" name="TextBox 16"/>
          <p:cNvSpPr txBox="1"/>
          <p:nvPr/>
        </p:nvSpPr>
        <p:spPr>
          <a:xfrm>
            <a:off x="630238" y="5193412"/>
            <a:ext cx="770485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Recovery and Stabilisation in Labour Income after mid-1990s </a:t>
            </a:r>
            <a:endParaRPr lang="en-GB" dirty="0"/>
          </a:p>
        </p:txBody>
      </p:sp>
    </p:spTree>
    <p:extLst>
      <p:ext uri="{BB962C8B-B14F-4D97-AF65-F5344CB8AC3E}">
        <p14:creationId xmlns:p14="http://schemas.microsoft.com/office/powerpoint/2010/main" val="1510274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Real Wages</a:t>
            </a:r>
            <a:endParaRPr lang="en-GB" sz="3000" b="1" dirty="0"/>
          </a:p>
        </p:txBody>
      </p:sp>
      <p:graphicFrame>
        <p:nvGraphicFramePr>
          <p:cNvPr id="11" name="Chart 10"/>
          <p:cNvGraphicFramePr>
            <a:graphicFrameLocks noGrp="1"/>
          </p:cNvGraphicFramePr>
          <p:nvPr>
            <p:extLst>
              <p:ext uri="{D42A27DB-BD31-4B8C-83A1-F6EECF244321}">
                <p14:modId xmlns:p14="http://schemas.microsoft.com/office/powerpoint/2010/main" val="1151421677"/>
              </p:ext>
            </p:extLst>
          </p:nvPr>
        </p:nvGraphicFramePr>
        <p:xfrm>
          <a:off x="729867" y="1196753"/>
          <a:ext cx="7730566" cy="399666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539552" y="1417638"/>
            <a:ext cx="360040" cy="369332"/>
          </a:xfrm>
          <a:prstGeom prst="rect">
            <a:avLst/>
          </a:prstGeom>
          <a:noFill/>
        </p:spPr>
        <p:txBody>
          <a:bodyPr wrap="square" rtlCol="0">
            <a:spAutoFit/>
          </a:bodyPr>
          <a:lstStyle/>
          <a:p>
            <a:r>
              <a:rPr lang="en-GB" dirty="0"/>
              <a:t>£</a:t>
            </a:r>
          </a:p>
        </p:txBody>
      </p:sp>
      <p:cxnSp>
        <p:nvCxnSpPr>
          <p:cNvPr id="12" name="Straight Connector 11"/>
          <p:cNvCxnSpPr/>
          <p:nvPr/>
        </p:nvCxnSpPr>
        <p:spPr>
          <a:xfrm flipV="1">
            <a:off x="7164288" y="1417638"/>
            <a:ext cx="0" cy="3775774"/>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249591" y="1309842"/>
            <a:ext cx="1152128" cy="369332"/>
          </a:xfrm>
          <a:prstGeom prst="rect">
            <a:avLst/>
          </a:prstGeom>
          <a:noFill/>
        </p:spPr>
        <p:txBody>
          <a:bodyPr wrap="square" rtlCol="0">
            <a:spAutoFit/>
          </a:bodyPr>
          <a:lstStyle/>
          <a:p>
            <a:r>
              <a:rPr lang="en-GB" dirty="0" smtClean="0"/>
              <a:t>Recession</a:t>
            </a:r>
            <a:endParaRPr lang="en-GB" dirty="0"/>
          </a:p>
        </p:txBody>
      </p:sp>
      <p:sp>
        <p:nvSpPr>
          <p:cNvPr id="15" name="TextBox 14"/>
          <p:cNvSpPr txBox="1"/>
          <p:nvPr/>
        </p:nvSpPr>
        <p:spPr>
          <a:xfrm>
            <a:off x="611560" y="5226154"/>
            <a:ext cx="7704856"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Sustained growth in wages has had a substantive hiatus after the financial crisis</a:t>
            </a:r>
            <a:endParaRPr lang="en-GB" dirty="0"/>
          </a:p>
        </p:txBody>
      </p:sp>
    </p:spTree>
    <p:extLst>
      <p:ext uri="{BB962C8B-B14F-4D97-AF65-F5344CB8AC3E}">
        <p14:creationId xmlns:p14="http://schemas.microsoft.com/office/powerpoint/2010/main" val="392054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200" y="1556792"/>
            <a:ext cx="3024336" cy="28051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1509443"/>
            <a:ext cx="4639803" cy="2899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p:cNvSpPr txBox="1">
            <a:spLocks/>
          </p:cNvSpPr>
          <p:nvPr/>
        </p:nvSpPr>
        <p:spPr>
          <a:xfrm>
            <a:off x="683568" y="116632"/>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Hours Worked and Age Decomposition</a:t>
            </a:r>
            <a:endParaRPr lang="en-GB" sz="3000" b="1" dirty="0"/>
          </a:p>
        </p:txBody>
      </p:sp>
      <p:sp>
        <p:nvSpPr>
          <p:cNvPr id="6" name="TextBox 5"/>
          <p:cNvSpPr txBox="1"/>
          <p:nvPr/>
        </p:nvSpPr>
        <p:spPr>
          <a:xfrm>
            <a:off x="611560" y="5013176"/>
            <a:ext cx="7704856"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Intensive margin response showed flexibility with tail end responses in employment, unemployment and workforce</a:t>
            </a:r>
            <a:endParaRPr lang="en-GB" dirty="0"/>
          </a:p>
        </p:txBody>
      </p:sp>
    </p:spTree>
    <p:extLst>
      <p:ext uri="{BB962C8B-B14F-4D97-AF65-F5344CB8AC3E}">
        <p14:creationId xmlns:p14="http://schemas.microsoft.com/office/powerpoint/2010/main" val="3773852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1650" y="1196752"/>
            <a:ext cx="5600700" cy="374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Output and Unemployment</a:t>
            </a:r>
            <a:endParaRPr lang="en-GB" sz="3000" b="1" dirty="0"/>
          </a:p>
        </p:txBody>
      </p:sp>
      <p:sp>
        <p:nvSpPr>
          <p:cNvPr id="4" name="TextBox 3"/>
          <p:cNvSpPr txBox="1"/>
          <p:nvPr/>
        </p:nvSpPr>
        <p:spPr>
          <a:xfrm>
            <a:off x="611560" y="5157192"/>
            <a:ext cx="770485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Back to the natural rate for the UK</a:t>
            </a:r>
            <a:endParaRPr lang="en-GB" dirty="0"/>
          </a:p>
        </p:txBody>
      </p:sp>
    </p:spTree>
    <p:extLst>
      <p:ext uri="{BB962C8B-B14F-4D97-AF65-F5344CB8AC3E}">
        <p14:creationId xmlns:p14="http://schemas.microsoft.com/office/powerpoint/2010/main" val="3290338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9737" y="1196752"/>
            <a:ext cx="5724525" cy="3790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683568"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Great Recession: Beveridge Curve</a:t>
            </a:r>
            <a:endParaRPr lang="en-GB" sz="3000" b="1" dirty="0"/>
          </a:p>
        </p:txBody>
      </p:sp>
      <p:sp>
        <p:nvSpPr>
          <p:cNvPr id="2" name="TextBox 1"/>
          <p:cNvSpPr txBox="1"/>
          <p:nvPr/>
        </p:nvSpPr>
        <p:spPr>
          <a:xfrm>
            <a:off x="611560" y="5157192"/>
            <a:ext cx="7704856"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Efficient response to financial shock</a:t>
            </a:r>
            <a:endParaRPr lang="en-GB" dirty="0"/>
          </a:p>
        </p:txBody>
      </p:sp>
    </p:spTree>
    <p:extLst>
      <p:ext uri="{BB962C8B-B14F-4D97-AF65-F5344CB8AC3E}">
        <p14:creationId xmlns:p14="http://schemas.microsoft.com/office/powerpoint/2010/main" val="177182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dirty="0" smtClean="0">
                <a:latin typeface="+mj-lt"/>
                <a:ea typeface="+mj-ea"/>
                <a:cs typeface="+mj-cs"/>
              </a:rPr>
              <a:t>Employment after the Recession</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TextBox 2"/>
          <p:cNvSpPr txBox="1"/>
          <p:nvPr/>
        </p:nvSpPr>
        <p:spPr>
          <a:xfrm>
            <a:off x="468313" y="1412776"/>
            <a:ext cx="8384752" cy="5724644"/>
          </a:xfrm>
          <a:prstGeom prst="rect">
            <a:avLst/>
          </a:prstGeom>
          <a:noFill/>
        </p:spPr>
        <p:txBody>
          <a:bodyPr wrap="square" rtlCol="0">
            <a:spAutoFit/>
          </a:bodyPr>
          <a:lstStyle/>
          <a:p>
            <a:pPr marL="514350" indent="-514350">
              <a:spcBef>
                <a:spcPts val="600"/>
              </a:spcBef>
              <a:buAutoNum type="arabicPeriod"/>
            </a:pPr>
            <a:r>
              <a:rPr lang="en-GB" sz="2800" dirty="0" smtClean="0"/>
              <a:t>Simple labour market models look flawed</a:t>
            </a:r>
          </a:p>
          <a:p>
            <a:pPr marL="514350" indent="-514350">
              <a:spcBef>
                <a:spcPts val="600"/>
              </a:spcBef>
              <a:buAutoNum type="arabicPeriod"/>
            </a:pPr>
            <a:r>
              <a:rPr lang="en-GB" sz="2800" dirty="0" smtClean="0"/>
              <a:t>Macroeconomic picture cannot do well at explaining the split between hours, employment and unemployment </a:t>
            </a:r>
          </a:p>
          <a:p>
            <a:pPr marL="514350" indent="-514350">
              <a:spcBef>
                <a:spcPts val="600"/>
              </a:spcBef>
              <a:buAutoNum type="arabicPeriod"/>
            </a:pPr>
            <a:r>
              <a:rPr lang="en-GB" sz="2800" dirty="0" smtClean="0"/>
              <a:t>Minimum wage experience tells us about the importance of labour market frictions</a:t>
            </a:r>
          </a:p>
          <a:p>
            <a:pPr marL="514350" indent="-514350">
              <a:spcBef>
                <a:spcPts val="600"/>
              </a:spcBef>
              <a:buAutoNum type="arabicPeriod"/>
            </a:pPr>
            <a:r>
              <a:rPr lang="en-GB" sz="2800" dirty="0" smtClean="0"/>
              <a:t>Post-recession fall in real wages </a:t>
            </a:r>
            <a:r>
              <a:rPr lang="en-GB" sz="2800" dirty="0" smtClean="0"/>
              <a:t>suggests </a:t>
            </a:r>
            <a:r>
              <a:rPr lang="en-GB" sz="2800" dirty="0" smtClean="0"/>
              <a:t>increases in supply </a:t>
            </a:r>
            <a:r>
              <a:rPr lang="en-GB" sz="2800" smtClean="0"/>
              <a:t>and </a:t>
            </a:r>
            <a:r>
              <a:rPr lang="en-GB" sz="2800" smtClean="0"/>
              <a:t>a fall </a:t>
            </a:r>
            <a:r>
              <a:rPr lang="en-GB" sz="2800" dirty="0" smtClean="0"/>
              <a:t>in capital-output ratio (see Blundell et al (2014) and </a:t>
            </a:r>
            <a:r>
              <a:rPr lang="en-GB" sz="2800" dirty="0" err="1" smtClean="0"/>
              <a:t>Pissarides</a:t>
            </a:r>
            <a:r>
              <a:rPr lang="en-GB" sz="2800" dirty="0" smtClean="0"/>
              <a:t> (2013))</a:t>
            </a:r>
          </a:p>
          <a:p>
            <a:pPr marL="514350" indent="-514350">
              <a:spcBef>
                <a:spcPts val="600"/>
              </a:spcBef>
              <a:buAutoNum type="arabicPeriod"/>
            </a:pPr>
            <a:endParaRPr lang="en-GB" sz="2800" dirty="0" smtClean="0"/>
          </a:p>
          <a:p>
            <a:pPr marL="514350" indent="-514350">
              <a:spcBef>
                <a:spcPts val="600"/>
              </a:spcBef>
              <a:buAutoNum type="arabicPeriod"/>
            </a:pPr>
            <a:endParaRPr lang="en-GB" sz="2800" dirty="0" smtClean="0"/>
          </a:p>
          <a:p>
            <a:pPr>
              <a:spcBef>
                <a:spcPts val="600"/>
              </a:spcBef>
            </a:pPr>
            <a:endParaRPr lang="en-GB" sz="2800" dirty="0" smtClean="0"/>
          </a:p>
        </p:txBody>
      </p:sp>
    </p:spTree>
    <p:extLst>
      <p:ext uri="{BB962C8B-B14F-4D97-AF65-F5344CB8AC3E}">
        <p14:creationId xmlns:p14="http://schemas.microsoft.com/office/powerpoint/2010/main" val="264895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extLst>
              <p:ext uri="{D42A27DB-BD31-4B8C-83A1-F6EECF244321}">
                <p14:modId xmlns:p14="http://schemas.microsoft.com/office/powerpoint/2010/main" val="1262249198"/>
              </p:ext>
            </p:extLst>
          </p:nvPr>
        </p:nvGraphicFramePr>
        <p:xfrm>
          <a:off x="589307" y="32048"/>
          <a:ext cx="8325425" cy="5851932"/>
        </p:xfrm>
        <a:graphic>
          <a:graphicData uri="http://schemas.openxmlformats.org/drawingml/2006/chart">
            <c:chart xmlns:c="http://schemas.openxmlformats.org/drawingml/2006/chart" xmlns:r="http://schemas.openxmlformats.org/officeDocument/2006/relationships" r:id="rId2"/>
          </a:graphicData>
        </a:graphic>
      </p:graphicFrame>
      <p:sp>
        <p:nvSpPr>
          <p:cNvPr id="2" name="Oval 1"/>
          <p:cNvSpPr/>
          <p:nvPr/>
        </p:nvSpPr>
        <p:spPr>
          <a:xfrm>
            <a:off x="4427984" y="1153766"/>
            <a:ext cx="648072" cy="2736304"/>
          </a:xfrm>
          <a:prstGeom prst="ellipse">
            <a:avLst/>
          </a:prstGeom>
          <a:solidFill>
            <a:schemeClr val="accent1">
              <a:alpha val="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1789063" y="5828922"/>
            <a:ext cx="6455345"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Real Wages and Unemployment do not always move together</a:t>
            </a:r>
            <a:endParaRPr lang="en-GB" dirty="0"/>
          </a:p>
        </p:txBody>
      </p:sp>
    </p:spTree>
    <p:extLst>
      <p:ext uri="{BB962C8B-B14F-4D97-AF65-F5344CB8AC3E}">
        <p14:creationId xmlns:p14="http://schemas.microsoft.com/office/powerpoint/2010/main" val="3677311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0092" y="404664"/>
            <a:ext cx="7344816" cy="553998"/>
          </a:xfrm>
          <a:prstGeom prst="rect">
            <a:avLst/>
          </a:prstGeom>
          <a:noFill/>
        </p:spPr>
        <p:txBody>
          <a:bodyPr wrap="square" rtlCol="0">
            <a:spAutoFit/>
          </a:bodyPr>
          <a:lstStyle/>
          <a:p>
            <a:r>
              <a:rPr lang="en-GB" sz="3000" b="1" dirty="0" smtClean="0"/>
              <a:t>Stylised Facts: Unemployment Fluctuations</a:t>
            </a:r>
            <a:endParaRPr lang="en-GB" sz="3000" b="1" dirty="0"/>
          </a:p>
        </p:txBody>
      </p:sp>
      <p:sp>
        <p:nvSpPr>
          <p:cNvPr id="3" name="TextBox 2"/>
          <p:cNvSpPr txBox="1"/>
          <p:nvPr/>
        </p:nvSpPr>
        <p:spPr>
          <a:xfrm>
            <a:off x="683568" y="1412776"/>
            <a:ext cx="7632848" cy="4524315"/>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Total </a:t>
            </a:r>
            <a:r>
              <a:rPr lang="en-GB" sz="2400" dirty="0"/>
              <a:t>hours worked has about the same </a:t>
            </a:r>
            <a:r>
              <a:rPr lang="en-GB" sz="2400" dirty="0" smtClean="0"/>
              <a:t>variance as output,</a:t>
            </a:r>
          </a:p>
          <a:p>
            <a:pPr marL="285750" indent="-285750">
              <a:buFont typeface="Arial" panose="020B0604020202020204" pitchFamily="34" charset="0"/>
              <a:buChar char="•"/>
            </a:pPr>
            <a:r>
              <a:rPr lang="en-GB" sz="2400" dirty="0" smtClean="0"/>
              <a:t>Employment (extensive margin) has a similar variance as output</a:t>
            </a:r>
            <a:r>
              <a:rPr lang="en-GB" sz="2400" dirty="0"/>
              <a:t>, </a:t>
            </a:r>
            <a:endParaRPr lang="en-GB" sz="2400" dirty="0" smtClean="0"/>
          </a:p>
          <a:p>
            <a:pPr marL="285750" indent="-285750">
              <a:buFont typeface="Arial" panose="020B0604020202020204" pitchFamily="34" charset="0"/>
              <a:buChar char="•"/>
            </a:pPr>
            <a:r>
              <a:rPr lang="en-GB" sz="2400" dirty="0" smtClean="0"/>
              <a:t>But hours </a:t>
            </a:r>
            <a:r>
              <a:rPr lang="en-GB" sz="2400" dirty="0"/>
              <a:t>per worker </a:t>
            </a:r>
            <a:r>
              <a:rPr lang="en-GB" sz="2400" dirty="0" smtClean="0"/>
              <a:t>(intensive margin) has less variance than output implying that the </a:t>
            </a:r>
            <a:r>
              <a:rPr lang="en-GB" sz="2400" dirty="0"/>
              <a:t>cyclical variation in total hours worked stems from changes in </a:t>
            </a:r>
            <a:r>
              <a:rPr lang="en-GB" sz="2400" dirty="0" smtClean="0"/>
              <a:t>employment,</a:t>
            </a:r>
          </a:p>
          <a:p>
            <a:pPr marL="285750" indent="-285750">
              <a:buFont typeface="Arial" panose="020B0604020202020204" pitchFamily="34" charset="0"/>
              <a:buChar char="•"/>
            </a:pPr>
            <a:r>
              <a:rPr lang="en-GB" sz="2400" dirty="0" smtClean="0"/>
              <a:t>Labour productivity has less variance than output,</a:t>
            </a:r>
          </a:p>
          <a:p>
            <a:pPr marL="285750" indent="-285750">
              <a:buFont typeface="Arial" panose="020B0604020202020204" pitchFamily="34" charset="0"/>
              <a:buChar char="•"/>
            </a:pPr>
            <a:r>
              <a:rPr lang="en-GB" sz="2400" dirty="0" smtClean="0"/>
              <a:t>Real wages are more stable than output but are broadly </a:t>
            </a:r>
            <a:r>
              <a:rPr lang="en-GB" sz="2400" dirty="0" err="1" smtClean="0"/>
              <a:t>acyclical</a:t>
            </a:r>
            <a:r>
              <a:rPr lang="en-GB" sz="2400" dirty="0" smtClean="0"/>
              <a:t>,</a:t>
            </a:r>
          </a:p>
          <a:p>
            <a:pPr marL="285750" indent="-285750">
              <a:buFont typeface="Arial" panose="020B0604020202020204" pitchFamily="34" charset="0"/>
              <a:buChar char="•"/>
            </a:pPr>
            <a:r>
              <a:rPr lang="en-GB" sz="2400" dirty="0" smtClean="0"/>
              <a:t>Labour share of income, compared to capital or land is around 60% and relatively stable</a:t>
            </a:r>
            <a:endParaRPr lang="en-GB" sz="2400" dirty="0"/>
          </a:p>
        </p:txBody>
      </p:sp>
    </p:spTree>
    <p:extLst>
      <p:ext uri="{BB962C8B-B14F-4D97-AF65-F5344CB8AC3E}">
        <p14:creationId xmlns:p14="http://schemas.microsoft.com/office/powerpoint/2010/main" val="2182519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pPr algn="l"/>
            <a:r>
              <a:rPr lang="en-GB" sz="3000" b="1" dirty="0" smtClean="0"/>
              <a:t>Labour Market Clearing</a:t>
            </a:r>
            <a:endParaRPr lang="en-GB" sz="3000" b="1"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cxnSp>
        <p:nvCxnSpPr>
          <p:cNvPr id="27" name="Straight Connector 26"/>
          <p:cNvCxnSpPr/>
          <p:nvPr/>
        </p:nvCxnSpPr>
        <p:spPr>
          <a:xfrm flipV="1">
            <a:off x="1884039" y="1638092"/>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cxnSp>
        <p:nvCxnSpPr>
          <p:cNvPr id="33" name="Straight Connector 32"/>
          <p:cNvCxnSpPr/>
          <p:nvPr/>
        </p:nvCxnSpPr>
        <p:spPr>
          <a:xfrm>
            <a:off x="1403648" y="2708920"/>
            <a:ext cx="27199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185295" y="2690592"/>
            <a:ext cx="0" cy="24482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40504" y="5238700"/>
            <a:ext cx="489582" cy="369332"/>
          </a:xfrm>
          <a:prstGeom prst="rect">
            <a:avLst/>
          </a:prstGeom>
          <a:noFill/>
        </p:spPr>
        <p:txBody>
          <a:bodyPr wrap="square" rtlCol="0">
            <a:spAutoFit/>
          </a:bodyPr>
          <a:lstStyle/>
          <a:p>
            <a:r>
              <a:rPr lang="en-GB" dirty="0" smtClean="0"/>
              <a:t>N</a:t>
            </a:r>
            <a:r>
              <a:rPr lang="en-GB" baseline="30000" dirty="0" smtClean="0"/>
              <a:t>1</a:t>
            </a:r>
            <a:endParaRPr lang="en-GB" dirty="0"/>
          </a:p>
        </p:txBody>
      </p:sp>
      <p:sp>
        <p:nvSpPr>
          <p:cNvPr id="39" name="TextBox 38"/>
          <p:cNvSpPr txBox="1"/>
          <p:nvPr/>
        </p:nvSpPr>
        <p:spPr>
          <a:xfrm>
            <a:off x="475023" y="2531998"/>
            <a:ext cx="864096" cy="369332"/>
          </a:xfrm>
          <a:prstGeom prst="rect">
            <a:avLst/>
          </a:prstGeom>
          <a:noFill/>
        </p:spPr>
        <p:txBody>
          <a:bodyPr wrap="square" rtlCol="0">
            <a:spAutoFit/>
          </a:bodyPr>
          <a:lstStyle/>
          <a:p>
            <a:r>
              <a:rPr lang="en-GB" dirty="0" smtClean="0"/>
              <a:t>(W/P)</a:t>
            </a:r>
            <a:r>
              <a:rPr lang="en-GB" baseline="30000" dirty="0" smtClean="0"/>
              <a:t>*</a:t>
            </a:r>
            <a:endParaRPr lang="en-GB" dirty="0"/>
          </a:p>
        </p:txBody>
      </p:sp>
      <p:sp>
        <p:nvSpPr>
          <p:cNvPr id="40" name="Left Brace 39"/>
          <p:cNvSpPr/>
          <p:nvPr/>
        </p:nvSpPr>
        <p:spPr>
          <a:xfrm rot="16200000" flipV="1">
            <a:off x="5422764" y="1456894"/>
            <a:ext cx="288032" cy="276296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5403880" y="2979426"/>
            <a:ext cx="371872" cy="369332"/>
          </a:xfrm>
          <a:prstGeom prst="rect">
            <a:avLst/>
          </a:prstGeom>
          <a:noFill/>
        </p:spPr>
        <p:txBody>
          <a:bodyPr wrap="square" rtlCol="0">
            <a:spAutoFit/>
          </a:bodyPr>
          <a:lstStyle/>
          <a:p>
            <a:r>
              <a:rPr lang="en-GB" dirty="0" smtClean="0"/>
              <a:t>U</a:t>
            </a:r>
            <a:endParaRPr lang="en-GB" dirty="0"/>
          </a:p>
        </p:txBody>
      </p:sp>
      <p:sp>
        <p:nvSpPr>
          <p:cNvPr id="19" name="TextBox 18"/>
          <p:cNvSpPr txBox="1"/>
          <p:nvPr/>
        </p:nvSpPr>
        <p:spPr>
          <a:xfrm>
            <a:off x="703202" y="5452432"/>
            <a:ext cx="6840760"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The basic model with derived demand and household labour supply</a:t>
            </a:r>
            <a:endParaRPr lang="en-GB" dirty="0"/>
          </a:p>
        </p:txBody>
      </p:sp>
    </p:spTree>
    <p:extLst>
      <p:ext uri="{BB962C8B-B14F-4D97-AF65-F5344CB8AC3E}">
        <p14:creationId xmlns:p14="http://schemas.microsoft.com/office/powerpoint/2010/main" val="3306681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pPr algn="l"/>
            <a:r>
              <a:rPr lang="en-GB" sz="3000" b="1" dirty="0" smtClean="0"/>
              <a:t>Labour Market Clearing</a:t>
            </a:r>
            <a:endParaRPr lang="en-GB" sz="3000" b="1"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127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cxnSp>
        <p:nvCxnSpPr>
          <p:cNvPr id="27" name="Straight Connector 26"/>
          <p:cNvCxnSpPr/>
          <p:nvPr/>
        </p:nvCxnSpPr>
        <p:spPr>
          <a:xfrm flipV="1">
            <a:off x="1884039" y="1638092"/>
            <a:ext cx="3588061" cy="2871028"/>
          </a:xfrm>
          <a:prstGeom prst="line">
            <a:avLst/>
          </a:prstGeom>
          <a:ln w="127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cxnSp>
        <p:nvCxnSpPr>
          <p:cNvPr id="33" name="Straight Connector 32"/>
          <p:cNvCxnSpPr/>
          <p:nvPr/>
        </p:nvCxnSpPr>
        <p:spPr>
          <a:xfrm>
            <a:off x="1403648" y="2708920"/>
            <a:ext cx="40324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436096" y="2725012"/>
            <a:ext cx="0" cy="24482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220276" y="5238700"/>
            <a:ext cx="489582" cy="369332"/>
          </a:xfrm>
          <a:prstGeom prst="rect">
            <a:avLst/>
          </a:prstGeom>
          <a:noFill/>
        </p:spPr>
        <p:txBody>
          <a:bodyPr wrap="square" rtlCol="0">
            <a:spAutoFit/>
          </a:bodyPr>
          <a:lstStyle/>
          <a:p>
            <a:r>
              <a:rPr lang="en-GB" dirty="0" smtClean="0"/>
              <a:t>N</a:t>
            </a:r>
            <a:r>
              <a:rPr lang="en-GB" baseline="30000" dirty="0" smtClean="0"/>
              <a:t>2</a:t>
            </a:r>
            <a:endParaRPr lang="en-GB" dirty="0"/>
          </a:p>
        </p:txBody>
      </p:sp>
      <p:sp>
        <p:nvSpPr>
          <p:cNvPr id="39" name="TextBox 38"/>
          <p:cNvSpPr txBox="1"/>
          <p:nvPr/>
        </p:nvSpPr>
        <p:spPr>
          <a:xfrm>
            <a:off x="440024" y="2509696"/>
            <a:ext cx="864096" cy="369332"/>
          </a:xfrm>
          <a:prstGeom prst="rect">
            <a:avLst/>
          </a:prstGeom>
          <a:noFill/>
        </p:spPr>
        <p:txBody>
          <a:bodyPr wrap="square" rtlCol="0">
            <a:spAutoFit/>
          </a:bodyPr>
          <a:lstStyle/>
          <a:p>
            <a:r>
              <a:rPr lang="en-GB" dirty="0" smtClean="0"/>
              <a:t>(W/P)</a:t>
            </a:r>
            <a:r>
              <a:rPr lang="en-GB" baseline="30000" dirty="0" smtClean="0"/>
              <a:t>*</a:t>
            </a:r>
            <a:endParaRPr lang="en-GB" dirty="0"/>
          </a:p>
        </p:txBody>
      </p:sp>
      <p:sp>
        <p:nvSpPr>
          <p:cNvPr id="40" name="Left Brace 39"/>
          <p:cNvSpPr/>
          <p:nvPr/>
        </p:nvSpPr>
        <p:spPr>
          <a:xfrm rot="16200000" flipV="1">
            <a:off x="6066167" y="2100297"/>
            <a:ext cx="288032" cy="147616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6024247" y="2355680"/>
            <a:ext cx="371872" cy="369332"/>
          </a:xfrm>
          <a:prstGeom prst="rect">
            <a:avLst/>
          </a:prstGeom>
          <a:noFill/>
        </p:spPr>
        <p:txBody>
          <a:bodyPr wrap="square" rtlCol="0">
            <a:spAutoFit/>
          </a:bodyPr>
          <a:lstStyle/>
          <a:p>
            <a:r>
              <a:rPr lang="en-GB" dirty="0" smtClean="0"/>
              <a:t>U</a:t>
            </a:r>
            <a:endParaRPr lang="en-GB" dirty="0"/>
          </a:p>
        </p:txBody>
      </p:sp>
      <p:cxnSp>
        <p:nvCxnSpPr>
          <p:cNvPr id="3" name="Straight Arrow Connector 2"/>
          <p:cNvCxnSpPr/>
          <p:nvPr/>
        </p:nvCxnSpPr>
        <p:spPr>
          <a:xfrm flipV="1">
            <a:off x="5566780" y="3212976"/>
            <a:ext cx="469045"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5472100" y="1772816"/>
            <a:ext cx="563725"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2784139" y="1913244"/>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563888" y="1268760"/>
            <a:ext cx="2808312" cy="2160240"/>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03201" y="5452432"/>
            <a:ext cx="7347443"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Shocks to demand and supply can affect employment and unemployment</a:t>
            </a:r>
            <a:endParaRPr lang="en-GB" dirty="0"/>
          </a:p>
        </p:txBody>
      </p:sp>
    </p:spTree>
    <p:extLst>
      <p:ext uri="{BB962C8B-B14F-4D97-AF65-F5344CB8AC3E}">
        <p14:creationId xmlns:p14="http://schemas.microsoft.com/office/powerpoint/2010/main" val="689112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37" y="1484784"/>
            <a:ext cx="8901882" cy="36617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5"/>
          <p:cNvSpPr txBox="1">
            <a:spLocks noGrp="1"/>
          </p:cNvSpPr>
          <p:nvPr>
            <p:ph type="title"/>
          </p:nvPr>
        </p:nvSpPr>
        <p:spPr>
          <a:xfrm>
            <a:off x="467544" y="332656"/>
            <a:ext cx="8229600" cy="553998"/>
          </a:xfrm>
          <a:prstGeom prst="rect">
            <a:avLst/>
          </a:prstGeom>
          <a:noFill/>
        </p:spPr>
        <p:txBody>
          <a:bodyPr wrap="square" rtlCol="0">
            <a:spAutoFit/>
          </a:bodyPr>
          <a:lstStyle/>
          <a:p>
            <a:r>
              <a:rPr lang="en-GB" sz="3000" dirty="0" smtClean="0"/>
              <a:t>Real Wages and the Business Cycle (1871-1996)</a:t>
            </a:r>
            <a:endParaRPr lang="en-GB" sz="3000" dirty="0"/>
          </a:p>
        </p:txBody>
      </p:sp>
      <p:sp>
        <p:nvSpPr>
          <p:cNvPr id="4" name="TextBox 3"/>
          <p:cNvSpPr txBox="1"/>
          <p:nvPr/>
        </p:nvSpPr>
        <p:spPr>
          <a:xfrm>
            <a:off x="703202" y="5118417"/>
            <a:ext cx="6840760" cy="646331"/>
          </a:xfrm>
          <a:prstGeom prst="rect">
            <a:avLst/>
          </a:prstGeom>
          <a:noFill/>
        </p:spPr>
        <p:txBody>
          <a:bodyPr wrap="square" rtlCol="0">
            <a:spAutoFit/>
          </a:bodyPr>
          <a:lstStyle/>
          <a:p>
            <a:pPr marL="285750" indent="-285750">
              <a:buFont typeface="Arial" panose="020B0604020202020204" pitchFamily="34" charset="0"/>
              <a:buChar char="•"/>
            </a:pPr>
            <a:r>
              <a:rPr lang="en-GB" dirty="0" smtClean="0"/>
              <a:t>At annual long run frequency not clear which dominates</a:t>
            </a:r>
          </a:p>
          <a:p>
            <a:pPr marL="285750" indent="-285750">
              <a:buFont typeface="Arial" panose="020B0604020202020204" pitchFamily="34" charset="0"/>
              <a:buChar char="•"/>
            </a:pPr>
            <a:r>
              <a:rPr lang="en-GB" dirty="0" smtClean="0"/>
              <a:t>Output (dotted) and real wages (solid)</a:t>
            </a:r>
            <a:endParaRPr lang="en-GB" dirty="0"/>
          </a:p>
        </p:txBody>
      </p:sp>
    </p:spTree>
    <p:extLst>
      <p:ext uri="{BB962C8B-B14F-4D97-AF65-F5344CB8AC3E}">
        <p14:creationId xmlns:p14="http://schemas.microsoft.com/office/powerpoint/2010/main" val="138174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67544" y="332656"/>
            <a:ext cx="8229600" cy="553998"/>
          </a:xfrm>
          <a:prstGeom prst="rect">
            <a:avLst/>
          </a:prstGeom>
          <a:noFill/>
        </p:spPr>
        <p:txBody>
          <a:bodyPr wrap="square" rtlCol="0">
            <a:spAutoFit/>
          </a:bodyPr>
          <a:lstStyle/>
          <a:p>
            <a:r>
              <a:rPr lang="en-GB" sz="3000" dirty="0" smtClean="0"/>
              <a:t>Labour Market Clearing</a:t>
            </a:r>
            <a:endParaRPr lang="en-GB" sz="3000" dirty="0"/>
          </a:p>
        </p:txBody>
      </p:sp>
      <p:cxnSp>
        <p:nvCxnSpPr>
          <p:cNvPr id="7" name="Straight Connector 6"/>
          <p:cNvCxnSpPr/>
          <p:nvPr/>
        </p:nvCxnSpPr>
        <p:spPr>
          <a:xfrm>
            <a:off x="1403648" y="1268760"/>
            <a:ext cx="0" cy="388843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403648" y="5157192"/>
            <a:ext cx="655272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11560" y="1268760"/>
            <a:ext cx="792088" cy="369332"/>
          </a:xfrm>
          <a:prstGeom prst="rect">
            <a:avLst/>
          </a:prstGeom>
          <a:noFill/>
        </p:spPr>
        <p:txBody>
          <a:bodyPr wrap="square" rtlCol="0">
            <a:spAutoFit/>
          </a:bodyPr>
          <a:lstStyle/>
          <a:p>
            <a:r>
              <a:rPr lang="en-GB" dirty="0" smtClean="0"/>
              <a:t>W/P</a:t>
            </a:r>
            <a:endParaRPr lang="en-GB" dirty="0"/>
          </a:p>
        </p:txBody>
      </p:sp>
      <p:sp>
        <p:nvSpPr>
          <p:cNvPr id="10" name="TextBox 9"/>
          <p:cNvSpPr txBox="1"/>
          <p:nvPr/>
        </p:nvSpPr>
        <p:spPr>
          <a:xfrm>
            <a:off x="7452320" y="5229200"/>
            <a:ext cx="504056" cy="369332"/>
          </a:xfrm>
          <a:prstGeom prst="rect">
            <a:avLst/>
          </a:prstGeom>
          <a:noFill/>
        </p:spPr>
        <p:txBody>
          <a:bodyPr wrap="square" rtlCol="0">
            <a:spAutoFit/>
          </a:bodyPr>
          <a:lstStyle/>
          <a:p>
            <a:r>
              <a:rPr lang="en-GB" dirty="0" smtClean="0"/>
              <a:t>N</a:t>
            </a:r>
            <a:endParaRPr lang="en-GB" dirty="0"/>
          </a:p>
        </p:txBody>
      </p:sp>
      <p:cxnSp>
        <p:nvCxnSpPr>
          <p:cNvPr id="11" name="Straight Connector 10"/>
          <p:cNvCxnSpPr/>
          <p:nvPr/>
        </p:nvCxnSpPr>
        <p:spPr>
          <a:xfrm flipH="1">
            <a:off x="5742997" y="1268760"/>
            <a:ext cx="1969869" cy="3888432"/>
          </a:xfrm>
          <a:prstGeom prst="line">
            <a:avLst/>
          </a:prstGeom>
          <a:ln w="19050">
            <a:solidFill>
              <a:schemeClr val="accent2">
                <a:lumMod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699792" y="1559115"/>
            <a:ext cx="3336033" cy="2556284"/>
          </a:xfrm>
          <a:prstGeom prst="line">
            <a:avLst/>
          </a:prstGeom>
          <a:ln w="127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566780" y="4036422"/>
            <a:ext cx="1080120" cy="369332"/>
          </a:xfrm>
          <a:prstGeom prst="rect">
            <a:avLst/>
          </a:prstGeom>
          <a:noFill/>
        </p:spPr>
        <p:txBody>
          <a:bodyPr wrap="square" rtlCol="0">
            <a:spAutoFit/>
          </a:bodyPr>
          <a:lstStyle/>
          <a:p>
            <a:r>
              <a:rPr lang="en-GB" dirty="0" smtClean="0"/>
              <a:t>N</a:t>
            </a:r>
            <a:r>
              <a:rPr lang="en-GB" baseline="30000" dirty="0" smtClean="0"/>
              <a:t>D</a:t>
            </a:r>
            <a:endParaRPr lang="en-GB" baseline="30000" dirty="0"/>
          </a:p>
        </p:txBody>
      </p:sp>
      <p:sp>
        <p:nvSpPr>
          <p:cNvPr id="26" name="TextBox 25"/>
          <p:cNvSpPr txBox="1"/>
          <p:nvPr/>
        </p:nvSpPr>
        <p:spPr>
          <a:xfrm>
            <a:off x="7712866" y="1268760"/>
            <a:ext cx="675558" cy="369332"/>
          </a:xfrm>
          <a:prstGeom prst="rect">
            <a:avLst/>
          </a:prstGeom>
          <a:noFill/>
        </p:spPr>
        <p:txBody>
          <a:bodyPr wrap="square" rtlCol="0">
            <a:spAutoFit/>
          </a:bodyPr>
          <a:lstStyle/>
          <a:p>
            <a:r>
              <a:rPr lang="en-GB" dirty="0" smtClean="0"/>
              <a:t>LF</a:t>
            </a:r>
            <a:endParaRPr lang="en-GB" dirty="0"/>
          </a:p>
        </p:txBody>
      </p:sp>
      <p:sp>
        <p:nvSpPr>
          <p:cNvPr id="31" name="TextBox 30"/>
          <p:cNvSpPr txBox="1"/>
          <p:nvPr/>
        </p:nvSpPr>
        <p:spPr>
          <a:xfrm>
            <a:off x="5292080" y="1268760"/>
            <a:ext cx="1080120" cy="369332"/>
          </a:xfrm>
          <a:prstGeom prst="rect">
            <a:avLst/>
          </a:prstGeom>
          <a:noFill/>
        </p:spPr>
        <p:txBody>
          <a:bodyPr wrap="square" rtlCol="0">
            <a:spAutoFit/>
          </a:bodyPr>
          <a:lstStyle/>
          <a:p>
            <a:r>
              <a:rPr lang="en-GB" dirty="0" smtClean="0"/>
              <a:t>N</a:t>
            </a:r>
            <a:r>
              <a:rPr lang="en-GB" baseline="30000" dirty="0" smtClean="0"/>
              <a:t>S</a:t>
            </a:r>
            <a:endParaRPr lang="en-GB" baseline="30000" dirty="0"/>
          </a:p>
        </p:txBody>
      </p:sp>
      <p:cxnSp>
        <p:nvCxnSpPr>
          <p:cNvPr id="33" name="Straight Connector 32"/>
          <p:cNvCxnSpPr/>
          <p:nvPr/>
        </p:nvCxnSpPr>
        <p:spPr>
          <a:xfrm>
            <a:off x="1403648" y="2708920"/>
            <a:ext cx="28083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211960" y="2708920"/>
            <a:ext cx="0" cy="24482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67169" y="5229200"/>
            <a:ext cx="489582" cy="369332"/>
          </a:xfrm>
          <a:prstGeom prst="rect">
            <a:avLst/>
          </a:prstGeom>
          <a:noFill/>
        </p:spPr>
        <p:txBody>
          <a:bodyPr wrap="square" rtlCol="0">
            <a:spAutoFit/>
          </a:bodyPr>
          <a:lstStyle/>
          <a:p>
            <a:r>
              <a:rPr lang="en-GB" dirty="0" smtClean="0"/>
              <a:t>N</a:t>
            </a:r>
            <a:r>
              <a:rPr lang="en-GB" baseline="30000" dirty="0" smtClean="0"/>
              <a:t>1</a:t>
            </a:r>
            <a:endParaRPr lang="en-GB" dirty="0"/>
          </a:p>
        </p:txBody>
      </p:sp>
      <p:sp>
        <p:nvSpPr>
          <p:cNvPr id="39" name="TextBox 38"/>
          <p:cNvSpPr txBox="1"/>
          <p:nvPr/>
        </p:nvSpPr>
        <p:spPr>
          <a:xfrm>
            <a:off x="440024" y="2509696"/>
            <a:ext cx="864096" cy="369332"/>
          </a:xfrm>
          <a:prstGeom prst="rect">
            <a:avLst/>
          </a:prstGeom>
          <a:noFill/>
        </p:spPr>
        <p:txBody>
          <a:bodyPr wrap="square" rtlCol="0">
            <a:spAutoFit/>
          </a:bodyPr>
          <a:lstStyle/>
          <a:p>
            <a:r>
              <a:rPr lang="en-GB" dirty="0" smtClean="0"/>
              <a:t>(W/P)</a:t>
            </a:r>
            <a:r>
              <a:rPr lang="en-GB" baseline="30000" dirty="0" smtClean="0"/>
              <a:t>*</a:t>
            </a:r>
            <a:endParaRPr lang="en-GB" dirty="0"/>
          </a:p>
        </p:txBody>
      </p:sp>
      <p:sp>
        <p:nvSpPr>
          <p:cNvPr id="40" name="Left Brace 39"/>
          <p:cNvSpPr/>
          <p:nvPr/>
        </p:nvSpPr>
        <p:spPr>
          <a:xfrm rot="16200000" flipV="1">
            <a:off x="5436096" y="1470226"/>
            <a:ext cx="288032" cy="273630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4" name="TextBox 43"/>
          <p:cNvSpPr txBox="1"/>
          <p:nvPr/>
        </p:nvSpPr>
        <p:spPr>
          <a:xfrm>
            <a:off x="5465067" y="2982395"/>
            <a:ext cx="427644" cy="369332"/>
          </a:xfrm>
          <a:prstGeom prst="rect">
            <a:avLst/>
          </a:prstGeom>
          <a:noFill/>
        </p:spPr>
        <p:txBody>
          <a:bodyPr wrap="square" rtlCol="0">
            <a:spAutoFit/>
          </a:bodyPr>
          <a:lstStyle/>
          <a:p>
            <a:r>
              <a:rPr lang="en-GB" dirty="0" smtClean="0"/>
              <a:t>U</a:t>
            </a:r>
            <a:r>
              <a:rPr lang="en-GB" baseline="30000" dirty="0" smtClean="0"/>
              <a:t>1</a:t>
            </a:r>
            <a:endParaRPr lang="en-GB" dirty="0"/>
          </a:p>
        </p:txBody>
      </p:sp>
      <p:cxnSp>
        <p:nvCxnSpPr>
          <p:cNvPr id="3" name="Straight Arrow Connector 2"/>
          <p:cNvCxnSpPr/>
          <p:nvPr/>
        </p:nvCxnSpPr>
        <p:spPr>
          <a:xfrm flipH="1">
            <a:off x="4932040" y="3861048"/>
            <a:ext cx="36004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940949" y="2289377"/>
            <a:ext cx="2808312" cy="2160240"/>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1978719" y="1638092"/>
            <a:ext cx="3588061" cy="2871028"/>
          </a:xfrm>
          <a:prstGeom prst="line">
            <a:avLst/>
          </a:prstGeom>
          <a:ln w="25400">
            <a:solidFill>
              <a:schemeClr val="tx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872072" y="2802188"/>
            <a:ext cx="0" cy="3826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Left Brace 16"/>
          <p:cNvSpPr/>
          <p:nvPr/>
        </p:nvSpPr>
        <p:spPr>
          <a:xfrm rot="5400000">
            <a:off x="3175559" y="1688614"/>
            <a:ext cx="416617" cy="165618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TextBox 31"/>
          <p:cNvSpPr txBox="1"/>
          <p:nvPr/>
        </p:nvSpPr>
        <p:spPr>
          <a:xfrm>
            <a:off x="3270920" y="2015579"/>
            <a:ext cx="427644" cy="369332"/>
          </a:xfrm>
          <a:prstGeom prst="rect">
            <a:avLst/>
          </a:prstGeom>
          <a:noFill/>
        </p:spPr>
        <p:txBody>
          <a:bodyPr wrap="square" rtlCol="0">
            <a:spAutoFit/>
          </a:bodyPr>
          <a:lstStyle/>
          <a:p>
            <a:r>
              <a:rPr lang="en-GB" dirty="0" smtClean="0"/>
              <a:t>U</a:t>
            </a:r>
            <a:r>
              <a:rPr lang="en-GB" baseline="30000" dirty="0" smtClean="0"/>
              <a:t>2</a:t>
            </a:r>
            <a:endParaRPr lang="en-GB" dirty="0"/>
          </a:p>
        </p:txBody>
      </p:sp>
      <p:sp>
        <p:nvSpPr>
          <p:cNvPr id="34" name="TextBox 33"/>
          <p:cNvSpPr txBox="1"/>
          <p:nvPr/>
        </p:nvSpPr>
        <p:spPr>
          <a:xfrm>
            <a:off x="395536" y="3184831"/>
            <a:ext cx="908584" cy="369332"/>
          </a:xfrm>
          <a:prstGeom prst="rect">
            <a:avLst/>
          </a:prstGeom>
          <a:noFill/>
        </p:spPr>
        <p:txBody>
          <a:bodyPr wrap="square" rtlCol="0">
            <a:spAutoFit/>
          </a:bodyPr>
          <a:lstStyle/>
          <a:p>
            <a:r>
              <a:rPr lang="en-GB" dirty="0" smtClean="0"/>
              <a:t>(W/P)</a:t>
            </a:r>
            <a:r>
              <a:rPr lang="en-GB" baseline="30000" dirty="0" smtClean="0"/>
              <a:t>**</a:t>
            </a:r>
            <a:endParaRPr lang="en-GB" baseline="30000" dirty="0"/>
          </a:p>
        </p:txBody>
      </p:sp>
      <p:cxnSp>
        <p:nvCxnSpPr>
          <p:cNvPr id="21" name="Straight Connector 20"/>
          <p:cNvCxnSpPr/>
          <p:nvPr/>
        </p:nvCxnSpPr>
        <p:spPr>
          <a:xfrm flipH="1">
            <a:off x="1400889" y="3387474"/>
            <a:ext cx="19442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287395" y="5202693"/>
            <a:ext cx="489582" cy="369332"/>
          </a:xfrm>
          <a:prstGeom prst="rect">
            <a:avLst/>
          </a:prstGeom>
          <a:noFill/>
        </p:spPr>
        <p:txBody>
          <a:bodyPr wrap="square" rtlCol="0">
            <a:spAutoFit/>
          </a:bodyPr>
          <a:lstStyle/>
          <a:p>
            <a:r>
              <a:rPr lang="en-GB" dirty="0" smtClean="0"/>
              <a:t>N</a:t>
            </a:r>
            <a:r>
              <a:rPr lang="en-GB" baseline="30000" dirty="0" smtClean="0"/>
              <a:t>3</a:t>
            </a:r>
            <a:endParaRPr lang="en-GB" dirty="0"/>
          </a:p>
        </p:txBody>
      </p:sp>
      <p:sp>
        <p:nvSpPr>
          <p:cNvPr id="41" name="TextBox 40"/>
          <p:cNvSpPr txBox="1"/>
          <p:nvPr/>
        </p:nvSpPr>
        <p:spPr>
          <a:xfrm>
            <a:off x="3100314" y="5229200"/>
            <a:ext cx="489582" cy="369332"/>
          </a:xfrm>
          <a:prstGeom prst="rect">
            <a:avLst/>
          </a:prstGeom>
          <a:noFill/>
        </p:spPr>
        <p:txBody>
          <a:bodyPr wrap="square" rtlCol="0">
            <a:spAutoFit/>
          </a:bodyPr>
          <a:lstStyle/>
          <a:p>
            <a:r>
              <a:rPr lang="en-GB" dirty="0" smtClean="0"/>
              <a:t>N</a:t>
            </a:r>
            <a:r>
              <a:rPr lang="en-GB" baseline="30000" dirty="0" smtClean="0"/>
              <a:t>4</a:t>
            </a:r>
            <a:endParaRPr lang="en-GB" dirty="0"/>
          </a:p>
        </p:txBody>
      </p:sp>
      <p:cxnSp>
        <p:nvCxnSpPr>
          <p:cNvPr id="43" name="Straight Connector 42"/>
          <p:cNvCxnSpPr>
            <a:stCxn id="17" idx="2"/>
            <a:endCxn id="37" idx="0"/>
          </p:cNvCxnSpPr>
          <p:nvPr/>
        </p:nvCxnSpPr>
        <p:spPr>
          <a:xfrm flipH="1">
            <a:off x="2532186" y="2725015"/>
            <a:ext cx="23590" cy="2477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3343641" y="3387474"/>
            <a:ext cx="23590" cy="178456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5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712540" y="301626"/>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000" b="1" dirty="0" smtClean="0"/>
              <a:t>Phillips Curve</a:t>
            </a:r>
            <a:endParaRPr lang="en-GB" sz="3000" b="1"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949156"/>
            <a:ext cx="6093070" cy="4503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23528" y="5452432"/>
            <a:ext cx="8618612"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t>Unemployment was thought to be demand-determined and placed pressure on costs</a:t>
            </a:r>
            <a:endParaRPr lang="en-GB" dirty="0"/>
          </a:p>
        </p:txBody>
      </p:sp>
    </p:spTree>
    <p:extLst>
      <p:ext uri="{BB962C8B-B14F-4D97-AF65-F5344CB8AC3E}">
        <p14:creationId xmlns:p14="http://schemas.microsoft.com/office/powerpoint/2010/main" val="323454072"/>
      </p:ext>
    </p:extLst>
  </p:cSld>
  <p:clrMapOvr>
    <a:masterClrMapping/>
  </p:clrMapOvr>
</p:sld>
</file>

<file path=ppt/theme/theme1.xml><?xml version="1.0" encoding="utf-8"?>
<a:theme xmlns:a="http://schemas.openxmlformats.org/drawingml/2006/main" name="press confer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9751</TotalTime>
  <Words>974</Words>
  <Application>Microsoft Office PowerPoint</Application>
  <PresentationFormat>On-screen Show (4:3)</PresentationFormat>
  <Paragraphs>167</Paragraphs>
  <Slides>26</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26</vt:i4>
      </vt:variant>
    </vt:vector>
  </HeadingPairs>
  <TitlesOfParts>
    <vt:vector size="31" baseType="lpstr">
      <vt:lpstr>Arial</vt:lpstr>
      <vt:lpstr>Calibri</vt:lpstr>
      <vt:lpstr>Times New Roman</vt:lpstr>
      <vt:lpstr>press conference</vt:lpstr>
      <vt:lpstr>Custom Design</vt:lpstr>
      <vt:lpstr>PowerPoint Presentation</vt:lpstr>
      <vt:lpstr>The Road to Wigan Pier, George Orwell (1937)</vt:lpstr>
      <vt:lpstr>PowerPoint Presentation</vt:lpstr>
      <vt:lpstr>PowerPoint Presentation</vt:lpstr>
      <vt:lpstr>Labour Market Clearing</vt:lpstr>
      <vt:lpstr>Labour Market Clearing</vt:lpstr>
      <vt:lpstr>Real Wages and the Business Cycle (1871-1996)</vt:lpstr>
      <vt:lpstr>Labour Market Clearing</vt:lpstr>
      <vt:lpstr>PowerPoint Presentation</vt:lpstr>
      <vt:lpstr>PowerPoint Presentation</vt:lpstr>
      <vt:lpstr>Minimum Wages (standard)</vt:lpstr>
      <vt:lpstr>Minimum Wages (labour market frictions)</vt:lpstr>
      <vt:lpstr>Minimum Wages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JMeaning</dc:creator>
  <cp:lastModifiedBy>Jagjit Chadha</cp:lastModifiedBy>
  <cp:revision>109</cp:revision>
  <cp:lastPrinted>2016-05-25T13:48:51Z</cp:lastPrinted>
  <dcterms:created xsi:type="dcterms:W3CDTF">2016-05-10T09:05:55Z</dcterms:created>
  <dcterms:modified xsi:type="dcterms:W3CDTF">2016-11-24T11:58:37Z</dcterms:modified>
</cp:coreProperties>
</file>