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4"/>
  </p:notesMasterIdLst>
  <p:sldIdLst>
    <p:sldId id="1242" r:id="rId2"/>
    <p:sldId id="1355" r:id="rId3"/>
    <p:sldId id="1306" r:id="rId4"/>
    <p:sldId id="1347" r:id="rId5"/>
    <p:sldId id="1357" r:id="rId6"/>
    <p:sldId id="1358" r:id="rId7"/>
    <p:sldId id="1324" r:id="rId8"/>
    <p:sldId id="1314" r:id="rId9"/>
    <p:sldId id="1317" r:id="rId10"/>
    <p:sldId id="1268" r:id="rId11"/>
    <p:sldId id="1322" r:id="rId12"/>
    <p:sldId id="1323" r:id="rId13"/>
    <p:sldId id="1346" r:id="rId14"/>
    <p:sldId id="1349" r:id="rId15"/>
    <p:sldId id="1321" r:id="rId16"/>
    <p:sldId id="1308" r:id="rId17"/>
    <p:sldId id="1309" r:id="rId18"/>
    <p:sldId id="1310" r:id="rId19"/>
    <p:sldId id="1315" r:id="rId20"/>
    <p:sldId id="1312" r:id="rId21"/>
    <p:sldId id="1302" r:id="rId22"/>
    <p:sldId id="1353" r:id="rId23"/>
    <p:sldId id="1305" r:id="rId24"/>
    <p:sldId id="1329" r:id="rId25"/>
    <p:sldId id="1303" r:id="rId26"/>
    <p:sldId id="1304" r:id="rId27"/>
    <p:sldId id="1313" r:id="rId28"/>
    <p:sldId id="1354" r:id="rId29"/>
    <p:sldId id="1340" r:id="rId30"/>
    <p:sldId id="1339" r:id="rId31"/>
    <p:sldId id="1342" r:id="rId32"/>
    <p:sldId id="1352" r:id="rId33"/>
    <p:sldId id="1319" r:id="rId34"/>
    <p:sldId id="1351" r:id="rId35"/>
    <p:sldId id="1332" r:id="rId36"/>
    <p:sldId id="1335" r:id="rId37"/>
    <p:sldId id="1359" r:id="rId38"/>
    <p:sldId id="1343" r:id="rId39"/>
    <p:sldId id="1344" r:id="rId40"/>
    <p:sldId id="1292" r:id="rId41"/>
    <p:sldId id="1348" r:id="rId42"/>
    <p:sldId id="1334" r:id="rId43"/>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Times New Roman" charset="0"/>
        <a:ea typeface="Arial" charset="0"/>
        <a:cs typeface="Arial" charset="0"/>
      </a:defRPr>
    </a:lvl1pPr>
    <a:lvl2pPr marL="457200" algn="l" rtl="0" fontAlgn="base">
      <a:spcBef>
        <a:spcPct val="0"/>
      </a:spcBef>
      <a:spcAft>
        <a:spcPct val="0"/>
      </a:spcAft>
      <a:defRPr sz="1400" kern="1200">
        <a:solidFill>
          <a:schemeClr val="tx1"/>
        </a:solidFill>
        <a:latin typeface="Times New Roman" charset="0"/>
        <a:ea typeface="Arial" charset="0"/>
        <a:cs typeface="Arial" charset="0"/>
      </a:defRPr>
    </a:lvl2pPr>
    <a:lvl3pPr marL="914400" algn="l" rtl="0" fontAlgn="base">
      <a:spcBef>
        <a:spcPct val="0"/>
      </a:spcBef>
      <a:spcAft>
        <a:spcPct val="0"/>
      </a:spcAft>
      <a:defRPr sz="1400" kern="1200">
        <a:solidFill>
          <a:schemeClr val="tx1"/>
        </a:solidFill>
        <a:latin typeface="Times New Roman" charset="0"/>
        <a:ea typeface="Arial" charset="0"/>
        <a:cs typeface="Arial" charset="0"/>
      </a:defRPr>
    </a:lvl3pPr>
    <a:lvl4pPr marL="1371600" algn="l" rtl="0" fontAlgn="base">
      <a:spcBef>
        <a:spcPct val="0"/>
      </a:spcBef>
      <a:spcAft>
        <a:spcPct val="0"/>
      </a:spcAft>
      <a:defRPr sz="1400" kern="1200">
        <a:solidFill>
          <a:schemeClr val="tx1"/>
        </a:solidFill>
        <a:latin typeface="Times New Roman" charset="0"/>
        <a:ea typeface="Arial" charset="0"/>
        <a:cs typeface="Arial" charset="0"/>
      </a:defRPr>
    </a:lvl4pPr>
    <a:lvl5pPr marL="1828800" algn="l" rtl="0" fontAlgn="base">
      <a:spcBef>
        <a:spcPct val="0"/>
      </a:spcBef>
      <a:spcAft>
        <a:spcPct val="0"/>
      </a:spcAft>
      <a:defRPr sz="1400" kern="1200">
        <a:solidFill>
          <a:schemeClr val="tx1"/>
        </a:solidFill>
        <a:latin typeface="Times New Roman" charset="0"/>
        <a:ea typeface="Arial" charset="0"/>
        <a:cs typeface="Arial" charset="0"/>
      </a:defRPr>
    </a:lvl5pPr>
    <a:lvl6pPr marL="2286000" algn="l" defTabSz="457200" rtl="0" eaLnBrk="1" latinLnBrk="0" hangingPunct="1">
      <a:defRPr sz="1400" kern="1200">
        <a:solidFill>
          <a:schemeClr val="tx1"/>
        </a:solidFill>
        <a:latin typeface="Times New Roman" charset="0"/>
        <a:ea typeface="Arial" charset="0"/>
        <a:cs typeface="Arial" charset="0"/>
      </a:defRPr>
    </a:lvl6pPr>
    <a:lvl7pPr marL="2743200" algn="l" defTabSz="457200" rtl="0" eaLnBrk="1" latinLnBrk="0" hangingPunct="1">
      <a:defRPr sz="1400" kern="1200">
        <a:solidFill>
          <a:schemeClr val="tx1"/>
        </a:solidFill>
        <a:latin typeface="Times New Roman" charset="0"/>
        <a:ea typeface="Arial" charset="0"/>
        <a:cs typeface="Arial" charset="0"/>
      </a:defRPr>
    </a:lvl7pPr>
    <a:lvl8pPr marL="3200400" algn="l" defTabSz="457200" rtl="0" eaLnBrk="1" latinLnBrk="0" hangingPunct="1">
      <a:defRPr sz="1400" kern="1200">
        <a:solidFill>
          <a:schemeClr val="tx1"/>
        </a:solidFill>
        <a:latin typeface="Times New Roman" charset="0"/>
        <a:ea typeface="Arial" charset="0"/>
        <a:cs typeface="Arial" charset="0"/>
      </a:defRPr>
    </a:lvl8pPr>
    <a:lvl9pPr marL="3657600" algn="l" defTabSz="457200" rtl="0" eaLnBrk="1" latinLnBrk="0" hangingPunct="1">
      <a:defRPr sz="1400" kern="1200">
        <a:solidFill>
          <a:schemeClr val="tx1"/>
        </a:solidFill>
        <a:latin typeface="Times New Roman"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41B"/>
    <a:srgbClr val="FF0C15"/>
    <a:srgbClr val="950000"/>
    <a:srgbClr val="40FF4E"/>
    <a:srgbClr val="F54FFF"/>
    <a:srgbClr val="FF42E6"/>
    <a:srgbClr val="3399FF"/>
    <a:srgbClr val="0066FF"/>
    <a:srgbClr val="FF3399"/>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10" autoAdjust="0"/>
    <p:restoredTop sz="90501" autoAdjust="0"/>
  </p:normalViewPr>
  <p:slideViewPr>
    <p:cSldViewPr>
      <p:cViewPr>
        <p:scale>
          <a:sx n="75" d="100"/>
          <a:sy n="75" d="100"/>
        </p:scale>
        <p:origin x="-984" y="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3424"/>
    </p:cViewPr>
  </p:sorterViewPr>
  <p:notesViewPr>
    <p:cSldViewPr>
      <p:cViewPr varScale="1">
        <p:scale>
          <a:sx n="67" d="100"/>
          <a:sy n="67" d="100"/>
        </p:scale>
        <p:origin x="-2488" y="-11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badi MT Condensed Extra Bold" charset="0"/>
              </a:defRPr>
            </a:lvl1pPr>
          </a:lstStyle>
          <a:p>
            <a:pPr>
              <a:defRPr/>
            </a:pPr>
            <a:endParaRPr lang="en-US"/>
          </a:p>
        </p:txBody>
      </p:sp>
      <p:sp>
        <p:nvSpPr>
          <p:cNvPr id="99331"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badi MT Condensed Extra Bold"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9334"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badi MT Condensed Extra Bold" charset="0"/>
              </a:defRPr>
            </a:lvl1pPr>
          </a:lstStyle>
          <a:p>
            <a:pPr>
              <a:defRPr/>
            </a:pPr>
            <a:endParaRPr lang="en-US"/>
          </a:p>
        </p:txBody>
      </p:sp>
      <p:sp>
        <p:nvSpPr>
          <p:cNvPr id="99335"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badi MT Condensed Extra Bold" charset="0"/>
              </a:defRPr>
            </a:lvl1pPr>
          </a:lstStyle>
          <a:p>
            <a:pPr>
              <a:defRPr/>
            </a:pPr>
            <a:fld id="{2737F539-327F-1A44-923F-210909929E21}" type="slidenum">
              <a:rPr lang="en-US"/>
              <a:pPr>
                <a:defRPr/>
              </a:pPr>
              <a:t>‹#›</a:t>
            </a:fld>
            <a:endParaRPr lang="en-US"/>
          </a:p>
        </p:txBody>
      </p:sp>
    </p:spTree>
    <p:extLst>
      <p:ext uri="{BB962C8B-B14F-4D97-AF65-F5344CB8AC3E}">
        <p14:creationId xmlns:p14="http://schemas.microsoft.com/office/powerpoint/2010/main" val="1707169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1pPr>
    <a:lvl2pPr marL="4572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2pPr>
    <a:lvl3pPr marL="9144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3pPr>
    <a:lvl4pPr marL="13716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4pPr>
    <a:lvl5pPr marL="18288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1</a:t>
            </a:fld>
            <a:endParaRPr lang="en-US"/>
          </a:p>
        </p:txBody>
      </p:sp>
    </p:spTree>
    <p:extLst>
      <p:ext uri="{BB962C8B-B14F-4D97-AF65-F5344CB8AC3E}">
        <p14:creationId xmlns:p14="http://schemas.microsoft.com/office/powerpoint/2010/main" val="384782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A3C9968-6165-9840-925E-5D0B0F844839}" type="slidenum">
              <a:rPr lang="en-US">
                <a:latin typeface="Arial" pitchFamily="1" charset="0"/>
                <a:ea typeface="ＭＳ Ｐゴシック" pitchFamily="1" charset="-128"/>
                <a:cs typeface="ＭＳ Ｐゴシック" pitchFamily="1" charset="-128"/>
              </a:rPr>
              <a:pPr/>
              <a:t>31</a:t>
            </a:fld>
            <a:endParaRPr lang="en-US">
              <a:latin typeface="Arial" pitchFamily="1" charset="0"/>
              <a:ea typeface="ＭＳ Ｐゴシック" pitchFamily="1" charset="-128"/>
              <a:cs typeface="ＭＳ Ｐゴシック" pitchFamily="1" charset="-128"/>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 K 1 km underground in </a:t>
            </a:r>
            <a:r>
              <a:rPr lang="en-US" dirty="0" err="1" smtClean="0"/>
              <a:t>Mozumi</a:t>
            </a:r>
            <a:r>
              <a:rPr lang="en-US" dirty="0" smtClean="0"/>
              <a:t> mine. 60ktons of purified water</a:t>
            </a:r>
          </a:p>
          <a:p>
            <a:r>
              <a:rPr lang="en-US" dirty="0" smtClean="0"/>
              <a:t>40m cube tank.</a:t>
            </a:r>
          </a:p>
          <a:p>
            <a:r>
              <a:rPr lang="en-US" dirty="0" smtClean="0"/>
              <a:t>11000</a:t>
            </a:r>
            <a:r>
              <a:rPr lang="en-US" baseline="0" dirty="0" smtClean="0"/>
              <a:t> </a:t>
            </a:r>
            <a:r>
              <a:rPr lang="en-US" baseline="0" dirty="0" err="1" smtClean="0"/>
              <a:t>photubes</a:t>
            </a:r>
            <a:r>
              <a:rPr lang="en-US" baseline="0" dirty="0" smtClean="0"/>
              <a:t> 50 cm diameter</a:t>
            </a:r>
            <a:endParaRPr lang="en-US" dirty="0" smtClean="0"/>
          </a:p>
          <a:p>
            <a:endParaRPr lang="en-US" dirty="0"/>
          </a:p>
        </p:txBody>
      </p:sp>
      <p:sp>
        <p:nvSpPr>
          <p:cNvPr id="4" name="Slide Number Placeholder 3"/>
          <p:cNvSpPr>
            <a:spLocks noGrp="1"/>
          </p:cNvSpPr>
          <p:nvPr>
            <p:ph type="sldNum" sz="quarter" idx="10"/>
          </p:nvPr>
        </p:nvSpPr>
        <p:spPr/>
        <p:txBody>
          <a:bodyPr/>
          <a:lstStyle/>
          <a:p>
            <a:fld id="{E1510DE9-61C2-2649-9D7F-FC084BB6B7F8}" type="slidenum">
              <a:rPr lang="en-US" smtClean="0"/>
              <a:t>35</a:t>
            </a:fld>
            <a:endParaRPr lang="en-US"/>
          </a:p>
        </p:txBody>
      </p:sp>
    </p:spTree>
    <p:extLst>
      <p:ext uri="{BB962C8B-B14F-4D97-AF65-F5344CB8AC3E}">
        <p14:creationId xmlns:p14="http://schemas.microsoft.com/office/powerpoint/2010/main" val="422878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4</a:t>
            </a:fld>
            <a:endParaRPr lang="en-US"/>
          </a:p>
        </p:txBody>
      </p:sp>
    </p:spTree>
    <p:extLst>
      <p:ext uri="{BB962C8B-B14F-4D97-AF65-F5344CB8AC3E}">
        <p14:creationId xmlns:p14="http://schemas.microsoft.com/office/powerpoint/2010/main" val="223702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B1763E-8044-8840-B6AC-4D08908DFC98}" type="slidenum">
              <a:rPr lang="en-US"/>
              <a:pPr/>
              <a:t>10</a:t>
            </a:fld>
            <a:endParaRPr lang="en-US"/>
          </a:p>
        </p:txBody>
      </p:sp>
      <p:sp>
        <p:nvSpPr>
          <p:cNvPr id="35021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02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prstTxWarp prst="textNoShape">
              <a:avLst/>
            </a:prstTxWarp>
          </a:bodyPr>
          <a:lstStyle/>
          <a:p>
            <a:r>
              <a:rPr lang="en-US"/>
              <a:t>Which accounted for one Nobel prize, </a:t>
            </a:r>
          </a:p>
          <a:p>
            <a:r>
              <a:rPr lang="en-US"/>
              <a:t>but not to Gamow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Fowler Nobel picture</a:t>
            </a:r>
          </a:p>
          <a:p>
            <a:r>
              <a:rPr lang="en-US" dirty="0" smtClean="0"/>
              <a:t>Burbidge, </a:t>
            </a:r>
            <a:r>
              <a:rPr lang="en-US" dirty="0" err="1" smtClean="0"/>
              <a:t>hoyle</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E0A3198-6226-2843-B500-E2F9DAC03420}" type="slidenum">
              <a:rPr lang="en-US" sz="1300"/>
              <a:pPr algn="r"/>
              <a:t>21</a:t>
            </a:fld>
            <a:endParaRPr lang="en-US" sz="1300"/>
          </a:p>
        </p:txBody>
      </p:sp>
      <p:sp>
        <p:nvSpPr>
          <p:cNvPr id="242691"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2692"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702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907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err="1" smtClean="0"/>
              <a:t>higgs</a:t>
            </a:r>
            <a:r>
              <a:rPr lang="en-US" dirty="0" smtClean="0"/>
              <a:t> boson</a:t>
            </a:r>
            <a:endParaRPr lang="en-US" dirty="0"/>
          </a:p>
        </p:txBody>
      </p:sp>
      <p:sp>
        <p:nvSpPr>
          <p:cNvPr id="4" name="Slide Number Placeholder 3"/>
          <p:cNvSpPr>
            <a:spLocks noGrp="1"/>
          </p:cNvSpPr>
          <p:nvPr>
            <p:ph type="sldNum" sz="quarter" idx="10"/>
          </p:nvPr>
        </p:nvSpPr>
        <p:spPr/>
        <p:txBody>
          <a:bodyPr/>
          <a:lstStyle/>
          <a:p>
            <a:fld id="{423E3604-AA8C-5F41-9759-008F0428D759}" type="slidenum">
              <a:rPr lang="en-US" smtClean="0"/>
              <a:t>28</a:t>
            </a:fld>
            <a:endParaRPr lang="en-US"/>
          </a:p>
        </p:txBody>
      </p:sp>
    </p:spTree>
    <p:extLst>
      <p:ext uri="{BB962C8B-B14F-4D97-AF65-F5344CB8AC3E}">
        <p14:creationId xmlns:p14="http://schemas.microsoft.com/office/powerpoint/2010/main" val="78430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768B0-EA32-AF49-AE8B-04F437A7D70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18E8ED-83E2-9241-92DB-BCDAAC1561E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6932CC-7FE8-0E42-89D5-75F8A24A962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49788B-7288-7045-A028-EDF308CFBDC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2390D8-97F6-7B49-89F4-E5F6206F12E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B139F1-2BD4-854E-BC7A-DF78CFE7C92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6776235-A55B-BC4B-B2EA-42F7E8052EB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EC46F2C-22AE-3F47-89E5-1E763CF4807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FDE974B-E080-6D49-8704-219DD00CF8A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077D2A-CCC8-CD4C-B588-5871154DFCA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3C316D-8972-4D4E-A6C8-C39A0A5B7FB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C842845-BE32-BE49-A3BE-C64A19F6977B}"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742"/>
            <a:ext cx="8229600" cy="2392455"/>
          </a:xfrm>
        </p:spPr>
        <p:txBody>
          <a:bodyPr>
            <a:noAutofit/>
          </a:bodyPr>
          <a:lstStyle/>
          <a:p>
            <a:r>
              <a:rPr lang="en-US" sz="6000" b="1" dirty="0" smtClean="0">
                <a:solidFill>
                  <a:srgbClr val="FFFF00"/>
                </a:solidFill>
              </a:rPr>
              <a:t>THE FIRST THREE MINUTES OF CREATION</a:t>
            </a:r>
            <a:endParaRPr lang="en-US" sz="6000" b="1" dirty="0">
              <a:solidFill>
                <a:srgbClr val="FFFF00"/>
              </a:solidFill>
            </a:endParaRPr>
          </a:p>
        </p:txBody>
      </p:sp>
      <p:sp>
        <p:nvSpPr>
          <p:cNvPr id="4" name="TextBox 3"/>
          <p:cNvSpPr txBox="1"/>
          <p:nvPr/>
        </p:nvSpPr>
        <p:spPr>
          <a:xfrm>
            <a:off x="2051721" y="5114633"/>
            <a:ext cx="5776428" cy="1538883"/>
          </a:xfrm>
          <a:prstGeom prst="rect">
            <a:avLst/>
          </a:prstGeom>
          <a:noFill/>
        </p:spPr>
        <p:txBody>
          <a:bodyPr wrap="square" rtlCol="0">
            <a:spAutoFit/>
          </a:bodyPr>
          <a:lstStyle/>
          <a:p>
            <a:r>
              <a:rPr lang="en-US" sz="2400" dirty="0" smtClean="0">
                <a:solidFill>
                  <a:srgbClr val="FFFFFF"/>
                </a:solidFill>
              </a:rPr>
              <a:t>                   </a:t>
            </a:r>
            <a:r>
              <a:rPr lang="en-US" sz="2800" dirty="0" smtClean="0">
                <a:solidFill>
                  <a:srgbClr val="FFFFFF"/>
                </a:solidFill>
              </a:rPr>
              <a:t>Joseph  Silk </a:t>
            </a:r>
            <a:r>
              <a:rPr lang="en-US" sz="2800" dirty="0">
                <a:solidFill>
                  <a:srgbClr val="FFFFFF"/>
                </a:solidFill>
              </a:rPr>
              <a:t>   </a:t>
            </a:r>
            <a:r>
              <a:rPr lang="en-US" sz="1600" dirty="0" smtClean="0">
                <a:solidFill>
                  <a:srgbClr val="FFFFFF"/>
                </a:solidFill>
              </a:rPr>
              <a:t>(IAP</a:t>
            </a:r>
            <a:r>
              <a:rPr lang="en-US" sz="1600" dirty="0">
                <a:solidFill>
                  <a:srgbClr val="FFFFFF"/>
                </a:solidFill>
              </a:rPr>
              <a:t>/JHU/</a:t>
            </a:r>
            <a:r>
              <a:rPr lang="en-US" sz="1600" dirty="0" smtClean="0">
                <a:solidFill>
                  <a:srgbClr val="FFFFFF"/>
                </a:solidFill>
              </a:rPr>
              <a:t>Oxford)</a:t>
            </a:r>
            <a:endParaRPr lang="en-US" sz="1600" dirty="0">
              <a:solidFill>
                <a:srgbClr val="FFFFFF"/>
              </a:solidFill>
            </a:endParaRPr>
          </a:p>
          <a:p>
            <a:endParaRPr lang="en-US" sz="2800" dirty="0" smtClean="0">
              <a:solidFill>
                <a:srgbClr val="FFFFFF"/>
              </a:solidFill>
            </a:endParaRPr>
          </a:p>
          <a:p>
            <a:r>
              <a:rPr lang="en-US" sz="2400" dirty="0" smtClean="0">
                <a:solidFill>
                  <a:srgbClr val="FFFFFF"/>
                </a:solidFill>
              </a:rPr>
              <a:t>Gresham Lecture,  </a:t>
            </a:r>
            <a:r>
              <a:rPr lang="en-US" sz="2400" dirty="0">
                <a:solidFill>
                  <a:srgbClr val="FFFFFF"/>
                </a:solidFill>
              </a:rPr>
              <a:t>7</a:t>
            </a:r>
            <a:r>
              <a:rPr lang="en-US" sz="2400" dirty="0" smtClean="0">
                <a:solidFill>
                  <a:srgbClr val="FFFFFF"/>
                </a:solidFill>
              </a:rPr>
              <a:t> December 2016</a:t>
            </a:r>
          </a:p>
          <a:p>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796663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0" y="152400"/>
            <a:ext cx="9144000" cy="914400"/>
          </a:xfrm>
        </p:spPr>
        <p:txBody>
          <a:bodyPr>
            <a:normAutofit fontScale="90000"/>
          </a:bodyPr>
          <a:lstStyle/>
          <a:p>
            <a:r>
              <a:rPr lang="en-US" sz="4000"/>
              <a:t/>
            </a:r>
            <a:br>
              <a:rPr lang="en-US" sz="4000"/>
            </a:br>
            <a:endParaRPr lang="en-US"/>
          </a:p>
        </p:txBody>
      </p:sp>
      <p:pic>
        <p:nvPicPr>
          <p:cNvPr id="349187" name="Picture 3"/>
          <p:cNvPicPr>
            <a:picLocks noChangeAspect="1" noChangeArrowheads="1"/>
          </p:cNvPicPr>
          <p:nvPr/>
        </p:nvPicPr>
        <p:blipFill>
          <a:blip r:embed="rId3">
            <a:lum bright="-10000" contrast="10000"/>
          </a:blip>
          <a:srcRect t="37008" r="9521" b="33070"/>
          <a:stretch>
            <a:fillRect/>
          </a:stretch>
        </p:blipFill>
        <p:spPr bwMode="auto">
          <a:xfrm>
            <a:off x="28600" y="3197470"/>
            <a:ext cx="7732427" cy="3660530"/>
          </a:xfrm>
          <a:prstGeom prst="rect">
            <a:avLst/>
          </a:prstGeom>
          <a:noFill/>
          <a:ln w="9525">
            <a:noFill/>
            <a:miter lim="800000"/>
            <a:headEnd/>
            <a:tailEnd/>
          </a:ln>
        </p:spPr>
      </p:pic>
      <p:sp>
        <p:nvSpPr>
          <p:cNvPr id="349188" name="Rectangle 4"/>
          <p:cNvSpPr>
            <a:spLocks noGrp="1" noChangeArrowheads="1"/>
          </p:cNvSpPr>
          <p:nvPr>
            <p:ph type="body" idx="1"/>
          </p:nvPr>
        </p:nvSpPr>
        <p:spPr>
          <a:xfrm>
            <a:off x="5436096" y="0"/>
            <a:ext cx="3707904" cy="836712"/>
          </a:xfrm>
          <a:noFill/>
          <a:ln/>
        </p:spPr>
        <p:txBody>
          <a:bodyPr>
            <a:normAutofit fontScale="40000" lnSpcReduction="20000"/>
          </a:bodyPr>
          <a:lstStyle/>
          <a:p>
            <a:pPr>
              <a:lnSpc>
                <a:spcPct val="90000"/>
              </a:lnSpc>
              <a:buFontTx/>
              <a:buNone/>
            </a:pPr>
            <a:r>
              <a:rPr lang="en-US" sz="1700" dirty="0" smtClean="0">
                <a:solidFill>
                  <a:srgbClr val="FFFAA4"/>
                </a:solidFill>
              </a:rPr>
              <a:t>     </a:t>
            </a:r>
            <a:r>
              <a:rPr lang="en-US" sz="2900" dirty="0" smtClean="0">
                <a:solidFill>
                  <a:srgbClr val="FFFAA4"/>
                </a:solidFill>
              </a:rPr>
              <a:t>   RALPH ALPHER</a:t>
            </a:r>
          </a:p>
          <a:p>
            <a:pPr>
              <a:lnSpc>
                <a:spcPct val="90000"/>
              </a:lnSpc>
              <a:buFontTx/>
              <a:buNone/>
            </a:pPr>
            <a:r>
              <a:rPr lang="en-US" sz="2900" dirty="0" smtClean="0">
                <a:solidFill>
                  <a:srgbClr val="FFFAA4"/>
                </a:solidFill>
              </a:rPr>
              <a:t>                                                                GEORGE GAMOW   </a:t>
            </a:r>
          </a:p>
          <a:p>
            <a:pPr>
              <a:lnSpc>
                <a:spcPct val="90000"/>
              </a:lnSpc>
              <a:buFontTx/>
              <a:buNone/>
            </a:pPr>
            <a:endParaRPr lang="en-US" sz="1700" dirty="0" smtClean="0">
              <a:solidFill>
                <a:srgbClr val="FFFAA4"/>
              </a:solidFill>
            </a:endParaRPr>
          </a:p>
          <a:p>
            <a:pPr>
              <a:lnSpc>
                <a:spcPct val="90000"/>
              </a:lnSpc>
              <a:buFontTx/>
              <a:buNone/>
            </a:pPr>
            <a:r>
              <a:rPr lang="en-US" sz="2900" dirty="0">
                <a:solidFill>
                  <a:srgbClr val="FFFAA4"/>
                </a:solidFill>
              </a:rPr>
              <a:t>predicted</a:t>
            </a:r>
            <a:r>
              <a:rPr lang="en-US" sz="2900" dirty="0" smtClean="0">
                <a:solidFill>
                  <a:srgbClr val="FFFAA4"/>
                </a:solidFill>
              </a:rPr>
              <a:t> origin of light elements </a:t>
            </a:r>
            <a:r>
              <a:rPr lang="en-US" sz="2900" dirty="0" smtClean="0">
                <a:solidFill>
                  <a:srgbClr val="FF0000"/>
                </a:solidFill>
              </a:rPr>
              <a:t> </a:t>
            </a:r>
            <a:endParaRPr lang="en-US" sz="2900" dirty="0">
              <a:solidFill>
                <a:srgbClr val="FF0000"/>
              </a:solidFill>
            </a:endParaRPr>
          </a:p>
        </p:txBody>
      </p:sp>
      <p:pic>
        <p:nvPicPr>
          <p:cNvPr id="9" name="Picture 8" descr="alpherbethe.pdf"/>
          <p:cNvPicPr>
            <a:picLocks noChangeAspect="1"/>
          </p:cNvPicPr>
          <p:nvPr/>
        </p:nvPicPr>
        <p:blipFill rotWithShape="1">
          <a:blip r:embed="rId4"/>
          <a:srcRect l="13990" t="14942" r="6194" b="2449"/>
          <a:stretch/>
        </p:blipFill>
        <p:spPr>
          <a:xfrm>
            <a:off x="107504" y="260648"/>
            <a:ext cx="5268388" cy="3096344"/>
          </a:xfrm>
          <a:prstGeom prst="rect">
            <a:avLst/>
          </a:prstGeom>
        </p:spPr>
      </p:pic>
      <p:pic>
        <p:nvPicPr>
          <p:cNvPr id="10" name="Picture 7" descr="alpherhermangamow"/>
          <p:cNvPicPr>
            <a:picLocks noChangeAspect="1" noChangeArrowheads="1"/>
          </p:cNvPicPr>
          <p:nvPr/>
        </p:nvPicPr>
        <p:blipFill rotWithShape="1">
          <a:blip r:embed="rId5"/>
          <a:srcRect l="68355" r="6134" b="55799"/>
          <a:stretch/>
        </p:blipFill>
        <p:spPr bwMode="auto">
          <a:xfrm>
            <a:off x="5364088" y="836712"/>
            <a:ext cx="1709738" cy="2498725"/>
          </a:xfrm>
          <a:prstGeom prst="rect">
            <a:avLst/>
          </a:prstGeom>
          <a:noFill/>
          <a:ln w="9525">
            <a:noFill/>
            <a:miter lim="800000"/>
            <a:headEnd/>
            <a:tailEnd/>
          </a:ln>
        </p:spPr>
      </p:pic>
      <p:pic>
        <p:nvPicPr>
          <p:cNvPr id="11" name="Picture 5"/>
          <p:cNvPicPr>
            <a:picLocks noChangeAspect="1" noChangeArrowheads="1"/>
          </p:cNvPicPr>
          <p:nvPr/>
        </p:nvPicPr>
        <p:blipFill rotWithShape="1">
          <a:blip r:embed="rId6"/>
          <a:srcRect l="20343" r="20324" b="46283"/>
          <a:stretch/>
        </p:blipFill>
        <p:spPr bwMode="auto">
          <a:xfrm>
            <a:off x="7092280" y="1124744"/>
            <a:ext cx="1811883" cy="2202408"/>
          </a:xfrm>
          <a:prstGeom prst="rect">
            <a:avLst/>
          </a:prstGeom>
          <a:noFill/>
        </p:spPr>
      </p:pic>
    </p:spTree>
    <p:extLst>
      <p:ext uri="{BB962C8B-B14F-4D97-AF65-F5344CB8AC3E}">
        <p14:creationId xmlns:p14="http://schemas.microsoft.com/office/powerpoint/2010/main" val="37155821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720080"/>
          </a:xfrm>
        </p:spPr>
        <p:txBody>
          <a:bodyPr>
            <a:normAutofit fontScale="90000"/>
          </a:bodyPr>
          <a:lstStyle/>
          <a:p>
            <a:r>
              <a:rPr lang="en-US" dirty="0" smtClean="0"/>
              <a:t>The helium story</a:t>
            </a:r>
            <a:endParaRPr lang="en-US" dirty="0"/>
          </a:p>
        </p:txBody>
      </p:sp>
      <p:pic>
        <p:nvPicPr>
          <p:cNvPr id="4" name="Content Placeholder 3" descr="toHe,weis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1" t="16202" r="21120" b="16827"/>
          <a:stretch/>
        </p:blipFill>
        <p:spPr>
          <a:xfrm>
            <a:off x="0" y="2930324"/>
            <a:ext cx="9033923" cy="3915431"/>
          </a:xfrm>
        </p:spPr>
      </p:pic>
      <p:sp>
        <p:nvSpPr>
          <p:cNvPr id="3" name="TextBox 2"/>
          <p:cNvSpPr txBox="1"/>
          <p:nvPr/>
        </p:nvSpPr>
        <p:spPr>
          <a:xfrm>
            <a:off x="467544" y="1124744"/>
            <a:ext cx="8256512" cy="1200329"/>
          </a:xfrm>
          <a:prstGeom prst="rect">
            <a:avLst/>
          </a:prstGeom>
          <a:noFill/>
        </p:spPr>
        <p:txBody>
          <a:bodyPr wrap="none" rtlCol="0">
            <a:spAutoFit/>
          </a:bodyPr>
          <a:lstStyle/>
          <a:p>
            <a:r>
              <a:rPr lang="en-US" sz="3600" dirty="0" smtClean="0">
                <a:solidFill>
                  <a:srgbClr val="FFFF00"/>
                </a:solidFill>
              </a:rPr>
              <a:t>Fusion of 4 protons to 1 helium nucleus, </a:t>
            </a:r>
          </a:p>
          <a:p>
            <a:r>
              <a:rPr lang="en-US" sz="3600" dirty="0" smtClean="0">
                <a:solidFill>
                  <a:srgbClr val="FFFF00"/>
                </a:solidFill>
              </a:rPr>
              <a:t>releases mass difference in energy  0.07mc</a:t>
            </a:r>
            <a:r>
              <a:rPr lang="en-US" sz="3600" baseline="30000" dirty="0" smtClean="0">
                <a:solidFill>
                  <a:srgbClr val="FFFF00"/>
                </a:solidFill>
              </a:rPr>
              <a:t>2</a:t>
            </a:r>
            <a:endParaRPr lang="en-US" sz="3600" baseline="30000" dirty="0">
              <a:solidFill>
                <a:srgbClr val="FFFF00"/>
              </a:solidFill>
            </a:endParaRPr>
          </a:p>
        </p:txBody>
      </p:sp>
      <p:sp>
        <p:nvSpPr>
          <p:cNvPr id="6" name="TextBox 5"/>
          <p:cNvSpPr txBox="1"/>
          <p:nvPr/>
        </p:nvSpPr>
        <p:spPr>
          <a:xfrm>
            <a:off x="8100392" y="6550223"/>
            <a:ext cx="838691" cy="307777"/>
          </a:xfrm>
          <a:prstGeom prst="rect">
            <a:avLst/>
          </a:prstGeom>
          <a:noFill/>
        </p:spPr>
        <p:txBody>
          <a:bodyPr wrap="none" rtlCol="0">
            <a:spAutoFit/>
          </a:bodyPr>
          <a:lstStyle/>
          <a:p>
            <a:r>
              <a:rPr lang="en-US" dirty="0" smtClean="0">
                <a:solidFill>
                  <a:schemeClr val="bg1"/>
                </a:solidFill>
              </a:rPr>
              <a:t>A. Weiss</a:t>
            </a:r>
            <a:endParaRPr lang="en-US" dirty="0">
              <a:solidFill>
                <a:schemeClr val="bg1"/>
              </a:solidFill>
            </a:endParaRPr>
          </a:p>
        </p:txBody>
      </p:sp>
      <p:sp>
        <p:nvSpPr>
          <p:cNvPr id="7" name="TextBox 6"/>
          <p:cNvSpPr txBox="1"/>
          <p:nvPr/>
        </p:nvSpPr>
        <p:spPr>
          <a:xfrm>
            <a:off x="0" y="2348880"/>
            <a:ext cx="9405139" cy="461665"/>
          </a:xfrm>
          <a:prstGeom prst="rect">
            <a:avLst/>
          </a:prstGeom>
          <a:noFill/>
        </p:spPr>
        <p:txBody>
          <a:bodyPr wrap="none" rtlCol="0">
            <a:spAutoFit/>
          </a:bodyPr>
          <a:lstStyle/>
          <a:p>
            <a:r>
              <a:rPr lang="en-US" sz="2400" dirty="0" smtClean="0">
                <a:solidFill>
                  <a:srgbClr val="FFFF00"/>
                </a:solidFill>
              </a:rPr>
              <a:t>Makes helium, powers the sun, makes H bombs and someday clean energy</a:t>
            </a:r>
            <a:endParaRPr lang="en-US" sz="2400" dirty="0">
              <a:solidFill>
                <a:srgbClr val="FFFF00"/>
              </a:solidFill>
            </a:endParaRPr>
          </a:p>
        </p:txBody>
      </p:sp>
    </p:spTree>
    <p:extLst>
      <p:ext uri="{BB962C8B-B14F-4D97-AF65-F5344CB8AC3E}">
        <p14:creationId xmlns:p14="http://schemas.microsoft.com/office/powerpoint/2010/main" val="297236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1143000"/>
          </a:xfrm>
        </p:spPr>
        <p:txBody>
          <a:bodyPr>
            <a:normAutofit fontScale="90000"/>
          </a:bodyPr>
          <a:lstStyle/>
          <a:p>
            <a:r>
              <a:rPr lang="en-US" sz="5400" dirty="0" smtClean="0"/>
              <a:t>Helium is evidence for the Big Bang</a:t>
            </a:r>
            <a:endParaRPr lang="en-US" sz="5400" dirty="0"/>
          </a:p>
        </p:txBody>
      </p:sp>
      <p:pic>
        <p:nvPicPr>
          <p:cNvPr id="4" name="Content Placeholder 3" descr="heliumreactions.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704" b="22586"/>
          <a:stretch/>
        </p:blipFill>
        <p:spPr>
          <a:xfrm>
            <a:off x="539552" y="1484784"/>
            <a:ext cx="8229600" cy="5046043"/>
          </a:xfrm>
        </p:spPr>
      </p:pic>
      <p:sp>
        <p:nvSpPr>
          <p:cNvPr id="3" name="TextBox 2"/>
          <p:cNvSpPr txBox="1"/>
          <p:nvPr/>
        </p:nvSpPr>
        <p:spPr>
          <a:xfrm>
            <a:off x="539552" y="1988840"/>
            <a:ext cx="5968301" cy="769441"/>
          </a:xfrm>
          <a:prstGeom prst="rect">
            <a:avLst/>
          </a:prstGeom>
          <a:noFill/>
        </p:spPr>
        <p:txBody>
          <a:bodyPr wrap="none" rtlCol="0">
            <a:spAutoFit/>
          </a:bodyPr>
          <a:lstStyle/>
          <a:p>
            <a:r>
              <a:rPr lang="en-US" sz="4400" dirty="0" smtClean="0">
                <a:solidFill>
                  <a:schemeClr val="bg1"/>
                </a:solidFill>
              </a:rPr>
              <a:t>The nuclear fusion ladder</a:t>
            </a:r>
            <a:endParaRPr lang="en-US" sz="4400" dirty="0">
              <a:solidFill>
                <a:schemeClr val="bg1"/>
              </a:solidFill>
            </a:endParaRPr>
          </a:p>
        </p:txBody>
      </p:sp>
      <p:sp>
        <p:nvSpPr>
          <p:cNvPr id="5" name="TextBox 4"/>
          <p:cNvSpPr txBox="1"/>
          <p:nvPr/>
        </p:nvSpPr>
        <p:spPr>
          <a:xfrm>
            <a:off x="5724128" y="5229200"/>
            <a:ext cx="2777398" cy="707886"/>
          </a:xfrm>
          <a:prstGeom prst="rect">
            <a:avLst/>
          </a:prstGeom>
          <a:noFill/>
        </p:spPr>
        <p:txBody>
          <a:bodyPr wrap="none" rtlCol="0">
            <a:spAutoFit/>
          </a:bodyPr>
          <a:lstStyle/>
          <a:p>
            <a:r>
              <a:rPr lang="en-US" sz="2000" dirty="0" smtClean="0">
                <a:solidFill>
                  <a:schemeClr val="accent2">
                    <a:lumMod val="75000"/>
                  </a:schemeClr>
                </a:solidFill>
              </a:rPr>
              <a:t>Stops at beryllium</a:t>
            </a:r>
          </a:p>
          <a:p>
            <a:r>
              <a:rPr lang="en-US" sz="2000" dirty="0">
                <a:solidFill>
                  <a:schemeClr val="accent2">
                    <a:lumMod val="75000"/>
                  </a:schemeClr>
                </a:solidFill>
              </a:rPr>
              <a:t>n</a:t>
            </a:r>
            <a:r>
              <a:rPr lang="en-US" sz="2000" dirty="0" smtClean="0">
                <a:solidFill>
                  <a:schemeClr val="accent2">
                    <a:lumMod val="75000"/>
                  </a:schemeClr>
                </a:solidFill>
              </a:rPr>
              <a:t>o stable </a:t>
            </a:r>
            <a:r>
              <a:rPr lang="en-US" sz="2000" dirty="0" err="1" smtClean="0">
                <a:solidFill>
                  <a:schemeClr val="accent2">
                    <a:lumMod val="75000"/>
                  </a:schemeClr>
                </a:solidFill>
              </a:rPr>
              <a:t>elent</a:t>
            </a:r>
            <a:r>
              <a:rPr lang="en-US" sz="2000" dirty="0" smtClean="0">
                <a:solidFill>
                  <a:schemeClr val="accent2">
                    <a:lumMod val="75000"/>
                  </a:schemeClr>
                </a:solidFill>
              </a:rPr>
              <a:t> of mass 8</a:t>
            </a:r>
            <a:endParaRPr lang="en-US" sz="2000" dirty="0">
              <a:solidFill>
                <a:schemeClr val="accent2">
                  <a:lumMod val="75000"/>
                </a:schemeClr>
              </a:solidFill>
            </a:endParaRPr>
          </a:p>
        </p:txBody>
      </p:sp>
    </p:spTree>
    <p:extLst>
      <p:ext uri="{BB962C8B-B14F-4D97-AF65-F5344CB8AC3E}">
        <p14:creationId xmlns:p14="http://schemas.microsoft.com/office/powerpoint/2010/main" val="8292489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yleBB .pdf"/>
          <p:cNvPicPr>
            <a:picLocks noGrp="1" noChangeAspect="1"/>
          </p:cNvPicPr>
          <p:nvPr>
            <p:ph idx="1"/>
          </p:nvPr>
        </p:nvPicPr>
        <p:blipFill rotWithShape="1">
          <a:blip r:embed="rId2">
            <a:extLst>
              <a:ext uri="{28A0092B-C50C-407E-A947-70E740481C1C}">
                <a14:useLocalDpi xmlns:a14="http://schemas.microsoft.com/office/drawing/2010/main" val="0"/>
              </a:ext>
            </a:extLst>
          </a:blip>
          <a:srcRect l="6661" t="3912" r="-6661" b="-2365"/>
          <a:stretch/>
        </p:blipFill>
        <p:spPr>
          <a:xfrm>
            <a:off x="826" y="548680"/>
            <a:ext cx="4071849" cy="6472758"/>
          </a:xfrm>
        </p:spPr>
      </p:pic>
      <p:pic>
        <p:nvPicPr>
          <p:cNvPr id="7" name="Picture 6" descr="HoyleBBC.pdf"/>
          <p:cNvPicPr>
            <a:picLocks noChangeAspect="1"/>
          </p:cNvPicPr>
          <p:nvPr/>
        </p:nvPicPr>
        <p:blipFill rotWithShape="1">
          <a:blip r:embed="rId3">
            <a:extLst>
              <a:ext uri="{28A0092B-C50C-407E-A947-70E740481C1C}">
                <a14:useLocalDpi xmlns:a14="http://schemas.microsoft.com/office/drawing/2010/main" val="0"/>
              </a:ext>
            </a:extLst>
          </a:blip>
          <a:srcRect l="2512" r="13699"/>
          <a:stretch/>
        </p:blipFill>
        <p:spPr>
          <a:xfrm>
            <a:off x="3707904" y="3861"/>
            <a:ext cx="5436096" cy="4443676"/>
          </a:xfrm>
          <a:prstGeom prst="rect">
            <a:avLst/>
          </a:prstGeom>
        </p:spPr>
      </p:pic>
      <p:sp>
        <p:nvSpPr>
          <p:cNvPr id="2" name="TextBox 1"/>
          <p:cNvSpPr txBox="1"/>
          <p:nvPr/>
        </p:nvSpPr>
        <p:spPr>
          <a:xfrm>
            <a:off x="3851920" y="4941168"/>
            <a:ext cx="4842738" cy="830997"/>
          </a:xfrm>
          <a:prstGeom prst="rect">
            <a:avLst/>
          </a:prstGeom>
          <a:noFill/>
        </p:spPr>
        <p:txBody>
          <a:bodyPr wrap="square" rtlCol="0">
            <a:spAutoFit/>
          </a:bodyPr>
          <a:lstStyle/>
          <a:p>
            <a:r>
              <a:rPr lang="en-US" sz="2400" dirty="0" smtClean="0"/>
              <a:t>Steady state universe </a:t>
            </a:r>
            <a:r>
              <a:rPr lang="en-US" sz="2400" dirty="0" err="1" smtClean="0"/>
              <a:t>disfavoured</a:t>
            </a:r>
            <a:r>
              <a:rPr lang="en-US" sz="2400" dirty="0" smtClean="0"/>
              <a:t> by </a:t>
            </a:r>
          </a:p>
          <a:p>
            <a:r>
              <a:rPr lang="en-US" sz="2400" dirty="0" smtClean="0"/>
              <a:t>steep rise in faint radio source counts</a:t>
            </a:r>
            <a:endParaRPr lang="en-US" sz="2400" dirty="0"/>
          </a:p>
        </p:txBody>
      </p:sp>
      <p:sp>
        <p:nvSpPr>
          <p:cNvPr id="3" name="TextBox 2"/>
          <p:cNvSpPr txBox="1"/>
          <p:nvPr/>
        </p:nvSpPr>
        <p:spPr>
          <a:xfrm>
            <a:off x="3923928" y="4509120"/>
            <a:ext cx="5341451" cy="400110"/>
          </a:xfrm>
          <a:prstGeom prst="rect">
            <a:avLst/>
          </a:prstGeom>
          <a:noFill/>
        </p:spPr>
        <p:txBody>
          <a:bodyPr wrap="none" rtlCol="0">
            <a:spAutoFit/>
          </a:bodyPr>
          <a:lstStyle/>
          <a:p>
            <a:r>
              <a:rPr lang="en-US" sz="2000" dirty="0" smtClean="0">
                <a:solidFill>
                  <a:srgbClr val="FFFF00"/>
                </a:solidFill>
              </a:rPr>
              <a:t>Fred Hoyle derided the “Big Bang” theory in 1951</a:t>
            </a:r>
            <a:endParaRPr lang="en-US" sz="2000" dirty="0">
              <a:solidFill>
                <a:srgbClr val="FFFF00"/>
              </a:solidFill>
            </a:endParaRPr>
          </a:p>
        </p:txBody>
      </p:sp>
    </p:spTree>
    <p:extLst>
      <p:ext uri="{BB962C8B-B14F-4D97-AF65-F5344CB8AC3E}">
        <p14:creationId xmlns:p14="http://schemas.microsoft.com/office/powerpoint/2010/main" val="38504862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lStar.pdf"/>
          <p:cNvPicPr>
            <a:picLocks noChangeAspect="1"/>
          </p:cNvPicPr>
          <p:nvPr/>
        </p:nvPicPr>
        <p:blipFill>
          <a:blip r:embed="rId3"/>
          <a:stretch>
            <a:fillRect/>
          </a:stretch>
        </p:blipFill>
        <p:spPr>
          <a:xfrm>
            <a:off x="0" y="0"/>
            <a:ext cx="5080000" cy="6858000"/>
          </a:xfrm>
          <a:prstGeom prst="rect">
            <a:avLst/>
          </a:prstGeom>
        </p:spPr>
      </p:pic>
      <p:pic>
        <p:nvPicPr>
          <p:cNvPr id="7" name="Picture 6" descr="B2FH.pdf"/>
          <p:cNvPicPr>
            <a:picLocks noChangeAspect="1"/>
          </p:cNvPicPr>
          <p:nvPr/>
        </p:nvPicPr>
        <p:blipFill rotWithShape="1">
          <a:blip r:embed="rId4">
            <a:extLst>
              <a:ext uri="{28A0092B-C50C-407E-A947-70E740481C1C}">
                <a14:useLocalDpi xmlns:a14="http://schemas.microsoft.com/office/drawing/2010/main" val="0"/>
              </a:ext>
            </a:extLst>
          </a:blip>
          <a:srcRect t="1377" r="1328"/>
          <a:stretch/>
        </p:blipFill>
        <p:spPr>
          <a:xfrm>
            <a:off x="-396552" y="-99392"/>
            <a:ext cx="9433048" cy="6957392"/>
          </a:xfrm>
          <a:prstGeom prst="rect">
            <a:avLst/>
          </a:prstGeom>
        </p:spPr>
      </p:pic>
      <p:sp>
        <p:nvSpPr>
          <p:cNvPr id="10" name="TextBox 9"/>
          <p:cNvSpPr txBox="1"/>
          <p:nvPr/>
        </p:nvSpPr>
        <p:spPr>
          <a:xfrm>
            <a:off x="5868144" y="6381328"/>
            <a:ext cx="3184360" cy="307777"/>
          </a:xfrm>
          <a:prstGeom prst="rect">
            <a:avLst/>
          </a:prstGeom>
          <a:noFill/>
        </p:spPr>
        <p:txBody>
          <a:bodyPr wrap="none" rtlCol="0">
            <a:spAutoFit/>
          </a:bodyPr>
          <a:lstStyle/>
          <a:p>
            <a:r>
              <a:rPr lang="en-US" dirty="0" smtClean="0"/>
              <a:t>Burbidge, Burbidge, Fowler, Hoyle: 1957</a:t>
            </a:r>
            <a:endParaRPr lang="en-US" dirty="0"/>
          </a:p>
        </p:txBody>
      </p:sp>
      <p:sp>
        <p:nvSpPr>
          <p:cNvPr id="5" name="Title 1"/>
          <p:cNvSpPr txBox="1">
            <a:spLocks/>
          </p:cNvSpPr>
          <p:nvPr/>
        </p:nvSpPr>
        <p:spPr>
          <a:xfrm>
            <a:off x="-324544" y="6648"/>
            <a:ext cx="9468544"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Elements heavier than helium are synthesized in stars</a:t>
            </a:r>
            <a:endParaRPr lang="en-US" sz="2800" dirty="0"/>
          </a:p>
        </p:txBody>
      </p:sp>
      <p:pic>
        <p:nvPicPr>
          <p:cNvPr id="6" name="Content Placeholder 3" descr="periodictable.pdf"/>
          <p:cNvPicPr>
            <a:picLocks noChangeAspect="1"/>
          </p:cNvPicPr>
          <p:nvPr/>
        </p:nvPicPr>
        <p:blipFill rotWithShape="1">
          <a:blip r:embed="rId5">
            <a:extLst>
              <a:ext uri="{28A0092B-C50C-407E-A947-70E740481C1C}">
                <a14:useLocalDpi xmlns:a14="http://schemas.microsoft.com/office/drawing/2010/main" val="0"/>
              </a:ext>
            </a:extLst>
          </a:blip>
          <a:srcRect l="90" t="927" r="90" b="-823"/>
          <a:stretch/>
        </p:blipFill>
        <p:spPr>
          <a:xfrm>
            <a:off x="1691680" y="4807992"/>
            <a:ext cx="4067944" cy="2030205"/>
          </a:xfrm>
          <a:prstGeom prst="rect">
            <a:avLst/>
          </a:prstGeom>
        </p:spPr>
      </p:pic>
    </p:spTree>
    <p:extLst>
      <p:ext uri="{BB962C8B-B14F-4D97-AF65-F5344CB8AC3E}">
        <p14:creationId xmlns:p14="http://schemas.microsoft.com/office/powerpoint/2010/main" val="14339607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648"/>
            <a:ext cx="8229600" cy="1143000"/>
          </a:xfrm>
        </p:spPr>
        <p:txBody>
          <a:bodyPr/>
          <a:lstStyle/>
          <a:p>
            <a:r>
              <a:rPr lang="en-US" dirty="0" smtClean="0">
                <a:solidFill>
                  <a:srgbClr val="FFFF00"/>
                </a:solidFill>
              </a:rPr>
              <a:t>TELESCOPES as time machines</a:t>
            </a:r>
            <a:endParaRPr lang="en-US" dirty="0">
              <a:solidFill>
                <a:srgbClr val="FFFF00"/>
              </a:solidFill>
            </a:endParaRPr>
          </a:p>
        </p:txBody>
      </p:sp>
      <p:sp>
        <p:nvSpPr>
          <p:cNvPr id="3" name="Content Placeholder 2"/>
          <p:cNvSpPr>
            <a:spLocks noGrp="1"/>
          </p:cNvSpPr>
          <p:nvPr>
            <p:ph idx="1"/>
          </p:nvPr>
        </p:nvSpPr>
        <p:spPr>
          <a:xfrm>
            <a:off x="16436" y="1124744"/>
            <a:ext cx="9127563" cy="5733256"/>
          </a:xfrm>
        </p:spPr>
        <p:txBody>
          <a:bodyPr>
            <a:normAutofit/>
          </a:bodyPr>
          <a:lstStyle/>
          <a:p>
            <a:r>
              <a:rPr lang="en-US" dirty="0"/>
              <a:t>Infrared  </a:t>
            </a:r>
            <a:r>
              <a:rPr lang="en-US" dirty="0" smtClean="0"/>
              <a:t>   </a:t>
            </a:r>
            <a:r>
              <a:rPr lang="en-US" sz="2000" dirty="0" smtClean="0"/>
              <a:t>2MASS telescope</a:t>
            </a:r>
          </a:p>
          <a:p>
            <a:endParaRPr lang="en-US" dirty="0" smtClean="0"/>
          </a:p>
          <a:p>
            <a:r>
              <a:rPr lang="en-US" dirty="0"/>
              <a:t>gamma rays  </a:t>
            </a:r>
            <a:r>
              <a:rPr lang="en-US" sz="2000" dirty="0"/>
              <a:t>Fermi satellite </a:t>
            </a:r>
            <a:endParaRPr lang="en-US" sz="2000" dirty="0" smtClean="0"/>
          </a:p>
          <a:p>
            <a:endParaRPr lang="en-US" dirty="0" smtClean="0"/>
          </a:p>
          <a:p>
            <a:r>
              <a:rPr lang="en-US" dirty="0" smtClean="0"/>
              <a:t>Optical  </a:t>
            </a:r>
            <a:r>
              <a:rPr lang="en-US" sz="2000" dirty="0" smtClean="0"/>
              <a:t>Hubble Space Telescope</a:t>
            </a:r>
          </a:p>
          <a:p>
            <a:endParaRPr lang="en-US" sz="2000" dirty="0" smtClean="0"/>
          </a:p>
          <a:p>
            <a:endParaRPr lang="en-US" sz="2000" dirty="0" smtClean="0"/>
          </a:p>
          <a:p>
            <a:r>
              <a:rPr lang="en-US" dirty="0"/>
              <a:t>Microwaves  </a:t>
            </a:r>
            <a:r>
              <a:rPr lang="en-US" sz="2000" dirty="0"/>
              <a:t>Planck satellite </a:t>
            </a:r>
          </a:p>
        </p:txBody>
      </p:sp>
      <p:pic>
        <p:nvPicPr>
          <p:cNvPr id="4" name="Picture 3" descr="2MASS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052736"/>
            <a:ext cx="2520280" cy="1366417"/>
          </a:xfrm>
          <a:prstGeom prst="rect">
            <a:avLst/>
          </a:prstGeom>
        </p:spPr>
      </p:pic>
      <p:pic>
        <p:nvPicPr>
          <p:cNvPr id="5" name="Picture 4" descr="FERMI telescope.pdf"/>
          <p:cNvPicPr>
            <a:picLocks noChangeAspect="1"/>
          </p:cNvPicPr>
          <p:nvPr/>
        </p:nvPicPr>
        <p:blipFill rotWithShape="1">
          <a:blip r:embed="rId3">
            <a:extLst>
              <a:ext uri="{28A0092B-C50C-407E-A947-70E740481C1C}">
                <a14:useLocalDpi xmlns:a14="http://schemas.microsoft.com/office/drawing/2010/main" val="0"/>
              </a:ext>
            </a:extLst>
          </a:blip>
          <a:srcRect l="-672" t="8371" r="9841" b="16606"/>
          <a:stretch/>
        </p:blipFill>
        <p:spPr>
          <a:xfrm>
            <a:off x="5923220" y="2556933"/>
            <a:ext cx="2289448" cy="1219200"/>
          </a:xfrm>
          <a:prstGeom prst="rect">
            <a:avLst/>
          </a:prstGeom>
        </p:spPr>
      </p:pic>
      <p:pic>
        <p:nvPicPr>
          <p:cNvPr id="6" name="Picture 5" descr="HST .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3645024"/>
            <a:ext cx="2235324" cy="1497245"/>
          </a:xfrm>
          <a:prstGeom prst="rect">
            <a:avLst/>
          </a:prstGeom>
        </p:spPr>
      </p:pic>
      <p:pic>
        <p:nvPicPr>
          <p:cNvPr id="7" name="Picture 6" descr="PlanckSatellite.pdf"/>
          <p:cNvPicPr>
            <a:picLocks noChangeAspect="1"/>
          </p:cNvPicPr>
          <p:nvPr/>
        </p:nvPicPr>
        <p:blipFill rotWithShape="1">
          <a:blip r:embed="rId5">
            <a:extLst>
              <a:ext uri="{28A0092B-C50C-407E-A947-70E740481C1C}">
                <a14:useLocalDpi xmlns:a14="http://schemas.microsoft.com/office/drawing/2010/main" val="0"/>
              </a:ext>
            </a:extLst>
          </a:blip>
          <a:srcRect l="12761" r="1870"/>
          <a:stretch/>
        </p:blipFill>
        <p:spPr>
          <a:xfrm>
            <a:off x="6084168" y="5252915"/>
            <a:ext cx="2133765" cy="1575576"/>
          </a:xfrm>
          <a:prstGeom prst="rect">
            <a:avLst/>
          </a:prstGeom>
        </p:spPr>
      </p:pic>
    </p:spTree>
    <p:extLst>
      <p:ext uri="{BB962C8B-B14F-4D97-AF65-F5344CB8AC3E}">
        <p14:creationId xmlns:p14="http://schemas.microsoft.com/office/powerpoint/2010/main" val="832648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6008" y="3077628"/>
            <a:ext cx="7499995" cy="400110"/>
          </a:xfrm>
          <a:prstGeom prst="rect">
            <a:avLst/>
          </a:prstGeom>
          <a:noFill/>
        </p:spPr>
        <p:txBody>
          <a:bodyPr wrap="none" rtlCol="0">
            <a:spAutoFit/>
          </a:bodyPr>
          <a:lstStyle/>
          <a:p>
            <a:r>
              <a:rPr lang="en-US" sz="2000" dirty="0" smtClean="0">
                <a:solidFill>
                  <a:schemeClr val="bg1"/>
                </a:solidFill>
              </a:rPr>
              <a:t>Predict what’s not observed………..and don’t observe what’s  predicted</a:t>
            </a:r>
            <a:endParaRPr lang="en-US" sz="2000" dirty="0">
              <a:solidFill>
                <a:schemeClr val="bg1"/>
              </a:solidFill>
            </a:endParaRPr>
          </a:p>
        </p:txBody>
      </p:sp>
      <p:pic>
        <p:nvPicPr>
          <p:cNvPr id="10" name="Picture 9" descr="2MASS_1.6mgals.pdf"/>
          <p:cNvPicPr>
            <a:picLocks noChangeAspect="1"/>
          </p:cNvPicPr>
          <p:nvPr/>
        </p:nvPicPr>
        <p:blipFill rotWithShape="1">
          <a:blip r:embed="rId2">
            <a:extLst>
              <a:ext uri="{28A0092B-C50C-407E-A947-70E740481C1C}">
                <a14:useLocalDpi xmlns:a14="http://schemas.microsoft.com/office/drawing/2010/main" val="0"/>
              </a:ext>
            </a:extLst>
          </a:blip>
          <a:srcRect l="2177" t="3695" r="2844" b="2657"/>
          <a:stretch/>
        </p:blipFill>
        <p:spPr>
          <a:xfrm>
            <a:off x="-29174" y="1698948"/>
            <a:ext cx="9173174" cy="4513366"/>
          </a:xfrm>
          <a:prstGeom prst="rect">
            <a:avLst/>
          </a:prstGeom>
        </p:spPr>
      </p:pic>
      <p:sp>
        <p:nvSpPr>
          <p:cNvPr id="2" name="TextBox 1"/>
          <p:cNvSpPr txBox="1"/>
          <p:nvPr/>
        </p:nvSpPr>
        <p:spPr>
          <a:xfrm>
            <a:off x="0" y="240162"/>
            <a:ext cx="9144000" cy="892552"/>
          </a:xfrm>
          <a:prstGeom prst="rect">
            <a:avLst/>
          </a:prstGeom>
          <a:noFill/>
        </p:spPr>
        <p:txBody>
          <a:bodyPr wrap="square" rtlCol="0">
            <a:spAutoFit/>
          </a:bodyPr>
          <a:lstStyle/>
          <a:p>
            <a:r>
              <a:rPr lang="en-US" sz="5200" dirty="0" smtClean="0">
                <a:solidFill>
                  <a:srgbClr val="FFFF00"/>
                </a:solidFill>
              </a:rPr>
              <a:t>The  local universe in the infrared</a:t>
            </a:r>
            <a:endParaRPr lang="en-US" sz="5200" dirty="0">
              <a:solidFill>
                <a:srgbClr val="FFFF00"/>
              </a:solidFill>
            </a:endParaRPr>
          </a:p>
        </p:txBody>
      </p:sp>
    </p:spTree>
    <p:extLst>
      <p:ext uri="{BB962C8B-B14F-4D97-AF65-F5344CB8AC3E}">
        <p14:creationId xmlns:p14="http://schemas.microsoft.com/office/powerpoint/2010/main" val="5442550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mi5yr.pdf"/>
          <p:cNvPicPr>
            <a:picLocks noChangeAspect="1"/>
          </p:cNvPicPr>
          <p:nvPr/>
        </p:nvPicPr>
        <p:blipFill rotWithShape="1">
          <a:blip r:embed="rId2">
            <a:extLst>
              <a:ext uri="{28A0092B-C50C-407E-A947-70E740481C1C}">
                <a14:useLocalDpi xmlns:a14="http://schemas.microsoft.com/office/drawing/2010/main" val="0"/>
              </a:ext>
            </a:extLst>
          </a:blip>
          <a:srcRect l="1175" t="5016" r="3188" b="3449"/>
          <a:stretch/>
        </p:blipFill>
        <p:spPr>
          <a:xfrm>
            <a:off x="-44120" y="2431543"/>
            <a:ext cx="9144000" cy="4684295"/>
          </a:xfrm>
          <a:prstGeom prst="rect">
            <a:avLst/>
          </a:prstGeom>
        </p:spPr>
      </p:pic>
      <p:sp>
        <p:nvSpPr>
          <p:cNvPr id="3" name="Rectangle 2"/>
          <p:cNvSpPr/>
          <p:nvPr/>
        </p:nvSpPr>
        <p:spPr>
          <a:xfrm>
            <a:off x="540577" y="292655"/>
            <a:ext cx="8031991" cy="1754327"/>
          </a:xfrm>
          <a:prstGeom prst="rect">
            <a:avLst/>
          </a:prstGeom>
        </p:spPr>
        <p:txBody>
          <a:bodyPr wrap="none">
            <a:spAutoFit/>
          </a:bodyPr>
          <a:lstStyle/>
          <a:p>
            <a:r>
              <a:rPr lang="en-US" sz="6000" dirty="0">
                <a:solidFill>
                  <a:srgbClr val="FFFF00"/>
                </a:solidFill>
              </a:rPr>
              <a:t>The </a:t>
            </a:r>
            <a:r>
              <a:rPr lang="en-US" sz="6000" dirty="0" smtClean="0">
                <a:solidFill>
                  <a:srgbClr val="FFFF00"/>
                </a:solidFill>
              </a:rPr>
              <a:t>high energy universe</a:t>
            </a:r>
          </a:p>
          <a:p>
            <a:endParaRPr lang="en-US" sz="4800" dirty="0">
              <a:solidFill>
                <a:srgbClr val="FFFF00"/>
              </a:solidFill>
            </a:endParaRPr>
          </a:p>
        </p:txBody>
      </p:sp>
    </p:spTree>
    <p:extLst>
      <p:ext uri="{BB962C8B-B14F-4D97-AF65-F5344CB8AC3E}">
        <p14:creationId xmlns:p14="http://schemas.microsoft.com/office/powerpoint/2010/main" val="5103272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bblexUDF.pdf"/>
          <p:cNvPicPr>
            <a:picLocks noChangeAspect="1"/>
          </p:cNvPicPr>
          <p:nvPr/>
        </p:nvPicPr>
        <p:blipFill rotWithShape="1">
          <a:blip r:embed="rId2">
            <a:extLst>
              <a:ext uri="{28A0092B-C50C-407E-A947-70E740481C1C}">
                <a14:useLocalDpi xmlns:a14="http://schemas.microsoft.com/office/drawing/2010/main" val="0"/>
              </a:ext>
            </a:extLst>
          </a:blip>
          <a:srcRect l="13359" r="13561" b="18674"/>
          <a:stretch/>
        </p:blipFill>
        <p:spPr>
          <a:xfrm>
            <a:off x="1424592" y="892377"/>
            <a:ext cx="6700901" cy="5965623"/>
          </a:xfrm>
          <a:prstGeom prst="rect">
            <a:avLst/>
          </a:prstGeom>
        </p:spPr>
      </p:pic>
      <p:sp>
        <p:nvSpPr>
          <p:cNvPr id="3" name="Rectangle 2"/>
          <p:cNvSpPr/>
          <p:nvPr/>
        </p:nvSpPr>
        <p:spPr>
          <a:xfrm>
            <a:off x="1475656" y="32131"/>
            <a:ext cx="6423979" cy="1015663"/>
          </a:xfrm>
          <a:prstGeom prst="rect">
            <a:avLst/>
          </a:prstGeom>
        </p:spPr>
        <p:txBody>
          <a:bodyPr wrap="none">
            <a:spAutoFit/>
          </a:bodyPr>
          <a:lstStyle/>
          <a:p>
            <a:r>
              <a:rPr lang="en-US" sz="6000" dirty="0" smtClean="0">
                <a:solidFill>
                  <a:srgbClr val="FFFF00"/>
                </a:solidFill>
              </a:rPr>
              <a:t>The distant universe</a:t>
            </a:r>
            <a:endParaRPr lang="en-US" sz="6000" dirty="0">
              <a:solidFill>
                <a:srgbClr val="FFFF00"/>
              </a:solidFill>
            </a:endParaRPr>
          </a:p>
        </p:txBody>
      </p:sp>
    </p:spTree>
    <p:extLst>
      <p:ext uri="{BB962C8B-B14F-4D97-AF65-F5344CB8AC3E}">
        <p14:creationId xmlns:p14="http://schemas.microsoft.com/office/powerpoint/2010/main" val="13786068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BellLabs1963.pdf"/>
          <p:cNvPicPr>
            <a:picLocks noChangeAspect="1"/>
          </p:cNvPicPr>
          <p:nvPr/>
        </p:nvPicPr>
        <p:blipFill rotWithShape="1">
          <a:blip r:embed="rId2">
            <a:extLst>
              <a:ext uri="{28A0092B-C50C-407E-A947-70E740481C1C}">
                <a14:useLocalDpi xmlns:a14="http://schemas.microsoft.com/office/drawing/2010/main" val="0"/>
              </a:ext>
            </a:extLst>
          </a:blip>
          <a:srcRect l="2475" t="5340" r="1953" b="44168"/>
          <a:stretch/>
        </p:blipFill>
        <p:spPr>
          <a:xfrm>
            <a:off x="0" y="0"/>
            <a:ext cx="8178800" cy="6858000"/>
          </a:xfrm>
          <a:prstGeom prst="rect">
            <a:avLst/>
          </a:prstGeom>
        </p:spPr>
      </p:pic>
      <p:pic>
        <p:nvPicPr>
          <p:cNvPr id="5" name="Picture 4" descr="BellLabs1963.pdf"/>
          <p:cNvPicPr>
            <a:picLocks noChangeAspect="1"/>
          </p:cNvPicPr>
          <p:nvPr/>
        </p:nvPicPr>
        <p:blipFill rotWithShape="1">
          <a:blip r:embed="rId2">
            <a:extLst>
              <a:ext uri="{28A0092B-C50C-407E-A947-70E740481C1C}">
                <a14:useLocalDpi xmlns:a14="http://schemas.microsoft.com/office/drawing/2010/main" val="0"/>
              </a:ext>
            </a:extLst>
          </a:blip>
          <a:srcRect l="50124" t="69448" b="4127"/>
          <a:stretch/>
        </p:blipFill>
        <p:spPr>
          <a:xfrm>
            <a:off x="6460893" y="3140968"/>
            <a:ext cx="2683107" cy="2256146"/>
          </a:xfrm>
          <a:prstGeom prst="rect">
            <a:avLst/>
          </a:prstGeom>
        </p:spPr>
      </p:pic>
      <p:sp>
        <p:nvSpPr>
          <p:cNvPr id="6" name="Title 5"/>
          <p:cNvSpPr>
            <a:spLocks noGrp="1"/>
          </p:cNvSpPr>
          <p:nvPr>
            <p:ph type="title"/>
          </p:nvPr>
        </p:nvSpPr>
        <p:spPr/>
        <p:txBody>
          <a:bodyPr/>
          <a:lstStyle/>
          <a:p>
            <a:endParaRPr lang="en-US" dirty="0"/>
          </a:p>
        </p:txBody>
      </p:sp>
      <p:pic>
        <p:nvPicPr>
          <p:cNvPr id="7" name="Picture 3"/>
          <p:cNvPicPr>
            <a:picLocks noChangeAspect="1" noChangeArrowheads="1"/>
          </p:cNvPicPr>
          <p:nvPr/>
        </p:nvPicPr>
        <p:blipFill>
          <a:blip r:embed="rId3"/>
          <a:srcRect l="1343" r="671"/>
          <a:stretch>
            <a:fillRect/>
          </a:stretch>
        </p:blipFill>
        <p:spPr bwMode="auto">
          <a:xfrm>
            <a:off x="0" y="4149080"/>
            <a:ext cx="5137284" cy="2708920"/>
          </a:xfrm>
          <a:prstGeom prst="rect">
            <a:avLst/>
          </a:prstGeom>
          <a:noFill/>
          <a:ln w="9525">
            <a:noFill/>
            <a:miter lim="800000"/>
            <a:headEnd/>
            <a:tailEnd/>
          </a:ln>
        </p:spPr>
      </p:pic>
      <p:sp>
        <p:nvSpPr>
          <p:cNvPr id="8" name="Rectangle 5"/>
          <p:cNvSpPr>
            <a:spLocks noChangeArrowheads="1"/>
          </p:cNvSpPr>
          <p:nvPr/>
        </p:nvSpPr>
        <p:spPr bwMode="auto">
          <a:xfrm>
            <a:off x="23829" y="2373"/>
            <a:ext cx="5410200" cy="1384995"/>
          </a:xfrm>
          <a:prstGeom prst="rect">
            <a:avLst/>
          </a:prstGeom>
          <a:noFill/>
          <a:ln w="9525">
            <a:noFill/>
            <a:miter lim="800000"/>
            <a:headEnd/>
            <a:tailEnd/>
          </a:ln>
          <a:effectLst/>
        </p:spPr>
        <p:txBody>
          <a:bodyPr>
            <a:prstTxWarp prst="textNoShape">
              <a:avLst/>
            </a:prstTxWarp>
            <a:spAutoFit/>
          </a:bodyPr>
          <a:lstStyle/>
          <a:p>
            <a:r>
              <a:rPr lang="en-US" sz="4400" dirty="0" smtClean="0">
                <a:solidFill>
                  <a:schemeClr val="bg1"/>
                </a:solidFill>
                <a:latin typeface="Times" charset="0"/>
              </a:rPr>
              <a:t>1964</a:t>
            </a:r>
          </a:p>
          <a:p>
            <a:r>
              <a:rPr lang="en-US" sz="2000" dirty="0" smtClean="0">
                <a:solidFill>
                  <a:schemeClr val="bg1"/>
                </a:solidFill>
                <a:latin typeface="Times" charset="0"/>
              </a:rPr>
              <a:t>RELIC </a:t>
            </a:r>
            <a:r>
              <a:rPr lang="en-US" sz="2000" dirty="0">
                <a:solidFill>
                  <a:schemeClr val="bg1"/>
                </a:solidFill>
                <a:latin typeface="Times" charset="0"/>
              </a:rPr>
              <a:t>RADIATION DISCOVERED</a:t>
            </a:r>
            <a:r>
              <a:rPr lang="en-US" sz="2000" dirty="0" smtClean="0">
                <a:solidFill>
                  <a:schemeClr val="bg1"/>
                </a:solidFill>
                <a:latin typeface="Times" charset="0"/>
              </a:rPr>
              <a:t> </a:t>
            </a:r>
          </a:p>
          <a:p>
            <a:r>
              <a:rPr lang="en-US" sz="2000" dirty="0" smtClean="0">
                <a:solidFill>
                  <a:schemeClr val="bg1"/>
                </a:solidFill>
                <a:latin typeface="Times" charset="0"/>
              </a:rPr>
              <a:t>BY PENZIAS </a:t>
            </a:r>
            <a:r>
              <a:rPr lang="en-US" sz="2000" dirty="0">
                <a:solidFill>
                  <a:schemeClr val="bg1"/>
                </a:solidFill>
                <a:latin typeface="Times" charset="0"/>
              </a:rPr>
              <a:t>AND</a:t>
            </a:r>
            <a:r>
              <a:rPr lang="en-US" sz="2000" dirty="0" smtClean="0">
                <a:solidFill>
                  <a:schemeClr val="bg1"/>
                </a:solidFill>
                <a:latin typeface="Times" charset="0"/>
              </a:rPr>
              <a:t> WILSON </a:t>
            </a:r>
            <a:endParaRPr lang="en-US" sz="2000" dirty="0">
              <a:solidFill>
                <a:schemeClr val="bg1"/>
              </a:solidFill>
              <a:latin typeface="Times" charset="0"/>
            </a:endParaRPr>
          </a:p>
        </p:txBody>
      </p:sp>
    </p:spTree>
    <p:extLst>
      <p:ext uri="{BB962C8B-B14F-4D97-AF65-F5344CB8AC3E}">
        <p14:creationId xmlns:p14="http://schemas.microsoft.com/office/powerpoint/2010/main" val="14113574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01208"/>
            <a:ext cx="8229600" cy="1143000"/>
          </a:xfrm>
        </p:spPr>
        <p:txBody>
          <a:bodyPr>
            <a:normAutofit/>
          </a:bodyPr>
          <a:lstStyle/>
          <a:p>
            <a:r>
              <a:rPr lang="en-US" sz="2000" i="1" dirty="0" err="1"/>
              <a:t>L'Hypothèse</a:t>
            </a:r>
            <a:r>
              <a:rPr lang="en-US" sz="2000" i="1" dirty="0"/>
              <a:t> de </a:t>
            </a:r>
            <a:r>
              <a:rPr lang="en-US" sz="2000" i="1" dirty="0" err="1"/>
              <a:t>l'Atome</a:t>
            </a:r>
            <a:r>
              <a:rPr lang="en-US" sz="2000" i="1" dirty="0"/>
              <a:t> </a:t>
            </a:r>
            <a:r>
              <a:rPr lang="en-US" sz="2000" i="1" dirty="0" err="1" smtClean="0"/>
              <a:t>Primitif</a:t>
            </a:r>
            <a:r>
              <a:rPr lang="en-US" sz="2000" i="1" dirty="0" smtClean="0"/>
              <a:t>,  Georges Lemaitre </a:t>
            </a:r>
            <a:r>
              <a:rPr lang="en-US" sz="2000" i="1" dirty="0"/>
              <a:t>  </a:t>
            </a:r>
            <a:r>
              <a:rPr lang="en-US" sz="2000" i="1" dirty="0" smtClean="0"/>
              <a:t>(1946)</a:t>
            </a:r>
            <a:r>
              <a:rPr lang="en-US" sz="2000" dirty="0"/>
              <a:t/>
            </a:r>
            <a:br>
              <a:rPr lang="en-US" sz="2000" dirty="0"/>
            </a:br>
            <a:endParaRPr lang="en-US" sz="2000" dirty="0"/>
          </a:p>
        </p:txBody>
      </p:sp>
      <p:sp>
        <p:nvSpPr>
          <p:cNvPr id="3" name="Content Placeholder 2"/>
          <p:cNvSpPr>
            <a:spLocks noGrp="1"/>
          </p:cNvSpPr>
          <p:nvPr>
            <p:ph idx="1"/>
          </p:nvPr>
        </p:nvSpPr>
        <p:spPr>
          <a:xfrm>
            <a:off x="467544" y="1124744"/>
            <a:ext cx="8229600" cy="3949899"/>
          </a:xfrm>
        </p:spPr>
        <p:txBody>
          <a:bodyPr>
            <a:normAutofit/>
          </a:bodyPr>
          <a:lstStyle/>
          <a:p>
            <a:pPr marL="0" indent="0">
              <a:buNone/>
            </a:pPr>
            <a:r>
              <a:rPr lang="en-US" sz="2000" dirty="0" smtClean="0"/>
              <a:t>The </a:t>
            </a:r>
            <a:r>
              <a:rPr lang="en-US" sz="2000" dirty="0"/>
              <a:t>evolution of the world can be compared to a display of fireworks that has just ended: some few red wisps, ashes, and smoke. Standing on a cooled cinder, we see the slow fading of the suns, and we try to recall the vanished brilliance of the origin of the world</a:t>
            </a:r>
            <a:r>
              <a:rPr lang="en-US" sz="2000" dirty="0" smtClean="0"/>
              <a:t>.</a:t>
            </a:r>
            <a:endParaRPr lang="en-US" sz="2000" dirty="0"/>
          </a:p>
        </p:txBody>
      </p:sp>
      <p:sp>
        <p:nvSpPr>
          <p:cNvPr id="4" name="Rectangle 3"/>
          <p:cNvSpPr/>
          <p:nvPr/>
        </p:nvSpPr>
        <p:spPr>
          <a:xfrm>
            <a:off x="0" y="3429000"/>
            <a:ext cx="8964488" cy="1015663"/>
          </a:xfrm>
          <a:prstGeom prst="rect">
            <a:avLst/>
          </a:prstGeom>
        </p:spPr>
        <p:txBody>
          <a:bodyPr wrap="square">
            <a:spAutoFit/>
          </a:bodyPr>
          <a:lstStyle/>
          <a:p>
            <a:r>
              <a:rPr lang="en-US" sz="2000" i="1" dirty="0" err="1" smtClean="0"/>
              <a:t>L’evolution</a:t>
            </a:r>
            <a:r>
              <a:rPr lang="en-US" sz="2000" i="1" dirty="0" smtClean="0"/>
              <a:t> </a:t>
            </a:r>
            <a:r>
              <a:rPr lang="en-US" sz="2000" i="1" dirty="0"/>
              <a:t>de </a:t>
            </a:r>
            <a:r>
              <a:rPr lang="en-US" sz="2000" i="1" dirty="0" err="1"/>
              <a:t>l’univers</a:t>
            </a:r>
            <a:r>
              <a:rPr lang="en-US" sz="2000" i="1" dirty="0"/>
              <a:t> </a:t>
            </a:r>
            <a:r>
              <a:rPr lang="en-US" sz="2000" i="1" dirty="0" err="1"/>
              <a:t>peut</a:t>
            </a:r>
            <a:r>
              <a:rPr lang="en-US" sz="2000" i="1" dirty="0"/>
              <a:t> </a:t>
            </a:r>
            <a:r>
              <a:rPr lang="en-US" sz="2000" i="1" dirty="0" err="1"/>
              <a:t>être</a:t>
            </a:r>
            <a:r>
              <a:rPr lang="en-US" sz="2000" i="1" dirty="0"/>
              <a:t> </a:t>
            </a:r>
            <a:r>
              <a:rPr lang="en-US" sz="2000" i="1" dirty="0" err="1"/>
              <a:t>comparee</a:t>
            </a:r>
            <a:r>
              <a:rPr lang="en-US" sz="2000" i="1" dirty="0"/>
              <a:t> a un </a:t>
            </a:r>
            <a:r>
              <a:rPr lang="en-US" sz="2000" i="1" dirty="0" err="1"/>
              <a:t>feu</a:t>
            </a:r>
            <a:r>
              <a:rPr lang="en-US" sz="2000" i="1" dirty="0"/>
              <a:t> </a:t>
            </a:r>
            <a:r>
              <a:rPr lang="en-US" sz="2000" i="1" dirty="0" err="1"/>
              <a:t>d’artifice</a:t>
            </a:r>
            <a:r>
              <a:rPr lang="en-US" sz="2000" i="1" dirty="0"/>
              <a:t> qui </a:t>
            </a:r>
            <a:r>
              <a:rPr lang="en-US" sz="2000" i="1" dirty="0" err="1"/>
              <a:t>vient</a:t>
            </a:r>
            <a:r>
              <a:rPr lang="en-US" sz="2000" i="1" dirty="0"/>
              <a:t> de se </a:t>
            </a:r>
            <a:r>
              <a:rPr lang="en-US" sz="2000" i="1" dirty="0" err="1"/>
              <a:t>terminer</a:t>
            </a:r>
            <a:r>
              <a:rPr lang="en-US" sz="2000" i="1" dirty="0"/>
              <a:t>: </a:t>
            </a:r>
            <a:r>
              <a:rPr lang="en-US" sz="2000" i="1" dirty="0" err="1"/>
              <a:t>quelques</a:t>
            </a:r>
            <a:r>
              <a:rPr lang="en-US" sz="2000" i="1" dirty="0"/>
              <a:t> </a:t>
            </a:r>
            <a:r>
              <a:rPr lang="en-US" sz="2000" i="1" dirty="0" err="1"/>
              <a:t>cendres</a:t>
            </a:r>
            <a:r>
              <a:rPr lang="en-US" sz="2000" i="1" dirty="0"/>
              <a:t> et </a:t>
            </a:r>
            <a:r>
              <a:rPr lang="en-US" sz="2000" i="1" dirty="0" err="1"/>
              <a:t>fumées</a:t>
            </a:r>
            <a:r>
              <a:rPr lang="en-US" sz="2000" i="1" dirty="0"/>
              <a:t> . </a:t>
            </a:r>
            <a:r>
              <a:rPr lang="en-US" sz="2000" i="1" dirty="0" err="1"/>
              <a:t>Debout</a:t>
            </a:r>
            <a:r>
              <a:rPr lang="en-US" sz="2000" i="1" dirty="0"/>
              <a:t> </a:t>
            </a:r>
            <a:r>
              <a:rPr lang="en-US" sz="2000" i="1" dirty="0" err="1"/>
              <a:t>sur</a:t>
            </a:r>
            <a:r>
              <a:rPr lang="en-US" sz="2000" i="1" dirty="0"/>
              <a:t> </a:t>
            </a:r>
            <a:r>
              <a:rPr lang="en-US" sz="2000" i="1" dirty="0" err="1"/>
              <a:t>une</a:t>
            </a:r>
            <a:r>
              <a:rPr lang="en-US" sz="2000" i="1" dirty="0"/>
              <a:t> </a:t>
            </a:r>
            <a:r>
              <a:rPr lang="en-US" sz="2000" i="1" dirty="0" err="1"/>
              <a:t>escarbillemieux</a:t>
            </a:r>
            <a:r>
              <a:rPr lang="en-US" sz="2000" i="1" dirty="0"/>
              <a:t> </a:t>
            </a:r>
            <a:r>
              <a:rPr lang="en-US" sz="2000" i="1" dirty="0" err="1"/>
              <a:t>refroidie</a:t>
            </a:r>
            <a:r>
              <a:rPr lang="en-US" sz="2000" i="1" dirty="0"/>
              <a:t>, nous </a:t>
            </a:r>
            <a:r>
              <a:rPr lang="en-US" sz="2000" i="1" dirty="0" err="1"/>
              <a:t>voyons</a:t>
            </a:r>
            <a:r>
              <a:rPr lang="en-US" sz="2000" i="1" dirty="0"/>
              <a:t> </a:t>
            </a:r>
            <a:r>
              <a:rPr lang="en-US" sz="2000" i="1" dirty="0" err="1"/>
              <a:t>doucement</a:t>
            </a:r>
            <a:r>
              <a:rPr lang="en-US" sz="2000" i="1" dirty="0"/>
              <a:t> </a:t>
            </a:r>
            <a:r>
              <a:rPr lang="en-US" sz="2000" i="1" dirty="0" err="1"/>
              <a:t>s’éteindre</a:t>
            </a:r>
            <a:r>
              <a:rPr lang="en-US" sz="2000" i="1" dirty="0"/>
              <a:t>  les </a:t>
            </a:r>
            <a:r>
              <a:rPr lang="en-US" sz="2000" i="1" dirty="0" err="1"/>
              <a:t>soleils</a:t>
            </a:r>
            <a:r>
              <a:rPr lang="en-US" sz="2000" i="1" dirty="0"/>
              <a:t> </a:t>
            </a:r>
            <a:r>
              <a:rPr lang="en-US" sz="2000" i="1" dirty="0" err="1"/>
              <a:t>reconstituer</a:t>
            </a:r>
            <a:r>
              <a:rPr lang="en-US" sz="2000" i="1" dirty="0"/>
              <a:t> de la formation des </a:t>
            </a:r>
            <a:r>
              <a:rPr lang="en-US" sz="2000" i="1" dirty="0" err="1"/>
              <a:t>mondes</a:t>
            </a:r>
            <a:endParaRPr lang="en-US" sz="2000" dirty="0"/>
          </a:p>
        </p:txBody>
      </p:sp>
      <p:sp>
        <p:nvSpPr>
          <p:cNvPr id="5" name="Rectangle 4"/>
          <p:cNvSpPr/>
          <p:nvPr/>
        </p:nvSpPr>
        <p:spPr>
          <a:xfrm>
            <a:off x="827584" y="2456"/>
            <a:ext cx="6857053" cy="923330"/>
          </a:xfrm>
          <a:prstGeom prst="rect">
            <a:avLst/>
          </a:prstGeom>
        </p:spPr>
        <p:txBody>
          <a:bodyPr wrap="none">
            <a:spAutoFit/>
          </a:bodyPr>
          <a:lstStyle/>
          <a:p>
            <a:pPr>
              <a:buNone/>
            </a:pPr>
            <a:r>
              <a:rPr lang="en-US" sz="5400" dirty="0">
                <a:solidFill>
                  <a:srgbClr val="FFFF00"/>
                </a:solidFill>
              </a:rPr>
              <a:t>Lemaitre’s pyrotechnics</a:t>
            </a:r>
          </a:p>
        </p:txBody>
      </p:sp>
    </p:spTree>
    <p:extLst>
      <p:ext uri="{BB962C8B-B14F-4D97-AF65-F5344CB8AC3E}">
        <p14:creationId xmlns:p14="http://schemas.microsoft.com/office/powerpoint/2010/main" val="1424889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BE_DMR.pdf"/>
          <p:cNvPicPr>
            <a:picLocks noChangeAspect="1"/>
          </p:cNvPicPr>
          <p:nvPr/>
        </p:nvPicPr>
        <p:blipFill rotWithShape="1">
          <a:blip r:embed="rId2">
            <a:extLst>
              <a:ext uri="{28A0092B-C50C-407E-A947-70E740481C1C}">
                <a14:useLocalDpi xmlns:a14="http://schemas.microsoft.com/office/drawing/2010/main" val="0"/>
              </a:ext>
            </a:extLst>
          </a:blip>
          <a:srcRect t="2124" b="6086"/>
          <a:stretch/>
        </p:blipFill>
        <p:spPr>
          <a:xfrm>
            <a:off x="27692" y="1014322"/>
            <a:ext cx="9116308" cy="5843678"/>
          </a:xfrm>
          <a:prstGeom prst="rect">
            <a:avLst/>
          </a:prstGeom>
        </p:spPr>
      </p:pic>
      <p:sp>
        <p:nvSpPr>
          <p:cNvPr id="3" name="Rectangle 2"/>
          <p:cNvSpPr/>
          <p:nvPr/>
        </p:nvSpPr>
        <p:spPr>
          <a:xfrm>
            <a:off x="548763" y="8818"/>
            <a:ext cx="8226982" cy="1015663"/>
          </a:xfrm>
          <a:prstGeom prst="rect">
            <a:avLst/>
          </a:prstGeom>
        </p:spPr>
        <p:txBody>
          <a:bodyPr wrap="none">
            <a:spAutoFit/>
          </a:bodyPr>
          <a:lstStyle/>
          <a:p>
            <a:r>
              <a:rPr lang="en-US" sz="6000" dirty="0">
                <a:solidFill>
                  <a:srgbClr val="FFFF00"/>
                </a:solidFill>
              </a:rPr>
              <a:t>The  </a:t>
            </a:r>
            <a:r>
              <a:rPr lang="en-US" sz="6000" dirty="0" smtClean="0">
                <a:solidFill>
                  <a:srgbClr val="FFFF00"/>
                </a:solidFill>
              </a:rPr>
              <a:t>very distant </a:t>
            </a:r>
            <a:r>
              <a:rPr lang="en-US" sz="6000" dirty="0">
                <a:solidFill>
                  <a:srgbClr val="FFFF00"/>
                </a:solidFill>
              </a:rPr>
              <a:t>universe</a:t>
            </a:r>
          </a:p>
        </p:txBody>
      </p:sp>
      <p:pic>
        <p:nvPicPr>
          <p:cNvPr id="4" name="Picture 3"/>
          <p:cNvPicPr>
            <a:picLocks noChangeAspect="1" noChangeArrowheads="1"/>
          </p:cNvPicPr>
          <p:nvPr/>
        </p:nvPicPr>
        <p:blipFill>
          <a:blip r:embed="rId3">
            <a:lum bright="-46000" contrast="66000"/>
          </a:blip>
          <a:srcRect l="2577" t="10807" b="3088"/>
          <a:stretch>
            <a:fillRect/>
          </a:stretch>
        </p:blipFill>
        <p:spPr bwMode="auto">
          <a:xfrm>
            <a:off x="3419872" y="3789040"/>
            <a:ext cx="5742219" cy="3437356"/>
          </a:xfrm>
          <a:prstGeom prst="rect">
            <a:avLst/>
          </a:prstGeom>
          <a:solidFill>
            <a:schemeClr val="tx1"/>
          </a:solidFill>
          <a:ln w="9525">
            <a:noFill/>
            <a:miter lim="800000"/>
            <a:headEnd/>
            <a:tailEnd/>
          </a:ln>
        </p:spPr>
      </p:pic>
      <p:sp>
        <p:nvSpPr>
          <p:cNvPr id="6" name="TextBox 5"/>
          <p:cNvSpPr txBox="1"/>
          <p:nvPr/>
        </p:nvSpPr>
        <p:spPr>
          <a:xfrm>
            <a:off x="3419872" y="2276872"/>
            <a:ext cx="5616624" cy="1661994"/>
          </a:xfrm>
          <a:prstGeom prst="rect">
            <a:avLst/>
          </a:prstGeom>
          <a:noFill/>
        </p:spPr>
        <p:txBody>
          <a:bodyPr wrap="square" rtlCol="0">
            <a:spAutoFit/>
          </a:bodyPr>
          <a:lstStyle/>
          <a:p>
            <a:r>
              <a:rPr lang="en-US" sz="3200" dirty="0" smtClean="0"/>
              <a:t>It is perfect blackbody radiation made 1 month after the Big Bang</a:t>
            </a:r>
          </a:p>
          <a:p>
            <a:r>
              <a:rPr lang="en-US" sz="2400" dirty="0"/>
              <a:t>m</a:t>
            </a:r>
            <a:r>
              <a:rPr lang="en-US" sz="2400" dirty="0" smtClean="0"/>
              <a:t>easured by COBE </a:t>
            </a:r>
            <a:r>
              <a:rPr lang="en-US" sz="2400" dirty="0" err="1" smtClean="0"/>
              <a:t>satellie</a:t>
            </a:r>
            <a:r>
              <a:rPr lang="en-US" sz="2400" dirty="0" smtClean="0"/>
              <a:t> in 1980</a:t>
            </a:r>
          </a:p>
          <a:p>
            <a:endParaRPr lang="en-US" dirty="0"/>
          </a:p>
        </p:txBody>
      </p:sp>
      <p:sp>
        <p:nvSpPr>
          <p:cNvPr id="5" name="TextBox 4"/>
          <p:cNvSpPr txBox="1"/>
          <p:nvPr/>
        </p:nvSpPr>
        <p:spPr>
          <a:xfrm>
            <a:off x="1835696" y="1412776"/>
            <a:ext cx="6669214" cy="584776"/>
          </a:xfrm>
          <a:prstGeom prst="rect">
            <a:avLst/>
          </a:prstGeom>
          <a:noFill/>
        </p:spPr>
        <p:txBody>
          <a:bodyPr wrap="none" rtlCol="0">
            <a:spAutoFit/>
          </a:bodyPr>
          <a:lstStyle/>
          <a:p>
            <a:r>
              <a:rPr lang="en-US" sz="3200" dirty="0" smtClean="0"/>
              <a:t>seen 380000 years  after the Big Bang </a:t>
            </a:r>
            <a:endParaRPr lang="en-US" sz="3200" dirty="0"/>
          </a:p>
        </p:txBody>
      </p:sp>
    </p:spTree>
    <p:extLst>
      <p:ext uri="{BB962C8B-B14F-4D97-AF65-F5344CB8AC3E}">
        <p14:creationId xmlns:p14="http://schemas.microsoft.com/office/powerpoint/2010/main" val="21985740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lum contrast="10000"/>
            <a:extLst>
              <a:ext uri="{28A0092B-C50C-407E-A947-70E740481C1C}">
                <a14:useLocalDpi xmlns:a14="http://schemas.microsoft.com/office/drawing/2010/main" val="0"/>
              </a:ext>
            </a:extLst>
          </a:blip>
          <a:srcRect l="15346" t="6117" r="7440" b="44624"/>
          <a:stretch>
            <a:fillRect/>
          </a:stretch>
        </p:blipFill>
        <p:spPr bwMode="auto">
          <a:xfrm>
            <a:off x="685800" y="1219200"/>
            <a:ext cx="7620000" cy="561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Rectangle 3"/>
          <p:cNvSpPr>
            <a:spLocks noGrp="1" noChangeArrowheads="1"/>
          </p:cNvSpPr>
          <p:nvPr>
            <p:ph type="title" idx="4294967295"/>
          </p:nvPr>
        </p:nvSpPr>
        <p:spPr>
          <a:xfrm>
            <a:off x="5508104" y="1196752"/>
            <a:ext cx="3635896" cy="640432"/>
          </a:xfrm>
          <a:solidFill>
            <a:srgbClr val="FFFF00"/>
          </a:solidFill>
        </p:spPr>
        <p:txBody>
          <a:bodyPr>
            <a:normAutofit fontScale="90000"/>
          </a:bodyPr>
          <a:lstStyle/>
          <a:p>
            <a:pPr eaLnBrk="1" hangingPunct="1"/>
            <a:r>
              <a:rPr lang="en-US" sz="4000" dirty="0">
                <a:solidFill>
                  <a:srgbClr val="FF0000"/>
                </a:solidFill>
                <a:latin typeface="Arial" charset="0"/>
                <a:ea typeface="ＭＳ Ｐゴシック" charset="0"/>
                <a:cs typeface="ＭＳ Ｐゴシック" charset="0"/>
              </a:rPr>
              <a:t> </a:t>
            </a:r>
            <a:r>
              <a:rPr lang="en-US" sz="4000" dirty="0" smtClean="0">
                <a:solidFill>
                  <a:srgbClr val="FF0000"/>
                </a:solidFill>
                <a:latin typeface="Arial" charset="0"/>
                <a:ea typeface="ＭＳ Ｐゴシック" charset="0"/>
                <a:cs typeface="ＭＳ Ｐゴシック" charset="0"/>
              </a:rPr>
              <a:t>in the beginning</a:t>
            </a:r>
            <a:endParaRPr lang="en-US" sz="4000" dirty="0">
              <a:latin typeface="Arial" charset="0"/>
              <a:ea typeface="ＭＳ Ｐゴシック" charset="0"/>
              <a:cs typeface="ＭＳ Ｐゴシック" charset="0"/>
            </a:endParaRPr>
          </a:p>
        </p:txBody>
      </p:sp>
      <p:sp>
        <p:nvSpPr>
          <p:cNvPr id="241668" name="Rectangle 4"/>
          <p:cNvSpPr>
            <a:spLocks noChangeArrowheads="1"/>
          </p:cNvSpPr>
          <p:nvPr/>
        </p:nvSpPr>
        <p:spPr bwMode="auto">
          <a:xfrm>
            <a:off x="685800" y="6237312"/>
            <a:ext cx="2878088" cy="6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800" dirty="0">
                <a:solidFill>
                  <a:srgbClr val="FF0000"/>
                </a:solidFill>
              </a:rPr>
              <a:t>h</a:t>
            </a:r>
            <a:r>
              <a:rPr lang="en-US" sz="3800" dirty="0" smtClean="0">
                <a:solidFill>
                  <a:srgbClr val="FF0000"/>
                </a:solidFill>
              </a:rPr>
              <a:t>ere and now</a:t>
            </a:r>
            <a:endParaRPr lang="en-US" sz="3800" baseline="0" dirty="0">
              <a:solidFill>
                <a:schemeClr val="tx2"/>
              </a:solidFill>
            </a:endParaRPr>
          </a:p>
        </p:txBody>
      </p:sp>
      <p:sp>
        <p:nvSpPr>
          <p:cNvPr id="241669" name="AutoShape 5"/>
          <p:cNvSpPr>
            <a:spLocks noChangeArrowheads="1"/>
          </p:cNvSpPr>
          <p:nvPr/>
        </p:nvSpPr>
        <p:spPr bwMode="auto">
          <a:xfrm rot="7036425">
            <a:off x="6154738" y="1982459"/>
            <a:ext cx="951140" cy="711908"/>
          </a:xfrm>
          <a:prstGeom prst="rightArrow">
            <a:avLst>
              <a:gd name="adj1" fmla="val 50000"/>
              <a:gd name="adj2" fmla="val 37566"/>
            </a:avLst>
          </a:prstGeom>
          <a:solidFill>
            <a:srgbClr val="FF0000"/>
          </a:solidFill>
          <a:ln w="9525">
            <a:solidFill>
              <a:srgbClr val="FF0000"/>
            </a:solidFill>
            <a:miter lim="800000"/>
            <a:headEnd/>
            <a:tailEnd/>
          </a:ln>
        </p:spPr>
        <p:txBody>
          <a:bodyPr wrap="none" anchor="ctr"/>
          <a:lstStyle/>
          <a:p>
            <a:endParaRPr lang="en-US" baseline="0"/>
          </a:p>
        </p:txBody>
      </p:sp>
      <p:sp>
        <p:nvSpPr>
          <p:cNvPr id="241670" name="AutoShape 6"/>
          <p:cNvSpPr>
            <a:spLocks noChangeArrowheads="1"/>
          </p:cNvSpPr>
          <p:nvPr/>
        </p:nvSpPr>
        <p:spPr bwMode="auto">
          <a:xfrm rot="-7609731">
            <a:off x="583620" y="4583974"/>
            <a:ext cx="1393772" cy="822994"/>
          </a:xfrm>
          <a:prstGeom prst="rightArrow">
            <a:avLst>
              <a:gd name="adj1" fmla="val 50000"/>
              <a:gd name="adj2" fmla="val 48336"/>
            </a:avLst>
          </a:prstGeom>
          <a:solidFill>
            <a:srgbClr val="FF0000"/>
          </a:solidFill>
          <a:ln w="9525">
            <a:solidFill>
              <a:srgbClr val="FF0000"/>
            </a:solidFill>
            <a:miter lim="800000"/>
            <a:headEnd/>
            <a:tailEnd/>
          </a:ln>
        </p:spPr>
        <p:txBody>
          <a:bodyPr wrap="none" anchor="ctr"/>
          <a:lstStyle/>
          <a:p>
            <a:endParaRPr lang="en-US" baseline="0"/>
          </a:p>
        </p:txBody>
      </p:sp>
      <p:sp>
        <p:nvSpPr>
          <p:cNvPr id="3" name="TextBox 2"/>
          <p:cNvSpPr txBox="1"/>
          <p:nvPr/>
        </p:nvSpPr>
        <p:spPr>
          <a:xfrm>
            <a:off x="2590800" y="4495800"/>
            <a:ext cx="1117104" cy="646331"/>
          </a:xfrm>
          <a:prstGeom prst="rect">
            <a:avLst/>
          </a:prstGeom>
          <a:solidFill>
            <a:srgbClr val="FFFF00"/>
          </a:solidFill>
        </p:spPr>
        <p:txBody>
          <a:bodyPr wrap="square" rtlCol="0">
            <a:spAutoFit/>
          </a:bodyPr>
          <a:lstStyle/>
          <a:p>
            <a:r>
              <a:rPr lang="en-US" sz="3600" dirty="0" smtClean="0">
                <a:solidFill>
                  <a:srgbClr val="FF0000"/>
                </a:solidFill>
              </a:rPr>
              <a:t>LHC</a:t>
            </a:r>
            <a:endParaRPr lang="en-US" sz="3600" dirty="0">
              <a:solidFill>
                <a:srgbClr val="FF0000"/>
              </a:solidFill>
            </a:endParaRPr>
          </a:p>
        </p:txBody>
      </p:sp>
      <p:pic>
        <p:nvPicPr>
          <p:cNvPr id="10" name="Picture 7" descr="lhc10.jpg"/>
          <p:cNvPicPr>
            <a:picLocks noChangeAspect="1"/>
          </p:cNvPicPr>
          <p:nvPr/>
        </p:nvPicPr>
        <p:blipFill>
          <a:blip r:embed="rId4"/>
          <a:srcRect/>
          <a:stretch>
            <a:fillRect/>
          </a:stretch>
        </p:blipFill>
        <p:spPr bwMode="auto">
          <a:xfrm>
            <a:off x="2411760" y="1196752"/>
            <a:ext cx="1633852" cy="1057672"/>
          </a:xfrm>
          <a:prstGeom prst="rect">
            <a:avLst/>
          </a:prstGeom>
          <a:noFill/>
          <a:ln w="19050">
            <a:solidFill>
              <a:srgbClr val="FF0000"/>
            </a:solidFill>
            <a:miter lim="800000"/>
            <a:headEnd/>
            <a:tailEnd/>
          </a:ln>
        </p:spPr>
      </p:pic>
      <p:sp>
        <p:nvSpPr>
          <p:cNvPr id="2" name="TextBox 1"/>
          <p:cNvSpPr txBox="1"/>
          <p:nvPr/>
        </p:nvSpPr>
        <p:spPr>
          <a:xfrm>
            <a:off x="0" y="0"/>
            <a:ext cx="9268282" cy="1354217"/>
          </a:xfrm>
          <a:prstGeom prst="rect">
            <a:avLst/>
          </a:prstGeom>
          <a:noFill/>
        </p:spPr>
        <p:txBody>
          <a:bodyPr wrap="none" rtlCol="0">
            <a:spAutoFit/>
          </a:bodyPr>
          <a:lstStyle/>
          <a:p>
            <a:r>
              <a:rPr lang="en-US" sz="5400" dirty="0" smtClean="0"/>
              <a:t>We can’t see back  any further</a:t>
            </a:r>
            <a:r>
              <a:rPr lang="mr-IN" sz="5400" dirty="0" smtClean="0"/>
              <a:t>…</a:t>
            </a:r>
            <a:endParaRPr lang="en-US" sz="2800" dirty="0" smtClean="0"/>
          </a:p>
          <a:p>
            <a:r>
              <a:rPr lang="en-US" sz="2800" dirty="0" smtClean="0"/>
              <a:t>But we can use the Big </a:t>
            </a:r>
            <a:r>
              <a:rPr lang="en-US" sz="2800" dirty="0"/>
              <a:t>B</a:t>
            </a:r>
            <a:r>
              <a:rPr lang="en-US" sz="2800" dirty="0" smtClean="0"/>
              <a:t>ang as a  giant </a:t>
            </a:r>
            <a:r>
              <a:rPr lang="en-US" sz="2400" dirty="0" smtClean="0"/>
              <a:t>accelerator</a:t>
            </a:r>
            <a:endParaRPr lang="en-US" sz="2400" dirty="0"/>
          </a:p>
        </p:txBody>
      </p:sp>
      <p:pic>
        <p:nvPicPr>
          <p:cNvPr id="11" name="Picture 10" descr="higgsCMS.pdf"/>
          <p:cNvPicPr>
            <a:picLocks noChangeAspect="1"/>
          </p:cNvPicPr>
          <p:nvPr/>
        </p:nvPicPr>
        <p:blipFill rotWithShape="1">
          <a:blip r:embed="rId5">
            <a:extLst>
              <a:ext uri="{28A0092B-C50C-407E-A947-70E740481C1C}">
                <a14:useLocalDpi xmlns:a14="http://schemas.microsoft.com/office/drawing/2010/main" val="0"/>
              </a:ext>
            </a:extLst>
          </a:blip>
          <a:srcRect t="10778"/>
          <a:stretch/>
        </p:blipFill>
        <p:spPr>
          <a:xfrm>
            <a:off x="-6093" y="4149080"/>
            <a:ext cx="3907857" cy="2312640"/>
          </a:xfrm>
          <a:prstGeom prst="rect">
            <a:avLst/>
          </a:prstGeom>
        </p:spPr>
      </p:pic>
      <p:pic>
        <p:nvPicPr>
          <p:cNvPr id="12" name="Picture 11" descr="LH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0848"/>
            <a:ext cx="3883793" cy="2592028"/>
          </a:xfrm>
          <a:prstGeom prst="rect">
            <a:avLst/>
          </a:prstGeom>
        </p:spPr>
      </p:pic>
      <p:pic>
        <p:nvPicPr>
          <p:cNvPr id="13" name="Picture 12"/>
          <p:cNvPicPr>
            <a:picLocks noChangeAspect="1"/>
          </p:cNvPicPr>
          <p:nvPr/>
        </p:nvPicPr>
        <p:blipFill>
          <a:blip r:embed="rId7"/>
          <a:stretch>
            <a:fillRect/>
          </a:stretch>
        </p:blipFill>
        <p:spPr>
          <a:xfrm>
            <a:off x="3468136" y="2636912"/>
            <a:ext cx="5641667" cy="3672408"/>
          </a:xfrm>
          <a:prstGeom prst="rect">
            <a:avLst/>
          </a:prstGeom>
        </p:spPr>
      </p:pic>
      <p:pic>
        <p:nvPicPr>
          <p:cNvPr id="14" name="Content Placeholder 3" descr="RW_lemaitre.pdf"/>
          <p:cNvPicPr>
            <a:picLocks noChangeAspect="1"/>
          </p:cNvPicPr>
          <p:nvPr/>
        </p:nvPicPr>
        <p:blipFill rotWithShape="1">
          <a:blip r:embed="rId8">
            <a:extLst>
              <a:ext uri="{28A0092B-C50C-407E-A947-70E740481C1C}">
                <a14:useLocalDpi xmlns:a14="http://schemas.microsoft.com/office/drawing/2010/main" val="0"/>
              </a:ext>
            </a:extLst>
          </a:blip>
          <a:srcRect t="-317" r="5555" b="26403"/>
          <a:stretch/>
        </p:blipFill>
        <p:spPr>
          <a:xfrm>
            <a:off x="755576" y="1700808"/>
            <a:ext cx="7772400" cy="5157192"/>
          </a:xfrm>
          <a:prstGeom prst="rect">
            <a:avLst/>
          </a:prstGeom>
        </p:spPr>
      </p:pic>
      <p:sp>
        <p:nvSpPr>
          <p:cNvPr id="4" name="TextBox 3"/>
          <p:cNvSpPr txBox="1"/>
          <p:nvPr/>
        </p:nvSpPr>
        <p:spPr>
          <a:xfrm>
            <a:off x="1475656" y="1772816"/>
            <a:ext cx="6470716" cy="523220"/>
          </a:xfrm>
          <a:prstGeom prst="rect">
            <a:avLst/>
          </a:prstGeom>
          <a:noFill/>
        </p:spPr>
        <p:txBody>
          <a:bodyPr wrap="none" rtlCol="0">
            <a:spAutoFit/>
          </a:bodyPr>
          <a:lstStyle/>
          <a:p>
            <a:r>
              <a:rPr lang="en-US" sz="2800" dirty="0" smtClean="0">
                <a:solidFill>
                  <a:schemeClr val="bg1"/>
                </a:solidFill>
              </a:rPr>
              <a:t>From Georges Lemaitre’s notebook in 1927</a:t>
            </a:r>
            <a:endParaRPr lang="en-US" sz="2800" dirty="0">
              <a:solidFill>
                <a:schemeClr val="bg1"/>
              </a:solidFill>
            </a:endParaRPr>
          </a:p>
        </p:txBody>
      </p:sp>
    </p:spTree>
    <p:extLst>
      <p:ext uri="{BB962C8B-B14F-4D97-AF65-F5344CB8AC3E}">
        <p14:creationId xmlns:p14="http://schemas.microsoft.com/office/powerpoint/2010/main" val="31084670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6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416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16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16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1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P spid="241668" grpId="0" animBg="1"/>
      <p:bldP spid="241669" grpId="0" animBg="1"/>
      <p:bldP spid="241670" grpId="0" animBg="1"/>
      <p:bldP spid="3" grpId="0" animBg="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620688"/>
            <a:ext cx="6724918" cy="1015663"/>
          </a:xfrm>
          <a:prstGeom prst="rect">
            <a:avLst/>
          </a:prstGeom>
          <a:noFill/>
        </p:spPr>
        <p:txBody>
          <a:bodyPr wrap="none" rtlCol="0">
            <a:spAutoFit/>
          </a:bodyPr>
          <a:lstStyle/>
          <a:p>
            <a:r>
              <a:rPr lang="en-US" sz="6000" dirty="0" smtClean="0"/>
              <a:t>What we  have learnt</a:t>
            </a:r>
            <a:endParaRPr lang="en-US" sz="6000" dirty="0"/>
          </a:p>
        </p:txBody>
      </p:sp>
      <p:sp>
        <p:nvSpPr>
          <p:cNvPr id="3" name="TextBox 2"/>
          <p:cNvSpPr txBox="1"/>
          <p:nvPr/>
        </p:nvSpPr>
        <p:spPr>
          <a:xfrm>
            <a:off x="21208" y="1916832"/>
            <a:ext cx="9951392" cy="4401205"/>
          </a:xfrm>
          <a:prstGeom prst="rect">
            <a:avLst/>
          </a:prstGeom>
          <a:noFill/>
        </p:spPr>
        <p:txBody>
          <a:bodyPr wrap="square" rtlCol="0">
            <a:spAutoFit/>
          </a:bodyPr>
          <a:lstStyle/>
          <a:p>
            <a:r>
              <a:rPr lang="en-US" sz="4000" dirty="0"/>
              <a:t>There is a </a:t>
            </a:r>
            <a:r>
              <a:rPr lang="en-US" sz="4000" dirty="0" smtClean="0"/>
              <a:t>desert with no new particles</a:t>
            </a:r>
            <a:r>
              <a:rPr lang="mr-IN" sz="4000" dirty="0" smtClean="0"/>
              <a:t>…</a:t>
            </a:r>
            <a:r>
              <a:rPr lang="en-US" sz="4000" dirty="0" smtClean="0"/>
              <a:t>yet</a:t>
            </a:r>
            <a:endParaRPr lang="en-US" sz="4000" dirty="0"/>
          </a:p>
          <a:p>
            <a:endParaRPr lang="en-US" sz="4000" dirty="0" smtClean="0"/>
          </a:p>
          <a:p>
            <a:r>
              <a:rPr lang="en-US" sz="4000" dirty="0" smtClean="0"/>
              <a:t>Force couplings run, leading to unification</a:t>
            </a:r>
          </a:p>
          <a:p>
            <a:endParaRPr lang="en-US" sz="4000" dirty="0"/>
          </a:p>
          <a:p>
            <a:r>
              <a:rPr lang="en-US" sz="4000" dirty="0" smtClean="0"/>
              <a:t>Grand unification was a phase transition </a:t>
            </a:r>
          </a:p>
          <a:p>
            <a:r>
              <a:rPr lang="en-US" sz="4000" dirty="0"/>
              <a:t>t</a:t>
            </a:r>
            <a:r>
              <a:rPr lang="en-US" sz="4000" dirty="0" smtClean="0"/>
              <a:t>hat may have triggered inflation</a:t>
            </a:r>
          </a:p>
          <a:p>
            <a:endParaRPr lang="en-US" sz="4000" dirty="0"/>
          </a:p>
        </p:txBody>
      </p:sp>
    </p:spTree>
    <p:extLst>
      <p:ext uri="{BB962C8B-B14F-4D97-AF65-F5344CB8AC3E}">
        <p14:creationId xmlns:p14="http://schemas.microsoft.com/office/powerpoint/2010/main" val="22659945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0" y="188640"/>
            <a:ext cx="9396536" cy="457200"/>
          </a:xfrm>
        </p:spPr>
        <p:txBody>
          <a:bodyPr>
            <a:normAutofit fontScale="90000"/>
          </a:bodyPr>
          <a:lstStyle/>
          <a:p>
            <a:r>
              <a:rPr lang="en-US" dirty="0" smtClean="0">
                <a:solidFill>
                  <a:schemeClr val="tx1"/>
                </a:solidFill>
                <a:latin typeface="Arial" charset="0"/>
                <a:ea typeface="ＭＳ Ｐゴシック" charset="0"/>
                <a:cs typeface="ＭＳ Ｐゴシック" charset="0"/>
              </a:rPr>
              <a:t>INFLATION explains </a:t>
            </a:r>
            <a:br>
              <a:rPr lang="en-US" dirty="0" smtClean="0">
                <a:solidFill>
                  <a:schemeClr val="tx1"/>
                </a:solidFill>
                <a:latin typeface="Arial" charset="0"/>
                <a:ea typeface="ＭＳ Ｐゴシック" charset="0"/>
                <a:cs typeface="ＭＳ Ｐゴシック" charset="0"/>
              </a:rPr>
            </a:br>
            <a:r>
              <a:rPr lang="en-US" sz="2700" dirty="0" smtClean="0">
                <a:latin typeface="Arial" charset="0"/>
                <a:ea typeface="ＭＳ Ｐゴシック" charset="0"/>
                <a:cs typeface="ＭＳ Ｐゴシック" charset="0"/>
              </a:rPr>
              <a:t>size of the universe,  Euclidean geometry, and seed fluctuations   </a:t>
            </a:r>
            <a:endParaRPr lang="en-US" sz="2700" dirty="0">
              <a:solidFill>
                <a:schemeClr val="tx1"/>
              </a:solidFill>
              <a:latin typeface="Arial" charset="0"/>
              <a:ea typeface="ＭＳ Ｐゴシック" charset="0"/>
              <a:cs typeface="ＭＳ Ｐゴシック" charset="0"/>
            </a:endParaRPr>
          </a:p>
        </p:txBody>
      </p:sp>
      <p:pic>
        <p:nvPicPr>
          <p:cNvPr id="256003" name="Picture 3"/>
          <p:cNvPicPr>
            <a:picLocks noChangeAspect="1" noChangeArrowheads="1"/>
          </p:cNvPicPr>
          <p:nvPr/>
        </p:nvPicPr>
        <p:blipFill>
          <a:blip r:embed="rId3">
            <a:extLst>
              <a:ext uri="{28A0092B-C50C-407E-A947-70E740481C1C}">
                <a14:useLocalDpi xmlns:a14="http://schemas.microsoft.com/office/drawing/2010/main" val="0"/>
              </a:ext>
            </a:extLst>
          </a:blip>
          <a:srcRect r="2362"/>
          <a:stretch>
            <a:fillRect/>
          </a:stretch>
        </p:blipFill>
        <p:spPr bwMode="auto">
          <a:xfrm>
            <a:off x="5797550" y="1700808"/>
            <a:ext cx="334645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6" name="Rectangle 6"/>
          <p:cNvSpPr>
            <a:spLocks noChangeArrowheads="1"/>
          </p:cNvSpPr>
          <p:nvPr/>
        </p:nvSpPr>
        <p:spPr bwMode="auto">
          <a:xfrm>
            <a:off x="7164288" y="3789040"/>
            <a:ext cx="14478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000" baseline="0" dirty="0">
                <a:solidFill>
                  <a:schemeClr val="bg1"/>
                </a:solidFill>
              </a:rPr>
              <a:t>Alan </a:t>
            </a:r>
            <a:r>
              <a:rPr lang="en-US" sz="2000" baseline="0" dirty="0" err="1">
                <a:solidFill>
                  <a:schemeClr val="bg1"/>
                </a:solidFill>
              </a:rPr>
              <a:t>Guth</a:t>
            </a:r>
            <a:endParaRPr lang="en-US" sz="2000" baseline="0" dirty="0">
              <a:solidFill>
                <a:schemeClr val="bg1"/>
              </a:solidFill>
            </a:endParaRPr>
          </a:p>
        </p:txBody>
      </p:sp>
      <p:pic>
        <p:nvPicPr>
          <p:cNvPr id="256007" name="Picture 7"/>
          <p:cNvPicPr>
            <a:picLocks noChangeAspect="1" noChangeArrowheads="1"/>
          </p:cNvPicPr>
          <p:nvPr/>
        </p:nvPicPr>
        <p:blipFill>
          <a:blip r:embed="rId4">
            <a:extLst>
              <a:ext uri="{28A0092B-C50C-407E-A947-70E740481C1C}">
                <a14:useLocalDpi xmlns:a14="http://schemas.microsoft.com/office/drawing/2010/main" val="0"/>
              </a:ext>
            </a:extLst>
          </a:blip>
          <a:srcRect l="6485" t="71376" r="67160" b="6097"/>
          <a:stretch>
            <a:fillRect/>
          </a:stretch>
        </p:blipFill>
        <p:spPr bwMode="auto">
          <a:xfrm>
            <a:off x="0" y="1239838"/>
            <a:ext cx="5791200"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1181"/>
          <a:stretch>
            <a:fillRect/>
          </a:stretch>
        </p:blipFill>
        <p:spPr bwMode="auto">
          <a:xfrm>
            <a:off x="7243867" y="4177556"/>
            <a:ext cx="1898650" cy="2667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6934200" y="6553200"/>
            <a:ext cx="1752600" cy="304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000" baseline="0" dirty="0">
                <a:solidFill>
                  <a:schemeClr val="bg1"/>
                </a:solidFill>
              </a:rPr>
              <a:t>Andrei </a:t>
            </a:r>
            <a:r>
              <a:rPr lang="en-US" sz="2000" baseline="0" dirty="0" err="1">
                <a:solidFill>
                  <a:schemeClr val="bg1"/>
                </a:solidFill>
              </a:rPr>
              <a:t>Linde</a:t>
            </a:r>
            <a:endParaRPr lang="en-US" sz="2000" baseline="0" dirty="0">
              <a:solidFill>
                <a:schemeClr val="bg1"/>
              </a:solidFill>
            </a:endParaRPr>
          </a:p>
        </p:txBody>
      </p:sp>
      <p:sp>
        <p:nvSpPr>
          <p:cNvPr id="2" name="TextBox 1"/>
          <p:cNvSpPr txBox="1"/>
          <p:nvPr/>
        </p:nvSpPr>
        <p:spPr>
          <a:xfrm>
            <a:off x="6012160" y="5301208"/>
            <a:ext cx="902811" cy="523220"/>
          </a:xfrm>
          <a:prstGeom prst="rect">
            <a:avLst/>
          </a:prstGeom>
          <a:noFill/>
        </p:spPr>
        <p:txBody>
          <a:bodyPr wrap="none" rtlCol="0">
            <a:spAutoFit/>
          </a:bodyPr>
          <a:lstStyle/>
          <a:p>
            <a:r>
              <a:rPr lang="en-US" sz="2800" dirty="0" smtClean="0"/>
              <a:t>1980</a:t>
            </a:r>
            <a:endParaRPr lang="en-US" sz="2800" dirty="0"/>
          </a:p>
        </p:txBody>
      </p:sp>
    </p:spTree>
    <p:extLst>
      <p:ext uri="{BB962C8B-B14F-4D97-AF65-F5344CB8AC3E}">
        <p14:creationId xmlns:p14="http://schemas.microsoft.com/office/powerpoint/2010/main" val="7563139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imhardt2011.pdf"/>
          <p:cNvPicPr>
            <a:picLocks noChangeAspect="1"/>
          </p:cNvPicPr>
          <p:nvPr/>
        </p:nvPicPr>
        <p:blipFill rotWithShape="1">
          <a:blip r:embed="rId2">
            <a:extLst>
              <a:ext uri="{28A0092B-C50C-407E-A947-70E740481C1C}">
                <a14:useLocalDpi xmlns:a14="http://schemas.microsoft.com/office/drawing/2010/main" val="0"/>
              </a:ext>
            </a:extLst>
          </a:blip>
          <a:srcRect l="2144" r="7093" b="19988"/>
          <a:stretch/>
        </p:blipFill>
        <p:spPr>
          <a:xfrm>
            <a:off x="0" y="1916832"/>
            <a:ext cx="9186524" cy="4941168"/>
          </a:xfrm>
          <a:prstGeom prst="rect">
            <a:avLst/>
          </a:prstGeom>
        </p:spPr>
      </p:pic>
      <p:sp>
        <p:nvSpPr>
          <p:cNvPr id="5" name="TextBox 4"/>
          <p:cNvSpPr txBox="1"/>
          <p:nvPr/>
        </p:nvSpPr>
        <p:spPr>
          <a:xfrm>
            <a:off x="755576" y="6093296"/>
            <a:ext cx="1037457" cy="261610"/>
          </a:xfrm>
          <a:prstGeom prst="rect">
            <a:avLst/>
          </a:prstGeom>
          <a:noFill/>
        </p:spPr>
        <p:txBody>
          <a:bodyPr wrap="none" rtlCol="0">
            <a:spAutoFit/>
          </a:bodyPr>
          <a:lstStyle/>
          <a:p>
            <a:r>
              <a:rPr lang="en-US" sz="1100" dirty="0" err="1" smtClean="0"/>
              <a:t>Steinhard</a:t>
            </a:r>
            <a:r>
              <a:rPr lang="en-US" sz="1100" dirty="0" smtClean="0"/>
              <a:t> 2011</a:t>
            </a:r>
            <a:endParaRPr lang="en-US" sz="1100" dirty="0"/>
          </a:p>
        </p:txBody>
      </p:sp>
      <p:sp>
        <p:nvSpPr>
          <p:cNvPr id="2" name="TextBox 1"/>
          <p:cNvSpPr txBox="1"/>
          <p:nvPr/>
        </p:nvSpPr>
        <p:spPr>
          <a:xfrm>
            <a:off x="5508104" y="5661248"/>
            <a:ext cx="3560590" cy="461665"/>
          </a:xfrm>
          <a:prstGeom prst="rect">
            <a:avLst/>
          </a:prstGeom>
          <a:noFill/>
        </p:spPr>
        <p:txBody>
          <a:bodyPr wrap="none" rtlCol="0">
            <a:spAutoFit/>
          </a:bodyPr>
          <a:lstStyle/>
          <a:p>
            <a:r>
              <a:rPr lang="en-US" sz="2400" dirty="0" smtClean="0">
                <a:solidFill>
                  <a:schemeClr val="bg1"/>
                </a:solidFill>
              </a:rPr>
              <a:t>Our universe, full of matter</a:t>
            </a:r>
            <a:endParaRPr lang="en-US" sz="2400" dirty="0">
              <a:solidFill>
                <a:schemeClr val="bg1"/>
              </a:solidFill>
            </a:endParaRPr>
          </a:p>
        </p:txBody>
      </p:sp>
      <p:pic>
        <p:nvPicPr>
          <p:cNvPr id="6" name="Picture 5" descr="steinhard2011B.pdf"/>
          <p:cNvPicPr>
            <a:picLocks noChangeAspect="1"/>
          </p:cNvPicPr>
          <p:nvPr/>
        </p:nvPicPr>
        <p:blipFill rotWithShape="1">
          <a:blip r:embed="rId3">
            <a:extLst>
              <a:ext uri="{28A0092B-C50C-407E-A947-70E740481C1C}">
                <a14:useLocalDpi xmlns:a14="http://schemas.microsoft.com/office/drawing/2010/main" val="0"/>
              </a:ext>
            </a:extLst>
          </a:blip>
          <a:srcRect r="16960"/>
          <a:stretch/>
        </p:blipFill>
        <p:spPr>
          <a:xfrm rot="16200000">
            <a:off x="3574914" y="-2675320"/>
            <a:ext cx="2053464" cy="7404106"/>
          </a:xfrm>
          <a:prstGeom prst="rect">
            <a:avLst/>
          </a:prstGeom>
        </p:spPr>
      </p:pic>
    </p:spTree>
    <p:extLst>
      <p:ext uri="{BB962C8B-B14F-4D97-AF65-F5344CB8AC3E}">
        <p14:creationId xmlns:p14="http://schemas.microsoft.com/office/powerpoint/2010/main" val="29556951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body" idx="1"/>
          </p:nvPr>
        </p:nvSpPr>
        <p:spPr/>
        <p:txBody>
          <a:bodyPr/>
          <a:lstStyle/>
          <a:p>
            <a:endParaRPr lang="en-US">
              <a:latin typeface="Arial" charset="0"/>
              <a:ea typeface="ＭＳ Ｐゴシック" charset="0"/>
              <a:cs typeface="ＭＳ Ｐゴシック" charset="0"/>
            </a:endParaRPr>
          </a:p>
        </p:txBody>
      </p:sp>
      <p:pic>
        <p:nvPicPr>
          <p:cNvPr id="260099" name="Picture 3"/>
          <p:cNvPicPr>
            <a:picLocks noChangeAspect="1" noChangeArrowheads="1"/>
          </p:cNvPicPr>
          <p:nvPr/>
        </p:nvPicPr>
        <p:blipFill>
          <a:blip r:embed="rId3">
            <a:lum bright="26000" contrast="24000"/>
            <a:extLst>
              <a:ext uri="{28A0092B-C50C-407E-A947-70E740481C1C}">
                <a14:useLocalDpi xmlns:a14="http://schemas.microsoft.com/office/drawing/2010/main" val="0"/>
              </a:ext>
            </a:extLst>
          </a:blip>
          <a:srcRect l="9708" t="23764" r="10786" b="20596"/>
          <a:stretch>
            <a:fillRect/>
          </a:stretch>
        </p:blipFill>
        <p:spPr bwMode="auto">
          <a:xfrm>
            <a:off x="1600200" y="1371600"/>
            <a:ext cx="5308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Oval 4"/>
          <p:cNvSpPr>
            <a:spLocks noChangeArrowheads="1"/>
          </p:cNvSpPr>
          <p:nvPr/>
        </p:nvSpPr>
        <p:spPr bwMode="auto">
          <a:xfrm>
            <a:off x="3505200" y="2971800"/>
            <a:ext cx="2438400" cy="25146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itle 1"/>
          <p:cNvSpPr>
            <a:spLocks noGrp="1"/>
          </p:cNvSpPr>
          <p:nvPr>
            <p:ph type="title"/>
          </p:nvPr>
        </p:nvSpPr>
        <p:spPr/>
        <p:txBody>
          <a:bodyPr/>
          <a:lstStyle/>
          <a:p>
            <a:r>
              <a:rPr lang="en-US" dirty="0" smtClean="0"/>
              <a:t>The old universe</a:t>
            </a:r>
            <a:endParaRPr lang="en-US" dirty="0"/>
          </a:p>
        </p:txBody>
      </p:sp>
    </p:spTree>
    <p:extLst>
      <p:ext uri="{BB962C8B-B14F-4D97-AF65-F5344CB8AC3E}">
        <p14:creationId xmlns:p14="http://schemas.microsoft.com/office/powerpoint/2010/main" val="9490830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0" y="0"/>
            <a:ext cx="9144000" cy="1066800"/>
          </a:xfrm>
          <a:noFill/>
        </p:spPr>
        <p:txBody>
          <a:bodyPr>
            <a:normAutofit/>
          </a:bodyPr>
          <a:lstStyle/>
          <a:p>
            <a:r>
              <a:rPr lang="en-US" dirty="0" smtClean="0">
                <a:solidFill>
                  <a:schemeClr val="tx1"/>
                </a:solidFill>
                <a:latin typeface="Arial" charset="0"/>
                <a:ea typeface="ＭＳ Ｐゴシック" charset="0"/>
                <a:cs typeface="ＭＳ Ｐゴシック" charset="0"/>
              </a:rPr>
              <a:t>the new universe</a:t>
            </a:r>
            <a:endParaRPr lang="en-US" dirty="0">
              <a:solidFill>
                <a:schemeClr val="tx1"/>
              </a:solidFill>
              <a:latin typeface="Arial" charset="0"/>
              <a:ea typeface="ＭＳ Ｐゴシック" charset="0"/>
              <a:cs typeface="ＭＳ Ｐゴシック" charset="0"/>
            </a:endParaRPr>
          </a:p>
        </p:txBody>
      </p:sp>
      <p:sp>
        <p:nvSpPr>
          <p:cNvPr id="258051" name="Rectangle 3"/>
          <p:cNvSpPr>
            <a:spLocks noGrp="1" noChangeArrowheads="1"/>
          </p:cNvSpPr>
          <p:nvPr>
            <p:ph type="body" idx="1"/>
          </p:nvPr>
        </p:nvSpPr>
        <p:spPr/>
        <p:txBody>
          <a:bodyPr/>
          <a:lstStyle/>
          <a:p>
            <a:endParaRPr lang="en-US">
              <a:latin typeface="Arial" charset="0"/>
              <a:ea typeface="ＭＳ Ｐゴシック" charset="0"/>
              <a:cs typeface="ＭＳ Ｐゴシック" charset="0"/>
            </a:endParaRPr>
          </a:p>
        </p:txBody>
      </p:sp>
      <p:pic>
        <p:nvPicPr>
          <p:cNvPr id="258052" name="Picture 4"/>
          <p:cNvPicPr>
            <a:picLocks noChangeAspect="1" noChangeArrowheads="1"/>
          </p:cNvPicPr>
          <p:nvPr/>
        </p:nvPicPr>
        <p:blipFill>
          <a:blip r:embed="rId3">
            <a:lum bright="14000" contrast="40000"/>
            <a:extLst>
              <a:ext uri="{28A0092B-C50C-407E-A947-70E740481C1C}">
                <a14:useLocalDpi xmlns:a14="http://schemas.microsoft.com/office/drawing/2010/main" val="0"/>
              </a:ext>
            </a:extLst>
          </a:blip>
          <a:srcRect l="5995" t="26247" r="8176" b="19884"/>
          <a:stretch>
            <a:fillRect/>
          </a:stretch>
        </p:blipFill>
        <p:spPr bwMode="auto">
          <a:xfrm>
            <a:off x="1447800" y="914400"/>
            <a:ext cx="6737350"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3" name="Oval 5"/>
          <p:cNvSpPr>
            <a:spLocks noChangeArrowheads="1"/>
          </p:cNvSpPr>
          <p:nvPr/>
        </p:nvSpPr>
        <p:spPr bwMode="auto">
          <a:xfrm>
            <a:off x="4572000" y="3581400"/>
            <a:ext cx="1905000" cy="9144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795390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pic>
        <p:nvPicPr>
          <p:cNvPr id="13" name="Content Placeholder 3"/>
          <p:cNvPicPr>
            <a:picLocks noChangeAspect="1"/>
          </p:cNvPicPr>
          <p:nvPr/>
        </p:nvPicPr>
        <p:blipFill rotWithShape="1">
          <a:blip r:embed="rId2"/>
          <a:srcRect l="303" t="4" r="805" b="4"/>
          <a:stretch/>
        </p:blipFill>
        <p:spPr>
          <a:xfrm>
            <a:off x="0" y="1772815"/>
            <a:ext cx="9144000" cy="5085185"/>
          </a:xfrm>
          <a:prstGeom prst="rect">
            <a:avLst/>
          </a:prstGeom>
        </p:spPr>
      </p:pic>
      <p:sp>
        <p:nvSpPr>
          <p:cNvPr id="15" name="TextBox 14"/>
          <p:cNvSpPr txBox="1"/>
          <p:nvPr/>
        </p:nvSpPr>
        <p:spPr>
          <a:xfrm>
            <a:off x="7095797" y="6237312"/>
            <a:ext cx="1826141" cy="707886"/>
          </a:xfrm>
          <a:prstGeom prst="rect">
            <a:avLst/>
          </a:prstGeom>
          <a:noFill/>
        </p:spPr>
        <p:txBody>
          <a:bodyPr wrap="none" rtlCol="0">
            <a:spAutoFit/>
          </a:bodyPr>
          <a:lstStyle/>
          <a:p>
            <a:r>
              <a:rPr lang="en-US" sz="1600" dirty="0">
                <a:solidFill>
                  <a:srgbClr val="FF0000"/>
                </a:solidFill>
              </a:rPr>
              <a:t>Planck </a:t>
            </a:r>
            <a:r>
              <a:rPr lang="en-US" sz="1600" dirty="0" smtClean="0">
                <a:solidFill>
                  <a:srgbClr val="FF0000"/>
                </a:solidFill>
              </a:rPr>
              <a:t>satellite data</a:t>
            </a:r>
            <a:endParaRPr lang="en-US" sz="1600" dirty="0">
              <a:solidFill>
                <a:srgbClr val="FF0000"/>
              </a:solidFill>
            </a:endParaRPr>
          </a:p>
          <a:p>
            <a:endParaRPr lang="en-US" sz="2400" dirty="0">
              <a:solidFill>
                <a:srgbClr val="FF0000"/>
              </a:solidFill>
            </a:endParaRPr>
          </a:p>
        </p:txBody>
      </p:sp>
      <p:sp>
        <p:nvSpPr>
          <p:cNvPr id="7" name="Title 1"/>
          <p:cNvSpPr>
            <a:spLocks noGrp="1"/>
          </p:cNvSpPr>
          <p:nvPr>
            <p:ph type="title"/>
          </p:nvPr>
        </p:nvSpPr>
        <p:spPr>
          <a:xfrm>
            <a:off x="457200" y="274638"/>
            <a:ext cx="8229600" cy="1143000"/>
          </a:xfrm>
        </p:spPr>
        <p:txBody>
          <a:bodyPr>
            <a:normAutofit fontScale="90000"/>
          </a:bodyPr>
          <a:lstStyle/>
          <a:p>
            <a:r>
              <a:rPr lang="en-US" dirty="0" smtClean="0"/>
              <a:t>We observe the initial conditions for forming galaxies in the microwave sky</a:t>
            </a:r>
            <a:endParaRPr lang="en-US" dirty="0"/>
          </a:p>
        </p:txBody>
      </p:sp>
    </p:spTree>
    <p:extLst>
      <p:ext uri="{BB962C8B-B14F-4D97-AF65-F5344CB8AC3E}">
        <p14:creationId xmlns:p14="http://schemas.microsoft.com/office/powerpoint/2010/main" val="36189998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1" y="0"/>
            <a:ext cx="9043336" cy="769441"/>
          </a:xfrm>
          <a:prstGeom prst="rect">
            <a:avLst/>
          </a:prstGeom>
          <a:noFill/>
        </p:spPr>
        <p:txBody>
          <a:bodyPr wrap="none" rtlCol="0">
            <a:spAutoFit/>
          </a:bodyPr>
          <a:lstStyle/>
          <a:p>
            <a:r>
              <a:rPr lang="en-US" sz="4400" dirty="0" smtClean="0">
                <a:solidFill>
                  <a:srgbClr val="FFFF00"/>
                </a:solidFill>
              </a:rPr>
              <a:t>The fluctuations emerged from nothing</a:t>
            </a:r>
            <a:endParaRPr lang="en-US" sz="4400" dirty="0">
              <a:solidFill>
                <a:srgbClr val="FFFF00"/>
              </a:solidFill>
            </a:endParaRPr>
          </a:p>
        </p:txBody>
      </p:sp>
      <p:sp>
        <p:nvSpPr>
          <p:cNvPr id="4" name="TextBox 3"/>
          <p:cNvSpPr txBox="1"/>
          <p:nvPr/>
        </p:nvSpPr>
        <p:spPr>
          <a:xfrm>
            <a:off x="179512" y="980728"/>
            <a:ext cx="9144000" cy="954107"/>
          </a:xfrm>
          <a:prstGeom prst="rect">
            <a:avLst/>
          </a:prstGeom>
          <a:noFill/>
        </p:spPr>
        <p:txBody>
          <a:bodyPr wrap="square" rtlCol="0">
            <a:spAutoFit/>
          </a:bodyPr>
          <a:lstStyle/>
          <a:p>
            <a:r>
              <a:rPr lang="en-US" sz="2800" dirty="0" smtClean="0">
                <a:solidFill>
                  <a:srgbClr val="FFFF00"/>
                </a:solidFill>
              </a:rPr>
              <a:t>Predicted by Heisenberg’s uncertainty principle:  </a:t>
            </a:r>
          </a:p>
          <a:p>
            <a:r>
              <a:rPr lang="en-US" sz="2800" dirty="0" smtClean="0">
                <a:solidFill>
                  <a:srgbClr val="FFFF00"/>
                </a:solidFill>
              </a:rPr>
              <a:t>weird things can exist  if sufficiently short-lived</a:t>
            </a:r>
          </a:p>
        </p:txBody>
      </p:sp>
      <p:sp>
        <p:nvSpPr>
          <p:cNvPr id="6" name="TextBox 5"/>
          <p:cNvSpPr txBox="1"/>
          <p:nvPr/>
        </p:nvSpPr>
        <p:spPr>
          <a:xfrm>
            <a:off x="33040" y="2420888"/>
            <a:ext cx="9723260" cy="4401204"/>
          </a:xfrm>
          <a:prstGeom prst="rect">
            <a:avLst/>
          </a:prstGeom>
          <a:noFill/>
        </p:spPr>
        <p:txBody>
          <a:bodyPr wrap="square" rtlCol="0">
            <a:spAutoFit/>
          </a:bodyPr>
          <a:lstStyle/>
          <a:p>
            <a:r>
              <a:rPr lang="en-US" sz="2800" dirty="0" smtClean="0">
                <a:solidFill>
                  <a:srgbClr val="FFFF00"/>
                </a:solidFill>
              </a:rPr>
              <a:t>Such as Higgs bosons  that  are everywhere</a:t>
            </a:r>
          </a:p>
          <a:p>
            <a:r>
              <a:rPr lang="en-US" sz="2800" dirty="0" smtClean="0">
                <a:solidFill>
                  <a:srgbClr val="FFFF00"/>
                </a:solidFill>
              </a:rPr>
              <a:t>They come and go so rapidly that we cannot detect them.</a:t>
            </a:r>
            <a:r>
              <a:rPr lang="en-US" sz="2800" dirty="0">
                <a:solidFill>
                  <a:srgbClr val="FFFF00"/>
                </a:solidFill>
              </a:rPr>
              <a:t> </a:t>
            </a:r>
            <a:endParaRPr lang="en-US" sz="2800" dirty="0" smtClean="0">
              <a:solidFill>
                <a:srgbClr val="FFFF00"/>
              </a:solidFill>
            </a:endParaRPr>
          </a:p>
          <a:p>
            <a:r>
              <a:rPr lang="en-US" sz="2800" dirty="0" smtClean="0">
                <a:solidFill>
                  <a:srgbClr val="FFFF00"/>
                </a:solidFill>
              </a:rPr>
              <a:t>Produce fluctuations in  energy of the vacuum,  </a:t>
            </a:r>
            <a:r>
              <a:rPr lang="en-US" sz="2800" dirty="0" err="1" smtClean="0">
                <a:solidFill>
                  <a:srgbClr val="FFFF00"/>
                </a:solidFill>
              </a:rPr>
              <a:t>ie</a:t>
            </a:r>
            <a:r>
              <a:rPr lang="en-US" sz="2800" dirty="0" smtClean="0">
                <a:solidFill>
                  <a:srgbClr val="FFFF00"/>
                </a:solidFill>
              </a:rPr>
              <a:t> in nothing</a:t>
            </a:r>
          </a:p>
          <a:p>
            <a:endParaRPr lang="en-US" dirty="0" smtClean="0">
              <a:solidFill>
                <a:srgbClr val="FFFF00"/>
              </a:solidFill>
            </a:endParaRPr>
          </a:p>
          <a:p>
            <a:r>
              <a:rPr lang="en-US" sz="2800" dirty="0">
                <a:solidFill>
                  <a:srgbClr val="FFFF00"/>
                </a:solidFill>
              </a:rPr>
              <a:t> </a:t>
            </a:r>
            <a:r>
              <a:rPr lang="en-US" sz="2800" dirty="0" smtClean="0">
                <a:solidFill>
                  <a:srgbClr val="FFFF00"/>
                </a:solidFill>
              </a:rPr>
              <a:t>these quantum effects </a:t>
            </a:r>
          </a:p>
          <a:p>
            <a:r>
              <a:rPr lang="en-US" sz="2800" dirty="0" smtClean="0">
                <a:solidFill>
                  <a:srgbClr val="FFFF00"/>
                </a:solidFill>
              </a:rPr>
              <a:t>are macroscopically</a:t>
            </a:r>
          </a:p>
          <a:p>
            <a:r>
              <a:rPr lang="en-US" sz="2800" dirty="0">
                <a:solidFill>
                  <a:srgbClr val="FFFF00"/>
                </a:solidFill>
              </a:rPr>
              <a:t>i</a:t>
            </a:r>
            <a:r>
              <a:rPr lang="en-US" sz="2800" dirty="0" smtClean="0">
                <a:solidFill>
                  <a:srgbClr val="FFFF00"/>
                </a:solidFill>
              </a:rPr>
              <a:t>nfinitesimal</a:t>
            </a:r>
            <a:r>
              <a:rPr lang="mr-IN" sz="2800" dirty="0" smtClean="0">
                <a:solidFill>
                  <a:srgbClr val="FFFF00"/>
                </a:solidFill>
              </a:rPr>
              <a:t>…</a:t>
            </a:r>
            <a:r>
              <a:rPr lang="en-US" sz="2800" dirty="0" smtClean="0">
                <a:solidFill>
                  <a:srgbClr val="FFFF00"/>
                </a:solidFill>
              </a:rPr>
              <a:t>..</a:t>
            </a:r>
          </a:p>
          <a:p>
            <a:r>
              <a:rPr lang="en-US" sz="2800" dirty="0" smtClean="0">
                <a:solidFill>
                  <a:srgbClr val="FFFF00"/>
                </a:solidFill>
              </a:rPr>
              <a:t>but  inflation boosts </a:t>
            </a:r>
          </a:p>
          <a:p>
            <a:r>
              <a:rPr lang="en-US" sz="2800" dirty="0">
                <a:solidFill>
                  <a:srgbClr val="FFFF00"/>
                </a:solidFill>
              </a:rPr>
              <a:t>t</a:t>
            </a:r>
            <a:r>
              <a:rPr lang="en-US" sz="2800" dirty="0" smtClean="0">
                <a:solidFill>
                  <a:srgbClr val="FFFF00"/>
                </a:solidFill>
              </a:rPr>
              <a:t>hem in size</a:t>
            </a:r>
          </a:p>
          <a:p>
            <a:endParaRPr lang="en-US" dirty="0">
              <a:solidFill>
                <a:srgbClr val="FFFF00"/>
              </a:solidFill>
            </a:endParaRPr>
          </a:p>
          <a:p>
            <a:endParaRPr lang="en-US" dirty="0">
              <a:solidFill>
                <a:srgbClr val="FFFF00"/>
              </a:solidFill>
            </a:endParaRPr>
          </a:p>
          <a:p>
            <a:endParaRPr lang="en-US" dirty="0">
              <a:solidFill>
                <a:srgbClr val="FFFF00"/>
              </a:solidFill>
            </a:endParaRP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52138" t="71293" b="3694"/>
          <a:stretch/>
        </p:blipFill>
        <p:spPr bwMode="auto">
          <a:xfrm>
            <a:off x="3312979" y="3789040"/>
            <a:ext cx="5809813" cy="305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140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941" y="332656"/>
            <a:ext cx="9144000" cy="609600"/>
          </a:xfrm>
        </p:spPr>
        <p:txBody>
          <a:bodyPr>
            <a:noAutofit/>
          </a:bodyPr>
          <a:lstStyle/>
          <a:p>
            <a:r>
              <a:rPr lang="en-US" sz="3600" dirty="0">
                <a:solidFill>
                  <a:srgbClr val="FFFF00"/>
                </a:solidFill>
              </a:rPr>
              <a:t>Quantum fluctuations, </a:t>
            </a:r>
            <a:r>
              <a:rPr lang="en-US" sz="3600" dirty="0" smtClean="0">
                <a:solidFill>
                  <a:srgbClr val="FFFF00"/>
                </a:solidFill>
              </a:rPr>
              <a:t>observed </a:t>
            </a:r>
            <a:r>
              <a:rPr lang="en-US" sz="3600" dirty="0">
                <a:solidFill>
                  <a:srgbClr val="FFFF00"/>
                </a:solidFill>
              </a:rPr>
              <a:t>on &gt; degree angular scales</a:t>
            </a:r>
            <a:br>
              <a:rPr lang="en-US" sz="3600" dirty="0">
                <a:solidFill>
                  <a:srgbClr val="FFFF00"/>
                </a:solidFill>
              </a:rPr>
            </a:br>
            <a:endParaRPr lang="en-US" sz="3600" dirty="0">
              <a:solidFill>
                <a:srgbClr val="FFFF00"/>
              </a:solidFill>
            </a:endParaRPr>
          </a:p>
        </p:txBody>
      </p:sp>
      <p:sp>
        <p:nvSpPr>
          <p:cNvPr id="214019" name="Rectangle 3"/>
          <p:cNvSpPr>
            <a:spLocks noGrp="1" noChangeArrowheads="1"/>
          </p:cNvSpPr>
          <p:nvPr>
            <p:ph type="body" idx="1"/>
          </p:nvPr>
        </p:nvSpPr>
        <p:spPr>
          <a:xfrm>
            <a:off x="1295400" y="5257800"/>
            <a:ext cx="6629400" cy="533400"/>
          </a:xfrm>
          <a:noFill/>
        </p:spPr>
        <p:txBody>
          <a:bodyPr/>
          <a:lstStyle/>
          <a:p>
            <a:pPr>
              <a:lnSpc>
                <a:spcPct val="90000"/>
              </a:lnSpc>
              <a:buFontTx/>
              <a:buNone/>
            </a:pPr>
            <a:endParaRPr lang="en-US" sz="1600">
              <a:solidFill>
                <a:schemeClr val="accent2"/>
              </a:solidFill>
            </a:endParaRPr>
          </a:p>
          <a:p>
            <a:pPr>
              <a:lnSpc>
                <a:spcPct val="90000"/>
              </a:lnSpc>
              <a:buFontTx/>
              <a:buNone/>
            </a:pPr>
            <a:endParaRPr lang="en-US" sz="1800">
              <a:solidFill>
                <a:srgbClr val="FF0000"/>
              </a:solidFill>
            </a:endParaRPr>
          </a:p>
        </p:txBody>
      </p:sp>
      <p:pic>
        <p:nvPicPr>
          <p:cNvPr id="214020" name="Picture 4"/>
          <p:cNvPicPr>
            <a:picLocks noChangeAspect="1" noChangeArrowheads="1"/>
          </p:cNvPicPr>
          <p:nvPr/>
        </p:nvPicPr>
        <p:blipFill rotWithShape="1">
          <a:blip r:embed="rId2">
            <a:lum bright="-16000" contrast="22000"/>
          </a:blip>
          <a:srcRect l="16535" t="11000" r="-470" b="25453"/>
          <a:stretch/>
        </p:blipFill>
        <p:spPr bwMode="auto">
          <a:xfrm rot="16200000">
            <a:off x="4936221" y="2056669"/>
            <a:ext cx="4539703" cy="4116014"/>
          </a:xfrm>
          <a:prstGeom prst="rect">
            <a:avLst/>
          </a:prstGeom>
          <a:noFill/>
        </p:spPr>
      </p:pic>
      <p:sp>
        <p:nvSpPr>
          <p:cNvPr id="214021" name="Rectangle 5"/>
          <p:cNvSpPr>
            <a:spLocks noChangeArrowheads="1"/>
          </p:cNvSpPr>
          <p:nvPr/>
        </p:nvSpPr>
        <p:spPr bwMode="auto">
          <a:xfrm>
            <a:off x="927100" y="2889250"/>
            <a:ext cx="184150" cy="457200"/>
          </a:xfrm>
          <a:prstGeom prst="rect">
            <a:avLst/>
          </a:prstGeom>
          <a:noFill/>
          <a:ln w="9525">
            <a:noFill/>
            <a:miter lim="800000"/>
            <a:headEnd/>
            <a:tailEnd/>
          </a:ln>
          <a:effectLst/>
        </p:spPr>
        <p:txBody>
          <a:bodyPr wrap="none">
            <a:prstTxWarp prst="textNoShape">
              <a:avLst/>
            </a:prstTxWarp>
            <a:spAutoFit/>
          </a:bodyPr>
          <a:lstStyle/>
          <a:p>
            <a:endParaRPr lang="en-US" sz="2400"/>
          </a:p>
        </p:txBody>
      </p:sp>
      <p:sp>
        <p:nvSpPr>
          <p:cNvPr id="214022" name="Rectangle 6"/>
          <p:cNvSpPr>
            <a:spLocks noChangeArrowheads="1"/>
          </p:cNvSpPr>
          <p:nvPr/>
        </p:nvSpPr>
        <p:spPr bwMode="auto">
          <a:xfrm>
            <a:off x="6228184" y="1556792"/>
            <a:ext cx="1676400" cy="410344"/>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dirty="0"/>
              <a:t>THE DARK AGES</a:t>
            </a:r>
          </a:p>
        </p:txBody>
      </p:sp>
      <p:sp>
        <p:nvSpPr>
          <p:cNvPr id="3" name="TextBox 2"/>
          <p:cNvSpPr txBox="1"/>
          <p:nvPr/>
        </p:nvSpPr>
        <p:spPr>
          <a:xfrm>
            <a:off x="5076056" y="4005064"/>
            <a:ext cx="112658" cy="576064"/>
          </a:xfrm>
          <a:prstGeom prst="rect">
            <a:avLst/>
          </a:prstGeom>
          <a:solidFill>
            <a:schemeClr val="tx1"/>
          </a:solidFill>
        </p:spPr>
        <p:txBody>
          <a:bodyPr wrap="square" rtlCol="0">
            <a:spAutoFit/>
          </a:bodyPr>
          <a:lstStyle/>
          <a:p>
            <a:endParaRPr lang="en-US" dirty="0"/>
          </a:p>
        </p:txBody>
      </p:sp>
      <p:pic>
        <p:nvPicPr>
          <p:cNvPr id="11" name="Picture 10" descr="NASACMB.pdf"/>
          <p:cNvPicPr>
            <a:picLocks noChangeAspect="1"/>
          </p:cNvPicPr>
          <p:nvPr/>
        </p:nvPicPr>
        <p:blipFill rotWithShape="1">
          <a:blip r:embed="rId3">
            <a:extLst>
              <a:ext uri="{28A0092B-C50C-407E-A947-70E740481C1C}">
                <a14:useLocalDpi xmlns:a14="http://schemas.microsoft.com/office/drawing/2010/main" val="0"/>
              </a:ext>
            </a:extLst>
          </a:blip>
          <a:srcRect t="35089" r="11863"/>
          <a:stretch/>
        </p:blipFill>
        <p:spPr>
          <a:xfrm>
            <a:off x="11501" y="3501008"/>
            <a:ext cx="4967536" cy="3185899"/>
          </a:xfrm>
          <a:prstGeom prst="rect">
            <a:avLst/>
          </a:prstGeom>
        </p:spPr>
      </p:pic>
      <p:sp>
        <p:nvSpPr>
          <p:cNvPr id="12" name="TextBox 11"/>
          <p:cNvSpPr txBox="1"/>
          <p:nvPr/>
        </p:nvSpPr>
        <p:spPr>
          <a:xfrm>
            <a:off x="7164288" y="3645024"/>
            <a:ext cx="144016" cy="432048"/>
          </a:xfrm>
          <a:prstGeom prst="rect">
            <a:avLst/>
          </a:prstGeom>
          <a:solidFill>
            <a:schemeClr val="tx1"/>
          </a:solidFill>
        </p:spPr>
        <p:txBody>
          <a:bodyPr wrap="square" rtlCol="0">
            <a:spAutoFit/>
          </a:bodyPr>
          <a:lstStyle/>
          <a:p>
            <a:endParaRPr lang="en-US" dirty="0"/>
          </a:p>
        </p:txBody>
      </p:sp>
      <p:sp>
        <p:nvSpPr>
          <p:cNvPr id="13" name="Rectangle 8"/>
          <p:cNvSpPr>
            <a:spLocks noChangeArrowheads="1"/>
          </p:cNvSpPr>
          <p:nvPr/>
        </p:nvSpPr>
        <p:spPr bwMode="auto">
          <a:xfrm>
            <a:off x="251520" y="3068960"/>
            <a:ext cx="4536504" cy="40196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eaLnBrk="1" hangingPunct="1">
              <a:lnSpc>
                <a:spcPct val="90000"/>
              </a:lnSpc>
              <a:spcBef>
                <a:spcPct val="20000"/>
              </a:spcBef>
            </a:pPr>
            <a:r>
              <a:rPr lang="en-US" sz="1600" dirty="0" smtClean="0">
                <a:solidFill>
                  <a:schemeClr val="bg1"/>
                </a:solidFill>
              </a:rPr>
              <a:t>STRENGTH OF TEMPERATURE FLUCTUATIONS</a:t>
            </a:r>
            <a:endParaRPr lang="en-US" sz="1600" dirty="0">
              <a:solidFill>
                <a:schemeClr val="bg1"/>
              </a:solidFill>
            </a:endParaRPr>
          </a:p>
        </p:txBody>
      </p:sp>
      <p:sp>
        <p:nvSpPr>
          <p:cNvPr id="14" name="Line 7"/>
          <p:cNvSpPr>
            <a:spLocks noChangeShapeType="1"/>
          </p:cNvSpPr>
          <p:nvPr/>
        </p:nvSpPr>
        <p:spPr bwMode="auto">
          <a:xfrm>
            <a:off x="2771800" y="3861048"/>
            <a:ext cx="3816424" cy="1440160"/>
          </a:xfrm>
          <a:prstGeom prst="line">
            <a:avLst/>
          </a:prstGeom>
          <a:noFill/>
          <a:ln w="57150">
            <a:solidFill>
              <a:srgbClr val="FF0C15"/>
            </a:solidFill>
            <a:round/>
            <a:headEnd/>
            <a:tailEnd type="triangle" w="med" len="med"/>
          </a:ln>
          <a:effectLst/>
        </p:spPr>
        <p:txBody>
          <a:bodyPr wrap="none" anchor="ctr">
            <a:prstTxWarp prst="textNoShape">
              <a:avLst/>
            </a:prstTxWarp>
          </a:bodyPr>
          <a:lstStyle/>
          <a:p>
            <a:endParaRPr lang="en-US"/>
          </a:p>
        </p:txBody>
      </p:sp>
      <p:pic>
        <p:nvPicPr>
          <p:cNvPr id="15" name="Picture 14" descr="planc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412776"/>
            <a:ext cx="4901938" cy="1982439"/>
          </a:xfrm>
          <a:prstGeom prst="rect">
            <a:avLst/>
          </a:prstGeom>
        </p:spPr>
      </p:pic>
    </p:spTree>
    <p:extLst>
      <p:ext uri="{BB962C8B-B14F-4D97-AF65-F5344CB8AC3E}">
        <p14:creationId xmlns:p14="http://schemas.microsoft.com/office/powerpoint/2010/main" val="17986780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501"/>
            <a:ext cx="9372600" cy="7663636"/>
          </a:xfrm>
          <a:prstGeom prst="rect">
            <a:avLst/>
          </a:prstGeom>
        </p:spPr>
        <p:txBody>
          <a:bodyPr wrap="square">
            <a:spAutoFit/>
          </a:bodyPr>
          <a:lstStyle/>
          <a:p>
            <a:r>
              <a:rPr lang="en-US" sz="4800" dirty="0" smtClean="0"/>
              <a:t>We can’t prove the Big Bang occurred, there is just a theory</a:t>
            </a:r>
          </a:p>
          <a:p>
            <a:r>
              <a:rPr lang="en-US" sz="4800" dirty="0"/>
              <a:t>w</a:t>
            </a:r>
            <a:r>
              <a:rPr lang="en-US" sz="4800" dirty="0" smtClean="0"/>
              <a:t>ith lots of circumstantial evidence</a:t>
            </a:r>
            <a:endParaRPr lang="en-US" sz="4800" dirty="0"/>
          </a:p>
          <a:p>
            <a:endParaRPr lang="en-US" sz="4000" dirty="0" smtClean="0"/>
          </a:p>
          <a:p>
            <a:r>
              <a:rPr lang="en-US" sz="4000" dirty="0" smtClean="0"/>
              <a:t>There is a high probability </a:t>
            </a:r>
          </a:p>
          <a:p>
            <a:r>
              <a:rPr lang="en-US" sz="4000" dirty="0"/>
              <a:t>t</a:t>
            </a:r>
            <a:r>
              <a:rPr lang="en-US" sz="4000" dirty="0" smtClean="0"/>
              <a:t>hat it happened</a:t>
            </a:r>
            <a:endParaRPr lang="en-US" sz="4000" dirty="0"/>
          </a:p>
          <a:p>
            <a:endParaRPr lang="en-US" sz="4000" dirty="0" smtClean="0"/>
          </a:p>
          <a:p>
            <a:r>
              <a:rPr lang="en-US" sz="4000" dirty="0" smtClean="0"/>
              <a:t>after all who has seen an </a:t>
            </a:r>
          </a:p>
          <a:p>
            <a:r>
              <a:rPr lang="en-US" sz="4000" dirty="0" smtClean="0"/>
              <a:t>electron…or a quark?</a:t>
            </a:r>
            <a:endParaRPr lang="en-US" sz="4000" dirty="0"/>
          </a:p>
          <a:p>
            <a:endParaRPr lang="en-US" sz="5400" dirty="0" smtClean="0"/>
          </a:p>
          <a:p>
            <a:endParaRPr lang="en-US" sz="5400" dirty="0"/>
          </a:p>
        </p:txBody>
      </p:sp>
      <p:pic>
        <p:nvPicPr>
          <p:cNvPr id="3" name="Picture 2" descr="theoriesSH"/>
          <p:cNvPicPr>
            <a:picLocks noChangeAspect="1" noChangeArrowheads="1"/>
          </p:cNvPicPr>
          <p:nvPr/>
        </p:nvPicPr>
        <p:blipFill rotWithShape="1">
          <a:blip r:embed="rId2">
            <a:extLst>
              <a:ext uri="{28A0092B-C50C-407E-A947-70E740481C1C}">
                <a14:useLocalDpi xmlns:a14="http://schemas.microsoft.com/office/drawing/2010/main" val="0"/>
              </a:ext>
            </a:extLst>
          </a:blip>
          <a:srcRect l="11502" t="8862" r="16279" b="9003"/>
          <a:stretch/>
        </p:blipFill>
        <p:spPr bwMode="auto">
          <a:xfrm>
            <a:off x="5571067" y="2811956"/>
            <a:ext cx="3572933" cy="404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030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gravitational instability</a:t>
            </a:r>
            <a:endParaRPr lang="en-US" dirty="0"/>
          </a:p>
        </p:txBody>
      </p:sp>
      <p:sp>
        <p:nvSpPr>
          <p:cNvPr id="3" name="Content Placeholder 2"/>
          <p:cNvSpPr>
            <a:spLocks noGrp="1"/>
          </p:cNvSpPr>
          <p:nvPr>
            <p:ph idx="1"/>
          </p:nvPr>
        </p:nvSpPr>
        <p:spPr>
          <a:xfrm>
            <a:off x="0" y="1600200"/>
            <a:ext cx="8686800" cy="4525963"/>
          </a:xfrm>
        </p:spPr>
        <p:txBody>
          <a:bodyPr/>
          <a:lstStyle/>
          <a:p>
            <a:r>
              <a:rPr lang="en-US" dirty="0" smtClean="0"/>
              <a:t>How galaxies form from tiny density fluctuations</a:t>
            </a:r>
          </a:p>
          <a:p>
            <a:r>
              <a:rPr lang="en-US" dirty="0" smtClean="0"/>
              <a:t>Poor get poorer &gt;&gt;&gt;&gt;&gt;&gt;&gt;&gt; voids</a:t>
            </a:r>
          </a:p>
          <a:p>
            <a:r>
              <a:rPr lang="en-US" dirty="0" smtClean="0"/>
              <a:t>Rich get richer &gt;&gt;&gt;&gt;&gt;&gt;&gt;&gt;</a:t>
            </a:r>
            <a:r>
              <a:rPr lang="en-US" smtClean="0"/>
              <a:t>&gt; galaxies</a:t>
            </a:r>
            <a:endParaRPr lang="en-US" dirty="0"/>
          </a:p>
        </p:txBody>
      </p:sp>
    </p:spTree>
    <p:extLst>
      <p:ext uri="{BB962C8B-B14F-4D97-AF65-F5344CB8AC3E}">
        <p14:creationId xmlns:p14="http://schemas.microsoft.com/office/powerpoint/2010/main" val="994883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p:nvPr>
        </p:nvSpPr>
        <p:spPr>
          <a:xfrm>
            <a:off x="0" y="0"/>
            <a:ext cx="9144000" cy="533400"/>
          </a:xfrm>
          <a:solidFill>
            <a:srgbClr val="FFFF00"/>
          </a:solidFill>
        </p:spPr>
        <p:txBody>
          <a:bodyPr/>
          <a:lstStyle/>
          <a:p>
            <a:pPr eaLnBrk="1" hangingPunct="1"/>
            <a:r>
              <a:rPr lang="en-US" sz="2800">
                <a:solidFill>
                  <a:schemeClr val="accent2"/>
                </a:solidFill>
              </a:rPr>
              <a:t>FROM DENSITY FLUCTUATIONS TO GALAXIES </a:t>
            </a:r>
            <a:endParaRPr lang="en-US" sz="2800"/>
          </a:p>
        </p:txBody>
      </p:sp>
      <p:sp>
        <p:nvSpPr>
          <p:cNvPr id="67587" name="Rectangle 4"/>
          <p:cNvSpPr>
            <a:spLocks noChangeArrowheads="1"/>
          </p:cNvSpPr>
          <p:nvPr/>
        </p:nvSpPr>
        <p:spPr bwMode="auto">
          <a:xfrm>
            <a:off x="1543050" y="4352925"/>
            <a:ext cx="184150" cy="457200"/>
          </a:xfrm>
          <a:prstGeom prst="rect">
            <a:avLst/>
          </a:prstGeom>
          <a:noFill/>
          <a:ln w="9525">
            <a:noFill/>
            <a:miter lim="800000"/>
            <a:headEnd/>
            <a:tailEnd/>
          </a:ln>
        </p:spPr>
        <p:txBody>
          <a:bodyPr wrap="none">
            <a:prstTxWarp prst="textNoShape">
              <a:avLst/>
            </a:prstTxWarp>
            <a:spAutoFit/>
          </a:bodyPr>
          <a:lstStyle/>
          <a:p>
            <a:endParaRPr lang="en-US">
              <a:latin typeface="Abadi MT Condensed Extra Bold" pitchFamily="1" charset="0"/>
            </a:endParaRPr>
          </a:p>
        </p:txBody>
      </p:sp>
      <p:sp>
        <p:nvSpPr>
          <p:cNvPr id="67588" name="Rectangle 7"/>
          <p:cNvSpPr>
            <a:spLocks noChangeArrowheads="1"/>
          </p:cNvSpPr>
          <p:nvPr/>
        </p:nvSpPr>
        <p:spPr bwMode="auto">
          <a:xfrm>
            <a:off x="0" y="685800"/>
            <a:ext cx="9144000" cy="457200"/>
          </a:xfrm>
          <a:prstGeom prst="rect">
            <a:avLst/>
          </a:prstGeom>
          <a:noFill/>
          <a:ln w="9525">
            <a:noFill/>
            <a:miter lim="800000"/>
            <a:headEnd/>
            <a:tailEnd/>
          </a:ln>
        </p:spPr>
        <p:txBody>
          <a:bodyPr wrap="none" anchor="ctr">
            <a:prstTxWarp prst="textNoShape">
              <a:avLst/>
            </a:prstTxWarp>
          </a:bodyPr>
          <a:lstStyle/>
          <a:p>
            <a:pPr algn="ctr"/>
            <a:r>
              <a:rPr lang="en-US" sz="2400" dirty="0">
                <a:solidFill>
                  <a:srgbClr val="FFFF00"/>
                </a:solidFill>
              </a:rPr>
              <a:t>Cosmic microwave background and large-scale structure constraints overlap</a:t>
            </a:r>
          </a:p>
        </p:txBody>
      </p:sp>
      <p:pic>
        <p:nvPicPr>
          <p:cNvPr id="67589" name="Picture 9"/>
          <p:cNvPicPr>
            <a:picLocks noChangeAspect="1" noChangeArrowheads="1"/>
          </p:cNvPicPr>
          <p:nvPr/>
        </p:nvPicPr>
        <p:blipFill>
          <a:blip r:embed="rId3"/>
          <a:srcRect l="13815" t="70782" r="12387" b="2022"/>
          <a:stretch>
            <a:fillRect/>
          </a:stretch>
        </p:blipFill>
        <p:spPr bwMode="auto">
          <a:xfrm>
            <a:off x="0" y="1295400"/>
            <a:ext cx="3484563" cy="2590800"/>
          </a:xfrm>
          <a:prstGeom prst="rect">
            <a:avLst/>
          </a:prstGeom>
          <a:noFill/>
          <a:ln w="9525">
            <a:noFill/>
            <a:miter lim="800000"/>
            <a:headEnd/>
            <a:tailEnd/>
          </a:ln>
        </p:spPr>
      </p:pic>
      <p:sp>
        <p:nvSpPr>
          <p:cNvPr id="67590" name="Rectangle 10"/>
          <p:cNvSpPr>
            <a:spLocks noChangeArrowheads="1"/>
          </p:cNvSpPr>
          <p:nvPr/>
        </p:nvSpPr>
        <p:spPr bwMode="auto">
          <a:xfrm>
            <a:off x="2971800" y="1143000"/>
            <a:ext cx="762000" cy="1066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7591" name="Rectangle 11"/>
          <p:cNvSpPr>
            <a:spLocks noChangeArrowheads="1"/>
          </p:cNvSpPr>
          <p:nvPr/>
        </p:nvSpPr>
        <p:spPr bwMode="auto">
          <a:xfrm>
            <a:off x="2362200" y="1143000"/>
            <a:ext cx="838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67592" name="Picture 13" descr="tegmarkdeltarho"/>
          <p:cNvPicPr>
            <a:picLocks noChangeAspect="1" noChangeArrowheads="1"/>
          </p:cNvPicPr>
          <p:nvPr/>
        </p:nvPicPr>
        <p:blipFill>
          <a:blip r:embed="rId4"/>
          <a:srcRect l="1421" t="5681" r="1894" b="3099"/>
          <a:stretch>
            <a:fillRect/>
          </a:stretch>
        </p:blipFill>
        <p:spPr bwMode="auto">
          <a:xfrm>
            <a:off x="3413059" y="1628800"/>
            <a:ext cx="5715000" cy="4940300"/>
          </a:xfrm>
          <a:prstGeom prst="rect">
            <a:avLst/>
          </a:prstGeom>
          <a:noFill/>
          <a:ln w="9525">
            <a:noFill/>
            <a:miter lim="800000"/>
            <a:headEnd/>
            <a:tailEnd/>
          </a:ln>
        </p:spPr>
      </p:pic>
      <p:sp>
        <p:nvSpPr>
          <p:cNvPr id="67594" name="Rectangle 15"/>
          <p:cNvSpPr>
            <a:spLocks noChangeArrowheads="1"/>
          </p:cNvSpPr>
          <p:nvPr/>
        </p:nvSpPr>
        <p:spPr bwMode="auto">
          <a:xfrm>
            <a:off x="5410200" y="5334000"/>
            <a:ext cx="2641600" cy="457200"/>
          </a:xfrm>
          <a:prstGeom prst="rect">
            <a:avLst/>
          </a:prstGeom>
          <a:noFill/>
          <a:ln w="9525">
            <a:noFill/>
            <a:miter lim="800000"/>
            <a:headEnd/>
            <a:tailEnd/>
          </a:ln>
        </p:spPr>
        <p:txBody>
          <a:bodyPr wrap="none">
            <a:prstTxWarp prst="textNoShape">
              <a:avLst/>
            </a:prstTxWarp>
            <a:spAutoFit/>
          </a:bodyPr>
          <a:lstStyle/>
          <a:p>
            <a:r>
              <a:rPr lang="en-US" dirty="0">
                <a:solidFill>
                  <a:schemeClr val="hlink"/>
                </a:solidFill>
              </a:rPr>
              <a:t>inflation prediction</a:t>
            </a:r>
            <a:endParaRPr lang="en-US" dirty="0"/>
          </a:p>
        </p:txBody>
      </p:sp>
      <p:sp>
        <p:nvSpPr>
          <p:cNvPr id="11" name="Rectangle 14"/>
          <p:cNvSpPr>
            <a:spLocks noChangeArrowheads="1"/>
          </p:cNvSpPr>
          <p:nvPr/>
        </p:nvSpPr>
        <p:spPr bwMode="auto">
          <a:xfrm>
            <a:off x="3484563" y="6276975"/>
            <a:ext cx="1166813" cy="246221"/>
          </a:xfrm>
          <a:prstGeom prst="rect">
            <a:avLst/>
          </a:prstGeom>
          <a:noFill/>
          <a:ln w="9525">
            <a:noFill/>
            <a:miter lim="800000"/>
            <a:headEnd/>
            <a:tailEnd/>
          </a:ln>
        </p:spPr>
        <p:txBody>
          <a:bodyPr>
            <a:prstTxWarp prst="textNoShape">
              <a:avLst/>
            </a:prstTxWarp>
            <a:spAutoFit/>
          </a:bodyPr>
          <a:lstStyle/>
          <a:p>
            <a:r>
              <a:rPr lang="en-US" sz="1000" dirty="0" err="1">
                <a:solidFill>
                  <a:srgbClr val="000000"/>
                </a:solidFill>
              </a:rPr>
              <a:t>Tegmark</a:t>
            </a:r>
            <a:r>
              <a:rPr lang="en-US" sz="1000" dirty="0">
                <a:solidFill>
                  <a:srgbClr val="000000"/>
                </a:solidFill>
              </a:rPr>
              <a:t> 2004</a:t>
            </a:r>
          </a:p>
        </p:txBody>
      </p:sp>
    </p:spTree>
    <p:extLst>
      <p:ext uri="{BB962C8B-B14F-4D97-AF65-F5344CB8AC3E}">
        <p14:creationId xmlns:p14="http://schemas.microsoft.com/office/powerpoint/2010/main" val="1579114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5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5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THIS INCREDIBLE STORY</a:t>
            </a:r>
            <a:endParaRPr lang="en-US" dirty="0"/>
          </a:p>
        </p:txBody>
      </p:sp>
      <p:sp>
        <p:nvSpPr>
          <p:cNvPr id="4" name="TextBox 3"/>
          <p:cNvSpPr txBox="1"/>
          <p:nvPr/>
        </p:nvSpPr>
        <p:spPr>
          <a:xfrm>
            <a:off x="-108520" y="4293096"/>
            <a:ext cx="9721080" cy="2677656"/>
          </a:xfrm>
          <a:prstGeom prst="rect">
            <a:avLst/>
          </a:prstGeom>
          <a:noFill/>
        </p:spPr>
        <p:txBody>
          <a:bodyPr wrap="square" rtlCol="0">
            <a:spAutoFit/>
          </a:bodyPr>
          <a:lstStyle/>
          <a:p>
            <a:r>
              <a:rPr lang="en-US" sz="2800" dirty="0" smtClean="0">
                <a:solidFill>
                  <a:srgbClr val="FFFF00"/>
                </a:solidFill>
              </a:rPr>
              <a:t>Need to probe to much less than 1 sec after the Big Bang</a:t>
            </a:r>
          </a:p>
          <a:p>
            <a:endParaRPr lang="en-US" sz="2800" dirty="0">
              <a:solidFill>
                <a:srgbClr val="FFFF00"/>
              </a:solidFill>
            </a:endParaRPr>
          </a:p>
          <a:p>
            <a:r>
              <a:rPr lang="en-US" sz="2800" dirty="0" smtClean="0">
                <a:solidFill>
                  <a:srgbClr val="FFFF00"/>
                </a:solidFill>
              </a:rPr>
              <a:t>Can do this with most penetrating probe of all:  gravity waves</a:t>
            </a:r>
          </a:p>
          <a:p>
            <a:endParaRPr lang="en-US" sz="2800" dirty="0">
              <a:solidFill>
                <a:srgbClr val="FFFF00"/>
              </a:solidFill>
            </a:endParaRPr>
          </a:p>
          <a:p>
            <a:r>
              <a:rPr lang="en-US" sz="2800" dirty="0" smtClean="0">
                <a:solidFill>
                  <a:srgbClr val="FFFF00"/>
                </a:solidFill>
              </a:rPr>
              <a:t>They come from 10</a:t>
            </a:r>
            <a:r>
              <a:rPr lang="en-US" sz="2800" baseline="30000" dirty="0" smtClean="0">
                <a:solidFill>
                  <a:srgbClr val="FFFF00"/>
                </a:solidFill>
              </a:rPr>
              <a:t>-36 </a:t>
            </a:r>
            <a:r>
              <a:rPr lang="en-US" sz="2800" dirty="0" smtClean="0">
                <a:solidFill>
                  <a:srgbClr val="FFFF00"/>
                </a:solidFill>
              </a:rPr>
              <a:t>sec  after the Bang </a:t>
            </a:r>
          </a:p>
          <a:p>
            <a:endParaRPr lang="en-US" sz="2800" dirty="0">
              <a:solidFill>
                <a:srgbClr val="FFFF00"/>
              </a:solidFill>
            </a:endParaRPr>
          </a:p>
        </p:txBody>
      </p:sp>
      <p:sp>
        <p:nvSpPr>
          <p:cNvPr id="5" name="TextBox 4"/>
          <p:cNvSpPr txBox="1"/>
          <p:nvPr/>
        </p:nvSpPr>
        <p:spPr>
          <a:xfrm>
            <a:off x="1619672" y="1340768"/>
            <a:ext cx="6968574" cy="2554545"/>
          </a:xfrm>
          <a:prstGeom prst="rect">
            <a:avLst/>
          </a:prstGeom>
          <a:noFill/>
        </p:spPr>
        <p:txBody>
          <a:bodyPr wrap="none" rtlCol="0">
            <a:spAutoFit/>
          </a:bodyPr>
          <a:lstStyle/>
          <a:p>
            <a:endParaRPr lang="en-US" sz="2000" dirty="0" smtClean="0">
              <a:solidFill>
                <a:srgbClr val="FFFF00"/>
              </a:solidFill>
            </a:endParaRPr>
          </a:p>
          <a:p>
            <a:r>
              <a:rPr lang="en-US" sz="2800" dirty="0" smtClean="0">
                <a:solidFill>
                  <a:srgbClr val="FFFF00"/>
                </a:solidFill>
              </a:rPr>
              <a:t>Can only see directly to 380000 years</a:t>
            </a:r>
          </a:p>
          <a:p>
            <a:endParaRPr lang="en-US" sz="2800" dirty="0">
              <a:solidFill>
                <a:srgbClr val="FFFF00"/>
              </a:solidFill>
            </a:endParaRPr>
          </a:p>
          <a:p>
            <a:r>
              <a:rPr lang="en-US" sz="2800" dirty="0" err="1" smtClean="0">
                <a:solidFill>
                  <a:srgbClr val="FFFF00"/>
                </a:solidFill>
              </a:rPr>
              <a:t>Blacbody</a:t>
            </a:r>
            <a:r>
              <a:rPr lang="en-US" sz="2800" dirty="0" smtClean="0">
                <a:solidFill>
                  <a:srgbClr val="FFFF00"/>
                </a:solidFill>
              </a:rPr>
              <a:t> radiation is produced before 1 month</a:t>
            </a:r>
          </a:p>
          <a:p>
            <a:endParaRPr lang="en-US" sz="2800" dirty="0" smtClean="0">
              <a:solidFill>
                <a:srgbClr val="FFFF00"/>
              </a:solidFill>
            </a:endParaRPr>
          </a:p>
          <a:p>
            <a:r>
              <a:rPr lang="en-US" sz="2800" dirty="0" smtClean="0">
                <a:solidFill>
                  <a:srgbClr val="FFFF00"/>
                </a:solidFill>
              </a:rPr>
              <a:t>Helium is </a:t>
            </a:r>
            <a:r>
              <a:rPr lang="en-US" sz="2800" dirty="0" err="1" smtClean="0">
                <a:solidFill>
                  <a:srgbClr val="FFFF00"/>
                </a:solidFill>
              </a:rPr>
              <a:t>synthesised</a:t>
            </a:r>
            <a:r>
              <a:rPr lang="en-US" sz="2800" dirty="0" smtClean="0">
                <a:solidFill>
                  <a:srgbClr val="FFFF00"/>
                </a:solidFill>
              </a:rPr>
              <a:t> within 3 minutes</a:t>
            </a:r>
            <a:endParaRPr lang="en-US" sz="2800" dirty="0">
              <a:solidFill>
                <a:srgbClr val="FFFF00"/>
              </a:solidFill>
            </a:endParaRPr>
          </a:p>
        </p:txBody>
      </p:sp>
    </p:spTree>
    <p:extLst>
      <p:ext uri="{BB962C8B-B14F-4D97-AF65-F5344CB8AC3E}">
        <p14:creationId xmlns:p14="http://schemas.microsoft.com/office/powerpoint/2010/main" val="36565827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1"/>
            <a:ext cx="8714645" cy="1569660"/>
          </a:xfrm>
          <a:prstGeom prst="rect">
            <a:avLst/>
          </a:prstGeom>
          <a:noFill/>
        </p:spPr>
        <p:txBody>
          <a:bodyPr wrap="none" rtlCol="0">
            <a:spAutoFit/>
          </a:bodyPr>
          <a:lstStyle/>
          <a:p>
            <a:r>
              <a:rPr lang="en-US" sz="4800" dirty="0" smtClean="0">
                <a:solidFill>
                  <a:srgbClr val="FFFF00"/>
                </a:solidFill>
              </a:rPr>
              <a:t>1. Searching for  gravity waves</a:t>
            </a:r>
          </a:p>
          <a:p>
            <a:r>
              <a:rPr lang="en-US" sz="4800" dirty="0">
                <a:solidFill>
                  <a:srgbClr val="FFFF00"/>
                </a:solidFill>
              </a:rPr>
              <a:t>f</a:t>
            </a:r>
            <a:r>
              <a:rPr lang="en-US" sz="4800" dirty="0" smtClean="0">
                <a:solidFill>
                  <a:srgbClr val="FFFF00"/>
                </a:solidFill>
              </a:rPr>
              <a:t>rom the beginning of the universe</a:t>
            </a:r>
            <a:endParaRPr lang="en-US" sz="4800" dirty="0">
              <a:solidFill>
                <a:srgbClr val="FFFF00"/>
              </a:solidFill>
            </a:endParaRPr>
          </a:p>
        </p:txBody>
      </p:sp>
      <p:sp>
        <p:nvSpPr>
          <p:cNvPr id="4" name="TextBox 3"/>
          <p:cNvSpPr txBox="1"/>
          <p:nvPr/>
        </p:nvSpPr>
        <p:spPr>
          <a:xfrm>
            <a:off x="395536" y="1556792"/>
            <a:ext cx="8354846" cy="707886"/>
          </a:xfrm>
          <a:prstGeom prst="rect">
            <a:avLst/>
          </a:prstGeom>
          <a:noFill/>
        </p:spPr>
        <p:txBody>
          <a:bodyPr wrap="none" rtlCol="0">
            <a:spAutoFit/>
          </a:bodyPr>
          <a:lstStyle/>
          <a:p>
            <a:r>
              <a:rPr lang="en-US" sz="2000" dirty="0" smtClean="0"/>
              <a:t>Gravity waves give a slight twist </a:t>
            </a:r>
            <a:r>
              <a:rPr lang="en-US" sz="2000" dirty="0" err="1" smtClean="0"/>
              <a:t>ti</a:t>
            </a:r>
            <a:r>
              <a:rPr lang="en-US" sz="2000" dirty="0" smtClean="0"/>
              <a:t> the fossil radiation temperature fluctuations</a:t>
            </a:r>
          </a:p>
          <a:p>
            <a:r>
              <a:rPr lang="en-US" sz="2000" dirty="0" smtClean="0"/>
              <a:t>Look for a </a:t>
            </a:r>
            <a:r>
              <a:rPr lang="en-US" sz="2000" dirty="0" err="1" smtClean="0"/>
              <a:t>nanoK</a:t>
            </a:r>
            <a:r>
              <a:rPr lang="en-US" sz="2000" dirty="0" smtClean="0"/>
              <a:t> signal,  need   improvement by 100 on present sensitivity!</a:t>
            </a:r>
            <a:endParaRPr lang="en-US" sz="2000" dirty="0"/>
          </a:p>
        </p:txBody>
      </p:sp>
      <p:pic>
        <p:nvPicPr>
          <p:cNvPr id="5" name="Picture 4" descr="WMAPsphere.pdf"/>
          <p:cNvPicPr>
            <a:picLocks noChangeAspect="1"/>
          </p:cNvPicPr>
          <p:nvPr/>
        </p:nvPicPr>
        <p:blipFill rotWithShape="1">
          <a:blip r:embed="rId2">
            <a:extLst>
              <a:ext uri="{28A0092B-C50C-407E-A947-70E740481C1C}">
                <a14:useLocalDpi xmlns:a14="http://schemas.microsoft.com/office/drawing/2010/main" val="0"/>
              </a:ext>
            </a:extLst>
          </a:blip>
          <a:srcRect l="9363" t="8381"/>
          <a:stretch/>
        </p:blipFill>
        <p:spPr>
          <a:xfrm>
            <a:off x="0" y="2348880"/>
            <a:ext cx="2771800" cy="2928774"/>
          </a:xfrm>
          <a:prstGeom prst="rect">
            <a:avLst/>
          </a:prstGeom>
        </p:spPr>
      </p:pic>
      <p:pic>
        <p:nvPicPr>
          <p:cNvPr id="6" name="Picture 5" descr="Hu_BmodeGW.pdf"/>
          <p:cNvPicPr>
            <a:picLocks noChangeAspect="1"/>
          </p:cNvPicPr>
          <p:nvPr/>
        </p:nvPicPr>
        <p:blipFill rotWithShape="1">
          <a:blip r:embed="rId3">
            <a:extLst>
              <a:ext uri="{28A0092B-C50C-407E-A947-70E740481C1C}">
                <a14:useLocalDpi xmlns:a14="http://schemas.microsoft.com/office/drawing/2010/main" val="0"/>
              </a:ext>
            </a:extLst>
          </a:blip>
          <a:srcRect t="46109" r="76977" b="1"/>
          <a:stretch/>
        </p:blipFill>
        <p:spPr>
          <a:xfrm>
            <a:off x="2771800" y="2276871"/>
            <a:ext cx="2880320" cy="4172689"/>
          </a:xfrm>
          <a:prstGeom prst="rect">
            <a:avLst/>
          </a:prstGeom>
        </p:spPr>
      </p:pic>
      <p:pic>
        <p:nvPicPr>
          <p:cNvPr id="7" name="Picture 6" descr="Hu_BmodeGW.pdf"/>
          <p:cNvPicPr>
            <a:picLocks noChangeAspect="1"/>
          </p:cNvPicPr>
          <p:nvPr/>
        </p:nvPicPr>
        <p:blipFill rotWithShape="1">
          <a:blip r:embed="rId3">
            <a:extLst>
              <a:ext uri="{28A0092B-C50C-407E-A947-70E740481C1C}">
                <a14:useLocalDpi xmlns:a14="http://schemas.microsoft.com/office/drawing/2010/main" val="0"/>
              </a:ext>
            </a:extLst>
          </a:blip>
          <a:srcRect l="75841" t="45014" r="1626"/>
          <a:stretch/>
        </p:blipFill>
        <p:spPr>
          <a:xfrm>
            <a:off x="5796136" y="2276872"/>
            <a:ext cx="2670042" cy="4032448"/>
          </a:xfrm>
          <a:prstGeom prst="rect">
            <a:avLst/>
          </a:prstGeom>
        </p:spPr>
      </p:pic>
    </p:spTree>
    <p:extLst>
      <p:ext uri="{BB962C8B-B14F-4D97-AF65-F5344CB8AC3E}">
        <p14:creationId xmlns:p14="http://schemas.microsoft.com/office/powerpoint/2010/main" val="8700105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B_TEBpredns.pdf"/>
          <p:cNvPicPr>
            <a:picLocks noChangeAspect="1"/>
          </p:cNvPicPr>
          <p:nvPr/>
        </p:nvPicPr>
        <p:blipFill rotWithShape="1">
          <a:blip r:embed="rId2">
            <a:extLst>
              <a:ext uri="{28A0092B-C50C-407E-A947-70E740481C1C}">
                <a14:useLocalDpi xmlns:a14="http://schemas.microsoft.com/office/drawing/2010/main" val="0"/>
              </a:ext>
            </a:extLst>
          </a:blip>
          <a:srcRect l="8889" t="1779" r="22222" b="19594"/>
          <a:stretch/>
        </p:blipFill>
        <p:spPr>
          <a:xfrm>
            <a:off x="2823923" y="2060848"/>
            <a:ext cx="6299200" cy="4491567"/>
          </a:xfrm>
          <a:prstGeom prst="rect">
            <a:avLst/>
          </a:prstGeom>
        </p:spPr>
      </p:pic>
      <p:pic>
        <p:nvPicPr>
          <p:cNvPr id="5" name="Picture 4" descr="CMB_T,E,Bmodes.pdf"/>
          <p:cNvPicPr>
            <a:picLocks noChangeAspect="1"/>
          </p:cNvPicPr>
          <p:nvPr/>
        </p:nvPicPr>
        <p:blipFill rotWithShape="1">
          <a:blip r:embed="rId3">
            <a:extLst>
              <a:ext uri="{28A0092B-C50C-407E-A947-70E740481C1C}">
                <a14:useLocalDpi xmlns:a14="http://schemas.microsoft.com/office/drawing/2010/main" val="0"/>
              </a:ext>
            </a:extLst>
          </a:blip>
          <a:srcRect l="7782" t="5185" r="23346" b="26508"/>
          <a:stretch/>
        </p:blipFill>
        <p:spPr>
          <a:xfrm>
            <a:off x="0" y="-26391"/>
            <a:ext cx="4758267" cy="4103463"/>
          </a:xfrm>
          <a:prstGeom prst="rect">
            <a:avLst/>
          </a:prstGeom>
        </p:spPr>
      </p:pic>
      <p:sp>
        <p:nvSpPr>
          <p:cNvPr id="6" name="TextBox 5"/>
          <p:cNvSpPr txBox="1"/>
          <p:nvPr/>
        </p:nvSpPr>
        <p:spPr>
          <a:xfrm>
            <a:off x="4642222" y="1484784"/>
            <a:ext cx="4501778" cy="523220"/>
          </a:xfrm>
          <a:prstGeom prst="rect">
            <a:avLst/>
          </a:prstGeom>
          <a:noFill/>
        </p:spPr>
        <p:txBody>
          <a:bodyPr wrap="none" rtlCol="0">
            <a:spAutoFit/>
          </a:bodyPr>
          <a:lstStyle/>
          <a:p>
            <a:r>
              <a:rPr lang="en-US" sz="2800" dirty="0" smtClean="0"/>
              <a:t>Where we are  or soon will be</a:t>
            </a:r>
            <a:endParaRPr lang="en-US" sz="2800" dirty="0"/>
          </a:p>
        </p:txBody>
      </p:sp>
      <p:sp>
        <p:nvSpPr>
          <p:cNvPr id="7" name="TextBox 6"/>
          <p:cNvSpPr txBox="1"/>
          <p:nvPr/>
        </p:nvSpPr>
        <p:spPr>
          <a:xfrm>
            <a:off x="0" y="4797152"/>
            <a:ext cx="2208307" cy="523220"/>
          </a:xfrm>
          <a:prstGeom prst="rect">
            <a:avLst/>
          </a:prstGeom>
          <a:noFill/>
        </p:spPr>
        <p:txBody>
          <a:bodyPr wrap="none" rtlCol="0">
            <a:spAutoFit/>
          </a:bodyPr>
          <a:lstStyle/>
          <a:p>
            <a:r>
              <a:rPr lang="en-US" sz="2800" dirty="0" smtClean="0">
                <a:solidFill>
                  <a:srgbClr val="FFFF00"/>
                </a:solidFill>
              </a:rPr>
              <a:t>The challenge</a:t>
            </a:r>
            <a:endParaRPr lang="en-US" sz="2800" dirty="0">
              <a:solidFill>
                <a:srgbClr val="FFFF00"/>
              </a:solidFill>
            </a:endParaRPr>
          </a:p>
        </p:txBody>
      </p:sp>
      <p:sp>
        <p:nvSpPr>
          <p:cNvPr id="8" name="Line 7"/>
          <p:cNvSpPr>
            <a:spLocks noChangeShapeType="1"/>
          </p:cNvSpPr>
          <p:nvPr/>
        </p:nvSpPr>
        <p:spPr bwMode="auto">
          <a:xfrm flipV="1">
            <a:off x="827584" y="2852936"/>
            <a:ext cx="288032" cy="2088232"/>
          </a:xfrm>
          <a:prstGeom prst="line">
            <a:avLst/>
          </a:prstGeom>
          <a:noFill/>
          <a:ln w="57150">
            <a:solidFill>
              <a:srgbClr val="FF0C15"/>
            </a:solidFill>
            <a:round/>
            <a:headEn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6235110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perKamiokand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64639"/>
            <a:ext cx="7478464" cy="6213451"/>
          </a:xfrm>
          <a:prstGeom prst="rect">
            <a:avLst/>
          </a:prstGeom>
        </p:spPr>
      </p:pic>
      <p:sp>
        <p:nvSpPr>
          <p:cNvPr id="6" name="TextBox 5"/>
          <p:cNvSpPr txBox="1"/>
          <p:nvPr/>
        </p:nvSpPr>
        <p:spPr>
          <a:xfrm>
            <a:off x="209177" y="5600872"/>
            <a:ext cx="7245894" cy="1077218"/>
          </a:xfrm>
          <a:prstGeom prst="rect">
            <a:avLst/>
          </a:prstGeom>
          <a:noFill/>
        </p:spPr>
        <p:txBody>
          <a:bodyPr wrap="none" rtlCol="0">
            <a:spAutoFit/>
          </a:bodyPr>
          <a:lstStyle/>
          <a:p>
            <a:r>
              <a:rPr lang="en-US" sz="3200" dirty="0">
                <a:solidFill>
                  <a:srgbClr val="FFFF00"/>
                </a:solidFill>
              </a:rPr>
              <a:t>Hyper-</a:t>
            </a:r>
            <a:r>
              <a:rPr lang="en-US" sz="3200" dirty="0" err="1">
                <a:solidFill>
                  <a:srgbClr val="FFFF00"/>
                </a:solidFill>
              </a:rPr>
              <a:t>Kamiokande</a:t>
            </a:r>
            <a:r>
              <a:rPr lang="en-US" sz="3200" dirty="0">
                <a:solidFill>
                  <a:srgbClr val="FFFF00"/>
                </a:solidFill>
              </a:rPr>
              <a:t>. One million tons 2026</a:t>
            </a:r>
          </a:p>
          <a:p>
            <a:endParaRPr lang="en-US" sz="3200" dirty="0">
              <a:solidFill>
                <a:srgbClr val="FFFF00"/>
              </a:solidFill>
            </a:endParaRPr>
          </a:p>
        </p:txBody>
      </p:sp>
      <p:sp>
        <p:nvSpPr>
          <p:cNvPr id="7" name="TextBox 6"/>
          <p:cNvSpPr txBox="1"/>
          <p:nvPr/>
        </p:nvSpPr>
        <p:spPr>
          <a:xfrm>
            <a:off x="323528" y="3429000"/>
            <a:ext cx="7237879" cy="830997"/>
          </a:xfrm>
          <a:prstGeom prst="rect">
            <a:avLst/>
          </a:prstGeom>
          <a:noFill/>
        </p:spPr>
        <p:txBody>
          <a:bodyPr wrap="none" rtlCol="0">
            <a:spAutoFit/>
          </a:bodyPr>
          <a:lstStyle/>
          <a:p>
            <a:r>
              <a:rPr lang="en-US" sz="2800" dirty="0" smtClean="0">
                <a:solidFill>
                  <a:srgbClr val="FFFF00"/>
                </a:solidFill>
              </a:rPr>
              <a:t>Super-</a:t>
            </a:r>
            <a:r>
              <a:rPr lang="en-US" sz="2800" dirty="0" err="1" smtClean="0">
                <a:solidFill>
                  <a:srgbClr val="FFFF00"/>
                </a:solidFill>
              </a:rPr>
              <a:t>Kamiokande</a:t>
            </a:r>
            <a:r>
              <a:rPr lang="en-US" sz="2800" dirty="0" smtClean="0">
                <a:solidFill>
                  <a:srgbClr val="FFFF00"/>
                </a:solidFill>
              </a:rPr>
              <a:t>  60000 tons of purified water</a:t>
            </a:r>
          </a:p>
          <a:p>
            <a:r>
              <a:rPr lang="en-US" sz="2000" dirty="0" smtClean="0">
                <a:solidFill>
                  <a:srgbClr val="FFFF00"/>
                </a:solidFill>
              </a:rPr>
              <a:t>1 km underground in mine in Japan</a:t>
            </a:r>
            <a:endParaRPr lang="en-US" sz="2000" dirty="0">
              <a:solidFill>
                <a:srgbClr val="FFFF00"/>
              </a:solidFill>
            </a:endParaRPr>
          </a:p>
        </p:txBody>
      </p:sp>
      <p:sp>
        <p:nvSpPr>
          <p:cNvPr id="2" name="Rectangle 1"/>
          <p:cNvSpPr/>
          <p:nvPr/>
        </p:nvSpPr>
        <p:spPr>
          <a:xfrm>
            <a:off x="0" y="-36922"/>
            <a:ext cx="9527841" cy="1938992"/>
          </a:xfrm>
          <a:prstGeom prst="rect">
            <a:avLst/>
          </a:prstGeom>
        </p:spPr>
        <p:txBody>
          <a:bodyPr wrap="square">
            <a:spAutoFit/>
          </a:bodyPr>
          <a:lstStyle/>
          <a:p>
            <a:r>
              <a:rPr lang="en-US" sz="4000" dirty="0" smtClean="0">
                <a:solidFill>
                  <a:srgbClr val="FFFF00"/>
                </a:solidFill>
              </a:rPr>
              <a:t>2. Searching for proton decay: a  prediction </a:t>
            </a:r>
          </a:p>
          <a:p>
            <a:r>
              <a:rPr lang="en-US" sz="4000" dirty="0" smtClean="0">
                <a:solidFill>
                  <a:srgbClr val="FFFF00"/>
                </a:solidFill>
              </a:rPr>
              <a:t>of grand unification at 10</a:t>
            </a:r>
            <a:r>
              <a:rPr lang="en-US" sz="4000" baseline="30000" dirty="0" smtClean="0">
                <a:solidFill>
                  <a:srgbClr val="FFFF00"/>
                </a:solidFill>
              </a:rPr>
              <a:t>-36 </a:t>
            </a:r>
            <a:r>
              <a:rPr lang="en-US" sz="4000" dirty="0" smtClean="0">
                <a:solidFill>
                  <a:srgbClr val="FFFF00"/>
                </a:solidFill>
              </a:rPr>
              <a:t>second after the beginning</a:t>
            </a:r>
            <a:endParaRPr lang="en-US" sz="4000" dirty="0">
              <a:solidFill>
                <a:srgbClr val="FFFF00"/>
              </a:solidFill>
            </a:endParaRPr>
          </a:p>
        </p:txBody>
      </p:sp>
      <p:sp>
        <p:nvSpPr>
          <p:cNvPr id="3" name="TextBox 2"/>
          <p:cNvSpPr txBox="1"/>
          <p:nvPr/>
        </p:nvSpPr>
        <p:spPr>
          <a:xfrm>
            <a:off x="16107" y="2204864"/>
            <a:ext cx="9351438" cy="830997"/>
          </a:xfrm>
          <a:prstGeom prst="rect">
            <a:avLst/>
          </a:prstGeom>
          <a:noFill/>
        </p:spPr>
        <p:txBody>
          <a:bodyPr wrap="none" rtlCol="0">
            <a:spAutoFit/>
          </a:bodyPr>
          <a:lstStyle/>
          <a:p>
            <a:r>
              <a:rPr lang="en-US" sz="2400" dirty="0" smtClean="0"/>
              <a:t>Protons  should be decaying slowly today</a:t>
            </a:r>
          </a:p>
          <a:p>
            <a:r>
              <a:rPr lang="en-US" sz="2400" dirty="0"/>
              <a:t>L</a:t>
            </a:r>
            <a:r>
              <a:rPr lang="en-US" sz="2400" dirty="0" smtClean="0"/>
              <a:t>ive 10</a:t>
            </a:r>
            <a:r>
              <a:rPr lang="en-US" sz="2400" baseline="30000" dirty="0" smtClean="0"/>
              <a:t>34</a:t>
            </a:r>
            <a:r>
              <a:rPr lang="en-US" sz="2400" dirty="0" smtClean="0"/>
              <a:t> years or longer, so look for rare events  in a huge detector mass</a:t>
            </a:r>
            <a:endParaRPr lang="en-US" sz="2400" dirty="0"/>
          </a:p>
        </p:txBody>
      </p:sp>
    </p:spTree>
    <p:extLst>
      <p:ext uri="{BB962C8B-B14F-4D97-AF65-F5344CB8AC3E}">
        <p14:creationId xmlns:p14="http://schemas.microsoft.com/office/powerpoint/2010/main" val="10416911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43408"/>
            <a:ext cx="8229600" cy="1143000"/>
          </a:xfrm>
        </p:spPr>
        <p:txBody>
          <a:bodyPr>
            <a:normAutofit fontScale="90000"/>
          </a:bodyPr>
          <a:lstStyle/>
          <a:p>
            <a:r>
              <a:rPr lang="en-US" dirty="0" smtClean="0"/>
              <a:t>What happened before the Big Bang?</a:t>
            </a:r>
            <a:endParaRPr lang="en-US" dirty="0"/>
          </a:p>
        </p:txBody>
      </p:sp>
      <p:sp>
        <p:nvSpPr>
          <p:cNvPr id="3" name="Content Placeholder 2"/>
          <p:cNvSpPr>
            <a:spLocks noGrp="1"/>
          </p:cNvSpPr>
          <p:nvPr>
            <p:ph idx="1"/>
          </p:nvPr>
        </p:nvSpPr>
        <p:spPr>
          <a:xfrm>
            <a:off x="0" y="764704"/>
            <a:ext cx="8594104" cy="4525963"/>
          </a:xfrm>
        </p:spPr>
        <p:txBody>
          <a:bodyPr>
            <a:normAutofit fontScale="77500" lnSpcReduction="20000"/>
          </a:bodyPr>
          <a:lstStyle/>
          <a:p>
            <a:r>
              <a:rPr lang="en-US" dirty="0"/>
              <a:t>What did God do before he created the universe? </a:t>
            </a:r>
          </a:p>
          <a:p>
            <a:r>
              <a:rPr lang="en-US" dirty="0"/>
              <a:t>St Augustine did not reply: </a:t>
            </a:r>
            <a:r>
              <a:rPr lang="en-US" i="1" dirty="0"/>
              <a:t>He was preparing Hell for people who asked such questions. </a:t>
            </a:r>
          </a:p>
          <a:p>
            <a:r>
              <a:rPr lang="en-US" dirty="0" smtClean="0"/>
              <a:t>He wrote:</a:t>
            </a:r>
          </a:p>
          <a:p>
            <a:endParaRPr lang="en-US" dirty="0" smtClean="0"/>
          </a:p>
          <a:p>
            <a:r>
              <a:rPr lang="en-US" sz="2900" i="1" dirty="0"/>
              <a:t>there can be no doubt that the world was not created in time but with time. An event in time happens after one time and before another, after the past and before the future. But at the time of creation there could have been no past, because there was nothing created to provide the change and movement which is the condition of time. </a:t>
            </a:r>
            <a:endParaRPr lang="en-US" sz="2900" dirty="0"/>
          </a:p>
          <a:p>
            <a:r>
              <a:rPr lang="en-US" sz="2300" b="1" i="1" dirty="0"/>
              <a:t>— Saint Aurelius </a:t>
            </a:r>
            <a:r>
              <a:rPr lang="en-US" sz="2300" b="1" i="1" dirty="0" err="1"/>
              <a:t>Augustinus</a:t>
            </a:r>
            <a:r>
              <a:rPr lang="en-US" sz="2300" b="1" i="1" dirty="0"/>
              <a:t> </a:t>
            </a:r>
            <a:r>
              <a:rPr lang="en-US" sz="2300" b="1" i="1" dirty="0" smtClean="0"/>
              <a:t>Augustine</a:t>
            </a:r>
            <a:r>
              <a:rPr lang="en-US" sz="2900" b="1" i="1" dirty="0" smtClean="0"/>
              <a:t> </a:t>
            </a:r>
            <a:r>
              <a:rPr lang="en-US" sz="2100" b="1" i="1" dirty="0" smtClean="0"/>
              <a:t>(AD 354-430)</a:t>
            </a:r>
            <a:endParaRPr lang="en-US" sz="2100" dirty="0"/>
          </a:p>
          <a:p>
            <a:r>
              <a:rPr lang="en-US" sz="1900" i="1" dirty="0"/>
              <a:t>De </a:t>
            </a:r>
            <a:r>
              <a:rPr lang="en-US" sz="1900" i="1" dirty="0" err="1"/>
              <a:t>Civitate</a:t>
            </a:r>
            <a:r>
              <a:rPr lang="en-US" sz="1900" i="1" dirty="0"/>
              <a:t> Dei (The City of God) [413-426], Book XI, chapter </a:t>
            </a:r>
            <a:r>
              <a:rPr lang="en-US" sz="1900" i="1" dirty="0" smtClean="0"/>
              <a:t>6 </a:t>
            </a:r>
            <a:endParaRPr lang="en-US" sz="1900" dirty="0"/>
          </a:p>
          <a:p>
            <a:r>
              <a:rPr lang="en-US" sz="2900" i="1" dirty="0"/>
              <a:t> </a:t>
            </a:r>
            <a:endParaRPr lang="en-US" sz="2900" dirty="0"/>
          </a:p>
          <a:p>
            <a:endParaRPr lang="en-US" dirty="0"/>
          </a:p>
        </p:txBody>
      </p:sp>
      <p:pic>
        <p:nvPicPr>
          <p:cNvPr id="5" name="Picture 4" descr="StAugustine6thC.pdf"/>
          <p:cNvPicPr>
            <a:picLocks noChangeAspect="1"/>
          </p:cNvPicPr>
          <p:nvPr/>
        </p:nvPicPr>
        <p:blipFill rotWithShape="1">
          <a:blip r:embed="rId2">
            <a:extLst>
              <a:ext uri="{28A0092B-C50C-407E-A947-70E740481C1C}">
                <a14:useLocalDpi xmlns:a14="http://schemas.microsoft.com/office/drawing/2010/main" val="0"/>
              </a:ext>
            </a:extLst>
          </a:blip>
          <a:srcRect l="17187" b="42954"/>
          <a:stretch/>
        </p:blipFill>
        <p:spPr>
          <a:xfrm>
            <a:off x="6457528" y="3996267"/>
            <a:ext cx="2692400" cy="2861733"/>
          </a:xfrm>
          <a:prstGeom prst="rect">
            <a:avLst/>
          </a:prstGeom>
        </p:spPr>
      </p:pic>
    </p:spTree>
    <p:extLst>
      <p:ext uri="{BB962C8B-B14F-4D97-AF65-F5344CB8AC3E}">
        <p14:creationId xmlns:p14="http://schemas.microsoft.com/office/powerpoint/2010/main" val="3064652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emaitreD.tiff"/>
          <p:cNvPicPr>
            <a:picLocks noGrp="1" noChangeAspect="1"/>
          </p:cNvPicPr>
          <p:nvPr>
            <p:ph idx="1"/>
          </p:nvPr>
        </p:nvPicPr>
        <p:blipFill rotWithShape="1">
          <a:blip r:embed="rId2">
            <a:alphaModFix amt="38000"/>
            <a:extLst>
              <a:ext uri="{28A0092B-C50C-407E-A947-70E740481C1C}">
                <a14:useLocalDpi xmlns:a14="http://schemas.microsoft.com/office/drawing/2010/main" val="0"/>
              </a:ext>
            </a:extLst>
          </a:blip>
          <a:srcRect t="2343" r="3516" b="27417"/>
          <a:stretch/>
        </p:blipFill>
        <p:spPr>
          <a:xfrm>
            <a:off x="611560" y="-9293"/>
            <a:ext cx="7736250" cy="6858000"/>
          </a:xfrm>
        </p:spPr>
      </p:pic>
      <p:sp>
        <p:nvSpPr>
          <p:cNvPr id="2" name="Rectangle 1"/>
          <p:cNvSpPr/>
          <p:nvPr/>
        </p:nvSpPr>
        <p:spPr>
          <a:xfrm>
            <a:off x="539552" y="1196752"/>
            <a:ext cx="7848872" cy="2400657"/>
          </a:xfrm>
          <a:prstGeom prst="rect">
            <a:avLst/>
          </a:prstGeom>
        </p:spPr>
        <p:txBody>
          <a:bodyPr wrap="square">
            <a:spAutoFit/>
          </a:bodyPr>
          <a:lstStyle/>
          <a:p>
            <a:endParaRPr lang="en-US" dirty="0"/>
          </a:p>
          <a:p>
            <a:r>
              <a:rPr lang="en-US" sz="3600" dirty="0"/>
              <a:t>the first instant at the bottom of space-time, the now which has no yesterday because, yesterday, there was no space</a:t>
            </a:r>
          </a:p>
          <a:p>
            <a:endParaRPr lang="en-US" dirty="0" smtClean="0"/>
          </a:p>
          <a:p>
            <a:r>
              <a:rPr lang="en-US" dirty="0" smtClean="0"/>
              <a:t>Georges Lemaitre in The </a:t>
            </a:r>
            <a:r>
              <a:rPr lang="en-US" dirty="0"/>
              <a:t>Primeval Atom</a:t>
            </a:r>
          </a:p>
        </p:txBody>
      </p:sp>
      <p:sp>
        <p:nvSpPr>
          <p:cNvPr id="3" name="Rectangle 2"/>
          <p:cNvSpPr/>
          <p:nvPr/>
        </p:nvSpPr>
        <p:spPr>
          <a:xfrm>
            <a:off x="1115616" y="188640"/>
            <a:ext cx="6526546" cy="830997"/>
          </a:xfrm>
          <a:prstGeom prst="rect">
            <a:avLst/>
          </a:prstGeom>
        </p:spPr>
        <p:txBody>
          <a:bodyPr wrap="none">
            <a:spAutoFit/>
          </a:bodyPr>
          <a:lstStyle/>
          <a:p>
            <a:r>
              <a:rPr lang="en-US" sz="4800" dirty="0"/>
              <a:t>the day without yesterday</a:t>
            </a:r>
          </a:p>
        </p:txBody>
      </p:sp>
    </p:spTree>
    <p:extLst>
      <p:ext uri="{BB962C8B-B14F-4D97-AF65-F5344CB8AC3E}">
        <p14:creationId xmlns:p14="http://schemas.microsoft.com/office/powerpoint/2010/main" val="461211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0" y="6366933"/>
            <a:ext cx="1472453" cy="307777"/>
          </a:xfrm>
          <a:prstGeom prst="rect">
            <a:avLst/>
          </a:prstGeom>
          <a:noFill/>
        </p:spPr>
        <p:txBody>
          <a:bodyPr wrap="none" rtlCol="0">
            <a:spAutoFit/>
          </a:bodyPr>
          <a:lstStyle/>
          <a:p>
            <a:r>
              <a:rPr lang="en-US" dirty="0" smtClean="0"/>
              <a:t>Georges Lemaitre</a:t>
            </a:r>
            <a:endParaRPr lang="en-US" dirty="0"/>
          </a:p>
        </p:txBody>
      </p:sp>
      <p:pic>
        <p:nvPicPr>
          <p:cNvPr id="5" name="Picture 4" descr="LemaitreG.tiff"/>
          <p:cNvPicPr>
            <a:picLocks noChangeAspect="1"/>
          </p:cNvPicPr>
          <p:nvPr/>
        </p:nvPicPr>
        <p:blipFill rotWithShape="1">
          <a:blip r:embed="rId2">
            <a:alphaModFix amt="71000"/>
            <a:extLst>
              <a:ext uri="{28A0092B-C50C-407E-A947-70E740481C1C}">
                <a14:useLocalDpi xmlns:a14="http://schemas.microsoft.com/office/drawing/2010/main" val="0"/>
              </a:ext>
            </a:extLst>
          </a:blip>
          <a:srcRect l="9480" t="5260" r="14930" b="14985"/>
          <a:stretch/>
        </p:blipFill>
        <p:spPr>
          <a:xfrm>
            <a:off x="4644008" y="404664"/>
            <a:ext cx="3701513" cy="5643500"/>
          </a:xfrm>
          <a:prstGeom prst="rect">
            <a:avLst/>
          </a:prstGeom>
        </p:spPr>
      </p:pic>
      <p:sp>
        <p:nvSpPr>
          <p:cNvPr id="7" name="Content Placeholder 2"/>
          <p:cNvSpPr txBox="1">
            <a:spLocks/>
          </p:cNvSpPr>
          <p:nvPr/>
        </p:nvSpPr>
        <p:spPr>
          <a:xfrm>
            <a:off x="539552" y="2304181"/>
            <a:ext cx="82296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We may speak of this event as of a beginning</a:t>
            </a:r>
            <a:r>
              <a:rPr lang="mr-IN" dirty="0" smtClean="0"/>
              <a:t>…</a:t>
            </a:r>
            <a:r>
              <a:rPr lang="en-US" dirty="0" smtClean="0"/>
              <a:t> it is a beginning in the sense that if something happened before, it has no observable influence on the behavior of our universe... everything happens as if the theoretical zero was really a beginning. The question if it was really a beginning or rather a creation, something started from nothing, is a philosophical question which cannot be settled by physical or astronomical considerations.</a:t>
            </a:r>
            <a:endParaRPr lang="en-US" dirty="0"/>
          </a:p>
        </p:txBody>
      </p:sp>
      <p:sp>
        <p:nvSpPr>
          <p:cNvPr id="9" name="Title 1"/>
          <p:cNvSpPr txBox="1">
            <a:spLocks/>
          </p:cNvSpPr>
          <p:nvPr/>
        </p:nvSpPr>
        <p:spPr>
          <a:xfrm>
            <a:off x="0" y="2704"/>
            <a:ext cx="8769152"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There is no creation in the Big Bang,</a:t>
            </a:r>
          </a:p>
          <a:p>
            <a:r>
              <a:rPr lang="en-US" dirty="0" smtClean="0"/>
              <a:t>just a beginning</a:t>
            </a:r>
            <a:endParaRPr lang="en-US" dirty="0"/>
          </a:p>
        </p:txBody>
      </p:sp>
    </p:spTree>
    <p:extLst>
      <p:ext uri="{BB962C8B-B14F-4D97-AF65-F5344CB8AC3E}">
        <p14:creationId xmlns:p14="http://schemas.microsoft.com/office/powerpoint/2010/main" val="33092802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6800" y="6400800"/>
            <a:ext cx="1472453" cy="307777"/>
          </a:xfrm>
          <a:prstGeom prst="rect">
            <a:avLst/>
          </a:prstGeom>
          <a:noFill/>
        </p:spPr>
        <p:txBody>
          <a:bodyPr wrap="none" rtlCol="0">
            <a:spAutoFit/>
          </a:bodyPr>
          <a:lstStyle/>
          <a:p>
            <a:r>
              <a:rPr lang="en-US" dirty="0" smtClean="0"/>
              <a:t>Georges Lemaitre</a:t>
            </a:r>
            <a:endParaRPr lang="en-US" dirty="0"/>
          </a:p>
        </p:txBody>
      </p:sp>
      <p:pic>
        <p:nvPicPr>
          <p:cNvPr id="5" name="Picture 4" descr="LemaitreF.tiff"/>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755577" y="26631"/>
            <a:ext cx="5413538" cy="6831369"/>
          </a:xfrm>
          <a:prstGeom prst="rect">
            <a:avLst/>
          </a:prstGeom>
        </p:spPr>
      </p:pic>
      <p:sp>
        <p:nvSpPr>
          <p:cNvPr id="7" name="Content Placeholder 2"/>
          <p:cNvSpPr txBox="1">
            <a:spLocks/>
          </p:cNvSpPr>
          <p:nvPr/>
        </p:nvSpPr>
        <p:spPr>
          <a:xfrm>
            <a:off x="539552" y="332656"/>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It appeared to me that there were two paths to truth, and I decided to follow both of them.</a:t>
            </a:r>
          </a:p>
          <a:p>
            <a:endParaRPr lang="en-US" dirty="0" smtClean="0"/>
          </a:p>
          <a:p>
            <a:endParaRPr lang="en-US" dirty="0"/>
          </a:p>
        </p:txBody>
      </p:sp>
    </p:spTree>
    <p:extLst>
      <p:ext uri="{BB962C8B-B14F-4D97-AF65-F5344CB8AC3E}">
        <p14:creationId xmlns:p14="http://schemas.microsoft.com/office/powerpoint/2010/main" val="1708219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ubblereading.pdf"/>
          <p:cNvPicPr>
            <a:picLocks noGrp="1" noChangeAspect="1"/>
          </p:cNvPicPr>
          <p:nvPr>
            <p:ph idx="1"/>
          </p:nvPr>
        </p:nvPicPr>
        <p:blipFill rotWithShape="1">
          <a:blip r:embed="rId3">
            <a:extLst>
              <a:ext uri="{28A0092B-C50C-407E-A947-70E740481C1C}">
                <a14:useLocalDpi xmlns:a14="http://schemas.microsoft.com/office/drawing/2010/main" val="0"/>
              </a:ext>
            </a:extLst>
          </a:blip>
          <a:srcRect t="-797" r="3275" b="27462"/>
          <a:stretch/>
        </p:blipFill>
        <p:spPr>
          <a:xfrm>
            <a:off x="107504" y="188640"/>
            <a:ext cx="3492500" cy="3230563"/>
          </a:xfrm>
        </p:spPr>
      </p:pic>
      <p:pic>
        <p:nvPicPr>
          <p:cNvPr id="5" name="Picture 4" descr="EinsteinLemaitre193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116632"/>
            <a:ext cx="2736304" cy="4133293"/>
          </a:xfrm>
          <a:prstGeom prst="rect">
            <a:avLst/>
          </a:prstGeom>
        </p:spPr>
      </p:pic>
      <p:pic>
        <p:nvPicPr>
          <p:cNvPr id="6" name="Picture 5" descr="Eddington.pdf"/>
          <p:cNvPicPr>
            <a:picLocks noChangeAspect="1"/>
          </p:cNvPicPr>
          <p:nvPr/>
        </p:nvPicPr>
        <p:blipFill rotWithShape="1">
          <a:blip r:embed="rId5">
            <a:extLst>
              <a:ext uri="{28A0092B-C50C-407E-A947-70E740481C1C}">
                <a14:useLocalDpi xmlns:a14="http://schemas.microsoft.com/office/drawing/2010/main" val="0"/>
              </a:ext>
            </a:extLst>
          </a:blip>
          <a:srcRect b="6672"/>
          <a:stretch/>
        </p:blipFill>
        <p:spPr>
          <a:xfrm>
            <a:off x="28104" y="3318892"/>
            <a:ext cx="1997226" cy="3501008"/>
          </a:xfrm>
          <a:prstGeom prst="rect">
            <a:avLst/>
          </a:prstGeom>
        </p:spPr>
      </p:pic>
      <p:pic>
        <p:nvPicPr>
          <p:cNvPr id="7" name="Picture 6" descr="Friedmann.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052" y="0"/>
            <a:ext cx="2699792" cy="5377986"/>
          </a:xfrm>
          <a:prstGeom prst="rect">
            <a:avLst/>
          </a:prstGeom>
        </p:spPr>
      </p:pic>
      <p:pic>
        <p:nvPicPr>
          <p:cNvPr id="8" name="Picture 7" descr="desitter.pdf"/>
          <p:cNvPicPr>
            <a:picLocks noChangeAspect="1"/>
          </p:cNvPicPr>
          <p:nvPr/>
        </p:nvPicPr>
        <p:blipFill rotWithShape="1">
          <a:blip r:embed="rId7">
            <a:extLst>
              <a:ext uri="{28A0092B-C50C-407E-A947-70E740481C1C}">
                <a14:useLocalDpi xmlns:a14="http://schemas.microsoft.com/office/drawing/2010/main" val="0"/>
              </a:ext>
            </a:extLst>
          </a:blip>
          <a:srcRect r="16267"/>
          <a:stretch/>
        </p:blipFill>
        <p:spPr>
          <a:xfrm>
            <a:off x="2195735" y="3140968"/>
            <a:ext cx="2068385" cy="3705324"/>
          </a:xfrm>
          <a:prstGeom prst="rect">
            <a:avLst/>
          </a:prstGeom>
        </p:spPr>
      </p:pic>
      <p:pic>
        <p:nvPicPr>
          <p:cNvPr id="9" name="Picture 8" descr="gamow.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1960" y="3977680"/>
            <a:ext cx="2160240" cy="2880320"/>
          </a:xfrm>
          <a:prstGeom prst="rect">
            <a:avLst/>
          </a:prstGeom>
        </p:spPr>
      </p:pic>
      <p:pic>
        <p:nvPicPr>
          <p:cNvPr id="10" name="Picture 9" descr="PenziasWilson.pdf"/>
          <p:cNvPicPr>
            <a:picLocks noChangeAspect="1"/>
          </p:cNvPicPr>
          <p:nvPr/>
        </p:nvPicPr>
        <p:blipFill rotWithShape="1">
          <a:blip r:embed="rId9">
            <a:extLst>
              <a:ext uri="{28A0092B-C50C-407E-A947-70E740481C1C}">
                <a14:useLocalDpi xmlns:a14="http://schemas.microsoft.com/office/drawing/2010/main" val="0"/>
              </a:ext>
            </a:extLst>
          </a:blip>
          <a:srcRect r="50479" b="11459"/>
          <a:stretch/>
        </p:blipFill>
        <p:spPr>
          <a:xfrm>
            <a:off x="6372200" y="4657576"/>
            <a:ext cx="1594892" cy="2201788"/>
          </a:xfrm>
          <a:prstGeom prst="rect">
            <a:avLst/>
          </a:prstGeom>
        </p:spPr>
      </p:pic>
      <p:sp>
        <p:nvSpPr>
          <p:cNvPr id="3" name="TextBox 2"/>
          <p:cNvSpPr txBox="1"/>
          <p:nvPr/>
        </p:nvSpPr>
        <p:spPr>
          <a:xfrm>
            <a:off x="2411760" y="2780928"/>
            <a:ext cx="1226818" cy="307777"/>
          </a:xfrm>
          <a:prstGeom prst="rect">
            <a:avLst/>
          </a:prstGeom>
          <a:noFill/>
        </p:spPr>
        <p:txBody>
          <a:bodyPr wrap="none" rtlCol="0">
            <a:spAutoFit/>
          </a:bodyPr>
          <a:lstStyle/>
          <a:p>
            <a:r>
              <a:rPr lang="en-US" dirty="0" smtClean="0"/>
              <a:t>Edwin Hubble</a:t>
            </a:r>
            <a:endParaRPr lang="en-US" dirty="0"/>
          </a:p>
        </p:txBody>
      </p:sp>
      <p:sp>
        <p:nvSpPr>
          <p:cNvPr id="11" name="TextBox 10"/>
          <p:cNvSpPr txBox="1"/>
          <p:nvPr/>
        </p:nvSpPr>
        <p:spPr>
          <a:xfrm>
            <a:off x="4067944" y="2276872"/>
            <a:ext cx="1769986" cy="307777"/>
          </a:xfrm>
          <a:prstGeom prst="rect">
            <a:avLst/>
          </a:prstGeom>
          <a:noFill/>
        </p:spPr>
        <p:txBody>
          <a:bodyPr wrap="none" rtlCol="0">
            <a:spAutoFit/>
          </a:bodyPr>
          <a:lstStyle/>
          <a:p>
            <a:r>
              <a:rPr lang="en-US" dirty="0" smtClean="0"/>
              <a:t>Einstein and Lemaitre</a:t>
            </a:r>
            <a:endParaRPr lang="en-US" dirty="0"/>
          </a:p>
        </p:txBody>
      </p:sp>
      <p:sp>
        <p:nvSpPr>
          <p:cNvPr id="12" name="TextBox 11"/>
          <p:cNvSpPr txBox="1"/>
          <p:nvPr/>
        </p:nvSpPr>
        <p:spPr>
          <a:xfrm>
            <a:off x="7020272" y="3212976"/>
            <a:ext cx="1767907" cy="307777"/>
          </a:xfrm>
          <a:prstGeom prst="rect">
            <a:avLst/>
          </a:prstGeom>
          <a:noFill/>
        </p:spPr>
        <p:txBody>
          <a:bodyPr wrap="none" rtlCol="0">
            <a:spAutoFit/>
          </a:bodyPr>
          <a:lstStyle/>
          <a:p>
            <a:r>
              <a:rPr lang="en-US" dirty="0" err="1" smtClean="0"/>
              <a:t>Alexandre</a:t>
            </a:r>
            <a:r>
              <a:rPr lang="en-US" dirty="0" smtClean="0"/>
              <a:t> </a:t>
            </a:r>
            <a:r>
              <a:rPr lang="en-US" dirty="0" err="1" smtClean="0"/>
              <a:t>Friedmann</a:t>
            </a:r>
            <a:endParaRPr lang="en-US" dirty="0"/>
          </a:p>
        </p:txBody>
      </p:sp>
      <p:sp>
        <p:nvSpPr>
          <p:cNvPr id="13" name="TextBox 12"/>
          <p:cNvSpPr txBox="1"/>
          <p:nvPr/>
        </p:nvSpPr>
        <p:spPr>
          <a:xfrm>
            <a:off x="755576" y="3356992"/>
            <a:ext cx="1469060" cy="307777"/>
          </a:xfrm>
          <a:prstGeom prst="rect">
            <a:avLst/>
          </a:prstGeom>
          <a:noFill/>
        </p:spPr>
        <p:txBody>
          <a:bodyPr wrap="none" rtlCol="0">
            <a:spAutoFit/>
          </a:bodyPr>
          <a:lstStyle/>
          <a:p>
            <a:r>
              <a:rPr lang="en-US" dirty="0" smtClean="0"/>
              <a:t>Arthur </a:t>
            </a:r>
            <a:r>
              <a:rPr lang="en-US" dirty="0" err="1" smtClean="0"/>
              <a:t>Eddington</a:t>
            </a:r>
            <a:endParaRPr lang="en-US" dirty="0"/>
          </a:p>
        </p:txBody>
      </p:sp>
      <p:sp>
        <p:nvSpPr>
          <p:cNvPr id="14" name="TextBox 13"/>
          <p:cNvSpPr txBox="1"/>
          <p:nvPr/>
        </p:nvSpPr>
        <p:spPr>
          <a:xfrm>
            <a:off x="2843808" y="4941168"/>
            <a:ext cx="1377300" cy="307777"/>
          </a:xfrm>
          <a:prstGeom prst="rect">
            <a:avLst/>
          </a:prstGeom>
          <a:noFill/>
        </p:spPr>
        <p:txBody>
          <a:bodyPr wrap="none" rtlCol="0">
            <a:spAutoFit/>
          </a:bodyPr>
          <a:lstStyle/>
          <a:p>
            <a:r>
              <a:rPr lang="en-US" dirty="0" smtClean="0"/>
              <a:t>Willem de Sitter</a:t>
            </a:r>
            <a:endParaRPr lang="en-US" dirty="0"/>
          </a:p>
        </p:txBody>
      </p:sp>
      <p:sp>
        <p:nvSpPr>
          <p:cNvPr id="15" name="TextBox 14"/>
          <p:cNvSpPr txBox="1"/>
          <p:nvPr/>
        </p:nvSpPr>
        <p:spPr>
          <a:xfrm>
            <a:off x="5004048" y="4077072"/>
            <a:ext cx="1338828" cy="307777"/>
          </a:xfrm>
          <a:prstGeom prst="rect">
            <a:avLst/>
          </a:prstGeom>
          <a:noFill/>
        </p:spPr>
        <p:txBody>
          <a:bodyPr wrap="none" rtlCol="0">
            <a:spAutoFit/>
          </a:bodyPr>
          <a:lstStyle/>
          <a:p>
            <a:r>
              <a:rPr lang="en-US" dirty="0" smtClean="0"/>
              <a:t>George Gamow</a:t>
            </a:r>
            <a:endParaRPr lang="en-US" dirty="0"/>
          </a:p>
        </p:txBody>
      </p:sp>
      <p:sp>
        <p:nvSpPr>
          <p:cNvPr id="16" name="TextBox 15"/>
          <p:cNvSpPr txBox="1"/>
          <p:nvPr/>
        </p:nvSpPr>
        <p:spPr>
          <a:xfrm>
            <a:off x="6516216" y="6453336"/>
            <a:ext cx="1226380" cy="307777"/>
          </a:xfrm>
          <a:prstGeom prst="rect">
            <a:avLst/>
          </a:prstGeom>
          <a:noFill/>
        </p:spPr>
        <p:txBody>
          <a:bodyPr wrap="none" rtlCol="0">
            <a:spAutoFit/>
          </a:bodyPr>
          <a:lstStyle/>
          <a:p>
            <a:r>
              <a:rPr lang="en-US" dirty="0" smtClean="0"/>
              <a:t>Robert Wilson</a:t>
            </a:r>
            <a:endParaRPr lang="en-US" dirty="0"/>
          </a:p>
        </p:txBody>
      </p:sp>
      <p:pic>
        <p:nvPicPr>
          <p:cNvPr id="18" name="Picture 17" descr="PenziasWilson.pdf"/>
          <p:cNvPicPr>
            <a:picLocks noChangeAspect="1"/>
          </p:cNvPicPr>
          <p:nvPr/>
        </p:nvPicPr>
        <p:blipFill rotWithShape="1">
          <a:blip r:embed="rId9">
            <a:extLst>
              <a:ext uri="{28A0092B-C50C-407E-A947-70E740481C1C}">
                <a14:useLocalDpi xmlns:a14="http://schemas.microsoft.com/office/drawing/2010/main" val="0"/>
              </a:ext>
            </a:extLst>
          </a:blip>
          <a:srcRect l="56094" b="11459"/>
          <a:stretch/>
        </p:blipFill>
        <p:spPr>
          <a:xfrm>
            <a:off x="7729945" y="4656212"/>
            <a:ext cx="1414055" cy="2201788"/>
          </a:xfrm>
          <a:prstGeom prst="rect">
            <a:avLst/>
          </a:prstGeom>
        </p:spPr>
      </p:pic>
      <p:sp>
        <p:nvSpPr>
          <p:cNvPr id="19" name="TextBox 18"/>
          <p:cNvSpPr txBox="1"/>
          <p:nvPr/>
        </p:nvSpPr>
        <p:spPr>
          <a:xfrm>
            <a:off x="7911154" y="6550223"/>
            <a:ext cx="1316586" cy="307777"/>
          </a:xfrm>
          <a:prstGeom prst="rect">
            <a:avLst/>
          </a:prstGeom>
          <a:noFill/>
        </p:spPr>
        <p:txBody>
          <a:bodyPr wrap="none" rtlCol="0">
            <a:spAutoFit/>
          </a:bodyPr>
          <a:lstStyle/>
          <a:p>
            <a:r>
              <a:rPr lang="en-US" dirty="0" smtClean="0"/>
              <a:t>    Arno Penzias</a:t>
            </a:r>
            <a:endParaRPr lang="en-US" dirty="0"/>
          </a:p>
        </p:txBody>
      </p:sp>
      <p:sp>
        <p:nvSpPr>
          <p:cNvPr id="17" name="TextBox 16"/>
          <p:cNvSpPr txBox="1"/>
          <p:nvPr/>
        </p:nvSpPr>
        <p:spPr>
          <a:xfrm>
            <a:off x="1475656" y="5805264"/>
            <a:ext cx="6173485" cy="830997"/>
          </a:xfrm>
          <a:prstGeom prst="rect">
            <a:avLst/>
          </a:prstGeom>
          <a:noFill/>
        </p:spPr>
        <p:txBody>
          <a:bodyPr wrap="none" rtlCol="0">
            <a:spAutoFit/>
          </a:bodyPr>
          <a:lstStyle/>
          <a:p>
            <a:r>
              <a:rPr lang="en-US" sz="4800" b="1" dirty="0" smtClean="0">
                <a:solidFill>
                  <a:srgbClr val="FFFF00"/>
                </a:solidFill>
              </a:rPr>
              <a:t>An international effort</a:t>
            </a:r>
            <a:endParaRPr lang="en-US" sz="4800" b="1" dirty="0">
              <a:solidFill>
                <a:srgbClr val="FFFF00"/>
              </a:solidFill>
            </a:endParaRPr>
          </a:p>
        </p:txBody>
      </p:sp>
    </p:spTree>
    <p:extLst>
      <p:ext uri="{BB962C8B-B14F-4D97-AF65-F5344CB8AC3E}">
        <p14:creationId xmlns:p14="http://schemas.microsoft.com/office/powerpoint/2010/main" val="884633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maitrePiusX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1908"/>
            <a:ext cx="9165373" cy="5546092"/>
          </a:xfrm>
          <a:prstGeom prst="rect">
            <a:avLst/>
          </a:prstGeom>
        </p:spPr>
      </p:pic>
      <p:sp>
        <p:nvSpPr>
          <p:cNvPr id="5" name="TextBox 4"/>
          <p:cNvSpPr txBox="1"/>
          <p:nvPr/>
        </p:nvSpPr>
        <p:spPr>
          <a:xfrm>
            <a:off x="1259632" y="980728"/>
            <a:ext cx="1472453" cy="307777"/>
          </a:xfrm>
          <a:prstGeom prst="rect">
            <a:avLst/>
          </a:prstGeom>
          <a:noFill/>
        </p:spPr>
        <p:txBody>
          <a:bodyPr wrap="none" rtlCol="0">
            <a:spAutoFit/>
          </a:bodyPr>
          <a:lstStyle/>
          <a:p>
            <a:r>
              <a:rPr lang="en-US" dirty="0" smtClean="0"/>
              <a:t>Georges Lemaitre</a:t>
            </a:r>
            <a:endParaRPr lang="en-US" dirty="0"/>
          </a:p>
        </p:txBody>
      </p:sp>
      <p:sp>
        <p:nvSpPr>
          <p:cNvPr id="6" name="TextBox 5"/>
          <p:cNvSpPr txBox="1"/>
          <p:nvPr/>
        </p:nvSpPr>
        <p:spPr>
          <a:xfrm>
            <a:off x="7164288" y="1052736"/>
            <a:ext cx="788146" cy="307777"/>
          </a:xfrm>
          <a:prstGeom prst="rect">
            <a:avLst/>
          </a:prstGeom>
          <a:noFill/>
        </p:spPr>
        <p:txBody>
          <a:bodyPr wrap="none" rtlCol="0">
            <a:spAutoFit/>
          </a:bodyPr>
          <a:lstStyle/>
          <a:p>
            <a:r>
              <a:rPr lang="en-US" dirty="0" smtClean="0"/>
              <a:t>Pius XII</a:t>
            </a:r>
            <a:endParaRPr lang="en-US" dirty="0"/>
          </a:p>
        </p:txBody>
      </p:sp>
      <p:sp>
        <p:nvSpPr>
          <p:cNvPr id="2" name="TextBox 1"/>
          <p:cNvSpPr txBox="1"/>
          <p:nvPr/>
        </p:nvSpPr>
        <p:spPr>
          <a:xfrm>
            <a:off x="778933" y="118533"/>
            <a:ext cx="5996754" cy="584776"/>
          </a:xfrm>
          <a:prstGeom prst="rect">
            <a:avLst/>
          </a:prstGeom>
          <a:noFill/>
        </p:spPr>
        <p:txBody>
          <a:bodyPr wrap="none" rtlCol="0">
            <a:spAutoFit/>
          </a:bodyPr>
          <a:lstStyle/>
          <a:p>
            <a:r>
              <a:rPr lang="en-US" sz="3200" dirty="0" smtClean="0">
                <a:solidFill>
                  <a:srgbClr val="FFFF00"/>
                </a:solidFill>
              </a:rPr>
              <a:t>The first word of the bible:  fiat lux</a:t>
            </a:r>
            <a:endParaRPr lang="en-US" sz="3200" dirty="0">
              <a:solidFill>
                <a:srgbClr val="FFFF00"/>
              </a:solidFill>
            </a:endParaRPr>
          </a:p>
        </p:txBody>
      </p:sp>
    </p:spTree>
    <p:extLst>
      <p:ext uri="{BB962C8B-B14F-4D97-AF65-F5344CB8AC3E}">
        <p14:creationId xmlns:p14="http://schemas.microsoft.com/office/powerpoint/2010/main" val="2141014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ndepdt1"/>
          <p:cNvPicPr>
            <a:picLocks noChangeAspect="1" noChangeArrowheads="1"/>
          </p:cNvPicPr>
          <p:nvPr/>
        </p:nvPicPr>
        <p:blipFill>
          <a:blip r:embed="rId2"/>
          <a:srcRect/>
          <a:stretch>
            <a:fillRect/>
          </a:stretch>
        </p:blipFill>
        <p:spPr bwMode="auto">
          <a:xfrm rot="5396847">
            <a:off x="1340715" y="-955076"/>
            <a:ext cx="6472326" cy="9148384"/>
          </a:xfrm>
          <a:prstGeom prst="rect">
            <a:avLst/>
          </a:prstGeom>
          <a:noFill/>
        </p:spPr>
      </p:pic>
    </p:spTree>
    <p:extLst>
      <p:ext uri="{BB962C8B-B14F-4D97-AF65-F5344CB8AC3E}">
        <p14:creationId xmlns:p14="http://schemas.microsoft.com/office/powerpoint/2010/main" val="30031882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9" y="0"/>
            <a:ext cx="9252520" cy="1143000"/>
          </a:xfrm>
        </p:spPr>
        <p:txBody>
          <a:bodyPr>
            <a:normAutofit/>
          </a:bodyPr>
          <a:lstStyle/>
          <a:p>
            <a:r>
              <a:rPr lang="en-US" dirty="0" smtClean="0">
                <a:solidFill>
                  <a:srgbClr val="FFFF00"/>
                </a:solidFill>
              </a:rPr>
              <a:t>To understand the first three minutes</a:t>
            </a:r>
            <a:r>
              <a:rPr lang="mr-IN" dirty="0" smtClean="0">
                <a:solidFill>
                  <a:srgbClr val="FFFF00"/>
                </a:solidFill>
              </a:rPr>
              <a:t>…</a:t>
            </a:r>
            <a:endParaRPr lang="en-US" dirty="0">
              <a:solidFill>
                <a:srgbClr val="FFFF00"/>
              </a:solidFill>
            </a:endParaRPr>
          </a:p>
        </p:txBody>
      </p:sp>
      <p:sp>
        <p:nvSpPr>
          <p:cNvPr id="3" name="Content Placeholder 2"/>
          <p:cNvSpPr>
            <a:spLocks noGrp="1"/>
          </p:cNvSpPr>
          <p:nvPr>
            <p:ph idx="1"/>
          </p:nvPr>
        </p:nvSpPr>
        <p:spPr>
          <a:xfrm>
            <a:off x="0" y="2301701"/>
            <a:ext cx="9900592" cy="4525963"/>
          </a:xfrm>
        </p:spPr>
        <p:txBody>
          <a:bodyPr>
            <a:normAutofit fontScale="92500"/>
          </a:bodyPr>
          <a:lstStyle/>
          <a:p>
            <a:r>
              <a:rPr lang="en-US" sz="4400" dirty="0" smtClean="0">
                <a:solidFill>
                  <a:srgbClr val="FFFF00"/>
                </a:solidFill>
              </a:rPr>
              <a:t>What we have so far  </a:t>
            </a:r>
          </a:p>
          <a:p>
            <a:pPr marL="0" indent="0">
              <a:buNone/>
            </a:pPr>
            <a:r>
              <a:rPr lang="en-US" sz="2800" dirty="0" smtClean="0"/>
              <a:t>beginning of universe, its size, flatness of space, fluctuations</a:t>
            </a:r>
            <a:r>
              <a:rPr lang="mr-IN" sz="2800" dirty="0" smtClean="0"/>
              <a:t>…</a:t>
            </a:r>
            <a:endParaRPr lang="en-US" sz="2800" dirty="0" smtClean="0"/>
          </a:p>
          <a:p>
            <a:r>
              <a:rPr lang="en-US" sz="4400" dirty="0" smtClean="0">
                <a:solidFill>
                  <a:srgbClr val="FFFF00"/>
                </a:solidFill>
              </a:rPr>
              <a:t>What next</a:t>
            </a:r>
          </a:p>
          <a:p>
            <a:pPr marL="0" indent="0">
              <a:buNone/>
            </a:pPr>
            <a:r>
              <a:rPr lang="en-US" sz="2800" dirty="0" smtClean="0"/>
              <a:t>dark matter? Dark energy? fine-tuning?  </a:t>
            </a:r>
            <a:r>
              <a:rPr lang="en-US" sz="2800" dirty="0"/>
              <a:t>m</a:t>
            </a:r>
            <a:r>
              <a:rPr lang="en-US" sz="2800" dirty="0" smtClean="0"/>
              <a:t>ultiverse? </a:t>
            </a:r>
          </a:p>
          <a:p>
            <a:r>
              <a:rPr lang="en-US" sz="4400" dirty="0" smtClean="0">
                <a:solidFill>
                  <a:srgbClr val="FFFF00"/>
                </a:solidFill>
              </a:rPr>
              <a:t>New data could be transformational</a:t>
            </a:r>
          </a:p>
          <a:p>
            <a:r>
              <a:rPr lang="en-US" sz="2800" dirty="0" smtClean="0">
                <a:solidFill>
                  <a:srgbClr val="FFFFFF"/>
                </a:solidFill>
              </a:rPr>
              <a:t>e.g</a:t>
            </a:r>
            <a:r>
              <a:rPr lang="en-US" sz="2800" dirty="0">
                <a:solidFill>
                  <a:srgbClr val="FFFFFF"/>
                </a:solidFill>
              </a:rPr>
              <a:t>.  gravity waves, proton decay, primordial black holes</a:t>
            </a:r>
            <a:r>
              <a:rPr lang="mr-IN" sz="2800" dirty="0">
                <a:solidFill>
                  <a:srgbClr val="FFFFFF"/>
                </a:solidFill>
              </a:rPr>
              <a:t>…</a:t>
            </a:r>
            <a:r>
              <a:rPr lang="en-US" sz="2800" dirty="0" smtClean="0">
                <a:solidFill>
                  <a:srgbClr val="FFFFFF"/>
                </a:solidFill>
              </a:rPr>
              <a:t>.</a:t>
            </a:r>
            <a:endParaRPr lang="en-US" sz="2800" dirty="0" smtClean="0">
              <a:solidFill>
                <a:srgbClr val="FFFF00"/>
              </a:solidFill>
            </a:endParaRPr>
          </a:p>
          <a:p>
            <a:r>
              <a:rPr lang="en-US" sz="4400" dirty="0" smtClean="0">
                <a:solidFill>
                  <a:srgbClr val="FFFF00"/>
                </a:solidFill>
              </a:rPr>
              <a:t>maybe there’ll be a new theory some day</a:t>
            </a:r>
          </a:p>
          <a:p>
            <a:pPr marL="0" indent="0">
              <a:buNone/>
            </a:pPr>
            <a:endParaRPr lang="en-US" sz="2800" dirty="0">
              <a:solidFill>
                <a:srgbClr val="FFFF00"/>
              </a:solidFill>
            </a:endParaRPr>
          </a:p>
          <a:p>
            <a:pPr marL="0" indent="0">
              <a:buNone/>
            </a:pPr>
            <a:endParaRPr lang="en-US" sz="2800" dirty="0" smtClean="0">
              <a:solidFill>
                <a:srgbClr val="FFFFFF"/>
              </a:solidFill>
            </a:endParaRPr>
          </a:p>
          <a:p>
            <a:pPr marL="0" indent="0">
              <a:buNone/>
            </a:pPr>
            <a:endParaRPr lang="en-US" sz="2800" dirty="0">
              <a:solidFill>
                <a:srgbClr val="FFFFFF"/>
              </a:solidFill>
            </a:endParaRPr>
          </a:p>
        </p:txBody>
      </p:sp>
      <p:sp>
        <p:nvSpPr>
          <p:cNvPr id="4" name="TextBox 3"/>
          <p:cNvSpPr txBox="1"/>
          <p:nvPr/>
        </p:nvSpPr>
        <p:spPr>
          <a:xfrm>
            <a:off x="-10368" y="1196752"/>
            <a:ext cx="9387481" cy="954107"/>
          </a:xfrm>
          <a:prstGeom prst="rect">
            <a:avLst/>
          </a:prstGeom>
          <a:noFill/>
        </p:spPr>
        <p:txBody>
          <a:bodyPr wrap="none" rtlCol="0">
            <a:spAutoFit/>
          </a:bodyPr>
          <a:lstStyle/>
          <a:p>
            <a:r>
              <a:rPr lang="en-US" sz="2800" dirty="0" smtClean="0"/>
              <a:t>no theory can ever be verified, rather we can  hope to show </a:t>
            </a:r>
          </a:p>
          <a:p>
            <a:r>
              <a:rPr lang="en-US" sz="2800" dirty="0" smtClean="0"/>
              <a:t>that it passes all challenges</a:t>
            </a:r>
            <a:r>
              <a:rPr lang="mr-IN" sz="2800" dirty="0" smtClean="0"/>
              <a:t>…</a:t>
            </a:r>
            <a:r>
              <a:rPr lang="en-US" sz="2800" dirty="0" smtClean="0"/>
              <a:t>.and makes verifiable predictions</a:t>
            </a:r>
            <a:endParaRPr lang="en-US" sz="2800" dirty="0"/>
          </a:p>
        </p:txBody>
      </p:sp>
    </p:spTree>
    <p:extLst>
      <p:ext uri="{BB962C8B-B14F-4D97-AF65-F5344CB8AC3E}">
        <p14:creationId xmlns:p14="http://schemas.microsoft.com/office/powerpoint/2010/main" val="3458247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smtClean="0"/>
              <a:t>Who was Georges Lemaitre?</a:t>
            </a:r>
            <a:endParaRPr lang="en-US" dirty="0"/>
          </a:p>
        </p:txBody>
      </p:sp>
      <p:pic>
        <p:nvPicPr>
          <p:cNvPr id="4" name="Picture 3" descr="LemaitreH.tiff"/>
          <p:cNvPicPr>
            <a:picLocks noChangeAspect="1"/>
          </p:cNvPicPr>
          <p:nvPr/>
        </p:nvPicPr>
        <p:blipFill rotWithShape="1">
          <a:blip r:embed="rId2">
            <a:alphaModFix amt="57000"/>
            <a:extLst>
              <a:ext uri="{28A0092B-C50C-407E-A947-70E740481C1C}">
                <a14:useLocalDpi xmlns:a14="http://schemas.microsoft.com/office/drawing/2010/main" val="0"/>
              </a:ext>
            </a:extLst>
          </a:blip>
          <a:srcRect r="10499"/>
          <a:stretch/>
        </p:blipFill>
        <p:spPr>
          <a:xfrm>
            <a:off x="323528" y="980728"/>
            <a:ext cx="8820472" cy="5527864"/>
          </a:xfrm>
          <a:prstGeom prst="rect">
            <a:avLst/>
          </a:prstGeom>
        </p:spPr>
      </p:pic>
      <p:sp>
        <p:nvSpPr>
          <p:cNvPr id="6" name="Content Placeholder 2"/>
          <p:cNvSpPr txBox="1">
            <a:spLocks/>
          </p:cNvSpPr>
          <p:nvPr/>
        </p:nvSpPr>
        <p:spPr>
          <a:xfrm>
            <a:off x="-50800" y="1340768"/>
            <a:ext cx="9540552" cy="496855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Born 1894 in Charleroi, Belgium.  Trained in engineering and mathematics</a:t>
            </a:r>
          </a:p>
          <a:p>
            <a:pPr marL="0" indent="0">
              <a:buFont typeface="Arial"/>
              <a:buNone/>
            </a:pPr>
            <a:r>
              <a:rPr lang="en-US" sz="2000" dirty="0" smtClean="0"/>
              <a:t>Volunteered  as artillery engineer in WW1. </a:t>
            </a:r>
          </a:p>
          <a:p>
            <a:pPr marL="0" indent="0">
              <a:buFont typeface="Arial"/>
              <a:buNone/>
            </a:pPr>
            <a:r>
              <a:rPr lang="en-US" sz="2000" dirty="0" smtClean="0"/>
              <a:t>Remained NCO because he was critical of  range-finding calculations</a:t>
            </a:r>
          </a:p>
          <a:p>
            <a:pPr marL="0" indent="0">
              <a:buFont typeface="Arial"/>
              <a:buNone/>
            </a:pPr>
            <a:r>
              <a:rPr lang="en-US" sz="2000" dirty="0" smtClean="0"/>
              <a:t>Delayed vocation at his father’s insistence, entered seminary 1919/23</a:t>
            </a:r>
          </a:p>
          <a:p>
            <a:pPr marL="0" indent="0">
              <a:buFont typeface="Arial"/>
              <a:buNone/>
            </a:pPr>
            <a:r>
              <a:rPr lang="en-US" sz="2000" dirty="0" smtClean="0"/>
              <a:t>Seminary head (Cardinal Mercier)  allowed him to study Einstein’s theory of gravity</a:t>
            </a:r>
          </a:p>
          <a:p>
            <a:pPr marL="0" indent="0">
              <a:buFont typeface="Arial"/>
              <a:buNone/>
            </a:pPr>
            <a:r>
              <a:rPr lang="en-US" sz="2000" dirty="0" smtClean="0"/>
              <a:t>Ordained in 1923</a:t>
            </a:r>
          </a:p>
          <a:p>
            <a:pPr marL="0" indent="0">
              <a:buFont typeface="Arial"/>
              <a:buNone/>
            </a:pPr>
            <a:r>
              <a:rPr lang="en-US" sz="2000" dirty="0" smtClean="0"/>
              <a:t>Obtained bursary to spend 1923/24 with Arthur </a:t>
            </a:r>
            <a:r>
              <a:rPr lang="en-US" sz="2000" dirty="0" err="1" smtClean="0"/>
              <a:t>Eddington</a:t>
            </a:r>
            <a:r>
              <a:rPr lang="en-US" sz="2000" dirty="0" smtClean="0"/>
              <a:t> in Cambridge</a:t>
            </a:r>
          </a:p>
          <a:p>
            <a:pPr marL="0" indent="0">
              <a:buFont typeface="Arial"/>
              <a:buNone/>
            </a:pPr>
            <a:r>
              <a:rPr lang="en-US" sz="2000" dirty="0" smtClean="0"/>
              <a:t>Obtained grant to spend 1924/25 with Harlow Shapley at Harvard.</a:t>
            </a:r>
          </a:p>
          <a:p>
            <a:pPr marL="0" indent="0">
              <a:buFont typeface="Arial"/>
              <a:buNone/>
            </a:pPr>
            <a:r>
              <a:rPr lang="en-US" sz="2000" dirty="0" smtClean="0"/>
              <a:t>PhD at MIT in general relativity</a:t>
            </a:r>
          </a:p>
          <a:p>
            <a:pPr marL="0" indent="0">
              <a:buFont typeface="Arial"/>
              <a:buNone/>
            </a:pPr>
            <a:r>
              <a:rPr lang="en-US" sz="2000" dirty="0" smtClean="0"/>
              <a:t>Visited Pasadena in 1925 &amp;  met Richard </a:t>
            </a:r>
            <a:r>
              <a:rPr lang="en-US" sz="2000" dirty="0" err="1" smtClean="0"/>
              <a:t>Tolman</a:t>
            </a:r>
            <a:r>
              <a:rPr lang="en-US" sz="2000" dirty="0" smtClean="0"/>
              <a:t>, Edwin Hubble.</a:t>
            </a:r>
          </a:p>
          <a:p>
            <a:pPr marL="0" indent="0">
              <a:buFont typeface="Arial"/>
              <a:buNone/>
            </a:pPr>
            <a:r>
              <a:rPr lang="en-US" sz="2000" dirty="0" err="1" smtClean="0"/>
              <a:t>Visied</a:t>
            </a:r>
            <a:r>
              <a:rPr lang="en-US" sz="2000" dirty="0" smtClean="0"/>
              <a:t> Lowell </a:t>
            </a:r>
            <a:r>
              <a:rPr lang="en-US" sz="2000" dirty="0" err="1" smtClean="0"/>
              <a:t>Obsevatory</a:t>
            </a:r>
            <a:r>
              <a:rPr lang="en-US" sz="2000" dirty="0" smtClean="0"/>
              <a:t>, Arizona, &amp; met </a:t>
            </a:r>
            <a:r>
              <a:rPr lang="en-US" sz="2000" dirty="0" err="1" smtClean="0"/>
              <a:t>Vesto</a:t>
            </a:r>
            <a:r>
              <a:rPr lang="en-US" sz="2000" dirty="0" smtClean="0"/>
              <a:t> </a:t>
            </a:r>
            <a:r>
              <a:rPr lang="en-US" sz="2000" dirty="0" err="1" smtClean="0"/>
              <a:t>Slipher</a:t>
            </a:r>
            <a:r>
              <a:rPr lang="en-US" sz="2000" dirty="0" smtClean="0"/>
              <a:t>, who  first measured the galaxy redshifts</a:t>
            </a:r>
          </a:p>
          <a:p>
            <a:pPr marL="0" indent="0">
              <a:buFont typeface="Arial"/>
              <a:buNone/>
            </a:pPr>
            <a:r>
              <a:rPr lang="en-US" sz="2100" dirty="0" smtClean="0"/>
              <a:t>Joined Louvain faculty in 1925</a:t>
            </a:r>
          </a:p>
          <a:p>
            <a:pPr marL="0" indent="0">
              <a:buFont typeface="Arial"/>
              <a:buNone/>
            </a:pPr>
            <a:r>
              <a:rPr lang="en-US" sz="2000" dirty="0" smtClean="0"/>
              <a:t>Published paper on  expanding universe in 1927, including  distance-redshift relation</a:t>
            </a:r>
          </a:p>
          <a:p>
            <a:pPr marL="0" indent="0">
              <a:buFont typeface="Arial"/>
              <a:buNone/>
            </a:pPr>
            <a:r>
              <a:rPr lang="en-US" sz="2000" dirty="0" smtClean="0"/>
              <a:t>Hubble published distance-redshift relation in 1929..no mention of expanding space or Lemaitre</a:t>
            </a:r>
          </a:p>
          <a:p>
            <a:pPr marL="0" indent="0">
              <a:buFont typeface="Arial"/>
              <a:buNone/>
            </a:pPr>
            <a:r>
              <a:rPr lang="en-US" sz="2000" dirty="0" smtClean="0"/>
              <a:t>In 1930, </a:t>
            </a:r>
            <a:r>
              <a:rPr lang="en-US" sz="2000" dirty="0" err="1" smtClean="0"/>
              <a:t>Eddington</a:t>
            </a:r>
            <a:r>
              <a:rPr lang="en-US" sz="2000" dirty="0" smtClean="0"/>
              <a:t> had Hubble’s 1927 paper translated into English, omitting expansion law</a:t>
            </a:r>
          </a:p>
          <a:p>
            <a:pPr marL="0" indent="0">
              <a:buFont typeface="Arial"/>
              <a:buNone/>
            </a:pPr>
            <a:r>
              <a:rPr lang="en-US" sz="2000" dirty="0" smtClean="0"/>
              <a:t>Lecture tour of California with Einstein in 1931 propelled him to fame</a:t>
            </a:r>
          </a:p>
          <a:p>
            <a:pPr marL="0" indent="0">
              <a:buFont typeface="Arial"/>
              <a:buNone/>
            </a:pPr>
            <a:r>
              <a:rPr lang="en-US" sz="2000" dirty="0" smtClean="0"/>
              <a:t>Science advisor to Pius XII, president of  the Pontifical Academy of Sciences</a:t>
            </a:r>
            <a:endParaRPr lang="en-US" sz="2000" dirty="0"/>
          </a:p>
        </p:txBody>
      </p:sp>
    </p:spTree>
    <p:extLst>
      <p:ext uri="{BB962C8B-B14F-4D97-AF65-F5344CB8AC3E}">
        <p14:creationId xmlns:p14="http://schemas.microsoft.com/office/powerpoint/2010/main" val="4071790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insteinLemaitre1932.pdf"/>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4619342" y="0"/>
            <a:ext cx="4540103" cy="6858000"/>
          </a:xfrm>
          <a:prstGeom prst="rect">
            <a:avLst/>
          </a:prstGeom>
        </p:spPr>
      </p:pic>
      <p:sp>
        <p:nvSpPr>
          <p:cNvPr id="5" name="Title 4"/>
          <p:cNvSpPr>
            <a:spLocks noGrp="1"/>
          </p:cNvSpPr>
          <p:nvPr>
            <p:ph type="title"/>
          </p:nvPr>
        </p:nvSpPr>
        <p:spPr/>
        <p:txBody>
          <a:bodyPr/>
          <a:lstStyle/>
          <a:p>
            <a:endParaRPr lang="en-US" dirty="0"/>
          </a:p>
        </p:txBody>
      </p:sp>
      <p:sp>
        <p:nvSpPr>
          <p:cNvPr id="6" name="Title 1"/>
          <p:cNvSpPr txBox="1">
            <a:spLocks/>
          </p:cNvSpPr>
          <p:nvPr/>
        </p:nvSpPr>
        <p:spPr>
          <a:xfrm>
            <a:off x="-396552" y="404664"/>
            <a:ext cx="67687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Einstein changed his mind              </a:t>
            </a:r>
            <a:endParaRPr lang="en-US" dirty="0"/>
          </a:p>
        </p:txBody>
      </p:sp>
      <p:sp>
        <p:nvSpPr>
          <p:cNvPr id="7" name="Content Placeholder 6"/>
          <p:cNvSpPr>
            <a:spLocks noGrp="1"/>
          </p:cNvSpPr>
          <p:nvPr>
            <p:ph idx="1"/>
          </p:nvPr>
        </p:nvSpPr>
        <p:spPr/>
        <p:txBody>
          <a:bodyPr/>
          <a:lstStyle/>
          <a:p>
            <a:endParaRPr lang="en-US"/>
          </a:p>
        </p:txBody>
      </p:sp>
      <p:sp>
        <p:nvSpPr>
          <p:cNvPr id="8"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1927:  Your calculations are correct, but your physics is atrocious.</a:t>
            </a:r>
          </a:p>
          <a:p>
            <a:pPr marL="0" indent="0">
              <a:buFont typeface="Arial"/>
              <a:buNone/>
            </a:pPr>
            <a:r>
              <a:rPr lang="en-US" dirty="0" smtClean="0"/>
              <a:t> </a:t>
            </a:r>
            <a:r>
              <a:rPr lang="en-US" sz="2000" i="1" dirty="0" err="1" smtClean="0"/>
              <a:t>Vos</a:t>
            </a:r>
            <a:r>
              <a:rPr lang="en-US" sz="2000" i="1" dirty="0" smtClean="0"/>
              <a:t> </a:t>
            </a:r>
            <a:r>
              <a:rPr lang="en-US" sz="2000" i="1" dirty="0" err="1" smtClean="0"/>
              <a:t>calculs</a:t>
            </a:r>
            <a:r>
              <a:rPr lang="en-US" sz="2000" i="1" dirty="0" smtClean="0"/>
              <a:t> </a:t>
            </a:r>
            <a:r>
              <a:rPr lang="en-US" sz="2000" i="1" dirty="0" err="1" smtClean="0"/>
              <a:t>sont</a:t>
            </a:r>
            <a:r>
              <a:rPr lang="en-US" sz="2000" i="1" dirty="0" smtClean="0"/>
              <a:t> corrects, </a:t>
            </a:r>
            <a:r>
              <a:rPr lang="en-US" sz="2000" i="1" dirty="0" err="1" smtClean="0"/>
              <a:t>mais</a:t>
            </a:r>
            <a:r>
              <a:rPr lang="en-US" sz="2000" i="1" dirty="0" smtClean="0"/>
              <a:t> </a:t>
            </a:r>
            <a:r>
              <a:rPr lang="en-US" sz="2000" i="1" dirty="0" err="1" smtClean="0"/>
              <a:t>votre</a:t>
            </a:r>
            <a:r>
              <a:rPr lang="en-US" sz="2000" i="1" dirty="0" smtClean="0"/>
              <a:t> physique </a:t>
            </a:r>
            <a:r>
              <a:rPr lang="en-US" sz="2000" i="1" dirty="0" err="1" smtClean="0"/>
              <a:t>est</a:t>
            </a:r>
            <a:r>
              <a:rPr lang="en-US" sz="2000" i="1" dirty="0" smtClean="0"/>
              <a:t> abominable</a:t>
            </a:r>
          </a:p>
          <a:p>
            <a:endParaRPr lang="en-US" dirty="0" smtClean="0"/>
          </a:p>
          <a:p>
            <a:r>
              <a:rPr lang="en-US" dirty="0" smtClean="0"/>
              <a:t>1931: This is the most beautiful and satisfactory explanation of creation to which I have ever listened.</a:t>
            </a:r>
          </a:p>
          <a:p>
            <a:endParaRPr lang="en-US" dirty="0" smtClean="0"/>
          </a:p>
          <a:p>
            <a:endParaRPr lang="en-US" dirty="0" smtClean="0"/>
          </a:p>
        </p:txBody>
      </p:sp>
    </p:spTree>
    <p:extLst>
      <p:ext uri="{BB962C8B-B14F-4D97-AF65-F5344CB8AC3E}">
        <p14:creationId xmlns:p14="http://schemas.microsoft.com/office/powerpoint/2010/main" val="56653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ck06,Siegel.pdf"/>
          <p:cNvPicPr>
            <a:picLocks noChangeAspect="1"/>
          </p:cNvPicPr>
          <p:nvPr/>
        </p:nvPicPr>
        <p:blipFill rotWithShape="1">
          <a:blip r:embed="rId2">
            <a:extLst>
              <a:ext uri="{28A0092B-C50C-407E-A947-70E740481C1C}">
                <a14:useLocalDpi xmlns:a14="http://schemas.microsoft.com/office/drawing/2010/main" val="0"/>
              </a:ext>
            </a:extLst>
          </a:blip>
          <a:srcRect l="6433" t="6195" r="4678" b="17714"/>
          <a:stretch/>
        </p:blipFill>
        <p:spPr>
          <a:xfrm>
            <a:off x="0" y="409128"/>
            <a:ext cx="8892480" cy="5668304"/>
          </a:xfrm>
          <a:prstGeom prst="rect">
            <a:avLst/>
          </a:prstGeom>
        </p:spPr>
      </p:pic>
      <p:sp>
        <p:nvSpPr>
          <p:cNvPr id="5" name="TextBox 4"/>
          <p:cNvSpPr txBox="1"/>
          <p:nvPr/>
        </p:nvSpPr>
        <p:spPr>
          <a:xfrm>
            <a:off x="2946400" y="6299200"/>
            <a:ext cx="1736373" cy="261610"/>
          </a:xfrm>
          <a:prstGeom prst="rect">
            <a:avLst/>
          </a:prstGeom>
          <a:noFill/>
        </p:spPr>
        <p:txBody>
          <a:bodyPr wrap="none" rtlCol="0">
            <a:spAutoFit/>
          </a:bodyPr>
          <a:lstStyle/>
          <a:p>
            <a:r>
              <a:rPr lang="en-US" sz="1100" dirty="0" smtClean="0"/>
              <a:t>Courtesy J. Bock, E. Siegel</a:t>
            </a:r>
            <a:endParaRPr lang="en-US" sz="1100" dirty="0"/>
          </a:p>
        </p:txBody>
      </p:sp>
    </p:spTree>
    <p:extLst>
      <p:ext uri="{BB962C8B-B14F-4D97-AF65-F5344CB8AC3E}">
        <p14:creationId xmlns:p14="http://schemas.microsoft.com/office/powerpoint/2010/main" val="1092939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Fossils of the past</a:t>
            </a:r>
            <a:endParaRPr lang="en-US" dirty="0"/>
          </a:p>
        </p:txBody>
      </p:sp>
      <p:sp>
        <p:nvSpPr>
          <p:cNvPr id="3" name="Content Placeholder 2"/>
          <p:cNvSpPr>
            <a:spLocks noGrp="1"/>
          </p:cNvSpPr>
          <p:nvPr>
            <p:ph idx="1"/>
          </p:nvPr>
        </p:nvSpPr>
        <p:spPr/>
        <p:txBody>
          <a:bodyPr/>
          <a:lstStyle/>
          <a:p>
            <a:r>
              <a:rPr lang="en-US" dirty="0" smtClean="0"/>
              <a:t>The cosmic helium abundance</a:t>
            </a:r>
          </a:p>
          <a:p>
            <a:r>
              <a:rPr lang="en-US" dirty="0" smtClean="0"/>
              <a:t>The cosmic microwave background radiation</a:t>
            </a:r>
          </a:p>
          <a:p>
            <a:r>
              <a:rPr lang="en-US" dirty="0"/>
              <a:t>B</a:t>
            </a:r>
            <a:r>
              <a:rPr lang="en-US" dirty="0" smtClean="0"/>
              <a:t>aryons</a:t>
            </a:r>
          </a:p>
          <a:p>
            <a:r>
              <a:rPr lang="en-US" dirty="0" smtClean="0"/>
              <a:t>The oldest stars</a:t>
            </a:r>
            <a:endParaRPr lang="en-US" dirty="0"/>
          </a:p>
        </p:txBody>
      </p:sp>
    </p:spTree>
    <p:extLst>
      <p:ext uri="{BB962C8B-B14F-4D97-AF65-F5344CB8AC3E}">
        <p14:creationId xmlns:p14="http://schemas.microsoft.com/office/powerpoint/2010/main" val="3683512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a:lstStyle/>
          <a:p>
            <a:r>
              <a:rPr lang="en-US" dirty="0" smtClean="0"/>
              <a:t>2</a:t>
            </a:r>
            <a:r>
              <a:rPr lang="en-US" baseline="30000" dirty="0" smtClean="0"/>
              <a:t>nd</a:t>
            </a:r>
            <a:r>
              <a:rPr lang="en-US" dirty="0" smtClean="0"/>
              <a:t> most abundant element in the universe</a:t>
            </a:r>
          </a:p>
          <a:p>
            <a:endParaRPr lang="en-US" dirty="0" smtClean="0"/>
          </a:p>
          <a:p>
            <a:r>
              <a:rPr lang="en-US" dirty="0" smtClean="0"/>
              <a:t>Discovered first in the sun, 30 years later on earth</a:t>
            </a:r>
            <a:endParaRPr lang="en-US" dirty="0"/>
          </a:p>
        </p:txBody>
      </p:sp>
      <p:sp>
        <p:nvSpPr>
          <p:cNvPr id="4" name="Title 1"/>
          <p:cNvSpPr txBox="1">
            <a:spLocks noGrp="1"/>
          </p:cNvSpPr>
          <p:nvPr>
            <p:ph type="title"/>
          </p:nvPr>
        </p:nvSpPr>
        <p:spPr>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rgbClr val="FFFF00"/>
                </a:solidFill>
              </a:rPr>
              <a:t>Measuring the abundance of helium</a:t>
            </a:r>
            <a:endParaRPr lang="en-US" dirty="0">
              <a:solidFill>
                <a:srgbClr val="FFFF00"/>
              </a:solidFill>
            </a:endParaRPr>
          </a:p>
        </p:txBody>
      </p:sp>
    </p:spTree>
    <p:extLst>
      <p:ext uri="{BB962C8B-B14F-4D97-AF65-F5344CB8AC3E}">
        <p14:creationId xmlns:p14="http://schemas.microsoft.com/office/powerpoint/2010/main" val="17325600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92070</TotalTime>
  <Words>1452</Words>
  <Application>Microsoft Macintosh PowerPoint</Application>
  <PresentationFormat>On-screen Show (4:3)</PresentationFormat>
  <Paragraphs>220</Paragraphs>
  <Slides>42</Slides>
  <Notes>11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THE FIRST THREE MINUTES OF CREATION</vt:lpstr>
      <vt:lpstr>L'Hypothèse de l'Atome Primitif,  Georges Lemaitre   (1946) </vt:lpstr>
      <vt:lpstr>PowerPoint Presentation</vt:lpstr>
      <vt:lpstr>PowerPoint Presentation</vt:lpstr>
      <vt:lpstr>Who was Georges Lemaitre?</vt:lpstr>
      <vt:lpstr>PowerPoint Presentation</vt:lpstr>
      <vt:lpstr>PowerPoint Presentation</vt:lpstr>
      <vt:lpstr>Fossils of the past</vt:lpstr>
      <vt:lpstr>Measuring the abundance of helium</vt:lpstr>
      <vt:lpstr> </vt:lpstr>
      <vt:lpstr>The helium story</vt:lpstr>
      <vt:lpstr>Helium is evidence for the Big Bang</vt:lpstr>
      <vt:lpstr>PowerPoint Presentation</vt:lpstr>
      <vt:lpstr>PowerPoint Presentation</vt:lpstr>
      <vt:lpstr>TELESCOPES as time machines</vt:lpstr>
      <vt:lpstr>PowerPoint Presentation</vt:lpstr>
      <vt:lpstr>PowerPoint Presentation</vt:lpstr>
      <vt:lpstr>PowerPoint Presentation</vt:lpstr>
      <vt:lpstr>PowerPoint Presentation</vt:lpstr>
      <vt:lpstr>PowerPoint Presentation</vt:lpstr>
      <vt:lpstr> in the beginning</vt:lpstr>
      <vt:lpstr>PowerPoint Presentation</vt:lpstr>
      <vt:lpstr>INFLATION explains  size of the universe,  Euclidean geometry, and seed fluctuations   </vt:lpstr>
      <vt:lpstr>PowerPoint Presentation</vt:lpstr>
      <vt:lpstr>The old universe</vt:lpstr>
      <vt:lpstr>the new universe</vt:lpstr>
      <vt:lpstr>We observe the initial conditions for forming galaxies in the microwave sky</vt:lpstr>
      <vt:lpstr>PowerPoint Presentation</vt:lpstr>
      <vt:lpstr>Quantum fluctuations, observed on &gt; degree angular scales </vt:lpstr>
      <vt:lpstr>+ gravitational instability</vt:lpstr>
      <vt:lpstr>FROM DENSITY FLUCTUATIONS TO GALAXIES </vt:lpstr>
      <vt:lpstr>TESTING THIS INCREDIBLE STORY</vt:lpstr>
      <vt:lpstr>PowerPoint Presentation</vt:lpstr>
      <vt:lpstr>PowerPoint Presentation</vt:lpstr>
      <vt:lpstr>PowerPoint Presentation</vt:lpstr>
      <vt:lpstr>What happened before the Big Bang?</vt:lpstr>
      <vt:lpstr>PowerPoint Presentation</vt:lpstr>
      <vt:lpstr>PowerPoint Presentation</vt:lpstr>
      <vt:lpstr>PowerPoint Presentation</vt:lpstr>
      <vt:lpstr>PowerPoint Presentation</vt:lpstr>
      <vt:lpstr>PowerPoint Presentation</vt:lpstr>
      <vt:lpstr>To understand the first three minutes…</vt:lpstr>
    </vt:vector>
  </TitlesOfParts>
  <Manager/>
  <Company>Joe Silk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Let There Be Light:  Galaxy Formation for the Novice</dc:title>
  <dc:subject/>
  <dc:creator>Joe Silk</dc:creator>
  <cp:keywords/>
  <dc:description/>
  <cp:lastModifiedBy>Joe Silk</cp:lastModifiedBy>
  <cp:revision>816</cp:revision>
  <cp:lastPrinted>2010-12-16T23:32:49Z</cp:lastPrinted>
  <dcterms:created xsi:type="dcterms:W3CDTF">2012-09-28T07:42:17Z</dcterms:created>
  <dcterms:modified xsi:type="dcterms:W3CDTF">2016-12-08T16:27:41Z</dcterms:modified>
  <cp:category/>
</cp:coreProperties>
</file>