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65" d="100"/>
          <a:sy n="65" d="100"/>
        </p:scale>
        <p:origin x="-696" y="-104"/>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8D0283-4F3C-C840-A7CA-77819808EAA7}" type="datetimeFigureOut">
              <a:rPr lang="en-GB" smtClean="0"/>
              <a:pPr/>
              <a:t>1/2/17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456110-977B-1748-BF8E-70E8605DD86A}"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lvl1pPr>
              <a:defRPr sz="8000">
                <a:solidFill>
                  <a:srgbClr val="000000"/>
                </a:solidFill>
              </a:defRPr>
            </a:lvl1pPr>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081807" y="3088865"/>
            <a:ext cx="8841159" cy="6630869"/>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4" name="Shape 104"/>
          <p:cNvSpPr>
            <a:spLocks noGrp="1"/>
          </p:cNvSpPr>
          <p:nvPr>
            <p:ph type="title"/>
          </p:nvPr>
        </p:nvSpPr>
        <p:spPr>
          <a:xfrm>
            <a:off x="952500" y="337985"/>
            <a:ext cx="11099801" cy="2159001"/>
          </a:xfrm>
          <a:prstGeom prst="rect">
            <a:avLst/>
          </a:prstGeom>
        </p:spPr>
        <p:txBody>
          <a:bodyPr/>
          <a:lstStyle>
            <a:lvl1pPr>
              <a:defRPr sz="8000">
                <a:solidFill>
                  <a:srgbClr val="000000"/>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Subtitle">
    <p:spTree>
      <p:nvGrpSpPr>
        <p:cNvPr id="1" name=""/>
        <p:cNvGrpSpPr/>
        <p:nvPr/>
      </p:nvGrpSpPr>
      <p:grpSpPr>
        <a:xfrm>
          <a:off x="0" y="0"/>
          <a:ext cx="0" cy="0"/>
          <a:chOff x="0" y="0"/>
          <a:chExt cx="0" cy="0"/>
        </a:xfrm>
      </p:grpSpPr>
      <p:sp>
        <p:nvSpPr>
          <p:cNvPr id="118" name="Shape 118"/>
          <p:cNvSpPr>
            <a:spLocks noGrp="1"/>
          </p:cNvSpPr>
          <p:nvPr>
            <p:ph type="title"/>
          </p:nvPr>
        </p:nvSpPr>
        <p:spPr>
          <a:xfrm>
            <a:off x="1264355" y="1643662"/>
            <a:ext cx="10476090" cy="3305387"/>
          </a:xfrm>
          <a:prstGeom prst="rect">
            <a:avLst/>
          </a:prstGeom>
        </p:spPr>
        <p:txBody>
          <a:bodyPr lIns="54186" tIns="54186" rIns="54186" bIns="54186" anchor="b">
            <a:noAutofit/>
          </a:bodyPr>
          <a:lstStyle>
            <a:lvl1pPr defTabSz="577991">
              <a:defRPr sz="7800">
                <a:solidFill>
                  <a:srgbClr val="000000"/>
                </a:solidFill>
                <a:latin typeface="Gill Sans"/>
                <a:ea typeface="Gill Sans"/>
                <a:cs typeface="Gill Sans"/>
                <a:sym typeface="Gill Sans"/>
              </a:defRPr>
            </a:lvl1pPr>
          </a:lstStyle>
          <a:p>
            <a:r>
              <a:t>Title Text</a:t>
            </a:r>
          </a:p>
        </p:txBody>
      </p:sp>
      <p:sp>
        <p:nvSpPr>
          <p:cNvPr id="119" name="Shape 119"/>
          <p:cNvSpPr>
            <a:spLocks noGrp="1"/>
          </p:cNvSpPr>
          <p:nvPr>
            <p:ph type="body" sz="quarter" idx="1"/>
          </p:nvPr>
        </p:nvSpPr>
        <p:spPr>
          <a:xfrm>
            <a:off x="1264355" y="5021297"/>
            <a:ext cx="10476090" cy="1137921"/>
          </a:xfrm>
          <a:prstGeom prst="rect">
            <a:avLst/>
          </a:prstGeom>
        </p:spPr>
        <p:txBody>
          <a:bodyPr lIns="54186" tIns="54186" rIns="54186" bIns="54186" anchor="t">
            <a:noAutofit/>
          </a:bodyPr>
          <a:lstStyle>
            <a:lvl1pPr marL="0" indent="0" algn="ctr" defTabSz="577991">
              <a:spcBef>
                <a:spcPts val="0"/>
              </a:spcBef>
              <a:buSzTx/>
              <a:buNone/>
              <a:defRPr sz="3400">
                <a:latin typeface="Gill Sans"/>
                <a:ea typeface="Gill Sans"/>
                <a:cs typeface="Gill Sans"/>
                <a:sym typeface="Gill Sans"/>
              </a:defRPr>
            </a:lvl1pPr>
            <a:lvl2pPr marL="0" indent="0" algn="ctr" defTabSz="577991">
              <a:spcBef>
                <a:spcPts val="0"/>
              </a:spcBef>
              <a:buSzTx/>
              <a:buNone/>
              <a:defRPr sz="3400">
                <a:latin typeface="Gill Sans"/>
                <a:ea typeface="Gill Sans"/>
                <a:cs typeface="Gill Sans"/>
                <a:sym typeface="Gill Sans"/>
              </a:defRPr>
            </a:lvl2pPr>
            <a:lvl3pPr marL="0" indent="0" algn="ctr" defTabSz="577991">
              <a:spcBef>
                <a:spcPts val="0"/>
              </a:spcBef>
              <a:buSzTx/>
              <a:buNone/>
              <a:defRPr sz="3400">
                <a:latin typeface="Gill Sans"/>
                <a:ea typeface="Gill Sans"/>
                <a:cs typeface="Gill Sans"/>
                <a:sym typeface="Gill Sans"/>
              </a:defRPr>
            </a:lvl3pPr>
            <a:lvl4pPr marL="0" indent="0" algn="ctr" defTabSz="577991">
              <a:spcBef>
                <a:spcPts val="0"/>
              </a:spcBef>
              <a:buSzTx/>
              <a:buNone/>
              <a:defRPr sz="3400">
                <a:latin typeface="Gill Sans"/>
                <a:ea typeface="Gill Sans"/>
                <a:cs typeface="Gill Sans"/>
                <a:sym typeface="Gill Sans"/>
              </a:defRPr>
            </a:lvl4pPr>
            <a:lvl5pPr marL="0" indent="0" algn="ctr" defTabSz="577991">
              <a:spcBef>
                <a:spcPts val="0"/>
              </a:spcBef>
              <a:buSzTx/>
              <a:buNone/>
              <a:defRPr sz="34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latin typeface="Gill Sans"/>
                <a:ea typeface="Gill Sans"/>
                <a:cs typeface="Gill Sans"/>
                <a:sym typeface="Gill Sans"/>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Title Text</a:t>
            </a:r>
          </a:p>
        </p:txBody>
      </p:sp>
      <p:sp>
        <p:nvSpPr>
          <p:cNvPr id="128" name="Shape 128"/>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lvl1pPr>
              <a:defRPr sz="8000">
                <a:solidFill>
                  <a:srgbClr val="000000"/>
                </a:solidFill>
              </a:defRPr>
            </a:lvl1p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lvl1pPr>
              <a:defRPr sz="8000">
                <a:solidFill>
                  <a:srgbClr val="000000"/>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a:solidFill>
                  <a:srgbClr val="000000"/>
                </a:solidFill>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defRPr sz="8000">
                <a:solidFill>
                  <a:srgbClr val="000000"/>
                </a:solidFill>
              </a:defRPr>
            </a:lvl1p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rPr dirty="0"/>
              <a:t>Title Text</a:t>
            </a:r>
          </a:p>
        </p:txBody>
      </p:sp>
      <p:sp>
        <p:nvSpPr>
          <p:cNvPr id="3" name="Shape 3"/>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ftr="0" dt="0"/>
  <p:txStyles>
    <p:titleStyle>
      <a:lvl1pPr marL="0" marR="0" indent="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Arial"/>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Arial"/>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Arial"/>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Arial"/>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Arial"/>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Arial"/>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 name="Shape 138"/>
          <p:cNvSpPr>
            <a:spLocks noGrp="1"/>
          </p:cNvSpPr>
          <p:nvPr>
            <p:ph type="title"/>
          </p:nvPr>
        </p:nvSpPr>
        <p:spPr>
          <a:xfrm>
            <a:off x="704185" y="1643662"/>
            <a:ext cx="11596430" cy="3305387"/>
          </a:xfrm>
          <a:prstGeom prst="rect">
            <a:avLst/>
          </a:prstGeom>
        </p:spPr>
        <p:txBody>
          <a:bodyPr anchor="ctr"/>
          <a:lstStyle/>
          <a:p>
            <a:pPr>
              <a:defRPr>
                <a:solidFill>
                  <a:srgbClr val="0433FF"/>
                </a:solidFill>
              </a:defRPr>
            </a:pPr>
            <a:r>
              <a:t>Safety-Critical Systems</a:t>
            </a:r>
          </a:p>
          <a:p>
            <a:pPr marR="457200" defTabSz="457200">
              <a:lnSpc>
                <a:spcPct val="115000"/>
              </a:lnSpc>
              <a:spcBef>
                <a:spcPts val="1000"/>
              </a:spcBef>
              <a:defRPr sz="4400" b="1">
                <a:solidFill>
                  <a:schemeClr val="accent1">
                    <a:hueOff val="47394"/>
                    <a:satOff val="-25753"/>
                    <a:lumOff val="-7544"/>
                  </a:schemeClr>
                </a:solidFill>
                <a:latin typeface="Times"/>
                <a:ea typeface="Times"/>
                <a:cs typeface="Times"/>
                <a:sym typeface="Times"/>
              </a:defRPr>
            </a:pPr>
            <a:r>
              <a:t>when software is a matter of life and death</a:t>
            </a:r>
          </a:p>
        </p:txBody>
      </p:sp>
      <p:sp>
        <p:nvSpPr>
          <p:cNvPr id="139" name="Shape 139"/>
          <p:cNvSpPr>
            <a:spLocks noGrp="1"/>
          </p:cNvSpPr>
          <p:nvPr>
            <p:ph type="body" sz="quarter" idx="1"/>
          </p:nvPr>
        </p:nvSpPr>
        <p:spPr>
          <a:prstGeom prst="rect">
            <a:avLst/>
          </a:prstGeom>
        </p:spPr>
        <p:txBody>
          <a:bodyPr/>
          <a:lstStyle/>
          <a:p>
            <a:r>
              <a:t>Martyn Thomas CBE FREng</a:t>
            </a:r>
          </a:p>
          <a:p>
            <a:r>
              <a:t>Livery Company Professor of Information Technology</a:t>
            </a:r>
          </a:p>
        </p:txBody>
      </p:sp>
      <p:sp>
        <p:nvSpPr>
          <p:cNvPr id="140" name="Shape 140"/>
          <p:cNvSpPr>
            <a:spLocks noGrp="1"/>
          </p:cNvSpPr>
          <p:nvPr>
            <p:ph type="sldNum" sz="quarter" idx="2"/>
          </p:nvPr>
        </p:nvSpPr>
        <p:spPr>
          <a:xfrm>
            <a:off x="6321777" y="9283982"/>
            <a:ext cx="343183" cy="361245"/>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a:t>
            </a:fld>
            <a:endParaRPr/>
          </a:p>
        </p:txBody>
      </p:sp>
      <p:pic>
        <p:nvPicPr>
          <p:cNvPr id="141" name="image1.tiff"/>
          <p:cNvPicPr>
            <a:picLocks noChangeAspect="1"/>
          </p:cNvPicPr>
          <p:nvPr/>
        </p:nvPicPr>
        <p:blipFill>
          <a:blip r:embed="rId2">
            <a:extLst/>
          </a:blip>
          <a:stretch>
            <a:fillRect/>
          </a:stretch>
        </p:blipFill>
        <p:spPr>
          <a:xfrm>
            <a:off x="-1" y="-1"/>
            <a:ext cx="1174046" cy="1246295"/>
          </a:xfrm>
          <a:prstGeom prst="rect">
            <a:avLst/>
          </a:prstGeom>
          <a:ln w="12700"/>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Safe is Safe Enough?</a:t>
            </a:r>
            <a:endParaRPr lang="en-GB" dirty="0"/>
          </a:p>
        </p:txBody>
      </p:sp>
      <p:sp>
        <p:nvSpPr>
          <p:cNvPr id="3" name="Text Placeholder 2"/>
          <p:cNvSpPr>
            <a:spLocks noGrp="1"/>
          </p:cNvSpPr>
          <p:nvPr>
            <p:ph type="body" idx="1"/>
          </p:nvPr>
        </p:nvSpPr>
        <p:spPr>
          <a:xfrm>
            <a:off x="466541" y="2603500"/>
            <a:ext cx="12104118" cy="6286500"/>
          </a:xfrm>
        </p:spPr>
        <p:txBody>
          <a:bodyPr>
            <a:normAutofit fontScale="92500" lnSpcReduction="20000"/>
          </a:bodyPr>
          <a:lstStyle/>
          <a:p>
            <a:r>
              <a:rPr lang="en-GB" dirty="0" smtClean="0"/>
              <a:t>This is a social question, not a technical one!</a:t>
            </a:r>
          </a:p>
          <a:p>
            <a:r>
              <a:rPr lang="en-GB" dirty="0" smtClean="0"/>
              <a:t>“what probability of failure should we permit for the protection system of this nuclear reactor?” </a:t>
            </a:r>
          </a:p>
          <a:p>
            <a:r>
              <a:rPr lang="en-GB" dirty="0" smtClean="0"/>
              <a:t>“what probability of failure should we permit for safety-critical aircraft components?” </a:t>
            </a:r>
          </a:p>
          <a:p>
            <a:r>
              <a:rPr lang="en-GB" dirty="0" smtClean="0"/>
              <a:t>“how much should we spend to avoid fatal accidents on the roads or railways?” </a:t>
            </a:r>
          </a:p>
          <a:p>
            <a:r>
              <a:rPr lang="en-GB" dirty="0" smtClean="0"/>
              <a:t>From the answers, we can calculate the implicit Value of a Statistical Life (VSL). </a:t>
            </a:r>
            <a:r>
              <a:rPr lang="en-GB" b="1" dirty="0" smtClean="0"/>
              <a:t>The results are highly inconsistent</a:t>
            </a:r>
            <a:endParaRPr lang="en-GB" b="1"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10</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of a Statistical Life</a:t>
            </a:r>
            <a:endParaRPr lang="en-GB" dirty="0"/>
          </a:p>
        </p:txBody>
      </p:sp>
      <p:sp>
        <p:nvSpPr>
          <p:cNvPr id="3" name="Text Placeholder 2"/>
          <p:cNvSpPr>
            <a:spLocks noGrp="1"/>
          </p:cNvSpPr>
          <p:nvPr>
            <p:ph type="body" idx="1"/>
          </p:nvPr>
        </p:nvSpPr>
        <p:spPr>
          <a:xfrm>
            <a:off x="414702" y="2603500"/>
            <a:ext cx="12130038" cy="6699834"/>
          </a:xfrm>
        </p:spPr>
        <p:txBody>
          <a:bodyPr>
            <a:noAutofit/>
          </a:bodyPr>
          <a:lstStyle/>
          <a:p>
            <a:r>
              <a:rPr lang="en-GB" sz="3200" dirty="0" smtClean="0"/>
              <a:t>Defined as “</a:t>
            </a:r>
            <a:r>
              <a:rPr lang="en-GB" sz="3200" i="1" dirty="0" smtClean="0"/>
              <a:t>the additional cost that individuals would be willing to bear for improvements in safety (that is, reductions in risks) that, in the aggregate, reduce the expected number of fatalities by one”.</a:t>
            </a:r>
          </a:p>
          <a:p>
            <a:r>
              <a:rPr lang="en-GB" sz="3200" dirty="0" smtClean="0">
                <a:solidFill>
                  <a:schemeClr val="accent5">
                    <a:lumMod val="75000"/>
                  </a:schemeClr>
                </a:solidFill>
              </a:rPr>
              <a:t>Ideally, perhaps (discuss) the NHS and the Department of Transport would use the same figure, so that investment focused on where the greatest savings of life could be achieved, with all deaths considered equal. In reality, a road accident death has a lower VSL than a rail accident death, for example.</a:t>
            </a:r>
          </a:p>
          <a:p>
            <a:r>
              <a:rPr lang="en-GB" sz="3200" dirty="0" err="1" smtClean="0">
                <a:solidFill>
                  <a:srgbClr val="0000FF"/>
                </a:solidFill>
              </a:rPr>
              <a:t>VSLs</a:t>
            </a:r>
            <a:r>
              <a:rPr lang="en-GB" sz="3200" dirty="0" smtClean="0">
                <a:solidFill>
                  <a:srgbClr val="0000FF"/>
                </a:solidFill>
              </a:rPr>
              <a:t> also differ internationally (different calculations and different societal attitudes)</a:t>
            </a:r>
          </a:p>
          <a:p>
            <a:pPr>
              <a:buNone/>
            </a:pPr>
            <a:r>
              <a:rPr lang="en-GB" sz="3200" dirty="0" smtClean="0"/>
              <a:t> </a:t>
            </a:r>
            <a:endParaRPr lang="en-GB" sz="32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11</a:t>
            </a:fld>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0402" y="213092"/>
            <a:ext cx="11099800" cy="2159000"/>
          </a:xfrm>
        </p:spPr>
        <p:txBody>
          <a:bodyPr/>
          <a:lstStyle/>
          <a:p>
            <a:r>
              <a:rPr lang="en-GB" dirty="0" smtClean="0"/>
              <a:t>International VSL values</a:t>
            </a:r>
            <a:br>
              <a:rPr lang="en-GB" dirty="0" smtClean="0"/>
            </a:br>
            <a:r>
              <a:rPr lang="en-GB" sz="4400" i="1" dirty="0" smtClean="0"/>
              <a:t>In millions of year 2000 US dollars</a:t>
            </a:r>
            <a:endParaRPr lang="en-GB" i="1" dirty="0"/>
          </a:p>
        </p:txBody>
      </p:sp>
      <p:sp>
        <p:nvSpPr>
          <p:cNvPr id="3" name="Text Placeholder 2"/>
          <p:cNvSpPr>
            <a:spLocks noGrp="1"/>
          </p:cNvSpPr>
          <p:nvPr>
            <p:ph type="body" idx="1"/>
          </p:nvPr>
        </p:nvSpPr>
        <p:spPr>
          <a:xfrm>
            <a:off x="596134" y="2372092"/>
            <a:ext cx="12408666" cy="7381508"/>
          </a:xfrm>
        </p:spPr>
        <p:txBody>
          <a:bodyPr wrap="square" anchor="t">
            <a:spAutoFit/>
          </a:bodyPr>
          <a:lstStyle/>
          <a:p>
            <a:r>
              <a:rPr lang="en-GB" sz="2800" b="1" dirty="0" smtClean="0"/>
              <a:t>USA						7.0</a:t>
            </a:r>
          </a:p>
          <a:p>
            <a:r>
              <a:rPr lang="en-GB" sz="2800" b="1" dirty="0" smtClean="0"/>
              <a:t>UK and Australia			4.2</a:t>
            </a:r>
          </a:p>
          <a:p>
            <a:r>
              <a:rPr lang="en-GB" sz="2800" b="1" dirty="0" smtClean="0"/>
              <a:t>Austria						3.9 – 6.5</a:t>
            </a:r>
          </a:p>
          <a:p>
            <a:r>
              <a:rPr lang="en-GB" sz="2800" b="1" dirty="0" smtClean="0"/>
              <a:t>Hong Kong				1.7</a:t>
            </a:r>
          </a:p>
          <a:p>
            <a:r>
              <a:rPr lang="en-GB" sz="2800" b="1" dirty="0" smtClean="0"/>
              <a:t>	India						1.2 – 1.5</a:t>
            </a:r>
          </a:p>
          <a:p>
            <a:r>
              <a:rPr lang="en-GB" sz="2800" b="1" dirty="0" smtClean="0"/>
              <a:t>Japan						9.7</a:t>
            </a:r>
          </a:p>
          <a:p>
            <a:r>
              <a:rPr lang="en-GB" sz="2800" b="1" dirty="0" smtClean="0"/>
              <a:t>Taiwan						0.2 – 0.9</a:t>
            </a:r>
          </a:p>
          <a:p>
            <a:pPr>
              <a:buNone/>
            </a:pPr>
            <a:r>
              <a:rPr lang="en-GB" sz="3200" i="1" dirty="0" smtClean="0">
                <a:solidFill>
                  <a:schemeClr val="accent5">
                    <a:lumMod val="75000"/>
                  </a:schemeClr>
                </a:solidFill>
              </a:rPr>
              <a:t>Consult my lecture transcript for more countries and references</a:t>
            </a:r>
          </a:p>
        </p:txBody>
      </p:sp>
      <p:sp>
        <p:nvSpPr>
          <p:cNvPr id="4" name="Slide Number Placeholder 3"/>
          <p:cNvSpPr>
            <a:spLocks noGrp="1"/>
          </p:cNvSpPr>
          <p:nvPr>
            <p:ph type="sldNum" sz="quarter" idx="2"/>
          </p:nvPr>
        </p:nvSpPr>
        <p:spPr/>
        <p:txBody>
          <a:bodyPr/>
          <a:lstStyle/>
          <a:p>
            <a:fld id="{86CB4B4D-7CA3-9044-876B-883B54F8677D}" type="slidenum">
              <a:rPr lang="en-US" smtClean="0"/>
              <a:pPr/>
              <a:t>12</a:t>
            </a:fld>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GB Health and Safety at Work Act (HSWA 1974)</a:t>
            </a:r>
            <a:endParaRPr lang="en-GB" dirty="0"/>
          </a:p>
        </p:txBody>
      </p:sp>
      <p:sp>
        <p:nvSpPr>
          <p:cNvPr id="3" name="Text Placeholder 2"/>
          <p:cNvSpPr>
            <a:spLocks noGrp="1"/>
          </p:cNvSpPr>
          <p:nvPr>
            <p:ph type="body" idx="1"/>
          </p:nvPr>
        </p:nvSpPr>
        <p:spPr/>
        <p:txBody>
          <a:bodyPr>
            <a:normAutofit/>
          </a:bodyPr>
          <a:lstStyle/>
          <a:p>
            <a:r>
              <a:rPr lang="en-GB" sz="4000" i="1" dirty="0" smtClean="0">
                <a:solidFill>
                  <a:schemeClr val="accent5">
                    <a:lumMod val="50000"/>
                  </a:schemeClr>
                </a:solidFill>
              </a:rPr>
              <a:t>it shall be the duty of every employer to ensure, so far as is reasonably practicable, the health, safety and welfare at work of all his employees</a:t>
            </a:r>
            <a:r>
              <a:rPr lang="en-GB" sz="4000" dirty="0" smtClean="0">
                <a:solidFill>
                  <a:schemeClr val="accent5">
                    <a:lumMod val="50000"/>
                  </a:schemeClr>
                </a:solidFill>
              </a:rPr>
              <a:t> </a:t>
            </a:r>
            <a:r>
              <a:rPr lang="en-GB" sz="4000" b="1" dirty="0" smtClean="0">
                <a:solidFill>
                  <a:schemeClr val="accent5">
                    <a:lumMod val="50000"/>
                  </a:schemeClr>
                </a:solidFill>
              </a:rPr>
              <a:t>and </a:t>
            </a:r>
            <a:r>
              <a:rPr lang="en-GB" sz="4000" i="1" dirty="0" smtClean="0">
                <a:solidFill>
                  <a:schemeClr val="accent5">
                    <a:lumMod val="50000"/>
                  </a:schemeClr>
                </a:solidFill>
              </a:rPr>
              <a:t>it shall be the duty of every employer to conduct his undertaking in such a way as to ensure, so far as is reasonably practicable, that persons not in his employment who may be affected thereby are not thereby exposed to risks to their health or safety.</a:t>
            </a:r>
            <a:r>
              <a:rPr lang="en-GB" sz="4000" dirty="0" smtClean="0">
                <a:solidFill>
                  <a:schemeClr val="accent5">
                    <a:lumMod val="50000"/>
                  </a:schemeClr>
                </a:solidFill>
              </a:rPr>
              <a:t> </a:t>
            </a:r>
            <a:endParaRPr lang="en-GB" sz="4000" dirty="0">
              <a:solidFill>
                <a:schemeClr val="accent5">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13</a:t>
            </a:fld>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1898" y="0"/>
            <a:ext cx="11099800" cy="1836431"/>
          </a:xfrm>
        </p:spPr>
        <p:txBody>
          <a:bodyPr/>
          <a:lstStyle/>
          <a:p>
            <a:r>
              <a:rPr lang="en-GB" dirty="0" smtClean="0"/>
              <a:t>SFIRP / ALARP</a:t>
            </a:r>
            <a:endParaRPr lang="en-GB" dirty="0"/>
          </a:p>
        </p:txBody>
      </p:sp>
      <p:sp>
        <p:nvSpPr>
          <p:cNvPr id="3" name="Text Placeholder 2"/>
          <p:cNvSpPr>
            <a:spLocks noGrp="1"/>
          </p:cNvSpPr>
          <p:nvPr>
            <p:ph type="body" idx="1"/>
          </p:nvPr>
        </p:nvSpPr>
        <p:spPr>
          <a:xfrm>
            <a:off x="0" y="1836430"/>
            <a:ext cx="13004800" cy="7415519"/>
          </a:xfrm>
        </p:spPr>
        <p:txBody>
          <a:bodyPr>
            <a:normAutofit fontScale="85000" lnSpcReduction="20000"/>
          </a:bodyPr>
          <a:lstStyle/>
          <a:p>
            <a:r>
              <a:rPr lang="en-GB" i="1" dirty="0" smtClean="0"/>
              <a:t>“‘Reasonably practicable’ is a narrower term than ‘physically possible’ … a computation must be made by the owner in which the quantum of risk is placed on one scale and the sacrifice involved in the measures necessary for averting the risk (whether in money, time or trouble) is placed in the other, and that, if it be shown that there is </a:t>
            </a:r>
            <a:r>
              <a:rPr lang="en-GB" b="1" i="1" dirty="0" smtClean="0"/>
              <a:t>a gross disproportion</a:t>
            </a:r>
            <a:r>
              <a:rPr lang="en-GB" i="1" dirty="0" smtClean="0"/>
              <a:t> between them – the risk being insignificant in relation to the sacrifice – the defendants discharge the onus on them.”</a:t>
            </a:r>
            <a:endParaRPr lang="en-GB" dirty="0" smtClean="0"/>
          </a:p>
          <a:p>
            <a:r>
              <a:rPr lang="en-GB" i="1" dirty="0" smtClean="0"/>
              <a:t>In essence, making sure a risk has been reduced ALARP is about weighing the risk against the sacrifice needed to further reduce it. The decision is weighted in favour of health and safety because the presumption is that the duty-holder should implement the risk reduction measure. To avoid having to make this sacrifice, the duty-holder must be able to show that it would be grossly disproportionate to the benefits of risk reduction that would be achieved. Thus, the process is not one of balancing the costs and benefits of measures but, rather, </a:t>
            </a:r>
            <a:r>
              <a:rPr lang="en-GB" b="1" i="1" dirty="0" smtClean="0"/>
              <a:t>of adopting measures except where they are ruled out because they involve grossly disproportionate sacrifices</a:t>
            </a:r>
            <a:r>
              <a:rPr lang="en-GB" i="1" dirty="0" smtClean="0"/>
              <a:t>.</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14</a:t>
            </a:fld>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1270026" y="0"/>
            <a:ext cx="11734774" cy="9753600"/>
          </a:xfrm>
          <a:prstGeom prst="rect">
            <a:avLst/>
          </a:prstGeom>
          <a:noFill/>
          <a:ln w="9525">
            <a:noFill/>
            <a:miter lim="800000"/>
            <a:headEnd/>
            <a:tailEnd/>
          </a:ln>
        </p:spPr>
      </p:pic>
      <p:sp>
        <p:nvSpPr>
          <p:cNvPr id="6" name="Slide Number Placeholder 5"/>
          <p:cNvSpPr>
            <a:spLocks noGrp="1"/>
          </p:cNvSpPr>
          <p:nvPr>
            <p:ph type="sldNum" sz="quarter" idx="2"/>
          </p:nvPr>
        </p:nvSpPr>
        <p:spPr/>
        <p:txBody>
          <a:bodyPr/>
          <a:lstStyle/>
          <a:p>
            <a:fld id="{86CB4B4D-7CA3-9044-876B-883B54F8677D}" type="slidenum">
              <a:rPr lang="en-US" smtClean="0"/>
              <a:pPr/>
              <a:t>15</a:t>
            </a:fld>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Hazards and Risk</a:t>
            </a:r>
            <a:endParaRPr lang="en-GB" dirty="0"/>
          </a:p>
        </p:txBody>
      </p:sp>
      <p:sp>
        <p:nvSpPr>
          <p:cNvPr id="3" name="Text Placeholder 2"/>
          <p:cNvSpPr>
            <a:spLocks noGrp="1"/>
          </p:cNvSpPr>
          <p:nvPr>
            <p:ph type="body" idx="1"/>
          </p:nvPr>
        </p:nvSpPr>
        <p:spPr/>
        <p:txBody>
          <a:bodyPr/>
          <a:lstStyle/>
          <a:p>
            <a:r>
              <a:rPr lang="en-GB" dirty="0" smtClean="0"/>
              <a:t>A </a:t>
            </a:r>
            <a:r>
              <a:rPr lang="en-GB" i="1" dirty="0" smtClean="0"/>
              <a:t>hazard</a:t>
            </a:r>
            <a:r>
              <a:rPr lang="en-GB" dirty="0" smtClean="0"/>
              <a:t> is anything that may cause harm. </a:t>
            </a:r>
          </a:p>
          <a:p>
            <a:r>
              <a:rPr lang="en-GB" dirty="0" smtClean="0"/>
              <a:t>The </a:t>
            </a:r>
            <a:r>
              <a:rPr lang="en-GB" i="1" dirty="0" smtClean="0"/>
              <a:t>risk</a:t>
            </a:r>
            <a:r>
              <a:rPr lang="en-GB" dirty="0" smtClean="0"/>
              <a:t> is the combination of the </a:t>
            </a:r>
            <a:r>
              <a:rPr lang="en-GB" i="1" dirty="0" smtClean="0"/>
              <a:t>probability</a:t>
            </a:r>
            <a:r>
              <a:rPr lang="en-GB" dirty="0" smtClean="0"/>
              <a:t> that the hazard will lead to an accident and the likely </a:t>
            </a:r>
            <a:r>
              <a:rPr lang="en-GB" i="1" dirty="0" smtClean="0"/>
              <a:t>severity </a:t>
            </a:r>
            <a:r>
              <a:rPr lang="en-GB" dirty="0" smtClean="0"/>
              <a:t>of the accident if it occurs.</a:t>
            </a:r>
          </a:p>
          <a:p>
            <a:r>
              <a:rPr lang="en-GB" dirty="0" smtClean="0"/>
              <a:t>For each hazard, the risk is assessed and if the risk is not acceptable but can be made tolerable, measures must be introduced to reduce it ALARP. </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16</a:t>
            </a:fld>
            <a:endParaRPr 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Industry Standards and Guidance on </a:t>
            </a:r>
            <a:r>
              <a:rPr lang="en-GB" i="1" dirty="0" smtClean="0"/>
              <a:t>How Safe is Safe Enough?</a:t>
            </a:r>
            <a:endParaRPr lang="en-GB" dirty="0"/>
          </a:p>
        </p:txBody>
      </p:sp>
      <p:sp>
        <p:nvSpPr>
          <p:cNvPr id="3" name="Text Placeholder 2"/>
          <p:cNvSpPr>
            <a:spLocks noGrp="1"/>
          </p:cNvSpPr>
          <p:nvPr>
            <p:ph type="body" idx="1"/>
          </p:nvPr>
        </p:nvSpPr>
        <p:spPr/>
        <p:txBody>
          <a:bodyPr/>
          <a:lstStyle/>
          <a:p>
            <a:r>
              <a:rPr lang="en-GB" dirty="0" smtClean="0"/>
              <a:t>Aviation: Catastrophic failures must be </a:t>
            </a:r>
            <a:r>
              <a:rPr lang="en-GB" i="1" dirty="0" smtClean="0"/>
              <a:t>extremely improbable</a:t>
            </a:r>
            <a:r>
              <a:rPr lang="en-GB" dirty="0" smtClean="0"/>
              <a:t> </a:t>
            </a:r>
            <a:r>
              <a:rPr lang="en-GB" dirty="0" smtClean="0">
                <a:solidFill>
                  <a:srgbClr val="641303"/>
                </a:solidFill>
              </a:rPr>
              <a:t>Interpreted as 10</a:t>
            </a:r>
            <a:r>
              <a:rPr lang="en-GB" baseline="30000" dirty="0" smtClean="0">
                <a:solidFill>
                  <a:srgbClr val="641303"/>
                </a:solidFill>
              </a:rPr>
              <a:t>-9 </a:t>
            </a:r>
            <a:r>
              <a:rPr lang="en-GB" dirty="0" smtClean="0">
                <a:solidFill>
                  <a:srgbClr val="641303"/>
                </a:solidFill>
              </a:rPr>
              <a:t>/ hour or 1 failure per billion hours.</a:t>
            </a:r>
          </a:p>
          <a:p>
            <a:r>
              <a:rPr lang="en-GB" dirty="0" smtClean="0">
                <a:solidFill>
                  <a:srgbClr val="0000FF"/>
                </a:solidFill>
              </a:rPr>
              <a:t>Contrast this with guidance in the nuclear industry</a:t>
            </a:r>
          </a:p>
          <a:p>
            <a:r>
              <a:rPr lang="en-GB" i="1" dirty="0" smtClean="0"/>
              <a:t>“Reliability claims  for  a  single  software  based  system  important  to  safety  of  lower than 10</a:t>
            </a:r>
            <a:r>
              <a:rPr lang="en-GB" i="1" baseline="30000" dirty="0" smtClean="0"/>
              <a:t>-4</a:t>
            </a:r>
            <a:r>
              <a:rPr lang="en-GB" i="1" dirty="0" smtClean="0"/>
              <a:t> probability of failure (on demand or  dangerous failure per year) shall be treated with extreme caution”.</a:t>
            </a:r>
            <a:r>
              <a:rPr lang="en-GB" dirty="0" smtClean="0"/>
              <a:t> </a:t>
            </a:r>
            <a:r>
              <a:rPr lang="en-GB" dirty="0" smtClean="0">
                <a:solidFill>
                  <a:schemeClr val="accent5">
                    <a:lumMod val="50000"/>
                  </a:schemeClr>
                </a:solidFill>
              </a:rPr>
              <a:t>10</a:t>
            </a:r>
            <a:r>
              <a:rPr lang="en-GB" baseline="30000" dirty="0" smtClean="0">
                <a:solidFill>
                  <a:schemeClr val="accent5">
                    <a:lumMod val="50000"/>
                  </a:schemeClr>
                </a:solidFill>
              </a:rPr>
              <a:t>-4</a:t>
            </a:r>
            <a:r>
              <a:rPr lang="en-GB" dirty="0" smtClean="0">
                <a:solidFill>
                  <a:schemeClr val="accent5">
                    <a:lumMod val="50000"/>
                  </a:schemeClr>
                </a:solidFill>
              </a:rPr>
              <a:t> / year is about </a:t>
            </a:r>
            <a:r>
              <a:rPr lang="en-GB" smtClean="0">
                <a:solidFill>
                  <a:schemeClr val="accent5">
                    <a:lumMod val="50000"/>
                  </a:schemeClr>
                </a:solidFill>
              </a:rPr>
              <a:t>10</a:t>
            </a:r>
            <a:r>
              <a:rPr lang="en-GB" baseline="30000" smtClean="0">
                <a:solidFill>
                  <a:schemeClr val="accent5">
                    <a:lumMod val="50000"/>
                  </a:schemeClr>
                </a:solidFill>
              </a:rPr>
              <a:t>-8 </a:t>
            </a:r>
            <a:r>
              <a:rPr lang="en-GB" dirty="0" smtClean="0">
                <a:solidFill>
                  <a:schemeClr val="accent5">
                    <a:lumMod val="50000"/>
                  </a:schemeClr>
                </a:solidFill>
              </a:rPr>
              <a:t>/hour</a:t>
            </a:r>
            <a:endParaRPr lang="en-GB" dirty="0">
              <a:solidFill>
                <a:schemeClr val="accent5">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17</a:t>
            </a:fld>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1099800" cy="2159000"/>
          </a:xfrm>
        </p:spPr>
        <p:txBody>
          <a:bodyPr/>
          <a:lstStyle/>
          <a:p>
            <a:r>
              <a:rPr lang="en-GB" dirty="0" smtClean="0"/>
              <a:t>Failures: Random &amp; Systematic</a:t>
            </a:r>
            <a:endParaRPr lang="en-GB" dirty="0"/>
          </a:p>
        </p:txBody>
      </p:sp>
      <p:pic>
        <p:nvPicPr>
          <p:cNvPr id="11" name="Picture 10" descr="filiform-corrosion.png"/>
          <p:cNvPicPr>
            <a:picLocks noChangeAspect="1"/>
          </p:cNvPicPr>
          <p:nvPr/>
        </p:nvPicPr>
        <p:blipFill>
          <a:blip r:embed="rId2"/>
          <a:stretch>
            <a:fillRect/>
          </a:stretch>
        </p:blipFill>
        <p:spPr>
          <a:xfrm>
            <a:off x="952500" y="1634317"/>
            <a:ext cx="4632769" cy="3675700"/>
          </a:xfrm>
          <a:prstGeom prst="rect">
            <a:avLst/>
          </a:prstGeom>
        </p:spPr>
      </p:pic>
      <p:pic>
        <p:nvPicPr>
          <p:cNvPr id="12" name="Picture 11" descr="broken wire.jpg"/>
          <p:cNvPicPr>
            <a:picLocks noChangeAspect="1"/>
          </p:cNvPicPr>
          <p:nvPr/>
        </p:nvPicPr>
        <p:blipFill>
          <a:blip r:embed="rId3"/>
          <a:stretch>
            <a:fillRect/>
          </a:stretch>
        </p:blipFill>
        <p:spPr>
          <a:xfrm>
            <a:off x="7151367" y="1634317"/>
            <a:ext cx="4900933" cy="3675700"/>
          </a:xfrm>
          <a:prstGeom prst="rect">
            <a:avLst/>
          </a:prstGeom>
        </p:spPr>
      </p:pic>
      <p:sp>
        <p:nvSpPr>
          <p:cNvPr id="13" name="TextBox 12"/>
          <p:cNvSpPr txBox="1"/>
          <p:nvPr/>
        </p:nvSpPr>
        <p:spPr>
          <a:xfrm>
            <a:off x="1522734" y="5333100"/>
            <a:ext cx="10529566" cy="44884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Arial"/>
                <a:ea typeface="+mn-ea"/>
                <a:cs typeface="Arial"/>
                <a:sym typeface="Helvetica Light"/>
              </a:rPr>
              <a:t>Most Safety engineering</a:t>
            </a:r>
            <a:r>
              <a:rPr kumimoji="0" lang="en-GB" sz="3600" b="0" i="0" u="none" strike="noStrike" cap="none" spc="0" normalizeH="0" dirty="0" smtClean="0">
                <a:ln>
                  <a:noFill/>
                </a:ln>
                <a:solidFill>
                  <a:srgbClr val="000000"/>
                </a:solidFill>
                <a:effectLst/>
                <a:uFillTx/>
                <a:latin typeface="Arial"/>
                <a:ea typeface="+mn-ea"/>
                <a:cs typeface="Arial"/>
                <a:sym typeface="Helvetica Light"/>
              </a:rPr>
              <a:t> focuses on </a:t>
            </a:r>
            <a:r>
              <a:rPr kumimoji="0" lang="en-GB" sz="3600" b="1" i="0" u="none" strike="noStrike" cap="none" spc="0" normalizeH="0" dirty="0" smtClean="0">
                <a:ln>
                  <a:noFill/>
                </a:ln>
                <a:solidFill>
                  <a:srgbClr val="000000"/>
                </a:solidFill>
                <a:effectLst/>
                <a:uFillTx/>
                <a:latin typeface="Arial"/>
                <a:ea typeface="+mn-ea"/>
                <a:cs typeface="Arial"/>
                <a:sym typeface="Helvetica Light"/>
              </a:rPr>
              <a:t>random </a:t>
            </a:r>
            <a:r>
              <a:rPr kumimoji="0" lang="en-GB" sz="3600" b="0" i="0" u="none" strike="noStrike" cap="none" spc="0" normalizeH="0" dirty="0" smtClean="0">
                <a:ln>
                  <a:noFill/>
                </a:ln>
                <a:solidFill>
                  <a:srgbClr val="000000"/>
                </a:solidFill>
                <a:effectLst/>
                <a:uFillTx/>
                <a:latin typeface="Arial"/>
                <a:ea typeface="+mn-ea"/>
                <a:cs typeface="Arial"/>
                <a:sym typeface="Helvetica Light"/>
              </a:rPr>
              <a:t>failures, caused by stuck valves, corrosion, broken wires or failed components, for example.</a:t>
            </a:r>
          </a:p>
          <a:p>
            <a:pPr marL="0" marR="0" indent="0" algn="ctr" defTabSz="584200" rtl="0" fontAlgn="auto" latinLnBrk="0" hangingPunct="0">
              <a:lnSpc>
                <a:spcPct val="100000"/>
              </a:lnSpc>
              <a:spcBef>
                <a:spcPts val="0"/>
              </a:spcBef>
              <a:spcAft>
                <a:spcPts val="0"/>
              </a:spcAft>
              <a:buClrTx/>
              <a:buSzTx/>
              <a:buFontTx/>
              <a:buNone/>
              <a:tabLst/>
            </a:pPr>
            <a:endParaRPr kumimoji="0" lang="en-GB" sz="1700" b="0" i="0" u="none" strike="noStrike" cap="none" spc="0" normalizeH="0" dirty="0" smtClean="0">
              <a:ln>
                <a:noFill/>
              </a:ln>
              <a:solidFill>
                <a:srgbClr val="000000"/>
              </a:solidFill>
              <a:effectLst/>
              <a:uFillTx/>
              <a:latin typeface="Arial"/>
              <a:ea typeface="+mn-ea"/>
              <a:cs typeface="Arial"/>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en-GB" dirty="0" smtClean="0">
                <a:solidFill>
                  <a:schemeClr val="accent1"/>
                </a:solidFill>
                <a:latin typeface="Arial"/>
                <a:cs typeface="Arial"/>
              </a:rPr>
              <a:t>Design engineers select components that are known to have high enough reliability</a:t>
            </a:r>
            <a:r>
              <a:rPr kumimoji="0" lang="en-GB" sz="3600" b="0" i="0" u="none" strike="noStrike" cap="none" spc="0" normalizeH="0" dirty="0" smtClean="0">
                <a:ln>
                  <a:noFill/>
                </a:ln>
                <a:solidFill>
                  <a:srgbClr val="000000"/>
                </a:solidFill>
                <a:effectLst/>
                <a:uFillTx/>
                <a:latin typeface="Arial"/>
                <a:ea typeface="+mn-ea"/>
                <a:cs typeface="Arial"/>
                <a:sym typeface="Helvetica Light"/>
              </a:rPr>
              <a:t> </a:t>
            </a:r>
          </a:p>
          <a:p>
            <a:pPr marL="0" marR="0" indent="0" algn="ctr" defTabSz="584200" rtl="0" fontAlgn="auto" latinLnBrk="0" hangingPunct="0">
              <a:lnSpc>
                <a:spcPct val="100000"/>
              </a:lnSpc>
              <a:spcBef>
                <a:spcPts val="0"/>
              </a:spcBef>
              <a:spcAft>
                <a:spcPts val="0"/>
              </a:spcAft>
              <a:buClrTx/>
              <a:buSzTx/>
              <a:buFontTx/>
              <a:buNone/>
              <a:tabLst/>
            </a:pPr>
            <a:endParaRPr lang="en-GB" sz="900" baseline="0" dirty="0" smtClean="0">
              <a:latin typeface="Arial"/>
              <a:cs typeface="Arial"/>
            </a:endParaRPr>
          </a:p>
          <a:p>
            <a:pPr marL="0" marR="0" indent="0" algn="ctr" defTabSz="584200" rtl="0" fontAlgn="auto" latinLnBrk="0" hangingPunct="0">
              <a:lnSpc>
                <a:spcPct val="100000"/>
              </a:lnSpc>
              <a:spcBef>
                <a:spcPts val="0"/>
              </a:spcBef>
              <a:spcAft>
                <a:spcPts val="0"/>
              </a:spcAft>
              <a:buClrTx/>
              <a:buSzTx/>
              <a:buFontTx/>
              <a:buNone/>
              <a:tabLst/>
            </a:pPr>
            <a:r>
              <a:rPr kumimoji="0" lang="en-GB" sz="3600" b="0" i="1" u="none" strike="noStrike" cap="none" spc="0" normalizeH="0" dirty="0" smtClean="0">
                <a:ln>
                  <a:noFill/>
                </a:ln>
                <a:solidFill>
                  <a:schemeClr val="accent5">
                    <a:lumMod val="75000"/>
                  </a:schemeClr>
                </a:solidFill>
                <a:effectLst/>
                <a:uFillTx/>
                <a:latin typeface="Arial"/>
                <a:ea typeface="+mn-ea"/>
                <a:cs typeface="Arial"/>
                <a:sym typeface="Helvetica Light"/>
              </a:rPr>
              <a:t>Software </a:t>
            </a:r>
            <a:r>
              <a:rPr kumimoji="0" lang="en-GB" sz="3600" b="0" u="none" strike="noStrike" cap="none" spc="0" normalizeH="0" dirty="0" smtClean="0">
                <a:ln>
                  <a:noFill/>
                </a:ln>
                <a:solidFill>
                  <a:schemeClr val="accent5">
                    <a:lumMod val="75000"/>
                  </a:schemeClr>
                </a:solidFill>
                <a:effectLst/>
                <a:uFillTx/>
                <a:latin typeface="Arial"/>
                <a:ea typeface="+mn-ea"/>
                <a:cs typeface="Arial"/>
                <a:sym typeface="Helvetica Light"/>
              </a:rPr>
              <a:t>failures are </a:t>
            </a:r>
            <a:r>
              <a:rPr kumimoji="0" lang="en-GB" sz="3600" b="0" i="1" u="none" strike="noStrike" cap="none" spc="0" normalizeH="0" dirty="0" smtClean="0">
                <a:ln>
                  <a:noFill/>
                </a:ln>
                <a:solidFill>
                  <a:schemeClr val="accent5">
                    <a:lumMod val="75000"/>
                  </a:schemeClr>
                </a:solidFill>
                <a:effectLst/>
                <a:uFillTx/>
                <a:latin typeface="Arial"/>
                <a:ea typeface="+mn-ea"/>
                <a:cs typeface="Arial"/>
                <a:sym typeface="Helvetica Light"/>
              </a:rPr>
              <a:t>systematic. </a:t>
            </a:r>
            <a:r>
              <a:rPr kumimoji="0" lang="en-GB" sz="3600" b="0" u="none" strike="noStrike" cap="none" spc="0" normalizeH="0" dirty="0" smtClean="0">
                <a:ln>
                  <a:noFill/>
                </a:ln>
                <a:solidFill>
                  <a:schemeClr val="accent5">
                    <a:lumMod val="75000"/>
                  </a:schemeClr>
                </a:solidFill>
                <a:effectLst/>
                <a:uFillTx/>
                <a:latin typeface="Arial"/>
                <a:ea typeface="+mn-ea"/>
                <a:cs typeface="Arial"/>
                <a:sym typeface="Helvetica Light"/>
              </a:rPr>
              <a:t>They occur </a:t>
            </a:r>
            <a:r>
              <a:rPr kumimoji="0" lang="en-GB" sz="3600" b="1" u="none" strike="noStrike" cap="none" spc="0" normalizeH="0" dirty="0" smtClean="0">
                <a:ln>
                  <a:noFill/>
                </a:ln>
                <a:solidFill>
                  <a:schemeClr val="accent5">
                    <a:lumMod val="75000"/>
                  </a:schemeClr>
                </a:solidFill>
                <a:effectLst/>
                <a:uFillTx/>
                <a:latin typeface="Arial"/>
                <a:ea typeface="+mn-ea"/>
                <a:cs typeface="Arial"/>
                <a:sym typeface="Helvetica Light"/>
              </a:rPr>
              <a:t>whenever </a:t>
            </a:r>
            <a:r>
              <a:rPr kumimoji="0" lang="en-GB" sz="3600" b="0" u="none" strike="noStrike" cap="none" spc="0" normalizeH="0" dirty="0" smtClean="0">
                <a:ln>
                  <a:noFill/>
                </a:ln>
                <a:solidFill>
                  <a:schemeClr val="accent5">
                    <a:lumMod val="75000"/>
                  </a:schemeClr>
                </a:solidFill>
                <a:effectLst/>
                <a:uFillTx/>
                <a:latin typeface="Arial"/>
                <a:ea typeface="+mn-ea"/>
                <a:cs typeface="Arial"/>
                <a:sym typeface="Helvetica Light"/>
              </a:rPr>
              <a:t>the triggering conditions arise.</a:t>
            </a:r>
            <a:endParaRPr kumimoji="0" lang="en-GB" sz="3600" b="0" i="1" u="none" strike="noStrike" cap="none" spc="0" normalizeH="0" baseline="0" dirty="0">
              <a:ln>
                <a:noFill/>
              </a:ln>
              <a:solidFill>
                <a:schemeClr val="accent5">
                  <a:lumMod val="75000"/>
                </a:schemeClr>
              </a:solidFill>
              <a:effectLst/>
              <a:uFillTx/>
              <a:latin typeface="Arial"/>
              <a:ea typeface="+mn-ea"/>
              <a:cs typeface="Arial"/>
              <a:sym typeface="Helvetica Light"/>
            </a:endParaRPr>
          </a:p>
        </p:txBody>
      </p:sp>
      <p:sp>
        <p:nvSpPr>
          <p:cNvPr id="14" name="Slide Number Placeholder 13"/>
          <p:cNvSpPr>
            <a:spLocks noGrp="1"/>
          </p:cNvSpPr>
          <p:nvPr>
            <p:ph type="sldNum" sz="quarter" idx="2"/>
          </p:nvPr>
        </p:nvSpPr>
        <p:spPr/>
        <p:txBody>
          <a:bodyPr/>
          <a:lstStyle/>
          <a:p>
            <a:fld id="{86CB4B4D-7CA3-9044-876B-883B54F8677D}" type="slidenum">
              <a:rPr lang="en-US" smtClean="0"/>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based Systems</a:t>
            </a:r>
            <a:endParaRPr lang="en-GB" dirty="0"/>
          </a:p>
        </p:txBody>
      </p:sp>
      <p:sp>
        <p:nvSpPr>
          <p:cNvPr id="4" name="Text Placeholder 3"/>
          <p:cNvSpPr>
            <a:spLocks noGrp="1"/>
          </p:cNvSpPr>
          <p:nvPr>
            <p:ph type="body" idx="1"/>
          </p:nvPr>
        </p:nvSpPr>
        <p:spPr>
          <a:xfrm>
            <a:off x="293066" y="2603500"/>
            <a:ext cx="12328306" cy="6286500"/>
          </a:xfrm>
        </p:spPr>
        <p:txBody>
          <a:bodyPr>
            <a:noAutofit/>
          </a:bodyPr>
          <a:lstStyle/>
          <a:p>
            <a:r>
              <a:rPr lang="en-GB" sz="3200" dirty="0" smtClean="0"/>
              <a:t>Complex: 100,000,000 </a:t>
            </a:r>
            <a:r>
              <a:rPr lang="en-GB" sz="3200" dirty="0" err="1" smtClean="0"/>
              <a:t>LoC</a:t>
            </a:r>
            <a:r>
              <a:rPr lang="en-GB" sz="3200" dirty="0" smtClean="0"/>
              <a:t> in a car …</a:t>
            </a:r>
          </a:p>
          <a:p>
            <a:r>
              <a:rPr lang="en-GB" sz="3200" dirty="0" smtClean="0"/>
              <a:t>Failures are </a:t>
            </a:r>
            <a:r>
              <a:rPr lang="en-GB" sz="3200" i="1" dirty="0" smtClean="0"/>
              <a:t>systematic</a:t>
            </a:r>
            <a:r>
              <a:rPr lang="en-GB" sz="3200" dirty="0" smtClean="0"/>
              <a:t> but the triggering conditions arise at </a:t>
            </a:r>
            <a:r>
              <a:rPr lang="en-GB" sz="3200" i="1" dirty="0" smtClean="0"/>
              <a:t>uncertain intervals</a:t>
            </a:r>
            <a:endParaRPr lang="en-GB" sz="3200" dirty="0" smtClean="0"/>
          </a:p>
          <a:p>
            <a:r>
              <a:rPr lang="en-GB" sz="3200" b="1" i="1" dirty="0" smtClean="0"/>
              <a:t>Epistemic </a:t>
            </a:r>
            <a:r>
              <a:rPr lang="en-GB" sz="3200" dirty="0" smtClean="0"/>
              <a:t>Uncertainty because we do not fully understand the complex system</a:t>
            </a:r>
          </a:p>
          <a:p>
            <a:r>
              <a:rPr lang="en-GB" sz="3200" b="1" i="1" dirty="0" err="1" smtClean="0"/>
              <a:t>Aleatoric</a:t>
            </a:r>
            <a:r>
              <a:rPr lang="en-GB" sz="3200" dirty="0" smtClean="0"/>
              <a:t> uncertainty because inputs arise through real-world interactions that are random.</a:t>
            </a:r>
          </a:p>
          <a:p>
            <a:r>
              <a:rPr lang="en-GB" sz="3200" b="1" i="1" dirty="0" smtClean="0">
                <a:solidFill>
                  <a:schemeClr val="accent5">
                    <a:lumMod val="75000"/>
                  </a:schemeClr>
                </a:solidFill>
              </a:rPr>
              <a:t>Probability</a:t>
            </a:r>
            <a:r>
              <a:rPr lang="en-GB" sz="3200" dirty="0" smtClean="0">
                <a:solidFill>
                  <a:schemeClr val="accent5">
                    <a:lumMod val="75000"/>
                  </a:schemeClr>
                </a:solidFill>
              </a:rPr>
              <a:t> is how we reason about uncertainty</a:t>
            </a:r>
          </a:p>
          <a:p>
            <a:pPr lvl="1"/>
            <a:r>
              <a:rPr lang="en-GB" sz="2800" b="1" dirty="0" smtClean="0">
                <a:solidFill>
                  <a:schemeClr val="accent5">
                    <a:lumMod val="75000"/>
                  </a:schemeClr>
                </a:solidFill>
              </a:rPr>
              <a:t>Remarkably, this is still controversial!</a:t>
            </a:r>
            <a:endParaRPr lang="en-GB" sz="2400" b="1" dirty="0" smtClean="0">
              <a:solidFill>
                <a:schemeClr val="accent5">
                  <a:lumMod val="75000"/>
                </a:schemeClr>
              </a:solidFill>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Shape 143"/>
          <p:cNvSpPr>
            <a:spLocks noGrp="1"/>
          </p:cNvSpPr>
          <p:nvPr>
            <p:ph type="title"/>
          </p:nvPr>
        </p:nvSpPr>
        <p:spPr>
          <a:xfrm>
            <a:off x="102466" y="444500"/>
            <a:ext cx="12799869" cy="2159000"/>
          </a:xfrm>
          <a:prstGeom prst="rect">
            <a:avLst/>
          </a:prstGeom>
        </p:spPr>
        <p:txBody>
          <a:bodyPr/>
          <a:lstStyle/>
          <a:p>
            <a:r>
              <a:t>Software is a matter of life and death</a:t>
            </a:r>
          </a:p>
        </p:txBody>
      </p:sp>
      <p:sp>
        <p:nvSpPr>
          <p:cNvPr id="144" name="Shape 144"/>
          <p:cNvSpPr>
            <a:spLocks noGrp="1"/>
          </p:cNvSpPr>
          <p:nvPr>
            <p:ph type="body" idx="1"/>
          </p:nvPr>
        </p:nvSpPr>
        <p:spPr>
          <a:prstGeom prst="rect">
            <a:avLst/>
          </a:prstGeom>
        </p:spPr>
        <p:txBody>
          <a:bodyPr/>
          <a:lstStyle/>
          <a:p>
            <a:pPr marL="391159" indent="-391159" defTabSz="514095">
              <a:spcBef>
                <a:spcPts val="3600"/>
              </a:spcBef>
              <a:defRPr sz="3168"/>
            </a:pPr>
            <a:r>
              <a:t>What causes accidents?</a:t>
            </a:r>
          </a:p>
          <a:p>
            <a:pPr marL="391159" indent="-391159" defTabSz="514095">
              <a:spcBef>
                <a:spcPts val="3600"/>
              </a:spcBef>
              <a:defRPr sz="3168"/>
            </a:pPr>
            <a:r>
              <a:t>Safety and Engineering</a:t>
            </a:r>
          </a:p>
          <a:p>
            <a:pPr marL="391159" indent="-391159" defTabSz="514095">
              <a:spcBef>
                <a:spcPts val="3600"/>
              </a:spcBef>
              <a:defRPr sz="3168"/>
            </a:pPr>
            <a:r>
              <a:t>How safe is safe enough?</a:t>
            </a:r>
          </a:p>
          <a:p>
            <a:pPr marL="391159" indent="-391159" defTabSz="514095">
              <a:spcBef>
                <a:spcPts val="3600"/>
              </a:spcBef>
              <a:defRPr sz="3168"/>
            </a:pPr>
            <a:r>
              <a:t>Safety and Reliability: how reliable is a program that has run without failing for more than a year?</a:t>
            </a:r>
          </a:p>
          <a:p>
            <a:pPr marL="391159" indent="-391159" defTabSz="514095">
              <a:spcBef>
                <a:spcPts val="3600"/>
              </a:spcBef>
              <a:defRPr sz="3168"/>
            </a:pPr>
            <a:r>
              <a:t>A critical look at the international standards for safety-critical software</a:t>
            </a:r>
          </a:p>
          <a:p>
            <a:pPr marL="391159" indent="-391159" defTabSz="514095">
              <a:spcBef>
                <a:spcPts val="3600"/>
              </a:spcBef>
              <a:defRPr sz="3168"/>
            </a:pPr>
            <a:r>
              <a:t>Safety and security</a:t>
            </a:r>
          </a:p>
        </p:txBody>
      </p:sp>
      <p:sp>
        <p:nvSpPr>
          <p:cNvPr id="145" name="Shape 145"/>
          <p:cNvSpPr/>
          <p:nvPr/>
        </p:nvSpPr>
        <p:spPr>
          <a:xfrm>
            <a:off x="5116619" y="9155310"/>
            <a:ext cx="7864525" cy="5588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defRPr sz="3000" b="1" i="1">
                <a:latin typeface="Helvetica"/>
                <a:ea typeface="Helvetica"/>
                <a:cs typeface="Helvetica"/>
                <a:sym typeface="Helvetica"/>
              </a:defRPr>
            </a:lvl1pPr>
          </a:lstStyle>
          <a:p>
            <a:r>
              <a:t>See the lecture transcript for all references</a:t>
            </a:r>
          </a:p>
        </p:txBody>
      </p:sp>
      <p:sp>
        <p:nvSpPr>
          <p:cNvPr id="146" name="Shape 146"/>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What can we learn from testing?</a:t>
            </a:r>
            <a:endParaRPr lang="en-GB" dirty="0">
              <a:solidFill>
                <a:srgbClr val="0000FF"/>
              </a:solidFill>
            </a:endParaRPr>
          </a:p>
        </p:txBody>
      </p:sp>
      <p:sp>
        <p:nvSpPr>
          <p:cNvPr id="3" name="Text Placeholder 2"/>
          <p:cNvSpPr>
            <a:spLocks noGrp="1"/>
          </p:cNvSpPr>
          <p:nvPr>
            <p:ph type="body" idx="1"/>
          </p:nvPr>
        </p:nvSpPr>
        <p:spPr>
          <a:xfrm>
            <a:off x="0" y="2603500"/>
            <a:ext cx="13004800" cy="6286500"/>
          </a:xfrm>
        </p:spPr>
        <p:txBody>
          <a:bodyPr/>
          <a:lstStyle/>
          <a:p>
            <a:pPr algn="ctr">
              <a:buNone/>
            </a:pPr>
            <a:r>
              <a:rPr lang="en-GB" dirty="0" smtClean="0"/>
              <a:t>We know that</a:t>
            </a:r>
          </a:p>
          <a:p>
            <a:pPr algn="ctr">
              <a:buNone/>
            </a:pPr>
            <a:r>
              <a:rPr lang="en-GB" dirty="0" smtClean="0">
                <a:solidFill>
                  <a:schemeClr val="accent5">
                    <a:lumMod val="75000"/>
                  </a:schemeClr>
                </a:solidFill>
              </a:rPr>
              <a:t>Testing cannot show the </a:t>
            </a:r>
            <a:r>
              <a:rPr lang="en-GB" i="1" dirty="0" smtClean="0">
                <a:solidFill>
                  <a:schemeClr val="accent5">
                    <a:lumMod val="75000"/>
                  </a:schemeClr>
                </a:solidFill>
              </a:rPr>
              <a:t>absence</a:t>
            </a:r>
            <a:r>
              <a:rPr lang="en-GB" dirty="0" smtClean="0">
                <a:solidFill>
                  <a:schemeClr val="accent5">
                    <a:lumMod val="75000"/>
                  </a:schemeClr>
                </a:solidFill>
              </a:rPr>
              <a:t> of defects, only the </a:t>
            </a:r>
            <a:r>
              <a:rPr lang="en-GB" i="1" dirty="0" smtClean="0">
                <a:solidFill>
                  <a:schemeClr val="accent5">
                    <a:lumMod val="75000"/>
                  </a:schemeClr>
                </a:solidFill>
              </a:rPr>
              <a:t>presence</a:t>
            </a:r>
            <a:r>
              <a:rPr lang="en-GB" dirty="0" smtClean="0">
                <a:solidFill>
                  <a:schemeClr val="accent5">
                    <a:lumMod val="75000"/>
                  </a:schemeClr>
                </a:solidFill>
              </a:rPr>
              <a:t> of defects</a:t>
            </a:r>
          </a:p>
          <a:p>
            <a:pPr algn="ctr">
              <a:buNone/>
            </a:pPr>
            <a:r>
              <a:rPr lang="en-GB" dirty="0" smtClean="0">
                <a:solidFill>
                  <a:srgbClr val="0000FF"/>
                </a:solidFill>
              </a:rPr>
              <a:t>But, making some strong assumptions ….</a:t>
            </a:r>
          </a:p>
          <a:p>
            <a:pPr algn="ctr">
              <a:buNone/>
            </a:pPr>
            <a:r>
              <a:rPr lang="en-GB" sz="4400" b="1" dirty="0" smtClean="0">
                <a:solidFill>
                  <a:srgbClr val="0000FF"/>
                </a:solidFill>
              </a:rPr>
              <a:t>How reliable is a program that has never failed?</a:t>
            </a:r>
            <a:endParaRPr lang="en-GB" sz="4400" b="1" dirty="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20</a:t>
            </a:fld>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reliable is a program that has run for 10,000 hours without failing?</a:t>
            </a:r>
            <a:endParaRPr lang="en-GB" dirty="0"/>
          </a:p>
        </p:txBody>
      </p:sp>
      <p:sp>
        <p:nvSpPr>
          <p:cNvPr id="3" name="Text Placeholder 2"/>
          <p:cNvSpPr>
            <a:spLocks noGrp="1"/>
          </p:cNvSpPr>
          <p:nvPr>
            <p:ph type="body" idx="1"/>
          </p:nvPr>
        </p:nvSpPr>
        <p:spPr>
          <a:xfrm>
            <a:off x="518378" y="2603500"/>
            <a:ext cx="11948605" cy="6286500"/>
          </a:xfrm>
        </p:spPr>
        <p:txBody>
          <a:bodyPr>
            <a:normAutofit lnSpcReduction="10000"/>
          </a:bodyPr>
          <a:lstStyle/>
          <a:p>
            <a:r>
              <a:rPr lang="en-GB" dirty="0" smtClean="0"/>
              <a:t>What is its </a:t>
            </a:r>
            <a:r>
              <a:rPr lang="en-GB" b="1" dirty="0" smtClean="0"/>
              <a:t>probability of failing per hour (</a:t>
            </a:r>
            <a:r>
              <a:rPr lang="en-GB" b="1" i="1" dirty="0" err="1" smtClean="0"/>
              <a:t>pfh</a:t>
            </a:r>
            <a:r>
              <a:rPr lang="en-GB" b="1" dirty="0" smtClean="0"/>
              <a:t>)?</a:t>
            </a:r>
          </a:p>
          <a:p>
            <a:r>
              <a:rPr lang="en-GB" dirty="0" smtClean="0">
                <a:solidFill>
                  <a:schemeClr val="accent5">
                    <a:lumMod val="75000"/>
                  </a:schemeClr>
                </a:solidFill>
              </a:rPr>
              <a:t>We can be 50% confident that the </a:t>
            </a:r>
            <a:r>
              <a:rPr lang="en-GB" dirty="0" err="1" smtClean="0">
                <a:solidFill>
                  <a:schemeClr val="accent5">
                    <a:lumMod val="75000"/>
                  </a:schemeClr>
                </a:solidFill>
              </a:rPr>
              <a:t>pfh</a:t>
            </a:r>
            <a:r>
              <a:rPr lang="en-GB" dirty="0" smtClean="0">
                <a:solidFill>
                  <a:schemeClr val="accent5">
                    <a:lumMod val="75000"/>
                  </a:schemeClr>
                </a:solidFill>
              </a:rPr>
              <a:t> is 10</a:t>
            </a:r>
            <a:r>
              <a:rPr lang="en-GB" baseline="30000" dirty="0" smtClean="0">
                <a:solidFill>
                  <a:schemeClr val="accent5">
                    <a:lumMod val="75000"/>
                  </a:schemeClr>
                </a:solidFill>
              </a:rPr>
              <a:t>-4</a:t>
            </a:r>
            <a:r>
              <a:rPr lang="en-GB" dirty="0" smtClean="0">
                <a:solidFill>
                  <a:schemeClr val="accent5">
                    <a:lumMod val="75000"/>
                  </a:schemeClr>
                </a:solidFill>
              </a:rPr>
              <a:t> or 1 failure in 10,000 hours.</a:t>
            </a:r>
          </a:p>
          <a:p>
            <a:r>
              <a:rPr lang="en-GB" dirty="0" smtClean="0">
                <a:solidFill>
                  <a:srgbClr val="0000FF"/>
                </a:solidFill>
              </a:rPr>
              <a:t>If we need 99% confidence that the </a:t>
            </a:r>
            <a:r>
              <a:rPr lang="en-GB" dirty="0" err="1" smtClean="0">
                <a:solidFill>
                  <a:srgbClr val="0000FF"/>
                </a:solidFill>
              </a:rPr>
              <a:t>pfh</a:t>
            </a:r>
            <a:r>
              <a:rPr lang="en-GB" dirty="0" smtClean="0">
                <a:solidFill>
                  <a:srgbClr val="0000FF"/>
                </a:solidFill>
              </a:rPr>
              <a:t> is 10</a:t>
            </a:r>
            <a:r>
              <a:rPr lang="en-GB" baseline="30000" dirty="0" smtClean="0">
                <a:solidFill>
                  <a:srgbClr val="0000FF"/>
                </a:solidFill>
              </a:rPr>
              <a:t>-4</a:t>
            </a:r>
            <a:r>
              <a:rPr lang="en-GB" dirty="0" smtClean="0">
                <a:solidFill>
                  <a:srgbClr val="0000FF"/>
                </a:solidFill>
              </a:rPr>
              <a:t> then we need 46,000 hours of failure free operation</a:t>
            </a:r>
          </a:p>
          <a:p>
            <a:r>
              <a:rPr lang="en-GB" dirty="0" smtClean="0">
                <a:solidFill>
                  <a:srgbClr val="0000FF"/>
                </a:solidFill>
              </a:rPr>
              <a:t>In general, </a:t>
            </a:r>
            <a:r>
              <a:rPr lang="en-GB" dirty="0" smtClean="0">
                <a:solidFill>
                  <a:schemeClr val="accent5">
                    <a:lumMod val="75000"/>
                  </a:schemeClr>
                </a:solidFill>
              </a:rPr>
              <a:t>subject to the following conditions,</a:t>
            </a:r>
            <a:r>
              <a:rPr lang="en-GB" dirty="0" smtClean="0">
                <a:solidFill>
                  <a:srgbClr val="0000FF"/>
                </a:solidFill>
              </a:rPr>
              <a:t> to show a failure probability of one in N hours, we need N hours of failure free operation for 50% confidence or 4.6N hours for 99% confidence. </a:t>
            </a:r>
            <a:endParaRPr lang="en-GB" dirty="0">
              <a:solidFill>
                <a:srgbClr val="0000FF"/>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21</a:t>
            </a:fld>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75000"/>
                  </a:schemeClr>
                </a:solidFill>
              </a:rPr>
              <a:t>… subject to the following conditions (1) …</a:t>
            </a:r>
            <a:endParaRPr lang="en-GB" dirty="0">
              <a:solidFill>
                <a:schemeClr val="accent5">
                  <a:lumMod val="75000"/>
                </a:schemeClr>
              </a:solidFill>
            </a:endParaRPr>
          </a:p>
        </p:txBody>
      </p:sp>
      <p:sp>
        <p:nvSpPr>
          <p:cNvPr id="3" name="Text Placeholder 2"/>
          <p:cNvSpPr>
            <a:spLocks noGrp="1"/>
          </p:cNvSpPr>
          <p:nvPr>
            <p:ph type="body" idx="1"/>
          </p:nvPr>
        </p:nvSpPr>
        <p:spPr>
          <a:xfrm>
            <a:off x="952500" y="2219640"/>
            <a:ext cx="11099800" cy="2657160"/>
          </a:xfrm>
        </p:spPr>
        <p:txBody>
          <a:bodyPr/>
          <a:lstStyle/>
          <a:p>
            <a:pPr marL="742950" indent="-742950">
              <a:buNone/>
            </a:pPr>
            <a:r>
              <a:rPr lang="en-GB" dirty="0" smtClean="0"/>
              <a:t>The operating conditions must be identical to the test conditions (so you cannot transfer experience from one context to another, remember </a:t>
            </a:r>
            <a:r>
              <a:rPr lang="en-GB" i="1" dirty="0" smtClean="0"/>
              <a:t>Arianne 5)</a:t>
            </a:r>
            <a:endParaRPr lang="en-GB" dirty="0"/>
          </a:p>
        </p:txBody>
      </p:sp>
      <p:pic>
        <p:nvPicPr>
          <p:cNvPr id="4" name="Picture 3" descr="Aranne V.tiff"/>
          <p:cNvPicPr>
            <a:picLocks noChangeAspect="1"/>
          </p:cNvPicPr>
          <p:nvPr/>
        </p:nvPicPr>
        <p:blipFill>
          <a:blip r:embed="rId2"/>
          <a:stretch>
            <a:fillRect/>
          </a:stretch>
        </p:blipFill>
        <p:spPr>
          <a:xfrm>
            <a:off x="2528169" y="4842912"/>
            <a:ext cx="7948462" cy="4910688"/>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75000"/>
                  </a:schemeClr>
                </a:solidFill>
              </a:rPr>
              <a:t>… subject to the following conditions (2) …</a:t>
            </a:r>
            <a:endParaRPr lang="en-GB" dirty="0"/>
          </a:p>
        </p:txBody>
      </p:sp>
      <p:sp>
        <p:nvSpPr>
          <p:cNvPr id="3" name="Text Placeholder 2"/>
          <p:cNvSpPr>
            <a:spLocks noGrp="1"/>
          </p:cNvSpPr>
          <p:nvPr>
            <p:ph type="body" idx="1"/>
          </p:nvPr>
        </p:nvSpPr>
        <p:spPr/>
        <p:txBody>
          <a:bodyPr>
            <a:normAutofit/>
          </a:bodyPr>
          <a:lstStyle/>
          <a:p>
            <a:r>
              <a:rPr lang="en-GB" sz="5400" dirty="0" smtClean="0"/>
              <a:t>all dangerous failures must have been correctly detected and recorded </a:t>
            </a:r>
            <a:r>
              <a:rPr lang="en-GB" sz="5400" i="1" dirty="0" smtClean="0"/>
              <a:t>(so auditable evidence is essential)</a:t>
            </a:r>
            <a:endParaRPr lang="en-GB" sz="54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23</a:t>
            </a:fld>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75000"/>
                  </a:schemeClr>
                </a:solidFill>
              </a:rPr>
              <a:t>… subject to the following conditions (3) …</a:t>
            </a:r>
            <a:endParaRPr lang="en-GB" dirty="0"/>
          </a:p>
        </p:txBody>
      </p:sp>
      <p:sp>
        <p:nvSpPr>
          <p:cNvPr id="3" name="Text Placeholder 2"/>
          <p:cNvSpPr>
            <a:spLocks noGrp="1"/>
          </p:cNvSpPr>
          <p:nvPr>
            <p:ph type="body" idx="1"/>
          </p:nvPr>
        </p:nvSpPr>
        <p:spPr>
          <a:xfrm>
            <a:off x="0" y="2603500"/>
            <a:ext cx="13004799" cy="5015386"/>
          </a:xfrm>
        </p:spPr>
        <p:txBody>
          <a:bodyPr>
            <a:normAutofit/>
          </a:bodyPr>
          <a:lstStyle/>
          <a:p>
            <a:pPr algn="ctr">
              <a:buNone/>
            </a:pPr>
            <a:r>
              <a:rPr lang="en-GB" sz="4800" b="1" dirty="0" smtClean="0"/>
              <a:t>no changes are made to the software or system during the test or operational period </a:t>
            </a:r>
            <a:endParaRPr lang="en-GB" sz="4800" b="1" dirty="0"/>
          </a:p>
        </p:txBody>
      </p:sp>
      <p:sp>
        <p:nvSpPr>
          <p:cNvPr id="4" name="TextBox 3"/>
          <p:cNvSpPr txBox="1"/>
          <p:nvPr/>
        </p:nvSpPr>
        <p:spPr>
          <a:xfrm>
            <a:off x="440622" y="7029716"/>
            <a:ext cx="1200044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961C04"/>
                </a:solidFill>
                <a:effectLst/>
                <a:uFillTx/>
                <a:latin typeface="Arial"/>
                <a:ea typeface="+mn-ea"/>
                <a:cs typeface="Arial"/>
                <a:sym typeface="Helvetica Light"/>
              </a:rPr>
              <a:t>These  are onerous conditions that can rarely if ever be achieved in practice,</a:t>
            </a:r>
            <a:r>
              <a:rPr kumimoji="0" lang="en-GB" sz="3600" b="0" i="0" u="none" strike="noStrike" cap="none" spc="0" normalizeH="0" dirty="0" smtClean="0">
                <a:ln>
                  <a:noFill/>
                </a:ln>
                <a:solidFill>
                  <a:srgbClr val="961C04"/>
                </a:solidFill>
                <a:effectLst/>
                <a:uFillTx/>
                <a:latin typeface="Arial"/>
                <a:ea typeface="+mn-ea"/>
                <a:cs typeface="Arial"/>
                <a:sym typeface="Helvetica Light"/>
              </a:rPr>
              <a:t> so safety or reliability arguments that are based on claims about previous operation or testing should be treated with </a:t>
            </a:r>
            <a:r>
              <a:rPr lang="en-GB" dirty="0" smtClean="0">
                <a:solidFill>
                  <a:srgbClr val="961C04"/>
                </a:solidFill>
                <a:latin typeface="Arial"/>
                <a:cs typeface="Arial"/>
              </a:rPr>
              <a:t>scepticism.</a:t>
            </a:r>
            <a:endParaRPr kumimoji="0" lang="en-GB" sz="3600" b="0" i="0" u="none" strike="noStrike" cap="none" spc="0" normalizeH="0" baseline="0" dirty="0">
              <a:ln>
                <a:noFill/>
              </a:ln>
              <a:solidFill>
                <a:srgbClr val="961C04"/>
              </a:solidFill>
              <a:effectLst/>
              <a:uFillTx/>
              <a:latin typeface="Arial"/>
              <a:ea typeface="+mn-ea"/>
              <a:cs typeface="Arial"/>
              <a:sym typeface="Helvetica Ligh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24</a:t>
            </a:fld>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Implications for safety certification</a:t>
            </a:r>
            <a:endParaRPr lang="en-GB" dirty="0">
              <a:solidFill>
                <a:srgbClr val="0000FF"/>
              </a:solidFill>
            </a:endParaRPr>
          </a:p>
        </p:txBody>
      </p:sp>
      <p:sp>
        <p:nvSpPr>
          <p:cNvPr id="3" name="Text Placeholder 2"/>
          <p:cNvSpPr>
            <a:spLocks noGrp="1"/>
          </p:cNvSpPr>
          <p:nvPr>
            <p:ph type="body" idx="1"/>
          </p:nvPr>
        </p:nvSpPr>
        <p:spPr/>
        <p:txBody>
          <a:bodyPr/>
          <a:lstStyle/>
          <a:p>
            <a:r>
              <a:rPr lang="en-GB" dirty="0" smtClean="0"/>
              <a:t>The aviation standard of a </a:t>
            </a:r>
            <a:r>
              <a:rPr lang="en-GB" dirty="0" err="1" smtClean="0"/>
              <a:t>pfh</a:t>
            </a:r>
            <a:r>
              <a:rPr lang="en-GB" dirty="0" smtClean="0"/>
              <a:t> of 10</a:t>
            </a:r>
            <a:r>
              <a:rPr lang="en-GB" baseline="30000" dirty="0" smtClean="0"/>
              <a:t>-9 </a:t>
            </a:r>
            <a:r>
              <a:rPr lang="en-GB" dirty="0" smtClean="0"/>
              <a:t>would require 4.6 Billion hours failure free (about 500,000 years) to give 99% confidence</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25</a:t>
            </a:fld>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N-version programming</a:t>
            </a:r>
            <a:br>
              <a:rPr lang="en-GB" dirty="0" smtClean="0"/>
            </a:br>
            <a:r>
              <a:rPr lang="en-GB" sz="4400" dirty="0" smtClean="0"/>
              <a:t>combining, say 3 10</a:t>
            </a:r>
            <a:r>
              <a:rPr lang="en-GB" sz="4400" baseline="30000" dirty="0" smtClean="0"/>
              <a:t>-3</a:t>
            </a:r>
            <a:r>
              <a:rPr lang="en-GB" sz="4400" dirty="0" smtClean="0"/>
              <a:t> systems to get 10</a:t>
            </a:r>
            <a:r>
              <a:rPr lang="en-GB" sz="4400" baseline="30000" dirty="0" smtClean="0"/>
              <a:t>-9</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26</a:t>
            </a:fld>
            <a:endParaRPr lang="en-US"/>
          </a:p>
        </p:txBody>
      </p:sp>
      <p:sp>
        <p:nvSpPr>
          <p:cNvPr id="6" name="Rectangle 5"/>
          <p:cNvSpPr/>
          <p:nvPr/>
        </p:nvSpPr>
        <p:spPr>
          <a:xfrm>
            <a:off x="2350997" y="3999154"/>
            <a:ext cx="3512985" cy="471924"/>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FFFFFF"/>
                </a:solidFill>
                <a:effectLst/>
                <a:uFillTx/>
                <a:latin typeface="+mn-lt"/>
                <a:ea typeface="+mn-ea"/>
                <a:cs typeface="+mn-cs"/>
                <a:sym typeface="Helvetica Light"/>
              </a:rPr>
              <a:t>Version 1</a:t>
            </a: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Rectangle 6"/>
          <p:cNvSpPr/>
          <p:nvPr/>
        </p:nvSpPr>
        <p:spPr>
          <a:xfrm>
            <a:off x="2350997" y="5941515"/>
            <a:ext cx="3512985" cy="471924"/>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FFFFFF"/>
                </a:solidFill>
                <a:effectLst/>
                <a:uFillTx/>
                <a:latin typeface="+mn-lt"/>
                <a:ea typeface="+mn-ea"/>
                <a:cs typeface="+mn-cs"/>
                <a:sym typeface="Helvetica Light"/>
              </a:rPr>
              <a:t>Version 2</a:t>
            </a:r>
          </a:p>
        </p:txBody>
      </p:sp>
      <p:sp>
        <p:nvSpPr>
          <p:cNvPr id="8" name="Rectangle 7"/>
          <p:cNvSpPr/>
          <p:nvPr/>
        </p:nvSpPr>
        <p:spPr>
          <a:xfrm>
            <a:off x="2350997" y="7732620"/>
            <a:ext cx="3512985" cy="471924"/>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FFFFFF"/>
                </a:solidFill>
                <a:effectLst/>
                <a:uFillTx/>
                <a:latin typeface="+mn-lt"/>
                <a:ea typeface="+mn-ea"/>
                <a:cs typeface="+mn-cs"/>
                <a:sym typeface="Helvetica Light"/>
              </a:rPr>
              <a:t>Version </a:t>
            </a:r>
            <a:r>
              <a:rPr kumimoji="0" lang="en-GB" sz="2400" b="0" i="0" u="none" strike="noStrike" cap="none" spc="0" normalizeH="0" baseline="0" dirty="0" err="1" smtClean="0">
                <a:ln>
                  <a:noFill/>
                </a:ln>
                <a:solidFill>
                  <a:srgbClr val="FFFFFF"/>
                </a:solidFill>
                <a:effectLst/>
                <a:uFillTx/>
                <a:latin typeface="+mn-lt"/>
                <a:ea typeface="+mn-ea"/>
                <a:cs typeface="+mn-cs"/>
                <a:sym typeface="Helvetica Light"/>
              </a:rPr>
              <a:t>n</a:t>
            </a: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Rectangle 8"/>
          <p:cNvSpPr/>
          <p:nvPr/>
        </p:nvSpPr>
        <p:spPr>
          <a:xfrm>
            <a:off x="7572061" y="5941515"/>
            <a:ext cx="2561550" cy="471924"/>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FFFFFF"/>
                </a:solidFill>
                <a:effectLst/>
                <a:uFillTx/>
                <a:latin typeface="+mn-lt"/>
                <a:ea typeface="+mn-ea"/>
                <a:cs typeface="+mn-cs"/>
                <a:sym typeface="Helvetica Light"/>
              </a:rPr>
              <a:t>Voter</a:t>
            </a: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TextBox 9"/>
          <p:cNvSpPr txBox="1"/>
          <p:nvPr/>
        </p:nvSpPr>
        <p:spPr>
          <a:xfrm>
            <a:off x="272652" y="5858892"/>
            <a:ext cx="135969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inputs</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13" name="Straight Arrow Connector 12"/>
          <p:cNvCxnSpPr>
            <a:stCxn id="10" idx="0"/>
          </p:cNvCxnSpPr>
          <p:nvPr/>
        </p:nvCxnSpPr>
        <p:spPr>
          <a:xfrm rot="5400000" flipH="1" flipV="1">
            <a:off x="991838" y="4499734"/>
            <a:ext cx="1319821" cy="1398497"/>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4" name="Straight Arrow Connector 13"/>
          <p:cNvCxnSpPr>
            <a:stCxn id="10" idx="3"/>
          </p:cNvCxnSpPr>
          <p:nvPr/>
        </p:nvCxnSpPr>
        <p:spPr>
          <a:xfrm>
            <a:off x="1632347" y="6187187"/>
            <a:ext cx="718652" cy="1588"/>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8" name="Straight Arrow Connector 17"/>
          <p:cNvCxnSpPr/>
          <p:nvPr/>
        </p:nvCxnSpPr>
        <p:spPr>
          <a:xfrm>
            <a:off x="952499" y="6819162"/>
            <a:ext cx="1398500" cy="1097198"/>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rot="16200000" flipH="1">
            <a:off x="5973781" y="4260614"/>
            <a:ext cx="1605550" cy="1591007"/>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3" name="Straight Arrow Connector 22"/>
          <p:cNvCxnSpPr/>
          <p:nvPr/>
        </p:nvCxnSpPr>
        <p:spPr>
          <a:xfrm>
            <a:off x="5863982" y="6188775"/>
            <a:ext cx="1708078" cy="1"/>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7" name="Straight Arrow Connector 26"/>
          <p:cNvCxnSpPr/>
          <p:nvPr/>
        </p:nvCxnSpPr>
        <p:spPr>
          <a:xfrm rot="5400000" flipH="1" flipV="1">
            <a:off x="6020391" y="6779824"/>
            <a:ext cx="1319821" cy="1398497"/>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8" name="Straight Arrow Connector 27"/>
          <p:cNvCxnSpPr/>
          <p:nvPr/>
        </p:nvCxnSpPr>
        <p:spPr>
          <a:xfrm flipV="1">
            <a:off x="10133611" y="6187187"/>
            <a:ext cx="729619" cy="9435"/>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0" name="TextBox 29"/>
          <p:cNvSpPr txBox="1"/>
          <p:nvPr/>
        </p:nvSpPr>
        <p:spPr>
          <a:xfrm>
            <a:off x="10863230" y="5756849"/>
            <a:ext cx="14114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output</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2" name="TextBox 31"/>
          <p:cNvSpPr txBox="1"/>
          <p:nvPr/>
        </p:nvSpPr>
        <p:spPr>
          <a:xfrm>
            <a:off x="7025970" y="2699041"/>
            <a:ext cx="5593753"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chemeClr val="accent5">
                    <a:lumMod val="75000"/>
                  </a:schemeClr>
                </a:solidFill>
                <a:effectLst/>
                <a:uFillTx/>
                <a:latin typeface="+mn-lt"/>
                <a:ea typeface="+mn-ea"/>
                <a:cs typeface="+mn-cs"/>
                <a:sym typeface="Helvetica Light"/>
              </a:rPr>
              <a:t>This assumes the systems fail independently, but Knight &amp; </a:t>
            </a:r>
            <a:r>
              <a:rPr kumimoji="0" lang="en-GB" sz="3600" b="0" i="0" u="none" strike="noStrike" cap="none" spc="0" normalizeH="0" baseline="0" dirty="0" err="1" smtClean="0">
                <a:ln>
                  <a:noFill/>
                </a:ln>
                <a:solidFill>
                  <a:schemeClr val="accent5">
                    <a:lumMod val="75000"/>
                  </a:schemeClr>
                </a:solidFill>
                <a:effectLst/>
                <a:uFillTx/>
                <a:latin typeface="+mn-lt"/>
                <a:ea typeface="+mn-ea"/>
                <a:cs typeface="+mn-cs"/>
                <a:sym typeface="Helvetica Light"/>
              </a:rPr>
              <a:t>Leveson</a:t>
            </a:r>
            <a:r>
              <a:rPr kumimoji="0" lang="en-GB" sz="3600" b="0" i="0" u="none" strike="noStrike" cap="none" spc="0" normalizeH="0" baseline="0" dirty="0" smtClean="0">
                <a:ln>
                  <a:noFill/>
                </a:ln>
                <a:solidFill>
                  <a:schemeClr val="accent5">
                    <a:lumMod val="75000"/>
                  </a:schemeClr>
                </a:solidFill>
                <a:effectLst/>
                <a:uFillTx/>
                <a:latin typeface="+mn-lt"/>
                <a:ea typeface="+mn-ea"/>
                <a:cs typeface="+mn-cs"/>
                <a:sym typeface="Helvetica Light"/>
              </a:rPr>
              <a:t> showed that they do not</a:t>
            </a:r>
            <a:endParaRPr kumimoji="0" lang="en-GB" sz="3600" b="0" i="0" u="none" strike="noStrike" cap="none" spc="0" normalizeH="0" baseline="0" dirty="0">
              <a:ln>
                <a:noFill/>
              </a:ln>
              <a:solidFill>
                <a:schemeClr val="accent5">
                  <a:lumMod val="75000"/>
                </a:schemeClr>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Standards IEC 61508 and DO-178</a:t>
            </a:r>
            <a:endParaRPr lang="en-GB" dirty="0"/>
          </a:p>
        </p:txBody>
      </p:sp>
      <p:sp>
        <p:nvSpPr>
          <p:cNvPr id="4" name="Text Placeholder 3"/>
          <p:cNvSpPr>
            <a:spLocks noGrp="1"/>
          </p:cNvSpPr>
          <p:nvPr>
            <p:ph type="body" idx="1"/>
          </p:nvPr>
        </p:nvSpPr>
        <p:spPr>
          <a:xfrm>
            <a:off x="378321" y="2603500"/>
            <a:ext cx="12133309" cy="6286500"/>
          </a:xfrm>
        </p:spPr>
        <p:txBody>
          <a:bodyPr/>
          <a:lstStyle/>
          <a:p>
            <a:r>
              <a:rPr lang="en-GB" dirty="0" smtClean="0"/>
              <a:t>Assign </a:t>
            </a:r>
            <a:r>
              <a:rPr lang="en-GB" i="1" dirty="0" smtClean="0"/>
              <a:t>System Integrity levels </a:t>
            </a:r>
            <a:r>
              <a:rPr lang="en-GB" dirty="0" smtClean="0"/>
              <a:t>(SIL – IEC 61508) or </a:t>
            </a:r>
            <a:r>
              <a:rPr lang="en-GB" i="1" dirty="0" smtClean="0"/>
              <a:t>Design Assurance Levels </a:t>
            </a:r>
            <a:r>
              <a:rPr lang="en-GB" dirty="0" smtClean="0"/>
              <a:t>(DAL – DO178) depending on the required failure probability</a:t>
            </a:r>
          </a:p>
          <a:p>
            <a:r>
              <a:rPr lang="en-GB" dirty="0" smtClean="0"/>
              <a:t>The SIL or DAL determine the development processes that should be followed.</a:t>
            </a:r>
          </a:p>
          <a:p>
            <a:r>
              <a:rPr lang="en-GB" dirty="0" smtClean="0">
                <a:solidFill>
                  <a:srgbClr val="961C04"/>
                </a:solidFill>
              </a:rPr>
              <a:t>But the recommendations are illogical, unscientific and lack supporting evidence (see my lecture transcript)</a:t>
            </a:r>
            <a:endParaRPr lang="en-GB" dirty="0">
              <a:solidFill>
                <a:srgbClr val="961C04"/>
              </a:solidFill>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27</a:t>
            </a:fld>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 61508 </a:t>
            </a:r>
            <a:r>
              <a:rPr lang="en-GB" dirty="0" err="1" smtClean="0"/>
              <a:t>SILs</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28</a:t>
            </a:fld>
            <a:endParaRPr lang="en-US"/>
          </a:p>
        </p:txBody>
      </p:sp>
      <p:pic>
        <p:nvPicPr>
          <p:cNvPr id="5" name="Picture 4"/>
          <p:cNvPicPr/>
          <p:nvPr/>
        </p:nvPicPr>
        <p:blipFill>
          <a:blip r:embed="rId2"/>
          <a:srcRect/>
          <a:stretch>
            <a:fillRect/>
          </a:stretch>
        </p:blipFill>
        <p:spPr bwMode="auto">
          <a:xfrm>
            <a:off x="2800254" y="2112298"/>
            <a:ext cx="7404291" cy="5529003"/>
          </a:xfrm>
          <a:prstGeom prst="rect">
            <a:avLst/>
          </a:prstGeom>
          <a:noFill/>
          <a:ln w="9525">
            <a:noFill/>
            <a:miter lim="800000"/>
            <a:headEnd/>
            <a:tailEnd/>
          </a:ln>
        </p:spPr>
      </p:pic>
      <p:sp>
        <p:nvSpPr>
          <p:cNvPr id="6" name="TextBox 5"/>
          <p:cNvSpPr txBox="1"/>
          <p:nvPr/>
        </p:nvSpPr>
        <p:spPr>
          <a:xfrm>
            <a:off x="0" y="7641301"/>
            <a:ext cx="130048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smtClean="0">
                <a:solidFill>
                  <a:srgbClr val="961C04"/>
                </a:solidFill>
              </a:rPr>
              <a:t>But there is no evidence that employing all the practices recommended for SIL 4 would actually achieve even SIL 1 with any certainty. </a:t>
            </a:r>
            <a:endParaRPr kumimoji="0" lang="en-GB" sz="3600" b="0" i="0" u="none" strike="noStrike" cap="none" spc="0" normalizeH="0" baseline="0" dirty="0">
              <a:ln>
                <a:noFill/>
              </a:ln>
              <a:solidFill>
                <a:srgbClr val="961C04"/>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i="1" dirty="0" smtClean="0"/>
              <a:t>Sufficient Evidence?</a:t>
            </a:r>
            <a:endParaRPr lang="en-GB" i="1"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29</a:t>
            </a:fld>
            <a:endParaRPr lang="en-US"/>
          </a:p>
        </p:txBody>
      </p:sp>
      <p:pic>
        <p:nvPicPr>
          <p:cNvPr id="6" name="Picture 5" descr="sufficient evidence.jpg"/>
          <p:cNvPicPr>
            <a:picLocks noChangeAspect="1"/>
          </p:cNvPicPr>
          <p:nvPr/>
        </p:nvPicPr>
        <p:blipFill>
          <a:blip r:embed="rId2"/>
          <a:stretch>
            <a:fillRect/>
          </a:stretch>
        </p:blipFill>
        <p:spPr>
          <a:xfrm>
            <a:off x="952500" y="2207127"/>
            <a:ext cx="3408093" cy="5339346"/>
          </a:xfrm>
          <a:prstGeom prst="rect">
            <a:avLst/>
          </a:prstGeom>
        </p:spPr>
      </p:pic>
      <p:sp>
        <p:nvSpPr>
          <p:cNvPr id="7" name="TextBox 6"/>
          <p:cNvSpPr txBox="1"/>
          <p:nvPr/>
        </p:nvSpPr>
        <p:spPr>
          <a:xfrm>
            <a:off x="4864133" y="2761125"/>
            <a:ext cx="7539406" cy="6196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Be explicit about the system properties you are claiming and the assumptions you have made</a:t>
            </a:r>
          </a:p>
          <a:p>
            <a:pPr marL="0" marR="0" indent="0" algn="l" defTabSz="584200" rtl="0" fontAlgn="auto" latinLnBrk="0" hangingPunct="0">
              <a:lnSpc>
                <a:spcPct val="100000"/>
              </a:lnSpc>
              <a:spcBef>
                <a:spcPts val="0"/>
              </a:spcBef>
              <a:spcAft>
                <a:spcPts val="0"/>
              </a:spcAft>
              <a:buClrTx/>
              <a:buSzTx/>
              <a:buFontTx/>
              <a:buNone/>
              <a:tabLst/>
            </a:pPr>
            <a:endParaRPr lang="en-GB" dirty="0" smtClean="0"/>
          </a:p>
          <a:p>
            <a:pPr algn="l"/>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Provide</a:t>
            </a:r>
            <a:r>
              <a:rPr kumimoji="0" lang="en-GB" sz="3600" b="0" i="0" u="none" strike="noStrike" cap="none" spc="0" normalizeH="0" dirty="0" smtClean="0">
                <a:ln>
                  <a:noFill/>
                </a:ln>
                <a:solidFill>
                  <a:srgbClr val="000000"/>
                </a:solidFill>
                <a:effectLst/>
                <a:uFillTx/>
                <a:latin typeface="+mn-lt"/>
                <a:ea typeface="+mn-ea"/>
                <a:cs typeface="+mn-cs"/>
                <a:sym typeface="Helvetica Light"/>
              </a:rPr>
              <a:t> </a:t>
            </a:r>
            <a:r>
              <a:rPr lang="en-GB" dirty="0" smtClean="0"/>
              <a:t>strong and independently auditable evidence that the claimed properties have been achieved</a:t>
            </a:r>
          </a:p>
          <a:p>
            <a:pPr marL="0" marR="0" indent="0" algn="l"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GB" dirty="0" smtClean="0"/>
              <a:t>Employ staff who are familiar with the application and with rigorous software engineering methods.</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 name="Shape 148"/>
          <p:cNvSpPr>
            <a:spLocks noGrp="1"/>
          </p:cNvSpPr>
          <p:nvPr>
            <p:ph type="title"/>
          </p:nvPr>
        </p:nvSpPr>
        <p:spPr>
          <a:xfrm>
            <a:off x="416254" y="444500"/>
            <a:ext cx="12331231" cy="2159000"/>
          </a:xfrm>
          <a:prstGeom prst="rect">
            <a:avLst/>
          </a:prstGeom>
        </p:spPr>
        <p:txBody>
          <a:bodyPr/>
          <a:lstStyle/>
          <a:p>
            <a:r>
              <a:t>Software in Safety-Critical or Safety-Related Systems</a:t>
            </a:r>
          </a:p>
        </p:txBody>
      </p:sp>
      <p:sp>
        <p:nvSpPr>
          <p:cNvPr id="149" name="Shape 149"/>
          <p:cNvSpPr>
            <a:spLocks noGrp="1"/>
          </p:cNvSpPr>
          <p:nvPr>
            <p:ph type="body" idx="1"/>
          </p:nvPr>
        </p:nvSpPr>
        <p:spPr>
          <a:prstGeom prst="rect">
            <a:avLst/>
          </a:prstGeom>
        </p:spPr>
        <p:txBody>
          <a:bodyPr/>
          <a:lstStyle/>
          <a:p>
            <a:pPr marL="391159" indent="-391159" defTabSz="514095">
              <a:spcBef>
                <a:spcPts val="3600"/>
              </a:spcBef>
              <a:defRPr sz="3168"/>
            </a:pPr>
            <a:r>
              <a:t>Software based systems are used in many applications where a failure could increase the risk of injury or even death</a:t>
            </a:r>
          </a:p>
          <a:p>
            <a:pPr marL="391159" indent="-391159" defTabSz="514095">
              <a:spcBef>
                <a:spcPts val="3600"/>
              </a:spcBef>
              <a:defRPr sz="3168"/>
            </a:pPr>
            <a:r>
              <a:t>The lower risk systems such as an oven temperature controller are </a:t>
            </a:r>
            <a:r>
              <a:rPr i="1">
                <a:latin typeface="Helvetica"/>
                <a:ea typeface="Helvetica"/>
                <a:cs typeface="Helvetica"/>
                <a:sym typeface="Helvetica"/>
              </a:rPr>
              <a:t>safety related, </a:t>
            </a:r>
            <a:r>
              <a:t>whereas</a:t>
            </a:r>
            <a:r>
              <a:rPr i="1">
                <a:latin typeface="Helvetica"/>
                <a:ea typeface="Helvetica"/>
                <a:cs typeface="Helvetica"/>
                <a:sym typeface="Helvetica"/>
              </a:rPr>
              <a:t> </a:t>
            </a:r>
            <a:r>
              <a:t>the higher risk systems such as the interlocking between railway points and signals are </a:t>
            </a:r>
            <a:r>
              <a:rPr i="1">
                <a:latin typeface="Helvetica"/>
                <a:ea typeface="Helvetica"/>
                <a:cs typeface="Helvetica"/>
                <a:sym typeface="Helvetica"/>
              </a:rPr>
              <a:t>safety critical.</a:t>
            </a:r>
          </a:p>
          <a:p>
            <a:pPr marL="391159" indent="-391159" defTabSz="514095">
              <a:spcBef>
                <a:spcPts val="3600"/>
              </a:spcBef>
              <a:defRPr sz="3168"/>
            </a:pPr>
            <a:r>
              <a:t>The use of programmable systems in safety applications is relatively recent and has inherited established engineering safety principles - with some difficulty, as we shall see.</a:t>
            </a:r>
          </a:p>
        </p:txBody>
      </p:sp>
      <p:sp>
        <p:nvSpPr>
          <p:cNvPr id="150" name="Shape 150"/>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a:t>
            </a:fld>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rPr>
              <a:t>Final Observations</a:t>
            </a:r>
            <a:endParaRPr lang="en-GB" dirty="0">
              <a:solidFill>
                <a:srgbClr val="3366FF"/>
              </a:solidFill>
            </a:endParaRPr>
          </a:p>
        </p:txBody>
      </p:sp>
      <p:sp>
        <p:nvSpPr>
          <p:cNvPr id="4" name="Text Placeholder 3"/>
          <p:cNvSpPr>
            <a:spLocks noGrp="1"/>
          </p:cNvSpPr>
          <p:nvPr>
            <p:ph type="body" idx="1"/>
          </p:nvPr>
        </p:nvSpPr>
        <p:spPr>
          <a:xfrm>
            <a:off x="285648" y="2603500"/>
            <a:ext cx="12719152" cy="6286500"/>
          </a:xfrm>
        </p:spPr>
        <p:txBody>
          <a:bodyPr>
            <a:normAutofit lnSpcReduction="10000"/>
          </a:bodyPr>
          <a:lstStyle/>
          <a:p>
            <a:r>
              <a:rPr lang="en-GB" dirty="0" smtClean="0">
                <a:solidFill>
                  <a:schemeClr val="tx1"/>
                </a:solidFill>
              </a:rPr>
              <a:t>Many safety critical systems are in use and appear to be acceptably safe (even if not demonstrably ALARP)</a:t>
            </a:r>
          </a:p>
          <a:p>
            <a:r>
              <a:rPr lang="en-GB" dirty="0" smtClean="0">
                <a:solidFill>
                  <a:schemeClr val="tx1"/>
                </a:solidFill>
              </a:rPr>
              <a:t>Very few safety cases are open to peer review. Very few are scientifically sound. This should be unacceptable.</a:t>
            </a:r>
          </a:p>
          <a:p>
            <a:r>
              <a:rPr lang="en-GB" dirty="0" smtClean="0">
                <a:solidFill>
                  <a:schemeClr val="tx1"/>
                </a:solidFill>
              </a:rPr>
              <a:t>There is no prospect that it will ever be possible to provide scientifically sound evidence for </a:t>
            </a:r>
            <a:r>
              <a:rPr lang="en-GB" i="1" dirty="0" err="1" smtClean="0">
                <a:solidFill>
                  <a:schemeClr val="tx1"/>
                </a:solidFill>
              </a:rPr>
              <a:t>pfh</a:t>
            </a:r>
            <a:r>
              <a:rPr lang="en-GB" dirty="0" smtClean="0">
                <a:solidFill>
                  <a:schemeClr val="tx1"/>
                </a:solidFill>
              </a:rPr>
              <a:t> below 10</a:t>
            </a:r>
            <a:r>
              <a:rPr lang="en-GB" baseline="30000" dirty="0" smtClean="0">
                <a:solidFill>
                  <a:schemeClr val="tx1"/>
                </a:solidFill>
              </a:rPr>
              <a:t>-5</a:t>
            </a:r>
            <a:r>
              <a:rPr lang="en-GB" dirty="0" smtClean="0">
                <a:solidFill>
                  <a:schemeClr val="tx1"/>
                </a:solidFill>
              </a:rPr>
              <a:t>, so formal proof of specific </a:t>
            </a:r>
            <a:r>
              <a:rPr lang="en-GB" i="1" dirty="0" smtClean="0">
                <a:solidFill>
                  <a:schemeClr val="tx1"/>
                </a:solidFill>
              </a:rPr>
              <a:t>properties</a:t>
            </a:r>
            <a:r>
              <a:rPr lang="en-GB" dirty="0" smtClean="0">
                <a:solidFill>
                  <a:schemeClr val="tx1"/>
                </a:solidFill>
              </a:rPr>
              <a:t> seems the safest assurance.</a:t>
            </a:r>
          </a:p>
          <a:p>
            <a:r>
              <a:rPr lang="en-GB" dirty="0" smtClean="0">
                <a:solidFill>
                  <a:schemeClr val="tx1"/>
                </a:solidFill>
              </a:rPr>
              <a:t>Current standards ignore cybersecurity threats almost completely. </a:t>
            </a:r>
            <a:r>
              <a:rPr lang="en-GB" b="1" dirty="0" smtClean="0">
                <a:solidFill>
                  <a:schemeClr val="tx1"/>
                </a:solidFill>
              </a:rPr>
              <a:t>This is a  serious omission</a:t>
            </a:r>
            <a:r>
              <a:rPr lang="en-GB" dirty="0" smtClean="0">
                <a:solidFill>
                  <a:schemeClr val="tx1"/>
                </a:solidFill>
              </a:rPr>
              <a:t>. </a:t>
            </a:r>
            <a:endParaRPr lang="en-GB" dirty="0">
              <a:solidFill>
                <a:schemeClr val="tx1"/>
              </a:solidFill>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30</a:t>
            </a:fld>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Shape 152"/>
          <p:cNvSpPr>
            <a:spLocks noGrp="1"/>
          </p:cNvSpPr>
          <p:nvPr>
            <p:ph type="title"/>
          </p:nvPr>
        </p:nvSpPr>
        <p:spPr>
          <a:xfrm>
            <a:off x="140468" y="444500"/>
            <a:ext cx="9448556" cy="2159000"/>
          </a:xfrm>
          <a:prstGeom prst="rect">
            <a:avLst/>
          </a:prstGeom>
        </p:spPr>
        <p:txBody>
          <a:bodyPr/>
          <a:lstStyle/>
          <a:p>
            <a:r>
              <a:t>The Causes of Accidents</a:t>
            </a:r>
          </a:p>
        </p:txBody>
      </p:sp>
      <p:sp>
        <p:nvSpPr>
          <p:cNvPr id="153" name="Shape 153"/>
          <p:cNvSpPr>
            <a:spLocks noGrp="1"/>
          </p:cNvSpPr>
          <p:nvPr>
            <p:ph type="body" idx="1"/>
          </p:nvPr>
        </p:nvSpPr>
        <p:spPr>
          <a:xfrm>
            <a:off x="344413" y="2080781"/>
            <a:ext cx="12315974" cy="7344638"/>
          </a:xfrm>
          <a:prstGeom prst="rect">
            <a:avLst/>
          </a:prstGeom>
        </p:spPr>
        <p:txBody>
          <a:bodyPr/>
          <a:lstStyle/>
          <a:p>
            <a:pPr marL="364489" indent="-364489" defTabSz="479044">
              <a:spcBef>
                <a:spcPts val="3400"/>
              </a:spcBef>
              <a:defRPr sz="2952"/>
            </a:pPr>
            <a:r>
              <a:t>A motorist, driving their new sports car to an important meeting, skids on a patch of oil at a corner and hits a road sign. </a:t>
            </a:r>
            <a:r>
              <a:rPr i="1">
                <a:latin typeface="Helvetica"/>
                <a:ea typeface="Helvetica"/>
                <a:cs typeface="Helvetica"/>
                <a:sym typeface="Helvetica"/>
              </a:rPr>
              <a:t>What caused the accident? </a:t>
            </a:r>
            <a:r>
              <a:t>Was it the speed, the oil, the position of the road sign or …..</a:t>
            </a:r>
          </a:p>
          <a:p>
            <a:pPr marL="364489" indent="-364489" defTabSz="479044">
              <a:spcBef>
                <a:spcPts val="3400"/>
              </a:spcBef>
              <a:defRPr sz="2952"/>
            </a:pPr>
            <a:r>
              <a:t>If it was the </a:t>
            </a:r>
            <a:r>
              <a:rPr b="1">
                <a:latin typeface="Helvetica"/>
                <a:ea typeface="Helvetica"/>
                <a:cs typeface="Helvetica"/>
                <a:sym typeface="Helvetica"/>
              </a:rPr>
              <a:t>speed</a:t>
            </a:r>
            <a:r>
              <a:t>, was the driver trying out the new car, or worrying about the meeting, or late because …</a:t>
            </a:r>
          </a:p>
          <a:p>
            <a:pPr marL="364489" indent="-364489" defTabSz="479044">
              <a:spcBef>
                <a:spcPts val="3400"/>
              </a:spcBef>
              <a:defRPr sz="2952"/>
            </a:pPr>
            <a:r>
              <a:t>It it was the </a:t>
            </a:r>
            <a:r>
              <a:rPr b="1">
                <a:latin typeface="Helvetica"/>
                <a:ea typeface="Helvetica"/>
                <a:cs typeface="Helvetica"/>
                <a:sym typeface="Helvetica"/>
              </a:rPr>
              <a:t>oil</a:t>
            </a:r>
            <a:r>
              <a:t>, was it because an earlier lorry was leaking oil, because of poor maintenance or damage from a pothole or …</a:t>
            </a:r>
          </a:p>
          <a:p>
            <a:pPr marL="364489" indent="-364489" defTabSz="479044">
              <a:spcBef>
                <a:spcPts val="3400"/>
              </a:spcBef>
              <a:defRPr sz="2952" b="1">
                <a:latin typeface="Helvetica"/>
                <a:ea typeface="Helvetica"/>
                <a:cs typeface="Helvetica"/>
                <a:sym typeface="Helvetica"/>
              </a:defRPr>
            </a:pPr>
            <a:r>
              <a:t>Many accidents do not have a single cause.</a:t>
            </a:r>
            <a:r>
              <a:rPr b="0">
                <a:latin typeface="+mn-lt"/>
                <a:ea typeface="+mn-ea"/>
                <a:cs typeface="+mn-cs"/>
                <a:sym typeface="Helvetica Light"/>
              </a:rPr>
              <a:t> Several contributory causes coincide and contribute.  Safety engineering has to reduce the probability of these separate causes.</a:t>
            </a:r>
          </a:p>
          <a:p>
            <a:pPr marL="364489" indent="-364489" defTabSz="479044">
              <a:spcBef>
                <a:spcPts val="3400"/>
              </a:spcBef>
              <a:defRPr sz="2952" b="1" i="1">
                <a:latin typeface="Helvetica"/>
                <a:ea typeface="Helvetica"/>
                <a:cs typeface="Helvetica"/>
                <a:sym typeface="Helvetica"/>
              </a:defRPr>
            </a:pPr>
            <a:r>
              <a:rPr b="0"/>
              <a:t>As software takes on more and more functions in systems, software failures contribute to more accidents, directly or through cyberattacks</a:t>
            </a:r>
          </a:p>
        </p:txBody>
      </p:sp>
      <p:sp>
        <p:nvSpPr>
          <p:cNvPr id="154" name="Shape 154"/>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4</a:t>
            </a:fld>
            <a:endParaRPr/>
          </a:p>
        </p:txBody>
      </p:sp>
      <p:pic>
        <p:nvPicPr>
          <p:cNvPr id="155" name="pasted-image.tiff"/>
          <p:cNvPicPr>
            <a:picLocks noChangeAspect="1"/>
          </p:cNvPicPr>
          <p:nvPr/>
        </p:nvPicPr>
        <p:blipFill>
          <a:blip r:embed="rId2">
            <a:extLst/>
          </a:blip>
          <a:stretch>
            <a:fillRect/>
          </a:stretch>
        </p:blipFill>
        <p:spPr>
          <a:xfrm>
            <a:off x="9502257" y="-38042"/>
            <a:ext cx="3534177" cy="227197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5</a:t>
            </a:fld>
            <a:endParaRPr/>
          </a:p>
        </p:txBody>
      </p:sp>
      <p:sp>
        <p:nvSpPr>
          <p:cNvPr id="158" name="Shape 158"/>
          <p:cNvSpPr>
            <a:spLocks noGrp="1"/>
          </p:cNvSpPr>
          <p:nvPr>
            <p:ph type="title"/>
          </p:nvPr>
        </p:nvSpPr>
        <p:spPr>
          <a:prstGeom prst="rect">
            <a:avLst/>
          </a:prstGeom>
        </p:spPr>
        <p:txBody>
          <a:bodyPr/>
          <a:lstStyle>
            <a:lvl1pPr defTabSz="403097">
              <a:defRPr sz="5520"/>
            </a:lvl1pPr>
          </a:lstStyle>
          <a:p>
            <a:r>
              <a:t>Many safety engineering principles come from the process industries</a:t>
            </a:r>
          </a:p>
        </p:txBody>
      </p:sp>
      <p:pic>
        <p:nvPicPr>
          <p:cNvPr id="159" name="pasted-image.tiff"/>
          <p:cNvPicPr>
            <a:picLocks noChangeAspect="1"/>
          </p:cNvPicPr>
          <p:nvPr/>
        </p:nvPicPr>
        <p:blipFill>
          <a:blip r:embed="rId2">
            <a:extLst/>
          </a:blip>
          <a:stretch>
            <a:fillRect/>
          </a:stretch>
        </p:blipFill>
        <p:spPr>
          <a:xfrm>
            <a:off x="1855609" y="3528057"/>
            <a:ext cx="9293582" cy="612981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rPr lang="en-GB" dirty="0" smtClean="0">
                <a:solidFill>
                  <a:srgbClr val="0000FF"/>
                </a:solidFill>
              </a:rPr>
              <a:t>Early process industry systems</a:t>
            </a:r>
            <a:endParaRPr dirty="0">
              <a:solidFill>
                <a:srgbClr val="0000FF"/>
              </a:solidFill>
            </a:endParaRPr>
          </a:p>
        </p:txBody>
      </p:sp>
      <p:sp>
        <p:nvSpPr>
          <p:cNvPr id="162" name="Shape 162"/>
          <p:cNvSpPr>
            <a:spLocks noGrp="1"/>
          </p:cNvSpPr>
          <p:nvPr>
            <p:ph type="body" idx="1"/>
          </p:nvPr>
        </p:nvSpPr>
        <p:spPr>
          <a:xfrm>
            <a:off x="952500" y="2117552"/>
            <a:ext cx="11099800" cy="7258398"/>
          </a:xfrm>
          <a:prstGeom prst="rect">
            <a:avLst/>
          </a:prstGeom>
        </p:spPr>
        <p:txBody>
          <a:bodyPr>
            <a:spAutoFit/>
          </a:bodyPr>
          <a:lstStyle/>
          <a:p>
            <a:pPr>
              <a:buFont typeface="Wingdings" charset="2"/>
              <a:buChar char="§"/>
            </a:pPr>
            <a:r>
              <a:rPr lang="en-GB" dirty="0" smtClean="0"/>
              <a:t>Chemical plants and oil refineries, for example</a:t>
            </a:r>
          </a:p>
          <a:p>
            <a:pPr>
              <a:buFont typeface="Wingdings" charset="2"/>
              <a:buChar char="§"/>
            </a:pPr>
            <a:r>
              <a:rPr lang="en-GB" dirty="0" smtClean="0"/>
              <a:t>Relatively low complexity systems: pipes, valves, reactor vessels, pumps, relays … monitored by thermometers and pressure gauges and protected by pressure release valves and alarms.</a:t>
            </a:r>
          </a:p>
          <a:p>
            <a:pPr>
              <a:buFont typeface="Wingdings" charset="2"/>
              <a:buChar char="§"/>
            </a:pPr>
            <a:r>
              <a:rPr lang="en-GB" dirty="0" smtClean="0"/>
              <a:t>Typical failures caused by corrosion, stuck valves or relays and other </a:t>
            </a:r>
            <a:r>
              <a:rPr lang="en-GB" b="1" dirty="0" smtClean="0"/>
              <a:t>physical </a:t>
            </a:r>
            <a:r>
              <a:rPr lang="en-GB" dirty="0" smtClean="0"/>
              <a:t>problems.</a:t>
            </a:r>
          </a:p>
          <a:p>
            <a:pPr>
              <a:buFont typeface="Wingdings" charset="2"/>
              <a:buChar char="§"/>
            </a:pPr>
            <a:r>
              <a:rPr lang="en-GB" dirty="0" smtClean="0"/>
              <a:t>Safety analysis focused on the </a:t>
            </a:r>
            <a:r>
              <a:rPr lang="en-GB" i="1" dirty="0" smtClean="0"/>
              <a:t>reliability</a:t>
            </a:r>
            <a:r>
              <a:rPr lang="en-GB" dirty="0" smtClean="0"/>
              <a:t> of components, </a:t>
            </a:r>
            <a:r>
              <a:rPr lang="en-GB" i="1" dirty="0" smtClean="0"/>
              <a:t>redundancy</a:t>
            </a:r>
            <a:r>
              <a:rPr lang="en-GB" dirty="0" smtClean="0"/>
              <a:t> to avoid single points of failure, and calculations of failure probabilities</a:t>
            </a:r>
            <a:endParaRPr dirty="0"/>
          </a:p>
        </p:txBody>
      </p:sp>
      <p:sp>
        <p:nvSpPr>
          <p:cNvPr id="163" name="Shape 163"/>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6</a:t>
            </a:fld>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52500" y="1011039"/>
            <a:ext cx="11099800" cy="1025922"/>
          </a:xfrm>
        </p:spPr>
        <p:txBody>
          <a:bodyPr>
            <a:spAutoFit/>
          </a:bodyPr>
          <a:lstStyle/>
          <a:p>
            <a:r>
              <a:rPr lang="en-GB" sz="6000" dirty="0" smtClean="0">
                <a:solidFill>
                  <a:srgbClr val="0000FF"/>
                </a:solidFill>
              </a:rPr>
              <a:t>What could possibly go wrong?</a:t>
            </a:r>
            <a:endParaRPr lang="en-GB" sz="6000" dirty="0">
              <a:solidFill>
                <a:srgbClr val="0000FF"/>
              </a:solidFill>
            </a:endParaRPr>
          </a:p>
        </p:txBody>
      </p:sp>
      <p:sp>
        <p:nvSpPr>
          <p:cNvPr id="5" name="Text Placeholder 4"/>
          <p:cNvSpPr>
            <a:spLocks noGrp="1"/>
          </p:cNvSpPr>
          <p:nvPr>
            <p:ph type="body" sz="half" idx="1"/>
          </p:nvPr>
        </p:nvSpPr>
        <p:spPr/>
        <p:txBody>
          <a:bodyPr>
            <a:normAutofit/>
          </a:bodyPr>
          <a:lstStyle/>
          <a:p>
            <a:r>
              <a:rPr lang="en-GB" sz="4000" dirty="0" smtClean="0">
                <a:solidFill>
                  <a:srgbClr val="0000FF"/>
                </a:solidFill>
              </a:rPr>
              <a:t>Hazard analysis attempts to identify all the dangerous states</a:t>
            </a:r>
          </a:p>
          <a:p>
            <a:r>
              <a:rPr lang="en-GB" sz="4000" dirty="0" smtClean="0">
                <a:solidFill>
                  <a:srgbClr val="0000FF"/>
                </a:solidFill>
              </a:rPr>
              <a:t>Fault trees are drawn up to analyse how each dangerous state could arise – </a:t>
            </a:r>
            <a:r>
              <a:rPr lang="en-GB" sz="4000" i="1" dirty="0" smtClean="0">
                <a:solidFill>
                  <a:srgbClr val="0000FF"/>
                </a:solidFill>
              </a:rPr>
              <a:t>top-down analysis</a:t>
            </a:r>
            <a:endParaRPr lang="en-GB" sz="4000" dirty="0">
              <a:solidFill>
                <a:srgbClr val="0000FF"/>
              </a:solidFill>
            </a:endParaRPr>
          </a:p>
        </p:txBody>
      </p:sp>
      <p:pic>
        <p:nvPicPr>
          <p:cNvPr id="12" name="Picture Placeholder 11" descr="FTA.tiff"/>
          <p:cNvPicPr>
            <a:picLocks noGrp="1" noChangeAspect="1"/>
          </p:cNvPicPr>
          <p:nvPr>
            <p:ph type="pic" sz="half" idx="13"/>
          </p:nvPr>
        </p:nvPicPr>
        <p:blipFill>
          <a:blip r:embed="rId2"/>
          <a:srcRect t="-15082" b="-15082"/>
          <a:stretch>
            <a:fillRect/>
          </a:stretch>
        </p:blipFill>
        <p:spPr>
          <a:xfrm>
            <a:off x="6237600" y="2036961"/>
            <a:ext cx="6547452" cy="7716639"/>
          </a:xfrm>
        </p:spPr>
      </p:pic>
      <p:sp>
        <p:nvSpPr>
          <p:cNvPr id="13" name="Slide Number Placeholder 12"/>
          <p:cNvSpPr>
            <a:spLocks noGrp="1"/>
          </p:cNvSpPr>
          <p:nvPr>
            <p:ph type="sldNum" sz="quarter" idx="2"/>
          </p:nvPr>
        </p:nvSpPr>
        <p:spPr/>
        <p:txBody>
          <a:bodyPr/>
          <a:lstStyle/>
          <a:p>
            <a:fld id="{86CB4B4D-7CA3-9044-876B-883B54F8677D}" type="slidenum">
              <a:rPr lang="en-US" smtClean="0"/>
              <a:pPr/>
              <a:t>7</a:t>
            </a:fld>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0000FF"/>
                </a:solidFill>
              </a:rPr>
              <a:t>Faults and </a:t>
            </a:r>
            <a:r>
              <a:rPr lang="en-GB" dirty="0" smtClean="0">
                <a:solidFill>
                  <a:srgbClr val="0000FF"/>
                </a:solidFill>
                <a:latin typeface="Arial"/>
                <a:cs typeface="Arial"/>
              </a:rPr>
              <a:t>Failures</a:t>
            </a:r>
            <a:endParaRPr lang="en-GB" dirty="0">
              <a:solidFill>
                <a:srgbClr val="0000FF"/>
              </a:solidFill>
              <a:latin typeface="Arial"/>
              <a:cs typeface="Arial"/>
            </a:endParaRPr>
          </a:p>
        </p:txBody>
      </p:sp>
      <p:sp>
        <p:nvSpPr>
          <p:cNvPr id="6" name="Text Placeholder 5"/>
          <p:cNvSpPr>
            <a:spLocks noGrp="1"/>
          </p:cNvSpPr>
          <p:nvPr>
            <p:ph type="body" idx="1"/>
          </p:nvPr>
        </p:nvSpPr>
        <p:spPr>
          <a:xfrm>
            <a:off x="0" y="2603500"/>
            <a:ext cx="12660448" cy="6286500"/>
          </a:xfrm>
        </p:spPr>
        <p:txBody>
          <a:bodyPr>
            <a:noAutofit/>
          </a:bodyPr>
          <a:lstStyle/>
          <a:p>
            <a:r>
              <a:rPr lang="en-GB" sz="3200" dirty="0" smtClean="0">
                <a:latin typeface="Arial"/>
                <a:cs typeface="Arial"/>
              </a:rPr>
              <a:t>A </a:t>
            </a:r>
            <a:r>
              <a:rPr lang="en-GB" sz="3200" b="1" i="1" dirty="0" smtClean="0">
                <a:latin typeface="Arial"/>
                <a:cs typeface="Arial"/>
              </a:rPr>
              <a:t>fault</a:t>
            </a:r>
            <a:r>
              <a:rPr lang="en-GB" sz="3200" b="1" dirty="0" smtClean="0">
                <a:latin typeface="Arial"/>
                <a:cs typeface="Arial"/>
              </a:rPr>
              <a:t> </a:t>
            </a:r>
            <a:r>
              <a:rPr lang="en-GB" sz="3200" dirty="0" smtClean="0">
                <a:latin typeface="Arial"/>
                <a:cs typeface="Arial"/>
              </a:rPr>
              <a:t>is an abnormal condition / defect that may lead to a failure</a:t>
            </a:r>
          </a:p>
          <a:p>
            <a:r>
              <a:rPr lang="en-GB" sz="3200" dirty="0" smtClean="0">
                <a:latin typeface="Arial"/>
                <a:cs typeface="Arial"/>
              </a:rPr>
              <a:t>A </a:t>
            </a:r>
            <a:r>
              <a:rPr lang="en-GB" sz="3200" b="1" i="1" dirty="0" smtClean="0">
                <a:latin typeface="Arial"/>
                <a:cs typeface="Arial"/>
              </a:rPr>
              <a:t>failure</a:t>
            </a:r>
            <a:r>
              <a:rPr lang="en-GB" sz="3200" b="1" dirty="0" smtClean="0">
                <a:latin typeface="Arial"/>
                <a:cs typeface="Arial"/>
              </a:rPr>
              <a:t> </a:t>
            </a:r>
            <a:r>
              <a:rPr lang="en-GB" sz="3200" dirty="0" smtClean="0">
                <a:latin typeface="Arial"/>
                <a:cs typeface="Arial"/>
              </a:rPr>
              <a:t>is the inability of the component, subsystem or system to perform its intended function as designed</a:t>
            </a:r>
          </a:p>
          <a:p>
            <a:r>
              <a:rPr lang="en-GB" sz="3200" b="1" dirty="0" smtClean="0">
                <a:latin typeface="Arial"/>
                <a:cs typeface="Arial"/>
              </a:rPr>
              <a:t>A failure may be the result of one or many faults</a:t>
            </a:r>
          </a:p>
          <a:p>
            <a:r>
              <a:rPr lang="en-GB" sz="3200" dirty="0" smtClean="0">
                <a:latin typeface="Arial"/>
                <a:cs typeface="Arial"/>
              </a:rPr>
              <a:t>Fault Tree Analysis (FTA) considers how a failure may arise. Failure Modes and Effects Analysis (FMEA) analyses the ways in which each component could fail, and considers the effect this will have on the system.</a:t>
            </a:r>
          </a:p>
          <a:p>
            <a:r>
              <a:rPr lang="en-GB" sz="3200" dirty="0" smtClean="0">
                <a:latin typeface="Arial"/>
                <a:cs typeface="Arial"/>
              </a:rPr>
              <a:t>Then the engineers can estimate how reliable each component has to be to achieve the required system reliability </a:t>
            </a:r>
          </a:p>
        </p:txBody>
      </p:sp>
      <p:sp>
        <p:nvSpPr>
          <p:cNvPr id="7" name="Slide Number Placeholder 6"/>
          <p:cNvSpPr>
            <a:spLocks noGrp="1"/>
          </p:cNvSpPr>
          <p:nvPr>
            <p:ph type="sldNum" sz="quarter" idx="2"/>
          </p:nvPr>
        </p:nvSpPr>
        <p:spPr/>
        <p:txBody>
          <a:bodyPr/>
          <a:lstStyle/>
          <a:p>
            <a:fld id="{86CB4B4D-7CA3-9044-876B-883B54F8677D}" type="slidenum">
              <a:rPr lang="en-US" smtClean="0"/>
              <a:pPr/>
              <a:t>8</a:t>
            </a:fld>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and Reliability …</a:t>
            </a:r>
            <a:endParaRPr lang="en-GB" dirty="0"/>
          </a:p>
        </p:txBody>
      </p:sp>
      <p:sp>
        <p:nvSpPr>
          <p:cNvPr id="3" name="Text Placeholder 2"/>
          <p:cNvSpPr>
            <a:spLocks noGrp="1"/>
          </p:cNvSpPr>
          <p:nvPr>
            <p:ph type="body" idx="1"/>
          </p:nvPr>
        </p:nvSpPr>
        <p:spPr>
          <a:xfrm>
            <a:off x="654152" y="2603500"/>
            <a:ext cx="12052300" cy="6286500"/>
          </a:xfrm>
        </p:spPr>
        <p:txBody>
          <a:bodyPr/>
          <a:lstStyle/>
          <a:p>
            <a:r>
              <a:rPr lang="en-GB" dirty="0" smtClean="0"/>
              <a:t>A system can be </a:t>
            </a:r>
            <a:r>
              <a:rPr lang="en-GB" dirty="0" smtClean="0">
                <a:solidFill>
                  <a:srgbClr val="641303"/>
                </a:solidFill>
              </a:rPr>
              <a:t>safe </a:t>
            </a:r>
            <a:r>
              <a:rPr lang="en-GB" dirty="0" smtClean="0"/>
              <a:t>(because it cannot cause harm) and yet be </a:t>
            </a:r>
            <a:r>
              <a:rPr lang="en-GB" dirty="0" smtClean="0">
                <a:solidFill>
                  <a:srgbClr val="641303"/>
                </a:solidFill>
              </a:rPr>
              <a:t>unreliable </a:t>
            </a:r>
            <a:r>
              <a:rPr lang="en-GB" dirty="0" smtClean="0"/>
              <a:t>(because it does not perform its required functions when they are needed).</a:t>
            </a:r>
          </a:p>
          <a:p>
            <a:r>
              <a:rPr lang="en-GB" dirty="0" smtClean="0"/>
              <a:t> If your car often fails to start, it may be perfectly safe though very unreliable. </a:t>
            </a:r>
          </a:p>
          <a:p>
            <a:r>
              <a:rPr lang="en-GB" dirty="0" smtClean="0"/>
              <a:t>In general, if a system can </a:t>
            </a:r>
            <a:r>
              <a:rPr lang="en-GB" i="1" dirty="0" smtClean="0"/>
              <a:t>fail safe</a:t>
            </a:r>
            <a:r>
              <a:rPr lang="en-GB" dirty="0" smtClean="0"/>
              <a:t> then it can be safe</a:t>
            </a:r>
            <a:r>
              <a:rPr lang="en-GB" dirty="0" smtClean="0"/>
              <a:t> although unreliable </a:t>
            </a:r>
            <a:r>
              <a:rPr lang="en-GB" dirty="0" smtClean="0"/>
              <a:t>if the failures occur too often. </a:t>
            </a: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9</a:t>
            </a:fld>
            <a:endParaRPr 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4389</TotalTime>
  <Words>2118</Words>
  <Application>Microsoft Macintosh PowerPoint</Application>
  <PresentationFormat>Custom</PresentationFormat>
  <Paragraphs>161</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White</vt:lpstr>
      <vt:lpstr>Safety-Critical Systems when software is a matter of life and death</vt:lpstr>
      <vt:lpstr>Software is a matter of life and death</vt:lpstr>
      <vt:lpstr>Software in Safety-Critical or Safety-Related Systems</vt:lpstr>
      <vt:lpstr>The Causes of Accidents</vt:lpstr>
      <vt:lpstr>Many safety engineering principles come from the process industries</vt:lpstr>
      <vt:lpstr>Early process industry systems</vt:lpstr>
      <vt:lpstr>What could possibly go wrong?</vt:lpstr>
      <vt:lpstr>Faults and Failures</vt:lpstr>
      <vt:lpstr>Safety and Reliability …</vt:lpstr>
      <vt:lpstr>How Safe is Safe Enough?</vt:lpstr>
      <vt:lpstr>Value of a Statistical Life</vt:lpstr>
      <vt:lpstr>International VSL values In millions of year 2000 US dollars</vt:lpstr>
      <vt:lpstr>The GB Health and Safety at Work Act (HSWA 1974)</vt:lpstr>
      <vt:lpstr>SFIRP / ALARP</vt:lpstr>
      <vt:lpstr>Slide 15</vt:lpstr>
      <vt:lpstr>Hazards and Risk</vt:lpstr>
      <vt:lpstr>Industry Standards and Guidance on How Safe is Safe Enough?</vt:lpstr>
      <vt:lpstr>Failures: Random &amp; Systematic</vt:lpstr>
      <vt:lpstr>Software based Systems</vt:lpstr>
      <vt:lpstr>What can we learn from testing?</vt:lpstr>
      <vt:lpstr>How reliable is a program that has run for 10,000 hours without failing?</vt:lpstr>
      <vt:lpstr>… subject to the following conditions (1) …</vt:lpstr>
      <vt:lpstr>… subject to the following conditions (2) …</vt:lpstr>
      <vt:lpstr>… subject to the following conditions (3) …</vt:lpstr>
      <vt:lpstr>Implications for safety certification</vt:lpstr>
      <vt:lpstr>N-version programming combining, say 3 10-3 systems to get 10-9</vt:lpstr>
      <vt:lpstr>International Standards IEC 61508 and DO-178</vt:lpstr>
      <vt:lpstr>IEC 61508 SILs</vt:lpstr>
      <vt:lpstr>Sufficient Evidence?</vt:lpstr>
      <vt:lpstr>Final Observations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Safety-Critical Systems when software is a matter of life and death</dc:title>
  <cp:lastModifiedBy>Martyn Thomas</cp:lastModifiedBy>
  <cp:revision>21</cp:revision>
  <dcterms:created xsi:type="dcterms:W3CDTF">2017-01-02T11:25:20Z</dcterms:created>
  <dcterms:modified xsi:type="dcterms:W3CDTF">2017-01-02T11:32:09Z</dcterms:modified>
</cp:coreProperties>
</file>