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5" r:id="rId3"/>
    <p:sldId id="267" r:id="rId4"/>
    <p:sldId id="268" r:id="rId5"/>
    <p:sldId id="311" r:id="rId6"/>
    <p:sldId id="266" r:id="rId7"/>
    <p:sldId id="296" r:id="rId8"/>
    <p:sldId id="270" r:id="rId9"/>
    <p:sldId id="273" r:id="rId10"/>
    <p:sldId id="281" r:id="rId11"/>
    <p:sldId id="272" r:id="rId12"/>
    <p:sldId id="264" r:id="rId13"/>
    <p:sldId id="265" r:id="rId14"/>
    <p:sldId id="312" r:id="rId15"/>
    <p:sldId id="262" r:id="rId16"/>
    <p:sldId id="263" r:id="rId17"/>
    <p:sldId id="297" r:id="rId18"/>
    <p:sldId id="277" r:id="rId19"/>
    <p:sldId id="275" r:id="rId20"/>
    <p:sldId id="276" r:id="rId21"/>
    <p:sldId id="278" r:id="rId22"/>
    <p:sldId id="304" r:id="rId23"/>
    <p:sldId id="291" r:id="rId24"/>
    <p:sldId id="279" r:id="rId25"/>
    <p:sldId id="313" r:id="rId26"/>
    <p:sldId id="298" r:id="rId27"/>
    <p:sldId id="301" r:id="rId28"/>
    <p:sldId id="307" r:id="rId29"/>
    <p:sldId id="310" r:id="rId30"/>
    <p:sldId id="305" r:id="rId31"/>
    <p:sldId id="288" r:id="rId32"/>
    <p:sldId id="299" r:id="rId33"/>
    <p:sldId id="283" r:id="rId34"/>
    <p:sldId id="287" r:id="rId35"/>
    <p:sldId id="271" r:id="rId36"/>
    <p:sldId id="294" r:id="rId37"/>
    <p:sldId id="261" r:id="rId38"/>
    <p:sldId id="300" r:id="rId39"/>
    <p:sldId id="284" r:id="rId40"/>
    <p:sldId id="309" r:id="rId41"/>
    <p:sldId id="282" r:id="rId42"/>
    <p:sldId id="280" r:id="rId43"/>
    <p:sldId id="290" r:id="rId44"/>
    <p:sldId id="303" r:id="rId45"/>
    <p:sldId id="289" r:id="rId46"/>
    <p:sldId id="292" r:id="rId47"/>
    <p:sldId id="302" r:id="rId48"/>
    <p:sldId id="269" r:id="rId49"/>
    <p:sldId id="306" r:id="rId50"/>
    <p:sldId id="293" r:id="rId51"/>
    <p:sldId id="314"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yn" initials="C"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9" autoAdjust="0"/>
    <p:restoredTop sz="94660"/>
  </p:normalViewPr>
  <p:slideViewPr>
    <p:cSldViewPr snapToGrid="0">
      <p:cViewPr varScale="1">
        <p:scale>
          <a:sx n="117" d="100"/>
          <a:sy n="117" d="100"/>
        </p:scale>
        <p:origin x="-1428" y="-102"/>
      </p:cViewPr>
      <p:guideLst>
        <p:guide orient="horz" pos="2160"/>
        <p:guide pos="2880"/>
      </p:guideLst>
    </p:cSldViewPr>
  </p:slideViewPr>
  <p:notesTextViewPr>
    <p:cViewPr>
      <p:scale>
        <a:sx n="1" d="1"/>
        <a:sy n="1" d="1"/>
      </p:scale>
      <p:origin x="0" y="0"/>
    </p:cViewPr>
  </p:notesTextViewPr>
  <p:sorterViewPr>
    <p:cViewPr>
      <p:scale>
        <a:sx n="46" d="100"/>
        <a:sy n="46" d="100"/>
      </p:scale>
      <p:origin x="0" y="-13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1-11T23:44:38.923" idx="1">
    <p:pos x="10" y="10"/>
    <p:text/>
    <p:extLst>
      <p:ext uri="{C676402C-5697-4E1C-873F-D02D1690AC5C}">
        <p15:threadingInfo xmlns:p15="http://schemas.microsoft.com/office/powerpoint/2012/main" timeZoneBias="0"/>
      </p:ext>
    </p:extLst>
  </p:cm>
  <p:cm authorId="1" dt="2017-01-11T23:44:41.238" idx="2">
    <p:pos x="146" y="146"/>
    <p:text/>
    <p:extLst>
      <p:ext uri="{C676402C-5697-4E1C-873F-D02D1690AC5C}">
        <p15:threadingInfo xmlns:p15="http://schemas.microsoft.com/office/powerpoint/2012/main" timeZoneBias="0"/>
      </p:ext>
    </p:extLst>
  </p:cm>
</p:cmLst>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640C72-A829-4BFE-A9DF-791E64A29F3F}" type="datetimeFigureOut">
              <a:rPr lang="en-GB" smtClean="0"/>
              <a:t>12/01/2017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9FFCAE-4840-4E53-A84D-BBA3DDE0941B}" type="slidenum">
              <a:rPr lang="en-GB" smtClean="0"/>
              <a:t>‹#›</a:t>
            </a:fld>
            <a:endParaRPr lang="en-GB"/>
          </a:p>
        </p:txBody>
      </p:sp>
      <p:pic>
        <p:nvPicPr>
          <p:cNvPr id="7" name="Picture 6"/>
          <p:cNvPicPr>
            <a:picLocks noChangeAspect="1"/>
          </p:cNvPicPr>
          <p:nvPr userDrawn="1"/>
        </p:nvPicPr>
        <p:blipFill rotWithShape="1">
          <a:blip r:embed="rId2">
            <a:duotone>
              <a:schemeClr val="bg2">
                <a:shade val="45000"/>
                <a:satMod val="135000"/>
              </a:schemeClr>
              <a:prstClr val="white"/>
            </a:duotone>
          </a:blip>
          <a:srcRect r="15178"/>
          <a:stretch/>
        </p:blipFill>
        <p:spPr>
          <a:xfrm>
            <a:off x="-1" y="0"/>
            <a:ext cx="9191027" cy="6858000"/>
          </a:xfrm>
          <a:prstGeom prst="rect">
            <a:avLst/>
          </a:prstGeom>
        </p:spPr>
      </p:pic>
    </p:spTree>
    <p:extLst>
      <p:ext uri="{BB962C8B-B14F-4D97-AF65-F5344CB8AC3E}">
        <p14:creationId xmlns:p14="http://schemas.microsoft.com/office/powerpoint/2010/main" val="1278790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640C72-A829-4BFE-A9DF-791E64A29F3F}" type="datetimeFigureOut">
              <a:rPr lang="en-GB" smtClean="0"/>
              <a:t>12/01/2017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9FFCAE-4840-4E53-A84D-BBA3DDE0941B}" type="slidenum">
              <a:rPr lang="en-GB" smtClean="0"/>
              <a:t>‹#›</a:t>
            </a:fld>
            <a:endParaRPr lang="en-GB"/>
          </a:p>
        </p:txBody>
      </p:sp>
    </p:spTree>
    <p:extLst>
      <p:ext uri="{BB962C8B-B14F-4D97-AF65-F5344CB8AC3E}">
        <p14:creationId xmlns:p14="http://schemas.microsoft.com/office/powerpoint/2010/main" val="3919911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640C72-A829-4BFE-A9DF-791E64A29F3F}" type="datetimeFigureOut">
              <a:rPr lang="en-GB" smtClean="0"/>
              <a:t>12/01/2017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9FFCAE-4840-4E53-A84D-BBA3DDE0941B}" type="slidenum">
              <a:rPr lang="en-GB" smtClean="0"/>
              <a:t>‹#›</a:t>
            </a:fld>
            <a:endParaRPr lang="en-GB"/>
          </a:p>
        </p:txBody>
      </p:sp>
    </p:spTree>
    <p:extLst>
      <p:ext uri="{BB962C8B-B14F-4D97-AF65-F5344CB8AC3E}">
        <p14:creationId xmlns:p14="http://schemas.microsoft.com/office/powerpoint/2010/main" val="2218225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640C72-A829-4BFE-A9DF-791E64A29F3F}" type="datetimeFigureOut">
              <a:rPr lang="en-GB" smtClean="0"/>
              <a:t>12/01/2017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9FFCAE-4840-4E53-A84D-BBA3DDE0941B}" type="slidenum">
              <a:rPr lang="en-GB" smtClean="0"/>
              <a:t>‹#›</a:t>
            </a:fld>
            <a:endParaRPr lang="en-GB"/>
          </a:p>
        </p:txBody>
      </p:sp>
      <p:pic>
        <p:nvPicPr>
          <p:cNvPr id="7" name="Picture 6"/>
          <p:cNvPicPr>
            <a:picLocks noChangeAspect="1"/>
          </p:cNvPicPr>
          <p:nvPr userDrawn="1"/>
        </p:nvPicPr>
        <p:blipFill rotWithShape="1">
          <a:blip r:embed="rId2">
            <a:duotone>
              <a:schemeClr val="bg2">
                <a:shade val="45000"/>
                <a:satMod val="135000"/>
              </a:schemeClr>
              <a:prstClr val="white"/>
            </a:duotone>
          </a:blip>
          <a:srcRect r="15178"/>
          <a:stretch/>
        </p:blipFill>
        <p:spPr>
          <a:xfrm>
            <a:off x="-1" y="0"/>
            <a:ext cx="9191027" cy="6858000"/>
          </a:xfrm>
          <a:prstGeom prst="rect">
            <a:avLst/>
          </a:prstGeom>
        </p:spPr>
      </p:pic>
    </p:spTree>
    <p:extLst>
      <p:ext uri="{BB962C8B-B14F-4D97-AF65-F5344CB8AC3E}">
        <p14:creationId xmlns:p14="http://schemas.microsoft.com/office/powerpoint/2010/main" val="1329028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640C72-A829-4BFE-A9DF-791E64A29F3F}" type="datetimeFigureOut">
              <a:rPr lang="en-GB" smtClean="0"/>
              <a:t>12/01/2017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9FFCAE-4840-4E53-A84D-BBA3DDE0941B}" type="slidenum">
              <a:rPr lang="en-GB" smtClean="0"/>
              <a:t>‹#›</a:t>
            </a:fld>
            <a:endParaRPr lang="en-GB"/>
          </a:p>
        </p:txBody>
      </p:sp>
      <p:pic>
        <p:nvPicPr>
          <p:cNvPr id="7" name="Picture 6"/>
          <p:cNvPicPr>
            <a:picLocks noChangeAspect="1"/>
          </p:cNvPicPr>
          <p:nvPr userDrawn="1"/>
        </p:nvPicPr>
        <p:blipFill rotWithShape="1">
          <a:blip r:embed="rId2">
            <a:duotone>
              <a:schemeClr val="bg2">
                <a:shade val="45000"/>
                <a:satMod val="135000"/>
              </a:schemeClr>
              <a:prstClr val="white"/>
            </a:duotone>
          </a:blip>
          <a:srcRect r="15178"/>
          <a:stretch/>
        </p:blipFill>
        <p:spPr>
          <a:xfrm>
            <a:off x="-1" y="0"/>
            <a:ext cx="9191027" cy="6858000"/>
          </a:xfrm>
          <a:prstGeom prst="rect">
            <a:avLst/>
          </a:prstGeom>
        </p:spPr>
      </p:pic>
    </p:spTree>
    <p:extLst>
      <p:ext uri="{BB962C8B-B14F-4D97-AF65-F5344CB8AC3E}">
        <p14:creationId xmlns:p14="http://schemas.microsoft.com/office/powerpoint/2010/main" val="222292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640C72-A829-4BFE-A9DF-791E64A29F3F}" type="datetimeFigureOut">
              <a:rPr lang="en-GB" smtClean="0"/>
              <a:t>12/01/2017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9FFCAE-4840-4E53-A84D-BBA3DDE0941B}" type="slidenum">
              <a:rPr lang="en-GB" smtClean="0"/>
              <a:t>‹#›</a:t>
            </a:fld>
            <a:endParaRPr lang="en-GB"/>
          </a:p>
        </p:txBody>
      </p:sp>
      <p:pic>
        <p:nvPicPr>
          <p:cNvPr id="8" name="Picture 7"/>
          <p:cNvPicPr>
            <a:picLocks noChangeAspect="1"/>
          </p:cNvPicPr>
          <p:nvPr userDrawn="1"/>
        </p:nvPicPr>
        <p:blipFill rotWithShape="1">
          <a:blip r:embed="rId2">
            <a:duotone>
              <a:schemeClr val="bg2">
                <a:shade val="45000"/>
                <a:satMod val="135000"/>
              </a:schemeClr>
              <a:prstClr val="white"/>
            </a:duotone>
          </a:blip>
          <a:srcRect r="15178"/>
          <a:stretch/>
        </p:blipFill>
        <p:spPr>
          <a:xfrm>
            <a:off x="-1" y="0"/>
            <a:ext cx="9191027" cy="6858000"/>
          </a:xfrm>
          <a:prstGeom prst="rect">
            <a:avLst/>
          </a:prstGeom>
        </p:spPr>
      </p:pic>
    </p:spTree>
    <p:extLst>
      <p:ext uri="{BB962C8B-B14F-4D97-AF65-F5344CB8AC3E}">
        <p14:creationId xmlns:p14="http://schemas.microsoft.com/office/powerpoint/2010/main" val="118836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640C72-A829-4BFE-A9DF-791E64A29F3F}" type="datetimeFigureOut">
              <a:rPr lang="en-GB" smtClean="0"/>
              <a:t>12/01/2017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C9FFCAE-4840-4E53-A84D-BBA3DDE0941B}" type="slidenum">
              <a:rPr lang="en-GB" smtClean="0"/>
              <a:t>‹#›</a:t>
            </a:fld>
            <a:endParaRPr lang="en-GB"/>
          </a:p>
        </p:txBody>
      </p:sp>
      <p:pic>
        <p:nvPicPr>
          <p:cNvPr id="10" name="Picture 9"/>
          <p:cNvPicPr>
            <a:picLocks noChangeAspect="1"/>
          </p:cNvPicPr>
          <p:nvPr userDrawn="1"/>
        </p:nvPicPr>
        <p:blipFill rotWithShape="1">
          <a:blip r:embed="rId2">
            <a:duotone>
              <a:schemeClr val="bg2">
                <a:shade val="45000"/>
                <a:satMod val="135000"/>
              </a:schemeClr>
              <a:prstClr val="white"/>
            </a:duotone>
          </a:blip>
          <a:srcRect r="15178"/>
          <a:stretch/>
        </p:blipFill>
        <p:spPr>
          <a:xfrm>
            <a:off x="-1" y="0"/>
            <a:ext cx="9191027" cy="6858000"/>
          </a:xfrm>
          <a:prstGeom prst="rect">
            <a:avLst/>
          </a:prstGeom>
        </p:spPr>
      </p:pic>
    </p:spTree>
    <p:extLst>
      <p:ext uri="{BB962C8B-B14F-4D97-AF65-F5344CB8AC3E}">
        <p14:creationId xmlns:p14="http://schemas.microsoft.com/office/powerpoint/2010/main" val="2620406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640C72-A829-4BFE-A9DF-791E64A29F3F}" type="datetimeFigureOut">
              <a:rPr lang="en-GB" smtClean="0"/>
              <a:t>12/01/2017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C9FFCAE-4840-4E53-A84D-BBA3DDE0941B}" type="slidenum">
              <a:rPr lang="en-GB" smtClean="0"/>
              <a:t>‹#›</a:t>
            </a:fld>
            <a:endParaRPr lang="en-GB"/>
          </a:p>
        </p:txBody>
      </p:sp>
      <p:pic>
        <p:nvPicPr>
          <p:cNvPr id="6" name="Picture 5"/>
          <p:cNvPicPr>
            <a:picLocks noChangeAspect="1"/>
          </p:cNvPicPr>
          <p:nvPr userDrawn="1"/>
        </p:nvPicPr>
        <p:blipFill rotWithShape="1">
          <a:blip r:embed="rId2">
            <a:duotone>
              <a:schemeClr val="bg2">
                <a:shade val="45000"/>
                <a:satMod val="135000"/>
              </a:schemeClr>
              <a:prstClr val="white"/>
            </a:duotone>
          </a:blip>
          <a:srcRect r="15178"/>
          <a:stretch/>
        </p:blipFill>
        <p:spPr>
          <a:xfrm>
            <a:off x="-1" y="0"/>
            <a:ext cx="9191027" cy="6858000"/>
          </a:xfrm>
          <a:prstGeom prst="rect">
            <a:avLst/>
          </a:prstGeom>
        </p:spPr>
      </p:pic>
    </p:spTree>
    <p:extLst>
      <p:ext uri="{BB962C8B-B14F-4D97-AF65-F5344CB8AC3E}">
        <p14:creationId xmlns:p14="http://schemas.microsoft.com/office/powerpoint/2010/main" val="2306881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40C72-A829-4BFE-A9DF-791E64A29F3F}" type="datetimeFigureOut">
              <a:rPr lang="en-GB" smtClean="0"/>
              <a:t>12/01/2017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C9FFCAE-4840-4E53-A84D-BBA3DDE0941B}" type="slidenum">
              <a:rPr lang="en-GB" smtClean="0"/>
              <a:t>‹#›</a:t>
            </a:fld>
            <a:endParaRPr lang="en-GB"/>
          </a:p>
        </p:txBody>
      </p:sp>
      <p:pic>
        <p:nvPicPr>
          <p:cNvPr id="5" name="Picture 4"/>
          <p:cNvPicPr>
            <a:picLocks noChangeAspect="1"/>
          </p:cNvPicPr>
          <p:nvPr userDrawn="1"/>
        </p:nvPicPr>
        <p:blipFill rotWithShape="1">
          <a:blip r:embed="rId2">
            <a:duotone>
              <a:schemeClr val="bg2">
                <a:shade val="45000"/>
                <a:satMod val="135000"/>
              </a:schemeClr>
              <a:prstClr val="white"/>
            </a:duotone>
          </a:blip>
          <a:srcRect r="15178"/>
          <a:stretch/>
        </p:blipFill>
        <p:spPr>
          <a:xfrm>
            <a:off x="-1" y="0"/>
            <a:ext cx="9191027" cy="6858000"/>
          </a:xfrm>
          <a:prstGeom prst="rect">
            <a:avLst/>
          </a:prstGeom>
        </p:spPr>
      </p:pic>
    </p:spTree>
    <p:extLst>
      <p:ext uri="{BB962C8B-B14F-4D97-AF65-F5344CB8AC3E}">
        <p14:creationId xmlns:p14="http://schemas.microsoft.com/office/powerpoint/2010/main" val="4115009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640C72-A829-4BFE-A9DF-791E64A29F3F}" type="datetimeFigureOut">
              <a:rPr lang="en-GB" smtClean="0"/>
              <a:t>12/01/2017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9FFCAE-4840-4E53-A84D-BBA3DDE0941B}" type="slidenum">
              <a:rPr lang="en-GB" smtClean="0"/>
              <a:t>‹#›</a:t>
            </a:fld>
            <a:endParaRPr lang="en-GB"/>
          </a:p>
        </p:txBody>
      </p:sp>
    </p:spTree>
    <p:extLst>
      <p:ext uri="{BB962C8B-B14F-4D97-AF65-F5344CB8AC3E}">
        <p14:creationId xmlns:p14="http://schemas.microsoft.com/office/powerpoint/2010/main" val="60971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640C72-A829-4BFE-A9DF-791E64A29F3F}" type="datetimeFigureOut">
              <a:rPr lang="en-GB" smtClean="0"/>
              <a:t>12/01/2017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9FFCAE-4840-4E53-A84D-BBA3DDE0941B}" type="slidenum">
              <a:rPr lang="en-GB" smtClean="0"/>
              <a:t>‹#›</a:t>
            </a:fld>
            <a:endParaRPr lang="en-GB"/>
          </a:p>
        </p:txBody>
      </p:sp>
    </p:spTree>
    <p:extLst>
      <p:ext uri="{BB962C8B-B14F-4D97-AF65-F5344CB8AC3E}">
        <p14:creationId xmlns:p14="http://schemas.microsoft.com/office/powerpoint/2010/main" val="3682217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640C72-A829-4BFE-A9DF-791E64A29F3F}" type="datetimeFigureOut">
              <a:rPr lang="en-GB" smtClean="0"/>
              <a:t>12/01/2017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FFCAE-4840-4E53-A84D-BBA3DDE0941B}" type="slidenum">
              <a:rPr lang="en-GB" smtClean="0"/>
              <a:t>‹#›</a:t>
            </a:fld>
            <a:endParaRPr lang="en-GB"/>
          </a:p>
        </p:txBody>
      </p:sp>
      <p:pic>
        <p:nvPicPr>
          <p:cNvPr id="7" name="Picture 6"/>
          <p:cNvPicPr>
            <a:picLocks noChangeAspect="1"/>
          </p:cNvPicPr>
          <p:nvPr userDrawn="1"/>
        </p:nvPicPr>
        <p:blipFill rotWithShape="1">
          <a:blip r:embed="rId13">
            <a:duotone>
              <a:schemeClr val="bg2">
                <a:shade val="45000"/>
                <a:satMod val="135000"/>
              </a:schemeClr>
              <a:prstClr val="white"/>
            </a:duotone>
          </a:blip>
          <a:srcRect r="15178"/>
          <a:stretch/>
        </p:blipFill>
        <p:spPr>
          <a:xfrm>
            <a:off x="-1" y="0"/>
            <a:ext cx="9191027" cy="6858000"/>
          </a:xfrm>
          <a:prstGeom prst="rect">
            <a:avLst/>
          </a:prstGeom>
        </p:spPr>
      </p:pic>
    </p:spTree>
    <p:extLst>
      <p:ext uri="{BB962C8B-B14F-4D97-AF65-F5344CB8AC3E}">
        <p14:creationId xmlns:p14="http://schemas.microsoft.com/office/powerpoint/2010/main" val="861157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historic-cities.huji.ac.il/mapmakers/braun_hogenberg.html" TargetMode="External"/><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www.londonair.org.uk/london/Flash/iPhonePromotion.sw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38209" y="206763"/>
            <a:ext cx="4682870" cy="3050005"/>
          </a:xfrm>
          <a:noFill/>
        </p:spPr>
        <p:txBody>
          <a:bodyPr>
            <a:normAutofit/>
          </a:bodyPr>
          <a:lstStyle/>
          <a:p>
            <a:pPr>
              <a:lnSpc>
                <a:spcPct val="70000"/>
              </a:lnSpc>
            </a:pPr>
            <a:r>
              <a:rPr lang="en-GB" sz="5100" b="1" dirty="0">
                <a:solidFill>
                  <a:schemeClr val="tx2">
                    <a:lumMod val="75000"/>
                  </a:schemeClr>
                </a:solidFill>
              </a:rPr>
              <a:t>Something in the Air: </a:t>
            </a:r>
            <a:br>
              <a:rPr lang="en-GB" sz="5100" b="1" dirty="0">
                <a:solidFill>
                  <a:schemeClr val="tx2">
                    <a:lumMod val="75000"/>
                  </a:schemeClr>
                </a:solidFill>
              </a:rPr>
            </a:br>
            <a:r>
              <a:rPr lang="en-GB" sz="5100" b="1" dirty="0">
                <a:solidFill>
                  <a:schemeClr val="tx2">
                    <a:lumMod val="75000"/>
                  </a:schemeClr>
                </a:solidFill>
              </a:rPr>
              <a:t>the insidious challenge of air pollution</a:t>
            </a:r>
          </a:p>
        </p:txBody>
      </p:sp>
      <p:sp>
        <p:nvSpPr>
          <p:cNvPr id="3" name="Subtitle 2"/>
          <p:cNvSpPr>
            <a:spLocks noGrp="1"/>
          </p:cNvSpPr>
          <p:nvPr>
            <p:ph type="subTitle" idx="1"/>
          </p:nvPr>
        </p:nvSpPr>
        <p:spPr>
          <a:xfrm>
            <a:off x="2030427" y="3684765"/>
            <a:ext cx="4682871" cy="1862793"/>
          </a:xfrm>
          <a:noFill/>
        </p:spPr>
        <p:txBody>
          <a:bodyPr>
            <a:noAutofit/>
          </a:bodyPr>
          <a:lstStyle/>
          <a:p>
            <a:pPr>
              <a:lnSpc>
                <a:spcPct val="80000"/>
              </a:lnSpc>
            </a:pPr>
            <a:r>
              <a:rPr lang="en-GB" sz="2800" dirty="0">
                <a:solidFill>
                  <a:schemeClr val="tx2">
                    <a:lumMod val="75000"/>
                  </a:schemeClr>
                </a:solidFill>
              </a:rPr>
              <a:t>Carolyn Roberts</a:t>
            </a:r>
          </a:p>
          <a:p>
            <a:pPr>
              <a:lnSpc>
                <a:spcPct val="80000"/>
              </a:lnSpc>
            </a:pPr>
            <a:r>
              <a:rPr lang="en-GB" sz="2800" dirty="0">
                <a:solidFill>
                  <a:schemeClr val="tx2">
                    <a:lumMod val="75000"/>
                  </a:schemeClr>
                </a:solidFill>
              </a:rPr>
              <a:t>Frank Jackson Professor of Environment</a:t>
            </a:r>
          </a:p>
          <a:p>
            <a:pPr>
              <a:lnSpc>
                <a:spcPct val="80000"/>
              </a:lnSpc>
            </a:pPr>
            <a:r>
              <a:rPr lang="en-GB" sz="2800" dirty="0">
                <a:solidFill>
                  <a:schemeClr val="tx2">
                    <a:lumMod val="75000"/>
                  </a:schemeClr>
                </a:solidFill>
              </a:rPr>
              <a:t>and</a:t>
            </a:r>
          </a:p>
          <a:p>
            <a:pPr>
              <a:lnSpc>
                <a:spcPct val="80000"/>
              </a:lnSpc>
            </a:pPr>
            <a:r>
              <a:rPr lang="en-GB" sz="2800" dirty="0">
                <a:solidFill>
                  <a:schemeClr val="tx2">
                    <a:lumMod val="75000"/>
                  </a:schemeClr>
                </a:solidFill>
              </a:rPr>
              <a:t>Water and Environmental Consultant</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Lst>
          </a:blip>
          <a:stretch>
            <a:fillRect/>
          </a:stretch>
        </p:blipFill>
        <p:spPr>
          <a:xfrm>
            <a:off x="421929" y="456091"/>
            <a:ext cx="2800677" cy="2800677"/>
          </a:xfrm>
          <a:prstGeom prst="rect">
            <a:avLst/>
          </a:prstGeom>
          <a:ln>
            <a:noFill/>
          </a:ln>
          <a:effectLst>
            <a:softEdge rad="112500"/>
          </a:effectLst>
        </p:spPr>
      </p:pic>
    </p:spTree>
    <p:extLst>
      <p:ext uri="{BB962C8B-B14F-4D97-AF65-F5344CB8AC3E}">
        <p14:creationId xmlns:p14="http://schemas.microsoft.com/office/powerpoint/2010/main" val="26415012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cxnSp>
        <p:nvCxnSpPr>
          <p:cNvPr id="6" name="Straight Arrow Connector 5"/>
          <p:cNvCxnSpPr>
            <a:cxnSpLocks/>
          </p:cNvCxnSpPr>
          <p:nvPr/>
        </p:nvCxnSpPr>
        <p:spPr>
          <a:xfrm>
            <a:off x="3051483" y="1332411"/>
            <a:ext cx="1353312" cy="15466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366990" y="945751"/>
            <a:ext cx="1191332" cy="369332"/>
          </a:xfrm>
          <a:prstGeom prst="rect">
            <a:avLst/>
          </a:prstGeom>
          <a:noFill/>
        </p:spPr>
        <p:txBody>
          <a:bodyPr wrap="square" rtlCol="0">
            <a:spAutoFit/>
          </a:bodyPr>
          <a:lstStyle/>
          <a:p>
            <a:r>
              <a:rPr lang="en-GB" b="1">
                <a:solidFill>
                  <a:srgbClr val="FF0000"/>
                </a:solidFill>
              </a:rPr>
              <a:t>St Paul’s</a:t>
            </a:r>
            <a:endParaRPr lang="en-GB" b="1" dirty="0">
              <a:solidFill>
                <a:srgbClr val="FF0000"/>
              </a:solidFill>
            </a:endParaRPr>
          </a:p>
        </p:txBody>
      </p:sp>
      <p:sp>
        <p:nvSpPr>
          <p:cNvPr id="10" name="TextBox 9"/>
          <p:cNvSpPr txBox="1"/>
          <p:nvPr/>
        </p:nvSpPr>
        <p:spPr>
          <a:xfrm>
            <a:off x="1463911" y="1332411"/>
            <a:ext cx="1191332" cy="646331"/>
          </a:xfrm>
          <a:prstGeom prst="rect">
            <a:avLst/>
          </a:prstGeom>
          <a:noFill/>
        </p:spPr>
        <p:txBody>
          <a:bodyPr wrap="square" rtlCol="0">
            <a:spAutoFit/>
          </a:bodyPr>
          <a:lstStyle/>
          <a:p>
            <a:r>
              <a:rPr lang="en-GB" b="1" dirty="0">
                <a:solidFill>
                  <a:srgbClr val="FF0000"/>
                </a:solidFill>
              </a:rPr>
              <a:t>Barnard’s Inn Hall</a:t>
            </a:r>
          </a:p>
        </p:txBody>
      </p:sp>
      <p:cxnSp>
        <p:nvCxnSpPr>
          <p:cNvPr id="11" name="Straight Arrow Connector 10"/>
          <p:cNvCxnSpPr>
            <a:cxnSpLocks/>
          </p:cNvCxnSpPr>
          <p:nvPr/>
        </p:nvCxnSpPr>
        <p:spPr>
          <a:xfrm>
            <a:off x="2398340" y="1703472"/>
            <a:ext cx="653143" cy="5067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018136" y="6536775"/>
            <a:ext cx="5235592" cy="338554"/>
          </a:xfrm>
          <a:prstGeom prst="rect">
            <a:avLst/>
          </a:prstGeom>
          <a:noFill/>
        </p:spPr>
        <p:txBody>
          <a:bodyPr wrap="square" rtlCol="0">
            <a:spAutoFit/>
          </a:bodyPr>
          <a:lstStyle/>
          <a:p>
            <a:r>
              <a:rPr lang="en-GB" sz="1600" b="1" dirty="0">
                <a:solidFill>
                  <a:schemeClr val="tx1">
                    <a:lumMod val="85000"/>
                    <a:lumOff val="15000"/>
                  </a:schemeClr>
                </a:solidFill>
                <a:hlinkClick r:id="rId3"/>
              </a:rPr>
              <a:t>Braun and </a:t>
            </a:r>
            <a:r>
              <a:rPr lang="en-GB" sz="1600" b="1" dirty="0" err="1">
                <a:solidFill>
                  <a:schemeClr val="tx1">
                    <a:lumMod val="85000"/>
                    <a:lumOff val="15000"/>
                  </a:schemeClr>
                </a:solidFill>
                <a:hlinkClick r:id="rId3"/>
              </a:rPr>
              <a:t>Hogenberg</a:t>
            </a:r>
            <a:r>
              <a:rPr lang="en-GB" sz="1600" b="1" dirty="0">
                <a:solidFill>
                  <a:schemeClr val="tx1">
                    <a:lumMod val="85000"/>
                    <a:lumOff val="15000"/>
                  </a:schemeClr>
                </a:solidFill>
              </a:rPr>
              <a:t> </a:t>
            </a:r>
            <a:r>
              <a:rPr lang="en-GB" sz="1600" b="1" i="1" dirty="0" err="1">
                <a:solidFill>
                  <a:schemeClr val="tx1">
                    <a:lumMod val="85000"/>
                    <a:lumOff val="15000"/>
                  </a:schemeClr>
                </a:solidFill>
              </a:rPr>
              <a:t>Civitates</a:t>
            </a:r>
            <a:r>
              <a:rPr lang="en-GB" sz="1600" b="1" i="1" dirty="0">
                <a:solidFill>
                  <a:schemeClr val="tx1">
                    <a:lumMod val="85000"/>
                    <a:lumOff val="15000"/>
                  </a:schemeClr>
                </a:solidFill>
              </a:rPr>
              <a:t> </a:t>
            </a:r>
            <a:r>
              <a:rPr lang="en-GB" sz="1600" b="1" i="1" dirty="0" err="1">
                <a:solidFill>
                  <a:schemeClr val="tx1">
                    <a:lumMod val="85000"/>
                    <a:lumOff val="15000"/>
                  </a:schemeClr>
                </a:solidFill>
              </a:rPr>
              <a:t>Orbis</a:t>
            </a:r>
            <a:r>
              <a:rPr lang="en-GB" sz="1600" b="1" i="1" dirty="0">
                <a:solidFill>
                  <a:schemeClr val="tx1">
                    <a:lumMod val="85000"/>
                    <a:lumOff val="15000"/>
                  </a:schemeClr>
                </a:solidFill>
              </a:rPr>
              <a:t> </a:t>
            </a:r>
            <a:r>
              <a:rPr lang="en-GB" sz="1600" b="1" i="1" dirty="0" err="1">
                <a:solidFill>
                  <a:schemeClr val="tx1">
                    <a:lumMod val="85000"/>
                    <a:lumOff val="15000"/>
                  </a:schemeClr>
                </a:solidFill>
              </a:rPr>
              <a:t>Terrarum</a:t>
            </a:r>
            <a:r>
              <a:rPr lang="en-GB" sz="1600" b="1" i="1" dirty="0">
                <a:solidFill>
                  <a:schemeClr val="tx1">
                    <a:lumMod val="85000"/>
                    <a:lumOff val="15000"/>
                  </a:schemeClr>
                </a:solidFill>
              </a:rPr>
              <a:t>, c. 1560-72</a:t>
            </a:r>
            <a:endParaRPr lang="en-GB" sz="1600" b="1" dirty="0">
              <a:solidFill>
                <a:schemeClr val="tx1">
                  <a:lumMod val="85000"/>
                  <a:lumOff val="15000"/>
                </a:schemeClr>
              </a:solidFill>
            </a:endParaRPr>
          </a:p>
        </p:txBody>
      </p:sp>
    </p:spTree>
    <p:extLst>
      <p:ext uri="{BB962C8B-B14F-4D97-AF65-F5344CB8AC3E}">
        <p14:creationId xmlns:p14="http://schemas.microsoft.com/office/powerpoint/2010/main" val="1887512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8" y="299456"/>
            <a:ext cx="8668512" cy="1325563"/>
          </a:xfrm>
        </p:spPr>
        <p:txBody>
          <a:bodyPr>
            <a:normAutofit fontScale="90000"/>
          </a:bodyPr>
          <a:lstStyle/>
          <a:p>
            <a:pPr algn="ctr"/>
            <a:r>
              <a:rPr lang="en-GB" b="1" dirty="0" err="1">
                <a:solidFill>
                  <a:schemeClr val="tx2">
                    <a:lumMod val="75000"/>
                  </a:schemeClr>
                </a:solidFill>
              </a:rPr>
              <a:t>Divali</a:t>
            </a:r>
            <a:r>
              <a:rPr lang="en-GB" b="1" dirty="0">
                <a:solidFill>
                  <a:schemeClr val="tx2">
                    <a:lumMod val="75000"/>
                  </a:schemeClr>
                </a:solidFill>
              </a:rPr>
              <a:t> air pollution - A smoke-spewing sparkler in </a:t>
            </a:r>
            <a:r>
              <a:rPr lang="en-GB" b="1" dirty="0" err="1">
                <a:solidFill>
                  <a:schemeClr val="tx2">
                    <a:lumMod val="75000"/>
                  </a:schemeClr>
                </a:solidFill>
              </a:rPr>
              <a:t>Baguiati</a:t>
            </a:r>
            <a:r>
              <a:rPr lang="en-GB" b="1" dirty="0">
                <a:solidFill>
                  <a:schemeClr val="tx2">
                    <a:lumMod val="75000"/>
                  </a:schemeClr>
                </a:solidFill>
              </a:rPr>
              <a:t>, India at Diwali 2013</a:t>
            </a:r>
          </a:p>
        </p:txBody>
      </p:sp>
      <p:pic>
        <p:nvPicPr>
          <p:cNvPr id="3" name="Picture 2"/>
          <p:cNvPicPr>
            <a:picLocks noChangeAspect="1"/>
          </p:cNvPicPr>
          <p:nvPr/>
        </p:nvPicPr>
        <p:blipFill>
          <a:blip r:embed="rId2"/>
          <a:stretch>
            <a:fillRect/>
          </a:stretch>
        </p:blipFill>
        <p:spPr>
          <a:xfrm>
            <a:off x="379528" y="1625019"/>
            <a:ext cx="6068298" cy="4999589"/>
          </a:xfrm>
          <a:prstGeom prst="rect">
            <a:avLst/>
          </a:prstGeom>
        </p:spPr>
      </p:pic>
      <p:sp>
        <p:nvSpPr>
          <p:cNvPr id="4" name="TextBox 3"/>
          <p:cNvSpPr txBox="1"/>
          <p:nvPr/>
        </p:nvSpPr>
        <p:spPr>
          <a:xfrm>
            <a:off x="6656832" y="6071616"/>
            <a:ext cx="2434917" cy="646331"/>
          </a:xfrm>
          <a:prstGeom prst="rect">
            <a:avLst/>
          </a:prstGeom>
          <a:noFill/>
        </p:spPr>
        <p:txBody>
          <a:bodyPr wrap="square" rtlCol="0">
            <a:spAutoFit/>
          </a:bodyPr>
          <a:lstStyle/>
          <a:p>
            <a:r>
              <a:rPr lang="en-GB" dirty="0">
                <a:solidFill>
                  <a:schemeClr val="tx2">
                    <a:lumMod val="75000"/>
                  </a:schemeClr>
                </a:solidFill>
              </a:rPr>
              <a:t>Picture by Amit </a:t>
            </a:r>
            <a:r>
              <a:rPr lang="en-GB" dirty="0" err="1">
                <a:solidFill>
                  <a:schemeClr val="tx2">
                    <a:lumMod val="75000"/>
                  </a:schemeClr>
                </a:solidFill>
              </a:rPr>
              <a:t>Datta</a:t>
            </a:r>
            <a:r>
              <a:rPr lang="en-GB" dirty="0">
                <a:solidFill>
                  <a:schemeClr val="tx2">
                    <a:lumMod val="75000"/>
                  </a:schemeClr>
                </a:solidFill>
              </a:rPr>
              <a:t>, Calcutta Telegraph</a:t>
            </a:r>
          </a:p>
        </p:txBody>
      </p:sp>
    </p:spTree>
    <p:extLst>
      <p:ext uri="{BB962C8B-B14F-4D97-AF65-F5344CB8AC3E}">
        <p14:creationId xmlns:p14="http://schemas.microsoft.com/office/powerpoint/2010/main" val="165050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916" y="470263"/>
            <a:ext cx="2235932" cy="6087291"/>
          </a:xfrm>
        </p:spPr>
        <p:txBody>
          <a:bodyPr>
            <a:noAutofit/>
          </a:bodyPr>
          <a:lstStyle/>
          <a:p>
            <a:r>
              <a:rPr lang="en-GB" sz="2000" dirty="0">
                <a:solidFill>
                  <a:schemeClr val="tx2">
                    <a:lumMod val="75000"/>
                  </a:schemeClr>
                </a:solidFill>
              </a:rPr>
              <a:t>Pollution over the Indian Ocean on October 22, 1997. NASA tracked it using data from the Earth Probe Total Ozone Mapping Spectrometer satellite instrument. </a:t>
            </a:r>
            <a:br>
              <a:rPr lang="en-GB" sz="2000" dirty="0">
                <a:solidFill>
                  <a:schemeClr val="tx2">
                    <a:lumMod val="75000"/>
                  </a:schemeClr>
                </a:solidFill>
              </a:rPr>
            </a:br>
            <a:r>
              <a:rPr lang="en-GB" sz="2000" dirty="0">
                <a:solidFill>
                  <a:schemeClr val="tx2">
                    <a:lumMod val="75000"/>
                  </a:schemeClr>
                </a:solidFill>
              </a:rPr>
              <a:t>White represents the aerosols (smoke) that remained in the vicinity of the fires. Green, yellow, and red pixels represent increasing amounts of tropospheric ozone (smog) being carried to the west by high-altitude winds.</a:t>
            </a:r>
            <a:r>
              <a:rPr lang="en-GB" sz="2000" dirty="0"/>
              <a:t/>
            </a:r>
            <a:br>
              <a:rPr lang="en-GB" sz="2000" dirty="0"/>
            </a:br>
            <a:endParaRPr lang="en-GB" sz="2000" dirty="0"/>
          </a:p>
        </p:txBody>
      </p:sp>
      <p:pic>
        <p:nvPicPr>
          <p:cNvPr id="3" name="Picture 2"/>
          <p:cNvPicPr>
            <a:picLocks noChangeAspect="1"/>
          </p:cNvPicPr>
          <p:nvPr/>
        </p:nvPicPr>
        <p:blipFill>
          <a:blip r:embed="rId2"/>
          <a:stretch>
            <a:fillRect/>
          </a:stretch>
        </p:blipFill>
        <p:spPr>
          <a:xfrm>
            <a:off x="2706624" y="734132"/>
            <a:ext cx="6249271" cy="5081189"/>
          </a:xfrm>
          <a:prstGeom prst="rect">
            <a:avLst/>
          </a:prstGeom>
        </p:spPr>
      </p:pic>
      <p:sp>
        <p:nvSpPr>
          <p:cNvPr id="4" name="TextBox 3"/>
          <p:cNvSpPr txBox="1"/>
          <p:nvPr/>
        </p:nvSpPr>
        <p:spPr>
          <a:xfrm>
            <a:off x="6170894" y="5951437"/>
            <a:ext cx="2889504" cy="369332"/>
          </a:xfrm>
          <a:prstGeom prst="rect">
            <a:avLst/>
          </a:prstGeom>
          <a:noFill/>
        </p:spPr>
        <p:txBody>
          <a:bodyPr wrap="square" rtlCol="0">
            <a:spAutoFit/>
          </a:bodyPr>
          <a:lstStyle/>
          <a:p>
            <a:pPr algn="r"/>
            <a:r>
              <a:rPr lang="en-GB" dirty="0">
                <a:solidFill>
                  <a:schemeClr val="tx2">
                    <a:lumMod val="75000"/>
                  </a:schemeClr>
                </a:solidFill>
              </a:rPr>
              <a:t>NASA image</a:t>
            </a:r>
          </a:p>
        </p:txBody>
      </p:sp>
    </p:spTree>
    <p:extLst>
      <p:ext uri="{BB962C8B-B14F-4D97-AF65-F5344CB8AC3E}">
        <p14:creationId xmlns:p14="http://schemas.microsoft.com/office/powerpoint/2010/main" val="152861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C7B569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891" y="815122"/>
            <a:ext cx="8775608" cy="5443735"/>
          </a:xfrm>
          <a:prstGeom prst="rect">
            <a:avLst/>
          </a:prstGeom>
        </p:spPr>
      </p:pic>
    </p:spTree>
    <p:extLst>
      <p:ext uri="{BB962C8B-B14F-4D97-AF65-F5344CB8AC3E}">
        <p14:creationId xmlns:p14="http://schemas.microsoft.com/office/powerpoint/2010/main" val="25444422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C7B569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891" y="815122"/>
            <a:ext cx="8775608" cy="5443735"/>
          </a:xfrm>
          <a:prstGeom prst="rect">
            <a:avLst/>
          </a:prstGeom>
        </p:spPr>
      </p:pic>
    </p:spTree>
    <p:extLst>
      <p:ext uri="{BB962C8B-B14F-4D97-AF65-F5344CB8AC3E}">
        <p14:creationId xmlns:p14="http://schemas.microsoft.com/office/powerpoint/2010/main" val="317330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7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tx2">
                    <a:lumMod val="75000"/>
                  </a:schemeClr>
                </a:solidFill>
              </a:rPr>
              <a:t>Daily Mail online image of Shandong, Northern China, 19</a:t>
            </a:r>
            <a:r>
              <a:rPr lang="en-GB" b="1" baseline="30000" dirty="0">
                <a:solidFill>
                  <a:schemeClr val="tx2">
                    <a:lumMod val="75000"/>
                  </a:schemeClr>
                </a:solidFill>
              </a:rPr>
              <a:t>th</a:t>
            </a:r>
            <a:r>
              <a:rPr lang="en-GB" b="1" dirty="0">
                <a:solidFill>
                  <a:schemeClr val="tx2">
                    <a:lumMod val="75000"/>
                  </a:schemeClr>
                </a:solidFill>
              </a:rPr>
              <a:t> December 2016</a:t>
            </a:r>
          </a:p>
        </p:txBody>
      </p:sp>
      <p:pic>
        <p:nvPicPr>
          <p:cNvPr id="2050" name="Picture 2" descr="Low visibility: Cars drive on a smog-plagued street in Jinan, China's Shandong province on December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84" y="1975104"/>
            <a:ext cx="8574459" cy="4598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62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b="1" dirty="0">
                <a:solidFill>
                  <a:schemeClr val="tx2">
                    <a:lumMod val="75000"/>
                  </a:schemeClr>
                </a:solidFill>
              </a:rPr>
              <a:t>Reuters online image of apartment blocks in </a:t>
            </a:r>
            <a:r>
              <a:rPr lang="en-GB" b="1" dirty="0" err="1">
                <a:solidFill>
                  <a:schemeClr val="tx2">
                    <a:lumMod val="75000"/>
                  </a:schemeClr>
                </a:solidFill>
              </a:rPr>
              <a:t>Wujiaqu</a:t>
            </a:r>
            <a:r>
              <a:rPr lang="en-GB" b="1" dirty="0">
                <a:solidFill>
                  <a:schemeClr val="tx2">
                    <a:lumMod val="75000"/>
                  </a:schemeClr>
                </a:solidFill>
              </a:rPr>
              <a:t>, China</a:t>
            </a:r>
          </a:p>
        </p:txBody>
      </p:sp>
      <p:pic>
        <p:nvPicPr>
          <p:cNvPr id="3" name="Picture 2"/>
          <p:cNvPicPr>
            <a:picLocks noChangeAspect="1"/>
          </p:cNvPicPr>
          <p:nvPr/>
        </p:nvPicPr>
        <p:blipFill>
          <a:blip r:embed="rId2"/>
          <a:stretch>
            <a:fillRect/>
          </a:stretch>
        </p:blipFill>
        <p:spPr>
          <a:xfrm>
            <a:off x="418011" y="1760874"/>
            <a:ext cx="8412480" cy="4767187"/>
          </a:xfrm>
          <a:prstGeom prst="rect">
            <a:avLst/>
          </a:prstGeom>
        </p:spPr>
      </p:pic>
    </p:spTree>
    <p:extLst>
      <p:ext uri="{BB962C8B-B14F-4D97-AF65-F5344CB8AC3E}">
        <p14:creationId xmlns:p14="http://schemas.microsoft.com/office/powerpoint/2010/main" val="41565422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p:cNvSpPr/>
          <p:nvPr/>
        </p:nvSpPr>
        <p:spPr>
          <a:xfrm flipH="1">
            <a:off x="590441" y="261258"/>
            <a:ext cx="6541879" cy="3098509"/>
          </a:xfrm>
          <a:prstGeom prst="cloudCallout">
            <a:avLst>
              <a:gd name="adj1" fmla="val -54220"/>
              <a:gd name="adj2" fmla="val 35687"/>
            </a:avLst>
          </a:prstGeom>
          <a:solidFill>
            <a:schemeClr val="bg2">
              <a:lumMod val="90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1569176" y="986918"/>
            <a:ext cx="7886700" cy="1325563"/>
          </a:xfrm>
        </p:spPr>
        <p:txBody>
          <a:bodyPr>
            <a:normAutofit/>
          </a:bodyPr>
          <a:lstStyle/>
          <a:p>
            <a:r>
              <a:rPr lang="en-GB" sz="6600" dirty="0">
                <a:solidFill>
                  <a:schemeClr val="tx2">
                    <a:lumMod val="75000"/>
                  </a:schemeClr>
                </a:solidFill>
              </a:rPr>
              <a:t>Global patterns</a:t>
            </a:r>
          </a:p>
        </p:txBody>
      </p:sp>
    </p:spTree>
    <p:extLst>
      <p:ext uri="{BB962C8B-B14F-4D97-AF65-F5344CB8AC3E}">
        <p14:creationId xmlns:p14="http://schemas.microsoft.com/office/powerpoint/2010/main" val="198062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161668" y="182880"/>
            <a:ext cx="8795860" cy="6447826"/>
          </a:xfrm>
          <a:prstGeom prst="rect">
            <a:avLst/>
          </a:prstGeom>
        </p:spPr>
      </p:pic>
    </p:spTree>
    <p:extLst>
      <p:ext uri="{BB962C8B-B14F-4D97-AF65-F5344CB8AC3E}">
        <p14:creationId xmlns:p14="http://schemas.microsoft.com/office/powerpoint/2010/main" val="239804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9892" y="156120"/>
            <a:ext cx="8662850" cy="1325563"/>
          </a:xfrm>
        </p:spPr>
        <p:txBody>
          <a:bodyPr/>
          <a:lstStyle/>
          <a:p>
            <a:pPr algn="ctr"/>
            <a:r>
              <a:rPr lang="en-GB" b="1" dirty="0">
                <a:solidFill>
                  <a:schemeClr val="tx2">
                    <a:lumMod val="75000"/>
                  </a:schemeClr>
                </a:solidFill>
              </a:rPr>
              <a:t>PM</a:t>
            </a:r>
            <a:r>
              <a:rPr lang="en-GB" b="1" baseline="-25000" dirty="0">
                <a:solidFill>
                  <a:schemeClr val="tx2">
                    <a:lumMod val="75000"/>
                  </a:schemeClr>
                </a:solidFill>
              </a:rPr>
              <a:t>10</a:t>
            </a:r>
            <a:r>
              <a:rPr lang="en-GB" b="1" dirty="0">
                <a:solidFill>
                  <a:schemeClr val="tx2">
                    <a:lumMod val="75000"/>
                  </a:schemeClr>
                </a:solidFill>
              </a:rPr>
              <a:t> Particulates and global cities</a:t>
            </a:r>
            <a:br>
              <a:rPr lang="en-GB" b="1" dirty="0">
                <a:solidFill>
                  <a:schemeClr val="tx2">
                    <a:lumMod val="75000"/>
                  </a:schemeClr>
                </a:solidFill>
              </a:rPr>
            </a:br>
            <a:r>
              <a:rPr lang="en-GB" sz="2400" b="1" dirty="0">
                <a:solidFill>
                  <a:schemeClr val="tx2">
                    <a:lumMod val="75000"/>
                  </a:schemeClr>
                </a:solidFill>
              </a:rPr>
              <a:t>PM</a:t>
            </a:r>
            <a:r>
              <a:rPr lang="en-GB" sz="2400" b="1" baseline="-25000" dirty="0">
                <a:solidFill>
                  <a:schemeClr val="tx2">
                    <a:lumMod val="75000"/>
                  </a:schemeClr>
                </a:solidFill>
              </a:rPr>
              <a:t>10</a:t>
            </a:r>
            <a:r>
              <a:rPr lang="en-GB" sz="2400" b="1" dirty="0">
                <a:solidFill>
                  <a:schemeClr val="tx2">
                    <a:lumMod val="75000"/>
                  </a:schemeClr>
                </a:solidFill>
              </a:rPr>
              <a:t> is particles less than ten microns across</a:t>
            </a:r>
            <a:endParaRPr lang="en-GB" b="1" dirty="0">
              <a:solidFill>
                <a:schemeClr val="tx2">
                  <a:lumMod val="75000"/>
                </a:schemeClr>
              </a:solidFill>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9892" y="1342862"/>
            <a:ext cx="8704216" cy="5193792"/>
          </a:xfrm>
          <a:prstGeom prst="rect">
            <a:avLst/>
          </a:prstGeom>
        </p:spPr>
      </p:pic>
    </p:spTree>
    <p:extLst>
      <p:ext uri="{BB962C8B-B14F-4D97-AF65-F5344CB8AC3E}">
        <p14:creationId xmlns:p14="http://schemas.microsoft.com/office/powerpoint/2010/main" val="1558957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p:cNvSpPr/>
          <p:nvPr/>
        </p:nvSpPr>
        <p:spPr>
          <a:xfrm flipH="1">
            <a:off x="590441" y="261258"/>
            <a:ext cx="6541879" cy="3098509"/>
          </a:xfrm>
          <a:prstGeom prst="cloudCallout">
            <a:avLst>
              <a:gd name="adj1" fmla="val -54220"/>
              <a:gd name="adj2" fmla="val 35687"/>
            </a:avLst>
          </a:prstGeom>
          <a:solidFill>
            <a:schemeClr val="bg2">
              <a:lumMod val="90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1569176" y="986918"/>
            <a:ext cx="7886700" cy="1325563"/>
          </a:xfrm>
        </p:spPr>
        <p:txBody>
          <a:bodyPr>
            <a:normAutofit/>
          </a:bodyPr>
          <a:lstStyle/>
          <a:p>
            <a:r>
              <a:rPr lang="en-GB" sz="8000" dirty="0">
                <a:solidFill>
                  <a:schemeClr val="tx2">
                    <a:lumMod val="75000"/>
                  </a:schemeClr>
                </a:solidFill>
              </a:rPr>
              <a:t>Successes?</a:t>
            </a:r>
          </a:p>
        </p:txBody>
      </p:sp>
    </p:spTree>
    <p:extLst>
      <p:ext uri="{BB962C8B-B14F-4D97-AF65-F5344CB8AC3E}">
        <p14:creationId xmlns:p14="http://schemas.microsoft.com/office/powerpoint/2010/main" val="3934095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0357" y="365126"/>
            <a:ext cx="8594701" cy="1325563"/>
          </a:xfrm>
        </p:spPr>
        <p:txBody>
          <a:bodyPr>
            <a:normAutofit fontScale="90000"/>
          </a:bodyPr>
          <a:lstStyle/>
          <a:p>
            <a:pPr algn="ctr"/>
            <a:r>
              <a:rPr lang="en-GB" b="1" dirty="0"/>
              <a:t>PM</a:t>
            </a:r>
            <a:r>
              <a:rPr lang="en-GB" b="1" baseline="-25000" dirty="0"/>
              <a:t>2.5</a:t>
            </a:r>
            <a:r>
              <a:rPr lang="en-GB" b="1" dirty="0"/>
              <a:t> Particulates and global cities</a:t>
            </a:r>
            <a:br>
              <a:rPr lang="en-GB" b="1" dirty="0"/>
            </a:br>
            <a:r>
              <a:rPr lang="en-GB" sz="2700" b="1" dirty="0">
                <a:solidFill>
                  <a:schemeClr val="tx2">
                    <a:lumMod val="75000"/>
                  </a:schemeClr>
                </a:solidFill>
              </a:rPr>
              <a:t>PM</a:t>
            </a:r>
            <a:r>
              <a:rPr lang="en-GB" sz="2700" b="1" baseline="-25000" dirty="0">
                <a:solidFill>
                  <a:schemeClr val="tx2">
                    <a:lumMod val="75000"/>
                  </a:schemeClr>
                </a:solidFill>
              </a:rPr>
              <a:t>2.5</a:t>
            </a:r>
            <a:r>
              <a:rPr lang="en-GB" sz="2700" b="1" dirty="0">
                <a:solidFill>
                  <a:schemeClr val="tx2">
                    <a:lumMod val="75000"/>
                  </a:schemeClr>
                </a:solidFill>
              </a:rPr>
              <a:t> is particles less than 2.5 microns across, which are readily inhaled</a:t>
            </a:r>
            <a:endParaRPr lang="en-GB" sz="2700" b="1" dirty="0"/>
          </a:p>
        </p:txBody>
      </p:sp>
      <p:pic>
        <p:nvPicPr>
          <p:cNvPr id="4" name="Picture 3"/>
          <p:cNvPicPr>
            <a:picLocks noChangeAspect="1"/>
          </p:cNvPicPr>
          <p:nvPr/>
        </p:nvPicPr>
        <p:blipFill>
          <a:blip r:embed="rId2"/>
          <a:stretch>
            <a:fillRect/>
          </a:stretch>
        </p:blipFill>
        <p:spPr>
          <a:xfrm>
            <a:off x="308941" y="1797449"/>
            <a:ext cx="8526117" cy="4802466"/>
          </a:xfrm>
          <a:prstGeom prst="rect">
            <a:avLst/>
          </a:prstGeom>
        </p:spPr>
      </p:pic>
    </p:spTree>
    <p:extLst>
      <p:ext uri="{BB962C8B-B14F-4D97-AF65-F5344CB8AC3E}">
        <p14:creationId xmlns:p14="http://schemas.microsoft.com/office/powerpoint/2010/main" val="3566791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677" y="5004698"/>
            <a:ext cx="7886700" cy="1325563"/>
          </a:xfrm>
        </p:spPr>
        <p:txBody>
          <a:bodyPr>
            <a:noAutofit/>
          </a:bodyPr>
          <a:lstStyle/>
          <a:p>
            <a:pPr algn="ctr"/>
            <a:r>
              <a:rPr lang="en-GB" sz="3200" b="1" dirty="0">
                <a:solidFill>
                  <a:schemeClr val="tx2">
                    <a:lumMod val="75000"/>
                  </a:schemeClr>
                </a:solidFill>
              </a:rPr>
              <a:t>Global PM</a:t>
            </a:r>
            <a:r>
              <a:rPr lang="en-GB" sz="3200" b="1" baseline="-25000" dirty="0">
                <a:solidFill>
                  <a:schemeClr val="tx2">
                    <a:lumMod val="75000"/>
                  </a:schemeClr>
                </a:solidFill>
              </a:rPr>
              <a:t>2.5</a:t>
            </a:r>
            <a:r>
              <a:rPr lang="en-GB" sz="3200" b="1" dirty="0">
                <a:solidFill>
                  <a:schemeClr val="tx2">
                    <a:lumMod val="75000"/>
                  </a:schemeClr>
                </a:solidFill>
              </a:rPr>
              <a:t> (yellow/red) and PM</a:t>
            </a:r>
            <a:r>
              <a:rPr lang="en-GB" sz="3200" b="1" baseline="-25000" dirty="0">
                <a:solidFill>
                  <a:schemeClr val="tx2">
                    <a:lumMod val="75000"/>
                  </a:schemeClr>
                </a:solidFill>
              </a:rPr>
              <a:t>10</a:t>
            </a:r>
            <a:r>
              <a:rPr lang="en-GB" sz="3200" b="1" dirty="0">
                <a:solidFill>
                  <a:schemeClr val="tx2">
                    <a:lumMod val="75000"/>
                  </a:schemeClr>
                </a:solidFill>
              </a:rPr>
              <a:t> (dark) levels </a:t>
            </a:r>
            <a:br>
              <a:rPr lang="en-GB" sz="3200" b="1" dirty="0">
                <a:solidFill>
                  <a:schemeClr val="tx2">
                    <a:lumMod val="75000"/>
                  </a:schemeClr>
                </a:solidFill>
              </a:rPr>
            </a:br>
            <a:r>
              <a:rPr lang="en-GB" sz="2400" b="1" dirty="0">
                <a:solidFill>
                  <a:schemeClr val="tx2">
                    <a:lumMod val="75000"/>
                  </a:schemeClr>
                </a:solidFill>
              </a:rPr>
              <a:t>The WHO study, using data from 2012, demonstrated that there were an estimated 6.5 million deaths per year around the world linked to air pollution. Representation by Yale University</a:t>
            </a:r>
          </a:p>
        </p:txBody>
      </p:sp>
      <p:pic>
        <p:nvPicPr>
          <p:cNvPr id="3" name="Picture 2"/>
          <p:cNvPicPr>
            <a:picLocks noChangeAspect="1"/>
          </p:cNvPicPr>
          <p:nvPr/>
        </p:nvPicPr>
        <p:blipFill>
          <a:blip r:embed="rId2"/>
          <a:stretch>
            <a:fillRect/>
          </a:stretch>
        </p:blipFill>
        <p:spPr>
          <a:xfrm>
            <a:off x="400638" y="350084"/>
            <a:ext cx="8436778" cy="4176325"/>
          </a:xfrm>
          <a:prstGeom prst="rect">
            <a:avLst/>
          </a:prstGeom>
        </p:spPr>
      </p:pic>
    </p:spTree>
    <p:extLst>
      <p:ext uri="{BB962C8B-B14F-4D97-AF65-F5344CB8AC3E}">
        <p14:creationId xmlns:p14="http://schemas.microsoft.com/office/powerpoint/2010/main" val="787237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069" y="5366223"/>
            <a:ext cx="7886700" cy="1259259"/>
          </a:xfrm>
        </p:spPr>
        <p:txBody>
          <a:bodyPr>
            <a:noAutofit/>
          </a:bodyPr>
          <a:lstStyle/>
          <a:p>
            <a:pPr algn="ctr"/>
            <a:r>
              <a:rPr lang="en-GB" sz="2800" b="1" dirty="0">
                <a:solidFill>
                  <a:schemeClr val="tx2">
                    <a:lumMod val="75000"/>
                  </a:schemeClr>
                </a:solidFill>
              </a:rPr>
              <a:t>NO</a:t>
            </a:r>
            <a:r>
              <a:rPr lang="en-GB" sz="2800" b="1" baseline="-25000" dirty="0">
                <a:solidFill>
                  <a:schemeClr val="tx2">
                    <a:lumMod val="75000"/>
                  </a:schemeClr>
                </a:solidFill>
              </a:rPr>
              <a:t>2</a:t>
            </a:r>
            <a:r>
              <a:rPr lang="en-GB" sz="2800" b="1" dirty="0">
                <a:solidFill>
                  <a:schemeClr val="tx2">
                    <a:lumMod val="75000"/>
                  </a:schemeClr>
                </a:solidFill>
              </a:rPr>
              <a:t> global map, based on observations made from 2005 to 2014 by the Dutch-Finnish monitoring instruments aboard Nasa's Aura satellite</a:t>
            </a:r>
            <a:br>
              <a:rPr lang="en-GB" sz="2800" b="1" dirty="0">
                <a:solidFill>
                  <a:schemeClr val="tx2">
                    <a:lumMod val="75000"/>
                  </a:schemeClr>
                </a:solidFill>
              </a:rPr>
            </a:br>
            <a:endParaRPr lang="en-GB" sz="2800" b="1" dirty="0">
              <a:solidFill>
                <a:schemeClr val="tx2">
                  <a:lumMod val="75000"/>
                </a:schemeClr>
              </a:solidFill>
            </a:endParaRPr>
          </a:p>
        </p:txBody>
      </p:sp>
      <p:pic>
        <p:nvPicPr>
          <p:cNvPr id="3" name="Picture 2"/>
          <p:cNvPicPr>
            <a:picLocks noChangeAspect="1"/>
          </p:cNvPicPr>
          <p:nvPr/>
        </p:nvPicPr>
        <p:blipFill>
          <a:blip r:embed="rId2"/>
          <a:stretch>
            <a:fillRect/>
          </a:stretch>
        </p:blipFill>
        <p:spPr>
          <a:xfrm>
            <a:off x="276932" y="242703"/>
            <a:ext cx="8584910" cy="4826786"/>
          </a:xfrm>
          <a:prstGeom prst="rect">
            <a:avLst/>
          </a:prstGeom>
        </p:spPr>
      </p:pic>
    </p:spTree>
    <p:extLst>
      <p:ext uri="{BB962C8B-B14F-4D97-AF65-F5344CB8AC3E}">
        <p14:creationId xmlns:p14="http://schemas.microsoft.com/office/powerpoint/2010/main" val="3449969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79" y="365126"/>
            <a:ext cx="1750422" cy="5711715"/>
          </a:xfrm>
        </p:spPr>
        <p:txBody>
          <a:bodyPr>
            <a:normAutofit/>
          </a:bodyPr>
          <a:lstStyle/>
          <a:p>
            <a:r>
              <a:rPr lang="en-GB" sz="2400" dirty="0"/>
              <a:t>Atmospheric modelling at regional scale is well developed</a:t>
            </a:r>
          </a:p>
        </p:txBody>
      </p:sp>
      <p:pic>
        <p:nvPicPr>
          <p:cNvPr id="3" name="Picture 2"/>
          <p:cNvPicPr>
            <a:picLocks noChangeAspect="1"/>
          </p:cNvPicPr>
          <p:nvPr/>
        </p:nvPicPr>
        <p:blipFill>
          <a:blip r:embed="rId2"/>
          <a:stretch>
            <a:fillRect/>
          </a:stretch>
        </p:blipFill>
        <p:spPr>
          <a:xfrm>
            <a:off x="1996005" y="181763"/>
            <a:ext cx="6984028" cy="6619875"/>
          </a:xfrm>
          <a:prstGeom prst="rect">
            <a:avLst/>
          </a:prstGeom>
        </p:spPr>
      </p:pic>
    </p:spTree>
    <p:extLst>
      <p:ext uri="{BB962C8B-B14F-4D97-AF65-F5344CB8AC3E}">
        <p14:creationId xmlns:p14="http://schemas.microsoft.com/office/powerpoint/2010/main" val="3028645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219" y="128370"/>
            <a:ext cx="8944140" cy="1325563"/>
          </a:xfrm>
        </p:spPr>
        <p:txBody>
          <a:bodyPr>
            <a:normAutofit/>
          </a:bodyPr>
          <a:lstStyle/>
          <a:p>
            <a:pPr algn="ctr"/>
            <a:r>
              <a:rPr lang="en-GB" b="1" dirty="0">
                <a:solidFill>
                  <a:schemeClr val="tx2">
                    <a:lumMod val="75000"/>
                  </a:schemeClr>
                </a:solidFill>
              </a:rPr>
              <a:t>3D visualisation of London air </a:t>
            </a:r>
            <a:r>
              <a:rPr lang="en-GB" b="1" dirty="0" smtClean="0">
                <a:solidFill>
                  <a:schemeClr val="tx2">
                    <a:lumMod val="75000"/>
                  </a:schemeClr>
                </a:solidFill>
              </a:rPr>
              <a:t>pollution</a:t>
            </a:r>
            <a:endParaRPr lang="en-GB" b="1" dirty="0">
              <a:solidFill>
                <a:schemeClr val="tx2">
                  <a:lumMod val="75000"/>
                </a:schemeClr>
              </a:solidFill>
            </a:endParaRPr>
          </a:p>
        </p:txBody>
      </p:sp>
      <p:pic>
        <p:nvPicPr>
          <p:cNvPr id="5" name="45273559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656" y="1175646"/>
            <a:ext cx="9144000" cy="5143500"/>
          </a:xfrm>
          <a:prstGeom prst="rect">
            <a:avLst/>
          </a:prstGeom>
        </p:spPr>
      </p:pic>
    </p:spTree>
    <p:extLst>
      <p:ext uri="{BB962C8B-B14F-4D97-AF65-F5344CB8AC3E}">
        <p14:creationId xmlns:p14="http://schemas.microsoft.com/office/powerpoint/2010/main" val="1228801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219" y="128370"/>
            <a:ext cx="8944140" cy="1325563"/>
          </a:xfrm>
        </p:spPr>
        <p:txBody>
          <a:bodyPr>
            <a:normAutofit/>
          </a:bodyPr>
          <a:lstStyle/>
          <a:p>
            <a:pPr algn="ctr"/>
            <a:r>
              <a:rPr lang="en-GB" b="1" dirty="0">
                <a:solidFill>
                  <a:schemeClr val="tx2">
                    <a:lumMod val="75000"/>
                  </a:schemeClr>
                </a:solidFill>
              </a:rPr>
              <a:t>3D visualisation of London air </a:t>
            </a:r>
            <a:r>
              <a:rPr lang="en-GB" b="1" dirty="0" smtClean="0">
                <a:solidFill>
                  <a:schemeClr val="tx2">
                    <a:lumMod val="75000"/>
                  </a:schemeClr>
                </a:solidFill>
              </a:rPr>
              <a:t>pollution</a:t>
            </a:r>
            <a:endParaRPr lang="en-GB" b="1" dirty="0">
              <a:solidFill>
                <a:schemeClr val="tx2">
                  <a:lumMod val="75000"/>
                </a:schemeClr>
              </a:solidFill>
            </a:endParaRPr>
          </a:p>
        </p:txBody>
      </p:sp>
      <p:pic>
        <p:nvPicPr>
          <p:cNvPr id="5" name="45273559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656" y="1175646"/>
            <a:ext cx="9144000" cy="5143500"/>
          </a:xfrm>
          <a:prstGeom prst="rect">
            <a:avLst/>
          </a:prstGeom>
        </p:spPr>
      </p:pic>
    </p:spTree>
    <p:extLst>
      <p:ext uri="{BB962C8B-B14F-4D97-AF65-F5344CB8AC3E}">
        <p14:creationId xmlns:p14="http://schemas.microsoft.com/office/powerpoint/2010/main" val="159804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p:cNvSpPr/>
          <p:nvPr/>
        </p:nvSpPr>
        <p:spPr>
          <a:xfrm flipH="1">
            <a:off x="590441" y="261258"/>
            <a:ext cx="6541879" cy="3098509"/>
          </a:xfrm>
          <a:prstGeom prst="cloudCallout">
            <a:avLst>
              <a:gd name="adj1" fmla="val -54220"/>
              <a:gd name="adj2" fmla="val 35687"/>
            </a:avLst>
          </a:prstGeom>
          <a:solidFill>
            <a:schemeClr val="bg2">
              <a:lumMod val="90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1046662" y="809263"/>
            <a:ext cx="7886700" cy="1325563"/>
          </a:xfrm>
        </p:spPr>
        <p:txBody>
          <a:bodyPr>
            <a:normAutofit/>
          </a:bodyPr>
          <a:lstStyle/>
          <a:p>
            <a:r>
              <a:rPr lang="en-GB" sz="6600" dirty="0">
                <a:solidFill>
                  <a:schemeClr val="tx2">
                    <a:lumMod val="75000"/>
                  </a:schemeClr>
                </a:solidFill>
              </a:rPr>
              <a:t>Does it matter?</a:t>
            </a:r>
          </a:p>
        </p:txBody>
      </p:sp>
    </p:spTree>
    <p:extLst>
      <p:ext uri="{BB962C8B-B14F-4D97-AF65-F5344CB8AC3E}">
        <p14:creationId xmlns:p14="http://schemas.microsoft.com/office/powerpoint/2010/main" val="74983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2">
                    <a:lumMod val="75000"/>
                  </a:schemeClr>
                </a:solidFill>
              </a:rPr>
              <a:t>The cost of air pollution</a:t>
            </a:r>
          </a:p>
        </p:txBody>
      </p:sp>
      <p:sp>
        <p:nvSpPr>
          <p:cNvPr id="3" name="Content Placeholder 2"/>
          <p:cNvSpPr>
            <a:spLocks noGrp="1"/>
          </p:cNvSpPr>
          <p:nvPr>
            <p:ph idx="1"/>
          </p:nvPr>
        </p:nvSpPr>
        <p:spPr/>
        <p:txBody>
          <a:bodyPr/>
          <a:lstStyle/>
          <a:p>
            <a:r>
              <a:rPr lang="en-GB" dirty="0">
                <a:solidFill>
                  <a:schemeClr val="tx2">
                    <a:lumMod val="75000"/>
                  </a:schemeClr>
                </a:solidFill>
              </a:rPr>
              <a:t>World Bank estimated the cost of lost work days and social costs at $5.4 trillion per year.</a:t>
            </a:r>
          </a:p>
          <a:p>
            <a:r>
              <a:rPr lang="en-GB" dirty="0">
                <a:solidFill>
                  <a:schemeClr val="tx2">
                    <a:lumMod val="75000"/>
                  </a:schemeClr>
                </a:solidFill>
              </a:rPr>
              <a:t>Direct costs have been variously estimated by the World Health Organisation as in the  billions$</a:t>
            </a:r>
          </a:p>
          <a:p>
            <a:r>
              <a:rPr lang="en-GB" dirty="0">
                <a:solidFill>
                  <a:schemeClr val="tx2">
                    <a:lumMod val="75000"/>
                  </a:schemeClr>
                </a:solidFill>
              </a:rPr>
              <a:t>A great deal more cost is probably hidden</a:t>
            </a:r>
          </a:p>
          <a:p>
            <a:r>
              <a:rPr lang="en-GB" dirty="0">
                <a:solidFill>
                  <a:schemeClr val="tx2">
                    <a:lumMod val="75000"/>
                  </a:schemeClr>
                </a:solidFill>
              </a:rPr>
              <a:t>Much of the cost relates to health problems and deaths, the implications of which are usually externalised, or felt in ‘other’ budgets </a:t>
            </a:r>
          </a:p>
        </p:txBody>
      </p:sp>
    </p:spTree>
    <p:extLst>
      <p:ext uri="{BB962C8B-B14F-4D97-AF65-F5344CB8AC3E}">
        <p14:creationId xmlns:p14="http://schemas.microsoft.com/office/powerpoint/2010/main" val="41931527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2">
                    <a:lumMod val="75000"/>
                  </a:schemeClr>
                </a:solidFill>
              </a:rPr>
              <a:t>The cost is staggering!</a:t>
            </a:r>
          </a:p>
        </p:txBody>
      </p:sp>
      <p:sp>
        <p:nvSpPr>
          <p:cNvPr id="3" name="Content Placeholder 2"/>
          <p:cNvSpPr>
            <a:spLocks noGrp="1"/>
          </p:cNvSpPr>
          <p:nvPr>
            <p:ph idx="1"/>
          </p:nvPr>
        </p:nvSpPr>
        <p:spPr/>
        <p:txBody>
          <a:bodyPr>
            <a:normAutofit lnSpcReduction="10000"/>
          </a:bodyPr>
          <a:lstStyle/>
          <a:p>
            <a:pPr marL="0" indent="0" algn="ctr">
              <a:buNone/>
            </a:pPr>
            <a:r>
              <a:rPr lang="en-GB" sz="9600" dirty="0">
                <a:solidFill>
                  <a:srgbClr val="FF0000"/>
                </a:solidFill>
              </a:rPr>
              <a:t>$5.4 Trillion per year</a:t>
            </a:r>
          </a:p>
          <a:p>
            <a:pPr marL="0" indent="0" algn="r">
              <a:buNone/>
            </a:pPr>
            <a:endParaRPr lang="en-GB" sz="3200" dirty="0">
              <a:solidFill>
                <a:srgbClr val="FF0000"/>
              </a:solidFill>
            </a:endParaRPr>
          </a:p>
          <a:p>
            <a:pPr marL="0" indent="0" algn="r">
              <a:buNone/>
            </a:pPr>
            <a:endParaRPr lang="en-GB" sz="3200" dirty="0">
              <a:solidFill>
                <a:srgbClr val="FF0000"/>
              </a:solidFill>
            </a:endParaRPr>
          </a:p>
          <a:p>
            <a:pPr marL="0" indent="0" algn="r">
              <a:buNone/>
            </a:pPr>
            <a:r>
              <a:rPr lang="en-GB" sz="3200" dirty="0">
                <a:solidFill>
                  <a:schemeClr val="tx2">
                    <a:lumMod val="75000"/>
                  </a:schemeClr>
                </a:solidFill>
              </a:rPr>
              <a:t>World </a:t>
            </a:r>
            <a:r>
              <a:rPr lang="en-GB" sz="3200">
                <a:solidFill>
                  <a:schemeClr val="tx2">
                    <a:lumMod val="75000"/>
                  </a:schemeClr>
                </a:solidFill>
              </a:rPr>
              <a:t>Bank estimate, 2013</a:t>
            </a:r>
            <a:endParaRPr lang="en-GB" sz="3200" dirty="0">
              <a:solidFill>
                <a:schemeClr val="tx2">
                  <a:lumMod val="75000"/>
                </a:schemeClr>
              </a:solidFill>
            </a:endParaRPr>
          </a:p>
          <a:p>
            <a:pPr marL="0" indent="0" algn="ctr">
              <a:buNone/>
            </a:pPr>
            <a:endParaRPr lang="en-GB" sz="2400" dirty="0">
              <a:solidFill>
                <a:srgbClr val="FF0000"/>
              </a:solidFill>
            </a:endParaRPr>
          </a:p>
        </p:txBody>
      </p:sp>
    </p:spTree>
    <p:extLst>
      <p:ext uri="{BB962C8B-B14F-4D97-AF65-F5344CB8AC3E}">
        <p14:creationId xmlns:p14="http://schemas.microsoft.com/office/powerpoint/2010/main" val="343889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483" y="365126"/>
            <a:ext cx="8647611" cy="1325563"/>
          </a:xfrm>
        </p:spPr>
        <p:txBody>
          <a:bodyPr>
            <a:normAutofit/>
          </a:bodyPr>
          <a:lstStyle/>
          <a:p>
            <a:pPr algn="ctr"/>
            <a:r>
              <a:rPr lang="en-GB" sz="2800" b="1" dirty="0">
                <a:solidFill>
                  <a:schemeClr val="tx2">
                    <a:lumMod val="75000"/>
                  </a:schemeClr>
                </a:solidFill>
              </a:rPr>
              <a:t>Plant scent plumes, sensitised by bees, modified by air pollution at three different concentrations. (Left </a:t>
            </a:r>
            <a:r>
              <a:rPr lang="el-GR" sz="2800" b="1" dirty="0">
                <a:solidFill>
                  <a:schemeClr val="tx2">
                    <a:lumMod val="75000"/>
                  </a:schemeClr>
                </a:solidFill>
              </a:rPr>
              <a:t>β</a:t>
            </a:r>
            <a:r>
              <a:rPr lang="en-GB" sz="2800" b="1" dirty="0">
                <a:solidFill>
                  <a:schemeClr val="tx2">
                    <a:lumMod val="75000"/>
                  </a:schemeClr>
                </a:solidFill>
              </a:rPr>
              <a:t>-myrcene; right </a:t>
            </a:r>
            <a:r>
              <a:rPr lang="el-GR" sz="2800" b="1" dirty="0">
                <a:solidFill>
                  <a:schemeClr val="tx2">
                    <a:lumMod val="75000"/>
                  </a:schemeClr>
                </a:solidFill>
              </a:rPr>
              <a:t>β </a:t>
            </a:r>
            <a:r>
              <a:rPr lang="en-GB" sz="2800" b="1" dirty="0">
                <a:solidFill>
                  <a:schemeClr val="tx2">
                    <a:lumMod val="75000"/>
                  </a:schemeClr>
                </a:solidFill>
              </a:rPr>
              <a:t>-caryophyllene). Fuentes </a:t>
            </a:r>
            <a:r>
              <a:rPr lang="en-GB" sz="2800" b="1" i="1" dirty="0">
                <a:solidFill>
                  <a:schemeClr val="tx2">
                    <a:lumMod val="75000"/>
                  </a:schemeClr>
                </a:solidFill>
              </a:rPr>
              <a:t>et al</a:t>
            </a:r>
            <a:r>
              <a:rPr lang="en-GB" sz="2800" b="1" dirty="0">
                <a:solidFill>
                  <a:schemeClr val="tx2">
                    <a:lumMod val="75000"/>
                  </a:schemeClr>
                </a:solidFill>
              </a:rPr>
              <a:t>, 2016.</a:t>
            </a:r>
          </a:p>
        </p:txBody>
      </p:sp>
      <p:pic>
        <p:nvPicPr>
          <p:cNvPr id="5" name="Picture 4"/>
          <p:cNvPicPr>
            <a:picLocks noChangeAspect="1"/>
          </p:cNvPicPr>
          <p:nvPr/>
        </p:nvPicPr>
        <p:blipFill>
          <a:blip r:embed="rId2"/>
          <a:stretch>
            <a:fillRect/>
          </a:stretch>
        </p:blipFill>
        <p:spPr>
          <a:xfrm>
            <a:off x="266483" y="1690689"/>
            <a:ext cx="8697133" cy="5012252"/>
          </a:xfrm>
          <a:prstGeom prst="rect">
            <a:avLst/>
          </a:prstGeom>
        </p:spPr>
      </p:pic>
    </p:spTree>
    <p:extLst>
      <p:ext uri="{BB962C8B-B14F-4D97-AF65-F5344CB8AC3E}">
        <p14:creationId xmlns:p14="http://schemas.microsoft.com/office/powerpoint/2010/main" val="121917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7843" y="5224045"/>
            <a:ext cx="8259318" cy="1325563"/>
          </a:xfrm>
        </p:spPr>
        <p:txBody>
          <a:bodyPr>
            <a:normAutofit/>
          </a:bodyPr>
          <a:lstStyle/>
          <a:p>
            <a:pPr algn="ctr"/>
            <a:r>
              <a:rPr lang="en-GB" b="1" dirty="0">
                <a:solidFill>
                  <a:schemeClr val="tx2">
                    <a:lumMod val="75000"/>
                  </a:schemeClr>
                </a:solidFill>
              </a:rPr>
              <a:t>London Air Pollution in the 1950s</a:t>
            </a:r>
          </a:p>
        </p:txBody>
      </p:sp>
      <p:pic>
        <p:nvPicPr>
          <p:cNvPr id="5" name="Picture 4"/>
          <p:cNvPicPr>
            <a:picLocks noChangeAspect="1"/>
          </p:cNvPicPr>
          <p:nvPr/>
        </p:nvPicPr>
        <p:blipFill>
          <a:blip r:embed="rId2"/>
          <a:stretch>
            <a:fillRect/>
          </a:stretch>
        </p:blipFill>
        <p:spPr>
          <a:xfrm>
            <a:off x="5417792" y="214231"/>
            <a:ext cx="3608914" cy="4268942"/>
          </a:xfrm>
          <a:prstGeom prst="rect">
            <a:avLst/>
          </a:prstGeom>
        </p:spPr>
      </p:pic>
      <p:pic>
        <p:nvPicPr>
          <p:cNvPr id="6" name="Picture 5"/>
          <p:cNvPicPr>
            <a:picLocks noChangeAspect="1"/>
          </p:cNvPicPr>
          <p:nvPr/>
        </p:nvPicPr>
        <p:blipFill>
          <a:blip r:embed="rId3"/>
          <a:stretch>
            <a:fillRect/>
          </a:stretch>
        </p:blipFill>
        <p:spPr>
          <a:xfrm>
            <a:off x="224680" y="214231"/>
            <a:ext cx="5089289" cy="3312504"/>
          </a:xfrm>
          <a:prstGeom prst="rect">
            <a:avLst/>
          </a:prstGeom>
        </p:spPr>
      </p:pic>
      <p:sp>
        <p:nvSpPr>
          <p:cNvPr id="7" name="TextBox 6"/>
          <p:cNvSpPr txBox="1"/>
          <p:nvPr/>
        </p:nvSpPr>
        <p:spPr>
          <a:xfrm>
            <a:off x="282157" y="3610574"/>
            <a:ext cx="5031811" cy="1200329"/>
          </a:xfrm>
          <a:prstGeom prst="rect">
            <a:avLst/>
          </a:prstGeom>
          <a:noFill/>
        </p:spPr>
        <p:txBody>
          <a:bodyPr wrap="square" rtlCol="0">
            <a:spAutoFit/>
          </a:bodyPr>
          <a:lstStyle/>
          <a:p>
            <a:r>
              <a:rPr lang="en-GB" dirty="0">
                <a:solidFill>
                  <a:schemeClr val="tx2">
                    <a:lumMod val="75000"/>
                  </a:schemeClr>
                </a:solidFill>
              </a:rPr>
              <a:t>A couple walks the streets of London in November 1953; nearly a year after the Great Smog, masks were still necessary (Credit: Monty Fresco/Topical Press Agency/Getty Images. BBC image)</a:t>
            </a:r>
          </a:p>
        </p:txBody>
      </p:sp>
    </p:spTree>
    <p:extLst>
      <p:ext uri="{BB962C8B-B14F-4D97-AF65-F5344CB8AC3E}">
        <p14:creationId xmlns:p14="http://schemas.microsoft.com/office/powerpoint/2010/main" val="17155765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chemeClr val="tx2">
                    <a:lumMod val="75000"/>
                  </a:schemeClr>
                </a:solidFill>
              </a:rPr>
              <a:t>Reported health problems, particularly from PM</a:t>
            </a:r>
            <a:r>
              <a:rPr lang="en-GB" b="1" baseline="-25000" dirty="0">
                <a:solidFill>
                  <a:schemeClr val="tx2">
                    <a:lumMod val="75000"/>
                  </a:schemeClr>
                </a:solidFill>
              </a:rPr>
              <a:t>2.5</a:t>
            </a:r>
            <a:r>
              <a:rPr lang="en-GB" b="1" dirty="0">
                <a:solidFill>
                  <a:schemeClr val="tx2">
                    <a:lumMod val="75000"/>
                  </a:schemeClr>
                </a:solidFill>
              </a:rPr>
              <a:t> and NO</a:t>
            </a:r>
            <a:r>
              <a:rPr lang="en-GB" b="1" baseline="-25000" dirty="0">
                <a:solidFill>
                  <a:schemeClr val="tx2">
                    <a:lumMod val="75000"/>
                  </a:schemeClr>
                </a:solidFill>
              </a:rPr>
              <a:t>2</a:t>
            </a:r>
          </a:p>
        </p:txBody>
      </p:sp>
      <p:sp>
        <p:nvSpPr>
          <p:cNvPr id="3" name="Content Placeholder 2"/>
          <p:cNvSpPr>
            <a:spLocks noGrp="1"/>
          </p:cNvSpPr>
          <p:nvPr>
            <p:ph idx="1"/>
          </p:nvPr>
        </p:nvSpPr>
        <p:spPr/>
        <p:txBody>
          <a:bodyPr>
            <a:normAutofit fontScale="70000" lnSpcReduction="20000"/>
          </a:bodyPr>
          <a:lstStyle/>
          <a:p>
            <a:r>
              <a:rPr lang="en-GB" dirty="0">
                <a:solidFill>
                  <a:schemeClr val="tx2">
                    <a:lumMod val="75000"/>
                  </a:schemeClr>
                </a:solidFill>
              </a:rPr>
              <a:t>Ischaemic heart disease </a:t>
            </a:r>
          </a:p>
          <a:p>
            <a:r>
              <a:rPr lang="en-GB" dirty="0">
                <a:solidFill>
                  <a:schemeClr val="tx2">
                    <a:lumMod val="75000"/>
                  </a:schemeClr>
                </a:solidFill>
              </a:rPr>
              <a:t>Lung and respiratory diseases such as bronchitis and asthma</a:t>
            </a:r>
          </a:p>
          <a:p>
            <a:r>
              <a:rPr lang="en-GB" dirty="0">
                <a:solidFill>
                  <a:schemeClr val="tx2">
                    <a:lumMod val="75000"/>
                  </a:schemeClr>
                </a:solidFill>
              </a:rPr>
              <a:t>Strokes </a:t>
            </a:r>
          </a:p>
          <a:p>
            <a:r>
              <a:rPr lang="en-GB" dirty="0">
                <a:solidFill>
                  <a:schemeClr val="tx2">
                    <a:lumMod val="75000"/>
                  </a:schemeClr>
                </a:solidFill>
              </a:rPr>
              <a:t>Cancers</a:t>
            </a:r>
          </a:p>
          <a:p>
            <a:pPr fontAlgn="base"/>
            <a:r>
              <a:rPr lang="en-GB" dirty="0">
                <a:solidFill>
                  <a:schemeClr val="tx2">
                    <a:lumMod val="75000"/>
                  </a:schemeClr>
                </a:solidFill>
              </a:rPr>
              <a:t>Dementia? As many as 11% of dementia cases in people living within 50m of a major road could be related to air quality. A Lancet study followed nearly two million people in the Canadian province of Ontario, between 2001 and 2012. The brain pathology mechanism is uncertain.</a:t>
            </a:r>
          </a:p>
          <a:p>
            <a:pPr marL="0" lvl="0" indent="0" fontAlgn="base">
              <a:buNone/>
            </a:pPr>
            <a:r>
              <a:rPr lang="en-GB" dirty="0">
                <a:solidFill>
                  <a:schemeClr val="tx2">
                    <a:lumMod val="75000"/>
                  </a:schemeClr>
                </a:solidFill>
              </a:rPr>
              <a:t>		7% higher within 50m</a:t>
            </a:r>
          </a:p>
          <a:p>
            <a:pPr marL="0" lvl="0" indent="0" fontAlgn="base">
              <a:buNone/>
            </a:pPr>
            <a:r>
              <a:rPr lang="en-GB" dirty="0">
                <a:solidFill>
                  <a:schemeClr val="tx2">
                    <a:lumMod val="75000"/>
                  </a:schemeClr>
                </a:solidFill>
              </a:rPr>
              <a:t>		4% higher between 50-100m</a:t>
            </a:r>
          </a:p>
          <a:p>
            <a:pPr marL="0" indent="0">
              <a:buNone/>
            </a:pPr>
            <a:r>
              <a:rPr lang="en-GB" dirty="0">
                <a:solidFill>
                  <a:schemeClr val="tx2">
                    <a:lumMod val="75000"/>
                  </a:schemeClr>
                </a:solidFill>
              </a:rPr>
              <a:t>		2% higher between 101-200m</a:t>
            </a:r>
          </a:p>
          <a:p>
            <a:r>
              <a:rPr lang="en-GB" dirty="0">
                <a:solidFill>
                  <a:schemeClr val="tx2">
                    <a:lumMod val="75000"/>
                  </a:schemeClr>
                </a:solidFill>
              </a:rPr>
              <a:t>Loss of ability to concentrate amongst school children and others</a:t>
            </a:r>
          </a:p>
          <a:p>
            <a:r>
              <a:rPr lang="en-GB" dirty="0">
                <a:solidFill>
                  <a:schemeClr val="tx2">
                    <a:lumMod val="75000"/>
                  </a:schemeClr>
                </a:solidFill>
              </a:rPr>
              <a:t>There is very strong research evidence for most of these impacts</a:t>
            </a:r>
          </a:p>
          <a:p>
            <a:endParaRPr lang="en-GB" dirty="0">
              <a:solidFill>
                <a:schemeClr val="tx2">
                  <a:lumMod val="75000"/>
                </a:schemeClr>
              </a:solidFill>
            </a:endParaRPr>
          </a:p>
        </p:txBody>
      </p:sp>
    </p:spTree>
    <p:extLst>
      <p:ext uri="{BB962C8B-B14F-4D97-AF65-F5344CB8AC3E}">
        <p14:creationId xmlns:p14="http://schemas.microsoft.com/office/powerpoint/2010/main" val="1114378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199" y="140445"/>
            <a:ext cx="7886700" cy="1325563"/>
          </a:xfrm>
        </p:spPr>
        <p:txBody>
          <a:bodyPr>
            <a:normAutofit fontScale="90000"/>
          </a:bodyPr>
          <a:lstStyle/>
          <a:p>
            <a:pPr algn="ctr"/>
            <a:r>
              <a:rPr lang="en-GB" b="1" dirty="0">
                <a:solidFill>
                  <a:schemeClr val="tx2">
                    <a:lumMod val="75000"/>
                  </a:schemeClr>
                </a:solidFill>
              </a:rPr>
              <a:t>Comparison of a relatively healthy lung, and the lung of a Delhi resident</a:t>
            </a:r>
          </a:p>
        </p:txBody>
      </p:sp>
      <p:pic>
        <p:nvPicPr>
          <p:cNvPr id="4" name="Picture 3"/>
          <p:cNvPicPr>
            <a:picLocks noChangeAspect="1"/>
          </p:cNvPicPr>
          <p:nvPr/>
        </p:nvPicPr>
        <p:blipFill rotWithShape="1">
          <a:blip r:embed="rId2"/>
          <a:srcRect l="19111" r="17592" b="14675"/>
          <a:stretch/>
        </p:blipFill>
        <p:spPr>
          <a:xfrm>
            <a:off x="1332412" y="1422118"/>
            <a:ext cx="6311972" cy="4581573"/>
          </a:xfrm>
          <a:prstGeom prst="rect">
            <a:avLst/>
          </a:prstGeom>
        </p:spPr>
      </p:pic>
      <p:sp>
        <p:nvSpPr>
          <p:cNvPr id="5" name="TextBox 4"/>
          <p:cNvSpPr txBox="1"/>
          <p:nvPr/>
        </p:nvSpPr>
        <p:spPr>
          <a:xfrm>
            <a:off x="1609344" y="6369449"/>
            <a:ext cx="6390350" cy="369332"/>
          </a:xfrm>
          <a:prstGeom prst="rect">
            <a:avLst/>
          </a:prstGeom>
          <a:noFill/>
        </p:spPr>
        <p:txBody>
          <a:bodyPr wrap="square" rtlCol="0">
            <a:spAutoFit/>
          </a:bodyPr>
          <a:lstStyle/>
          <a:p>
            <a:r>
              <a:rPr lang="en-GB" dirty="0">
                <a:solidFill>
                  <a:schemeClr val="tx2">
                    <a:lumMod val="75000"/>
                  </a:schemeClr>
                </a:solidFill>
              </a:rPr>
              <a:t>Photograph in ‘India Today (New Delhi), October 16</a:t>
            </a:r>
            <a:r>
              <a:rPr lang="en-GB" baseline="30000" dirty="0">
                <a:solidFill>
                  <a:schemeClr val="tx2">
                    <a:lumMod val="75000"/>
                  </a:schemeClr>
                </a:solidFill>
              </a:rPr>
              <a:t>th</a:t>
            </a:r>
            <a:r>
              <a:rPr lang="en-GB" dirty="0">
                <a:solidFill>
                  <a:schemeClr val="tx2">
                    <a:lumMod val="75000"/>
                  </a:schemeClr>
                </a:solidFill>
              </a:rPr>
              <a:t> 2016</a:t>
            </a:r>
          </a:p>
        </p:txBody>
      </p:sp>
    </p:spTree>
    <p:extLst>
      <p:ext uri="{BB962C8B-B14F-4D97-AF65-F5344CB8AC3E}">
        <p14:creationId xmlns:p14="http://schemas.microsoft.com/office/powerpoint/2010/main" val="881833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p:cNvSpPr/>
          <p:nvPr/>
        </p:nvSpPr>
        <p:spPr>
          <a:xfrm flipH="1">
            <a:off x="512064" y="313509"/>
            <a:ext cx="6541879" cy="3098509"/>
          </a:xfrm>
          <a:prstGeom prst="cloudCallout">
            <a:avLst>
              <a:gd name="adj1" fmla="val -54220"/>
              <a:gd name="adj2" fmla="val 35687"/>
            </a:avLst>
          </a:prstGeom>
          <a:solidFill>
            <a:schemeClr val="bg2">
              <a:lumMod val="90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1558726" y="877190"/>
            <a:ext cx="7886700" cy="1325563"/>
          </a:xfrm>
        </p:spPr>
        <p:txBody>
          <a:bodyPr>
            <a:normAutofit/>
          </a:bodyPr>
          <a:lstStyle/>
          <a:p>
            <a:r>
              <a:rPr lang="en-GB" sz="8000" dirty="0">
                <a:solidFill>
                  <a:schemeClr val="tx2">
                    <a:lumMod val="75000"/>
                  </a:schemeClr>
                </a:solidFill>
              </a:rPr>
              <a:t>Solutions?</a:t>
            </a:r>
          </a:p>
        </p:txBody>
      </p:sp>
    </p:spTree>
    <p:extLst>
      <p:ext uri="{BB962C8B-B14F-4D97-AF65-F5344CB8AC3E}">
        <p14:creationId xmlns:p14="http://schemas.microsoft.com/office/powerpoint/2010/main" val="1077657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GB" sz="3200" b="1" dirty="0">
                <a:solidFill>
                  <a:schemeClr val="tx2">
                    <a:lumMod val="75000"/>
                  </a:schemeClr>
                </a:solidFill>
              </a:rPr>
              <a:t>The Smog-Free Tower – ‘360 degree bubbles of clean air’ in Rotterdam, Amsterdam and Beijing </a:t>
            </a:r>
          </a:p>
        </p:txBody>
      </p:sp>
      <p:sp>
        <p:nvSpPr>
          <p:cNvPr id="6" name="Content Placeholder 5"/>
          <p:cNvSpPr>
            <a:spLocks noGrp="1"/>
          </p:cNvSpPr>
          <p:nvPr>
            <p:ph sz="half" idx="1"/>
          </p:nvPr>
        </p:nvSpPr>
        <p:spPr/>
        <p:txBody>
          <a:bodyPr>
            <a:normAutofit fontScale="77500" lnSpcReduction="20000"/>
          </a:bodyPr>
          <a:lstStyle/>
          <a:p>
            <a:pPr marL="0" indent="0">
              <a:buNone/>
            </a:pPr>
            <a:r>
              <a:rPr lang="en-GB" dirty="0">
                <a:solidFill>
                  <a:schemeClr val="tx2">
                    <a:lumMod val="75000"/>
                  </a:schemeClr>
                </a:solidFill>
              </a:rPr>
              <a:t>Debuting in the Dutch cities of Rotterdam and Amsterdam in 2015, this Smog-Free Tower opened in Beijing, China, in September 2016 and in 41 days, cleaned 30 million m</a:t>
            </a:r>
            <a:r>
              <a:rPr lang="en-GB" baseline="30000" dirty="0">
                <a:solidFill>
                  <a:schemeClr val="tx2">
                    <a:lumMod val="75000"/>
                  </a:schemeClr>
                </a:solidFill>
              </a:rPr>
              <a:t>3</a:t>
            </a:r>
            <a:r>
              <a:rPr lang="en-GB" dirty="0">
                <a:solidFill>
                  <a:schemeClr val="tx2">
                    <a:lumMod val="75000"/>
                  </a:schemeClr>
                </a:solidFill>
              </a:rPr>
              <a:t> of air, about 10x the volume of Beijing's Bird's Nest stadium. </a:t>
            </a:r>
          </a:p>
          <a:p>
            <a:pPr marL="0" indent="0">
              <a:buNone/>
            </a:pPr>
            <a:r>
              <a:rPr lang="en-GB" dirty="0">
                <a:solidFill>
                  <a:schemeClr val="tx2">
                    <a:lumMod val="75000"/>
                  </a:schemeClr>
                </a:solidFill>
              </a:rPr>
              <a:t>From that, it is said to have captured billions of the finest harmful airborne particles (those 2.5 </a:t>
            </a:r>
            <a:r>
              <a:rPr lang="en-GB" dirty="0" err="1">
                <a:solidFill>
                  <a:schemeClr val="tx2">
                    <a:lumMod val="75000"/>
                  </a:schemeClr>
                </a:solidFill>
              </a:rPr>
              <a:t>micrometers</a:t>
            </a:r>
            <a:r>
              <a:rPr lang="en-GB" dirty="0">
                <a:solidFill>
                  <a:schemeClr val="tx2">
                    <a:lumMod val="75000"/>
                  </a:schemeClr>
                </a:solidFill>
              </a:rPr>
              <a:t> (µM) or less) during that time, and over 75 percent of particles between 2.5 µM and 10 µM in size in the vicinity of the tower</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418" r="21885"/>
          <a:stretch/>
        </p:blipFill>
        <p:spPr>
          <a:xfrm>
            <a:off x="4906082" y="1914452"/>
            <a:ext cx="3908407" cy="3456432"/>
          </a:xfrm>
          <a:prstGeom prst="rect">
            <a:avLst/>
          </a:prstGeom>
        </p:spPr>
      </p:pic>
      <p:sp>
        <p:nvSpPr>
          <p:cNvPr id="9" name="TextBox 8"/>
          <p:cNvSpPr txBox="1"/>
          <p:nvPr/>
        </p:nvSpPr>
        <p:spPr>
          <a:xfrm>
            <a:off x="5972338" y="6217920"/>
            <a:ext cx="3828397" cy="369332"/>
          </a:xfrm>
          <a:prstGeom prst="rect">
            <a:avLst/>
          </a:prstGeom>
          <a:noFill/>
        </p:spPr>
        <p:txBody>
          <a:bodyPr wrap="square" rtlCol="0">
            <a:spAutoFit/>
          </a:bodyPr>
          <a:lstStyle/>
          <a:p>
            <a:r>
              <a:rPr lang="en-GB" dirty="0">
                <a:solidFill>
                  <a:schemeClr val="tx2">
                    <a:lumMod val="75000"/>
                  </a:schemeClr>
                </a:solidFill>
              </a:rPr>
              <a:t>(Credit: Studio </a:t>
            </a:r>
            <a:r>
              <a:rPr lang="en-GB" dirty="0" err="1">
                <a:solidFill>
                  <a:schemeClr val="tx2">
                    <a:lumMod val="75000"/>
                  </a:schemeClr>
                </a:solidFill>
              </a:rPr>
              <a:t>Roosegaarde</a:t>
            </a:r>
            <a:r>
              <a:rPr lang="en-GB" dirty="0">
                <a:solidFill>
                  <a:schemeClr val="tx2">
                    <a:lumMod val="75000"/>
                  </a:schemeClr>
                </a:solidFill>
              </a:rPr>
              <a:t>)</a:t>
            </a:r>
          </a:p>
        </p:txBody>
      </p:sp>
    </p:spTree>
    <p:extLst>
      <p:ext uri="{BB962C8B-B14F-4D97-AF65-F5344CB8AC3E}">
        <p14:creationId xmlns:p14="http://schemas.microsoft.com/office/powerpoint/2010/main" val="3422678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494391" y="45718"/>
            <a:ext cx="5554325" cy="3124307"/>
          </a:xfrm>
          <a:prstGeom prst="ellipse">
            <a:avLst/>
          </a:prstGeom>
          <a:ln>
            <a:noFill/>
          </a:ln>
          <a:effectLst>
            <a:softEdge rad="112500"/>
          </a:effectLst>
        </p:spPr>
      </p:pic>
      <p:sp>
        <p:nvSpPr>
          <p:cNvPr id="9" name="Content Placeholder 8"/>
          <p:cNvSpPr>
            <a:spLocks noGrp="1"/>
          </p:cNvSpPr>
          <p:nvPr>
            <p:ph idx="1"/>
          </p:nvPr>
        </p:nvSpPr>
        <p:spPr>
          <a:xfrm>
            <a:off x="654775" y="3115954"/>
            <a:ext cx="7886700" cy="3742046"/>
          </a:xfrm>
        </p:spPr>
        <p:txBody>
          <a:bodyPr>
            <a:normAutofit fontScale="92500" lnSpcReduction="20000"/>
          </a:bodyPr>
          <a:lstStyle/>
          <a:p>
            <a:pPr marL="0" indent="0">
              <a:buNone/>
            </a:pPr>
            <a:r>
              <a:rPr lang="en-GB" dirty="0" err="1">
                <a:solidFill>
                  <a:schemeClr val="tx2">
                    <a:lumMod val="75000"/>
                  </a:schemeClr>
                </a:solidFill>
              </a:rPr>
              <a:t>Envinity</a:t>
            </a:r>
            <a:r>
              <a:rPr lang="en-GB" dirty="0">
                <a:solidFill>
                  <a:schemeClr val="tx2">
                    <a:lumMod val="75000"/>
                  </a:schemeClr>
                </a:solidFill>
              </a:rPr>
              <a:t> Group’s outdoor vacuum cleaner is designed to sit on a rooftop in populated areas, or near sources of pollution like factories, and pull in 80,000 cubic meters of air per hour (32 Olympic swimming pools). Its reach extends as far as 300 m around it and 7 km directly upwards. </a:t>
            </a:r>
          </a:p>
          <a:p>
            <a:pPr marL="0" indent="0">
              <a:buNone/>
            </a:pPr>
            <a:r>
              <a:rPr lang="en-GB" dirty="0">
                <a:solidFill>
                  <a:schemeClr val="tx2">
                    <a:lumMod val="75000"/>
                  </a:schemeClr>
                </a:solidFill>
              </a:rPr>
              <a:t>According to the company, a series of sub-processes filters out 100 % of fine particles and 95 % of ultra-fine ones, leaving the air compliant with European legislation.</a:t>
            </a:r>
          </a:p>
          <a:p>
            <a:pPr marL="0" indent="0">
              <a:buNone/>
            </a:pPr>
            <a:r>
              <a:rPr lang="en-GB" dirty="0">
                <a:solidFill>
                  <a:schemeClr val="tx2">
                    <a:lumMod val="75000"/>
                  </a:schemeClr>
                </a:solidFill>
              </a:rPr>
              <a:t>The system was unveiled at the Offshore Energy conference in Amsterdam in October 2016</a:t>
            </a:r>
          </a:p>
        </p:txBody>
      </p:sp>
    </p:spTree>
    <p:extLst>
      <p:ext uri="{BB962C8B-B14F-4D97-AF65-F5344CB8AC3E}">
        <p14:creationId xmlns:p14="http://schemas.microsoft.com/office/powerpoint/2010/main" val="18380988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Video on iPhone application</a:t>
            </a:r>
          </a:p>
        </p:txBody>
      </p:sp>
      <p:sp>
        <p:nvSpPr>
          <p:cNvPr id="3" name="Content Placeholder 2"/>
          <p:cNvSpPr>
            <a:spLocks noGrp="1"/>
          </p:cNvSpPr>
          <p:nvPr>
            <p:ph idx="1"/>
          </p:nvPr>
        </p:nvSpPr>
        <p:spPr/>
        <p:txBody>
          <a:bodyPr/>
          <a:lstStyle/>
          <a:p>
            <a:r>
              <a:rPr lang="en-GB" u="sng" dirty="0">
                <a:hlinkClick r:id="rId2"/>
              </a:rPr>
              <a:t>http://www.londonair.org.uk/london/Flash/iPhonePromotion.swf</a:t>
            </a:r>
            <a:endParaRPr lang="en-GB" dirty="0"/>
          </a:p>
          <a:p>
            <a:endParaRPr lang="en-GB" dirty="0"/>
          </a:p>
        </p:txBody>
      </p:sp>
    </p:spTree>
    <p:extLst>
      <p:ext uri="{BB962C8B-B14F-4D97-AF65-F5344CB8AC3E}">
        <p14:creationId xmlns:p14="http://schemas.microsoft.com/office/powerpoint/2010/main" val="27796838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3808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0273" y="553230"/>
            <a:ext cx="7886700" cy="1325563"/>
          </a:xfrm>
        </p:spPr>
        <p:txBody>
          <a:bodyPr>
            <a:noAutofit/>
          </a:bodyPr>
          <a:lstStyle/>
          <a:p>
            <a:pPr algn="ctr"/>
            <a:r>
              <a:rPr lang="en-GB" sz="3600" b="1" dirty="0">
                <a:solidFill>
                  <a:schemeClr val="tx2">
                    <a:lumMod val="75000"/>
                  </a:schemeClr>
                </a:solidFill>
              </a:rPr>
              <a:t>Daily Mail online image of Jinan, Northern China, 19</a:t>
            </a:r>
            <a:r>
              <a:rPr lang="en-GB" sz="3600" b="1" baseline="30000" dirty="0">
                <a:solidFill>
                  <a:schemeClr val="tx2">
                    <a:lumMod val="75000"/>
                  </a:schemeClr>
                </a:solidFill>
              </a:rPr>
              <a:t>th</a:t>
            </a:r>
            <a:r>
              <a:rPr lang="en-GB" sz="3600" b="1" dirty="0">
                <a:solidFill>
                  <a:schemeClr val="tx2">
                    <a:lumMod val="75000"/>
                  </a:schemeClr>
                </a:solidFill>
              </a:rPr>
              <a:t> December 2016</a:t>
            </a:r>
            <a:br>
              <a:rPr lang="en-GB" sz="3600" b="1" dirty="0">
                <a:solidFill>
                  <a:schemeClr val="tx2">
                    <a:lumMod val="75000"/>
                  </a:schemeClr>
                </a:solidFill>
              </a:rPr>
            </a:br>
            <a:r>
              <a:rPr lang="da-DK" sz="1800" dirty="0"/>
              <a:t>Chen et al. (2013) used </a:t>
            </a:r>
            <a:r>
              <a:rPr lang="en-GB" sz="1800" dirty="0"/>
              <a:t>the </a:t>
            </a:r>
            <a:r>
              <a:rPr lang="en-GB" sz="1800" dirty="0" err="1"/>
              <a:t>Huai</a:t>
            </a:r>
            <a:r>
              <a:rPr lang="en-GB" sz="1800" dirty="0"/>
              <a:t> River winter heating policy as a natural experiment on air pollution impact on Chinese life expectancy. They found that higher particulate matter concentrations in the north, caused by subsidized coal-based winter heating, led to a reduction of 5.5 years life expectancy relative to the south</a:t>
            </a:r>
            <a:endParaRPr lang="en-GB" sz="1800" b="1" dirty="0">
              <a:solidFill>
                <a:schemeClr val="tx2">
                  <a:lumMod val="75000"/>
                </a:schemeClr>
              </a:solidFill>
            </a:endParaRPr>
          </a:p>
        </p:txBody>
      </p:sp>
      <p:pic>
        <p:nvPicPr>
          <p:cNvPr id="1026" name="Picture 2" descr="http://i.dailymail.co.uk/i/pix/2016/12/20/09/3B826A8100000578-0-image-a-3_14822247958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44" y="2236361"/>
            <a:ext cx="7820405" cy="45354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56833" y="3441680"/>
            <a:ext cx="1567543" cy="3416320"/>
          </a:xfrm>
          <a:prstGeom prst="rect">
            <a:avLst/>
          </a:prstGeom>
          <a:noFill/>
        </p:spPr>
        <p:txBody>
          <a:bodyPr wrap="square" rtlCol="0">
            <a:spAutoFit/>
          </a:bodyPr>
          <a:lstStyle/>
          <a:p>
            <a:pPr algn="r"/>
            <a:r>
              <a:rPr lang="en-GB" b="1" dirty="0">
                <a:solidFill>
                  <a:schemeClr val="bg1"/>
                </a:solidFill>
              </a:rPr>
              <a:t>Chinese consumers spent some £117 M on </a:t>
            </a:r>
          </a:p>
          <a:p>
            <a:pPr algn="r"/>
            <a:r>
              <a:rPr lang="en-GB" b="1" dirty="0">
                <a:solidFill>
                  <a:schemeClr val="bg1"/>
                </a:solidFill>
              </a:rPr>
              <a:t>4.5 M online transactions purchasing anti-smog products in 2013 (Sun </a:t>
            </a:r>
            <a:r>
              <a:rPr lang="en-GB" b="1" i="1" dirty="0">
                <a:solidFill>
                  <a:schemeClr val="bg1"/>
                </a:solidFill>
              </a:rPr>
              <a:t>et al</a:t>
            </a:r>
            <a:r>
              <a:rPr lang="en-GB" b="1" dirty="0">
                <a:solidFill>
                  <a:schemeClr val="bg1"/>
                </a:solidFill>
              </a:rPr>
              <a:t>, 2017)</a:t>
            </a:r>
            <a:br>
              <a:rPr lang="en-GB" b="1" dirty="0">
                <a:solidFill>
                  <a:schemeClr val="bg1"/>
                </a:solidFill>
              </a:rPr>
            </a:br>
            <a:endParaRPr lang="en-GB" dirty="0">
              <a:solidFill>
                <a:schemeClr val="bg1"/>
              </a:solidFill>
            </a:endParaRPr>
          </a:p>
        </p:txBody>
      </p:sp>
    </p:spTree>
    <p:extLst>
      <p:ext uri="{BB962C8B-B14F-4D97-AF65-F5344CB8AC3E}">
        <p14:creationId xmlns:p14="http://schemas.microsoft.com/office/powerpoint/2010/main" val="23733953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p:cNvSpPr/>
          <p:nvPr/>
        </p:nvSpPr>
        <p:spPr>
          <a:xfrm flipH="1">
            <a:off x="512064" y="313509"/>
            <a:ext cx="6541879" cy="3098509"/>
          </a:xfrm>
          <a:prstGeom prst="cloudCallout">
            <a:avLst>
              <a:gd name="adj1" fmla="val -54220"/>
              <a:gd name="adj2" fmla="val 35687"/>
            </a:avLst>
          </a:prstGeom>
          <a:solidFill>
            <a:schemeClr val="bg2">
              <a:lumMod val="90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1558726" y="877190"/>
            <a:ext cx="7886700" cy="1325563"/>
          </a:xfrm>
        </p:spPr>
        <p:txBody>
          <a:bodyPr>
            <a:noAutofit/>
          </a:bodyPr>
          <a:lstStyle/>
          <a:p>
            <a:r>
              <a:rPr lang="en-GB" sz="5400" dirty="0">
                <a:solidFill>
                  <a:schemeClr val="tx2">
                    <a:lumMod val="75000"/>
                  </a:schemeClr>
                </a:solidFill>
              </a:rPr>
              <a:t>So, why aren’t </a:t>
            </a:r>
            <a:br>
              <a:rPr lang="en-GB" sz="5400" dirty="0">
                <a:solidFill>
                  <a:schemeClr val="tx2">
                    <a:lumMod val="75000"/>
                  </a:schemeClr>
                </a:solidFill>
              </a:rPr>
            </a:br>
            <a:r>
              <a:rPr lang="en-GB" sz="5400" dirty="0">
                <a:solidFill>
                  <a:schemeClr val="tx2">
                    <a:lumMod val="75000"/>
                  </a:schemeClr>
                </a:solidFill>
              </a:rPr>
              <a:t>we dealing with it?</a:t>
            </a:r>
          </a:p>
        </p:txBody>
      </p:sp>
    </p:spTree>
    <p:extLst>
      <p:ext uri="{BB962C8B-B14F-4D97-AF65-F5344CB8AC3E}">
        <p14:creationId xmlns:p14="http://schemas.microsoft.com/office/powerpoint/2010/main" val="1854671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622" y="41167"/>
            <a:ext cx="7886700" cy="1325563"/>
          </a:xfrm>
        </p:spPr>
        <p:txBody>
          <a:bodyPr/>
          <a:lstStyle/>
          <a:p>
            <a:pPr algn="ctr"/>
            <a:r>
              <a:rPr lang="en-GB" dirty="0">
                <a:solidFill>
                  <a:schemeClr val="tx2">
                    <a:lumMod val="75000"/>
                  </a:schemeClr>
                </a:solidFill>
              </a:rPr>
              <a:t>Air Quality in the UK</a:t>
            </a:r>
            <a:br>
              <a:rPr lang="en-GB" dirty="0">
                <a:solidFill>
                  <a:schemeClr val="tx2">
                    <a:lumMod val="75000"/>
                  </a:schemeClr>
                </a:solidFill>
              </a:rPr>
            </a:br>
            <a:r>
              <a:rPr lang="en-GB" sz="2800" dirty="0">
                <a:solidFill>
                  <a:schemeClr val="tx2">
                    <a:lumMod val="75000"/>
                  </a:schemeClr>
                </a:solidFill>
              </a:rPr>
              <a:t>NB 2013 was the EU ‘Year of Air’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044" y="1274935"/>
            <a:ext cx="7389855" cy="5222530"/>
          </a:xfrm>
          <a:prstGeom prst="rect">
            <a:avLst/>
          </a:prstGeom>
        </p:spPr>
      </p:pic>
      <p:sp>
        <p:nvSpPr>
          <p:cNvPr id="4" name="TextBox 3"/>
          <p:cNvSpPr txBox="1"/>
          <p:nvPr/>
        </p:nvSpPr>
        <p:spPr>
          <a:xfrm>
            <a:off x="4451821" y="5128577"/>
            <a:ext cx="1102505" cy="523220"/>
          </a:xfrm>
          <a:prstGeom prst="rect">
            <a:avLst/>
          </a:prstGeom>
          <a:noFill/>
        </p:spPr>
        <p:txBody>
          <a:bodyPr wrap="square" rtlCol="0">
            <a:spAutoFit/>
          </a:bodyPr>
          <a:lstStyle/>
          <a:p>
            <a:pPr algn="ctr"/>
            <a:r>
              <a:rPr lang="en-GB" sz="1400" dirty="0"/>
              <a:t>1993 Clean Air Act</a:t>
            </a:r>
          </a:p>
        </p:txBody>
      </p:sp>
      <p:sp>
        <p:nvSpPr>
          <p:cNvPr id="5" name="TextBox 4"/>
          <p:cNvSpPr txBox="1"/>
          <p:nvPr/>
        </p:nvSpPr>
        <p:spPr>
          <a:xfrm>
            <a:off x="2999233" y="4713079"/>
            <a:ext cx="1656370" cy="738664"/>
          </a:xfrm>
          <a:prstGeom prst="rect">
            <a:avLst/>
          </a:prstGeom>
          <a:noFill/>
        </p:spPr>
        <p:txBody>
          <a:bodyPr wrap="square" rtlCol="0">
            <a:spAutoFit/>
          </a:bodyPr>
          <a:lstStyle/>
          <a:p>
            <a:pPr algn="ctr"/>
            <a:r>
              <a:rPr lang="en-GB" sz="1400" dirty="0"/>
              <a:t>1990</a:t>
            </a:r>
          </a:p>
          <a:p>
            <a:pPr algn="ctr"/>
            <a:r>
              <a:rPr lang="en-GB" sz="1400" dirty="0"/>
              <a:t>Environmental Protection Act</a:t>
            </a:r>
          </a:p>
        </p:txBody>
      </p:sp>
      <p:sp>
        <p:nvSpPr>
          <p:cNvPr id="6" name="TextBox 5"/>
          <p:cNvSpPr txBox="1"/>
          <p:nvPr/>
        </p:nvSpPr>
        <p:spPr>
          <a:xfrm>
            <a:off x="5520361" y="5000556"/>
            <a:ext cx="1389888" cy="738664"/>
          </a:xfrm>
          <a:prstGeom prst="rect">
            <a:avLst/>
          </a:prstGeom>
          <a:noFill/>
        </p:spPr>
        <p:txBody>
          <a:bodyPr wrap="square" rtlCol="0">
            <a:spAutoFit/>
          </a:bodyPr>
          <a:lstStyle/>
          <a:p>
            <a:pPr algn="ctr"/>
            <a:r>
              <a:rPr lang="en-GB" sz="1400" dirty="0"/>
              <a:t>1995 Environment Act</a:t>
            </a:r>
          </a:p>
        </p:txBody>
      </p:sp>
      <p:cxnSp>
        <p:nvCxnSpPr>
          <p:cNvPr id="8" name="Straight Arrow Connector 7"/>
          <p:cNvCxnSpPr>
            <a:cxnSpLocks/>
          </p:cNvCxnSpPr>
          <p:nvPr/>
        </p:nvCxnSpPr>
        <p:spPr>
          <a:xfrm>
            <a:off x="4161596" y="5486400"/>
            <a:ext cx="405179" cy="3030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5003073" y="5597936"/>
            <a:ext cx="0" cy="19152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H="1">
            <a:off x="5324419" y="5486400"/>
            <a:ext cx="594736" cy="3030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94391" y="4523503"/>
            <a:ext cx="1269710" cy="954107"/>
          </a:xfrm>
          <a:prstGeom prst="rect">
            <a:avLst/>
          </a:prstGeom>
          <a:noFill/>
        </p:spPr>
        <p:txBody>
          <a:bodyPr wrap="square" rtlCol="0">
            <a:spAutoFit/>
          </a:bodyPr>
          <a:lstStyle/>
          <a:p>
            <a:r>
              <a:rPr lang="en-GB" sz="1400" dirty="0"/>
              <a:t>1956 and 1968 Clean Air Acts, on smokeless fuels</a:t>
            </a:r>
          </a:p>
        </p:txBody>
      </p:sp>
      <p:cxnSp>
        <p:nvCxnSpPr>
          <p:cNvPr id="18" name="Straight Arrow Connector 17"/>
          <p:cNvCxnSpPr>
            <a:cxnSpLocks/>
          </p:cNvCxnSpPr>
          <p:nvPr/>
        </p:nvCxnSpPr>
        <p:spPr>
          <a:xfrm flipH="1">
            <a:off x="1494391" y="5297853"/>
            <a:ext cx="303059" cy="4916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634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299" y="119544"/>
            <a:ext cx="7886700" cy="1325563"/>
          </a:xfrm>
        </p:spPr>
        <p:txBody>
          <a:bodyPr/>
          <a:lstStyle/>
          <a:p>
            <a:pPr algn="ctr"/>
            <a:r>
              <a:rPr lang="en-GB" b="1" dirty="0">
                <a:solidFill>
                  <a:schemeClr val="tx2">
                    <a:lumMod val="75000"/>
                  </a:schemeClr>
                </a:solidFill>
              </a:rPr>
              <a:t>Antarctic ozone hole monitoring</a:t>
            </a:r>
          </a:p>
        </p:txBody>
      </p:sp>
      <p:pic>
        <p:nvPicPr>
          <p:cNvPr id="3" name="2016 Antarctic Ozone Hole Meets Scientist Expectatio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1143" y="1107729"/>
            <a:ext cx="8695765" cy="4969111"/>
          </a:xfrm>
          <a:prstGeom prst="rect">
            <a:avLst/>
          </a:prstGeom>
        </p:spPr>
      </p:pic>
    </p:spTree>
    <p:extLst>
      <p:ext uri="{BB962C8B-B14F-4D97-AF65-F5344CB8AC3E}">
        <p14:creationId xmlns:p14="http://schemas.microsoft.com/office/powerpoint/2010/main" val="2804837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752" y="610709"/>
            <a:ext cx="7886700" cy="878458"/>
          </a:xfrm>
        </p:spPr>
        <p:txBody>
          <a:bodyPr>
            <a:noAutofit/>
          </a:bodyPr>
          <a:lstStyle/>
          <a:p>
            <a:r>
              <a:rPr lang="en-GB" sz="1800" b="1" dirty="0"/>
              <a:t>Contour plot of atmospheric particle size distribution observed in Leicester on 3rd May 2014. From bottom to top, the parameters are: (</a:t>
            </a:r>
            <a:r>
              <a:rPr lang="en-GB" sz="1800" b="1" dirty="0" err="1"/>
              <a:t>i</a:t>
            </a:r>
            <a:r>
              <a:rPr lang="en-GB" sz="1800" b="1" dirty="0"/>
              <a:t>) total Particle number and volume concentrations, (ii) contour plot of particle size distributions, (iii) LDSA and </a:t>
            </a:r>
            <a:r>
              <a:rPr lang="en-GB" sz="1800" b="1" dirty="0" err="1"/>
              <a:t>eBC</a:t>
            </a:r>
            <a:r>
              <a:rPr lang="en-GB" sz="1800" b="1" dirty="0"/>
              <a:t> concentrations (iv) wind speed and relative humidity. Hama </a:t>
            </a:r>
            <a:r>
              <a:rPr lang="en-GB" sz="1800" b="1" i="1" dirty="0"/>
              <a:t>et al</a:t>
            </a:r>
            <a:r>
              <a:rPr lang="en-GB" sz="1800" b="1" dirty="0"/>
              <a:t>, 2017</a:t>
            </a:r>
          </a:p>
        </p:txBody>
      </p:sp>
      <p:pic>
        <p:nvPicPr>
          <p:cNvPr id="3" name="Picture 2"/>
          <p:cNvPicPr>
            <a:picLocks noChangeAspect="1"/>
          </p:cNvPicPr>
          <p:nvPr/>
        </p:nvPicPr>
        <p:blipFill>
          <a:blip r:embed="rId2"/>
          <a:stretch>
            <a:fillRect/>
          </a:stretch>
        </p:blipFill>
        <p:spPr>
          <a:xfrm>
            <a:off x="393315" y="1661595"/>
            <a:ext cx="8353574" cy="4854538"/>
          </a:xfrm>
          <a:prstGeom prst="rect">
            <a:avLst/>
          </a:prstGeom>
        </p:spPr>
      </p:pic>
    </p:spTree>
    <p:extLst>
      <p:ext uri="{BB962C8B-B14F-4D97-AF65-F5344CB8AC3E}">
        <p14:creationId xmlns:p14="http://schemas.microsoft.com/office/powerpoint/2010/main" val="1549248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solidFill>
                  <a:schemeClr val="tx2">
                    <a:lumMod val="75000"/>
                  </a:schemeClr>
                </a:solidFill>
              </a:rPr>
              <a:t>UK issues</a:t>
            </a:r>
          </a:p>
        </p:txBody>
      </p:sp>
      <p:sp>
        <p:nvSpPr>
          <p:cNvPr id="4" name="Content Placeholder 3"/>
          <p:cNvSpPr>
            <a:spLocks noGrp="1"/>
          </p:cNvSpPr>
          <p:nvPr>
            <p:ph idx="1"/>
          </p:nvPr>
        </p:nvSpPr>
        <p:spPr/>
        <p:txBody>
          <a:bodyPr>
            <a:normAutofit fontScale="70000" lnSpcReduction="20000"/>
          </a:bodyPr>
          <a:lstStyle/>
          <a:p>
            <a:pPr>
              <a:lnSpc>
                <a:spcPct val="110000"/>
              </a:lnSpc>
            </a:pPr>
            <a:r>
              <a:rPr lang="en-GB" dirty="0">
                <a:solidFill>
                  <a:schemeClr val="tx2">
                    <a:lumMod val="75000"/>
                  </a:schemeClr>
                </a:solidFill>
              </a:rPr>
              <a:t>More than 90% of the UK’s 64.1 million population breathe outdoor air having pollution levels higher than the recommended guidelines, on a daily basis, the 2012 World Health Organisation shows</a:t>
            </a:r>
          </a:p>
          <a:p>
            <a:pPr>
              <a:lnSpc>
                <a:spcPct val="110000"/>
              </a:lnSpc>
            </a:pPr>
            <a:r>
              <a:rPr lang="en-GB" dirty="0">
                <a:solidFill>
                  <a:schemeClr val="tx2">
                    <a:lumMod val="75000"/>
                  </a:schemeClr>
                </a:solidFill>
              </a:rPr>
              <a:t>This figure is based on data from satellite measurements, air transport models and ground-level monitors</a:t>
            </a:r>
          </a:p>
          <a:p>
            <a:pPr>
              <a:lnSpc>
                <a:spcPct val="110000"/>
              </a:lnSpc>
            </a:pPr>
            <a:r>
              <a:rPr lang="en-GB" dirty="0">
                <a:solidFill>
                  <a:schemeClr val="tx2">
                    <a:lumMod val="75000"/>
                  </a:schemeClr>
                </a:solidFill>
              </a:rPr>
              <a:t>Diesel vehicles are the main culprits for nitrogen dioxide and fine particulates. ‘Safe’ limits have been reduced over the years</a:t>
            </a:r>
          </a:p>
          <a:p>
            <a:pPr>
              <a:lnSpc>
                <a:spcPct val="110000"/>
              </a:lnSpc>
            </a:pPr>
            <a:r>
              <a:rPr lang="en-GB" dirty="0">
                <a:solidFill>
                  <a:schemeClr val="tx2">
                    <a:lumMod val="75000"/>
                  </a:schemeClr>
                </a:solidFill>
              </a:rPr>
              <a:t>Brixton Road, South London, breached its annual EU air pollution limit for nitrogen dioxide only five days into 2017</a:t>
            </a:r>
          </a:p>
          <a:p>
            <a:pPr>
              <a:lnSpc>
                <a:spcPct val="110000"/>
              </a:lnSpc>
            </a:pPr>
            <a:r>
              <a:rPr lang="en-GB" dirty="0">
                <a:solidFill>
                  <a:schemeClr val="tx2">
                    <a:lumMod val="75000"/>
                  </a:schemeClr>
                </a:solidFill>
              </a:rPr>
              <a:t>In 2016, the first road to breach the EU’s limits on NO</a:t>
            </a:r>
            <a:r>
              <a:rPr lang="en-GB" baseline="-25000" dirty="0">
                <a:solidFill>
                  <a:schemeClr val="tx2">
                    <a:lumMod val="75000"/>
                  </a:schemeClr>
                </a:solidFill>
              </a:rPr>
              <a:t>2</a:t>
            </a:r>
            <a:r>
              <a:rPr lang="en-GB" dirty="0">
                <a:solidFill>
                  <a:schemeClr val="tx2">
                    <a:lumMod val="75000"/>
                  </a:schemeClr>
                </a:solidFill>
              </a:rPr>
              <a:t> was Putney High Street, which took eight days </a:t>
            </a:r>
          </a:p>
          <a:p>
            <a:pPr>
              <a:lnSpc>
                <a:spcPct val="110000"/>
              </a:lnSpc>
            </a:pPr>
            <a:r>
              <a:rPr lang="en-GB" dirty="0">
                <a:solidFill>
                  <a:schemeClr val="tx2">
                    <a:lumMod val="75000"/>
                  </a:schemeClr>
                </a:solidFill>
              </a:rPr>
              <a:t>Dirty air contributes to 16,000 UK deaths per year, based on research from the World Health Organisation</a:t>
            </a:r>
          </a:p>
        </p:txBody>
      </p:sp>
    </p:spTree>
    <p:extLst>
      <p:ext uri="{BB962C8B-B14F-4D97-AF65-F5344CB8AC3E}">
        <p14:creationId xmlns:p14="http://schemas.microsoft.com/office/powerpoint/2010/main" val="89819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solidFill>
                  <a:schemeClr val="tx2">
                    <a:lumMod val="75000"/>
                  </a:schemeClr>
                </a:solidFill>
              </a:rPr>
              <a:t>UK health issues</a:t>
            </a:r>
          </a:p>
        </p:txBody>
      </p:sp>
      <p:sp>
        <p:nvSpPr>
          <p:cNvPr id="4" name="Content Placeholder 3"/>
          <p:cNvSpPr>
            <a:spLocks noGrp="1"/>
          </p:cNvSpPr>
          <p:nvPr>
            <p:ph idx="1"/>
          </p:nvPr>
        </p:nvSpPr>
        <p:spPr/>
        <p:txBody>
          <a:bodyPr>
            <a:normAutofit fontScale="92500" lnSpcReduction="20000"/>
          </a:bodyPr>
          <a:lstStyle/>
          <a:p>
            <a:r>
              <a:rPr lang="en-GB" dirty="0">
                <a:solidFill>
                  <a:schemeClr val="tx2">
                    <a:lumMod val="75000"/>
                  </a:schemeClr>
                </a:solidFill>
              </a:rPr>
              <a:t>Breathing in polluted air includes the risk of respiratory and cardiovascular disease, strokes, lung cancer and other acute breathing problems </a:t>
            </a:r>
          </a:p>
          <a:p>
            <a:r>
              <a:rPr lang="en-GB" dirty="0">
                <a:solidFill>
                  <a:schemeClr val="tx2">
                    <a:lumMod val="75000"/>
                  </a:schemeClr>
                </a:solidFill>
              </a:rPr>
              <a:t>A Bath University study reported that this resulted in 16,335 deaths in the UK in 2012</a:t>
            </a:r>
          </a:p>
          <a:p>
            <a:r>
              <a:rPr lang="en-GB" dirty="0">
                <a:solidFill>
                  <a:schemeClr val="tx2">
                    <a:lumMod val="75000"/>
                  </a:schemeClr>
                </a:solidFill>
              </a:rPr>
              <a:t>7,300 were from ischaemic hearth disease, 5,000 from lung disease and 3,700 from strokes. The rest of the deaths were a combination of other lung and respiratory diseases, such as asthma</a:t>
            </a:r>
          </a:p>
          <a:p>
            <a:r>
              <a:rPr lang="en-GB" dirty="0">
                <a:solidFill>
                  <a:schemeClr val="tx2">
                    <a:lumMod val="75000"/>
                  </a:schemeClr>
                </a:solidFill>
              </a:rPr>
              <a:t>More recent Canadian research has suggested that dementia may also be linked to air quality, being more common in residents living close to main roads. In a crowded island, many UK residents do.</a:t>
            </a:r>
          </a:p>
          <a:p>
            <a:endParaRPr lang="en-GB" dirty="0">
              <a:solidFill>
                <a:schemeClr val="tx2">
                  <a:lumMod val="75000"/>
                </a:schemeClr>
              </a:solidFill>
            </a:endParaRPr>
          </a:p>
        </p:txBody>
      </p:sp>
    </p:spTree>
    <p:extLst>
      <p:ext uri="{BB962C8B-B14F-4D97-AF65-F5344CB8AC3E}">
        <p14:creationId xmlns:p14="http://schemas.microsoft.com/office/powerpoint/2010/main" val="66566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5" y="866740"/>
            <a:ext cx="1870602" cy="1325563"/>
          </a:xfrm>
        </p:spPr>
        <p:txBody>
          <a:bodyPr>
            <a:noAutofit/>
          </a:bodyPr>
          <a:lstStyle/>
          <a:p>
            <a:r>
              <a:rPr lang="en-GB" sz="3200" b="1" dirty="0">
                <a:solidFill>
                  <a:schemeClr val="tx2">
                    <a:lumMod val="75000"/>
                  </a:schemeClr>
                </a:solidFill>
              </a:rPr>
              <a:t>Why are there no major public protests about air pollution?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885" y="468101"/>
            <a:ext cx="6546186" cy="5862160"/>
          </a:xfrm>
          <a:prstGeom prst="rect">
            <a:avLst/>
          </a:prstGeom>
        </p:spPr>
      </p:pic>
    </p:spTree>
    <p:extLst>
      <p:ext uri="{BB962C8B-B14F-4D97-AF65-F5344CB8AC3E}">
        <p14:creationId xmlns:p14="http://schemas.microsoft.com/office/powerpoint/2010/main" val="1912983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dirty="0">
                <a:solidFill>
                  <a:schemeClr val="tx2">
                    <a:lumMod val="75000"/>
                  </a:schemeClr>
                </a:solidFill>
              </a:rPr>
              <a:t>Why does the public not protest when the scientific and economic evidence appears clear?</a:t>
            </a:r>
          </a:p>
        </p:txBody>
      </p:sp>
      <p:sp>
        <p:nvSpPr>
          <p:cNvPr id="3" name="Content Placeholder 2"/>
          <p:cNvSpPr>
            <a:spLocks noGrp="1"/>
          </p:cNvSpPr>
          <p:nvPr>
            <p:ph idx="1"/>
          </p:nvPr>
        </p:nvSpPr>
        <p:spPr>
          <a:xfrm>
            <a:off x="628649" y="1825625"/>
            <a:ext cx="8301119" cy="4351338"/>
          </a:xfrm>
        </p:spPr>
        <p:txBody>
          <a:bodyPr>
            <a:normAutofit fontScale="85000" lnSpcReduction="20000"/>
          </a:bodyPr>
          <a:lstStyle/>
          <a:p>
            <a:pPr marL="0" indent="0">
              <a:buNone/>
            </a:pPr>
            <a:r>
              <a:rPr lang="en-GB" dirty="0">
                <a:solidFill>
                  <a:schemeClr val="tx2">
                    <a:lumMod val="75000"/>
                  </a:schemeClr>
                </a:solidFill>
              </a:rPr>
              <a:t>Perhaps….</a:t>
            </a:r>
          </a:p>
          <a:p>
            <a:r>
              <a:rPr lang="en-GB" dirty="0">
                <a:solidFill>
                  <a:schemeClr val="tx2">
                    <a:lumMod val="75000"/>
                  </a:schemeClr>
                </a:solidFill>
              </a:rPr>
              <a:t>The public is ignorant and does not understand the risks</a:t>
            </a:r>
          </a:p>
          <a:p>
            <a:r>
              <a:rPr lang="en-GB" dirty="0">
                <a:solidFill>
                  <a:schemeClr val="tx2">
                    <a:lumMod val="75000"/>
                  </a:schemeClr>
                </a:solidFill>
              </a:rPr>
              <a:t>Experts appear to hold contradictory views about approaches</a:t>
            </a:r>
          </a:p>
          <a:p>
            <a:r>
              <a:rPr lang="en-GB" dirty="0">
                <a:solidFill>
                  <a:schemeClr val="tx2">
                    <a:lumMod val="75000"/>
                  </a:schemeClr>
                </a:solidFill>
              </a:rPr>
              <a:t>Experts are not believed; the science is ‘wrong’</a:t>
            </a:r>
          </a:p>
          <a:p>
            <a:r>
              <a:rPr lang="en-GB" dirty="0">
                <a:solidFill>
                  <a:schemeClr val="tx2">
                    <a:lumMod val="75000"/>
                  </a:schemeClr>
                </a:solidFill>
              </a:rPr>
              <a:t>Individuals suspend disbelief because it is inconvenient</a:t>
            </a:r>
          </a:p>
          <a:p>
            <a:r>
              <a:rPr lang="en-GB" dirty="0">
                <a:solidFill>
                  <a:schemeClr val="tx2">
                    <a:lumMod val="75000"/>
                  </a:schemeClr>
                </a:solidFill>
              </a:rPr>
              <a:t>The public is mislead by strong voices saying there is no problem</a:t>
            </a:r>
          </a:p>
          <a:p>
            <a:r>
              <a:rPr lang="en-GB" dirty="0">
                <a:solidFill>
                  <a:schemeClr val="tx2">
                    <a:lumMod val="75000"/>
                  </a:schemeClr>
                </a:solidFill>
              </a:rPr>
              <a:t>Cognitive dissonance – two contradictory opinions are held at the same time</a:t>
            </a:r>
          </a:p>
          <a:p>
            <a:r>
              <a:rPr lang="en-GB" dirty="0">
                <a:solidFill>
                  <a:schemeClr val="tx2">
                    <a:lumMod val="75000"/>
                  </a:schemeClr>
                </a:solidFill>
              </a:rPr>
              <a:t>Individuals are through to have no power</a:t>
            </a:r>
          </a:p>
          <a:p>
            <a:r>
              <a:rPr lang="en-GB" dirty="0">
                <a:solidFill>
                  <a:schemeClr val="tx2">
                    <a:lumMod val="75000"/>
                  </a:schemeClr>
                </a:solidFill>
              </a:rPr>
              <a:t>It is thought to be too expensive to change</a:t>
            </a:r>
          </a:p>
          <a:p>
            <a:r>
              <a:rPr lang="en-GB" dirty="0">
                <a:solidFill>
                  <a:schemeClr val="tx2">
                    <a:lumMod val="75000"/>
                  </a:schemeClr>
                </a:solidFill>
              </a:rPr>
              <a:t>Collective insanity</a:t>
            </a:r>
          </a:p>
          <a:p>
            <a:endParaRPr lang="en-GB" dirty="0">
              <a:solidFill>
                <a:schemeClr val="tx2">
                  <a:lumMod val="75000"/>
                </a:schemeClr>
              </a:solidFill>
            </a:endParaRPr>
          </a:p>
          <a:p>
            <a:endParaRPr lang="en-GB" dirty="0">
              <a:solidFill>
                <a:schemeClr val="tx2">
                  <a:lumMod val="75000"/>
                </a:schemeClr>
              </a:solidFill>
            </a:endParaRPr>
          </a:p>
          <a:p>
            <a:endParaRPr lang="en-GB" dirty="0">
              <a:solidFill>
                <a:schemeClr val="tx2">
                  <a:lumMod val="75000"/>
                </a:schemeClr>
              </a:solidFill>
            </a:endParaRPr>
          </a:p>
        </p:txBody>
      </p:sp>
    </p:spTree>
    <p:extLst>
      <p:ext uri="{BB962C8B-B14F-4D97-AF65-F5344CB8AC3E}">
        <p14:creationId xmlns:p14="http://schemas.microsoft.com/office/powerpoint/2010/main" val="4200489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p:cNvSpPr/>
          <p:nvPr/>
        </p:nvSpPr>
        <p:spPr>
          <a:xfrm>
            <a:off x="329184" y="122062"/>
            <a:ext cx="4211465" cy="1269710"/>
          </a:xfrm>
          <a:prstGeom prst="wedgeRoundRectCallout">
            <a:avLst>
              <a:gd name="adj1" fmla="val -2099"/>
              <a:gd name="adj2" fmla="val 776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Years wasted by getting more and more data…public confused…deploy advertising…’toxic and lethal’….use cars less</a:t>
            </a:r>
          </a:p>
        </p:txBody>
      </p:sp>
      <p:sp>
        <p:nvSpPr>
          <p:cNvPr id="6" name="Speech Bubble: Rectangle with Corners Rounded 5"/>
          <p:cNvSpPr/>
          <p:nvPr/>
        </p:nvSpPr>
        <p:spPr>
          <a:xfrm>
            <a:off x="5899186" y="3871830"/>
            <a:ext cx="2994007" cy="1813125"/>
          </a:xfrm>
          <a:prstGeom prst="wedgeRoundRectCallout">
            <a:avLst>
              <a:gd name="adj1" fmla="val 6820"/>
              <a:gd name="adj2" fmla="val 69704"/>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don’t look far enough ahead to evaluate a reduced life expectancy of up to six months of possibly already poor quality life</a:t>
            </a:r>
          </a:p>
        </p:txBody>
      </p:sp>
      <p:sp>
        <p:nvSpPr>
          <p:cNvPr id="7" name="Speech Bubble: Rectangle with Corners Rounded 6"/>
          <p:cNvSpPr/>
          <p:nvPr/>
        </p:nvSpPr>
        <p:spPr>
          <a:xfrm>
            <a:off x="459812" y="4430921"/>
            <a:ext cx="4169664" cy="1640695"/>
          </a:xfrm>
          <a:prstGeom prst="wedgeRoundRectCallout">
            <a:avLst>
              <a:gd name="adj1" fmla="val -1159"/>
              <a:gd name="adj2" fmla="val 79151"/>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lumMod val="75000"/>
                  </a:schemeClr>
                </a:solidFill>
              </a:rPr>
              <a:t>Inability to engage speculatively with the invisible and transient….Humans find it difficult to maintain interest in things that are not tangible in everyday experience….make research emotionally present</a:t>
            </a:r>
          </a:p>
        </p:txBody>
      </p:sp>
      <p:sp>
        <p:nvSpPr>
          <p:cNvPr id="8" name="Speech Bubble: Rectangle with Corners Rounded 7"/>
          <p:cNvSpPr/>
          <p:nvPr/>
        </p:nvSpPr>
        <p:spPr>
          <a:xfrm>
            <a:off x="5854771" y="1248809"/>
            <a:ext cx="3082835" cy="1585465"/>
          </a:xfrm>
          <a:prstGeom prst="wedgeRoundRectCallout">
            <a:avLst>
              <a:gd name="adj1" fmla="val 19505"/>
              <a:gd name="adj2" fmla="val 724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General public do not feel that Government will pay attention to the pressure….and are reluctant to vote for less car use…too many agencies involved</a:t>
            </a:r>
          </a:p>
        </p:txBody>
      </p:sp>
      <p:sp>
        <p:nvSpPr>
          <p:cNvPr id="9" name="Speech Bubble: Rectangle with Corners Rounded 8"/>
          <p:cNvSpPr/>
          <p:nvPr/>
        </p:nvSpPr>
        <p:spPr>
          <a:xfrm>
            <a:off x="1818350" y="2548836"/>
            <a:ext cx="3877056" cy="1530967"/>
          </a:xfrm>
          <a:prstGeom prst="wedgeRoundRectCallout">
            <a:avLst>
              <a:gd name="adj1" fmla="val -64230"/>
              <a:gd name="adj2" fmla="val -132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Poor understanding of complex science…non-sensitive individuals are uninterested….discrepancy between measured and perceived air quality…education is the key</a:t>
            </a:r>
          </a:p>
        </p:txBody>
      </p:sp>
      <p:sp>
        <p:nvSpPr>
          <p:cNvPr id="10" name="TextBox 9"/>
          <p:cNvSpPr txBox="1"/>
          <p:nvPr/>
        </p:nvSpPr>
        <p:spPr>
          <a:xfrm>
            <a:off x="73152" y="2424466"/>
            <a:ext cx="1348087" cy="1200329"/>
          </a:xfrm>
          <a:prstGeom prst="rect">
            <a:avLst/>
          </a:prstGeom>
          <a:noFill/>
        </p:spPr>
        <p:txBody>
          <a:bodyPr wrap="square" rtlCol="0">
            <a:spAutoFit/>
          </a:bodyPr>
          <a:lstStyle/>
          <a:p>
            <a:r>
              <a:rPr lang="en-GB" dirty="0">
                <a:solidFill>
                  <a:schemeClr val="tx2">
                    <a:lumMod val="75000"/>
                  </a:schemeClr>
                </a:solidFill>
              </a:rPr>
              <a:t>Professor and Director of Expert Committee</a:t>
            </a:r>
          </a:p>
        </p:txBody>
      </p:sp>
      <p:sp>
        <p:nvSpPr>
          <p:cNvPr id="11" name="TextBox 10"/>
          <p:cNvSpPr txBox="1"/>
          <p:nvPr/>
        </p:nvSpPr>
        <p:spPr>
          <a:xfrm>
            <a:off x="6092517" y="3108264"/>
            <a:ext cx="2845089" cy="646331"/>
          </a:xfrm>
          <a:prstGeom prst="rect">
            <a:avLst/>
          </a:prstGeom>
          <a:noFill/>
        </p:spPr>
        <p:txBody>
          <a:bodyPr wrap="square" rtlCol="0">
            <a:spAutoFit/>
          </a:bodyPr>
          <a:lstStyle/>
          <a:p>
            <a:pPr algn="ctr"/>
            <a:r>
              <a:rPr lang="en-GB" dirty="0">
                <a:solidFill>
                  <a:schemeClr val="tx2">
                    <a:lumMod val="75000"/>
                  </a:schemeClr>
                </a:solidFill>
              </a:rPr>
              <a:t>Consultant and Public Sector specialist</a:t>
            </a:r>
          </a:p>
        </p:txBody>
      </p:sp>
      <p:sp>
        <p:nvSpPr>
          <p:cNvPr id="12" name="TextBox 11"/>
          <p:cNvSpPr txBox="1"/>
          <p:nvPr/>
        </p:nvSpPr>
        <p:spPr>
          <a:xfrm>
            <a:off x="6202245" y="6014139"/>
            <a:ext cx="2319963" cy="646331"/>
          </a:xfrm>
          <a:prstGeom prst="rect">
            <a:avLst/>
          </a:prstGeom>
          <a:noFill/>
        </p:spPr>
        <p:txBody>
          <a:bodyPr wrap="square" rtlCol="0">
            <a:spAutoFit/>
          </a:bodyPr>
          <a:lstStyle/>
          <a:p>
            <a:pPr algn="ctr"/>
            <a:r>
              <a:rPr lang="en-GB" dirty="0">
                <a:solidFill>
                  <a:schemeClr val="tx2">
                    <a:lumMod val="75000"/>
                  </a:schemeClr>
                </a:solidFill>
              </a:rPr>
              <a:t>Environment Agency lead, and researcher</a:t>
            </a:r>
          </a:p>
        </p:txBody>
      </p:sp>
      <p:sp>
        <p:nvSpPr>
          <p:cNvPr id="13" name="TextBox 12"/>
          <p:cNvSpPr txBox="1"/>
          <p:nvPr/>
        </p:nvSpPr>
        <p:spPr>
          <a:xfrm>
            <a:off x="2544644" y="6231411"/>
            <a:ext cx="3213462" cy="646331"/>
          </a:xfrm>
          <a:prstGeom prst="rect">
            <a:avLst/>
          </a:prstGeom>
          <a:noFill/>
        </p:spPr>
        <p:txBody>
          <a:bodyPr wrap="square" rtlCol="0">
            <a:spAutoFit/>
          </a:bodyPr>
          <a:lstStyle/>
          <a:p>
            <a:r>
              <a:rPr lang="en-GB" dirty="0">
                <a:solidFill>
                  <a:schemeClr val="tx2">
                    <a:lumMod val="75000"/>
                  </a:schemeClr>
                </a:solidFill>
              </a:rPr>
              <a:t>Researcher on atmospheric science and contemporary art</a:t>
            </a:r>
          </a:p>
        </p:txBody>
      </p:sp>
      <p:sp>
        <p:nvSpPr>
          <p:cNvPr id="14" name="TextBox 13"/>
          <p:cNvSpPr txBox="1"/>
          <p:nvPr/>
        </p:nvSpPr>
        <p:spPr>
          <a:xfrm>
            <a:off x="2330413" y="1446454"/>
            <a:ext cx="3171662" cy="923330"/>
          </a:xfrm>
          <a:prstGeom prst="rect">
            <a:avLst/>
          </a:prstGeom>
          <a:noFill/>
        </p:spPr>
        <p:txBody>
          <a:bodyPr wrap="square" rtlCol="0">
            <a:spAutoFit/>
          </a:bodyPr>
          <a:lstStyle/>
          <a:p>
            <a:r>
              <a:rPr lang="en-GB" dirty="0">
                <a:solidFill>
                  <a:schemeClr val="tx2">
                    <a:lumMod val="75000"/>
                  </a:schemeClr>
                </a:solidFill>
              </a:rPr>
              <a:t>Head of Local Authority environment and electric vehicles sections</a:t>
            </a:r>
          </a:p>
        </p:txBody>
      </p:sp>
      <p:sp>
        <p:nvSpPr>
          <p:cNvPr id="15" name="Title 14"/>
          <p:cNvSpPr>
            <a:spLocks noGrp="1"/>
          </p:cNvSpPr>
          <p:nvPr>
            <p:ph type="title"/>
          </p:nvPr>
        </p:nvSpPr>
        <p:spPr>
          <a:xfrm>
            <a:off x="5057939" y="-33715"/>
            <a:ext cx="3965883" cy="1325563"/>
          </a:xfrm>
        </p:spPr>
        <p:txBody>
          <a:bodyPr>
            <a:normAutofit/>
          </a:bodyPr>
          <a:lstStyle/>
          <a:p>
            <a:pPr algn="r"/>
            <a:r>
              <a:rPr lang="en-GB" sz="2600" b="1" dirty="0">
                <a:solidFill>
                  <a:schemeClr val="tx2">
                    <a:lumMod val="75000"/>
                  </a:schemeClr>
                </a:solidFill>
              </a:rPr>
              <a:t>Views published by the Institution of Environmental Sciences, April 2013</a:t>
            </a:r>
          </a:p>
        </p:txBody>
      </p:sp>
    </p:spTree>
    <p:extLst>
      <p:ext uri="{BB962C8B-B14F-4D97-AF65-F5344CB8AC3E}">
        <p14:creationId xmlns:p14="http://schemas.microsoft.com/office/powerpoint/2010/main" val="4192970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6766" y="1080971"/>
            <a:ext cx="7084520" cy="5167817"/>
          </a:xfrm>
          <a:prstGeom prst="rect">
            <a:avLst/>
          </a:prstGeom>
        </p:spPr>
      </p:pic>
      <p:sp>
        <p:nvSpPr>
          <p:cNvPr id="5" name="TextBox 4"/>
          <p:cNvSpPr txBox="1"/>
          <p:nvPr/>
        </p:nvSpPr>
        <p:spPr>
          <a:xfrm>
            <a:off x="2450592" y="6364225"/>
            <a:ext cx="6965116" cy="369332"/>
          </a:xfrm>
          <a:prstGeom prst="rect">
            <a:avLst/>
          </a:prstGeom>
          <a:noFill/>
        </p:spPr>
        <p:txBody>
          <a:bodyPr wrap="square" rtlCol="0">
            <a:spAutoFit/>
          </a:bodyPr>
          <a:lstStyle/>
          <a:p>
            <a:r>
              <a:rPr lang="en-GB" dirty="0" err="1">
                <a:solidFill>
                  <a:schemeClr val="tx2">
                    <a:lumMod val="75000"/>
                  </a:schemeClr>
                </a:solidFill>
              </a:rPr>
              <a:t>Pantavou</a:t>
            </a:r>
            <a:r>
              <a:rPr lang="en-GB" dirty="0">
                <a:solidFill>
                  <a:schemeClr val="tx2">
                    <a:lumMod val="75000"/>
                  </a:schemeClr>
                </a:solidFill>
              </a:rPr>
              <a:t>, </a:t>
            </a:r>
            <a:r>
              <a:rPr lang="en-GB" dirty="0" err="1">
                <a:solidFill>
                  <a:schemeClr val="tx2">
                    <a:lumMod val="75000"/>
                  </a:schemeClr>
                </a:solidFill>
              </a:rPr>
              <a:t>Lykoudis</a:t>
            </a:r>
            <a:r>
              <a:rPr lang="en-GB" dirty="0">
                <a:solidFill>
                  <a:schemeClr val="tx2">
                    <a:lumMod val="75000"/>
                  </a:schemeClr>
                </a:solidFill>
              </a:rPr>
              <a:t> and </a:t>
            </a:r>
            <a:r>
              <a:rPr lang="en-GB" dirty="0" err="1">
                <a:solidFill>
                  <a:schemeClr val="tx2">
                    <a:lumMod val="75000"/>
                  </a:schemeClr>
                </a:solidFill>
              </a:rPr>
              <a:t>Psiloglou</a:t>
            </a:r>
            <a:r>
              <a:rPr lang="en-GB" dirty="0">
                <a:solidFill>
                  <a:schemeClr val="tx2">
                    <a:lumMod val="75000"/>
                  </a:schemeClr>
                </a:solidFill>
              </a:rPr>
              <a:t>, 2017, based on research in Athens</a:t>
            </a:r>
          </a:p>
        </p:txBody>
      </p:sp>
      <p:sp>
        <p:nvSpPr>
          <p:cNvPr id="2" name="Title 1"/>
          <p:cNvSpPr>
            <a:spLocks noGrp="1"/>
          </p:cNvSpPr>
          <p:nvPr>
            <p:ph type="title"/>
          </p:nvPr>
        </p:nvSpPr>
        <p:spPr>
          <a:xfrm>
            <a:off x="529372" y="0"/>
            <a:ext cx="7886700" cy="1325563"/>
          </a:xfrm>
        </p:spPr>
        <p:txBody>
          <a:bodyPr>
            <a:normAutofit/>
          </a:bodyPr>
          <a:lstStyle/>
          <a:p>
            <a:pPr algn="ctr"/>
            <a:r>
              <a:rPr lang="en-GB" sz="3200" b="1" dirty="0">
                <a:solidFill>
                  <a:schemeClr val="tx2">
                    <a:lumMod val="75000"/>
                  </a:schemeClr>
                </a:solidFill>
              </a:rPr>
              <a:t>Influences on individual views of air pollution </a:t>
            </a:r>
          </a:p>
        </p:txBody>
      </p:sp>
    </p:spTree>
    <p:extLst>
      <p:ext uri="{BB962C8B-B14F-4D97-AF65-F5344CB8AC3E}">
        <p14:creationId xmlns:p14="http://schemas.microsoft.com/office/powerpoint/2010/main" val="2025124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chemeClr val="tx2">
                    <a:lumMod val="75000"/>
                  </a:schemeClr>
                </a:solidFill>
              </a:rPr>
              <a:t>Air pollution is another ‘Wicked’ Problem</a:t>
            </a:r>
          </a:p>
        </p:txBody>
      </p:sp>
      <p:sp>
        <p:nvSpPr>
          <p:cNvPr id="3" name="Content Placeholder 2"/>
          <p:cNvSpPr>
            <a:spLocks noGrp="1"/>
          </p:cNvSpPr>
          <p:nvPr>
            <p:ph idx="1"/>
          </p:nvPr>
        </p:nvSpPr>
        <p:spPr/>
        <p:txBody>
          <a:bodyPr>
            <a:normAutofit fontScale="92500" lnSpcReduction="20000"/>
          </a:bodyPr>
          <a:lstStyle/>
          <a:p>
            <a:r>
              <a:rPr lang="en-GB" altLang="en-US" dirty="0">
                <a:solidFill>
                  <a:schemeClr val="tx2">
                    <a:lumMod val="75000"/>
                  </a:schemeClr>
                </a:solidFill>
                <a:cs typeface="Times New Roman" pitchFamily="18" charset="0"/>
              </a:rPr>
              <a:t>Poorly formulated and complex</a:t>
            </a:r>
          </a:p>
          <a:p>
            <a:r>
              <a:rPr lang="en-GB" altLang="en-US" dirty="0">
                <a:solidFill>
                  <a:schemeClr val="tx2">
                    <a:lumMod val="75000"/>
                  </a:schemeClr>
                </a:solidFill>
                <a:cs typeface="Times New Roman" pitchFamily="18" charset="0"/>
              </a:rPr>
              <a:t>With interconnected physical/scientific and human/sociological dimensions…</a:t>
            </a:r>
          </a:p>
          <a:p>
            <a:r>
              <a:rPr lang="en-GB" altLang="en-US" dirty="0">
                <a:solidFill>
                  <a:schemeClr val="tx2">
                    <a:lumMod val="75000"/>
                  </a:schemeClr>
                </a:solidFill>
                <a:cs typeface="Times New Roman" pitchFamily="18" charset="0"/>
              </a:rPr>
              <a:t>Where what happens in one place and time affects what happens somewhere else, at a different time</a:t>
            </a:r>
          </a:p>
          <a:p>
            <a:r>
              <a:rPr lang="en-GB" altLang="en-US" dirty="0">
                <a:solidFill>
                  <a:schemeClr val="tx2">
                    <a:lumMod val="75000"/>
                  </a:schemeClr>
                </a:solidFill>
                <a:cs typeface="Times New Roman" pitchFamily="18" charset="0"/>
              </a:rPr>
              <a:t>Involving many different stakeholders… </a:t>
            </a:r>
          </a:p>
          <a:p>
            <a:r>
              <a:rPr lang="en-GB" altLang="en-US" dirty="0">
                <a:solidFill>
                  <a:schemeClr val="tx2">
                    <a:lumMod val="75000"/>
                  </a:schemeClr>
                </a:solidFill>
                <a:cs typeface="Times New Roman" pitchFamily="18" charset="0"/>
              </a:rPr>
              <a:t>Who don’t agree about what is important…</a:t>
            </a:r>
          </a:p>
          <a:p>
            <a:r>
              <a:rPr lang="en-GB" altLang="en-US" dirty="0">
                <a:solidFill>
                  <a:schemeClr val="tx2">
                    <a:lumMod val="75000"/>
                  </a:schemeClr>
                </a:solidFill>
                <a:cs typeface="Times New Roman" pitchFamily="18" charset="0"/>
              </a:rPr>
              <a:t>And who use the terminology in different ways…</a:t>
            </a:r>
          </a:p>
          <a:p>
            <a:r>
              <a:rPr lang="en-GB" altLang="en-US" dirty="0">
                <a:solidFill>
                  <a:schemeClr val="tx2">
                    <a:lumMod val="75000"/>
                  </a:schemeClr>
                </a:solidFill>
                <a:cs typeface="Times New Roman" pitchFamily="18" charset="0"/>
              </a:rPr>
              <a:t>And who cannot agree if the problem has been solved, or how to address it 	</a:t>
            </a:r>
          </a:p>
          <a:p>
            <a:pPr algn="r">
              <a:buNone/>
            </a:pPr>
            <a:r>
              <a:rPr lang="en-GB" altLang="en-US" dirty="0">
                <a:solidFill>
                  <a:schemeClr val="tx2">
                    <a:lumMod val="75000"/>
                  </a:schemeClr>
                </a:solidFill>
                <a:cs typeface="Times New Roman" pitchFamily="18" charset="0"/>
              </a:rPr>
              <a:t>Based on Horst </a:t>
            </a:r>
            <a:r>
              <a:rPr lang="en-GB" altLang="en-US" dirty="0" err="1">
                <a:solidFill>
                  <a:schemeClr val="tx2">
                    <a:lumMod val="75000"/>
                  </a:schemeClr>
                </a:solidFill>
                <a:cs typeface="Times New Roman" pitchFamily="18" charset="0"/>
              </a:rPr>
              <a:t>Rittel</a:t>
            </a:r>
            <a:r>
              <a:rPr lang="en-GB" altLang="en-US" dirty="0">
                <a:solidFill>
                  <a:schemeClr val="tx2">
                    <a:lumMod val="75000"/>
                  </a:schemeClr>
                </a:solidFill>
                <a:cs typeface="Times New Roman" pitchFamily="18" charset="0"/>
              </a:rPr>
              <a:t> and Melvin Webber, 1973</a:t>
            </a:r>
          </a:p>
          <a:p>
            <a:endParaRPr lang="en-GB" dirty="0">
              <a:solidFill>
                <a:schemeClr val="tx2">
                  <a:lumMod val="75000"/>
                </a:schemeClr>
              </a:solidFill>
            </a:endParaRPr>
          </a:p>
        </p:txBody>
      </p:sp>
    </p:spTree>
    <p:extLst>
      <p:ext uri="{BB962C8B-B14F-4D97-AF65-F5344CB8AC3E}">
        <p14:creationId xmlns:p14="http://schemas.microsoft.com/office/powerpoint/2010/main" val="1627757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3200" b="1" dirty="0">
                <a:solidFill>
                  <a:schemeClr val="tx2">
                    <a:lumMod val="75000"/>
                  </a:schemeClr>
                </a:solidFill>
              </a:rPr>
              <a:t>Press Release: Daring Cities Make Bold Air Quality Commitment To Remove All Diesel Vehicles By 2025</a:t>
            </a:r>
            <a:br>
              <a:rPr lang="en-GB" sz="3200" b="1" dirty="0">
                <a:solidFill>
                  <a:schemeClr val="tx2">
                    <a:lumMod val="75000"/>
                  </a:schemeClr>
                </a:solidFill>
              </a:rPr>
            </a:br>
            <a:endParaRPr lang="en-GB" sz="3200" b="1" dirty="0">
              <a:solidFill>
                <a:schemeClr val="tx2">
                  <a:lumMod val="75000"/>
                </a:schemeClr>
              </a:solidFill>
            </a:endParaRPr>
          </a:p>
        </p:txBody>
      </p:sp>
      <p:sp>
        <p:nvSpPr>
          <p:cNvPr id="3" name="Content Placeholder 2"/>
          <p:cNvSpPr>
            <a:spLocks noGrp="1"/>
          </p:cNvSpPr>
          <p:nvPr>
            <p:ph idx="1"/>
          </p:nvPr>
        </p:nvSpPr>
        <p:spPr/>
        <p:txBody>
          <a:bodyPr>
            <a:normAutofit fontScale="77500" lnSpcReduction="20000"/>
          </a:bodyPr>
          <a:lstStyle/>
          <a:p>
            <a:pPr marL="0" indent="0">
              <a:buNone/>
            </a:pPr>
            <a:r>
              <a:rPr lang="en-GB" b="1" dirty="0"/>
              <a:t>Mexico City, Mexico (2 December 2016)</a:t>
            </a:r>
            <a:r>
              <a:rPr lang="en-GB" dirty="0"/>
              <a:t> – Diesel vehicles will be removed from Paris, Mexico City, Madrid and Athens by 2025, as part of unprecedented effort by mayors to improve the quality of air for their citizens. These pioneering cities also pledged to incentivise alternative vehicles and promote walking and cycling infrastructure. The market-shifting commitment was made today at the C40 Mayor’s Summit in Mexico City. Worldwide, 3 million deaths each year are linked to exposure to outdoor air pollution according to WHO, with the vast majority of these deaths occurring in cities.</a:t>
            </a:r>
          </a:p>
          <a:p>
            <a:pPr marL="0" indent="0">
              <a:buNone/>
            </a:pPr>
            <a:r>
              <a:rPr lang="en-GB" dirty="0"/>
              <a:t>“Mayors have already stood up to say that the climate change is one of the greatest challenges we face,” said Anne Hidalgo, Mayor of Paris .“Today, we also stand up to say we no longer tolerate air pollution and the health problems and deaths it causes – particularly for our most vulnerable citizens. Big problems like air pollution require bold action, and we call on car and bus manufacturers to join us.”</a:t>
            </a:r>
          </a:p>
          <a:p>
            <a:endParaRPr lang="en-GB" dirty="0"/>
          </a:p>
        </p:txBody>
      </p:sp>
    </p:spTree>
    <p:extLst>
      <p:ext uri="{BB962C8B-B14F-4D97-AF65-F5344CB8AC3E}">
        <p14:creationId xmlns:p14="http://schemas.microsoft.com/office/powerpoint/2010/main" val="3351051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chemeClr val="tx2">
                    <a:lumMod val="75000"/>
                  </a:schemeClr>
                </a:solidFill>
              </a:rPr>
              <a:t>Implications of BREXIT</a:t>
            </a:r>
          </a:p>
        </p:txBody>
      </p:sp>
      <p:sp>
        <p:nvSpPr>
          <p:cNvPr id="3" name="Content Placeholder 2"/>
          <p:cNvSpPr>
            <a:spLocks noGrp="1"/>
          </p:cNvSpPr>
          <p:nvPr>
            <p:ph idx="1"/>
          </p:nvPr>
        </p:nvSpPr>
        <p:spPr>
          <a:xfrm>
            <a:off x="524147" y="1742022"/>
            <a:ext cx="6273764" cy="4351338"/>
          </a:xfrm>
        </p:spPr>
        <p:txBody>
          <a:bodyPr>
            <a:normAutofit/>
          </a:bodyPr>
          <a:lstStyle/>
          <a:p>
            <a:pPr marL="0" indent="0" algn="ctr">
              <a:buNone/>
            </a:pPr>
            <a:r>
              <a:rPr lang="en-GB" sz="4400" dirty="0">
                <a:solidFill>
                  <a:schemeClr val="tx2">
                    <a:lumMod val="75000"/>
                  </a:schemeClr>
                </a:solidFill>
              </a:rPr>
              <a:t>An ambient air quality Directive is forthcoming from EU - will the UK be part of it?</a:t>
            </a:r>
          </a:p>
          <a:p>
            <a:pPr marL="0" indent="0" algn="ctr">
              <a:buNone/>
            </a:pPr>
            <a:endParaRPr lang="en-GB" sz="4400" dirty="0">
              <a:solidFill>
                <a:schemeClr val="tx2">
                  <a:lumMod val="75000"/>
                </a:schemeClr>
              </a:solidFill>
            </a:endParaRPr>
          </a:p>
          <a:p>
            <a:pPr marL="0" indent="0" algn="ctr">
              <a:buNone/>
            </a:pPr>
            <a:endParaRPr lang="en-GB" sz="4400" dirty="0">
              <a:solidFill>
                <a:schemeClr val="tx2">
                  <a:lumMod val="75000"/>
                </a:schemeClr>
              </a:solidFill>
            </a:endParaRPr>
          </a:p>
          <a:p>
            <a:pPr marL="0" indent="0" algn="ctr">
              <a:buNone/>
            </a:pPr>
            <a:endParaRPr lang="en-GB" sz="4400" dirty="0">
              <a:solidFill>
                <a:schemeClr val="tx2">
                  <a:lumMod val="75000"/>
                </a:schemeClr>
              </a:solidFill>
            </a:endParaRPr>
          </a:p>
          <a:p>
            <a:pPr algn="ctr"/>
            <a:endParaRPr lang="en-GB" sz="4400" dirty="0">
              <a:solidFill>
                <a:schemeClr val="tx2">
                  <a:lumMod val="75000"/>
                </a:schemeClr>
              </a:solidFill>
            </a:endParaRPr>
          </a:p>
        </p:txBody>
      </p:sp>
    </p:spTree>
    <p:extLst>
      <p:ext uri="{BB962C8B-B14F-4D97-AF65-F5344CB8AC3E}">
        <p14:creationId xmlns:p14="http://schemas.microsoft.com/office/powerpoint/2010/main" val="656597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299" y="119544"/>
            <a:ext cx="7886700" cy="1325563"/>
          </a:xfrm>
        </p:spPr>
        <p:txBody>
          <a:bodyPr/>
          <a:lstStyle/>
          <a:p>
            <a:pPr algn="ctr"/>
            <a:r>
              <a:rPr lang="en-GB" b="1" dirty="0">
                <a:solidFill>
                  <a:schemeClr val="tx2">
                    <a:lumMod val="75000"/>
                  </a:schemeClr>
                </a:solidFill>
              </a:rPr>
              <a:t>Antarctic ozone hole monitoring</a:t>
            </a:r>
          </a:p>
        </p:txBody>
      </p:sp>
      <p:pic>
        <p:nvPicPr>
          <p:cNvPr id="3" name="2016 Antarctic Ozone Hole Meets Scientist Expectatio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1143" y="1107729"/>
            <a:ext cx="8695765" cy="4969111"/>
          </a:xfrm>
          <a:prstGeom prst="rect">
            <a:avLst/>
          </a:prstGeom>
        </p:spPr>
      </p:pic>
    </p:spTree>
    <p:extLst>
      <p:ext uri="{BB962C8B-B14F-4D97-AF65-F5344CB8AC3E}">
        <p14:creationId xmlns:p14="http://schemas.microsoft.com/office/powerpoint/2010/main" val="387143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tx2">
                    <a:lumMod val="75000"/>
                  </a:schemeClr>
                </a:solidFill>
              </a:rPr>
              <a:t>So, thinking about collective insanity – Tom Lehrer sings…</a:t>
            </a:r>
          </a:p>
        </p:txBody>
      </p:sp>
      <p:pic>
        <p:nvPicPr>
          <p:cNvPr id="3" name="'Pollution' by Tom Lehr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250" y="2220668"/>
            <a:ext cx="5143500" cy="3429000"/>
          </a:xfrm>
          <a:prstGeom prst="rect">
            <a:avLst/>
          </a:prstGeom>
        </p:spPr>
      </p:pic>
    </p:spTree>
    <p:extLst>
      <p:ext uri="{BB962C8B-B14F-4D97-AF65-F5344CB8AC3E}">
        <p14:creationId xmlns:p14="http://schemas.microsoft.com/office/powerpoint/2010/main" val="40272585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tx2">
                    <a:lumMod val="75000"/>
                  </a:schemeClr>
                </a:solidFill>
              </a:rPr>
              <a:t>So, thinking about collective insanity – Tom Lehrer sings…</a:t>
            </a:r>
          </a:p>
        </p:txBody>
      </p:sp>
      <p:pic>
        <p:nvPicPr>
          <p:cNvPr id="3" name="'Pollution' by Tom Lehr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250" y="2220668"/>
            <a:ext cx="5143500" cy="3429000"/>
          </a:xfrm>
          <a:prstGeom prst="rect">
            <a:avLst/>
          </a:prstGeom>
        </p:spPr>
      </p:pic>
    </p:spTree>
    <p:extLst>
      <p:ext uri="{BB962C8B-B14F-4D97-AF65-F5344CB8AC3E}">
        <p14:creationId xmlns:p14="http://schemas.microsoft.com/office/powerpoint/2010/main" val="174479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6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8411" y="255397"/>
            <a:ext cx="3807796" cy="3078243"/>
          </a:xfrm>
        </p:spPr>
        <p:txBody>
          <a:bodyPr>
            <a:noAutofit/>
          </a:bodyPr>
          <a:lstStyle/>
          <a:p>
            <a:r>
              <a:rPr lang="en-GB" sz="1700" dirty="0">
                <a:solidFill>
                  <a:schemeClr val="tx2">
                    <a:lumMod val="75000"/>
                  </a:schemeClr>
                </a:solidFill>
                <a:latin typeface="+mn-lt"/>
              </a:rPr>
              <a:t>The ozone hole has shrunk, on average, by about 4m </a:t>
            </a:r>
            <a:r>
              <a:rPr lang="en-GB" sz="1700" dirty="0" err="1">
                <a:solidFill>
                  <a:schemeClr val="tx2">
                    <a:lumMod val="75000"/>
                  </a:schemeClr>
                </a:solidFill>
                <a:latin typeface="+mn-lt"/>
              </a:rPr>
              <a:t>sq</a:t>
            </a:r>
            <a:r>
              <a:rPr lang="en-GB" sz="1700" dirty="0">
                <a:solidFill>
                  <a:schemeClr val="tx2">
                    <a:lumMod val="75000"/>
                  </a:schemeClr>
                </a:solidFill>
                <a:latin typeface="+mn-lt"/>
              </a:rPr>
              <a:t> km since 2000. Measurements are made in September in each year, when the ozone hole starts to open. US and UK scientists found that the phase-out of chlorofluorocarbons means that the ozone layer is “expected to recover in response, albeit very slowly.” CFCs can linger for more than 50 years, so the ozone hole will not be considered healed until 2050 or 2060.</a:t>
            </a:r>
            <a:br>
              <a:rPr lang="en-GB" sz="1700" dirty="0">
                <a:solidFill>
                  <a:schemeClr val="tx2">
                    <a:lumMod val="75000"/>
                  </a:schemeClr>
                </a:solidFill>
                <a:latin typeface="+mn-lt"/>
              </a:rPr>
            </a:br>
            <a:r>
              <a:rPr lang="en-GB" sz="1700" dirty="0">
                <a:solidFill>
                  <a:schemeClr val="tx2">
                    <a:lumMod val="75000"/>
                  </a:schemeClr>
                </a:solidFill>
                <a:latin typeface="+mn-lt"/>
              </a:rPr>
              <a:t>Lead: Professor Susan Solomon, MIT</a:t>
            </a:r>
            <a:r>
              <a:rPr lang="en-GB" sz="1700" dirty="0">
                <a:latin typeface="+mn-lt"/>
              </a:rPr>
              <a:t/>
            </a:r>
            <a:br>
              <a:rPr lang="en-GB" sz="1700" dirty="0">
                <a:latin typeface="+mn-lt"/>
              </a:rPr>
            </a:br>
            <a:endParaRPr lang="en-GB" sz="1700" dirty="0">
              <a:latin typeface="+mn-lt"/>
            </a:endParaRPr>
          </a:p>
        </p:txBody>
      </p:sp>
      <p:pic>
        <p:nvPicPr>
          <p:cNvPr id="7" name="Picture 6"/>
          <p:cNvPicPr>
            <a:picLocks noChangeAspect="1"/>
          </p:cNvPicPr>
          <p:nvPr/>
        </p:nvPicPr>
        <p:blipFill>
          <a:blip r:embed="rId2"/>
          <a:stretch>
            <a:fillRect/>
          </a:stretch>
        </p:blipFill>
        <p:spPr>
          <a:xfrm>
            <a:off x="4069054" y="256033"/>
            <a:ext cx="4829364" cy="6259720"/>
          </a:xfrm>
          <a:prstGeom prst="rect">
            <a:avLst/>
          </a:prstGeom>
        </p:spPr>
      </p:pic>
      <p:pic>
        <p:nvPicPr>
          <p:cNvPr id="9" name="Picture 8"/>
          <p:cNvPicPr>
            <a:picLocks noChangeAspect="1"/>
          </p:cNvPicPr>
          <p:nvPr/>
        </p:nvPicPr>
        <p:blipFill>
          <a:blip r:embed="rId3"/>
          <a:stretch>
            <a:fillRect/>
          </a:stretch>
        </p:blipFill>
        <p:spPr>
          <a:xfrm>
            <a:off x="350751" y="3437351"/>
            <a:ext cx="3537422" cy="2124295"/>
          </a:xfrm>
          <a:prstGeom prst="rect">
            <a:avLst/>
          </a:prstGeom>
        </p:spPr>
      </p:pic>
      <p:sp>
        <p:nvSpPr>
          <p:cNvPr id="10" name="TextBox 9"/>
          <p:cNvSpPr txBox="1"/>
          <p:nvPr/>
        </p:nvSpPr>
        <p:spPr>
          <a:xfrm>
            <a:off x="238411" y="5561646"/>
            <a:ext cx="3762102" cy="954107"/>
          </a:xfrm>
          <a:prstGeom prst="rect">
            <a:avLst/>
          </a:prstGeom>
          <a:noFill/>
        </p:spPr>
        <p:txBody>
          <a:bodyPr wrap="square" rtlCol="0">
            <a:spAutoFit/>
          </a:bodyPr>
          <a:lstStyle/>
          <a:p>
            <a:r>
              <a:rPr lang="en-GB" sz="1400" dirty="0">
                <a:solidFill>
                  <a:schemeClr val="tx2">
                    <a:lumMod val="75000"/>
                  </a:schemeClr>
                </a:solidFill>
              </a:rPr>
              <a:t>Scientists measuring Antarctic solar radiation in October 2015, when the ozone hole reached a record size due to Chilean volcanic activity. (Photograph: Felipe </a:t>
            </a:r>
            <a:r>
              <a:rPr lang="en-GB" sz="1400" dirty="0" err="1">
                <a:solidFill>
                  <a:schemeClr val="tx2">
                    <a:lumMod val="75000"/>
                  </a:schemeClr>
                </a:solidFill>
              </a:rPr>
              <a:t>Trueba</a:t>
            </a:r>
            <a:r>
              <a:rPr lang="en-GB" sz="1400" dirty="0">
                <a:solidFill>
                  <a:schemeClr val="tx2">
                    <a:lumMod val="75000"/>
                  </a:schemeClr>
                </a:solidFill>
              </a:rPr>
              <a:t>/EPA)</a:t>
            </a:r>
          </a:p>
        </p:txBody>
      </p:sp>
    </p:spTree>
    <p:extLst>
      <p:ext uri="{BB962C8B-B14F-4D97-AF65-F5344CB8AC3E}">
        <p14:creationId xmlns:p14="http://schemas.microsoft.com/office/powerpoint/2010/main" val="3628865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p:cNvSpPr/>
          <p:nvPr/>
        </p:nvSpPr>
        <p:spPr>
          <a:xfrm flipH="1">
            <a:off x="590441" y="261258"/>
            <a:ext cx="6541879" cy="3098509"/>
          </a:xfrm>
          <a:prstGeom prst="cloudCallout">
            <a:avLst>
              <a:gd name="adj1" fmla="val -54220"/>
              <a:gd name="adj2" fmla="val 35687"/>
            </a:avLst>
          </a:prstGeom>
          <a:solidFill>
            <a:schemeClr val="bg2">
              <a:lumMod val="90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1569176" y="986918"/>
            <a:ext cx="7886700" cy="1325563"/>
          </a:xfrm>
        </p:spPr>
        <p:txBody>
          <a:bodyPr>
            <a:normAutofit fontScale="90000"/>
          </a:bodyPr>
          <a:lstStyle/>
          <a:p>
            <a:r>
              <a:rPr lang="en-GB" sz="8000" dirty="0">
                <a:solidFill>
                  <a:schemeClr val="tx2">
                    <a:lumMod val="75000"/>
                  </a:schemeClr>
                </a:solidFill>
              </a:rPr>
              <a:t>Continuing problems?</a:t>
            </a:r>
          </a:p>
        </p:txBody>
      </p:sp>
    </p:spTree>
    <p:extLst>
      <p:ext uri="{BB962C8B-B14F-4D97-AF65-F5344CB8AC3E}">
        <p14:creationId xmlns:p14="http://schemas.microsoft.com/office/powerpoint/2010/main" val="30242478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GB" sz="4000" b="1" dirty="0">
                <a:solidFill>
                  <a:schemeClr val="tx2">
                    <a:lumMod val="75000"/>
                  </a:schemeClr>
                </a:solidFill>
              </a:rPr>
              <a:t>Pine Forest in the Black Triangle in Czech Republic, allegedly damaged by acid rain</a:t>
            </a:r>
          </a:p>
        </p:txBody>
      </p:sp>
      <p:sp>
        <p:nvSpPr>
          <p:cNvPr id="7" name="Content Placeholder 6"/>
          <p:cNvSpPr>
            <a:spLocks noGrp="1"/>
          </p:cNvSpPr>
          <p:nvPr>
            <p:ph idx="1"/>
          </p:nvPr>
        </p:nvSpPr>
        <p:spPr>
          <a:xfrm>
            <a:off x="232195" y="5374521"/>
            <a:ext cx="2971474" cy="1416858"/>
          </a:xfrm>
        </p:spPr>
        <p:txBody>
          <a:bodyPr>
            <a:normAutofit fontScale="92500" lnSpcReduction="20000"/>
          </a:bodyPr>
          <a:lstStyle/>
          <a:p>
            <a:pPr marL="0" indent="0">
              <a:buNone/>
            </a:pPr>
            <a:endParaRPr lang="en-GB" sz="1600" dirty="0"/>
          </a:p>
          <a:p>
            <a:pPr marL="0" indent="0">
              <a:buNone/>
            </a:pPr>
            <a:endParaRPr lang="en-GB" sz="1600" dirty="0"/>
          </a:p>
          <a:p>
            <a:pPr marL="0" indent="0">
              <a:buNone/>
            </a:pPr>
            <a:r>
              <a:rPr lang="en-GB" sz="1600" dirty="0">
                <a:solidFill>
                  <a:schemeClr val="tx2">
                    <a:lumMod val="75000"/>
                  </a:schemeClr>
                </a:solidFill>
              </a:rPr>
              <a:t>By </a:t>
            </a:r>
            <a:r>
              <a:rPr lang="en-GB" sz="1600" dirty="0" err="1">
                <a:solidFill>
                  <a:schemeClr val="tx2">
                    <a:lumMod val="75000"/>
                  </a:schemeClr>
                </a:solidFill>
              </a:rPr>
              <a:t>Lovecz</a:t>
            </a:r>
            <a:r>
              <a:rPr lang="en-GB" sz="1600" dirty="0">
                <a:solidFill>
                  <a:schemeClr val="tx2">
                    <a:lumMod val="75000"/>
                  </a:schemeClr>
                </a:solidFill>
              </a:rPr>
              <a:t> - Own work, Public Domain, https://commons.wikimedia.org/w/index.php?curid=938073</a:t>
            </a:r>
          </a:p>
          <a:p>
            <a:endParaRPr lang="en-GB" sz="1600" dirty="0"/>
          </a:p>
        </p:txBody>
      </p:sp>
      <p:pic>
        <p:nvPicPr>
          <p:cNvPr id="5" name="Picture 4"/>
          <p:cNvPicPr>
            <a:picLocks noChangeAspect="1"/>
          </p:cNvPicPr>
          <p:nvPr/>
        </p:nvPicPr>
        <p:blipFill>
          <a:blip r:embed="rId2"/>
          <a:stretch>
            <a:fillRect/>
          </a:stretch>
        </p:blipFill>
        <p:spPr>
          <a:xfrm>
            <a:off x="3338868" y="2027355"/>
            <a:ext cx="5634445" cy="4638621"/>
          </a:xfrm>
          <a:prstGeom prst="rect">
            <a:avLst/>
          </a:prstGeom>
        </p:spPr>
      </p:pic>
      <p:pic>
        <p:nvPicPr>
          <p:cNvPr id="8" name="Picture 7"/>
          <p:cNvPicPr>
            <a:picLocks noChangeAspect="1"/>
          </p:cNvPicPr>
          <p:nvPr/>
        </p:nvPicPr>
        <p:blipFill>
          <a:blip r:embed="rId3"/>
          <a:stretch>
            <a:fillRect/>
          </a:stretch>
        </p:blipFill>
        <p:spPr>
          <a:xfrm>
            <a:off x="253753" y="2027355"/>
            <a:ext cx="2928359" cy="2198479"/>
          </a:xfrm>
          <a:prstGeom prst="rect">
            <a:avLst/>
          </a:prstGeom>
        </p:spPr>
      </p:pic>
      <p:pic>
        <p:nvPicPr>
          <p:cNvPr id="2" name="Picture 1"/>
          <p:cNvPicPr>
            <a:picLocks noChangeAspect="1"/>
          </p:cNvPicPr>
          <p:nvPr/>
        </p:nvPicPr>
        <p:blipFill>
          <a:blip r:embed="rId4"/>
          <a:stretch>
            <a:fillRect/>
          </a:stretch>
        </p:blipFill>
        <p:spPr>
          <a:xfrm>
            <a:off x="253753" y="4352544"/>
            <a:ext cx="1831619" cy="1434192"/>
          </a:xfrm>
          <a:prstGeom prst="rect">
            <a:avLst/>
          </a:prstGeom>
        </p:spPr>
      </p:pic>
    </p:spTree>
    <p:extLst>
      <p:ext uri="{BB962C8B-B14F-4D97-AF65-F5344CB8AC3E}">
        <p14:creationId xmlns:p14="http://schemas.microsoft.com/office/powerpoint/2010/main" val="3837011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7016" y="250515"/>
            <a:ext cx="7886700" cy="1325563"/>
          </a:xfrm>
        </p:spPr>
        <p:txBody>
          <a:bodyPr>
            <a:normAutofit fontScale="90000"/>
          </a:bodyPr>
          <a:lstStyle/>
          <a:p>
            <a:pPr algn="ctr"/>
            <a:r>
              <a:rPr lang="en-GB" sz="2800" b="1" dirty="0">
                <a:solidFill>
                  <a:schemeClr val="tx2">
                    <a:lumMod val="75000"/>
                  </a:schemeClr>
                </a:solidFill>
              </a:rPr>
              <a:t>Acid rainfall-induced surface erosion rates on St Paul’s Cathedral have fallen by about 45% since researchers began monitoring in 1980, and by about 50% since construction</a:t>
            </a:r>
          </a:p>
        </p:txBody>
      </p:sp>
      <p:pic>
        <p:nvPicPr>
          <p:cNvPr id="5" name="Picture 4"/>
          <p:cNvPicPr>
            <a:picLocks noChangeAspect="1"/>
          </p:cNvPicPr>
          <p:nvPr/>
        </p:nvPicPr>
        <p:blipFill>
          <a:blip r:embed="rId2"/>
          <a:stretch>
            <a:fillRect/>
          </a:stretch>
        </p:blipFill>
        <p:spPr>
          <a:xfrm>
            <a:off x="256031" y="4344426"/>
            <a:ext cx="2586448" cy="1939836"/>
          </a:xfrm>
          <a:prstGeom prst="rect">
            <a:avLst/>
          </a:prstGeom>
        </p:spPr>
      </p:pic>
      <p:pic>
        <p:nvPicPr>
          <p:cNvPr id="6" name="Picture 5"/>
          <p:cNvPicPr>
            <a:picLocks noChangeAspect="1"/>
          </p:cNvPicPr>
          <p:nvPr/>
        </p:nvPicPr>
        <p:blipFill>
          <a:blip r:embed="rId3"/>
          <a:stretch>
            <a:fillRect/>
          </a:stretch>
        </p:blipFill>
        <p:spPr>
          <a:xfrm>
            <a:off x="256031" y="1845383"/>
            <a:ext cx="2586448" cy="2360857"/>
          </a:xfrm>
          <a:prstGeom prst="rect">
            <a:avLst/>
          </a:prstGeom>
        </p:spPr>
      </p:pic>
      <p:pic>
        <p:nvPicPr>
          <p:cNvPr id="8" name="Picture 7"/>
          <p:cNvPicPr>
            <a:picLocks noChangeAspect="1"/>
          </p:cNvPicPr>
          <p:nvPr/>
        </p:nvPicPr>
        <p:blipFill>
          <a:blip r:embed="rId4"/>
          <a:stretch>
            <a:fillRect/>
          </a:stretch>
        </p:blipFill>
        <p:spPr>
          <a:xfrm>
            <a:off x="3039714" y="1845383"/>
            <a:ext cx="5944115" cy="3713492"/>
          </a:xfrm>
          <a:prstGeom prst="rect">
            <a:avLst/>
          </a:prstGeom>
        </p:spPr>
      </p:pic>
      <p:sp>
        <p:nvSpPr>
          <p:cNvPr id="9" name="TextBox 8"/>
          <p:cNvSpPr txBox="1"/>
          <p:nvPr/>
        </p:nvSpPr>
        <p:spPr>
          <a:xfrm>
            <a:off x="3039713" y="5758107"/>
            <a:ext cx="5944115" cy="830997"/>
          </a:xfrm>
          <a:prstGeom prst="rect">
            <a:avLst/>
          </a:prstGeom>
          <a:noFill/>
        </p:spPr>
        <p:txBody>
          <a:bodyPr wrap="square" rtlCol="0">
            <a:spAutoFit/>
          </a:bodyPr>
          <a:lstStyle/>
          <a:p>
            <a:pPr algn="r"/>
            <a:r>
              <a:rPr lang="en-US" sz="1600" dirty="0">
                <a:latin typeface="Arial"/>
              </a:rPr>
              <a:t>R.J. </a:t>
            </a:r>
            <a:r>
              <a:rPr lang="en-US" sz="1600" dirty="0" err="1">
                <a:latin typeface="Arial"/>
              </a:rPr>
              <a:t>Inkpen</a:t>
            </a:r>
            <a:r>
              <a:rPr lang="en-US" sz="1600" dirty="0">
                <a:latin typeface="Arial"/>
              </a:rPr>
              <a:t>,  H.A. </a:t>
            </a:r>
            <a:r>
              <a:rPr lang="en-US" sz="1600" dirty="0" err="1">
                <a:latin typeface="Arial"/>
              </a:rPr>
              <a:t>Viles</a:t>
            </a:r>
            <a:r>
              <a:rPr lang="en-US" sz="1600" dirty="0">
                <a:latin typeface="Arial"/>
              </a:rPr>
              <a:t>,  C. Moses,  B. Baily,  P. Collier,  S.T. </a:t>
            </a:r>
            <a:r>
              <a:rPr lang="en-US" sz="1600" dirty="0" err="1">
                <a:latin typeface="Arial"/>
              </a:rPr>
              <a:t>Trudgill</a:t>
            </a:r>
            <a:r>
              <a:rPr lang="en-US" sz="1600" dirty="0">
                <a:latin typeface="Arial"/>
              </a:rPr>
              <a:t>,  R.U. Cooke, </a:t>
            </a:r>
            <a:r>
              <a:rPr lang="en-US" sz="1600" u="sng" dirty="0">
                <a:latin typeface="Arial"/>
              </a:rPr>
              <a:t>Atmospheric Environment</a:t>
            </a:r>
            <a:r>
              <a:rPr lang="en-US" sz="1600" dirty="0">
                <a:latin typeface="Arial"/>
              </a:rPr>
              <a:t>, 2012</a:t>
            </a:r>
          </a:p>
          <a:p>
            <a:pPr algn="r"/>
            <a:endParaRPr lang="en-GB" sz="1600" dirty="0"/>
          </a:p>
        </p:txBody>
      </p:sp>
      <p:sp>
        <p:nvSpPr>
          <p:cNvPr id="10" name="TextBox 9"/>
          <p:cNvSpPr txBox="1"/>
          <p:nvPr/>
        </p:nvSpPr>
        <p:spPr>
          <a:xfrm>
            <a:off x="182878" y="6296716"/>
            <a:ext cx="3239591" cy="584775"/>
          </a:xfrm>
          <a:prstGeom prst="rect">
            <a:avLst/>
          </a:prstGeom>
          <a:noFill/>
        </p:spPr>
        <p:txBody>
          <a:bodyPr wrap="square" rtlCol="0">
            <a:spAutoFit/>
          </a:bodyPr>
          <a:lstStyle/>
          <a:p>
            <a:r>
              <a:rPr lang="en-GB" sz="1600" dirty="0"/>
              <a:t>Micro Erosion Meter on balustrade for 30 year experiment</a:t>
            </a:r>
          </a:p>
        </p:txBody>
      </p:sp>
    </p:spTree>
    <p:extLst>
      <p:ext uri="{BB962C8B-B14F-4D97-AF65-F5344CB8AC3E}">
        <p14:creationId xmlns:p14="http://schemas.microsoft.com/office/powerpoint/2010/main" val="2649235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1911</TotalTime>
  <Words>1573</Words>
  <Application>Microsoft Office PowerPoint</Application>
  <PresentationFormat>On-screen Show (4:3)</PresentationFormat>
  <Paragraphs>139</Paragraphs>
  <Slides>51</Slides>
  <Notes>0</Notes>
  <HiddenSlides>0</HiddenSlides>
  <MMClips>8</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Something in the Air:  the insidious challenge of air pollution</vt:lpstr>
      <vt:lpstr>Successes?</vt:lpstr>
      <vt:lpstr>London Air Pollution in the 1950s</vt:lpstr>
      <vt:lpstr>Antarctic ozone hole monitoring</vt:lpstr>
      <vt:lpstr>Antarctic ozone hole monitoring</vt:lpstr>
      <vt:lpstr>The ozone hole has shrunk, on average, by about 4m sq km since 2000. Measurements are made in September in each year, when the ozone hole starts to open. US and UK scientists found that the phase-out of chlorofluorocarbons means that the ozone layer is “expected to recover in response, albeit very slowly.” CFCs can linger for more than 50 years, so the ozone hole will not be considered healed until 2050 or 2060. Lead: Professor Susan Solomon, MIT </vt:lpstr>
      <vt:lpstr>Continuing problems?</vt:lpstr>
      <vt:lpstr>Pine Forest in the Black Triangle in Czech Republic, allegedly damaged by acid rain</vt:lpstr>
      <vt:lpstr>Acid rainfall-induced surface erosion rates on St Paul’s Cathedral have fallen by about 45% since researchers began monitoring in 1980, and by about 50% since construction</vt:lpstr>
      <vt:lpstr>PowerPoint Presentation</vt:lpstr>
      <vt:lpstr>Divali air pollution - A smoke-spewing sparkler in Baguiati, India at Diwali 2013</vt:lpstr>
      <vt:lpstr>Pollution over the Indian Ocean on October 22, 1997. NASA tracked it using data from the Earth Probe Total Ozone Mapping Spectrometer satellite instrument.  White represents the aerosols (smoke) that remained in the vicinity of the fires. Green, yellow, and red pixels represent increasing amounts of tropospheric ozone (smog) being carried to the west by high-altitude winds. </vt:lpstr>
      <vt:lpstr>PowerPoint Presentation</vt:lpstr>
      <vt:lpstr>PowerPoint Presentation</vt:lpstr>
      <vt:lpstr>Daily Mail online image of Shandong, Northern China, 19th December 2016</vt:lpstr>
      <vt:lpstr>Reuters online image of apartment blocks in Wujiaqu, China</vt:lpstr>
      <vt:lpstr>Global patterns</vt:lpstr>
      <vt:lpstr>PowerPoint Presentation</vt:lpstr>
      <vt:lpstr>PM10 Particulates and global cities PM10 is particles less than ten microns across</vt:lpstr>
      <vt:lpstr>PM2.5 Particulates and global cities PM2.5 is particles less than 2.5 microns across, which are readily inhaled</vt:lpstr>
      <vt:lpstr>Global PM2.5 (yellow/red) and PM10 (dark) levels  The WHO study, using data from 2012, demonstrated that there were an estimated 6.5 million deaths per year around the world linked to air pollution. Representation by Yale University</vt:lpstr>
      <vt:lpstr>NO2 global map, based on observations made from 2005 to 2014 by the Dutch-Finnish monitoring instruments aboard Nasa's Aura satellite </vt:lpstr>
      <vt:lpstr>Atmospheric modelling at regional scale is well developed</vt:lpstr>
      <vt:lpstr>3D visualisation of London air pollution</vt:lpstr>
      <vt:lpstr>3D visualisation of London air pollution</vt:lpstr>
      <vt:lpstr>Does it matter?</vt:lpstr>
      <vt:lpstr>The cost of air pollution</vt:lpstr>
      <vt:lpstr>The cost is staggering!</vt:lpstr>
      <vt:lpstr>Plant scent plumes, sensitised by bees, modified by air pollution at three different concentrations. (Left β-myrcene; right β -caryophyllene). Fuentes et al, 2016.</vt:lpstr>
      <vt:lpstr>Reported health problems, particularly from PM2.5 and NO2</vt:lpstr>
      <vt:lpstr>Comparison of a relatively healthy lung, and the lung of a Delhi resident</vt:lpstr>
      <vt:lpstr>Solutions?</vt:lpstr>
      <vt:lpstr>The Smog-Free Tower – ‘360 degree bubbles of clean air’ in Rotterdam, Amsterdam and Beijing </vt:lpstr>
      <vt:lpstr>PowerPoint Presentation</vt:lpstr>
      <vt:lpstr>Video on iPhone application</vt:lpstr>
      <vt:lpstr>PowerPoint Presentation</vt:lpstr>
      <vt:lpstr>Daily Mail online image of Jinan, Northern China, 19th December 2016 Chen et al. (2013) used the Huai River winter heating policy as a natural experiment on air pollution impact on Chinese life expectancy. They found that higher particulate matter concentrations in the north, caused by subsidized coal-based winter heating, led to a reduction of 5.5 years life expectancy relative to the south</vt:lpstr>
      <vt:lpstr>So, why aren’t  we dealing with it?</vt:lpstr>
      <vt:lpstr>Air Quality in the UK NB 2013 was the EU ‘Year of Air’</vt:lpstr>
      <vt:lpstr>Contour plot of atmospheric particle size distribution observed in Leicester on 3rd May 2014. From bottom to top, the parameters are: (i) total Particle number and volume concentrations, (ii) contour plot of particle size distributions, (iii) LDSA and eBC concentrations (iv) wind speed and relative humidity. Hama et al, 2017</vt:lpstr>
      <vt:lpstr>UK issues</vt:lpstr>
      <vt:lpstr>UK health issues</vt:lpstr>
      <vt:lpstr>Why are there no major public protests about air pollution?</vt:lpstr>
      <vt:lpstr>Why does the public not protest when the scientific and economic evidence appears clear?</vt:lpstr>
      <vt:lpstr>Views published by the Institution of Environmental Sciences, April 2013</vt:lpstr>
      <vt:lpstr>Influences on individual views of air pollution </vt:lpstr>
      <vt:lpstr>Air pollution is another ‘Wicked’ Problem</vt:lpstr>
      <vt:lpstr>Press Release: Daring Cities Make Bold Air Quality Commitment To Remove All Diesel Vehicles By 2025 </vt:lpstr>
      <vt:lpstr>Implications of BREXIT</vt:lpstr>
      <vt:lpstr>So, thinking about collective insanity – Tom Lehrer sings…</vt:lpstr>
      <vt:lpstr>So, thinking about collective insanity – Tom Lehrer sings…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Quality</dc:title>
  <dc:creator>Carolyn</dc:creator>
  <cp:lastModifiedBy>James Franklin</cp:lastModifiedBy>
  <cp:revision>132</cp:revision>
  <dcterms:created xsi:type="dcterms:W3CDTF">2016-12-09T17:31:28Z</dcterms:created>
  <dcterms:modified xsi:type="dcterms:W3CDTF">2017-01-12T16:57:07Z</dcterms:modified>
</cp:coreProperties>
</file>