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sldIdLst>
    <p:sldId id="256" r:id="rId2"/>
    <p:sldId id="259" r:id="rId3"/>
    <p:sldId id="280" r:id="rId4"/>
    <p:sldId id="279" r:id="rId5"/>
    <p:sldId id="281" r:id="rId6"/>
    <p:sldId id="261" r:id="rId7"/>
    <p:sldId id="265" r:id="rId8"/>
    <p:sldId id="278" r:id="rId9"/>
    <p:sldId id="274" r:id="rId10"/>
    <p:sldId id="286" r:id="rId11"/>
    <p:sldId id="263" r:id="rId12"/>
    <p:sldId id="264" r:id="rId13"/>
    <p:sldId id="277" r:id="rId14"/>
    <p:sldId id="284" r:id="rId15"/>
    <p:sldId id="268" r:id="rId16"/>
    <p:sldId id="283" r:id="rId17"/>
    <p:sldId id="285" r:id="rId18"/>
    <p:sldId id="269" r:id="rId19"/>
    <p:sldId id="270" r:id="rId20"/>
    <p:sldId id="271" r:id="rId21"/>
    <p:sldId id="275"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132" autoAdjust="0"/>
    <p:restoredTop sz="94660"/>
  </p:normalViewPr>
  <p:slideViewPr>
    <p:cSldViewPr snapToGrid="0">
      <p:cViewPr varScale="1">
        <p:scale>
          <a:sx n="72" d="100"/>
          <a:sy n="72" d="100"/>
        </p:scale>
        <p:origin x="77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52845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725532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580579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3299332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28214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1/9/2017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564507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1/9/2017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820658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378326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4038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44637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1/9/2017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578390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1/9/2017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01736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1/9/2017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180698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1/9/2017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682434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1/9/2017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375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520810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426309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smtClean="0"/>
              <a:pPr/>
              <a:t>1/9/2017</a:t>
            </a:fld>
            <a:endParaRPr lang="en-US" dirty="0"/>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999572131"/>
      </p:ext>
    </p:extLst>
  </p:cSld>
  <p:clrMap bg1="dk1" tx1="lt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9.jpg"/><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Did </a:t>
            </a:r>
            <a:r>
              <a:rPr lang="en-US" dirty="0" err="1"/>
              <a:t>walter</a:t>
            </a:r>
            <a:r>
              <a:rPr lang="en-US" dirty="0"/>
              <a:t> </a:t>
            </a:r>
            <a:r>
              <a:rPr lang="en-US" dirty="0" err="1"/>
              <a:t>scott</a:t>
            </a:r>
            <a:r>
              <a:rPr lang="en-US" dirty="0"/>
              <a:t> invent Scotland?</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065205276"/>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dirty="0">
                <a:effectLst/>
              </a:rPr>
              <a:t>“…those who in my younger time, were facetiously called ‘folks of the old leaven,’ who still cherished a lingering, though hopeless, attachment to the house of Stuart.  This race has almost entirely vanished from the land, and with it, doubtless, much absurd political prejudice—but also many living examples of singular and disinterested attachment to the principles of loyalty which they received from their fathers, and of old Scottish faith, hospitality, worth, and </a:t>
            </a:r>
            <a:r>
              <a:rPr lang="en-US" dirty="0" err="1">
                <a:effectLst/>
              </a:rPr>
              <a:t>honour</a:t>
            </a:r>
            <a:r>
              <a:rPr lang="en-US" dirty="0">
                <a:effectLst/>
              </a:rPr>
              <a:t>.”</a:t>
            </a:r>
          </a:p>
          <a:p>
            <a:pPr marL="0" indent="0">
              <a:buNone/>
            </a:pPr>
            <a:r>
              <a:rPr lang="en-US" dirty="0"/>
              <a:t>					</a:t>
            </a:r>
            <a:r>
              <a:rPr lang="en-US" i="1" dirty="0"/>
              <a:t>Waverley; or, ’tis Sixty Years Since </a:t>
            </a:r>
            <a:r>
              <a:rPr lang="en-US" dirty="0"/>
              <a:t>(1814)</a:t>
            </a:r>
          </a:p>
        </p:txBody>
      </p:sp>
    </p:spTree>
    <p:extLst>
      <p:ext uri="{BB962C8B-B14F-4D97-AF65-F5344CB8AC3E}">
        <p14:creationId xmlns:p14="http://schemas.microsoft.com/office/powerpoint/2010/main" val="13338846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96605" y="0"/>
            <a:ext cx="4598789" cy="6858000"/>
          </a:xfrm>
          <a:prstGeom prst="rect">
            <a:avLst/>
          </a:prstGeom>
        </p:spPr>
      </p:pic>
    </p:spTree>
    <p:extLst>
      <p:ext uri="{BB962C8B-B14F-4D97-AF65-F5344CB8AC3E}">
        <p14:creationId xmlns:p14="http://schemas.microsoft.com/office/powerpoint/2010/main" val="2895536681"/>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79071" y="0"/>
            <a:ext cx="8433857" cy="6858000"/>
          </a:xfrm>
          <a:prstGeom prst="rect">
            <a:avLst/>
          </a:prstGeom>
        </p:spPr>
      </p:pic>
    </p:spTree>
    <p:extLst>
      <p:ext uri="{BB962C8B-B14F-4D97-AF65-F5344CB8AC3E}">
        <p14:creationId xmlns:p14="http://schemas.microsoft.com/office/powerpoint/2010/main" val="1918621336"/>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53009"/>
          </a:xfrm>
        </p:spPr>
        <p:txBody>
          <a:bodyPr>
            <a:normAutofit fontScale="90000"/>
          </a:bodyPr>
          <a:lstStyle/>
          <a:p>
            <a:endParaRPr lang="en-US" dirty="0"/>
          </a:p>
        </p:txBody>
      </p:sp>
      <p:sp>
        <p:nvSpPr>
          <p:cNvPr id="3" name="Content Placeholder 2"/>
          <p:cNvSpPr>
            <a:spLocks noGrp="1"/>
          </p:cNvSpPr>
          <p:nvPr>
            <p:ph idx="1"/>
          </p:nvPr>
        </p:nvSpPr>
        <p:spPr>
          <a:xfrm>
            <a:off x="913795" y="954157"/>
            <a:ext cx="10353762" cy="4837043"/>
          </a:xfrm>
        </p:spPr>
        <p:txBody>
          <a:bodyPr/>
          <a:lstStyle/>
          <a:p>
            <a:pPr marL="0" indent="0">
              <a:buNone/>
            </a:pPr>
            <a:r>
              <a:rPr lang="en-US" dirty="0"/>
              <a:t> </a:t>
            </a:r>
            <a:r>
              <a:rPr lang="en-US" dirty="0">
                <a:effectLst/>
              </a:rPr>
              <a:t>“The scene of our drive today is all described in </a:t>
            </a:r>
            <a:r>
              <a:rPr lang="en-US" i="1" dirty="0">
                <a:effectLst/>
              </a:rPr>
              <a:t>Rob Roy</a:t>
            </a:r>
            <a:r>
              <a:rPr lang="en-US" dirty="0">
                <a:effectLst/>
              </a:rPr>
              <a:t>….high, rugged, and green hills…very fine large trees and beautiful pink heather, interspersed with bracken, rocks, and underwood, in the most lovely profusion, and Ben Lomond towering up before us with its noble range….Hardly a creature did we meet, and we passed merely a very few pretty gentleman’s places, or very poor cottages with simple women and barefooted long-haired lassies and children, quiet and unassuming old men and </a:t>
            </a:r>
            <a:r>
              <a:rPr lang="en-US" dirty="0" err="1">
                <a:effectLst/>
              </a:rPr>
              <a:t>labourers</a:t>
            </a:r>
            <a:r>
              <a:rPr lang="en-US" dirty="0">
                <a:effectLst/>
              </a:rPr>
              <a:t>.  This solitude, the romance and wild loveliness of everything here, the absence of hotels and beggars, the independent people, who all speak Gaelic here, all make beloved Scotland the proudest, finest country in the world.”</a:t>
            </a:r>
          </a:p>
          <a:p>
            <a:pPr marL="0" indent="0">
              <a:buNone/>
            </a:pPr>
            <a:r>
              <a:rPr lang="en-US" dirty="0">
                <a:effectLst/>
              </a:rPr>
              <a:t>		Queen Victoria,  </a:t>
            </a:r>
            <a:r>
              <a:rPr lang="en-US" i="1" dirty="0">
                <a:effectLst/>
              </a:rPr>
              <a:t>Highland Journals </a:t>
            </a:r>
            <a:r>
              <a:rPr lang="en-US" dirty="0">
                <a:effectLst/>
              </a:rPr>
              <a:t>(1869)</a:t>
            </a:r>
            <a:endParaRPr lang="en-US" dirty="0"/>
          </a:p>
        </p:txBody>
      </p:sp>
    </p:spTree>
    <p:extLst>
      <p:ext uri="{BB962C8B-B14F-4D97-AF65-F5344CB8AC3E}">
        <p14:creationId xmlns:p14="http://schemas.microsoft.com/office/powerpoint/2010/main" val="26351224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Queen-Victoria-Lagan.jpg (467×28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6609" y="861391"/>
            <a:ext cx="7818782" cy="4640892"/>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249992"/>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07010" y="265043"/>
            <a:ext cx="8910501" cy="6573079"/>
          </a:xfrm>
          <a:prstGeom prst="rect">
            <a:avLst/>
          </a:prstGeom>
        </p:spPr>
      </p:pic>
    </p:spTree>
    <p:extLst>
      <p:ext uri="{BB962C8B-B14F-4D97-AF65-F5344CB8AC3E}">
        <p14:creationId xmlns:p14="http://schemas.microsoft.com/office/powerpoint/2010/main" val="131189197"/>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Content Placeholder 26"/>
          <p:cNvPicPr>
            <a:picLocks noGrp="1" noChangeAspect="1"/>
          </p:cNvPicPr>
          <p:nvPr>
            <p:ph type="pic" idx="4294967295"/>
          </p:nvPr>
        </p:nvPicPr>
        <p:blipFill rotWithShape="1">
          <a:blip r:embed="rId2"/>
          <a:srcRect l="2449" r="2449"/>
          <a:stretch/>
        </p:blipFill>
        <p:spPr>
          <a:xfrm>
            <a:off x="4169533" y="543339"/>
            <a:ext cx="4206240" cy="6179181"/>
          </a:xfrm>
          <a:prstGeom prst="rect">
            <a:avLst/>
          </a:prstGeom>
        </p:spPr>
      </p:pic>
    </p:spTree>
    <p:extLst>
      <p:ext uri="{BB962C8B-B14F-4D97-AF65-F5344CB8AC3E}">
        <p14:creationId xmlns:p14="http://schemas.microsoft.com/office/powerpoint/2010/main" val="18564259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Christian Isobel Johnstone, </a:t>
            </a:r>
            <a:br>
              <a:rPr lang="en-US" dirty="0"/>
            </a:br>
            <a:r>
              <a:rPr lang="en-US" i="1" dirty="0"/>
              <a:t>Clan-Albin </a:t>
            </a:r>
            <a:r>
              <a:rPr lang="en-US" dirty="0"/>
              <a:t>(1815)</a:t>
            </a:r>
            <a:br>
              <a:rPr lang="en-US" i="1" dirty="0"/>
            </a:br>
            <a:endParaRPr lang="en-US" dirty="0"/>
          </a:p>
        </p:txBody>
      </p:sp>
      <p:pic>
        <p:nvPicPr>
          <p:cNvPr id="7" name="Content Placeholder 6"/>
          <p:cNvPicPr>
            <a:picLocks noGrp="1" noChangeAspect="1"/>
          </p:cNvPicPr>
          <p:nvPr>
            <p:ph idx="1"/>
          </p:nvPr>
        </p:nvPicPr>
        <p:blipFill>
          <a:blip r:embed="rId2"/>
          <a:stretch>
            <a:fillRect/>
          </a:stretch>
        </p:blipFill>
        <p:spPr>
          <a:xfrm>
            <a:off x="5582444" y="609600"/>
            <a:ext cx="5181600" cy="5181600"/>
          </a:xfrm>
        </p:spPr>
      </p:pic>
      <p:sp>
        <p:nvSpPr>
          <p:cNvPr id="9" name="Text Placeholder 8"/>
          <p:cNvSpPr>
            <a:spLocks noGrp="1"/>
          </p:cNvSpPr>
          <p:nvPr>
            <p:ph type="body" sz="half" idx="2"/>
          </p:nvPr>
        </p:nvSpPr>
        <p:spPr/>
        <p:txBody>
          <a:bodyPr>
            <a:normAutofit/>
          </a:bodyPr>
          <a:lstStyle/>
          <a:p>
            <a:pPr algn="l"/>
            <a:endParaRPr lang="en-US" sz="2800" i="1" dirty="0"/>
          </a:p>
        </p:txBody>
      </p:sp>
    </p:spTree>
    <p:extLst>
      <p:ext uri="{BB962C8B-B14F-4D97-AF65-F5344CB8AC3E}">
        <p14:creationId xmlns:p14="http://schemas.microsoft.com/office/powerpoint/2010/main" val="6303416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l">
              <a:lnSpc>
                <a:spcPct val="70000"/>
              </a:lnSpc>
            </a:pPr>
            <a:r>
              <a:rPr lang="en-US" sz="2400" dirty="0"/>
              <a:t>Margaret Oliphant</a:t>
            </a:r>
            <a:br>
              <a:rPr lang="en-US" sz="2400" dirty="0"/>
            </a:br>
            <a:r>
              <a:rPr lang="en-US" sz="2400" dirty="0"/>
              <a:t>(1828-1897)</a:t>
            </a:r>
            <a:endParaRPr lang="en-US" sz="2100" dirty="0"/>
          </a:p>
        </p:txBody>
      </p:sp>
      <p:sp>
        <p:nvSpPr>
          <p:cNvPr id="9" name="Content Placeholder 8"/>
          <p:cNvSpPr>
            <a:spLocks noGrp="1"/>
          </p:cNvSpPr>
          <p:nvPr>
            <p:ph idx="1"/>
          </p:nvPr>
        </p:nvSpPr>
        <p:spPr/>
        <p:txBody>
          <a:bodyPr>
            <a:normAutofit/>
          </a:bodyPr>
          <a:lstStyle/>
          <a:p>
            <a:pPr marL="0" indent="0">
              <a:buNone/>
            </a:pPr>
            <a:r>
              <a:rPr lang="en-US" sz="1800" dirty="0"/>
              <a:t> </a:t>
            </a:r>
          </a:p>
        </p:txBody>
      </p:sp>
      <p:sp>
        <p:nvSpPr>
          <p:cNvPr id="2" name="Text Placeholder 1"/>
          <p:cNvSpPr>
            <a:spLocks noGrp="1"/>
          </p:cNvSpPr>
          <p:nvPr>
            <p:ph type="body" sz="half" idx="2"/>
          </p:nvPr>
        </p:nvSpPr>
        <p:spPr/>
        <p:txBody>
          <a:bodyPr/>
          <a:lstStyle/>
          <a:p>
            <a:endParaRPr lang="en-US" dirty="0"/>
          </a:p>
        </p:txBody>
      </p:sp>
      <p:pic>
        <p:nvPicPr>
          <p:cNvPr id="8" name="Content Placeholder 4"/>
          <p:cNvPicPr>
            <a:picLocks noChangeAspect="1"/>
          </p:cNvPicPr>
          <p:nvPr/>
        </p:nvPicPr>
        <p:blipFill rotWithShape="1">
          <a:blip r:embed="rId2"/>
          <a:srcRect t="4345" r="1" b="32096"/>
          <a:stretch/>
        </p:blipFill>
        <p:spPr>
          <a:xfrm>
            <a:off x="4849465" y="-169172"/>
            <a:ext cx="7487478" cy="7027172"/>
          </a:xfrm>
          <a:prstGeom prst="rect">
            <a:avLst/>
          </a:prstGeom>
          <a:ln>
            <a:noFill/>
          </a:ln>
          <a:effectLst>
            <a:softEdge rad="112500"/>
          </a:effectLst>
        </p:spPr>
      </p:pic>
    </p:spTree>
    <p:extLst>
      <p:ext uri="{BB962C8B-B14F-4D97-AF65-F5344CB8AC3E}">
        <p14:creationId xmlns:p14="http://schemas.microsoft.com/office/powerpoint/2010/main" val="3443988417"/>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490839" y="1272209"/>
            <a:ext cx="7210323" cy="4240695"/>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716533679"/>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9120" y="609600"/>
            <a:ext cx="10353761" cy="1326321"/>
          </a:xfrm>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2544416" y="145775"/>
            <a:ext cx="6732105" cy="6546574"/>
          </a:xfrm>
        </p:spPr>
      </p:pic>
    </p:spTree>
    <p:extLst>
      <p:ext uri="{BB962C8B-B14F-4D97-AF65-F5344CB8AC3E}">
        <p14:creationId xmlns:p14="http://schemas.microsoft.com/office/powerpoint/2010/main" val="2887551030"/>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46546" y="0"/>
            <a:ext cx="10058400" cy="644743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346254052"/>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blipFill rotWithShape="1">
            <a:blip r:embed="rId2">
              <a:duotone>
                <a:schemeClr val="bg2">
                  <a:shade val="18000"/>
                  <a:satMod val="160000"/>
                  <a:lumMod val="28000"/>
                </a:schemeClr>
                <a:schemeClr val="bg2">
                  <a:tint val="95000"/>
                  <a:satMod val="160000"/>
                  <a:lumMod val="116000"/>
                </a:schemeClr>
              </a:duotone>
            </a:blip>
            <a:stretch/>
          </a:blipFill>
          <a:ln>
            <a:noFill/>
          </a:ln>
          <a:effectLst/>
        </p:spPr>
      </p:sp>
      <p:sp>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475" y="733425"/>
            <a:ext cx="6696075" cy="5391150"/>
          </a:xfrm>
          <a:prstGeom prst="rect">
            <a:avLst/>
          </a:prstGeom>
          <a:solidFill>
            <a:schemeClr val="tx1"/>
          </a:solidFill>
          <a:ln w="190500" cap="sq">
            <a:solidFill>
              <a:srgbClr val="FFFFFF"/>
            </a:solidFill>
            <a:miter lim="800000"/>
          </a:ln>
          <a:effectLst>
            <a:outerShdw blurRad="54991" dist="17780" dir="5400000" algn="ctr" rotWithShape="0">
              <a:schemeClr val="bg1">
                <a:alpha val="40000"/>
              </a:schemeClr>
            </a:outerShdw>
          </a:effectLst>
          <a:scene3d>
            <a:camera prst="orthographicFront"/>
            <a:lightRig rig="twoPt" dir="t">
              <a:rot lat="0" lon="0" rev="7200000"/>
            </a:lightRig>
          </a:scene3d>
          <a:sp3d>
            <a:bevelT w="2540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p:cNvPicPr>
            <a:picLocks noGrp="1" noChangeAspect="1"/>
          </p:cNvPicPr>
          <p:nvPr>
            <p:ph idx="1"/>
          </p:nvPr>
        </p:nvPicPr>
        <p:blipFill rotWithShape="1">
          <a:blip r:embed="rId3"/>
          <a:srcRect t="16744" r="-2" b="32685"/>
          <a:stretch/>
        </p:blipFill>
        <p:spPr>
          <a:xfrm>
            <a:off x="1137490" y="1114868"/>
            <a:ext cx="5926045" cy="4628265"/>
          </a:xfrm>
          <a:prstGeom prst="rect">
            <a:avLst/>
          </a:prstGeom>
        </p:spPr>
      </p:pic>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7654" y="799817"/>
            <a:ext cx="6565717" cy="5258367"/>
          </a:xfrm>
          <a:prstGeom prst="rect">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7892142" y="609600"/>
            <a:ext cx="3955301" cy="1789043"/>
          </a:xfrm>
        </p:spPr>
        <p:txBody>
          <a:bodyPr vert="horz" lIns="91440" tIns="45720" rIns="91440" bIns="45720" rtlCol="0" anchor="ctr">
            <a:normAutofit/>
          </a:bodyPr>
          <a:lstStyle/>
          <a:p>
            <a:pPr algn="l"/>
            <a:r>
              <a:rPr lang="en-US" dirty="0"/>
              <a:t>Mary </a:t>
            </a:r>
            <a:r>
              <a:rPr lang="en-US" dirty="0" err="1"/>
              <a:t>Findlater</a:t>
            </a:r>
            <a:r>
              <a:rPr lang="en-US" dirty="0"/>
              <a:t> (1865-1963) with Jane </a:t>
            </a:r>
            <a:r>
              <a:rPr lang="en-US" dirty="0" err="1"/>
              <a:t>Findlater</a:t>
            </a:r>
            <a:r>
              <a:rPr lang="en-US" dirty="0"/>
              <a:t> (1866-1946)</a:t>
            </a:r>
          </a:p>
        </p:txBody>
      </p:sp>
      <p:sp>
        <p:nvSpPr>
          <p:cNvPr id="7" name="Text Placeholder 6"/>
          <p:cNvSpPr>
            <a:spLocks noGrp="1"/>
          </p:cNvSpPr>
          <p:nvPr>
            <p:ph type="body" sz="half" idx="2"/>
          </p:nvPr>
        </p:nvSpPr>
        <p:spPr>
          <a:xfrm>
            <a:off x="7859487" y="2096064"/>
            <a:ext cx="3408070" cy="3695136"/>
          </a:xfrm>
        </p:spPr>
        <p:txBody>
          <a:bodyPr vert="horz" lIns="91440" tIns="45720" rIns="91440" bIns="45720" rtlCol="0">
            <a:normAutofit/>
          </a:bodyPr>
          <a:lstStyle/>
          <a:p>
            <a:pPr algn="l"/>
            <a:endParaRPr lang="en-US" dirty="0"/>
          </a:p>
        </p:txBody>
      </p:sp>
    </p:spTree>
    <p:extLst>
      <p:ext uri="{BB962C8B-B14F-4D97-AF65-F5344CB8AC3E}">
        <p14:creationId xmlns:p14="http://schemas.microsoft.com/office/powerpoint/2010/main" val="2878970021"/>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9" name="Content Placeholder 8"/>
          <p:cNvPicPr>
            <a:picLocks noGrp="1" noChangeAspect="1"/>
          </p:cNvPicPr>
          <p:nvPr>
            <p:ph idx="1"/>
          </p:nvPr>
        </p:nvPicPr>
        <p:blipFill>
          <a:blip r:embed="rId2"/>
          <a:stretch>
            <a:fillRect/>
          </a:stretch>
        </p:blipFill>
        <p:spPr>
          <a:xfrm>
            <a:off x="1854591" y="1083213"/>
            <a:ext cx="8482819" cy="4370363"/>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801521555"/>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buNone/>
            </a:pPr>
            <a:r>
              <a:rPr lang="en-US" sz="2400" dirty="0">
                <a:effectLst/>
              </a:rPr>
              <a:t> “A hundred years ago there was no Scott known in Scotland.  No Scott! No genius of the mountains, shedding </a:t>
            </a:r>
            <a:r>
              <a:rPr lang="en-US" sz="2400" dirty="0" err="1">
                <a:effectLst/>
              </a:rPr>
              <a:t>colour</a:t>
            </a:r>
            <a:r>
              <a:rPr lang="en-US" sz="2400" dirty="0">
                <a:effectLst/>
              </a:rPr>
              <a:t> and light upon their mighty slopes; no herald of past glory, sounding his clarion out of the heart of the ancient ages; no kindly, soft-beaming light of affectionate insight brightening the Lowland cottages [...] No Highland emigration could depopulate those dearest hills and glens as they are depopulated by this mere imagination.  A hundred years ago they were bare and naked—nay, they were not, except to here and there a wandering, hasty passenger.”</a:t>
            </a:r>
            <a:endParaRPr lang="en-US" sz="2400" dirty="0"/>
          </a:p>
        </p:txBody>
      </p:sp>
    </p:spTree>
    <p:extLst>
      <p:ext uri="{BB962C8B-B14F-4D97-AF65-F5344CB8AC3E}">
        <p14:creationId xmlns:p14="http://schemas.microsoft.com/office/powerpoint/2010/main" val="23781706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dirty="0"/>
              <a:t> </a:t>
            </a:r>
            <a:r>
              <a:rPr lang="en-US" sz="2400" dirty="0">
                <a:effectLst/>
              </a:rPr>
              <a:t>“There were no novels; and a hundred years ago, the past history of Scotland was a ground for polemics only—for the contentions of a few historical fanatics, and the investigations of antiquarians—not a glowing and picturesque past in which all the world might rejoice, a region sounding with music and brilliant with </a:t>
            </a:r>
            <a:r>
              <a:rPr lang="en-US" sz="2400" dirty="0" err="1">
                <a:effectLst/>
              </a:rPr>
              <a:t>colour</a:t>
            </a:r>
            <a:r>
              <a:rPr lang="en-US" sz="2400" dirty="0">
                <a:effectLst/>
              </a:rPr>
              <a:t>, as living as our own, and far more captivating in the sheen and brightness of romance than the sober-tinted present.” </a:t>
            </a:r>
          </a:p>
          <a:p>
            <a:pPr marL="0" indent="0">
              <a:buNone/>
            </a:pPr>
            <a:endParaRPr lang="en-US" dirty="0"/>
          </a:p>
        </p:txBody>
      </p:sp>
    </p:spTree>
    <p:extLst>
      <p:ext uri="{BB962C8B-B14F-4D97-AF65-F5344CB8AC3E}">
        <p14:creationId xmlns:p14="http://schemas.microsoft.com/office/powerpoint/2010/main" val="16886870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pic>
        <p:nvPicPr>
          <p:cNvPr id="9" name="Picture Placeholder 8"/>
          <p:cNvPicPr>
            <a:picLocks noGrp="1" noChangeAspect="1"/>
          </p:cNvPicPr>
          <p:nvPr>
            <p:ph type="pic" idx="1"/>
          </p:nvPr>
        </p:nvPicPr>
        <p:blipFill>
          <a:blip r:embed="rId2"/>
          <a:srcRect l="4237" r="4237"/>
          <a:stretch>
            <a:fillRect/>
          </a:stretch>
        </p:blipFill>
        <p:spPr/>
      </p:pic>
      <p:sp>
        <p:nvSpPr>
          <p:cNvPr id="8" name="Text Placeholder 7"/>
          <p:cNvSpPr>
            <a:spLocks noGrp="1"/>
          </p:cNvSpPr>
          <p:nvPr>
            <p:ph type="body" sz="half" idx="2"/>
          </p:nvPr>
        </p:nvSpPr>
        <p:spPr/>
        <p:txBody>
          <a:bodyPr/>
          <a:lstStyle/>
          <a:p>
            <a:r>
              <a:rPr lang="en-US" dirty="0">
                <a:effectLst/>
              </a:rPr>
              <a:t>'If thou </a:t>
            </a:r>
            <a:r>
              <a:rPr lang="en-US" dirty="0" err="1">
                <a:effectLst/>
              </a:rPr>
              <a:t>would'st</a:t>
            </a:r>
            <a:r>
              <a:rPr lang="en-US" dirty="0">
                <a:effectLst/>
              </a:rPr>
              <a:t> view fair Melrose aright, | Go visit it by the pale moonlight [...] | Then view St. David's </a:t>
            </a:r>
            <a:r>
              <a:rPr lang="en-US" dirty="0" err="1">
                <a:effectLst/>
              </a:rPr>
              <a:t>ruin'd</a:t>
            </a:r>
            <a:r>
              <a:rPr lang="en-US" dirty="0">
                <a:effectLst/>
              </a:rPr>
              <a:t> pile; | And, home returning, </a:t>
            </a:r>
            <a:r>
              <a:rPr lang="en-US" dirty="0" err="1">
                <a:effectLst/>
              </a:rPr>
              <a:t>soothly</a:t>
            </a:r>
            <a:r>
              <a:rPr lang="en-US" dirty="0">
                <a:effectLst/>
              </a:rPr>
              <a:t> swear, | Was never scene so sad and fair!' (canto II, stanza I, lines 1-2, 16-18)</a:t>
            </a:r>
            <a:endParaRPr lang="en-US" dirty="0"/>
          </a:p>
        </p:txBody>
      </p:sp>
    </p:spTree>
    <p:extLst>
      <p:ext uri="{BB962C8B-B14F-4D97-AF65-F5344CB8AC3E}">
        <p14:creationId xmlns:p14="http://schemas.microsoft.com/office/powerpoint/2010/main" val="3005196805"/>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US" dirty="0"/>
          </a:p>
        </p:txBody>
      </p:sp>
      <p:sp>
        <p:nvSpPr>
          <p:cNvPr id="9" name="Text Placeholder 8"/>
          <p:cNvSpPr>
            <a:spLocks noGrp="1"/>
          </p:cNvSpPr>
          <p:nvPr>
            <p:ph type="body" idx="1"/>
          </p:nvPr>
        </p:nvSpPr>
        <p:spPr>
          <a:xfrm>
            <a:off x="1141804" y="2088320"/>
            <a:ext cx="4879199" cy="389837"/>
          </a:xfrm>
        </p:spPr>
        <p:txBody>
          <a:bodyPr>
            <a:normAutofit fontScale="92500" lnSpcReduction="20000"/>
          </a:bodyPr>
          <a:lstStyle/>
          <a:p>
            <a:endParaRPr lang="en-US" dirty="0"/>
          </a:p>
        </p:txBody>
      </p:sp>
      <p:sp>
        <p:nvSpPr>
          <p:cNvPr id="11" name="Text Placeholder 10"/>
          <p:cNvSpPr>
            <a:spLocks noGrp="1"/>
          </p:cNvSpPr>
          <p:nvPr>
            <p:ph type="body" sz="quarter" idx="3"/>
          </p:nvPr>
        </p:nvSpPr>
        <p:spPr/>
        <p:txBody>
          <a:bodyPr/>
          <a:lstStyle/>
          <a:p>
            <a:endParaRPr lang="en-US"/>
          </a:p>
        </p:txBody>
      </p:sp>
      <p:pic>
        <p:nvPicPr>
          <p:cNvPr id="1026" name="Picture 2" descr="Loch Katrine_1104844589.jpg[ProductMain] (550×330)"/>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21873" y="357810"/>
            <a:ext cx="5899129" cy="5777947"/>
          </a:xfrm>
          <a:prstGeom prst="rect">
            <a:avLst/>
          </a:prstGeom>
          <a:noFill/>
          <a:extLst>
            <a:ext uri="{909E8E84-426E-40DD-AFC4-6F175D3DCCD1}">
              <a14:hiddenFill xmlns:a14="http://schemas.microsoft.com/office/drawing/2010/main">
                <a:solidFill>
                  <a:srgbClr val="FFFFFF"/>
                </a:solidFill>
              </a14:hiddenFill>
            </a:ext>
          </a:extLst>
        </p:spPr>
      </p:pic>
      <p:pic>
        <p:nvPicPr>
          <p:cNvPr id="14" name="Content Placeholder 13"/>
          <p:cNvPicPr>
            <a:picLocks noGrp="1" noChangeAspect="1"/>
          </p:cNvPicPr>
          <p:nvPr>
            <p:ph sz="quarter" idx="4"/>
          </p:nvPr>
        </p:nvPicPr>
        <p:blipFill>
          <a:blip r:embed="rId3"/>
          <a:stretch>
            <a:fillRect/>
          </a:stretch>
        </p:blipFill>
        <p:spPr>
          <a:xfrm>
            <a:off x="6402003" y="357810"/>
            <a:ext cx="5657475" cy="5777948"/>
          </a:xfrm>
          <a:prstGeom prst="rect">
            <a:avLst/>
          </a:prstGeom>
        </p:spPr>
      </p:pic>
    </p:spTree>
    <p:extLst>
      <p:ext uri="{BB962C8B-B14F-4D97-AF65-F5344CB8AC3E}">
        <p14:creationId xmlns:p14="http://schemas.microsoft.com/office/powerpoint/2010/main" val="3651935539"/>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 calcmode="lin" valueType="num">
                                      <p:cBhvr additive="base">
                                        <p:cTn id="13" dur="500" fill="hold"/>
                                        <p:tgtEl>
                                          <p:spTgt spid="1026"/>
                                        </p:tgtEl>
                                        <p:attrNameLst>
                                          <p:attrName>ppt_x</p:attrName>
                                        </p:attrNameLst>
                                      </p:cBhvr>
                                      <p:tavLst>
                                        <p:tav tm="0">
                                          <p:val>
                                            <p:strVal val="#ppt_x"/>
                                          </p:val>
                                        </p:tav>
                                        <p:tav tm="100000">
                                          <p:val>
                                            <p:strVal val="#ppt_x"/>
                                          </p:val>
                                        </p:tav>
                                      </p:tavLst>
                                    </p:anim>
                                    <p:anim calcmode="lin" valueType="num">
                                      <p:cBhvr additive="base">
                                        <p:cTn id="14" dur="500" fill="hold"/>
                                        <p:tgtEl>
                                          <p:spTgt spid="102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sp>
        <p:nvSpPr>
          <p:cNvPr id="8" name="Content Placeholder 7"/>
          <p:cNvSpPr>
            <a:spLocks noGrp="1"/>
          </p:cNvSpPr>
          <p:nvPr>
            <p:ph idx="1"/>
          </p:nvPr>
        </p:nvSpPr>
        <p:spPr/>
        <p:txBody>
          <a:bodyPr/>
          <a:lstStyle/>
          <a:p>
            <a:pPr marL="0" indent="0">
              <a:buNone/>
            </a:pPr>
            <a:r>
              <a:rPr lang="en-US" dirty="0">
                <a:effectLst/>
              </a:rPr>
              <a:t>“In this nineteenth century, our highest literary man, who immeasurably beyond all others commanded the world’s ear, had, as it were, no message whatever to deliver to the world; wished not the world to elevate itself, to amend itself, to do this or to do that, except simply pay him for the books he kept writing.”</a:t>
            </a:r>
          </a:p>
          <a:p>
            <a:pPr marL="0" indent="0">
              <a:buNone/>
            </a:pPr>
            <a:r>
              <a:rPr lang="en-US" dirty="0">
                <a:effectLst/>
              </a:rPr>
              <a:t>		Thomas Carlyle, “Walter Scott” (1833)</a:t>
            </a:r>
          </a:p>
          <a:p>
            <a:pPr marL="0" indent="0">
              <a:buNone/>
            </a:pPr>
            <a:endParaRPr lang="en-US" dirty="0"/>
          </a:p>
        </p:txBody>
      </p:sp>
    </p:spTree>
    <p:extLst>
      <p:ext uri="{BB962C8B-B14F-4D97-AF65-F5344CB8AC3E}">
        <p14:creationId xmlns:p14="http://schemas.microsoft.com/office/powerpoint/2010/main" val="22497073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backgroundRemoval t="9937" b="95170" l="17813" r="97119"/>
                    </a14:imgEffect>
                  </a14:imgLayer>
                </a14:imgProps>
              </a:ext>
            </a:extLst>
          </a:blip>
          <a:stretch>
            <a:fillRect/>
          </a:stretch>
        </p:blipFill>
        <p:spPr>
          <a:xfrm rot="10800000">
            <a:off x="-159026" y="-324678"/>
            <a:ext cx="4829328" cy="6858000"/>
          </a:xfrm>
          <a:prstGeom prst="rect">
            <a:avLst/>
          </a:prstGeom>
        </p:spPr>
      </p:pic>
      <p:pic>
        <p:nvPicPr>
          <p:cNvPr id="2" name="Picture 1"/>
          <p:cNvPicPr>
            <a:picLocks noChangeAspect="1"/>
          </p:cNvPicPr>
          <p:nvPr/>
        </p:nvPicPr>
        <p:blipFill rotWithShape="1">
          <a:blip r:embed="rId4"/>
          <a:srcRect l="16130" t="12285" r="6213" b="4363"/>
          <a:stretch/>
        </p:blipFill>
        <p:spPr>
          <a:xfrm rot="10800000">
            <a:off x="4147930" y="1298712"/>
            <a:ext cx="3843130" cy="5559287"/>
          </a:xfrm>
          <a:prstGeom prst="rect">
            <a:avLst/>
          </a:prstGeom>
        </p:spPr>
      </p:pic>
      <p:pic>
        <p:nvPicPr>
          <p:cNvPr id="3" name="Picture 2"/>
          <p:cNvPicPr>
            <a:picLocks noChangeAspect="1"/>
          </p:cNvPicPr>
          <p:nvPr/>
        </p:nvPicPr>
        <p:blipFill>
          <a:blip r:embed="rId5"/>
          <a:stretch>
            <a:fillRect/>
          </a:stretch>
        </p:blipFill>
        <p:spPr>
          <a:xfrm rot="10800000">
            <a:off x="8481390" y="-4"/>
            <a:ext cx="3710608" cy="5940287"/>
          </a:xfrm>
          <a:prstGeom prst="rect">
            <a:avLst/>
          </a:prstGeom>
        </p:spPr>
      </p:pic>
    </p:spTree>
    <p:extLst>
      <p:ext uri="{BB962C8B-B14F-4D97-AF65-F5344CB8AC3E}">
        <p14:creationId xmlns:p14="http://schemas.microsoft.com/office/powerpoint/2010/main" val="21151569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6D8C60"/>
      </a:dk2>
      <a:lt2>
        <a:srgbClr val="B1D7A1"/>
      </a:lt2>
      <a:accent1>
        <a:srgbClr val="81B992"/>
      </a:accent1>
      <a:accent2>
        <a:srgbClr val="9ABC65"/>
      </a:accent2>
      <a:accent3>
        <a:srgbClr val="BDB564"/>
      </a:accent3>
      <a:accent4>
        <a:srgbClr val="BD8964"/>
      </a:accent4>
      <a:accent5>
        <a:srgbClr val="BD6466"/>
      </a:accent5>
      <a:accent6>
        <a:srgbClr val="64A4BD"/>
      </a:accent6>
      <a:hlink>
        <a:srgbClr val="8CCC71"/>
      </a:hlink>
      <a:folHlink>
        <a:srgbClr val="A4C795"/>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4539428D-6454-4FE6-B992-2D59F0AC2F89}"/>
    </a:ext>
  </a:extLst>
</a:theme>
</file>

<file path=docProps/app.xml><?xml version="1.0" encoding="utf-8"?>
<Properties xmlns="http://schemas.openxmlformats.org/officeDocument/2006/extended-properties" xmlns:vt="http://schemas.openxmlformats.org/officeDocument/2006/docPropsVTypes">
  <Template>TM04033921[[fn=Damask]]</Template>
  <TotalTime>602</TotalTime>
  <Words>573</Words>
  <Application>Microsoft Office PowerPoint</Application>
  <PresentationFormat>Widescreen</PresentationFormat>
  <Paragraphs>14</Paragraphs>
  <Slides>21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Bookman Old Style</vt:lpstr>
      <vt:lpstr>Rockwell</vt:lpstr>
      <vt:lpstr>Damask</vt:lpstr>
      <vt:lpstr>Did walter scott invent Scotland?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Christian Isobel Johnstone,  Clan-Albin (1815) </vt:lpstr>
      <vt:lpstr>Margaret Oliphant (1828-1897)</vt:lpstr>
      <vt:lpstr>PowerPoint Presentation</vt:lpstr>
      <vt:lpstr>PowerPoint Presentation</vt:lpstr>
      <vt:lpstr>Mary Findlater (1865-1963) with Jane Findlater (1866-1946)</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Did walter scott invent Scotland?</dc:title>
  <dc:creator>Juliet Shields</dc:creator>
  <cp:lastModifiedBy>Juliet Shields</cp:lastModifiedBy>
  <cp:revision>35</cp:revision>
  <dcterms:created xsi:type="dcterms:W3CDTF">2016-09-28T18:26:04Z</dcterms:created>
  <dcterms:modified xsi:type="dcterms:W3CDTF">2017-01-09T09:51:47Z</dcterms:modified>
</cp:coreProperties>
</file>