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0" d="100"/>
          <a:sy n="220" d="100"/>
        </p:scale>
        <p:origin x="-195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00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89623"/>
            <a:ext cx="4419498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845335"/>
            <a:ext cx="3915511" cy="707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835" y="112991"/>
            <a:ext cx="3190875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5" dirty="0">
                <a:solidFill>
                  <a:srgbClr val="000000"/>
                </a:solidFill>
              </a:rPr>
              <a:t>The </a:t>
            </a:r>
            <a:r>
              <a:rPr sz="2050" dirty="0">
                <a:solidFill>
                  <a:srgbClr val="000000"/>
                </a:solidFill>
              </a:rPr>
              <a:t>Mathematical</a:t>
            </a:r>
            <a:r>
              <a:rPr sz="2050" spc="270" dirty="0">
                <a:solidFill>
                  <a:srgbClr val="000000"/>
                </a:solidFill>
              </a:rPr>
              <a:t> </a:t>
            </a:r>
            <a:r>
              <a:rPr sz="2050" spc="-75" dirty="0">
                <a:solidFill>
                  <a:srgbClr val="000000"/>
                </a:solidFill>
              </a:rPr>
              <a:t>Skyline</a:t>
            </a:r>
            <a:endParaRPr sz="2050"/>
          </a:p>
        </p:txBody>
      </p:sp>
      <p:sp>
        <p:nvSpPr>
          <p:cNvPr id="3" name="object 3"/>
          <p:cNvSpPr/>
          <p:nvPr/>
        </p:nvSpPr>
        <p:spPr>
          <a:xfrm>
            <a:off x="997775" y="588759"/>
            <a:ext cx="2727197" cy="215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2564" y="2829585"/>
            <a:ext cx="366395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0" dirty="0">
                <a:latin typeface="Arial"/>
                <a:cs typeface="Arial"/>
              </a:rPr>
              <a:t>Gresham  </a:t>
            </a:r>
            <a:r>
              <a:rPr sz="1400" b="1" spc="-35" dirty="0">
                <a:latin typeface="Arial"/>
                <a:cs typeface="Arial"/>
              </a:rPr>
              <a:t>College, </a:t>
            </a:r>
            <a:r>
              <a:rPr sz="1400" b="1" spc="-40" dirty="0">
                <a:latin typeface="Arial"/>
                <a:cs typeface="Arial"/>
              </a:rPr>
              <a:t>London, </a:t>
            </a:r>
            <a:r>
              <a:rPr sz="1400" b="1" spc="10" dirty="0">
                <a:latin typeface="Arial"/>
                <a:cs typeface="Arial"/>
              </a:rPr>
              <a:t>18 </a:t>
            </a:r>
            <a:r>
              <a:rPr sz="1400" b="1" spc="-45" dirty="0">
                <a:latin typeface="Arial"/>
                <a:cs typeface="Arial"/>
              </a:rPr>
              <a:t>January 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Parallel</a:t>
            </a:r>
            <a:r>
              <a:rPr spc="45" dirty="0"/>
              <a:t> </a:t>
            </a:r>
            <a:r>
              <a:rPr spc="-65" dirty="0"/>
              <a:t>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463228"/>
            <a:ext cx="1410970" cy="70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1100" spc="-30" dirty="0">
                <a:latin typeface="Tahoma"/>
                <a:cs typeface="Tahoma"/>
              </a:rPr>
              <a:t>Four </a:t>
            </a:r>
            <a:r>
              <a:rPr sz="1100" spc="-55" dirty="0">
                <a:latin typeface="Tahoma"/>
                <a:cs typeface="Tahoma"/>
              </a:rPr>
              <a:t>sets </a:t>
            </a:r>
            <a:r>
              <a:rPr sz="1100" spc="-25" dirty="0">
                <a:latin typeface="Tahoma"/>
                <a:cs typeface="Tahoma"/>
              </a:rPr>
              <a:t>with </a:t>
            </a:r>
            <a:r>
              <a:rPr sz="1100" spc="-40" dirty="0">
                <a:latin typeface="Tahoma"/>
                <a:cs typeface="Tahoma"/>
              </a:rPr>
              <a:t>different  </a:t>
            </a:r>
            <a:r>
              <a:rPr sz="1100" spc="-50" dirty="0">
                <a:latin typeface="Tahoma"/>
                <a:cs typeface="Tahoma"/>
              </a:rPr>
              <a:t>slopes </a:t>
            </a:r>
            <a:r>
              <a:rPr sz="1100" spc="-45" dirty="0">
                <a:latin typeface="Tahoma"/>
                <a:cs typeface="Tahoma"/>
              </a:rPr>
              <a:t>can </a:t>
            </a:r>
            <a:r>
              <a:rPr sz="1100" spc="-55" dirty="0">
                <a:latin typeface="Tahoma"/>
                <a:cs typeface="Tahoma"/>
              </a:rPr>
              <a:t>be drawn </a:t>
            </a:r>
            <a:r>
              <a:rPr sz="1100" spc="-15" dirty="0">
                <a:latin typeface="Tahoma"/>
                <a:cs typeface="Tahoma"/>
              </a:rPr>
              <a:t>to  </a:t>
            </a:r>
            <a:r>
              <a:rPr sz="1100" spc="-40" dirty="0">
                <a:latin typeface="Tahoma"/>
                <a:cs typeface="Tahoma"/>
              </a:rPr>
              <a:t>realize </a:t>
            </a:r>
            <a:r>
              <a:rPr sz="1100" spc="-55" dirty="0">
                <a:latin typeface="Tahoma"/>
                <a:cs typeface="Tahoma"/>
              </a:rPr>
              <a:t>8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chimney  </a:t>
            </a:r>
            <a:r>
              <a:rPr sz="1100" spc="-40" dirty="0">
                <a:latin typeface="Tahoma"/>
                <a:cs typeface="Tahoma"/>
              </a:rPr>
              <a:t>permutations: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4481" y="393964"/>
            <a:ext cx="2000286" cy="287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B20000"/>
                </a:solidFill>
              </a:rPr>
              <a:t>Solution </a:t>
            </a:r>
            <a:r>
              <a:rPr spc="40" dirty="0">
                <a:solidFill>
                  <a:srgbClr val="B20000"/>
                </a:solidFill>
              </a:rPr>
              <a:t>at</a:t>
            </a:r>
            <a:r>
              <a:rPr spc="229" dirty="0">
                <a:solidFill>
                  <a:srgbClr val="B20000"/>
                </a:solidFill>
              </a:rPr>
              <a:t> </a:t>
            </a:r>
            <a:r>
              <a:rPr spc="-20" dirty="0">
                <a:solidFill>
                  <a:srgbClr val="B20000"/>
                </a:solidFill>
              </a:rPr>
              <a:t>infinity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902589"/>
            <a:ext cx="1016000" cy="67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4" y="1611871"/>
            <a:ext cx="78422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0" dirty="0">
                <a:latin typeface="Tahoma"/>
                <a:cs typeface="Tahoma"/>
              </a:rPr>
              <a:t>Ebury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Bridge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1917692"/>
            <a:ext cx="1005057" cy="620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294" y="2571673"/>
            <a:ext cx="94106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5" dirty="0">
                <a:latin typeface="Tahoma"/>
                <a:cs typeface="Tahoma"/>
              </a:rPr>
              <a:t>Grosvenor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Road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77542" y="489521"/>
            <a:ext cx="1720534" cy="263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The</a:t>
            </a:r>
            <a:r>
              <a:rPr spc="80" dirty="0"/>
              <a:t> </a:t>
            </a:r>
            <a:r>
              <a:rPr spc="-45" dirty="0"/>
              <a:t>cross-ratio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789266"/>
            <a:ext cx="1508125" cy="1174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5" dirty="0">
                <a:latin typeface="Tahoma"/>
                <a:cs typeface="Tahoma"/>
              </a:rPr>
              <a:t>Draw </a:t>
            </a:r>
            <a:r>
              <a:rPr sz="1100" spc="-55" dirty="0">
                <a:latin typeface="Tahoma"/>
                <a:cs typeface="Tahoma"/>
              </a:rPr>
              <a:t>a </a:t>
            </a:r>
            <a:r>
              <a:rPr sz="1100" spc="-35" dirty="0">
                <a:latin typeface="Tahoma"/>
                <a:cs typeface="Tahoma"/>
              </a:rPr>
              <a:t>line </a:t>
            </a:r>
            <a:r>
              <a:rPr sz="1100" spc="-40" dirty="0">
                <a:latin typeface="Tahoma"/>
                <a:cs typeface="Tahoma"/>
              </a:rPr>
              <a:t>from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point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60" dirty="0">
                <a:latin typeface="Trebuchet MS"/>
                <a:cs typeface="Trebuchet MS"/>
              </a:rPr>
              <a:t>O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60" dirty="0">
                <a:latin typeface="Tahoma"/>
                <a:cs typeface="Tahoma"/>
              </a:rPr>
              <a:t>each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chimney.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495"/>
              </a:spcBef>
            </a:pPr>
            <a:r>
              <a:rPr sz="1100" spc="-50" dirty="0">
                <a:latin typeface="Tahoma"/>
                <a:cs typeface="Tahoma"/>
              </a:rPr>
              <a:t>Take </a:t>
            </a:r>
            <a:r>
              <a:rPr sz="1100" spc="-45" dirty="0">
                <a:latin typeface="Tahoma"/>
                <a:cs typeface="Tahoma"/>
              </a:rPr>
              <a:t>note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spc="-45" dirty="0">
                <a:latin typeface="Tahoma"/>
                <a:cs typeface="Tahoma"/>
              </a:rPr>
              <a:t>distances  </a:t>
            </a:r>
            <a:r>
              <a:rPr sz="1100" i="1" spc="-40" dirty="0">
                <a:latin typeface="Trebuchet MS"/>
                <a:cs typeface="Trebuchet MS"/>
              </a:rPr>
              <a:t>x</a:t>
            </a:r>
            <a:r>
              <a:rPr sz="1200" spc="-60" baseline="-10416" dirty="0">
                <a:latin typeface="Tahoma"/>
                <a:cs typeface="Tahoma"/>
              </a:rPr>
              <a:t>1</a:t>
            </a:r>
            <a:r>
              <a:rPr sz="1100" i="1" spc="-40" dirty="0">
                <a:latin typeface="Verdana"/>
                <a:cs typeface="Verdana"/>
              </a:rPr>
              <a:t>, </a:t>
            </a:r>
            <a:r>
              <a:rPr sz="1100" i="1" spc="-40" dirty="0">
                <a:latin typeface="Trebuchet MS"/>
                <a:cs typeface="Trebuchet MS"/>
              </a:rPr>
              <a:t>x</a:t>
            </a:r>
            <a:r>
              <a:rPr sz="1200" spc="-60" baseline="-10416" dirty="0">
                <a:latin typeface="Tahoma"/>
                <a:cs typeface="Tahoma"/>
              </a:rPr>
              <a:t>2</a:t>
            </a:r>
            <a:r>
              <a:rPr sz="1100" i="1" spc="-40" dirty="0">
                <a:latin typeface="Verdana"/>
                <a:cs typeface="Verdana"/>
              </a:rPr>
              <a:t>, </a:t>
            </a:r>
            <a:r>
              <a:rPr sz="1100" i="1" spc="-40" dirty="0">
                <a:latin typeface="Trebuchet MS"/>
                <a:cs typeface="Trebuchet MS"/>
              </a:rPr>
              <a:t>x</a:t>
            </a:r>
            <a:r>
              <a:rPr sz="1200" spc="-60" baseline="-10416" dirty="0">
                <a:latin typeface="Tahoma"/>
                <a:cs typeface="Tahoma"/>
              </a:rPr>
              <a:t>3</a:t>
            </a:r>
            <a:r>
              <a:rPr sz="1100" i="1" spc="-40" dirty="0">
                <a:latin typeface="Verdana"/>
                <a:cs typeface="Verdana"/>
              </a:rPr>
              <a:t>, </a:t>
            </a:r>
            <a:r>
              <a:rPr sz="1100" i="1" spc="-35" dirty="0">
                <a:latin typeface="Trebuchet MS"/>
                <a:cs typeface="Trebuchet MS"/>
              </a:rPr>
              <a:t>x</a:t>
            </a:r>
            <a:r>
              <a:rPr sz="1200" spc="-52" baseline="-10416" dirty="0">
                <a:latin typeface="Tahoma"/>
                <a:cs typeface="Tahoma"/>
              </a:rPr>
              <a:t>4 </a:t>
            </a:r>
            <a:r>
              <a:rPr sz="1100" spc="-55" dirty="0">
                <a:latin typeface="Tahoma"/>
                <a:cs typeface="Tahoma"/>
              </a:rPr>
              <a:t>on </a:t>
            </a:r>
            <a:r>
              <a:rPr sz="1100" spc="-50" dirty="0">
                <a:latin typeface="Tahoma"/>
                <a:cs typeface="Tahoma"/>
              </a:rPr>
              <a:t>any </a:t>
            </a:r>
            <a:r>
              <a:rPr sz="1100" spc="-35" dirty="0">
                <a:latin typeface="Tahoma"/>
                <a:cs typeface="Tahoma"/>
              </a:rPr>
              <a:t>line</a:t>
            </a:r>
            <a:r>
              <a:rPr sz="1100" spc="-180" dirty="0">
                <a:latin typeface="Tahoma"/>
                <a:cs typeface="Tahoma"/>
              </a:rPr>
              <a:t> </a:t>
            </a:r>
            <a:r>
              <a:rPr sz="1100" i="1" spc="30" dirty="0">
                <a:latin typeface="Trebuchet MS"/>
                <a:cs typeface="Trebuchet MS"/>
              </a:rPr>
              <a:t>L  </a:t>
            </a:r>
            <a:r>
              <a:rPr sz="1100" spc="-15" dirty="0">
                <a:latin typeface="Tahoma"/>
                <a:cs typeface="Tahoma"/>
              </a:rPr>
              <a:t>that </a:t>
            </a:r>
            <a:r>
              <a:rPr sz="1100" spc="-35" dirty="0">
                <a:latin typeface="Tahoma"/>
                <a:cs typeface="Tahoma"/>
              </a:rPr>
              <a:t>cuts </a:t>
            </a:r>
            <a:r>
              <a:rPr sz="1100" spc="-40" dirty="0">
                <a:latin typeface="Tahoma"/>
                <a:cs typeface="Tahoma"/>
              </a:rPr>
              <a:t>the other</a:t>
            </a:r>
            <a:r>
              <a:rPr sz="1100" spc="10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four.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00" i="1" spc="-20" dirty="0">
                <a:solidFill>
                  <a:srgbClr val="0000B2"/>
                </a:solidFill>
                <a:latin typeface="Trebuchet MS"/>
                <a:cs typeface="Trebuchet MS"/>
              </a:rPr>
              <a:t>The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quantity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71" y="2152573"/>
            <a:ext cx="234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90" dirty="0">
                <a:solidFill>
                  <a:srgbClr val="0000B2"/>
                </a:solidFill>
                <a:latin typeface="Trebuchet MS"/>
                <a:cs typeface="Trebuchet MS"/>
              </a:rPr>
              <a:t>r</a:t>
            </a:r>
            <a:r>
              <a:rPr sz="1100" i="1" spc="-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0000B2"/>
                </a:solidFill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926" y="2037725"/>
            <a:ext cx="107569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599"/>
              </a:lnSpc>
            </a:pPr>
            <a:r>
              <a:rPr sz="1100" u="sng" spc="-20" dirty="0">
                <a:solidFill>
                  <a:srgbClr val="0000B2"/>
                </a:solidFill>
                <a:latin typeface="Tahoma"/>
                <a:cs typeface="Tahoma"/>
              </a:rPr>
              <a:t>(</a:t>
            </a:r>
            <a:r>
              <a:rPr sz="1100" i="1" u="sng" spc="-20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u="sng" spc="-30" baseline="-10416" dirty="0">
                <a:solidFill>
                  <a:srgbClr val="0000B2"/>
                </a:solidFill>
                <a:latin typeface="Tahoma"/>
                <a:cs typeface="Tahoma"/>
              </a:rPr>
              <a:t>1 </a:t>
            </a:r>
            <a:r>
              <a:rPr sz="1100" i="1" u="sng" spc="-40" dirty="0">
                <a:solidFill>
                  <a:srgbClr val="0000B2"/>
                </a:solidFill>
                <a:latin typeface="Meiryo"/>
                <a:cs typeface="Meiryo"/>
              </a:rPr>
              <a:t>− </a:t>
            </a:r>
            <a:r>
              <a:rPr sz="1100" i="1" u="sng" spc="-15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u="sng" spc="-22" baseline="-10416" dirty="0">
                <a:solidFill>
                  <a:srgbClr val="0000B2"/>
                </a:solidFill>
                <a:latin typeface="Tahoma"/>
                <a:cs typeface="Tahoma"/>
              </a:rPr>
              <a:t>3</a:t>
            </a:r>
            <a:r>
              <a:rPr sz="1100" u="sng" spc="-15" dirty="0">
                <a:solidFill>
                  <a:srgbClr val="0000B2"/>
                </a:solidFill>
                <a:latin typeface="Tahoma"/>
                <a:cs typeface="Tahoma"/>
              </a:rPr>
              <a:t>)(</a:t>
            </a:r>
            <a:r>
              <a:rPr sz="1100" i="1" u="sng" spc="-15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u="sng" spc="-22" baseline="-10416" dirty="0">
                <a:solidFill>
                  <a:srgbClr val="0000B2"/>
                </a:solidFill>
                <a:latin typeface="Tahoma"/>
                <a:cs typeface="Tahoma"/>
              </a:rPr>
              <a:t>2 </a:t>
            </a:r>
            <a:r>
              <a:rPr sz="1100" i="1" u="sng" spc="-40" dirty="0">
                <a:solidFill>
                  <a:srgbClr val="0000B2"/>
                </a:solidFill>
                <a:latin typeface="Meiryo"/>
                <a:cs typeface="Meiryo"/>
              </a:rPr>
              <a:t>−</a:t>
            </a:r>
            <a:r>
              <a:rPr sz="1100" i="1" u="sng" spc="-180" dirty="0">
                <a:solidFill>
                  <a:srgbClr val="0000B2"/>
                </a:solidFill>
                <a:latin typeface="Meiryo"/>
                <a:cs typeface="Meiryo"/>
              </a:rPr>
              <a:t> </a:t>
            </a:r>
            <a:r>
              <a:rPr sz="1100" i="1" u="sng" spc="-5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u="sng" spc="-7" baseline="-10416" dirty="0">
                <a:solidFill>
                  <a:srgbClr val="0000B2"/>
                </a:solidFill>
                <a:latin typeface="Tahoma"/>
                <a:cs typeface="Tahoma"/>
              </a:rPr>
              <a:t>4</a:t>
            </a:r>
            <a:r>
              <a:rPr sz="1100" u="sng" spc="-5" dirty="0">
                <a:solidFill>
                  <a:srgbClr val="0000B2"/>
                </a:solidFill>
                <a:latin typeface="Tahoma"/>
                <a:cs typeface="Tahoma"/>
              </a:rPr>
              <a:t>)  </a:t>
            </a:r>
            <a:r>
              <a:rPr sz="1100" spc="-20" dirty="0">
                <a:solidFill>
                  <a:srgbClr val="0000B2"/>
                </a:solidFill>
                <a:latin typeface="Tahoma"/>
                <a:cs typeface="Tahoma"/>
              </a:rPr>
              <a:t>(</a:t>
            </a:r>
            <a:r>
              <a:rPr sz="1100" i="1" spc="-20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spc="-30" baseline="-10416" dirty="0">
                <a:solidFill>
                  <a:srgbClr val="0000B2"/>
                </a:solidFill>
                <a:latin typeface="Tahoma"/>
                <a:cs typeface="Tahoma"/>
              </a:rPr>
              <a:t>1 </a:t>
            </a:r>
            <a:r>
              <a:rPr sz="1100" i="1" spc="-40" dirty="0">
                <a:solidFill>
                  <a:srgbClr val="0000B2"/>
                </a:solidFill>
                <a:latin typeface="Meiryo"/>
                <a:cs typeface="Meiryo"/>
              </a:rPr>
              <a:t>− </a:t>
            </a:r>
            <a:r>
              <a:rPr sz="1100" i="1" spc="-15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spc="-22" baseline="-10416" dirty="0">
                <a:solidFill>
                  <a:srgbClr val="0000B2"/>
                </a:solidFill>
                <a:latin typeface="Tahoma"/>
                <a:cs typeface="Tahoma"/>
              </a:rPr>
              <a:t>4</a:t>
            </a:r>
            <a:r>
              <a:rPr sz="1100" spc="-15" dirty="0">
                <a:solidFill>
                  <a:srgbClr val="0000B2"/>
                </a:solidFill>
                <a:latin typeface="Tahoma"/>
                <a:cs typeface="Tahoma"/>
              </a:rPr>
              <a:t>)(</a:t>
            </a:r>
            <a:r>
              <a:rPr sz="1100" i="1" spc="-15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spc="-22" baseline="-10416" dirty="0">
                <a:solidFill>
                  <a:srgbClr val="0000B2"/>
                </a:solidFill>
                <a:latin typeface="Tahoma"/>
                <a:cs typeface="Tahoma"/>
              </a:rPr>
              <a:t>2 </a:t>
            </a:r>
            <a:r>
              <a:rPr sz="1100" i="1" spc="-40" dirty="0">
                <a:solidFill>
                  <a:srgbClr val="0000B2"/>
                </a:solidFill>
                <a:latin typeface="Meiryo"/>
                <a:cs typeface="Meiryo"/>
              </a:rPr>
              <a:t>−</a:t>
            </a:r>
            <a:r>
              <a:rPr sz="1100" i="1" spc="-185" dirty="0">
                <a:solidFill>
                  <a:srgbClr val="0000B2"/>
                </a:solidFill>
                <a:latin typeface="Meiryo"/>
                <a:cs typeface="Meiryo"/>
              </a:rPr>
              <a:t> </a:t>
            </a:r>
            <a:r>
              <a:rPr sz="1100" i="1" spc="-5" dirty="0">
                <a:solidFill>
                  <a:srgbClr val="0000B2"/>
                </a:solidFill>
                <a:latin typeface="Trebuchet MS"/>
                <a:cs typeface="Trebuchet MS"/>
              </a:rPr>
              <a:t>x</a:t>
            </a:r>
            <a:r>
              <a:rPr sz="1200" spc="-7" baseline="-10416" dirty="0">
                <a:solidFill>
                  <a:srgbClr val="0000B2"/>
                </a:solidFill>
                <a:latin typeface="Tahoma"/>
                <a:cs typeface="Tahoma"/>
              </a:rPr>
              <a:t>3</a:t>
            </a:r>
            <a:r>
              <a:rPr sz="1100" spc="-5" dirty="0">
                <a:solidFill>
                  <a:srgbClr val="0000B2"/>
                </a:solidFill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2525938"/>
            <a:ext cx="151003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does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not 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depend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on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the 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position </a:t>
            </a:r>
            <a:r>
              <a:rPr sz="1100" i="1" spc="-80" dirty="0">
                <a:solidFill>
                  <a:srgbClr val="0000B2"/>
                </a:solidFill>
                <a:latin typeface="Trebuchet MS"/>
                <a:cs typeface="Trebuchet MS"/>
              </a:rPr>
              <a:t>of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the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5th </a:t>
            </a:r>
            <a:r>
              <a:rPr sz="1100" i="1" spc="-80" dirty="0">
                <a:solidFill>
                  <a:srgbClr val="0000B2"/>
                </a:solidFill>
                <a:latin typeface="Trebuchet MS"/>
                <a:cs typeface="Trebuchet MS"/>
              </a:rPr>
              <a:t>line </a:t>
            </a:r>
            <a:r>
              <a:rPr sz="1100" i="1" spc="70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35" dirty="0">
                <a:solidFill>
                  <a:srgbClr val="0000B2"/>
                </a:solidFill>
                <a:latin typeface="Trebuchet MS"/>
                <a:cs typeface="Trebuchet MS"/>
              </a:rPr>
              <a:t>L.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1583" y="313829"/>
            <a:ext cx="1979127" cy="3074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A</a:t>
            </a:r>
            <a:r>
              <a:rPr spc="65" dirty="0"/>
              <a:t> </a:t>
            </a:r>
            <a:r>
              <a:rPr spc="-30" dirty="0"/>
              <a:t>perspectivity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356611"/>
            <a:ext cx="152908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20" dirty="0">
                <a:latin typeface="Tahoma"/>
                <a:cs typeface="Tahoma"/>
              </a:rPr>
              <a:t>Projection </a:t>
            </a:r>
            <a:r>
              <a:rPr sz="1100" spc="-40" dirty="0">
                <a:latin typeface="Tahoma"/>
                <a:cs typeface="Tahoma"/>
              </a:rPr>
              <a:t>from </a:t>
            </a:r>
            <a:r>
              <a:rPr sz="1100" i="1" spc="60" dirty="0">
                <a:latin typeface="Trebuchet MS"/>
                <a:cs typeface="Trebuchet MS"/>
              </a:rPr>
              <a:t>O </a:t>
            </a:r>
            <a:r>
              <a:rPr sz="1100" spc="-55" dirty="0">
                <a:latin typeface="Tahoma"/>
                <a:cs typeface="Tahoma"/>
              </a:rPr>
              <a:t>defines  a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mapping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461645">
              <a:lnSpc>
                <a:spcPct val="100000"/>
              </a:lnSpc>
            </a:pPr>
            <a:r>
              <a:rPr sz="1100" i="1" spc="-110" dirty="0">
                <a:latin typeface="Trebuchet MS"/>
                <a:cs typeface="Trebuchet MS"/>
              </a:rPr>
              <a:t>f  </a:t>
            </a:r>
            <a:r>
              <a:rPr sz="1100" spc="-90" dirty="0">
                <a:latin typeface="Tahoma"/>
                <a:cs typeface="Tahoma"/>
              </a:rPr>
              <a:t>:   </a:t>
            </a:r>
            <a:r>
              <a:rPr sz="1100" i="1" spc="20" dirty="0">
                <a:latin typeface="Trebuchet MS"/>
                <a:cs typeface="Trebuchet MS"/>
              </a:rPr>
              <a:t>L</a:t>
            </a:r>
            <a:r>
              <a:rPr sz="1200" i="1" spc="30" baseline="31250" dirty="0">
                <a:latin typeface="Arial"/>
                <a:cs typeface="Arial"/>
              </a:rPr>
              <a:t>I </a:t>
            </a:r>
            <a:r>
              <a:rPr sz="1100" i="1" spc="-10" dirty="0">
                <a:latin typeface="Meiryo"/>
                <a:cs typeface="Meiryo"/>
              </a:rPr>
              <a:t>→</a:t>
            </a:r>
            <a:r>
              <a:rPr sz="1100" i="1" spc="-180" dirty="0">
                <a:latin typeface="Meiryo"/>
                <a:cs typeface="Meiryo"/>
              </a:rPr>
              <a:t> </a:t>
            </a:r>
            <a:r>
              <a:rPr sz="1100" i="1" spc="30" dirty="0">
                <a:latin typeface="Trebuchet MS"/>
                <a:cs typeface="Trebuchet MS"/>
              </a:rPr>
              <a:t>L</a:t>
            </a:r>
            <a:endParaRPr sz="1100">
              <a:latin typeface="Trebuchet MS"/>
              <a:cs typeface="Trebuchet MS"/>
            </a:endParaRPr>
          </a:p>
          <a:p>
            <a:pPr marL="12700" marR="200660">
              <a:lnSpc>
                <a:spcPct val="102699"/>
              </a:lnSpc>
              <a:spcBef>
                <a:spcPts val="1095"/>
              </a:spcBef>
            </a:pPr>
            <a:r>
              <a:rPr sz="1100" spc="-15" dirty="0">
                <a:latin typeface="Tahoma"/>
                <a:cs typeface="Tahoma"/>
              </a:rPr>
              <a:t>that </a:t>
            </a:r>
            <a:r>
              <a:rPr sz="1100" spc="-70" dirty="0">
                <a:latin typeface="Tahoma"/>
                <a:cs typeface="Tahoma"/>
              </a:rPr>
              <a:t>preserves </a:t>
            </a:r>
            <a:r>
              <a:rPr sz="1100" spc="-40" dirty="0">
                <a:latin typeface="Tahoma"/>
                <a:cs typeface="Tahoma"/>
              </a:rPr>
              <a:t>the  </a:t>
            </a:r>
            <a:r>
              <a:rPr sz="1100" spc="-35" dirty="0">
                <a:latin typeface="Tahoma"/>
                <a:cs typeface="Tahoma"/>
              </a:rPr>
              <a:t>cross-ratio of </a:t>
            </a:r>
            <a:r>
              <a:rPr sz="1100" spc="-55" dirty="0">
                <a:latin typeface="Tahoma"/>
                <a:cs typeface="Tahoma"/>
              </a:rPr>
              <a:t>4</a:t>
            </a:r>
            <a:r>
              <a:rPr sz="1100" spc="5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points.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1583" y="302539"/>
            <a:ext cx="2120493" cy="315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Projective </a:t>
            </a:r>
            <a:r>
              <a:rPr spc="-35" dirty="0"/>
              <a:t>transformations </a:t>
            </a:r>
            <a:r>
              <a:rPr spc="-30" dirty="0"/>
              <a:t>of </a:t>
            </a:r>
            <a:r>
              <a:rPr spc="5" dirty="0"/>
              <a:t>the </a:t>
            </a:r>
            <a:r>
              <a:rPr spc="204" dirty="0"/>
              <a:t> </a:t>
            </a:r>
            <a:r>
              <a:rPr spc="-40" dirty="0"/>
              <a:t>plane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380098"/>
            <a:ext cx="3874465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1840560"/>
            <a:ext cx="3874465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Equal</a:t>
            </a:r>
            <a:r>
              <a:rPr spc="65" dirty="0"/>
              <a:t> </a:t>
            </a:r>
            <a:r>
              <a:rPr spc="-70" dirty="0"/>
              <a:t>spacing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021649"/>
            <a:ext cx="164973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1100" spc="-65" dirty="0">
                <a:latin typeface="Tahoma"/>
                <a:cs typeface="Tahoma"/>
              </a:rPr>
              <a:t>If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5" dirty="0">
                <a:latin typeface="Tahoma"/>
                <a:cs typeface="Tahoma"/>
              </a:rPr>
              <a:t>4 </a:t>
            </a:r>
            <a:r>
              <a:rPr sz="1100" spc="-45" dirty="0">
                <a:latin typeface="Tahoma"/>
                <a:cs typeface="Tahoma"/>
              </a:rPr>
              <a:t>lines </a:t>
            </a:r>
            <a:r>
              <a:rPr sz="1100" spc="-40" dirty="0">
                <a:latin typeface="Tahoma"/>
                <a:cs typeface="Tahoma"/>
              </a:rPr>
              <a:t>through </a:t>
            </a:r>
            <a:r>
              <a:rPr sz="1100" i="1" spc="60" dirty="0">
                <a:latin typeface="Trebuchet MS"/>
                <a:cs typeface="Trebuchet MS"/>
              </a:rPr>
              <a:t>O </a:t>
            </a:r>
            <a:r>
              <a:rPr sz="1100" spc="-70" dirty="0">
                <a:latin typeface="Tahoma"/>
                <a:cs typeface="Tahoma"/>
              </a:rPr>
              <a:t>are  </a:t>
            </a:r>
            <a:r>
              <a:rPr sz="1100" spc="-40" dirty="0">
                <a:latin typeface="Tahoma"/>
                <a:cs typeface="Tahoma"/>
              </a:rPr>
              <a:t>equally </a:t>
            </a:r>
            <a:r>
              <a:rPr sz="1100" spc="-60" dirty="0">
                <a:latin typeface="Tahoma"/>
                <a:cs typeface="Tahoma"/>
              </a:rPr>
              <a:t>spaced </a:t>
            </a:r>
            <a:r>
              <a:rPr sz="1100" spc="-55" dirty="0">
                <a:latin typeface="Tahoma"/>
                <a:cs typeface="Tahoma"/>
              </a:rPr>
              <a:t>on </a:t>
            </a:r>
            <a:r>
              <a:rPr sz="1100" spc="-70" dirty="0">
                <a:latin typeface="Tahoma"/>
                <a:cs typeface="Tahoma"/>
              </a:rPr>
              <a:t>some </a:t>
            </a:r>
            <a:r>
              <a:rPr sz="1100" spc="-20" dirty="0">
                <a:latin typeface="Tahoma"/>
                <a:cs typeface="Tahoma"/>
              </a:rPr>
              <a:t>film  </a:t>
            </a:r>
            <a:r>
              <a:rPr sz="1100" i="1" spc="20" dirty="0">
                <a:latin typeface="Trebuchet MS"/>
                <a:cs typeface="Trebuchet MS"/>
              </a:rPr>
              <a:t>L</a:t>
            </a:r>
            <a:r>
              <a:rPr sz="1200" i="1" spc="30" baseline="27777" dirty="0">
                <a:latin typeface="Arial"/>
                <a:cs typeface="Arial"/>
              </a:rPr>
              <a:t>I</a:t>
            </a:r>
            <a:r>
              <a:rPr sz="1200" i="1" spc="142" baseline="27777" dirty="0">
                <a:latin typeface="Arial"/>
                <a:cs typeface="Arial"/>
              </a:rPr>
              <a:t> </a:t>
            </a:r>
            <a:r>
              <a:rPr sz="1100" spc="-45" dirty="0">
                <a:latin typeface="Tahoma"/>
                <a:cs typeface="Tahoma"/>
              </a:rPr>
              <a:t>then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632" y="1706537"/>
            <a:ext cx="234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90" dirty="0">
                <a:latin typeface="Trebuchet MS"/>
                <a:cs typeface="Trebuchet MS"/>
              </a:rPr>
              <a:t>r</a:t>
            </a:r>
            <a:r>
              <a:rPr sz="1100" i="1" spc="-5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887" y="1612811"/>
            <a:ext cx="6178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</a:tabLst>
            </a:pPr>
            <a:r>
              <a:rPr sz="1100" u="sng" spc="-55" dirty="0">
                <a:latin typeface="Tahoma"/>
                <a:cs typeface="Tahoma"/>
              </a:rPr>
              <a:t>2</a:t>
            </a:r>
            <a:r>
              <a:rPr sz="1100" u="sng" spc="-105" dirty="0">
                <a:latin typeface="Tahoma"/>
                <a:cs typeface="Tahoma"/>
              </a:rPr>
              <a:t> </a:t>
            </a:r>
            <a:r>
              <a:rPr sz="1100" i="1" u="sng" spc="-40" dirty="0">
                <a:latin typeface="Meiryo"/>
                <a:cs typeface="Meiryo"/>
              </a:rPr>
              <a:t>×</a:t>
            </a:r>
            <a:r>
              <a:rPr sz="1100" i="1" u="sng" spc="-135" dirty="0">
                <a:latin typeface="Meiryo"/>
                <a:cs typeface="Meiryo"/>
              </a:rPr>
              <a:t> </a:t>
            </a:r>
            <a:r>
              <a:rPr sz="1100" u="sng" spc="-55" dirty="0">
                <a:latin typeface="Tahoma"/>
                <a:cs typeface="Tahoma"/>
              </a:rPr>
              <a:t>2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spc="-55" dirty="0">
                <a:latin typeface="Tahoma"/>
                <a:cs typeface="Tahoma"/>
              </a:rPr>
              <a:t>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13560" y="181160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8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7887" y="1801571"/>
            <a:ext cx="6178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</a:tabLst>
            </a:pPr>
            <a:r>
              <a:rPr sz="1100" spc="-55" dirty="0">
                <a:latin typeface="Tahoma"/>
                <a:cs typeface="Tahoma"/>
              </a:rPr>
              <a:t>3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i="1" spc="-40" dirty="0">
                <a:latin typeface="Meiryo"/>
                <a:cs typeface="Meiryo"/>
              </a:rPr>
              <a:t>×</a:t>
            </a:r>
            <a:r>
              <a:rPr sz="1100" i="1" spc="-135" dirty="0">
                <a:latin typeface="Meiryo"/>
                <a:cs typeface="Meiryo"/>
              </a:rPr>
              <a:t> </a:t>
            </a:r>
            <a:r>
              <a:rPr sz="1100" spc="-55" dirty="0">
                <a:latin typeface="Tahoma"/>
                <a:cs typeface="Tahoma"/>
              </a:rPr>
              <a:t>1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spc="-55" dirty="0"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430" y="1706537"/>
            <a:ext cx="30988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8445" algn="l"/>
              </a:tabLst>
            </a:pPr>
            <a:r>
              <a:rPr sz="1100" spc="45" dirty="0">
                <a:latin typeface="Tahoma"/>
                <a:cs typeface="Tahoma"/>
              </a:rPr>
              <a:t>=	</a:t>
            </a:r>
            <a:r>
              <a:rPr sz="1100" i="1" spc="-10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6859" y="261771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solidFill>
                  <a:srgbClr val="0000B2"/>
                </a:solidFill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94" y="2124418"/>
            <a:ext cx="153289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ahoma"/>
                <a:cs typeface="Tahoma"/>
              </a:rPr>
              <a:t>The </a:t>
            </a:r>
            <a:r>
              <a:rPr sz="1100" spc="-50" dirty="0">
                <a:latin typeface="Tahoma"/>
                <a:cs typeface="Tahoma"/>
              </a:rPr>
              <a:t>problem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becomes: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495"/>
              </a:spcBef>
            </a:pPr>
            <a:r>
              <a:rPr sz="1100" i="1" spc="-35" dirty="0">
                <a:solidFill>
                  <a:srgbClr val="0000B2"/>
                </a:solidFill>
                <a:latin typeface="Trebuchet MS"/>
                <a:cs typeface="Trebuchet MS"/>
              </a:rPr>
              <a:t>Find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the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locus </a:t>
            </a:r>
            <a:r>
              <a:rPr sz="1100" i="1" spc="-80" dirty="0">
                <a:solidFill>
                  <a:srgbClr val="0000B2"/>
                </a:solidFill>
                <a:latin typeface="Trebuchet MS"/>
                <a:cs typeface="Trebuchet MS"/>
              </a:rPr>
              <a:t>of </a:t>
            </a: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those 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points </a:t>
            </a:r>
            <a:r>
              <a:rPr sz="1100" i="1" spc="60" dirty="0">
                <a:solidFill>
                  <a:srgbClr val="0000B2"/>
                </a:solidFill>
                <a:latin typeface="Trebuchet MS"/>
                <a:cs typeface="Trebuchet MS"/>
              </a:rPr>
              <a:t>O </a:t>
            </a:r>
            <a:r>
              <a:rPr sz="1100" i="1" spc="-95" dirty="0">
                <a:solidFill>
                  <a:srgbClr val="0000B2"/>
                </a:solidFill>
                <a:latin typeface="Trebuchet MS"/>
                <a:cs typeface="Trebuchet MS"/>
              </a:rPr>
              <a:t>for  </a:t>
            </a: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which </a:t>
            </a:r>
            <a:r>
              <a:rPr sz="1100" i="1" spc="-90" dirty="0">
                <a:solidFill>
                  <a:srgbClr val="0000B2"/>
                </a:solidFill>
                <a:latin typeface="Trebuchet MS"/>
                <a:cs typeface="Trebuchet MS"/>
              </a:rPr>
              <a:t>r  </a:t>
            </a:r>
            <a:r>
              <a:rPr sz="1100" spc="45" dirty="0">
                <a:solidFill>
                  <a:srgbClr val="0000B2"/>
                </a:solidFill>
                <a:latin typeface="Tahoma"/>
                <a:cs typeface="Tahoma"/>
              </a:rPr>
              <a:t>= </a:t>
            </a:r>
            <a:r>
              <a:rPr sz="1200" u="sng" spc="-22" baseline="31250" dirty="0">
                <a:solidFill>
                  <a:srgbClr val="0000B2"/>
                </a:solidFill>
                <a:latin typeface="Tahoma"/>
                <a:cs typeface="Tahoma"/>
              </a:rPr>
              <a:t>4</a:t>
            </a:r>
            <a:r>
              <a:rPr sz="1200" u="sng" spc="-135" baseline="31250" dirty="0">
                <a:solidFill>
                  <a:srgbClr val="0000B2"/>
                </a:solidFill>
                <a:latin typeface="Tahoma"/>
                <a:cs typeface="Tahoma"/>
              </a:rPr>
              <a:t> </a:t>
            </a:r>
            <a:r>
              <a:rPr sz="1100" i="1" spc="-105" dirty="0">
                <a:solidFill>
                  <a:srgbClr val="0000B2"/>
                </a:solidFill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9556" y="302425"/>
            <a:ext cx="2049810" cy="315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This </a:t>
            </a:r>
            <a:r>
              <a:rPr spc="-75" dirty="0"/>
              <a:t>locus  </a:t>
            </a:r>
            <a:r>
              <a:rPr spc="-100" dirty="0"/>
              <a:t>is  </a:t>
            </a:r>
            <a:r>
              <a:rPr spc="-30" dirty="0"/>
              <a:t>a </a:t>
            </a:r>
            <a:r>
              <a:rPr spc="-35" dirty="0"/>
              <a:t>hyperbola</a:t>
            </a:r>
            <a:r>
              <a:rPr spc="240" dirty="0"/>
              <a:t> </a:t>
            </a:r>
            <a:r>
              <a:rPr b="0" i="1" spc="375" dirty="0">
                <a:latin typeface="Arial"/>
                <a:cs typeface="Arial"/>
              </a:rPr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314636"/>
            <a:ext cx="2148455" cy="307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4419" y="758774"/>
            <a:ext cx="1509395" cy="91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55" marR="5080" indent="-161290">
              <a:lnSpc>
                <a:spcPts val="2450"/>
              </a:lnSpc>
            </a:pPr>
            <a:r>
              <a:rPr sz="1100" spc="-20" dirty="0">
                <a:latin typeface="Tahoma"/>
                <a:cs typeface="Tahoma"/>
              </a:rPr>
              <a:t>The </a:t>
            </a:r>
            <a:r>
              <a:rPr sz="1100" spc="-40" dirty="0">
                <a:latin typeface="Tahoma"/>
                <a:cs typeface="Tahoma"/>
              </a:rPr>
              <a:t>equation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i="1" spc="260" dirty="0">
                <a:latin typeface="Arial"/>
                <a:cs typeface="Arial"/>
              </a:rPr>
              <a:t>H </a:t>
            </a:r>
            <a:r>
              <a:rPr sz="1100" spc="-35" dirty="0">
                <a:latin typeface="Tahoma"/>
                <a:cs typeface="Tahoma"/>
              </a:rPr>
              <a:t>is  </a:t>
            </a:r>
            <a:r>
              <a:rPr sz="1100" spc="-50" dirty="0">
                <a:latin typeface="Tahoma"/>
                <a:cs typeface="Tahoma"/>
              </a:rPr>
              <a:t>25</a:t>
            </a:r>
            <a:r>
              <a:rPr sz="1100" i="1" spc="-50" dirty="0">
                <a:latin typeface="Trebuchet MS"/>
                <a:cs typeface="Trebuchet MS"/>
              </a:rPr>
              <a:t>y</a:t>
            </a:r>
            <a:r>
              <a:rPr sz="1100" i="1" spc="-225" dirty="0">
                <a:latin typeface="Trebuchet MS"/>
                <a:cs typeface="Trebuchet MS"/>
              </a:rPr>
              <a:t> </a:t>
            </a:r>
            <a:r>
              <a:rPr sz="1200" spc="-22" baseline="31250" dirty="0">
                <a:latin typeface="Tahoma"/>
                <a:cs typeface="Tahoma"/>
              </a:rPr>
              <a:t>2</a:t>
            </a:r>
            <a:r>
              <a:rPr sz="1200" spc="30" baseline="31250" dirty="0">
                <a:latin typeface="Tahoma"/>
                <a:cs typeface="Tahoma"/>
              </a:rPr>
              <a:t> </a:t>
            </a:r>
            <a:r>
              <a:rPr sz="1100" i="1" spc="-40" dirty="0">
                <a:latin typeface="Meiryo"/>
                <a:cs typeface="Meiryo"/>
              </a:rPr>
              <a:t>−</a:t>
            </a:r>
            <a:r>
              <a:rPr sz="1100" i="1" spc="-150" dirty="0">
                <a:latin typeface="Meiryo"/>
                <a:cs typeface="Meiryo"/>
              </a:rPr>
              <a:t> </a:t>
            </a:r>
            <a:r>
              <a:rPr sz="1100" spc="-55" dirty="0">
                <a:latin typeface="Tahoma"/>
                <a:cs typeface="Tahoma"/>
              </a:rPr>
              <a:t>64</a:t>
            </a:r>
            <a:r>
              <a:rPr sz="1100" i="1" spc="-55" dirty="0">
                <a:latin typeface="Trebuchet MS"/>
                <a:cs typeface="Trebuchet MS"/>
              </a:rPr>
              <a:t>x</a:t>
            </a:r>
            <a:r>
              <a:rPr sz="1100" i="1" spc="-245" dirty="0">
                <a:latin typeface="Trebuchet MS"/>
                <a:cs typeface="Trebuchet MS"/>
              </a:rPr>
              <a:t> </a:t>
            </a:r>
            <a:r>
              <a:rPr sz="1200" spc="-22" baseline="31250" dirty="0">
                <a:latin typeface="Tahoma"/>
                <a:cs typeface="Tahoma"/>
              </a:rPr>
              <a:t>2</a:t>
            </a:r>
            <a:r>
              <a:rPr sz="1200" spc="112" baseline="3125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=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120000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spc="-60" dirty="0">
                <a:latin typeface="Tahoma"/>
                <a:cs typeface="Tahoma"/>
              </a:rPr>
              <a:t>or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4419" y="1674241"/>
            <a:ext cx="12763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95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3776" y="1775866"/>
            <a:ext cx="8953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40" dirty="0">
                <a:latin typeface="Trebuchet MS"/>
                <a:cs typeface="Trebuchet MS"/>
              </a:rPr>
              <a:t>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4289" y="197464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278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37483" y="1775866"/>
            <a:ext cx="8953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0" dirty="0">
                <a:latin typeface="Trebuchet MS"/>
                <a:cs typeface="Trebuchet MS"/>
              </a:rPr>
              <a:t>x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6840" y="197464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278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61589" y="1980806"/>
            <a:ext cx="110172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5175" algn="l"/>
              </a:tabLst>
            </a:pPr>
            <a:r>
              <a:rPr sz="1100" spc="-55" dirty="0">
                <a:latin typeface="Tahoma"/>
                <a:cs typeface="Tahoma"/>
              </a:rPr>
              <a:t>40  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3	25 </a:t>
            </a:r>
            <a:r>
              <a:rPr sz="1100" spc="17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2588" y="1712341"/>
            <a:ext cx="9163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245" algn="l"/>
                <a:tab pos="765175" algn="l"/>
              </a:tabLst>
            </a:pPr>
            <a:r>
              <a:rPr sz="1100" spc="350" dirty="0">
                <a:latin typeface="Arial"/>
                <a:cs typeface="Arial"/>
              </a:rPr>
              <a:t> </a:t>
            </a:r>
            <a:r>
              <a:rPr sz="1200" spc="-22" baseline="-17361" dirty="0">
                <a:latin typeface="Tahoma"/>
                <a:cs typeface="Tahoma"/>
              </a:rPr>
              <a:t>2	</a:t>
            </a:r>
            <a:r>
              <a:rPr lang="en-GB" sz="1200" spc="-22" baseline="-17361" dirty="0" smtClean="0">
                <a:latin typeface="Tahoma"/>
                <a:cs typeface="Tahoma"/>
              </a:rPr>
              <a:t>                  </a:t>
            </a:r>
            <a:r>
              <a:rPr sz="1200" spc="-22" baseline="-17361" dirty="0" smtClean="0">
                <a:latin typeface="Tahoma"/>
                <a:cs typeface="Tahoma"/>
              </a:rPr>
              <a:t>2</a:t>
            </a:r>
            <a:endParaRPr sz="1200" baseline="-17361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5448" y="1999868"/>
            <a:ext cx="14147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9095" algn="l"/>
                <a:tab pos="765175" algn="l"/>
                <a:tab pos="1147445" algn="l"/>
              </a:tabLst>
            </a:pPr>
            <a:r>
              <a:rPr sz="1650" i="1" spc="330" baseline="2525" dirty="0" smtClean="0">
                <a:latin typeface="Meiryo"/>
                <a:cs typeface="Meiryo"/>
              </a:rPr>
              <a:t>√</a:t>
            </a:r>
            <a:r>
              <a:rPr sz="1650" spc="330" baseline="2525" dirty="0">
                <a:latin typeface="Times New Roman"/>
                <a:cs typeface="Times New Roman"/>
              </a:rPr>
              <a:t>	</a:t>
            </a:r>
            <a:r>
              <a:rPr sz="1100" i="1" spc="-40" dirty="0">
                <a:latin typeface="Meiryo"/>
                <a:cs typeface="Meiryo"/>
              </a:rPr>
              <a:t>−	</a:t>
            </a:r>
            <a:r>
              <a:rPr sz="1650" i="1" spc="330" baseline="2525" dirty="0" smtClean="0">
                <a:latin typeface="Meiryo"/>
                <a:cs typeface="Meiryo"/>
              </a:rPr>
              <a:t>√</a:t>
            </a:r>
            <a:r>
              <a:rPr sz="1650" spc="330" baseline="2525" dirty="0" smtClean="0">
                <a:latin typeface="Times New Roman"/>
                <a:cs typeface="Times New Roman"/>
              </a:rPr>
              <a:t>	</a:t>
            </a:r>
            <a:r>
              <a:rPr sz="1100" spc="45" dirty="0" smtClean="0">
                <a:latin typeface="Tahoma"/>
                <a:cs typeface="Tahoma"/>
              </a:rPr>
              <a:t>=</a:t>
            </a:r>
            <a:r>
              <a:rPr sz="1100" spc="-140" dirty="0" smtClean="0">
                <a:latin typeface="Tahoma"/>
                <a:cs typeface="Tahoma"/>
              </a:rPr>
              <a:t> </a:t>
            </a:r>
            <a:r>
              <a:rPr sz="1100" spc="-80" dirty="0" smtClean="0">
                <a:latin typeface="Tahoma"/>
                <a:cs typeface="Tahoma"/>
              </a:rPr>
              <a:t>1</a:t>
            </a:r>
            <a:r>
              <a:rPr sz="1100" i="1" spc="-80" dirty="0" smtClean="0">
                <a:latin typeface="Verdana"/>
                <a:cs typeface="Verdana"/>
              </a:rPr>
              <a:t>.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4419" y="2312517"/>
            <a:ext cx="1226185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5" dirty="0">
                <a:latin typeface="Tahoma"/>
                <a:cs typeface="Tahoma"/>
              </a:rPr>
              <a:t>Its </a:t>
            </a:r>
            <a:r>
              <a:rPr sz="1100" spc="-45" dirty="0">
                <a:latin typeface="Tahoma"/>
                <a:cs typeface="Tahoma"/>
              </a:rPr>
              <a:t>asymptotes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are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</a:pPr>
            <a:r>
              <a:rPr sz="1100" spc="-50" dirty="0">
                <a:latin typeface="Tahoma"/>
                <a:cs typeface="Tahoma"/>
              </a:rPr>
              <a:t>5</a:t>
            </a:r>
            <a:r>
              <a:rPr sz="1100" i="1" spc="-50" dirty="0">
                <a:latin typeface="Trebuchet MS"/>
                <a:cs typeface="Trebuchet MS"/>
              </a:rPr>
              <a:t>y </a:t>
            </a:r>
            <a:r>
              <a:rPr sz="1100" i="1" spc="-40" dirty="0">
                <a:latin typeface="Meiryo"/>
                <a:cs typeface="Meiryo"/>
              </a:rPr>
              <a:t>± </a:t>
            </a:r>
            <a:r>
              <a:rPr sz="1100" spc="-55" dirty="0">
                <a:latin typeface="Tahoma"/>
                <a:cs typeface="Tahoma"/>
              </a:rPr>
              <a:t>8</a:t>
            </a:r>
            <a:r>
              <a:rPr sz="1100" i="1" spc="-55" dirty="0">
                <a:latin typeface="Trebuchet MS"/>
                <a:cs typeface="Trebuchet MS"/>
              </a:rPr>
              <a:t>x </a:t>
            </a:r>
            <a:r>
              <a:rPr sz="1100" spc="45" dirty="0">
                <a:latin typeface="Tahoma"/>
                <a:cs typeface="Tahoma"/>
              </a:rPr>
              <a:t>=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80" dirty="0">
                <a:latin typeface="Tahoma"/>
                <a:cs typeface="Tahoma"/>
              </a:rPr>
              <a:t>0</a:t>
            </a:r>
            <a:r>
              <a:rPr sz="1100" i="1" spc="-8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89623"/>
            <a:ext cx="44194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75" dirty="0">
                <a:solidFill>
                  <a:srgbClr val="B20000"/>
                </a:solidFill>
                <a:latin typeface="Edwardian Script ITC" panose="030303020407070D0804" pitchFamily="66" charset="0"/>
              </a:rPr>
              <a:t>H</a:t>
            </a:r>
            <a:r>
              <a:rPr b="0" i="1" spc="375" dirty="0">
                <a:solidFill>
                  <a:srgbClr val="B20000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B20000"/>
                </a:solidFill>
              </a:rPr>
              <a:t>passes  </a:t>
            </a:r>
            <a:r>
              <a:rPr spc="-30" dirty="0">
                <a:solidFill>
                  <a:srgbClr val="B20000"/>
                </a:solidFill>
              </a:rPr>
              <a:t>through </a:t>
            </a:r>
            <a:r>
              <a:rPr spc="5" dirty="0">
                <a:solidFill>
                  <a:srgbClr val="B20000"/>
                </a:solidFill>
              </a:rPr>
              <a:t>the </a:t>
            </a:r>
            <a:r>
              <a:rPr spc="40" dirty="0">
                <a:solidFill>
                  <a:srgbClr val="B20000"/>
                </a:solidFill>
              </a:rPr>
              <a:t> </a:t>
            </a:r>
            <a:r>
              <a:rPr spc="-65" dirty="0">
                <a:solidFill>
                  <a:srgbClr val="B20000"/>
                </a:solidFill>
              </a:rPr>
              <a:t>chimneys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265" y="573976"/>
            <a:ext cx="3871366" cy="229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174" y="247630"/>
            <a:ext cx="4084852" cy="300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B20000"/>
                </a:solidFill>
              </a:rPr>
              <a:t>Points </a:t>
            </a:r>
            <a:r>
              <a:rPr spc="-45" dirty="0">
                <a:solidFill>
                  <a:srgbClr val="B20000"/>
                </a:solidFill>
              </a:rPr>
              <a:t>and</a:t>
            </a:r>
            <a:r>
              <a:rPr spc="225" dirty="0">
                <a:solidFill>
                  <a:srgbClr val="B20000"/>
                </a:solidFill>
              </a:rPr>
              <a:t> </a:t>
            </a:r>
            <a:r>
              <a:rPr spc="-80" dirty="0">
                <a:solidFill>
                  <a:srgbClr val="B20000"/>
                </a:solidFill>
              </a:rPr>
              <a:t>conics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718286"/>
            <a:ext cx="4000500" cy="211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sz="1100" i="1" spc="-35" dirty="0" smtClean="0">
                <a:solidFill>
                  <a:srgbClr val="0000B2"/>
                </a:solidFill>
                <a:latin typeface="Trebuchet MS"/>
                <a:cs typeface="Trebuchet MS"/>
              </a:rPr>
              <a:t>2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points </a:t>
            </a:r>
            <a:r>
              <a:rPr sz="1100" i="1" spc="-95" dirty="0">
                <a:solidFill>
                  <a:srgbClr val="0000B2"/>
                </a:solidFill>
                <a:latin typeface="Trebuchet MS"/>
                <a:cs typeface="Trebuchet MS"/>
              </a:rPr>
              <a:t>lie 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on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a 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unique</a:t>
            </a:r>
            <a:r>
              <a:rPr sz="1100" i="1" spc="190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85" dirty="0">
                <a:solidFill>
                  <a:srgbClr val="0000B2"/>
                </a:solidFill>
                <a:latin typeface="Trebuchet MS"/>
                <a:cs typeface="Trebuchet MS"/>
              </a:rPr>
              <a:t>line.</a:t>
            </a:r>
            <a:endParaRPr sz="1100" dirty="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030"/>
              </a:spcBef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sz="1100" i="1" spc="-35" dirty="0">
                <a:solidFill>
                  <a:srgbClr val="0000B2"/>
                </a:solidFill>
                <a:latin typeface="Trebuchet MS"/>
                <a:cs typeface="Trebuchet MS"/>
              </a:rPr>
              <a:t>3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points </a:t>
            </a: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(if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not 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collinear) </a:t>
            </a:r>
            <a:r>
              <a:rPr sz="1100" i="1" spc="-95" dirty="0">
                <a:solidFill>
                  <a:srgbClr val="0000B2"/>
                </a:solidFill>
                <a:latin typeface="Trebuchet MS"/>
                <a:cs typeface="Trebuchet MS"/>
              </a:rPr>
              <a:t>lie 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on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a 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unique  </a:t>
            </a:r>
            <a:r>
              <a:rPr sz="1100" i="1" spc="-10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75" dirty="0" smtClean="0">
                <a:solidFill>
                  <a:srgbClr val="0000B2"/>
                </a:solidFill>
                <a:latin typeface="Trebuchet MS"/>
                <a:cs typeface="Trebuchet MS"/>
              </a:rPr>
              <a:t>circle.</a:t>
            </a:r>
            <a:endParaRPr sz="1100" dirty="0" smtClean="0">
              <a:latin typeface="Trebuchet MS"/>
              <a:cs typeface="Trebuchet MS"/>
            </a:endParaRPr>
          </a:p>
          <a:p>
            <a:pPr marL="184150" marR="5080" indent="-171450">
              <a:lnSpc>
                <a:spcPct val="102600"/>
              </a:lnSpc>
              <a:spcBef>
                <a:spcPts val="994"/>
              </a:spcBef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sz="1100" i="1" spc="-35" dirty="0" smtClean="0">
                <a:solidFill>
                  <a:srgbClr val="0000B2"/>
                </a:solidFill>
                <a:latin typeface="Trebuchet MS"/>
                <a:cs typeface="Trebuchet MS"/>
              </a:rPr>
              <a:t>5 </a:t>
            </a:r>
            <a:r>
              <a:rPr sz="1100" i="1" spc="-50" dirty="0" smtClean="0">
                <a:solidFill>
                  <a:srgbClr val="0000B2"/>
                </a:solidFill>
                <a:latin typeface="Trebuchet MS"/>
                <a:cs typeface="Trebuchet MS"/>
              </a:rPr>
              <a:t>points </a:t>
            </a:r>
            <a:r>
              <a:rPr sz="1100" i="1" spc="-25" dirty="0" smtClean="0">
                <a:solidFill>
                  <a:srgbClr val="0000B2"/>
                </a:solidFill>
                <a:latin typeface="Trebuchet MS"/>
                <a:cs typeface="Trebuchet MS"/>
              </a:rPr>
              <a:t>(no </a:t>
            </a:r>
            <a:r>
              <a:rPr sz="1100" i="1" spc="-35" dirty="0" smtClean="0">
                <a:solidFill>
                  <a:srgbClr val="0000B2"/>
                </a:solidFill>
                <a:latin typeface="Trebuchet MS"/>
                <a:cs typeface="Trebuchet MS"/>
              </a:rPr>
              <a:t>3 </a:t>
            </a:r>
            <a:r>
              <a:rPr sz="1100" i="1" spc="-80" dirty="0" smtClean="0">
                <a:solidFill>
                  <a:srgbClr val="0000B2"/>
                </a:solidFill>
                <a:latin typeface="Trebuchet MS"/>
                <a:cs typeface="Trebuchet MS"/>
              </a:rPr>
              <a:t>of </a:t>
            </a:r>
            <a:r>
              <a:rPr sz="1100" i="1" spc="-55" dirty="0" smtClean="0">
                <a:solidFill>
                  <a:srgbClr val="0000B2"/>
                </a:solidFill>
                <a:latin typeface="Trebuchet MS"/>
                <a:cs typeface="Trebuchet MS"/>
              </a:rPr>
              <a:t>which </a:t>
            </a:r>
            <a:r>
              <a:rPr sz="1100" i="1" spc="-95" dirty="0" smtClean="0">
                <a:solidFill>
                  <a:srgbClr val="0000B2"/>
                </a:solidFill>
                <a:latin typeface="Trebuchet MS"/>
                <a:cs typeface="Trebuchet MS"/>
              </a:rPr>
              <a:t>are </a:t>
            </a:r>
            <a:r>
              <a:rPr sz="1100" i="1" spc="-65" dirty="0" smtClean="0">
                <a:solidFill>
                  <a:srgbClr val="0000B2"/>
                </a:solidFill>
                <a:latin typeface="Trebuchet MS"/>
                <a:cs typeface="Trebuchet MS"/>
              </a:rPr>
              <a:t>collinear) </a:t>
            </a:r>
            <a:r>
              <a:rPr sz="1100" i="1" spc="-95" dirty="0" smtClean="0">
                <a:solidFill>
                  <a:srgbClr val="0000B2"/>
                </a:solidFill>
                <a:latin typeface="Trebuchet MS"/>
                <a:cs typeface="Trebuchet MS"/>
              </a:rPr>
              <a:t>lie </a:t>
            </a:r>
            <a:r>
              <a:rPr sz="1100" i="1" spc="-45" dirty="0" smtClean="0">
                <a:solidFill>
                  <a:srgbClr val="0000B2"/>
                </a:solidFill>
                <a:latin typeface="Trebuchet MS"/>
                <a:cs typeface="Trebuchet MS"/>
              </a:rPr>
              <a:t>on </a:t>
            </a:r>
            <a:r>
              <a:rPr sz="1100" i="1" spc="-55" dirty="0" smtClean="0">
                <a:solidFill>
                  <a:srgbClr val="0000B2"/>
                </a:solidFill>
                <a:latin typeface="Trebuchet MS"/>
                <a:cs typeface="Trebuchet MS"/>
              </a:rPr>
              <a:t>a </a:t>
            </a:r>
            <a:r>
              <a:rPr sz="1100" i="1" spc="-65" dirty="0" smtClean="0">
                <a:solidFill>
                  <a:srgbClr val="0000B2"/>
                </a:solidFill>
                <a:latin typeface="Trebuchet MS"/>
                <a:cs typeface="Trebuchet MS"/>
              </a:rPr>
              <a:t>unique </a:t>
            </a:r>
            <a:r>
              <a:rPr sz="1100" i="1" spc="-55" dirty="0" smtClean="0">
                <a:solidFill>
                  <a:srgbClr val="0000B2"/>
                </a:solidFill>
                <a:latin typeface="Trebuchet MS"/>
                <a:cs typeface="Trebuchet MS"/>
              </a:rPr>
              <a:t>conic, which  is </a:t>
            </a:r>
            <a:r>
              <a:rPr sz="1100" i="1" spc="-85" dirty="0" smtClean="0">
                <a:solidFill>
                  <a:srgbClr val="0000B2"/>
                </a:solidFill>
                <a:latin typeface="Trebuchet MS"/>
                <a:cs typeface="Trebuchet MS"/>
              </a:rPr>
              <a:t>either </a:t>
            </a:r>
            <a:r>
              <a:rPr sz="1100" i="1" spc="-50" dirty="0" smtClean="0">
                <a:solidFill>
                  <a:srgbClr val="0000B2"/>
                </a:solidFill>
                <a:latin typeface="Trebuchet MS"/>
                <a:cs typeface="Trebuchet MS"/>
              </a:rPr>
              <a:t>an </a:t>
            </a:r>
            <a:r>
              <a:rPr sz="1100" i="1" spc="-85" dirty="0" smtClean="0">
                <a:solidFill>
                  <a:srgbClr val="0000B2"/>
                </a:solidFill>
                <a:latin typeface="Trebuchet MS"/>
                <a:cs typeface="Trebuchet MS"/>
              </a:rPr>
              <a:t>ellipse, </a:t>
            </a:r>
            <a:r>
              <a:rPr sz="1100" i="1" spc="-65" dirty="0" smtClean="0">
                <a:solidFill>
                  <a:srgbClr val="0000B2"/>
                </a:solidFill>
                <a:latin typeface="Trebuchet MS"/>
                <a:cs typeface="Trebuchet MS"/>
              </a:rPr>
              <a:t>parabola </a:t>
            </a:r>
            <a:r>
              <a:rPr sz="1100" i="1" spc="-85" dirty="0" smtClean="0">
                <a:solidFill>
                  <a:srgbClr val="0000B2"/>
                </a:solidFill>
                <a:latin typeface="Trebuchet MS"/>
                <a:cs typeface="Trebuchet MS"/>
              </a:rPr>
              <a:t>or  </a:t>
            </a:r>
            <a:r>
              <a:rPr sz="1100" i="1" spc="50" dirty="0" smtClean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65" dirty="0" smtClean="0">
                <a:solidFill>
                  <a:srgbClr val="0000B2"/>
                </a:solidFill>
                <a:latin typeface="Trebuchet MS"/>
                <a:cs typeface="Trebuchet MS"/>
              </a:rPr>
              <a:t>hyperbola.</a:t>
            </a:r>
            <a:endParaRPr sz="1100" dirty="0" smtClean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246379">
              <a:lnSpc>
                <a:spcPct val="102600"/>
              </a:lnSpc>
            </a:pPr>
            <a:r>
              <a:rPr sz="1100" spc="-40" dirty="0">
                <a:latin typeface="Tahoma"/>
                <a:cs typeface="Tahoma"/>
              </a:rPr>
              <a:t>Now </a:t>
            </a:r>
            <a:r>
              <a:rPr sz="1100" spc="-25" dirty="0">
                <a:latin typeface="Tahoma"/>
                <a:cs typeface="Tahoma"/>
              </a:rPr>
              <a:t>let </a:t>
            </a:r>
            <a:r>
              <a:rPr sz="1100" i="1" spc="60" dirty="0">
                <a:latin typeface="Trebuchet MS"/>
                <a:cs typeface="Trebuchet MS"/>
              </a:rPr>
              <a:t>O </a:t>
            </a:r>
            <a:r>
              <a:rPr sz="1100" spc="-55" dirty="0">
                <a:latin typeface="Tahoma"/>
                <a:cs typeface="Tahoma"/>
              </a:rPr>
              <a:t>be a </a:t>
            </a:r>
            <a:r>
              <a:rPr sz="1100" spc="-5" dirty="0">
                <a:latin typeface="Tahoma"/>
                <a:cs typeface="Tahoma"/>
              </a:rPr>
              <a:t>“correct” </a:t>
            </a:r>
            <a:r>
              <a:rPr sz="1100" spc="-35" dirty="0">
                <a:latin typeface="Tahoma"/>
                <a:cs typeface="Tahoma"/>
              </a:rPr>
              <a:t>viewpoint </a:t>
            </a:r>
            <a:r>
              <a:rPr sz="1100" spc="-45" dirty="0">
                <a:latin typeface="Tahoma"/>
                <a:cs typeface="Tahoma"/>
              </a:rPr>
              <a:t>for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chimney </a:t>
            </a:r>
            <a:r>
              <a:rPr sz="1100" spc="-55" dirty="0">
                <a:latin typeface="Tahoma"/>
                <a:cs typeface="Tahoma"/>
              </a:rPr>
              <a:t>order 1234.  </a:t>
            </a:r>
            <a:r>
              <a:rPr sz="1100" spc="-25" dirty="0">
                <a:latin typeface="Tahoma"/>
                <a:cs typeface="Tahoma"/>
              </a:rPr>
              <a:t>Then </a:t>
            </a:r>
            <a:r>
              <a:rPr sz="1100" spc="-45" dirty="0">
                <a:latin typeface="Tahoma"/>
                <a:cs typeface="Tahoma"/>
              </a:rPr>
              <a:t>our </a:t>
            </a:r>
            <a:r>
              <a:rPr sz="1100" spc="-30" dirty="0">
                <a:latin typeface="Tahoma"/>
                <a:cs typeface="Tahoma"/>
              </a:rPr>
              <a:t>“viewing </a:t>
            </a:r>
            <a:r>
              <a:rPr sz="1100" spc="-25" dirty="0">
                <a:latin typeface="Tahoma"/>
                <a:cs typeface="Tahoma"/>
              </a:rPr>
              <a:t>hyperbola” </a:t>
            </a:r>
            <a:r>
              <a:rPr sz="1100" b="1" spc="260" dirty="0">
                <a:latin typeface="Edwardian Script ITC" panose="030303020407070D0804" pitchFamily="66" charset="0"/>
                <a:cs typeface="Arial"/>
              </a:rPr>
              <a:t>H</a:t>
            </a:r>
            <a:r>
              <a:rPr sz="1100" i="1" spc="260" dirty="0">
                <a:latin typeface="Arial"/>
                <a:cs typeface="Arial"/>
              </a:rPr>
              <a:t> </a:t>
            </a:r>
            <a:r>
              <a:rPr sz="1100" spc="-35" dirty="0">
                <a:latin typeface="Tahoma"/>
                <a:cs typeface="Tahoma"/>
              </a:rPr>
              <a:t>is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0" dirty="0">
                <a:latin typeface="Tahoma"/>
                <a:cs typeface="Tahoma"/>
              </a:rPr>
              <a:t>unique </a:t>
            </a:r>
            <a:r>
              <a:rPr sz="1100" spc="-30" dirty="0" smtClean="0">
                <a:latin typeface="Tahoma"/>
                <a:cs typeface="Tahoma"/>
              </a:rPr>
              <a:t>conic</a:t>
            </a:r>
            <a:r>
              <a:rPr lang="en-GB" sz="1100" spc="-50" dirty="0" smtClean="0">
                <a:latin typeface="Tahoma"/>
                <a:cs typeface="Tahoma"/>
              </a:rPr>
              <a:t> </a:t>
            </a:r>
            <a:r>
              <a:rPr sz="1100" spc="-40" dirty="0" smtClean="0">
                <a:latin typeface="Tahoma"/>
                <a:cs typeface="Tahoma"/>
              </a:rPr>
              <a:t>through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73660" algn="ctr">
              <a:lnSpc>
                <a:spcPct val="100000"/>
              </a:lnSpc>
            </a:pP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1</a:t>
            </a:r>
            <a:r>
              <a:rPr sz="1100" i="1" spc="-10" dirty="0">
                <a:latin typeface="Verdana"/>
                <a:cs typeface="Verdana"/>
              </a:rPr>
              <a:t>,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2</a:t>
            </a:r>
            <a:r>
              <a:rPr sz="1100" i="1" spc="-10" dirty="0">
                <a:latin typeface="Verdana"/>
                <a:cs typeface="Verdana"/>
              </a:rPr>
              <a:t>,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3</a:t>
            </a:r>
            <a:r>
              <a:rPr sz="1100" i="1" spc="-10" dirty="0">
                <a:latin typeface="Verdana"/>
                <a:cs typeface="Verdana"/>
              </a:rPr>
              <a:t>,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4</a:t>
            </a:r>
            <a:r>
              <a:rPr sz="1100" i="1" spc="-10" dirty="0">
                <a:latin typeface="Verdana"/>
                <a:cs typeface="Verdana"/>
              </a:rPr>
              <a:t>, </a:t>
            </a:r>
            <a:r>
              <a:rPr sz="1100" i="1" spc="20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Trebuchet MS"/>
                <a:cs typeface="Trebuchet MS"/>
              </a:rPr>
              <a:t>O</a:t>
            </a:r>
            <a:r>
              <a:rPr sz="1100" i="1" spc="20" dirty="0">
                <a:latin typeface="Verdana"/>
                <a:cs typeface="Verdana"/>
              </a:rPr>
              <a:t>.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20" dirty="0">
                <a:latin typeface="Tahoma"/>
                <a:cs typeface="Tahoma"/>
              </a:rPr>
              <a:t>The point </a:t>
            </a:r>
            <a:r>
              <a:rPr sz="1100" i="1" spc="60" dirty="0">
                <a:latin typeface="Trebuchet MS"/>
                <a:cs typeface="Trebuchet MS"/>
              </a:rPr>
              <a:t>O </a:t>
            </a:r>
            <a:r>
              <a:rPr sz="1100" spc="-35" dirty="0">
                <a:latin typeface="Tahoma"/>
                <a:cs typeface="Tahoma"/>
              </a:rPr>
              <a:t>could </a:t>
            </a:r>
            <a:r>
              <a:rPr sz="1100" spc="-55" dirty="0">
                <a:latin typeface="Tahoma"/>
                <a:cs typeface="Tahoma"/>
              </a:rPr>
              <a:t>be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70" dirty="0">
                <a:latin typeface="Tahoma"/>
                <a:cs typeface="Tahoma"/>
              </a:rPr>
              <a:t>one </a:t>
            </a:r>
            <a:r>
              <a:rPr sz="1100" spc="-60" dirty="0">
                <a:latin typeface="Tahoma"/>
                <a:cs typeface="Tahoma"/>
              </a:rPr>
              <a:t>beyond </a:t>
            </a:r>
            <a:r>
              <a:rPr sz="1100" spc="-30" dirty="0">
                <a:latin typeface="Tahoma"/>
                <a:cs typeface="Tahoma"/>
              </a:rPr>
              <a:t>Ebury </a:t>
            </a:r>
            <a:r>
              <a:rPr sz="1100" spc="-25" dirty="0">
                <a:latin typeface="Tahoma"/>
                <a:cs typeface="Tahoma"/>
              </a:rPr>
              <a:t>Bridge </a:t>
            </a:r>
            <a:r>
              <a:rPr sz="1100" spc="-15" dirty="0" smtClean="0">
                <a:latin typeface="Tahoma"/>
                <a:cs typeface="Tahoma"/>
              </a:rPr>
              <a:t>at</a:t>
            </a:r>
            <a:r>
              <a:rPr lang="en-GB" sz="1100" spc="-50" dirty="0" smtClean="0">
                <a:latin typeface="Tahoma"/>
                <a:cs typeface="Tahoma"/>
              </a:rPr>
              <a:t> </a:t>
            </a:r>
            <a:r>
              <a:rPr sz="1100" spc="-35" dirty="0" smtClean="0">
                <a:latin typeface="Tahoma"/>
                <a:cs typeface="Tahoma"/>
              </a:rPr>
              <a:t>infinity</a:t>
            </a:r>
            <a:r>
              <a:rPr sz="1100" spc="-35" dirty="0"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>
                <a:solidFill>
                  <a:srgbClr val="B20000"/>
                </a:solidFill>
              </a:rPr>
              <a:t>Chasles’</a:t>
            </a:r>
            <a:r>
              <a:rPr spc="75" dirty="0">
                <a:solidFill>
                  <a:srgbClr val="B20000"/>
                </a:solidFill>
              </a:rPr>
              <a:t> </a:t>
            </a:r>
            <a:r>
              <a:rPr spc="-10" dirty="0">
                <a:solidFill>
                  <a:srgbClr val="B20000"/>
                </a:solidFill>
              </a:rPr>
              <a:t>Theorem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891905"/>
            <a:ext cx="1885950" cy="11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Given</a:t>
            </a:r>
            <a:r>
              <a:rPr sz="1100" i="1" spc="2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35" dirty="0">
                <a:solidFill>
                  <a:srgbClr val="0000B2"/>
                </a:solidFill>
                <a:latin typeface="Trebuchet MS"/>
                <a:cs typeface="Trebuchet MS"/>
              </a:rPr>
              <a:t>5</a:t>
            </a:r>
            <a:r>
              <a:rPr sz="1100" i="1" spc="20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points</a:t>
            </a:r>
            <a:r>
              <a:rPr sz="1100" i="1" spc="2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10" dirty="0">
                <a:solidFill>
                  <a:srgbClr val="0000B2"/>
                </a:solidFill>
                <a:latin typeface="Trebuchet MS"/>
                <a:cs typeface="Trebuchet MS"/>
              </a:rPr>
              <a:t>C</a:t>
            </a:r>
            <a:r>
              <a:rPr sz="1200" spc="-15" baseline="-10416" dirty="0">
                <a:solidFill>
                  <a:srgbClr val="0000B2"/>
                </a:solidFill>
                <a:latin typeface="Tahoma"/>
                <a:cs typeface="Tahoma"/>
              </a:rPr>
              <a:t>1</a:t>
            </a:r>
            <a:r>
              <a:rPr sz="1100" i="1" spc="-10" dirty="0">
                <a:solidFill>
                  <a:srgbClr val="0000B2"/>
                </a:solidFill>
                <a:latin typeface="Verdana"/>
                <a:cs typeface="Verdana"/>
              </a:rPr>
              <a:t>,</a:t>
            </a:r>
            <a:r>
              <a:rPr sz="1100" i="1" spc="-210" dirty="0">
                <a:solidFill>
                  <a:srgbClr val="0000B2"/>
                </a:solidFill>
                <a:latin typeface="Verdana"/>
                <a:cs typeface="Verdana"/>
              </a:rPr>
              <a:t> </a:t>
            </a:r>
            <a:r>
              <a:rPr sz="1100" i="1" spc="-10" dirty="0">
                <a:solidFill>
                  <a:srgbClr val="0000B2"/>
                </a:solidFill>
                <a:latin typeface="Trebuchet MS"/>
                <a:cs typeface="Trebuchet MS"/>
              </a:rPr>
              <a:t>C</a:t>
            </a:r>
            <a:r>
              <a:rPr sz="1200" spc="-15" baseline="-10416" dirty="0">
                <a:solidFill>
                  <a:srgbClr val="0000B2"/>
                </a:solidFill>
                <a:latin typeface="Tahoma"/>
                <a:cs typeface="Tahoma"/>
              </a:rPr>
              <a:t>2</a:t>
            </a:r>
            <a:r>
              <a:rPr sz="1100" i="1" spc="-10" dirty="0">
                <a:solidFill>
                  <a:srgbClr val="0000B2"/>
                </a:solidFill>
                <a:latin typeface="Verdana"/>
                <a:cs typeface="Verdana"/>
              </a:rPr>
              <a:t>,</a:t>
            </a:r>
            <a:r>
              <a:rPr sz="1100" i="1" spc="-210" dirty="0">
                <a:solidFill>
                  <a:srgbClr val="0000B2"/>
                </a:solidFill>
                <a:latin typeface="Verdana"/>
                <a:cs typeface="Verdana"/>
              </a:rPr>
              <a:t> </a:t>
            </a:r>
            <a:r>
              <a:rPr sz="1100" i="1" spc="-10" dirty="0">
                <a:solidFill>
                  <a:srgbClr val="0000B2"/>
                </a:solidFill>
                <a:latin typeface="Trebuchet MS"/>
                <a:cs typeface="Trebuchet MS"/>
              </a:rPr>
              <a:t>C</a:t>
            </a:r>
            <a:r>
              <a:rPr sz="1200" spc="-15" baseline="-10416" dirty="0">
                <a:solidFill>
                  <a:srgbClr val="0000B2"/>
                </a:solidFill>
                <a:latin typeface="Tahoma"/>
                <a:cs typeface="Tahoma"/>
              </a:rPr>
              <a:t>3</a:t>
            </a:r>
            <a:r>
              <a:rPr sz="1100" i="1" spc="-10" dirty="0">
                <a:solidFill>
                  <a:srgbClr val="0000B2"/>
                </a:solidFill>
                <a:latin typeface="Verdana"/>
                <a:cs typeface="Verdana"/>
              </a:rPr>
              <a:t>,</a:t>
            </a:r>
            <a:r>
              <a:rPr sz="1100" i="1" spc="-210" dirty="0">
                <a:solidFill>
                  <a:srgbClr val="0000B2"/>
                </a:solidFill>
                <a:latin typeface="Verdana"/>
                <a:cs typeface="Verdana"/>
              </a:rPr>
              <a:t> </a:t>
            </a:r>
            <a:r>
              <a:rPr sz="1100" i="1" spc="-10" dirty="0">
                <a:solidFill>
                  <a:srgbClr val="0000B2"/>
                </a:solidFill>
                <a:latin typeface="Trebuchet MS"/>
                <a:cs typeface="Trebuchet MS"/>
              </a:rPr>
              <a:t>C</a:t>
            </a:r>
            <a:r>
              <a:rPr sz="1200" spc="-15" baseline="-10416" dirty="0">
                <a:solidFill>
                  <a:srgbClr val="0000B2"/>
                </a:solidFill>
                <a:latin typeface="Tahoma"/>
                <a:cs typeface="Tahoma"/>
              </a:rPr>
              <a:t>4</a:t>
            </a:r>
            <a:r>
              <a:rPr sz="1100" i="1" spc="-10" dirty="0">
                <a:solidFill>
                  <a:srgbClr val="0000B2"/>
                </a:solidFill>
                <a:latin typeface="Verdana"/>
                <a:cs typeface="Verdana"/>
              </a:rPr>
              <a:t>,</a:t>
            </a:r>
            <a:r>
              <a:rPr sz="1100" i="1" spc="-210" dirty="0">
                <a:solidFill>
                  <a:srgbClr val="0000B2"/>
                </a:solidFill>
                <a:latin typeface="Verdana"/>
                <a:cs typeface="Verdana"/>
              </a:rPr>
              <a:t> </a:t>
            </a:r>
            <a:r>
              <a:rPr sz="1100" i="1" spc="60" dirty="0">
                <a:solidFill>
                  <a:srgbClr val="0000B2"/>
                </a:solidFill>
                <a:latin typeface="Trebuchet MS"/>
                <a:cs typeface="Trebuchet MS"/>
              </a:rPr>
              <a:t>O 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on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a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conic </a:t>
            </a:r>
            <a:r>
              <a:rPr sz="1100" i="1" spc="-70" dirty="0">
                <a:solidFill>
                  <a:srgbClr val="0000B2"/>
                </a:solidFill>
                <a:latin typeface="Trebuchet MS"/>
                <a:cs typeface="Trebuchet MS"/>
              </a:rPr>
              <a:t>curve,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the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cross-ratio  </a:t>
            </a:r>
            <a:r>
              <a:rPr sz="1100" i="1" spc="-90" dirty="0">
                <a:solidFill>
                  <a:srgbClr val="0000B2"/>
                </a:solidFill>
                <a:latin typeface="Trebuchet MS"/>
                <a:cs typeface="Trebuchet MS"/>
              </a:rPr>
              <a:t>r  </a:t>
            </a:r>
            <a:r>
              <a:rPr sz="1100" i="1" spc="-80" dirty="0">
                <a:solidFill>
                  <a:srgbClr val="0000B2"/>
                </a:solidFill>
                <a:latin typeface="Trebuchet MS"/>
                <a:cs typeface="Trebuchet MS"/>
              </a:rPr>
              <a:t>of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the</a:t>
            </a:r>
            <a:r>
              <a:rPr sz="1100" i="1" spc="5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70" dirty="0">
                <a:solidFill>
                  <a:srgbClr val="0000B2"/>
                </a:solidFill>
                <a:latin typeface="Trebuchet MS"/>
                <a:cs typeface="Trebuchet MS"/>
              </a:rPr>
              <a:t>lines</a:t>
            </a:r>
            <a:endParaRPr sz="1100">
              <a:latin typeface="Trebuchet MS"/>
              <a:cs typeface="Trebuchet MS"/>
            </a:endParaRPr>
          </a:p>
          <a:p>
            <a:pPr marL="54610" algn="ctr">
              <a:lnSpc>
                <a:spcPct val="100000"/>
              </a:lnSpc>
              <a:spcBef>
                <a:spcPts val="35"/>
              </a:spcBef>
            </a:pPr>
            <a:r>
              <a:rPr sz="1100" i="1" spc="5" dirty="0">
                <a:solidFill>
                  <a:srgbClr val="0000B2"/>
                </a:solidFill>
                <a:latin typeface="Trebuchet MS"/>
                <a:cs typeface="Trebuchet MS"/>
              </a:rPr>
              <a:t>OC</a:t>
            </a:r>
            <a:r>
              <a:rPr sz="1200" spc="7" baseline="-10416" dirty="0">
                <a:solidFill>
                  <a:srgbClr val="0000B2"/>
                </a:solidFill>
                <a:latin typeface="Tahoma"/>
                <a:cs typeface="Tahoma"/>
              </a:rPr>
              <a:t>1</a:t>
            </a:r>
            <a:r>
              <a:rPr sz="1100" i="1" spc="5" dirty="0">
                <a:solidFill>
                  <a:srgbClr val="0000B2"/>
                </a:solidFill>
                <a:latin typeface="Verdana"/>
                <a:cs typeface="Verdana"/>
              </a:rPr>
              <a:t>, </a:t>
            </a:r>
            <a:r>
              <a:rPr sz="1100" i="1" spc="5" dirty="0">
                <a:solidFill>
                  <a:srgbClr val="0000B2"/>
                </a:solidFill>
                <a:latin typeface="Trebuchet MS"/>
                <a:cs typeface="Trebuchet MS"/>
              </a:rPr>
              <a:t>OC</a:t>
            </a:r>
            <a:r>
              <a:rPr sz="1200" spc="7" baseline="-10416" dirty="0">
                <a:solidFill>
                  <a:srgbClr val="0000B2"/>
                </a:solidFill>
                <a:latin typeface="Tahoma"/>
                <a:cs typeface="Tahoma"/>
              </a:rPr>
              <a:t>2</a:t>
            </a:r>
            <a:r>
              <a:rPr sz="1100" i="1" spc="5" dirty="0">
                <a:solidFill>
                  <a:srgbClr val="0000B2"/>
                </a:solidFill>
                <a:latin typeface="Verdana"/>
                <a:cs typeface="Verdana"/>
              </a:rPr>
              <a:t>, </a:t>
            </a:r>
            <a:r>
              <a:rPr sz="1100" i="1" spc="5" dirty="0">
                <a:solidFill>
                  <a:srgbClr val="0000B2"/>
                </a:solidFill>
                <a:latin typeface="Trebuchet MS"/>
                <a:cs typeface="Trebuchet MS"/>
              </a:rPr>
              <a:t>OC</a:t>
            </a:r>
            <a:r>
              <a:rPr sz="1200" spc="7" baseline="-10416" dirty="0">
                <a:solidFill>
                  <a:srgbClr val="0000B2"/>
                </a:solidFill>
                <a:latin typeface="Tahoma"/>
                <a:cs typeface="Tahoma"/>
              </a:rPr>
              <a:t>3</a:t>
            </a:r>
            <a:r>
              <a:rPr sz="1100" i="1" spc="5" dirty="0">
                <a:solidFill>
                  <a:srgbClr val="0000B2"/>
                </a:solidFill>
                <a:latin typeface="Verdana"/>
                <a:cs typeface="Verdana"/>
              </a:rPr>
              <a:t>, </a:t>
            </a:r>
            <a:r>
              <a:rPr sz="1100" i="1" spc="10" dirty="0">
                <a:solidFill>
                  <a:srgbClr val="0000B2"/>
                </a:solidFill>
                <a:latin typeface="Verdana"/>
                <a:cs typeface="Verdana"/>
              </a:rPr>
              <a:t> </a:t>
            </a:r>
            <a:r>
              <a:rPr sz="1100" i="1" spc="25" dirty="0">
                <a:solidFill>
                  <a:srgbClr val="0000B2"/>
                </a:solidFill>
                <a:latin typeface="Trebuchet MS"/>
                <a:cs typeface="Trebuchet MS"/>
              </a:rPr>
              <a:t>OC</a:t>
            </a:r>
            <a:r>
              <a:rPr sz="1200" spc="37" baseline="-10416" dirty="0">
                <a:solidFill>
                  <a:srgbClr val="0000B2"/>
                </a:solidFill>
                <a:latin typeface="Tahoma"/>
                <a:cs typeface="Tahoma"/>
              </a:rPr>
              <a:t>4</a:t>
            </a:r>
            <a:endParaRPr sz="1200" baseline="-10416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35"/>
              </a:spcBef>
            </a:pP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does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not 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depend </a:t>
            </a:r>
            <a:r>
              <a:rPr sz="1100" i="1" spc="-45" dirty="0">
                <a:solidFill>
                  <a:srgbClr val="0000B2"/>
                </a:solidFill>
                <a:latin typeface="Trebuchet MS"/>
                <a:cs typeface="Trebuchet MS"/>
              </a:rPr>
              <a:t>on</a:t>
            </a:r>
            <a:r>
              <a:rPr sz="1100" i="1" spc="22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20" dirty="0">
                <a:solidFill>
                  <a:srgbClr val="0000B2"/>
                </a:solidFill>
                <a:latin typeface="Trebuchet MS"/>
                <a:cs typeface="Trebuchet MS"/>
              </a:rPr>
              <a:t>O.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latin typeface="Tahoma"/>
                <a:cs typeface="Tahoma"/>
              </a:rPr>
              <a:t>This </a:t>
            </a:r>
            <a:r>
              <a:rPr sz="1100" spc="-45" dirty="0">
                <a:latin typeface="Tahoma"/>
                <a:cs typeface="Tahoma"/>
              </a:rPr>
              <a:t>explains </a:t>
            </a:r>
            <a:r>
              <a:rPr sz="1100" spc="-60" dirty="0">
                <a:latin typeface="Tahoma"/>
                <a:cs typeface="Tahoma"/>
              </a:rPr>
              <a:t>why </a:t>
            </a:r>
            <a:r>
              <a:rPr sz="1100" i="1" spc="-45" dirty="0">
                <a:latin typeface="Trebuchet MS"/>
                <a:cs typeface="Trebuchet MS"/>
              </a:rPr>
              <a:t>any </a:t>
            </a:r>
            <a:r>
              <a:rPr sz="1100" spc="-20" dirty="0">
                <a:latin typeface="Tahoma"/>
                <a:cs typeface="Tahoma"/>
              </a:rPr>
              <a:t>point</a:t>
            </a:r>
            <a:r>
              <a:rPr sz="1100" spc="2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on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614" y="2141105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2055241"/>
            <a:ext cx="1840864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260" dirty="0">
                <a:latin typeface="Arial"/>
                <a:cs typeface="Arial"/>
              </a:rPr>
              <a:t>H </a:t>
            </a:r>
            <a:r>
              <a:rPr sz="1100" spc="-60" dirty="0">
                <a:latin typeface="Tahoma"/>
                <a:cs typeface="Tahoma"/>
              </a:rPr>
              <a:t>has </a:t>
            </a:r>
            <a:r>
              <a:rPr sz="1100" spc="-35" dirty="0">
                <a:latin typeface="Tahoma"/>
                <a:cs typeface="Tahoma"/>
              </a:rPr>
              <a:t>cross-ratio  </a:t>
            </a:r>
            <a:r>
              <a:rPr sz="1200" u="sng" spc="-22" baseline="31250" dirty="0">
                <a:latin typeface="Tahoma"/>
                <a:cs typeface="Tahoma"/>
              </a:rPr>
              <a:t>4  </a:t>
            </a:r>
            <a:r>
              <a:rPr sz="1100" spc="-35" dirty="0">
                <a:latin typeface="Tahoma"/>
                <a:cs typeface="Tahoma"/>
              </a:rPr>
              <a:t>relative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399" y="2366492"/>
            <a:ext cx="84328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1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2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3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4</a:t>
            </a:r>
            <a:r>
              <a:rPr sz="1100" i="1" spc="-1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38297" y="771283"/>
            <a:ext cx="1203959" cy="1364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68460" y="2151171"/>
            <a:ext cx="1543685" cy="57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0200"/>
              </a:lnSpc>
            </a:pPr>
            <a:r>
              <a:rPr sz="1100" spc="-10" dirty="0">
                <a:latin typeface="Tahoma"/>
                <a:cs typeface="Tahoma"/>
              </a:rPr>
              <a:t>Michel </a:t>
            </a:r>
            <a:r>
              <a:rPr sz="1100" spc="-50" dirty="0">
                <a:latin typeface="Tahoma"/>
                <a:cs typeface="Tahoma"/>
              </a:rPr>
              <a:t>Chasles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1793–1880  </a:t>
            </a:r>
            <a:r>
              <a:rPr sz="1100" spc="-30" dirty="0">
                <a:latin typeface="Tahoma"/>
                <a:cs typeface="Tahoma"/>
              </a:rPr>
              <a:t>Hon. </a:t>
            </a:r>
            <a:r>
              <a:rPr sz="1100" spc="-60" dirty="0">
                <a:latin typeface="Tahoma"/>
                <a:cs typeface="Tahoma"/>
              </a:rPr>
              <a:t>member </a:t>
            </a:r>
            <a:r>
              <a:rPr sz="1100" spc="45" dirty="0">
                <a:latin typeface="Tahoma"/>
                <a:cs typeface="Tahoma"/>
              </a:rPr>
              <a:t>LMS </a:t>
            </a:r>
            <a:r>
              <a:rPr sz="1100" spc="-55" dirty="0" smtClean="0">
                <a:latin typeface="Tahoma"/>
                <a:cs typeface="Tahoma"/>
              </a:rPr>
              <a:t>1867</a:t>
            </a:r>
            <a:endParaRPr lang="en-GB" sz="1100" spc="-55" dirty="0" smtClean="0">
              <a:latin typeface="Tahoma"/>
              <a:cs typeface="Tahoma"/>
            </a:endParaRPr>
          </a:p>
          <a:p>
            <a:pPr marL="12065" marR="5080" algn="ctr">
              <a:lnSpc>
                <a:spcPct val="110200"/>
              </a:lnSpc>
            </a:pPr>
            <a:r>
              <a:rPr lang="en-GB" sz="1200" i="1" dirty="0" smtClean="0">
                <a:latin typeface="Verdana"/>
                <a:cs typeface="Verdana"/>
              </a:rPr>
              <a:t>AC = AB + BC</a:t>
            </a:r>
            <a:endParaRPr lang="en-GB" sz="1100" i="1" spc="-55" dirty="0">
              <a:latin typeface="Tahoma"/>
              <a:cs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62250" y="2398554"/>
            <a:ext cx="137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Wingdings 3" panose="05040102010807070707" pitchFamily="18" charset="2"/>
              </a:rPr>
              <a:t>Š </a:t>
            </a:r>
            <a:r>
              <a:rPr lang="en-GB" sz="1000" spc="600" dirty="0" smtClean="0">
                <a:latin typeface="Wingdings 3" panose="05040102010807070707" pitchFamily="18" charset="2"/>
              </a:rPr>
              <a:t> </a:t>
            </a:r>
            <a:r>
              <a:rPr lang="en-GB" sz="1000" dirty="0" err="1" smtClean="0">
                <a:latin typeface="Wingdings 3" panose="05040102010807070707" pitchFamily="18" charset="2"/>
              </a:rPr>
              <a:t>Š</a:t>
            </a:r>
            <a:r>
              <a:rPr lang="en-GB" sz="1000" dirty="0" smtClean="0">
                <a:latin typeface="Wingdings 3" panose="05040102010807070707" pitchFamily="18" charset="2"/>
              </a:rPr>
              <a:t> </a:t>
            </a:r>
            <a:r>
              <a:rPr lang="en-GB" sz="1000" spc="600" dirty="0" smtClean="0">
                <a:latin typeface="Wingdings 3" panose="05040102010807070707" pitchFamily="18" charset="2"/>
              </a:rPr>
              <a:t> </a:t>
            </a:r>
            <a:r>
              <a:rPr lang="en-GB" sz="1000" dirty="0" err="1" smtClean="0">
                <a:latin typeface="Wingdings 3" panose="05040102010807070707" pitchFamily="18" charset="2"/>
              </a:rPr>
              <a:t>š</a:t>
            </a:r>
            <a:endParaRPr lang="en-GB" sz="1000" dirty="0">
              <a:latin typeface="Wingdings 3" panose="05040102010807070707" pitchFamily="18" charset="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Bad</a:t>
            </a:r>
            <a:r>
              <a:rPr spc="50" dirty="0"/>
              <a:t> </a:t>
            </a:r>
            <a:r>
              <a:rPr spc="-10" dirty="0"/>
              <a:t>timing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368020"/>
            <a:ext cx="1574800" cy="1049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8258" y="1277340"/>
            <a:ext cx="151955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Tahoma"/>
                <a:cs typeface="Tahoma"/>
              </a:rPr>
              <a:t>Dismantling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chimneys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4" y="1519910"/>
            <a:ext cx="3034665" cy="178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19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1139456" y="124904"/>
            <a:ext cx="2489911" cy="333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/>
              <a:t>Trait´e  </a:t>
            </a:r>
            <a:r>
              <a:rPr spc="-95" dirty="0"/>
              <a:t>des  </a:t>
            </a:r>
            <a:r>
              <a:rPr spc="-50" dirty="0"/>
              <a:t>Sections</a:t>
            </a:r>
            <a:r>
              <a:rPr spc="-100" dirty="0"/>
              <a:t> </a:t>
            </a:r>
            <a:r>
              <a:rPr spc="-65" dirty="0"/>
              <a:t>Coniques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465188"/>
            <a:ext cx="12319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Tahoma"/>
                <a:cs typeface="Tahoma"/>
              </a:rPr>
              <a:t>Extract </a:t>
            </a:r>
            <a:r>
              <a:rPr sz="1100" spc="-40" dirty="0">
                <a:latin typeface="Tahoma"/>
                <a:cs typeface="Tahoma"/>
              </a:rPr>
              <a:t>from </a:t>
            </a:r>
            <a:r>
              <a:rPr sz="1100" spc="-65" dirty="0">
                <a:latin typeface="Tahoma"/>
                <a:cs typeface="Tahoma"/>
              </a:rPr>
              <a:t>page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3: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755" y="860511"/>
            <a:ext cx="3083966" cy="1743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5898" y="3023628"/>
            <a:ext cx="228663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Tahoma"/>
                <a:cs typeface="Tahoma"/>
              </a:rPr>
              <a:t>“rapport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anharmonique”=“cross-ratio”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Where </a:t>
            </a:r>
            <a:r>
              <a:rPr spc="20" dirty="0"/>
              <a:t>to </a:t>
            </a:r>
            <a:r>
              <a:rPr spc="-40" dirty="0"/>
              <a:t>position </a:t>
            </a:r>
            <a:r>
              <a:rPr spc="5" dirty="0"/>
              <a:t>the </a:t>
            </a:r>
            <a:r>
              <a:rPr spc="120" dirty="0"/>
              <a:t> </a:t>
            </a:r>
            <a:r>
              <a:rPr spc="-45" dirty="0"/>
              <a:t>camera?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300" y="564803"/>
            <a:ext cx="1541983" cy="246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3678" y="564803"/>
            <a:ext cx="1541983" cy="2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46527" y="3073082"/>
            <a:ext cx="187578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Tahoma"/>
                <a:cs typeface="Tahoma"/>
              </a:rPr>
              <a:t>Parallel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40" dirty="0">
                <a:latin typeface="Tahoma"/>
                <a:cs typeface="Tahoma"/>
              </a:rPr>
              <a:t>the other</a:t>
            </a:r>
            <a:r>
              <a:rPr sz="1100" spc="10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asymptote!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Harmonic</a:t>
            </a:r>
            <a:r>
              <a:rPr spc="60" dirty="0"/>
              <a:t> </a:t>
            </a:r>
            <a:r>
              <a:rPr spc="-5" dirty="0"/>
              <a:t>ratio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383362"/>
            <a:ext cx="175513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0" dirty="0">
                <a:latin typeface="Tahoma"/>
                <a:cs typeface="Tahoma"/>
              </a:rPr>
              <a:t>Relative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45" dirty="0">
                <a:latin typeface="Tahoma"/>
                <a:cs typeface="Tahoma"/>
              </a:rPr>
              <a:t>our </a:t>
            </a:r>
            <a:r>
              <a:rPr sz="1100" spc="-40" dirty="0">
                <a:latin typeface="Tahoma"/>
                <a:cs typeface="Tahoma"/>
              </a:rPr>
              <a:t>hyperbola </a:t>
            </a:r>
            <a:r>
              <a:rPr sz="1100" b="1" spc="260" dirty="0" smtClean="0">
                <a:latin typeface="Edwardian Script ITC" panose="030303020407070D0804" pitchFamily="66" charset="0"/>
                <a:cs typeface="Arial"/>
              </a:rPr>
              <a:t>H</a:t>
            </a:r>
            <a:r>
              <a:rPr sz="1100" spc="-90" dirty="0" smtClean="0">
                <a:latin typeface="Tahoma"/>
                <a:cs typeface="Tahoma"/>
              </a:rPr>
              <a:t>: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523" y="538988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u="sng" spc="-15" dirty="0"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2523" y="641312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4" y="555434"/>
            <a:ext cx="275844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 indent="-114935">
              <a:lnSpc>
                <a:spcPct val="100000"/>
              </a:lnSpc>
              <a:buFont typeface="Meiryo"/>
              <a:buChar char="•"/>
              <a:tabLst>
                <a:tab pos="128270" algn="l"/>
                <a:tab pos="2706370" algn="l"/>
              </a:tabLst>
            </a:pP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4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four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chimneys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define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cross-ratio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spc="-3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94" y="727519"/>
            <a:ext cx="35471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 indent="-114935">
              <a:lnSpc>
                <a:spcPct val="100000"/>
              </a:lnSpc>
              <a:buFont typeface="Meiryo"/>
              <a:buChar char="•"/>
              <a:tabLst>
                <a:tab pos="128270" algn="l"/>
              </a:tabLst>
            </a:pPr>
            <a:r>
              <a:rPr sz="1100" spc="-50" dirty="0">
                <a:latin typeface="Tahoma"/>
                <a:cs typeface="Tahoma"/>
              </a:rPr>
              <a:t>any </a:t>
            </a:r>
            <a:r>
              <a:rPr sz="1100" spc="-55" dirty="0">
                <a:latin typeface="Tahoma"/>
                <a:cs typeface="Tahoma"/>
              </a:rPr>
              <a:t>3 </a:t>
            </a:r>
            <a:r>
              <a:rPr sz="1100" spc="-50" dirty="0">
                <a:latin typeface="Tahoma"/>
                <a:cs typeface="Tahoma"/>
              </a:rPr>
              <a:t>chimneys and </a:t>
            </a:r>
            <a:r>
              <a:rPr sz="1100" spc="-55" dirty="0">
                <a:latin typeface="Tahoma"/>
                <a:cs typeface="Tahoma"/>
              </a:rPr>
              <a:t>a </a:t>
            </a:r>
            <a:r>
              <a:rPr sz="1100" spc="-20" dirty="0">
                <a:latin typeface="Tahoma"/>
                <a:cs typeface="Tahoma"/>
              </a:rPr>
              <a:t>point </a:t>
            </a:r>
            <a:r>
              <a:rPr sz="1100" spc="-15" dirty="0">
                <a:latin typeface="Tahoma"/>
                <a:cs typeface="Tahoma"/>
              </a:rPr>
              <a:t>at </a:t>
            </a:r>
            <a:r>
              <a:rPr sz="1100" i="1" spc="-10" dirty="0">
                <a:latin typeface="Meiryo"/>
                <a:cs typeface="Meiryo"/>
              </a:rPr>
              <a:t>∞ </a:t>
            </a:r>
            <a:r>
              <a:rPr sz="1100" spc="-55" dirty="0">
                <a:latin typeface="Tahoma"/>
                <a:cs typeface="Tahoma"/>
              </a:rPr>
              <a:t>define a </a:t>
            </a:r>
            <a:r>
              <a:rPr sz="1100" spc="-35" dirty="0">
                <a:latin typeface="Tahoma"/>
                <a:cs typeface="Tahoma"/>
              </a:rPr>
              <a:t>cross-ratio of  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2.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1894748"/>
            <a:ext cx="108331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sz="1100" spc="-35" dirty="0">
                <a:latin typeface="Tahoma"/>
                <a:cs typeface="Tahoma"/>
              </a:rPr>
              <a:t>Chasles’ </a:t>
            </a:r>
            <a:r>
              <a:rPr sz="1100" spc="-55" dirty="0">
                <a:latin typeface="Tahoma"/>
                <a:cs typeface="Tahoma"/>
              </a:rPr>
              <a:t>theorem  </a:t>
            </a:r>
            <a:r>
              <a:rPr sz="1100" spc="-45" dirty="0">
                <a:latin typeface="Tahoma"/>
                <a:cs typeface="Tahoma"/>
              </a:rPr>
              <a:t>then </a:t>
            </a:r>
            <a:r>
              <a:rPr sz="1100" spc="-35" dirty="0">
                <a:latin typeface="Tahoma"/>
                <a:cs typeface="Tahoma"/>
              </a:rPr>
              <a:t>implies </a:t>
            </a:r>
            <a:r>
              <a:rPr sz="1100" spc="-15" dirty="0">
                <a:latin typeface="Tahoma"/>
                <a:cs typeface="Tahoma"/>
              </a:rPr>
              <a:t>that  </a:t>
            </a:r>
            <a:r>
              <a:rPr sz="1100" i="1" spc="-35" dirty="0">
                <a:latin typeface="Trebuchet MS"/>
                <a:cs typeface="Trebuchet MS"/>
              </a:rPr>
              <a:t>x</a:t>
            </a:r>
            <a:r>
              <a:rPr sz="1200" spc="-52" baseline="-10416" dirty="0">
                <a:latin typeface="Tahoma"/>
                <a:cs typeface="Tahoma"/>
              </a:rPr>
              <a:t>1 </a:t>
            </a:r>
            <a:r>
              <a:rPr sz="1100" i="1" spc="-40" dirty="0">
                <a:latin typeface="Meiryo"/>
                <a:cs typeface="Meiryo"/>
              </a:rPr>
              <a:t>− </a:t>
            </a:r>
            <a:r>
              <a:rPr sz="1100" i="1" spc="-35" dirty="0">
                <a:latin typeface="Trebuchet MS"/>
                <a:cs typeface="Trebuchet MS"/>
              </a:rPr>
              <a:t>x</a:t>
            </a:r>
            <a:r>
              <a:rPr sz="1200" spc="-52" baseline="-10416" dirty="0">
                <a:latin typeface="Tahoma"/>
                <a:cs typeface="Tahoma"/>
              </a:rPr>
              <a:t>2 </a:t>
            </a:r>
            <a:r>
              <a:rPr sz="1100" spc="45" dirty="0">
                <a:latin typeface="Tahoma"/>
                <a:cs typeface="Tahoma"/>
              </a:rPr>
              <a:t>= </a:t>
            </a:r>
            <a:r>
              <a:rPr sz="1100" i="1" spc="-35" dirty="0">
                <a:latin typeface="Trebuchet MS"/>
                <a:cs typeface="Trebuchet MS"/>
              </a:rPr>
              <a:t>x</a:t>
            </a:r>
            <a:r>
              <a:rPr sz="1200" spc="-52" baseline="-10416" dirty="0">
                <a:latin typeface="Tahoma"/>
                <a:cs typeface="Tahoma"/>
              </a:rPr>
              <a:t>2 </a:t>
            </a:r>
            <a:r>
              <a:rPr sz="1100" i="1" spc="-40" dirty="0">
                <a:latin typeface="Meiryo"/>
                <a:cs typeface="Meiryo"/>
              </a:rPr>
              <a:t>−</a:t>
            </a:r>
            <a:r>
              <a:rPr sz="1100" i="1" spc="-95" dirty="0">
                <a:latin typeface="Meiryo"/>
                <a:cs typeface="Meiryo"/>
              </a:rPr>
              <a:t> </a:t>
            </a:r>
            <a:r>
              <a:rPr sz="1100" i="1" spc="-15" dirty="0">
                <a:latin typeface="Trebuchet MS"/>
                <a:cs typeface="Trebuchet MS"/>
              </a:rPr>
              <a:t>x</a:t>
            </a:r>
            <a:r>
              <a:rPr sz="1200" spc="-22" baseline="-10416" dirty="0">
                <a:latin typeface="Tahoma"/>
                <a:cs typeface="Tahoma"/>
              </a:rPr>
              <a:t>3</a:t>
            </a:r>
            <a:r>
              <a:rPr sz="1100" spc="-1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1434" y="906741"/>
            <a:ext cx="2148455" cy="2405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Permutating</a:t>
            </a:r>
            <a:r>
              <a:rPr spc="95" dirty="0"/>
              <a:t> </a:t>
            </a:r>
            <a:r>
              <a:rPr spc="-55" dirty="0"/>
              <a:t>cross-ratios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366824"/>
            <a:ext cx="399986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65" dirty="0">
                <a:latin typeface="Tahoma"/>
                <a:cs typeface="Tahoma"/>
              </a:rPr>
              <a:t>A </a:t>
            </a:r>
            <a:r>
              <a:rPr sz="1100" spc="-50" dirty="0">
                <a:latin typeface="Tahoma"/>
                <a:cs typeface="Tahoma"/>
              </a:rPr>
              <a:t>re-ordering </a:t>
            </a:r>
            <a:r>
              <a:rPr sz="1100" spc="-65" dirty="0">
                <a:latin typeface="Tahoma"/>
                <a:cs typeface="Tahoma"/>
              </a:rPr>
              <a:t>may </a:t>
            </a:r>
            <a:r>
              <a:rPr sz="1100" spc="-55" dirty="0">
                <a:latin typeface="Tahoma"/>
                <a:cs typeface="Tahoma"/>
              </a:rPr>
              <a:t>or </a:t>
            </a:r>
            <a:r>
              <a:rPr sz="1100" spc="-65" dirty="0">
                <a:latin typeface="Tahoma"/>
                <a:cs typeface="Tahoma"/>
              </a:rPr>
              <a:t>may </a:t>
            </a:r>
            <a:r>
              <a:rPr sz="1100" spc="-30" dirty="0">
                <a:latin typeface="Tahoma"/>
                <a:cs typeface="Tahoma"/>
              </a:rPr>
              <a:t>not </a:t>
            </a:r>
            <a:r>
              <a:rPr sz="1100" spc="-35" dirty="0">
                <a:latin typeface="Tahoma"/>
                <a:cs typeface="Tahoma"/>
              </a:rPr>
              <a:t>affect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35" dirty="0">
                <a:latin typeface="Tahoma"/>
                <a:cs typeface="Tahoma"/>
              </a:rPr>
              <a:t>cross-ratio </a:t>
            </a:r>
            <a:r>
              <a:rPr sz="1100" i="1" spc="-90" dirty="0">
                <a:latin typeface="Trebuchet MS"/>
                <a:cs typeface="Trebuchet MS"/>
              </a:rPr>
              <a:t>r </a:t>
            </a:r>
            <a:r>
              <a:rPr sz="1100" spc="-35" dirty="0">
                <a:latin typeface="Tahoma"/>
                <a:cs typeface="Tahoma"/>
              </a:rPr>
              <a:t>. </a:t>
            </a:r>
            <a:r>
              <a:rPr sz="1100" spc="-50" dirty="0">
                <a:latin typeface="Tahoma"/>
                <a:cs typeface="Tahoma"/>
              </a:rPr>
              <a:t>Swapping </a:t>
            </a:r>
            <a:r>
              <a:rPr sz="1100" spc="-60" dirty="0">
                <a:latin typeface="Tahoma"/>
                <a:cs typeface="Tahoma"/>
              </a:rPr>
              <a:t>two  </a:t>
            </a:r>
            <a:r>
              <a:rPr sz="1100" spc="-50" dirty="0">
                <a:latin typeface="Tahoma"/>
                <a:cs typeface="Tahoma"/>
              </a:rPr>
              <a:t>chimneys </a:t>
            </a:r>
            <a:r>
              <a:rPr sz="1100" spc="-25" dirty="0">
                <a:latin typeface="Tahoma"/>
                <a:cs typeface="Tahoma"/>
              </a:rPr>
              <a:t>(like </a:t>
            </a:r>
            <a:r>
              <a:rPr sz="1100" i="1" spc="10" dirty="0">
                <a:latin typeface="Trebuchet MS"/>
                <a:cs typeface="Trebuchet MS"/>
              </a:rPr>
              <a:t>C</a:t>
            </a:r>
            <a:r>
              <a:rPr sz="1200" spc="15" baseline="-10416" dirty="0">
                <a:latin typeface="Tahoma"/>
                <a:cs typeface="Tahoma"/>
              </a:rPr>
              <a:t>2 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i="1" spc="25" dirty="0">
                <a:latin typeface="Trebuchet MS"/>
                <a:cs typeface="Trebuchet MS"/>
              </a:rPr>
              <a:t>C</a:t>
            </a:r>
            <a:r>
              <a:rPr sz="1200" spc="37" baseline="-10416" dirty="0">
                <a:latin typeface="Tahoma"/>
                <a:cs typeface="Tahoma"/>
              </a:rPr>
              <a:t>4</a:t>
            </a:r>
            <a:r>
              <a:rPr sz="1100" spc="25" dirty="0">
                <a:latin typeface="Tahoma"/>
                <a:cs typeface="Tahoma"/>
              </a:rPr>
              <a:t>)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does: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636" y="857440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u="sng" spc="-15" dirty="0"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622" y="873887"/>
            <a:ext cx="16446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latin typeface="Meiryo"/>
                <a:cs typeface="Meiryo"/>
              </a:rPr>
              <a:t>⇒</a:t>
            </a:r>
            <a:endParaRPr sz="1100"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094" y="843737"/>
            <a:ext cx="225615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3365" algn="l"/>
              </a:tabLst>
            </a:pPr>
            <a:r>
              <a:rPr sz="800" u="sng" spc="20" dirty="0">
                <a:latin typeface="Tahoma"/>
                <a:cs typeface="Tahoma"/>
              </a:rPr>
              <a:t>(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-22" baseline="-9259" dirty="0">
                <a:latin typeface="Tahoma"/>
                <a:cs typeface="Tahoma"/>
              </a:rPr>
              <a:t>1</a:t>
            </a:r>
            <a:r>
              <a:rPr sz="900" spc="-209" baseline="-9259" dirty="0">
                <a:latin typeface="Tahoma"/>
                <a:cs typeface="Tahoma"/>
              </a:rPr>
              <a:t> </a:t>
            </a:r>
            <a:r>
              <a:rPr sz="800" i="1" u="sng" spc="190" dirty="0">
                <a:latin typeface="Arial"/>
                <a:cs typeface="Arial"/>
              </a:rPr>
              <a:t>−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52" baseline="-9259" dirty="0">
                <a:latin typeface="Tahoma"/>
                <a:cs typeface="Tahoma"/>
              </a:rPr>
              <a:t>3</a:t>
            </a:r>
            <a:r>
              <a:rPr sz="800" u="sng" spc="20" dirty="0">
                <a:latin typeface="Tahoma"/>
                <a:cs typeface="Tahoma"/>
              </a:rPr>
              <a:t>)(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-22" baseline="-9259" dirty="0">
                <a:latin typeface="Tahoma"/>
                <a:cs typeface="Tahoma"/>
              </a:rPr>
              <a:t>2</a:t>
            </a:r>
            <a:r>
              <a:rPr sz="900" spc="-209" baseline="-9259" dirty="0">
                <a:latin typeface="Tahoma"/>
                <a:cs typeface="Tahoma"/>
              </a:rPr>
              <a:t> </a:t>
            </a:r>
            <a:r>
              <a:rPr sz="800" i="1" u="sng" spc="190" dirty="0">
                <a:latin typeface="Arial"/>
                <a:cs typeface="Arial"/>
              </a:rPr>
              <a:t>−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52" baseline="-9259" dirty="0">
                <a:latin typeface="Tahoma"/>
                <a:cs typeface="Tahoma"/>
              </a:rPr>
              <a:t>4</a:t>
            </a:r>
            <a:r>
              <a:rPr sz="800" u="sng" spc="20" dirty="0">
                <a:latin typeface="Tahoma"/>
                <a:cs typeface="Tahoma"/>
              </a:rPr>
              <a:t>)</a:t>
            </a:r>
            <a:r>
              <a:rPr sz="800" dirty="0">
                <a:latin typeface="Tahoma"/>
                <a:cs typeface="Tahoma"/>
              </a:rPr>
              <a:t>	</a:t>
            </a:r>
            <a:r>
              <a:rPr sz="800" u="sng" spc="20" dirty="0">
                <a:latin typeface="Tahoma"/>
                <a:cs typeface="Tahoma"/>
              </a:rPr>
              <a:t>(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-22" baseline="-9259" dirty="0">
                <a:latin typeface="Tahoma"/>
                <a:cs typeface="Tahoma"/>
              </a:rPr>
              <a:t>1</a:t>
            </a:r>
            <a:r>
              <a:rPr sz="900" spc="-209" baseline="-9259" dirty="0">
                <a:latin typeface="Tahoma"/>
                <a:cs typeface="Tahoma"/>
              </a:rPr>
              <a:t> </a:t>
            </a:r>
            <a:r>
              <a:rPr sz="800" i="1" u="sng" spc="190" dirty="0">
                <a:latin typeface="Arial"/>
                <a:cs typeface="Arial"/>
              </a:rPr>
              <a:t>−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52" baseline="-9259" dirty="0">
                <a:latin typeface="Tahoma"/>
                <a:cs typeface="Tahoma"/>
              </a:rPr>
              <a:t>3</a:t>
            </a:r>
            <a:r>
              <a:rPr sz="800" u="sng" spc="20" dirty="0">
                <a:latin typeface="Tahoma"/>
                <a:cs typeface="Tahoma"/>
              </a:rPr>
              <a:t>)(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-22" baseline="-9259" dirty="0">
                <a:latin typeface="Tahoma"/>
                <a:cs typeface="Tahoma"/>
              </a:rPr>
              <a:t>4</a:t>
            </a:r>
            <a:r>
              <a:rPr sz="900" spc="-209" baseline="-9259" dirty="0">
                <a:latin typeface="Tahoma"/>
                <a:cs typeface="Tahoma"/>
              </a:rPr>
              <a:t> </a:t>
            </a:r>
            <a:r>
              <a:rPr sz="800" i="1" u="sng" spc="190" dirty="0">
                <a:latin typeface="Arial"/>
                <a:cs typeface="Arial"/>
              </a:rPr>
              <a:t>−</a:t>
            </a:r>
            <a:r>
              <a:rPr sz="800" i="1" u="sng" spc="-15" dirty="0">
                <a:latin typeface="Arial"/>
                <a:cs typeface="Arial"/>
              </a:rPr>
              <a:t>x</a:t>
            </a:r>
            <a:r>
              <a:rPr sz="900" u="sng" spc="37" baseline="-9259" dirty="0">
                <a:latin typeface="Tahoma"/>
                <a:cs typeface="Tahoma"/>
              </a:rPr>
              <a:t>2</a:t>
            </a:r>
            <a:r>
              <a:rPr sz="800" u="sng" spc="20" dirty="0"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094" y="923480"/>
            <a:ext cx="256413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3365" algn="l"/>
              </a:tabLst>
            </a:pPr>
            <a:r>
              <a:rPr sz="800" dirty="0">
                <a:latin typeface="Tahoma"/>
                <a:cs typeface="Tahoma"/>
              </a:rPr>
              <a:t>(</a:t>
            </a:r>
            <a:r>
              <a:rPr sz="800" i="1" dirty="0">
                <a:latin typeface="Arial"/>
                <a:cs typeface="Arial"/>
              </a:rPr>
              <a:t>x</a:t>
            </a:r>
            <a:r>
              <a:rPr sz="900" baseline="-9259" dirty="0">
                <a:latin typeface="Tahoma"/>
                <a:cs typeface="Tahoma"/>
              </a:rPr>
              <a:t>1 </a:t>
            </a:r>
            <a:r>
              <a:rPr sz="800" i="1" spc="35" dirty="0">
                <a:latin typeface="Arial"/>
                <a:cs typeface="Arial"/>
              </a:rPr>
              <a:t>−x</a:t>
            </a:r>
            <a:r>
              <a:rPr sz="900" spc="52" baseline="-9259" dirty="0">
                <a:latin typeface="Tahoma"/>
                <a:cs typeface="Tahoma"/>
              </a:rPr>
              <a:t>4</a:t>
            </a:r>
            <a:r>
              <a:rPr sz="800" spc="35" dirty="0">
                <a:latin typeface="Tahoma"/>
                <a:cs typeface="Tahoma"/>
              </a:rPr>
              <a:t>)(</a:t>
            </a:r>
            <a:r>
              <a:rPr sz="800" i="1" spc="35" dirty="0">
                <a:latin typeface="Arial"/>
                <a:cs typeface="Arial"/>
              </a:rPr>
              <a:t>x</a:t>
            </a:r>
            <a:r>
              <a:rPr sz="900" spc="52" baseline="-9259" dirty="0">
                <a:latin typeface="Tahoma"/>
                <a:cs typeface="Tahoma"/>
              </a:rPr>
              <a:t>2</a:t>
            </a:r>
            <a:r>
              <a:rPr sz="900" spc="-254" baseline="-9259" dirty="0">
                <a:latin typeface="Tahoma"/>
                <a:cs typeface="Tahoma"/>
              </a:rPr>
              <a:t> </a:t>
            </a:r>
            <a:r>
              <a:rPr sz="800" i="1" spc="60" dirty="0">
                <a:latin typeface="Arial"/>
                <a:cs typeface="Arial"/>
              </a:rPr>
              <a:t>−x</a:t>
            </a:r>
            <a:r>
              <a:rPr sz="900" spc="89" baseline="-9259" dirty="0">
                <a:latin typeface="Tahoma"/>
                <a:cs typeface="Tahoma"/>
              </a:rPr>
              <a:t>3</a:t>
            </a:r>
            <a:r>
              <a:rPr sz="800" spc="60" dirty="0">
                <a:latin typeface="Tahoma"/>
                <a:cs typeface="Tahoma"/>
              </a:rPr>
              <a:t>) </a:t>
            </a:r>
            <a:r>
              <a:rPr sz="1650" spc="67" baseline="20202" dirty="0">
                <a:latin typeface="Tahoma"/>
                <a:cs typeface="Tahoma"/>
              </a:rPr>
              <a:t>=</a:t>
            </a:r>
            <a:r>
              <a:rPr sz="1650" spc="112" baseline="20202" dirty="0">
                <a:latin typeface="Tahoma"/>
                <a:cs typeface="Tahoma"/>
              </a:rPr>
              <a:t> </a:t>
            </a:r>
            <a:r>
              <a:rPr sz="800" spc="-15" dirty="0">
                <a:latin typeface="Tahoma"/>
                <a:cs typeface="Tahoma"/>
              </a:rPr>
              <a:t>3	</a:t>
            </a:r>
            <a:r>
              <a:rPr sz="800" dirty="0">
                <a:latin typeface="Tahoma"/>
                <a:cs typeface="Tahoma"/>
              </a:rPr>
              <a:t>(</a:t>
            </a:r>
            <a:r>
              <a:rPr sz="800" i="1" dirty="0">
                <a:latin typeface="Arial"/>
                <a:cs typeface="Arial"/>
              </a:rPr>
              <a:t>x</a:t>
            </a:r>
            <a:r>
              <a:rPr sz="900" baseline="-9259" dirty="0">
                <a:latin typeface="Tahoma"/>
                <a:cs typeface="Tahoma"/>
              </a:rPr>
              <a:t>1</a:t>
            </a:r>
            <a:r>
              <a:rPr sz="900" spc="-217" baseline="-9259" dirty="0">
                <a:latin typeface="Tahoma"/>
                <a:cs typeface="Tahoma"/>
              </a:rPr>
              <a:t> </a:t>
            </a:r>
            <a:r>
              <a:rPr sz="800" i="1" spc="35" dirty="0">
                <a:latin typeface="Arial"/>
                <a:cs typeface="Arial"/>
              </a:rPr>
              <a:t>−x</a:t>
            </a:r>
            <a:r>
              <a:rPr sz="900" spc="52" baseline="-9259" dirty="0">
                <a:latin typeface="Tahoma"/>
                <a:cs typeface="Tahoma"/>
              </a:rPr>
              <a:t>2</a:t>
            </a:r>
            <a:r>
              <a:rPr sz="800" spc="35" dirty="0">
                <a:latin typeface="Tahoma"/>
                <a:cs typeface="Tahoma"/>
              </a:rPr>
              <a:t>)(</a:t>
            </a:r>
            <a:r>
              <a:rPr sz="800" i="1" spc="35" dirty="0">
                <a:latin typeface="Arial"/>
                <a:cs typeface="Arial"/>
              </a:rPr>
              <a:t>x</a:t>
            </a:r>
            <a:r>
              <a:rPr sz="900" spc="52" baseline="-9259" dirty="0">
                <a:latin typeface="Tahoma"/>
                <a:cs typeface="Tahoma"/>
              </a:rPr>
              <a:t>4</a:t>
            </a:r>
            <a:r>
              <a:rPr sz="900" spc="-217" baseline="-9259" dirty="0">
                <a:latin typeface="Tahoma"/>
                <a:cs typeface="Tahoma"/>
              </a:rPr>
              <a:t> </a:t>
            </a:r>
            <a:r>
              <a:rPr sz="800" i="1" spc="55" dirty="0">
                <a:latin typeface="Arial"/>
                <a:cs typeface="Arial"/>
              </a:rPr>
              <a:t>−x</a:t>
            </a:r>
            <a:r>
              <a:rPr sz="900" spc="82" baseline="-9259" dirty="0">
                <a:latin typeface="Tahoma"/>
                <a:cs typeface="Tahoma"/>
              </a:rPr>
              <a:t>3</a:t>
            </a:r>
            <a:r>
              <a:rPr sz="800" spc="55" dirty="0">
                <a:latin typeface="Tahoma"/>
                <a:cs typeface="Tahoma"/>
              </a:rPr>
              <a:t>)</a:t>
            </a:r>
            <a:r>
              <a:rPr sz="800" spc="130" dirty="0">
                <a:latin typeface="Tahoma"/>
                <a:cs typeface="Tahoma"/>
              </a:rPr>
              <a:t> </a:t>
            </a:r>
            <a:r>
              <a:rPr sz="1650" spc="67" baseline="20202" dirty="0">
                <a:latin typeface="Tahoma"/>
                <a:cs typeface="Tahoma"/>
              </a:rPr>
              <a:t>=</a:t>
            </a:r>
            <a:r>
              <a:rPr sz="1650" spc="-104" baseline="20202" dirty="0">
                <a:latin typeface="Tahoma"/>
                <a:cs typeface="Tahoma"/>
              </a:rPr>
              <a:t> </a:t>
            </a:r>
            <a:r>
              <a:rPr sz="1650" spc="-120" baseline="20202" dirty="0">
                <a:latin typeface="Tahoma"/>
                <a:cs typeface="Tahoma"/>
              </a:rPr>
              <a:t>4</a:t>
            </a:r>
            <a:r>
              <a:rPr sz="1650" i="1" spc="-120" baseline="20202" dirty="0">
                <a:latin typeface="Verdana"/>
                <a:cs typeface="Verdana"/>
              </a:rPr>
              <a:t>.</a:t>
            </a:r>
            <a:endParaRPr sz="1650" baseline="20202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169" y="1307465"/>
            <a:ext cx="4178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800" spc="-15" dirty="0">
                <a:latin typeface="Tahoma"/>
                <a:cs typeface="Tahoma"/>
              </a:rPr>
              <a:t>3	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9169" y="1205141"/>
            <a:ext cx="11474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  <a:tab pos="796290" algn="l"/>
                <a:tab pos="1080770" algn="l"/>
              </a:tabLst>
            </a:pPr>
            <a:r>
              <a:rPr sz="800" u="sng" spc="-15" dirty="0">
                <a:latin typeface="Tahoma"/>
                <a:cs typeface="Tahoma"/>
              </a:rPr>
              <a:t>4</a:t>
            </a:r>
            <a:r>
              <a:rPr sz="800" spc="-15" dirty="0">
                <a:latin typeface="Tahoma"/>
                <a:cs typeface="Tahoma"/>
              </a:rPr>
              <a:t>	</a:t>
            </a:r>
            <a:r>
              <a:rPr sz="800" u="sng" spc="-15" dirty="0">
                <a:latin typeface="Tahoma"/>
                <a:cs typeface="Tahoma"/>
              </a:rPr>
              <a:t>3</a:t>
            </a:r>
            <a:r>
              <a:rPr sz="800" spc="-15" dirty="0">
                <a:latin typeface="Tahoma"/>
                <a:cs typeface="Tahoma"/>
              </a:rPr>
              <a:t>	</a:t>
            </a:r>
            <a:r>
              <a:rPr sz="800" u="sng" spc="-15" dirty="0">
                <a:latin typeface="Tahoma"/>
                <a:cs typeface="Tahoma"/>
              </a:rPr>
              <a:t>1</a:t>
            </a:r>
            <a:r>
              <a:rPr sz="800" spc="-15" dirty="0">
                <a:latin typeface="Tahoma"/>
                <a:cs typeface="Tahoma"/>
              </a:rPr>
              <a:t>	</a:t>
            </a:r>
            <a:r>
              <a:rPr sz="800" u="sng" spc="-15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3203" y="1307465"/>
            <a:ext cx="3638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6545" algn="l"/>
              </a:tabLst>
            </a:pPr>
            <a:r>
              <a:rPr sz="800" spc="-15" dirty="0">
                <a:latin typeface="Tahoma"/>
                <a:cs typeface="Tahoma"/>
              </a:rPr>
              <a:t>4	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94" y="1221587"/>
            <a:ext cx="33534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71115" algn="l"/>
                <a:tab pos="3016885" algn="l"/>
              </a:tabLst>
            </a:pPr>
            <a:r>
              <a:rPr sz="1100" spc="-45" dirty="0">
                <a:latin typeface="Tahoma"/>
                <a:cs typeface="Tahoma"/>
              </a:rPr>
              <a:t>One </a:t>
            </a:r>
            <a:r>
              <a:rPr sz="1100" spc="-55" dirty="0">
                <a:latin typeface="Tahoma"/>
                <a:cs typeface="Tahoma"/>
              </a:rPr>
              <a:t>achieves 6 </a:t>
            </a:r>
            <a:r>
              <a:rPr sz="1100" spc="-40" dirty="0">
                <a:latin typeface="Tahoma"/>
                <a:cs typeface="Tahoma"/>
              </a:rPr>
              <a:t>different </a:t>
            </a:r>
            <a:r>
              <a:rPr sz="1100" spc="-60" dirty="0">
                <a:latin typeface="Tahoma"/>
                <a:cs typeface="Tahoma"/>
              </a:rPr>
              <a:t>values:  </a:t>
            </a:r>
            <a:r>
              <a:rPr sz="1100" i="1" spc="-90" dirty="0">
                <a:latin typeface="Trebuchet MS"/>
                <a:cs typeface="Trebuchet MS"/>
              </a:rPr>
              <a:t>r  </a:t>
            </a:r>
            <a:r>
              <a:rPr sz="1100" spc="45" dirty="0">
                <a:latin typeface="Tahoma"/>
                <a:cs typeface="Tahoma"/>
              </a:rPr>
              <a:t>= </a:t>
            </a:r>
            <a:r>
              <a:rPr sz="1100" spc="409" dirty="0">
                <a:latin typeface="Tahoma"/>
                <a:cs typeface="Tahoma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,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spc="-80" dirty="0">
                <a:latin typeface="Tahoma"/>
                <a:cs typeface="Tahoma"/>
              </a:rPr>
              <a:t>4</a:t>
            </a:r>
            <a:r>
              <a:rPr sz="1100" i="1" spc="-80" dirty="0">
                <a:latin typeface="Verdana"/>
                <a:cs typeface="Verdana"/>
              </a:rPr>
              <a:t>,	</a:t>
            </a:r>
            <a:r>
              <a:rPr sz="1100" i="1" spc="-100" dirty="0">
                <a:latin typeface="Verdana"/>
                <a:cs typeface="Verdana"/>
              </a:rPr>
              <a:t>,</a:t>
            </a:r>
            <a:r>
              <a:rPr sz="1100" i="1" spc="35" dirty="0">
                <a:latin typeface="Verdana"/>
                <a:cs typeface="Verdana"/>
              </a:rPr>
              <a:t> </a:t>
            </a:r>
            <a:r>
              <a:rPr sz="1100" i="1" spc="-65" dirty="0">
                <a:latin typeface="Meiryo"/>
                <a:cs typeface="Meiryo"/>
              </a:rPr>
              <a:t>−</a:t>
            </a:r>
            <a:r>
              <a:rPr sz="1100" spc="-65" dirty="0">
                <a:latin typeface="Tahoma"/>
                <a:cs typeface="Tahoma"/>
              </a:rPr>
              <a:t>3</a:t>
            </a:r>
            <a:r>
              <a:rPr sz="1100" i="1" spc="-65" dirty="0">
                <a:latin typeface="Verdana"/>
                <a:cs typeface="Verdana"/>
              </a:rPr>
              <a:t>,	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40" dirty="0">
                <a:latin typeface="Meiryo"/>
                <a:cs typeface="Meiryo"/>
              </a:rPr>
              <a:t>− </a:t>
            </a:r>
            <a:r>
              <a:rPr sz="1100" i="1" spc="-5" dirty="0">
                <a:latin typeface="Meiryo"/>
                <a:cs typeface="Meiryo"/>
              </a:rPr>
              <a:t> </a:t>
            </a:r>
            <a:r>
              <a:rPr sz="1100" spc="-3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9272" y="1637474"/>
            <a:ext cx="2469337" cy="1541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Four </a:t>
            </a:r>
            <a:r>
              <a:rPr spc="-35" dirty="0"/>
              <a:t>meaningful</a:t>
            </a:r>
            <a:r>
              <a:rPr spc="250" dirty="0"/>
              <a:t> </a:t>
            </a:r>
            <a:r>
              <a:rPr spc="-80" dirty="0"/>
              <a:t>conics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638" y="633780"/>
            <a:ext cx="3695395" cy="219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82558" y="2931617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u="sng" spc="-15" dirty="0"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2558" y="303394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0566" y="2931617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u="sng" spc="-15" dirty="0"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0566" y="3033941"/>
            <a:ext cx="793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5" dirty="0"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4" y="2948063"/>
            <a:ext cx="379476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hyperbolas </a:t>
            </a:r>
            <a:r>
              <a:rPr sz="1100" spc="-50" dirty="0">
                <a:latin typeface="Tahoma"/>
                <a:cs typeface="Tahoma"/>
              </a:rPr>
              <a:t>correspond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i="1" spc="-90" dirty="0">
                <a:latin typeface="Trebuchet MS"/>
                <a:cs typeface="Trebuchet MS"/>
              </a:rPr>
              <a:t>r  </a:t>
            </a:r>
            <a:r>
              <a:rPr sz="1100" spc="45" dirty="0">
                <a:latin typeface="Tahoma"/>
                <a:cs typeface="Tahoma"/>
              </a:rPr>
              <a:t>= 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spc="-45" dirty="0">
                <a:latin typeface="Tahoma"/>
                <a:cs typeface="Tahoma"/>
              </a:rPr>
              <a:t>4,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ellipses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i="1" spc="-90" dirty="0">
                <a:latin typeface="Trebuchet MS"/>
                <a:cs typeface="Trebuchet MS"/>
              </a:rPr>
              <a:t>r  </a:t>
            </a:r>
            <a:r>
              <a:rPr sz="1100" spc="45" dirty="0">
                <a:latin typeface="Tahoma"/>
                <a:cs typeface="Tahoma"/>
              </a:rPr>
              <a:t>=  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, </a:t>
            </a:r>
            <a:r>
              <a:rPr sz="1100" i="1" spc="-45" dirty="0">
                <a:latin typeface="Meiryo"/>
                <a:cs typeface="Meiryo"/>
              </a:rPr>
              <a:t>−</a:t>
            </a:r>
            <a:r>
              <a:rPr sz="1100" spc="-45" dirty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Pascal’s</a:t>
            </a:r>
            <a:r>
              <a:rPr spc="55" dirty="0"/>
              <a:t> </a:t>
            </a:r>
            <a:r>
              <a:rPr spc="-10" dirty="0"/>
              <a:t>Theorem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997747"/>
            <a:ext cx="1871345" cy="148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15" algn="just">
              <a:lnSpc>
                <a:spcPct val="102600"/>
              </a:lnSpc>
            </a:pP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If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a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“hexagon”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is </a:t>
            </a: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inscribed in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a  conic,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the </a:t>
            </a:r>
            <a:r>
              <a:rPr sz="1100" i="1" spc="-50" dirty="0">
                <a:solidFill>
                  <a:srgbClr val="0000B2"/>
                </a:solidFill>
                <a:latin typeface="Trebuchet MS"/>
                <a:cs typeface="Trebuchet MS"/>
              </a:rPr>
              <a:t>points </a:t>
            </a:r>
            <a:r>
              <a:rPr sz="1100" i="1" spc="-80" dirty="0">
                <a:solidFill>
                  <a:srgbClr val="0000B2"/>
                </a:solidFill>
                <a:latin typeface="Trebuchet MS"/>
                <a:cs typeface="Trebuchet MS"/>
              </a:rPr>
              <a:t>of </a:t>
            </a:r>
            <a:r>
              <a:rPr sz="1100" i="1" spc="-65" dirty="0">
                <a:solidFill>
                  <a:srgbClr val="0000B2"/>
                </a:solidFill>
                <a:latin typeface="Trebuchet MS"/>
                <a:cs typeface="Trebuchet MS"/>
              </a:rPr>
              <a:t>intersection  </a:t>
            </a:r>
            <a:r>
              <a:rPr sz="1100" i="1" spc="-80" dirty="0">
                <a:solidFill>
                  <a:srgbClr val="0000B2"/>
                </a:solidFill>
                <a:latin typeface="Trebuchet MS"/>
                <a:cs typeface="Trebuchet MS"/>
              </a:rPr>
              <a:t>of </a:t>
            </a:r>
            <a:r>
              <a:rPr sz="1100" i="1" spc="-55" dirty="0">
                <a:solidFill>
                  <a:srgbClr val="0000B2"/>
                </a:solidFill>
                <a:latin typeface="Trebuchet MS"/>
                <a:cs typeface="Trebuchet MS"/>
              </a:rPr>
              <a:t>opposite </a:t>
            </a:r>
            <a:r>
              <a:rPr sz="1100" i="1" spc="-60" dirty="0">
                <a:solidFill>
                  <a:srgbClr val="0000B2"/>
                </a:solidFill>
                <a:latin typeface="Trebuchet MS"/>
                <a:cs typeface="Trebuchet MS"/>
              </a:rPr>
              <a:t>sides </a:t>
            </a:r>
            <a:r>
              <a:rPr sz="1100" i="1" spc="-95" dirty="0">
                <a:solidFill>
                  <a:srgbClr val="0000B2"/>
                </a:solidFill>
                <a:latin typeface="Trebuchet MS"/>
                <a:cs typeface="Trebuchet MS"/>
              </a:rPr>
              <a:t>are </a:t>
            </a:r>
            <a:r>
              <a:rPr sz="1100" i="1" spc="5" dirty="0">
                <a:solidFill>
                  <a:srgbClr val="0000B2"/>
                </a:solidFill>
                <a:latin typeface="Trebuchet MS"/>
                <a:cs typeface="Trebuchet MS"/>
              </a:rPr>
              <a:t> </a:t>
            </a:r>
            <a:r>
              <a:rPr sz="1100" i="1" spc="-75" dirty="0">
                <a:solidFill>
                  <a:srgbClr val="0000B2"/>
                </a:solidFill>
                <a:latin typeface="Trebuchet MS"/>
                <a:cs typeface="Trebuchet MS"/>
              </a:rPr>
              <a:t>collinear.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00" spc="-20" dirty="0">
                <a:latin typeface="Tahoma"/>
                <a:cs typeface="Tahoma"/>
              </a:rPr>
              <a:t>(Blaise </a:t>
            </a:r>
            <a:r>
              <a:rPr sz="1100" spc="-25" dirty="0">
                <a:latin typeface="Tahoma"/>
                <a:cs typeface="Tahoma"/>
              </a:rPr>
              <a:t>Pascal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1623–1662)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2600"/>
              </a:lnSpc>
            </a:pPr>
            <a:r>
              <a:rPr sz="1100" spc="-5" dirty="0">
                <a:latin typeface="Tahoma"/>
                <a:cs typeface="Tahoma"/>
              </a:rPr>
              <a:t>This </a:t>
            </a:r>
            <a:r>
              <a:rPr sz="1100" spc="-45" dirty="0">
                <a:latin typeface="Tahoma"/>
                <a:cs typeface="Tahoma"/>
              </a:rPr>
              <a:t>can </a:t>
            </a:r>
            <a:r>
              <a:rPr sz="1100" spc="-55" dirty="0">
                <a:latin typeface="Tahoma"/>
                <a:cs typeface="Tahoma"/>
              </a:rPr>
              <a:t>be </a:t>
            </a:r>
            <a:r>
              <a:rPr sz="1100" spc="-70" dirty="0">
                <a:latin typeface="Tahoma"/>
                <a:cs typeface="Tahoma"/>
              </a:rPr>
              <a:t>used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30" dirty="0">
                <a:latin typeface="Tahoma"/>
                <a:cs typeface="Tahoma"/>
              </a:rPr>
              <a:t>construct </a:t>
            </a:r>
            <a:r>
              <a:rPr sz="1100" spc="-55" dirty="0">
                <a:latin typeface="Tahoma"/>
                <a:cs typeface="Tahoma"/>
              </a:rPr>
              <a:t>a  </a:t>
            </a:r>
            <a:r>
              <a:rPr sz="1100" spc="-50" dirty="0">
                <a:latin typeface="Tahoma"/>
                <a:cs typeface="Tahoma"/>
              </a:rPr>
              <a:t>generic </a:t>
            </a:r>
            <a:r>
              <a:rPr sz="1100" spc="-20" dirty="0">
                <a:latin typeface="Tahoma"/>
                <a:cs typeface="Tahoma"/>
              </a:rPr>
              <a:t>point </a:t>
            </a:r>
            <a:r>
              <a:rPr sz="1100" i="1" spc="95" dirty="0">
                <a:latin typeface="Trebuchet MS"/>
                <a:cs typeface="Trebuchet MS"/>
              </a:rPr>
              <a:t>P </a:t>
            </a:r>
            <a:r>
              <a:rPr sz="1100" spc="-55" dirty="0">
                <a:latin typeface="Tahoma"/>
                <a:cs typeface="Tahoma"/>
              </a:rPr>
              <a:t>on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30" dirty="0">
                <a:latin typeface="Tahoma"/>
                <a:cs typeface="Tahoma"/>
              </a:rPr>
              <a:t>conic  </a:t>
            </a:r>
            <a:r>
              <a:rPr sz="1100" spc="-40" dirty="0">
                <a:latin typeface="Tahoma"/>
                <a:cs typeface="Tahoma"/>
              </a:rPr>
              <a:t>through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1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2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3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C</a:t>
            </a:r>
            <a:r>
              <a:rPr sz="1200" spc="-15" baseline="-10416" dirty="0">
                <a:latin typeface="Tahoma"/>
                <a:cs typeface="Tahoma"/>
              </a:rPr>
              <a:t>4</a:t>
            </a:r>
            <a:r>
              <a:rPr sz="1100" i="1" spc="-10" dirty="0">
                <a:latin typeface="Verdana"/>
                <a:cs typeface="Verdana"/>
              </a:rPr>
              <a:t>,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Trebuchet MS"/>
                <a:cs typeface="Trebuchet MS"/>
              </a:rPr>
              <a:t>O</a:t>
            </a:r>
            <a:r>
              <a:rPr sz="1100" spc="55" dirty="0"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2616" y="717306"/>
            <a:ext cx="1429654" cy="2062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An </a:t>
            </a:r>
            <a:r>
              <a:rPr spc="-55" dirty="0"/>
              <a:t>ellipse  </a:t>
            </a:r>
            <a:r>
              <a:rPr spc="-50" dirty="0"/>
              <a:t>over</a:t>
            </a:r>
            <a:r>
              <a:rPr spc="75" dirty="0"/>
              <a:t> </a:t>
            </a:r>
            <a:r>
              <a:rPr spc="-10" dirty="0"/>
              <a:t>Battersea</a:t>
            </a:r>
          </a:p>
        </p:txBody>
      </p:sp>
      <p:sp>
        <p:nvSpPr>
          <p:cNvPr id="3" name="object 3"/>
          <p:cNvSpPr/>
          <p:nvPr/>
        </p:nvSpPr>
        <p:spPr>
          <a:xfrm>
            <a:off x="2605417" y="267423"/>
            <a:ext cx="1015364" cy="596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10" dirty="0"/>
              <a:t>Let </a:t>
            </a:r>
            <a:r>
              <a:rPr b="1" spc="260" dirty="0">
                <a:latin typeface="Edwardian Script ITC" panose="030303020407070D0804" pitchFamily="66" charset="0"/>
                <a:cs typeface="Arial"/>
              </a:rPr>
              <a:t>H</a:t>
            </a:r>
            <a:r>
              <a:rPr i="1" spc="260" dirty="0">
                <a:latin typeface="Arial"/>
                <a:cs typeface="Arial"/>
              </a:rPr>
              <a:t> </a:t>
            </a:r>
            <a:r>
              <a:rPr spc="-55" dirty="0"/>
              <a:t>be </a:t>
            </a:r>
            <a:r>
              <a:rPr spc="-40" dirty="0"/>
              <a:t>the outer hyperbola </a:t>
            </a:r>
            <a:r>
              <a:rPr spc="-55" dirty="0"/>
              <a:t>passing </a:t>
            </a:r>
            <a:r>
              <a:rPr spc="-40" dirty="0"/>
              <a:t>through the </a:t>
            </a:r>
            <a:r>
              <a:rPr spc="-50" dirty="0"/>
              <a:t>chimneys.  </a:t>
            </a:r>
            <a:r>
              <a:rPr spc="-45" dirty="0"/>
              <a:t>Consider </a:t>
            </a:r>
            <a:r>
              <a:rPr spc="-15" dirty="0"/>
              <a:t>all </a:t>
            </a:r>
            <a:r>
              <a:rPr spc="-40" dirty="0"/>
              <a:t>the </a:t>
            </a:r>
            <a:r>
              <a:rPr spc="-50" dirty="0"/>
              <a:t>double </a:t>
            </a:r>
            <a:r>
              <a:rPr spc="-30" dirty="0"/>
              <a:t>circular </a:t>
            </a:r>
            <a:r>
              <a:rPr spc="-60" dirty="0"/>
              <a:t>cones </a:t>
            </a:r>
            <a:r>
              <a:rPr spc="-25" dirty="0"/>
              <a:t>in </a:t>
            </a:r>
            <a:r>
              <a:rPr spc="-60" dirty="0"/>
              <a:t>space </a:t>
            </a:r>
            <a:r>
              <a:rPr spc="-15" dirty="0"/>
              <a:t>that </a:t>
            </a:r>
            <a:r>
              <a:rPr spc="-30" dirty="0"/>
              <a:t>contain </a:t>
            </a:r>
            <a:r>
              <a:rPr lang="en-GB" b="1" spc="260" dirty="0">
                <a:latin typeface="Edwardian Script ITC" panose="030303020407070D0804" pitchFamily="66" charset="0"/>
                <a:cs typeface="Arial"/>
              </a:rPr>
              <a:t>H</a:t>
            </a:r>
            <a:r>
              <a:rPr spc="-35" dirty="0" smtClean="0"/>
              <a:t>.  </a:t>
            </a:r>
            <a:r>
              <a:rPr spc="-15" dirty="0"/>
              <a:t>Their </a:t>
            </a:r>
            <a:r>
              <a:rPr spc="-40" dirty="0"/>
              <a:t>vertices </a:t>
            </a:r>
            <a:r>
              <a:rPr spc="-35" dirty="0"/>
              <a:t>trace </a:t>
            </a:r>
            <a:r>
              <a:rPr spc="-30" dirty="0"/>
              <a:t>out </a:t>
            </a:r>
            <a:r>
              <a:rPr spc="-55" dirty="0"/>
              <a:t>an </a:t>
            </a:r>
            <a:r>
              <a:rPr spc="-45" dirty="0"/>
              <a:t>ellipse </a:t>
            </a:r>
            <a:r>
              <a:rPr spc="-15" dirty="0"/>
              <a:t>that </a:t>
            </a:r>
            <a:r>
              <a:rPr spc="-40" dirty="0"/>
              <a:t>lies </a:t>
            </a:r>
            <a:r>
              <a:rPr spc="-55" dirty="0"/>
              <a:t>above </a:t>
            </a:r>
            <a:r>
              <a:rPr spc="-40" dirty="0"/>
              <a:t>the </a:t>
            </a:r>
            <a:r>
              <a:rPr spc="-70" dirty="0"/>
              <a:t>power </a:t>
            </a:r>
            <a:r>
              <a:rPr spc="-25" dirty="0"/>
              <a:t>station  </a:t>
            </a:r>
            <a:r>
              <a:rPr spc="-35" dirty="0"/>
              <a:t>like </a:t>
            </a:r>
            <a:r>
              <a:rPr spc="-40" dirty="0"/>
              <a:t>Wembley’s </a:t>
            </a:r>
            <a:r>
              <a:rPr spc="-45" dirty="0"/>
              <a:t>arch, </a:t>
            </a:r>
            <a:r>
              <a:rPr spc="-25" dirty="0"/>
              <a:t>but </a:t>
            </a:r>
            <a:r>
              <a:rPr spc="-30" dirty="0"/>
              <a:t>half </a:t>
            </a:r>
            <a:r>
              <a:rPr spc="-40" dirty="0"/>
              <a:t>the </a:t>
            </a:r>
            <a:r>
              <a:rPr spc="-60" dirty="0"/>
              <a:t>span </a:t>
            </a:r>
            <a:r>
              <a:rPr spc="-50" dirty="0"/>
              <a:t>and </a:t>
            </a:r>
            <a:r>
              <a:rPr spc="-20" dirty="0"/>
              <a:t>truly </a:t>
            </a:r>
            <a:r>
              <a:rPr spc="185" dirty="0"/>
              <a:t> </a:t>
            </a:r>
            <a:r>
              <a:rPr spc="-25" dirty="0"/>
              <a:t>vertical!</a:t>
            </a:r>
          </a:p>
        </p:txBody>
      </p:sp>
      <p:sp>
        <p:nvSpPr>
          <p:cNvPr id="6" name="object 6"/>
          <p:cNvSpPr/>
          <p:nvPr/>
        </p:nvSpPr>
        <p:spPr>
          <a:xfrm>
            <a:off x="1176629" y="1669491"/>
            <a:ext cx="2415539" cy="1611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Nodal </a:t>
            </a:r>
            <a:r>
              <a:rPr spc="-60" dirty="0"/>
              <a:t>cubic</a:t>
            </a:r>
            <a:r>
              <a:rPr spc="220" dirty="0"/>
              <a:t> </a:t>
            </a:r>
            <a:r>
              <a:rPr spc="-75" dirty="0"/>
              <a:t>curves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02679"/>
            <a:ext cx="2838925" cy="311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1359" y="886548"/>
            <a:ext cx="18859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0" dirty="0">
                <a:latin typeface="Tahoma"/>
                <a:cs typeface="Tahoma"/>
              </a:rPr>
              <a:t>Using </a:t>
            </a:r>
            <a:r>
              <a:rPr sz="1100" spc="-45" dirty="0">
                <a:latin typeface="Tahoma"/>
                <a:cs typeface="Tahoma"/>
              </a:rPr>
              <a:t>gradients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7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formula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3943" y="1161529"/>
            <a:ext cx="84836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u="sng" spc="80" dirty="0">
                <a:latin typeface="Times New Roman"/>
                <a:cs typeface="Times New Roman"/>
              </a:rPr>
              <a:t> </a:t>
            </a:r>
            <a:r>
              <a:rPr sz="1100" u="sng" spc="-30" dirty="0">
                <a:latin typeface="Tahoma"/>
                <a:cs typeface="Tahoma"/>
              </a:rPr>
              <a:t>tan</a:t>
            </a:r>
            <a:r>
              <a:rPr sz="1100" u="sng" spc="-180" dirty="0">
                <a:latin typeface="Tahoma"/>
                <a:cs typeface="Tahoma"/>
              </a:rPr>
              <a:t> </a:t>
            </a:r>
            <a:r>
              <a:rPr sz="1100" i="1" u="sng" spc="50" dirty="0">
                <a:latin typeface="Trebuchet MS"/>
                <a:cs typeface="Trebuchet MS"/>
              </a:rPr>
              <a:t>A</a:t>
            </a:r>
            <a:r>
              <a:rPr sz="1100" i="1" u="sng" spc="-110" dirty="0">
                <a:latin typeface="Trebuchet MS"/>
                <a:cs typeface="Trebuchet MS"/>
              </a:rPr>
              <a:t> </a:t>
            </a:r>
            <a:r>
              <a:rPr sz="1100" i="1" u="sng" spc="-40" dirty="0">
                <a:latin typeface="Meiryo"/>
                <a:cs typeface="Meiryo"/>
              </a:rPr>
              <a:t>−</a:t>
            </a:r>
            <a:r>
              <a:rPr sz="1100" i="1" u="sng" spc="-155" dirty="0">
                <a:latin typeface="Meiryo"/>
                <a:cs typeface="Meiryo"/>
              </a:rPr>
              <a:t> </a:t>
            </a:r>
            <a:r>
              <a:rPr sz="1100" u="sng" spc="-30" dirty="0">
                <a:latin typeface="Tahoma"/>
                <a:cs typeface="Tahoma"/>
              </a:rPr>
              <a:t>tan</a:t>
            </a:r>
            <a:r>
              <a:rPr sz="1100" u="sng" spc="-180" dirty="0">
                <a:latin typeface="Tahoma"/>
                <a:cs typeface="Tahoma"/>
              </a:rPr>
              <a:t> </a:t>
            </a:r>
            <a:r>
              <a:rPr sz="1100" i="1" u="sng" spc="100" dirty="0">
                <a:latin typeface="Trebuchet MS"/>
                <a:cs typeface="Trebuchet MS"/>
              </a:rPr>
              <a:t>B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1359" y="1255255"/>
            <a:ext cx="1923414" cy="157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0800">
              <a:lnSpc>
                <a:spcPct val="100000"/>
              </a:lnSpc>
            </a:pPr>
            <a:r>
              <a:rPr sz="1100" spc="-5" dirty="0">
                <a:latin typeface="Tahoma"/>
                <a:cs typeface="Tahoma"/>
              </a:rPr>
              <a:t>tan(</a:t>
            </a:r>
            <a:r>
              <a:rPr sz="1100" i="1" spc="-5" dirty="0">
                <a:latin typeface="Trebuchet MS"/>
                <a:cs typeface="Trebuchet MS"/>
              </a:rPr>
              <a:t>A</a:t>
            </a:r>
            <a:r>
              <a:rPr sz="1100" i="1" spc="-95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Meiryo"/>
                <a:cs typeface="Meiryo"/>
              </a:rPr>
              <a:t>−</a:t>
            </a:r>
            <a:r>
              <a:rPr sz="1100" i="1" spc="-140" dirty="0">
                <a:latin typeface="Meiryo"/>
                <a:cs typeface="Meiryo"/>
              </a:rPr>
              <a:t> </a:t>
            </a:r>
            <a:r>
              <a:rPr sz="1100" i="1" spc="95" dirty="0">
                <a:latin typeface="Trebuchet MS"/>
                <a:cs typeface="Trebuchet MS"/>
              </a:rPr>
              <a:t>B</a:t>
            </a:r>
            <a:r>
              <a:rPr sz="1100" spc="95" dirty="0">
                <a:latin typeface="Tahoma"/>
                <a:cs typeface="Tahoma"/>
              </a:rPr>
              <a:t>)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=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650" spc="-82" baseline="-37878" dirty="0">
                <a:latin typeface="Tahoma"/>
                <a:cs typeface="Tahoma"/>
              </a:rPr>
              <a:t>1</a:t>
            </a:r>
            <a:r>
              <a:rPr sz="1650" spc="-165" baseline="-37878" dirty="0">
                <a:latin typeface="Tahoma"/>
                <a:cs typeface="Tahoma"/>
              </a:rPr>
              <a:t> </a:t>
            </a:r>
            <a:r>
              <a:rPr sz="1650" spc="67" baseline="-37878" dirty="0">
                <a:latin typeface="Tahoma"/>
                <a:cs typeface="Tahoma"/>
              </a:rPr>
              <a:t>+</a:t>
            </a:r>
            <a:r>
              <a:rPr sz="1650" spc="-165" baseline="-37878" dirty="0">
                <a:latin typeface="Tahoma"/>
                <a:cs typeface="Tahoma"/>
              </a:rPr>
              <a:t> </a:t>
            </a:r>
            <a:r>
              <a:rPr sz="1650" spc="-44" baseline="-37878" dirty="0">
                <a:latin typeface="Tahoma"/>
                <a:cs typeface="Tahoma"/>
              </a:rPr>
              <a:t>tan</a:t>
            </a:r>
            <a:r>
              <a:rPr sz="1650" spc="-254" baseline="-37878" dirty="0">
                <a:latin typeface="Tahoma"/>
                <a:cs typeface="Tahoma"/>
              </a:rPr>
              <a:t> </a:t>
            </a:r>
            <a:r>
              <a:rPr sz="1650" i="1" spc="75" baseline="-37878" dirty="0">
                <a:latin typeface="Trebuchet MS"/>
                <a:cs typeface="Trebuchet MS"/>
              </a:rPr>
              <a:t>A</a:t>
            </a:r>
            <a:r>
              <a:rPr sz="1650" i="1" spc="-232" baseline="-37878" dirty="0">
                <a:latin typeface="Trebuchet MS"/>
                <a:cs typeface="Trebuchet MS"/>
              </a:rPr>
              <a:t> </a:t>
            </a:r>
            <a:r>
              <a:rPr sz="1650" spc="-44" baseline="-37878" dirty="0">
                <a:latin typeface="Tahoma"/>
                <a:cs typeface="Tahoma"/>
              </a:rPr>
              <a:t>tan</a:t>
            </a:r>
            <a:r>
              <a:rPr sz="1650" spc="-254" baseline="-37878" dirty="0">
                <a:latin typeface="Tahoma"/>
                <a:cs typeface="Tahoma"/>
              </a:rPr>
              <a:t> </a:t>
            </a:r>
            <a:r>
              <a:rPr sz="1650" i="1" spc="150" baseline="-37878" dirty="0">
                <a:latin typeface="Trebuchet MS"/>
                <a:cs typeface="Trebuchet MS"/>
              </a:rPr>
              <a:t>B</a:t>
            </a:r>
            <a:r>
              <a:rPr sz="1650" i="1" spc="-195" baseline="-37878" dirty="0">
                <a:latin typeface="Trebuchet MS"/>
                <a:cs typeface="Trebuchet MS"/>
              </a:rPr>
              <a:t> </a:t>
            </a:r>
            <a:r>
              <a:rPr sz="1100" i="1" spc="-100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2600"/>
              </a:lnSpc>
              <a:spcBef>
                <a:spcPts val="1435"/>
              </a:spcBef>
            </a:pP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5" dirty="0">
                <a:latin typeface="Tahoma"/>
                <a:cs typeface="Tahoma"/>
              </a:rPr>
              <a:t>angle subtended </a:t>
            </a:r>
            <a:r>
              <a:rPr sz="1100" spc="-60" dirty="0">
                <a:latin typeface="Tahoma"/>
                <a:cs typeface="Tahoma"/>
              </a:rPr>
              <a:t>by </a:t>
            </a:r>
            <a:r>
              <a:rPr sz="1100" spc="-50" dirty="0">
                <a:latin typeface="Tahoma"/>
                <a:cs typeface="Tahoma"/>
              </a:rPr>
              <a:t>chimneys  1,4 and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5" dirty="0">
                <a:latin typeface="Tahoma"/>
                <a:cs typeface="Tahoma"/>
              </a:rPr>
              <a:t>angle subtended </a:t>
            </a:r>
            <a:r>
              <a:rPr sz="1100" spc="-60" dirty="0">
                <a:latin typeface="Tahoma"/>
                <a:cs typeface="Tahoma"/>
              </a:rPr>
              <a:t>by  </a:t>
            </a:r>
            <a:r>
              <a:rPr sz="1100" spc="-50" dirty="0">
                <a:latin typeface="Tahoma"/>
                <a:cs typeface="Tahoma"/>
              </a:rPr>
              <a:t>chimneys 4,3 </a:t>
            </a:r>
            <a:r>
              <a:rPr sz="1100" spc="-70" dirty="0">
                <a:latin typeface="Tahoma"/>
                <a:cs typeface="Tahoma"/>
              </a:rPr>
              <a:t>are </a:t>
            </a:r>
            <a:r>
              <a:rPr sz="1100" spc="-50" dirty="0">
                <a:latin typeface="Tahoma"/>
                <a:cs typeface="Tahoma"/>
              </a:rPr>
              <a:t>equal</a:t>
            </a:r>
            <a:r>
              <a:rPr sz="1100" spc="19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if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sz="1100" spc="-55" dirty="0">
                <a:latin typeface="Tahoma"/>
                <a:cs typeface="Tahoma"/>
              </a:rPr>
              <a:t>8</a:t>
            </a:r>
            <a:r>
              <a:rPr sz="1100" i="1" spc="-55" dirty="0">
                <a:latin typeface="Trebuchet MS"/>
                <a:cs typeface="Trebuchet MS"/>
              </a:rPr>
              <a:t>x</a:t>
            </a:r>
            <a:r>
              <a:rPr sz="1100" i="1" spc="-240" dirty="0">
                <a:latin typeface="Trebuchet MS"/>
                <a:cs typeface="Trebuchet MS"/>
              </a:rPr>
              <a:t> </a:t>
            </a:r>
            <a:r>
              <a:rPr sz="1200" spc="-22" baseline="27777" dirty="0">
                <a:latin typeface="Tahoma"/>
                <a:cs typeface="Tahoma"/>
              </a:rPr>
              <a:t>3</a:t>
            </a:r>
            <a:r>
              <a:rPr sz="1200" spc="44" baseline="27777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+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200</a:t>
            </a:r>
            <a:r>
              <a:rPr sz="1100" i="1" spc="-55" dirty="0">
                <a:latin typeface="Trebuchet MS"/>
                <a:cs typeface="Trebuchet MS"/>
              </a:rPr>
              <a:t>x</a:t>
            </a:r>
            <a:r>
              <a:rPr sz="1100" i="1" spc="-240" dirty="0">
                <a:latin typeface="Trebuchet MS"/>
                <a:cs typeface="Trebuchet MS"/>
              </a:rPr>
              <a:t> </a:t>
            </a:r>
            <a:r>
              <a:rPr sz="1200" spc="-22" baseline="27777" dirty="0">
                <a:latin typeface="Tahoma"/>
                <a:cs typeface="Tahoma"/>
              </a:rPr>
              <a:t>2</a:t>
            </a:r>
            <a:r>
              <a:rPr sz="1200" spc="44" baseline="27777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+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46200</a:t>
            </a:r>
            <a:r>
              <a:rPr sz="1100" i="1" spc="-55" dirty="0">
                <a:latin typeface="Trebuchet MS"/>
                <a:cs typeface="Trebuchet MS"/>
              </a:rPr>
              <a:t>x</a:t>
            </a:r>
            <a:r>
              <a:rPr sz="1100" i="1" spc="-5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ahoma"/>
                <a:cs typeface="Tahoma"/>
              </a:rPr>
              <a:t>+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3125</a:t>
            </a:r>
            <a:r>
              <a:rPr sz="1100" i="1" spc="-55" dirty="0">
                <a:latin typeface="Trebuchet MS"/>
                <a:cs typeface="Trebuchet MS"/>
              </a:rPr>
              <a:t>y</a:t>
            </a:r>
            <a:endParaRPr sz="1100">
              <a:latin typeface="Trebuchet MS"/>
              <a:cs typeface="Trebuchet MS"/>
            </a:endParaRPr>
          </a:p>
          <a:p>
            <a:pPr marL="59690" algn="ctr">
              <a:lnSpc>
                <a:spcPct val="100000"/>
              </a:lnSpc>
              <a:spcBef>
                <a:spcPts val="35"/>
              </a:spcBef>
            </a:pPr>
            <a:r>
              <a:rPr sz="1100" i="1" spc="-50" dirty="0">
                <a:latin typeface="Meiryo"/>
                <a:cs typeface="Meiryo"/>
              </a:rPr>
              <a:t>−</a:t>
            </a:r>
            <a:r>
              <a:rPr sz="1100" spc="-50" dirty="0">
                <a:latin typeface="Tahoma"/>
                <a:cs typeface="Tahoma"/>
              </a:rPr>
              <a:t>1280</a:t>
            </a:r>
            <a:r>
              <a:rPr sz="1100" i="1" spc="-50" dirty="0">
                <a:latin typeface="Trebuchet MS"/>
                <a:cs typeface="Trebuchet MS"/>
              </a:rPr>
              <a:t>xy</a:t>
            </a:r>
            <a:r>
              <a:rPr sz="1100" i="1" spc="10" dirty="0">
                <a:latin typeface="Trebuchet MS"/>
                <a:cs typeface="Trebuchet MS"/>
              </a:rPr>
              <a:t> </a:t>
            </a:r>
            <a:r>
              <a:rPr sz="1100" i="1" spc="-40" dirty="0">
                <a:latin typeface="Meiryo"/>
                <a:cs typeface="Meiryo"/>
              </a:rPr>
              <a:t>−</a:t>
            </a:r>
            <a:r>
              <a:rPr sz="1100" i="1" spc="-145" dirty="0">
                <a:latin typeface="Meiryo"/>
                <a:cs typeface="Meiryo"/>
              </a:rPr>
              <a:t> </a:t>
            </a:r>
            <a:r>
              <a:rPr sz="1100" spc="-55" dirty="0">
                <a:latin typeface="Tahoma"/>
                <a:cs typeface="Tahoma"/>
              </a:rPr>
              <a:t>5</a:t>
            </a:r>
            <a:r>
              <a:rPr sz="1100" i="1" spc="-55" dirty="0">
                <a:latin typeface="Trebuchet MS"/>
                <a:cs typeface="Trebuchet MS"/>
              </a:rPr>
              <a:t>x</a:t>
            </a:r>
            <a:r>
              <a:rPr sz="1100" i="1" spc="-240" dirty="0">
                <a:latin typeface="Trebuchet MS"/>
                <a:cs typeface="Trebuchet MS"/>
              </a:rPr>
              <a:t> </a:t>
            </a:r>
            <a:r>
              <a:rPr sz="1200" spc="-7" baseline="27777" dirty="0">
                <a:latin typeface="Tahoma"/>
                <a:cs typeface="Tahoma"/>
              </a:rPr>
              <a:t>2</a:t>
            </a:r>
            <a:r>
              <a:rPr sz="1100" i="1" spc="-5" dirty="0">
                <a:latin typeface="Trebuchet MS"/>
                <a:cs typeface="Trebuchet MS"/>
              </a:rPr>
              <a:t>y</a:t>
            </a:r>
            <a:r>
              <a:rPr sz="1100" i="1" spc="10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ahoma"/>
                <a:cs typeface="Tahoma"/>
              </a:rPr>
              <a:t>+</a:t>
            </a:r>
            <a:r>
              <a:rPr sz="1100" spc="-114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600</a:t>
            </a:r>
            <a:r>
              <a:rPr sz="1100" i="1" spc="-55" dirty="0">
                <a:latin typeface="Trebuchet MS"/>
                <a:cs typeface="Trebuchet MS"/>
              </a:rPr>
              <a:t>y</a:t>
            </a:r>
            <a:r>
              <a:rPr sz="1100" i="1" spc="-220" dirty="0">
                <a:latin typeface="Trebuchet MS"/>
                <a:cs typeface="Trebuchet MS"/>
              </a:rPr>
              <a:t> </a:t>
            </a:r>
            <a:r>
              <a:rPr sz="1200" spc="-22" baseline="27777" dirty="0">
                <a:latin typeface="Tahoma"/>
                <a:cs typeface="Tahoma"/>
              </a:rPr>
              <a:t>2</a:t>
            </a:r>
            <a:endParaRPr sz="1200" baseline="27777">
              <a:latin typeface="Tahoma"/>
              <a:cs typeface="Tahoma"/>
            </a:endParaRPr>
          </a:p>
          <a:p>
            <a:pPr marL="6604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latin typeface="Tahoma"/>
                <a:cs typeface="Tahoma"/>
              </a:rPr>
              <a:t>+8</a:t>
            </a:r>
            <a:r>
              <a:rPr sz="1100" i="1" spc="-25" dirty="0">
                <a:latin typeface="Trebuchet MS"/>
                <a:cs typeface="Trebuchet MS"/>
              </a:rPr>
              <a:t>xy</a:t>
            </a:r>
            <a:r>
              <a:rPr sz="1100" i="1" spc="-220" dirty="0">
                <a:latin typeface="Trebuchet MS"/>
                <a:cs typeface="Trebuchet MS"/>
              </a:rPr>
              <a:t> </a:t>
            </a:r>
            <a:r>
              <a:rPr sz="1200" spc="-22" baseline="27777" dirty="0">
                <a:latin typeface="Tahoma"/>
                <a:cs typeface="Tahoma"/>
              </a:rPr>
              <a:t>2</a:t>
            </a:r>
            <a:r>
              <a:rPr sz="1200" spc="37" baseline="27777" dirty="0">
                <a:latin typeface="Tahoma"/>
                <a:cs typeface="Tahoma"/>
              </a:rPr>
              <a:t> </a:t>
            </a:r>
            <a:r>
              <a:rPr sz="1100" i="1" spc="-40" dirty="0">
                <a:latin typeface="Meiryo"/>
                <a:cs typeface="Meiryo"/>
              </a:rPr>
              <a:t>−</a:t>
            </a:r>
            <a:r>
              <a:rPr sz="1100" i="1" spc="-145" dirty="0">
                <a:latin typeface="Meiryo"/>
                <a:cs typeface="Meiryo"/>
              </a:rPr>
              <a:t> </a:t>
            </a:r>
            <a:r>
              <a:rPr sz="1100" spc="-50" dirty="0">
                <a:latin typeface="Tahoma"/>
                <a:cs typeface="Tahoma"/>
              </a:rPr>
              <a:t>5</a:t>
            </a:r>
            <a:r>
              <a:rPr sz="1100" i="1" spc="-50" dirty="0">
                <a:latin typeface="Trebuchet MS"/>
                <a:cs typeface="Trebuchet MS"/>
              </a:rPr>
              <a:t>y</a:t>
            </a:r>
            <a:r>
              <a:rPr sz="1100" i="1" spc="-220" dirty="0">
                <a:latin typeface="Trebuchet MS"/>
                <a:cs typeface="Trebuchet MS"/>
              </a:rPr>
              <a:t> </a:t>
            </a:r>
            <a:r>
              <a:rPr sz="1200" spc="-22" baseline="27777" dirty="0">
                <a:latin typeface="Tahoma"/>
                <a:cs typeface="Tahoma"/>
              </a:rPr>
              <a:t>3</a:t>
            </a:r>
            <a:r>
              <a:rPr sz="1200" spc="127" baseline="27777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=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1405000</a:t>
            </a:r>
            <a:r>
              <a:rPr sz="1100" i="1" spc="-65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Two </a:t>
            </a:r>
            <a:r>
              <a:rPr spc="-60" dirty="0"/>
              <a:t>designer</a:t>
            </a:r>
            <a:r>
              <a:rPr spc="190" dirty="0"/>
              <a:t> </a:t>
            </a:r>
            <a:r>
              <a:rPr spc="-80" dirty="0"/>
              <a:t>cubics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574827"/>
            <a:ext cx="295529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60" dirty="0">
                <a:latin typeface="Tahoma"/>
                <a:cs typeface="Tahoma"/>
              </a:rPr>
              <a:t>represent </a:t>
            </a:r>
            <a:r>
              <a:rPr sz="1100" spc="-50" dirty="0">
                <a:latin typeface="Tahoma"/>
                <a:cs typeface="Tahoma"/>
              </a:rPr>
              <a:t>equal </a:t>
            </a:r>
            <a:r>
              <a:rPr sz="1100" spc="-40" dirty="0">
                <a:latin typeface="Tahoma"/>
                <a:cs typeface="Tahoma"/>
              </a:rPr>
              <a:t>pairs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18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angles</a:t>
            </a:r>
            <a:endParaRPr sz="1100">
              <a:latin typeface="Tahoma"/>
              <a:cs typeface="Tahoma"/>
            </a:endParaRPr>
          </a:p>
          <a:p>
            <a:pPr marL="12700" marR="5080" indent="1118870">
              <a:lnSpc>
                <a:spcPct val="172900"/>
              </a:lnSpc>
              <a:tabLst>
                <a:tab pos="1931670" algn="l"/>
                <a:tab pos="2280285" algn="l"/>
              </a:tabLst>
            </a:pPr>
            <a:r>
              <a:rPr sz="1100" spc="-70" dirty="0">
                <a:latin typeface="Lucida Sans Unicode"/>
                <a:cs typeface="Lucida Sans Unicode"/>
              </a:rPr>
              <a:t>∠</a:t>
            </a:r>
            <a:r>
              <a:rPr sz="1100" spc="-70" dirty="0">
                <a:latin typeface="Tahoma"/>
                <a:cs typeface="Tahoma"/>
              </a:rPr>
              <a:t>24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=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70" dirty="0">
                <a:latin typeface="Lucida Sans Unicode"/>
                <a:cs typeface="Lucida Sans Unicode"/>
              </a:rPr>
              <a:t>∠</a:t>
            </a:r>
            <a:r>
              <a:rPr sz="1100" spc="-70" dirty="0">
                <a:latin typeface="Tahoma"/>
                <a:cs typeface="Tahoma"/>
              </a:rPr>
              <a:t>41	</a:t>
            </a:r>
            <a:r>
              <a:rPr sz="1100" spc="-50" dirty="0">
                <a:latin typeface="Tahoma"/>
                <a:cs typeface="Tahoma"/>
              </a:rPr>
              <a:t>and	</a:t>
            </a:r>
            <a:r>
              <a:rPr sz="1100" spc="-70" dirty="0">
                <a:latin typeface="Lucida Sans Unicode"/>
                <a:cs typeface="Lucida Sans Unicode"/>
              </a:rPr>
              <a:t>∠</a:t>
            </a:r>
            <a:r>
              <a:rPr sz="1100" spc="-70" dirty="0">
                <a:latin typeface="Tahoma"/>
                <a:cs typeface="Tahoma"/>
              </a:rPr>
              <a:t>41</a:t>
            </a:r>
            <a:r>
              <a:rPr sz="1100" spc="-85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=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spc="-70" dirty="0">
                <a:latin typeface="Lucida Sans Unicode"/>
                <a:cs typeface="Lucida Sans Unicode"/>
              </a:rPr>
              <a:t>∠</a:t>
            </a:r>
            <a:r>
              <a:rPr sz="1100" spc="-70" dirty="0">
                <a:latin typeface="Tahoma"/>
                <a:cs typeface="Tahoma"/>
              </a:rPr>
              <a:t>13 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between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chimney </a:t>
            </a:r>
            <a:r>
              <a:rPr sz="1100" spc="-30" dirty="0">
                <a:latin typeface="Tahoma"/>
                <a:cs typeface="Tahoma"/>
              </a:rPr>
              <a:t>triples </a:t>
            </a:r>
            <a:r>
              <a:rPr sz="1100" spc="-55" dirty="0">
                <a:latin typeface="Tahoma"/>
                <a:cs typeface="Tahoma"/>
              </a:rPr>
              <a:t>241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413: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2593" y="1527704"/>
            <a:ext cx="2582137" cy="174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Points </a:t>
            </a:r>
            <a:r>
              <a:rPr spc="-45" dirty="0"/>
              <a:t>and</a:t>
            </a:r>
            <a:r>
              <a:rPr spc="225" dirty="0"/>
              <a:t> </a:t>
            </a:r>
            <a:r>
              <a:rPr spc="-80" dirty="0"/>
              <a:t>conics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496925"/>
            <a:ext cx="19367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5" dirty="0">
                <a:latin typeface="Tahoma"/>
                <a:cs typeface="Tahoma"/>
              </a:rPr>
              <a:t>4 </a:t>
            </a:r>
            <a:r>
              <a:rPr sz="1100" spc="-30" dirty="0">
                <a:latin typeface="Tahoma"/>
                <a:cs typeface="Tahoma"/>
              </a:rPr>
              <a:t>points </a:t>
            </a:r>
            <a:r>
              <a:rPr sz="1100" spc="-60" dirty="0">
                <a:latin typeface="Tahoma"/>
                <a:cs typeface="Tahoma"/>
              </a:rPr>
              <a:t>marked by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24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chimneys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4" y="739508"/>
            <a:ext cx="2743200" cy="1827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3003" y="700989"/>
            <a:ext cx="1152778" cy="196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294" y="2624937"/>
            <a:ext cx="407479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dirty="0" smtClean="0">
                <a:latin typeface="Arial"/>
                <a:cs typeface="Arial"/>
              </a:rPr>
              <a:t>© M</a:t>
            </a:r>
            <a:r>
              <a:rPr sz="900" dirty="0" err="1" smtClean="0">
                <a:latin typeface="Arial"/>
                <a:cs typeface="Arial"/>
              </a:rPr>
              <a:t>atthew</a:t>
            </a:r>
            <a:r>
              <a:rPr sz="900" dirty="0" smtClean="0">
                <a:latin typeface="Arial"/>
                <a:cs typeface="Arial"/>
              </a:rPr>
              <a:t> Train 2013</a:t>
            </a:r>
          </a:p>
          <a:p>
            <a:pPr marL="2224405">
              <a:lnSpc>
                <a:spcPct val="100000"/>
              </a:lnSpc>
              <a:spcBef>
                <a:spcPts val="935"/>
              </a:spcBef>
            </a:pPr>
            <a:r>
              <a:rPr sz="1100" spc="65" dirty="0" smtClean="0">
                <a:latin typeface="Tahoma"/>
                <a:cs typeface="Tahoma"/>
              </a:rPr>
              <a:t>A </a:t>
            </a:r>
            <a:r>
              <a:rPr sz="1100" spc="-40" dirty="0">
                <a:latin typeface="Tahoma"/>
                <a:cs typeface="Tahoma"/>
              </a:rPr>
              <a:t>hyperbola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spc="-15" dirty="0">
                <a:latin typeface="Tahoma"/>
                <a:cs typeface="Tahoma"/>
              </a:rPr>
              <a:t>its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asymptotes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Pink </a:t>
            </a:r>
            <a:r>
              <a:rPr spc="-50" dirty="0"/>
              <a:t>Floyd’s</a:t>
            </a:r>
            <a:r>
              <a:rPr spc="195" dirty="0"/>
              <a:t> </a:t>
            </a:r>
            <a:r>
              <a:rPr spc="-7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29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612" y="749579"/>
            <a:ext cx="3657600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585" y="140423"/>
            <a:ext cx="152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4" y="361200"/>
            <a:ext cx="3361054" cy="35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50"/>
              </a:lnSpc>
            </a:pPr>
            <a:r>
              <a:rPr sz="1200" spc="-45" dirty="0"/>
              <a:t>Sir </a:t>
            </a:r>
            <a:r>
              <a:rPr sz="1200" spc="-25" dirty="0"/>
              <a:t>Elton </a:t>
            </a:r>
            <a:r>
              <a:rPr sz="1200" spc="-65" dirty="0"/>
              <a:t>John </a:t>
            </a:r>
            <a:r>
              <a:rPr sz="1200" spc="-50" dirty="0"/>
              <a:t>demonstrates </a:t>
            </a:r>
            <a:r>
              <a:rPr sz="1200" spc="-70" dirty="0"/>
              <a:t>Chasles’ </a:t>
            </a:r>
            <a:r>
              <a:rPr sz="1200" spc="-30" dirty="0"/>
              <a:t>Theorem  </a:t>
            </a:r>
            <a:r>
              <a:rPr sz="1200" dirty="0"/>
              <a:t>to </a:t>
            </a:r>
            <a:r>
              <a:rPr sz="1200" spc="-40" dirty="0"/>
              <a:t>a </a:t>
            </a:r>
            <a:r>
              <a:rPr sz="1200" spc="-45" dirty="0"/>
              <a:t>celebrity  </a:t>
            </a:r>
            <a:r>
              <a:rPr sz="1200" spc="-70" dirty="0"/>
              <a:t>crowd  </a:t>
            </a:r>
            <a:r>
              <a:rPr sz="1200" spc="20" dirty="0"/>
              <a:t>at </a:t>
            </a:r>
            <a:r>
              <a:rPr sz="1200" spc="-25" dirty="0"/>
              <a:t>Battersea </a:t>
            </a:r>
            <a:r>
              <a:rPr sz="1200" spc="-55" dirty="0"/>
              <a:t>Power </a:t>
            </a:r>
            <a:r>
              <a:rPr sz="1200" spc="35" dirty="0"/>
              <a:t> </a:t>
            </a:r>
            <a:r>
              <a:rPr sz="1200" spc="-20" dirty="0"/>
              <a:t>Station</a:t>
            </a:r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677926" y="927700"/>
            <a:ext cx="3411484" cy="2276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037" y="968375"/>
            <a:ext cx="128240" cy="19009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i="1" spc="-665" dirty="0">
                <a:latin typeface="Arial"/>
                <a:cs typeface="Arial"/>
              </a:rPr>
              <a:t>Q</a:t>
            </a:r>
            <a:r>
              <a:rPr sz="1350" baseline="3086" dirty="0">
                <a:latin typeface="Arial"/>
                <a:cs typeface="Arial"/>
              </a:rPr>
              <a:t>c </a:t>
            </a:r>
            <a:r>
              <a:rPr sz="1350" spc="-135" baseline="308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</a:t>
            </a:r>
            <a:r>
              <a:rPr sz="900" spc="-5" dirty="0">
                <a:latin typeface="Arial"/>
                <a:cs typeface="Arial"/>
              </a:rPr>
              <a:t>n</a:t>
            </a:r>
            <a:r>
              <a:rPr sz="900" dirty="0">
                <a:latin typeface="Arial"/>
                <a:cs typeface="Arial"/>
              </a:rPr>
              <a:t>ett,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LES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7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</a:t>
            </a:r>
            <a:r>
              <a:rPr sz="900" spc="-25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17/01/17</a:t>
            </a:r>
          </a:p>
        </p:txBody>
      </p:sp>
      <p:sp>
        <p:nvSpPr>
          <p:cNvPr id="3" name="object 3"/>
          <p:cNvSpPr/>
          <p:nvPr/>
        </p:nvSpPr>
        <p:spPr>
          <a:xfrm>
            <a:off x="726262" y="578916"/>
            <a:ext cx="3316224" cy="2487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David </a:t>
            </a:r>
            <a:r>
              <a:rPr spc="-40" dirty="0"/>
              <a:t>Singmaster’s</a:t>
            </a:r>
            <a:r>
              <a:rPr spc="225" dirty="0"/>
              <a:t> </a:t>
            </a:r>
            <a:r>
              <a:rPr spc="-45"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783930"/>
            <a:ext cx="396811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5" dirty="0">
                <a:latin typeface="Tahoma"/>
                <a:cs typeface="Tahoma"/>
              </a:rPr>
              <a:t>“It </a:t>
            </a:r>
            <a:r>
              <a:rPr sz="1100" spc="-60" dirty="0">
                <a:latin typeface="Tahoma"/>
                <a:cs typeface="Tahoma"/>
              </a:rPr>
              <a:t>appears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80" dirty="0">
                <a:latin typeface="Tahoma"/>
                <a:cs typeface="Tahoma"/>
              </a:rPr>
              <a:t>me </a:t>
            </a:r>
            <a:r>
              <a:rPr sz="1100" spc="-15" dirty="0">
                <a:latin typeface="Tahoma"/>
                <a:cs typeface="Tahoma"/>
              </a:rPr>
              <a:t>that </a:t>
            </a:r>
            <a:r>
              <a:rPr sz="1100" spc="-50" dirty="0">
                <a:latin typeface="Tahoma"/>
                <a:cs typeface="Tahoma"/>
              </a:rPr>
              <a:t>there </a:t>
            </a:r>
            <a:r>
              <a:rPr sz="1100" spc="-15" dirty="0">
                <a:latin typeface="Tahoma"/>
                <a:cs typeface="Tahoma"/>
              </a:rPr>
              <a:t>will </a:t>
            </a:r>
            <a:r>
              <a:rPr sz="1100" spc="-55" dirty="0">
                <a:latin typeface="Tahoma"/>
                <a:cs typeface="Tahoma"/>
              </a:rPr>
              <a:t>be </a:t>
            </a:r>
            <a:r>
              <a:rPr sz="1100" spc="-70" dirty="0">
                <a:latin typeface="Tahoma"/>
                <a:cs typeface="Tahoma"/>
              </a:rPr>
              <a:t>some </a:t>
            </a:r>
            <a:r>
              <a:rPr sz="1100" spc="-20" dirty="0">
                <a:latin typeface="Tahoma"/>
                <a:cs typeface="Tahoma"/>
              </a:rPr>
              <a:t>point </a:t>
            </a:r>
            <a:r>
              <a:rPr sz="1100" spc="-70" dirty="0">
                <a:latin typeface="Tahoma"/>
                <a:cs typeface="Tahoma"/>
              </a:rPr>
              <a:t>where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0" dirty="0">
                <a:latin typeface="Tahoma"/>
                <a:cs typeface="Tahoma"/>
              </a:rPr>
              <a:t>chimneys  </a:t>
            </a:r>
            <a:r>
              <a:rPr sz="1100" spc="-15" dirty="0">
                <a:latin typeface="Tahoma"/>
                <a:cs typeface="Tahoma"/>
              </a:rPr>
              <a:t>will </a:t>
            </a:r>
            <a:r>
              <a:rPr sz="1100" spc="-55" dirty="0">
                <a:latin typeface="Tahoma"/>
                <a:cs typeface="Tahoma"/>
              </a:rPr>
              <a:t>appear </a:t>
            </a:r>
            <a:r>
              <a:rPr sz="1100" spc="-45" dirty="0">
                <a:latin typeface="Tahoma"/>
                <a:cs typeface="Tahoma"/>
              </a:rPr>
              <a:t>regularly </a:t>
            </a:r>
            <a:r>
              <a:rPr sz="1100" spc="-60" dirty="0">
                <a:latin typeface="Tahoma"/>
                <a:cs typeface="Tahoma"/>
              </a:rPr>
              <a:t>spaced </a:t>
            </a:r>
            <a:r>
              <a:rPr sz="1100" spc="-45" dirty="0">
                <a:latin typeface="Tahoma"/>
                <a:cs typeface="Tahoma"/>
              </a:rPr>
              <a:t>along </a:t>
            </a:r>
            <a:r>
              <a:rPr sz="1100" spc="-40" dirty="0">
                <a:latin typeface="Tahoma"/>
                <a:cs typeface="Tahoma"/>
              </a:rPr>
              <a:t>the skyline </a:t>
            </a:r>
            <a:r>
              <a:rPr sz="1100" spc="-35" dirty="0">
                <a:latin typeface="Tahoma"/>
                <a:cs typeface="Tahoma"/>
              </a:rPr>
              <a:t>. . . </a:t>
            </a:r>
            <a:r>
              <a:rPr sz="1100" spc="-70" dirty="0">
                <a:latin typeface="Tahoma"/>
                <a:cs typeface="Tahoma"/>
              </a:rPr>
              <a:t>where </a:t>
            </a:r>
            <a:r>
              <a:rPr sz="1100" spc="-60" dirty="0">
                <a:latin typeface="Tahoma"/>
                <a:cs typeface="Tahoma"/>
              </a:rPr>
              <a:t>does </a:t>
            </a:r>
            <a:r>
              <a:rPr sz="1100" spc="-70" dirty="0">
                <a:latin typeface="Tahoma"/>
                <a:cs typeface="Tahoma"/>
              </a:rPr>
              <a:t>one  </a:t>
            </a:r>
            <a:r>
              <a:rPr sz="1100" spc="-65" dirty="0">
                <a:latin typeface="Tahoma"/>
                <a:cs typeface="Tahoma"/>
              </a:rPr>
              <a:t>have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55" dirty="0">
                <a:latin typeface="Tahoma"/>
                <a:cs typeface="Tahoma"/>
              </a:rPr>
              <a:t>be </a:t>
            </a:r>
            <a:r>
              <a:rPr sz="1100" spc="-15" dirty="0">
                <a:latin typeface="Tahoma"/>
                <a:cs typeface="Tahoma"/>
              </a:rPr>
              <a:t>to </a:t>
            </a:r>
            <a:r>
              <a:rPr sz="1100" spc="-90" dirty="0">
                <a:latin typeface="Tahoma"/>
                <a:cs typeface="Tahoma"/>
              </a:rPr>
              <a:t>see </a:t>
            </a:r>
            <a:r>
              <a:rPr sz="1100" spc="-25" dirty="0">
                <a:latin typeface="Tahoma"/>
                <a:cs typeface="Tahoma"/>
              </a:rPr>
              <a:t>this </a:t>
            </a:r>
            <a:r>
              <a:rPr sz="1100" spc="-20" dirty="0">
                <a:latin typeface="Tahoma"/>
                <a:cs typeface="Tahoma"/>
              </a:rPr>
              <a:t>effect?” 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(M500–258.1)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4" y="1528876"/>
            <a:ext cx="2512644" cy="155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6135" y="1526419"/>
            <a:ext cx="1035050" cy="0"/>
          </a:xfrm>
          <a:custGeom>
            <a:avLst/>
            <a:gdLst/>
            <a:ahLst/>
            <a:cxnLst/>
            <a:rect l="l" t="t" r="r" b="b"/>
            <a:pathLst>
              <a:path w="1035050">
                <a:moveTo>
                  <a:pt x="0" y="0"/>
                </a:moveTo>
                <a:lnTo>
                  <a:pt x="1034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3435" y="1482652"/>
            <a:ext cx="1061085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>
              <a:lnSpc>
                <a:spcPct val="100000"/>
              </a:lnSpc>
              <a:tabLst>
                <a:tab pos="956310" algn="l"/>
              </a:tabLst>
            </a:pPr>
            <a:r>
              <a:rPr sz="250" spc="-5" dirty="0">
                <a:latin typeface="Tahoma"/>
                <a:cs typeface="Tahoma"/>
              </a:rPr>
              <a:t>M500 </a:t>
            </a:r>
            <a:r>
              <a:rPr sz="250" spc="-20" dirty="0">
                <a:latin typeface="Georgia"/>
                <a:cs typeface="Georgia"/>
              </a:rPr>
              <a:t>258	</a:t>
            </a:r>
            <a:r>
              <a:rPr sz="250" spc="10" dirty="0">
                <a:latin typeface="Tahoma"/>
                <a:cs typeface="Tahoma"/>
              </a:rPr>
              <a:t>P</a:t>
            </a:r>
            <a:r>
              <a:rPr sz="250" spc="-15" dirty="0">
                <a:latin typeface="Tahoma"/>
                <a:cs typeface="Tahoma"/>
              </a:rPr>
              <a:t>age</a:t>
            </a:r>
            <a:r>
              <a:rPr sz="250" spc="5" dirty="0">
                <a:latin typeface="Tahoma"/>
                <a:cs typeface="Tahoma"/>
              </a:rPr>
              <a:t> </a:t>
            </a:r>
            <a:r>
              <a:rPr sz="250" spc="-15" dirty="0">
                <a:latin typeface="Tahoma"/>
                <a:cs typeface="Tahoma"/>
              </a:rPr>
              <a:t>9</a:t>
            </a:r>
            <a:endParaRPr sz="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50" b="1" spc="-5" dirty="0">
                <a:latin typeface="Arial"/>
                <a:cs typeface="Arial"/>
              </a:rPr>
              <a:t>Problem </a:t>
            </a:r>
            <a:r>
              <a:rPr sz="350" b="1" dirty="0">
                <a:latin typeface="Arial"/>
                <a:cs typeface="Arial"/>
              </a:rPr>
              <a:t>258.1 – </a:t>
            </a:r>
            <a:r>
              <a:rPr sz="350" b="1" spc="-5" dirty="0">
                <a:latin typeface="Arial"/>
                <a:cs typeface="Arial"/>
              </a:rPr>
              <a:t>Battersea </a:t>
            </a:r>
            <a:r>
              <a:rPr sz="350" b="1" spc="-15" dirty="0">
                <a:latin typeface="Arial"/>
                <a:cs typeface="Arial"/>
              </a:rPr>
              <a:t>Power </a:t>
            </a:r>
            <a:r>
              <a:rPr sz="350" b="1" spc="45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Station</a:t>
            </a:r>
            <a:endParaRPr sz="3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0"/>
              </a:spcBef>
            </a:pPr>
            <a:r>
              <a:rPr sz="300" b="1" spc="-10" dirty="0">
                <a:latin typeface="Arial"/>
                <a:cs typeface="Arial"/>
              </a:rPr>
              <a:t>David</a:t>
            </a:r>
            <a:r>
              <a:rPr sz="300" b="1" spc="-25" dirty="0">
                <a:latin typeface="Arial"/>
                <a:cs typeface="Arial"/>
              </a:rPr>
              <a:t> </a:t>
            </a:r>
            <a:r>
              <a:rPr sz="300" b="1" spc="-15" dirty="0">
                <a:latin typeface="Arial"/>
                <a:cs typeface="Arial"/>
              </a:rPr>
              <a:t>Singmaster</a:t>
            </a:r>
            <a:endParaRPr sz="3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"/>
              </a:spcBef>
            </a:pPr>
            <a:r>
              <a:rPr sz="250" spc="-10" dirty="0">
                <a:latin typeface="Georgia"/>
                <a:cs typeface="Georgia"/>
              </a:rPr>
              <a:t>For </a:t>
            </a:r>
            <a:r>
              <a:rPr sz="250" spc="-5" dirty="0">
                <a:latin typeface="Georgia"/>
                <a:cs typeface="Georgia"/>
              </a:rPr>
              <a:t>those </a:t>
            </a:r>
            <a:r>
              <a:rPr sz="250" spc="-10" dirty="0">
                <a:latin typeface="Georgia"/>
                <a:cs typeface="Georgia"/>
              </a:rPr>
              <a:t>who </a:t>
            </a:r>
            <a:r>
              <a:rPr sz="250" dirty="0">
                <a:latin typeface="Georgia"/>
                <a:cs typeface="Georgia"/>
              </a:rPr>
              <a:t>don’t </a:t>
            </a:r>
            <a:r>
              <a:rPr sz="250" spc="-10" dirty="0">
                <a:latin typeface="Georgia"/>
                <a:cs typeface="Georgia"/>
              </a:rPr>
              <a:t>know </a:t>
            </a:r>
            <a:r>
              <a:rPr sz="250" spc="-5" dirty="0">
                <a:latin typeface="Georgia"/>
                <a:cs typeface="Georgia"/>
              </a:rPr>
              <a:t>London, Battersea </a:t>
            </a:r>
            <a:r>
              <a:rPr sz="250" spc="-10" dirty="0">
                <a:latin typeface="Georgia"/>
                <a:cs typeface="Georgia"/>
              </a:rPr>
              <a:t>Power </a:t>
            </a:r>
            <a:r>
              <a:rPr sz="250" spc="-5" dirty="0">
                <a:latin typeface="Georgia"/>
                <a:cs typeface="Georgia"/>
              </a:rPr>
              <a:t>Station </a:t>
            </a:r>
            <a:r>
              <a:rPr sz="250" spc="-10" dirty="0">
                <a:latin typeface="Georgia"/>
                <a:cs typeface="Georgia"/>
              </a:rPr>
              <a:t>is </a:t>
            </a:r>
            <a:r>
              <a:rPr sz="250" spc="-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London  </a:t>
            </a:r>
            <a:r>
              <a:rPr sz="250" spc="-5" dirty="0">
                <a:latin typeface="Georgia"/>
                <a:cs typeface="Georgia"/>
              </a:rPr>
              <a:t>landmark </a:t>
            </a:r>
            <a:r>
              <a:rPr sz="250" spc="-10" dirty="0">
                <a:latin typeface="Georgia"/>
                <a:cs typeface="Georgia"/>
              </a:rPr>
              <a:t>beside </a:t>
            </a:r>
            <a:r>
              <a:rPr sz="250" spc="-5" dirty="0">
                <a:latin typeface="Georgia"/>
                <a:cs typeface="Georgia"/>
              </a:rPr>
              <a:t>Chelsea Bridge and the Thames. </a:t>
            </a:r>
            <a:r>
              <a:rPr sz="250" dirty="0">
                <a:latin typeface="Georgia"/>
                <a:cs typeface="Georgia"/>
              </a:rPr>
              <a:t>This </a:t>
            </a:r>
            <a:r>
              <a:rPr sz="250" spc="-10" dirty="0">
                <a:latin typeface="Georgia"/>
                <a:cs typeface="Georgia"/>
              </a:rPr>
              <a:t>was </a:t>
            </a:r>
            <a:r>
              <a:rPr sz="250" spc="-5" dirty="0">
                <a:latin typeface="Georgia"/>
                <a:cs typeface="Georgia"/>
              </a:rPr>
              <a:t>(is?) the world’s  (or Europe’s?) biggest brick building, </a:t>
            </a:r>
            <a:r>
              <a:rPr sz="250" spc="-10" dirty="0">
                <a:latin typeface="Georgia"/>
                <a:cs typeface="Georgia"/>
              </a:rPr>
              <a:t>using </a:t>
            </a:r>
            <a:r>
              <a:rPr sz="250" spc="-5" dirty="0">
                <a:latin typeface="Georgia"/>
                <a:cs typeface="Georgia"/>
              </a:rPr>
              <a:t>61M bricks. Giles </a:t>
            </a:r>
            <a:r>
              <a:rPr sz="250" dirty="0">
                <a:latin typeface="Georgia"/>
                <a:cs typeface="Georgia"/>
              </a:rPr>
              <a:t>Gilbert Scott  </a:t>
            </a:r>
            <a:r>
              <a:rPr sz="250" spc="-10" dirty="0">
                <a:latin typeface="Georgia"/>
                <a:cs typeface="Georgia"/>
              </a:rPr>
              <a:t>was asked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10" dirty="0">
                <a:latin typeface="Georgia"/>
                <a:cs typeface="Georgia"/>
              </a:rPr>
              <a:t>improve </a:t>
            </a:r>
            <a:r>
              <a:rPr sz="250" spc="-5" dirty="0">
                <a:latin typeface="Georgia"/>
                <a:cs typeface="Georgia"/>
              </a:rPr>
              <a:t>the architecture </a:t>
            </a:r>
            <a:r>
              <a:rPr sz="250" spc="-10" dirty="0">
                <a:latin typeface="Georgia"/>
                <a:cs typeface="Georgia"/>
              </a:rPr>
              <a:t>in </a:t>
            </a:r>
            <a:r>
              <a:rPr sz="250" dirty="0">
                <a:latin typeface="Georgia"/>
                <a:cs typeface="Georgia"/>
              </a:rPr>
              <a:t>1931. </a:t>
            </a:r>
            <a:r>
              <a:rPr sz="250" spc="-5" dirty="0">
                <a:latin typeface="Georgia"/>
                <a:cs typeface="Georgia"/>
              </a:rPr>
              <a:t>Battersea </a:t>
            </a:r>
            <a:r>
              <a:rPr sz="250" spc="1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was </a:t>
            </a:r>
            <a:r>
              <a:rPr sz="250" spc="-5" dirty="0">
                <a:latin typeface="Georgia"/>
                <a:cs typeface="Georgia"/>
              </a:rPr>
              <a:t>started </a:t>
            </a:r>
            <a:r>
              <a:rPr sz="250" spc="-10" dirty="0">
                <a:latin typeface="Georgia"/>
                <a:cs typeface="Georgia"/>
              </a:rPr>
              <a:t>in  1929 </a:t>
            </a:r>
            <a:r>
              <a:rPr sz="250" spc="-5" dirty="0">
                <a:latin typeface="Georgia"/>
                <a:cs typeface="Georgia"/>
              </a:rPr>
              <a:t>and the first </a:t>
            </a:r>
            <a:r>
              <a:rPr sz="250" dirty="0">
                <a:latin typeface="Georgia"/>
                <a:cs typeface="Georgia"/>
              </a:rPr>
              <a:t>part, </a:t>
            </a:r>
            <a:r>
              <a:rPr sz="250" spc="-10" dirty="0">
                <a:latin typeface="Georgia"/>
                <a:cs typeface="Georgia"/>
              </a:rPr>
              <a:t>of </a:t>
            </a:r>
            <a:r>
              <a:rPr sz="250" spc="-5" dirty="0">
                <a:latin typeface="Georgia"/>
                <a:cs typeface="Georgia"/>
              </a:rPr>
              <a:t>138MW, started </a:t>
            </a:r>
            <a:r>
              <a:rPr sz="250" spc="-10" dirty="0">
                <a:latin typeface="Georgia"/>
                <a:cs typeface="Georgia"/>
              </a:rPr>
              <a:t>work in </a:t>
            </a:r>
            <a:r>
              <a:rPr sz="250" spc="-5" dirty="0">
                <a:latin typeface="Georgia"/>
                <a:cs typeface="Georgia"/>
              </a:rPr>
              <a:t>1933, with an additional  105MW </a:t>
            </a:r>
            <a:r>
              <a:rPr sz="250" spc="-10" dirty="0">
                <a:latin typeface="Georgia"/>
                <a:cs typeface="Georgia"/>
              </a:rPr>
              <a:t>in Sep </a:t>
            </a:r>
            <a:r>
              <a:rPr sz="250" spc="-5" dirty="0">
                <a:latin typeface="Georgia"/>
                <a:cs typeface="Georgia"/>
              </a:rPr>
              <a:t>1935. Construction </a:t>
            </a:r>
            <a:r>
              <a:rPr sz="250" spc="-10" dirty="0">
                <a:latin typeface="Georgia"/>
                <a:cs typeface="Georgia"/>
              </a:rPr>
              <a:t>of </a:t>
            </a:r>
            <a:r>
              <a:rPr sz="250" spc="-5" dirty="0">
                <a:latin typeface="Georgia"/>
                <a:cs typeface="Georgia"/>
              </a:rPr>
              <a:t>Battersea </a:t>
            </a:r>
            <a:r>
              <a:rPr sz="250" spc="10" dirty="0">
                <a:latin typeface="Georgia"/>
                <a:cs typeface="Georgia"/>
              </a:rPr>
              <a:t>B </a:t>
            </a:r>
            <a:r>
              <a:rPr sz="250" spc="-5" dirty="0">
                <a:latin typeface="Georgia"/>
                <a:cs typeface="Georgia"/>
              </a:rPr>
              <a:t>started </a:t>
            </a:r>
            <a:r>
              <a:rPr sz="250" spc="-10" dirty="0">
                <a:latin typeface="Georgia"/>
                <a:cs typeface="Georgia"/>
              </a:rPr>
              <a:t>in </a:t>
            </a:r>
            <a:r>
              <a:rPr sz="250" spc="-5" dirty="0">
                <a:latin typeface="Georgia"/>
                <a:cs typeface="Georgia"/>
              </a:rPr>
              <a:t>1937. </a:t>
            </a:r>
            <a:r>
              <a:rPr sz="250" dirty="0">
                <a:latin typeface="Georgia"/>
                <a:cs typeface="Georgia"/>
              </a:rPr>
              <a:t>The </a:t>
            </a:r>
            <a:r>
              <a:rPr sz="250" spc="-5" dirty="0">
                <a:latin typeface="Georgia"/>
                <a:cs typeface="Georgia"/>
              </a:rPr>
              <a:t>first  </a:t>
            </a:r>
            <a:r>
              <a:rPr sz="250" dirty="0">
                <a:latin typeface="Georgia"/>
                <a:cs typeface="Georgia"/>
              </a:rPr>
              <a:t>part, </a:t>
            </a:r>
            <a:r>
              <a:rPr sz="250" spc="-10" dirty="0">
                <a:latin typeface="Georgia"/>
                <a:cs typeface="Georgia"/>
              </a:rPr>
              <a:t>of </a:t>
            </a:r>
            <a:r>
              <a:rPr sz="250" spc="-5" dirty="0">
                <a:latin typeface="Georgia"/>
                <a:cs typeface="Georgia"/>
              </a:rPr>
              <a:t>100MW, </a:t>
            </a:r>
            <a:r>
              <a:rPr sz="250" spc="-10" dirty="0">
                <a:latin typeface="Georgia"/>
                <a:cs typeface="Georgia"/>
              </a:rPr>
              <a:t>was in </a:t>
            </a:r>
            <a:r>
              <a:rPr sz="250" spc="-5" dirty="0">
                <a:latin typeface="Georgia"/>
                <a:cs typeface="Georgia"/>
              </a:rPr>
              <a:t>service </a:t>
            </a:r>
            <a:r>
              <a:rPr sz="250" spc="-10" dirty="0">
                <a:latin typeface="Georgia"/>
                <a:cs typeface="Georgia"/>
              </a:rPr>
              <a:t>in </a:t>
            </a:r>
            <a:r>
              <a:rPr sz="250" dirty="0">
                <a:latin typeface="Georgia"/>
                <a:cs typeface="Georgia"/>
              </a:rPr>
              <a:t>1941. After </a:t>
            </a:r>
            <a:r>
              <a:rPr sz="250" spc="-5" dirty="0">
                <a:latin typeface="Georgia"/>
                <a:cs typeface="Georgia"/>
              </a:rPr>
              <a:t>the war, another </a:t>
            </a:r>
            <a:r>
              <a:rPr sz="250" spc="-10" dirty="0">
                <a:latin typeface="Georgia"/>
                <a:cs typeface="Georgia"/>
              </a:rPr>
              <a:t>60MW was  </a:t>
            </a:r>
            <a:r>
              <a:rPr sz="250" spc="-5" dirty="0">
                <a:latin typeface="Georgia"/>
                <a:cs typeface="Georgia"/>
              </a:rPr>
              <a:t>added and a </a:t>
            </a:r>
            <a:r>
              <a:rPr sz="250" spc="-10" dirty="0">
                <a:latin typeface="Georgia"/>
                <a:cs typeface="Georgia"/>
              </a:rPr>
              <a:t>final 100MW was </a:t>
            </a:r>
            <a:r>
              <a:rPr sz="250" spc="-5" dirty="0">
                <a:latin typeface="Georgia"/>
                <a:cs typeface="Georgia"/>
              </a:rPr>
              <a:t>added </a:t>
            </a:r>
            <a:r>
              <a:rPr sz="250" spc="-10" dirty="0">
                <a:latin typeface="Georgia"/>
                <a:cs typeface="Georgia"/>
              </a:rPr>
              <a:t>in </a:t>
            </a:r>
            <a:r>
              <a:rPr sz="250" spc="-5" dirty="0">
                <a:latin typeface="Georgia"/>
                <a:cs typeface="Georgia"/>
              </a:rPr>
              <a:t>1953. </a:t>
            </a:r>
            <a:r>
              <a:rPr sz="250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final </a:t>
            </a:r>
            <a:r>
              <a:rPr sz="250" spc="-5" dirty="0">
                <a:latin typeface="Georgia"/>
                <a:cs typeface="Georgia"/>
              </a:rPr>
              <a:t>result </a:t>
            </a:r>
            <a:r>
              <a:rPr sz="250" spc="-10" dirty="0">
                <a:latin typeface="Georgia"/>
                <a:cs typeface="Georgia"/>
              </a:rPr>
              <a:t>is </a:t>
            </a:r>
            <a:r>
              <a:rPr sz="250" spc="-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massive  </a:t>
            </a:r>
            <a:r>
              <a:rPr sz="250" spc="-5" dirty="0">
                <a:latin typeface="Georgia"/>
                <a:cs typeface="Georgia"/>
              </a:rPr>
              <a:t>rectangular building with </a:t>
            </a:r>
            <a:r>
              <a:rPr sz="250" spc="-10" dirty="0">
                <a:latin typeface="Georgia"/>
                <a:cs typeface="Georgia"/>
              </a:rPr>
              <a:t>four massive chimneys, </a:t>
            </a:r>
            <a:r>
              <a:rPr sz="250" dirty="0">
                <a:latin typeface="Georgia"/>
                <a:cs typeface="Georgia"/>
              </a:rPr>
              <a:t>at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four corners of </a:t>
            </a:r>
            <a:r>
              <a:rPr sz="250" spc="-5" dirty="0">
                <a:latin typeface="Georgia"/>
                <a:cs typeface="Georgia"/>
              </a:rPr>
              <a:t>the  rectangular building, </a:t>
            </a:r>
            <a:r>
              <a:rPr sz="250" spc="-10" dirty="0">
                <a:latin typeface="Georgia"/>
                <a:cs typeface="Georgia"/>
              </a:rPr>
              <a:t>which are </a:t>
            </a:r>
            <a:r>
              <a:rPr sz="250" spc="-5" dirty="0">
                <a:latin typeface="Georgia"/>
                <a:cs typeface="Georgia"/>
              </a:rPr>
              <a:t>visible </a:t>
            </a:r>
            <a:r>
              <a:rPr sz="250" spc="-10" dirty="0">
                <a:latin typeface="Georgia"/>
                <a:cs typeface="Georgia"/>
              </a:rPr>
              <a:t>from </a:t>
            </a:r>
            <a:r>
              <a:rPr sz="250" spc="-15" dirty="0">
                <a:latin typeface="Georgia"/>
                <a:cs typeface="Georgia"/>
              </a:rPr>
              <a:t>much </a:t>
            </a:r>
            <a:r>
              <a:rPr sz="250" spc="-10" dirty="0">
                <a:latin typeface="Georgia"/>
                <a:cs typeface="Georgia"/>
              </a:rPr>
              <a:t>of </a:t>
            </a:r>
            <a:r>
              <a:rPr sz="250" spc="-5" dirty="0">
                <a:latin typeface="Georgia"/>
                <a:cs typeface="Georgia"/>
              </a:rPr>
              <a:t>London. </a:t>
            </a:r>
            <a:r>
              <a:rPr sz="250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chimneys  are </a:t>
            </a:r>
            <a:r>
              <a:rPr sz="250" spc="-5" dirty="0">
                <a:latin typeface="Georgia"/>
                <a:cs typeface="Georgia"/>
              </a:rPr>
              <a:t>337ft high. Battersea </a:t>
            </a:r>
            <a:r>
              <a:rPr sz="250" spc="1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closed in </a:t>
            </a:r>
            <a:r>
              <a:rPr sz="250" spc="-5" dirty="0">
                <a:latin typeface="Georgia"/>
                <a:cs typeface="Georgia"/>
              </a:rPr>
              <a:t>1975. Battersea </a:t>
            </a:r>
            <a:r>
              <a:rPr sz="250" spc="10" dirty="0">
                <a:latin typeface="Georgia"/>
                <a:cs typeface="Georgia"/>
              </a:rPr>
              <a:t>B </a:t>
            </a:r>
            <a:r>
              <a:rPr sz="250" spc="-10" dirty="0">
                <a:latin typeface="Georgia"/>
                <a:cs typeface="Georgia"/>
              </a:rPr>
              <a:t>closed on </a:t>
            </a:r>
            <a:r>
              <a:rPr sz="250" dirty="0">
                <a:latin typeface="Georgia"/>
                <a:cs typeface="Georgia"/>
              </a:rPr>
              <a:t>31 </a:t>
            </a:r>
            <a:r>
              <a:rPr sz="250" spc="5" dirty="0">
                <a:latin typeface="Georgia"/>
                <a:cs typeface="Georgia"/>
              </a:rPr>
              <a:t>Oct  </a:t>
            </a:r>
            <a:r>
              <a:rPr sz="250" spc="-10" dirty="0">
                <a:latin typeface="Georgia"/>
                <a:cs typeface="Georgia"/>
              </a:rPr>
              <a:t>1983. </a:t>
            </a:r>
            <a:r>
              <a:rPr sz="250" dirty="0">
                <a:latin typeface="Georgia"/>
                <a:cs typeface="Georgia"/>
              </a:rPr>
              <a:t>It </a:t>
            </a:r>
            <a:r>
              <a:rPr sz="250" spc="-10" dirty="0">
                <a:latin typeface="Georgia"/>
                <a:cs typeface="Georgia"/>
              </a:rPr>
              <a:t>was planned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5" dirty="0">
                <a:latin typeface="Georgia"/>
                <a:cs typeface="Georgia"/>
              </a:rPr>
              <a:t>be </a:t>
            </a:r>
            <a:r>
              <a:rPr sz="250" spc="-10" dirty="0">
                <a:latin typeface="Georgia"/>
                <a:cs typeface="Georgia"/>
              </a:rPr>
              <a:t>converted into </a:t>
            </a:r>
            <a:r>
              <a:rPr sz="250" spc="-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theme </a:t>
            </a:r>
            <a:r>
              <a:rPr sz="250" spc="-5" dirty="0">
                <a:latin typeface="Georgia"/>
                <a:cs typeface="Georgia"/>
              </a:rPr>
              <a:t>park by </a:t>
            </a:r>
            <a:r>
              <a:rPr sz="250" spc="-10" dirty="0">
                <a:latin typeface="Georgia"/>
                <a:cs typeface="Georgia"/>
              </a:rPr>
              <a:t>1990, </a:t>
            </a:r>
            <a:r>
              <a:rPr sz="250" dirty="0">
                <a:latin typeface="Georgia"/>
                <a:cs typeface="Georgia"/>
              </a:rPr>
              <a:t>but </a:t>
            </a:r>
            <a:r>
              <a:rPr sz="250" spc="-5" dirty="0">
                <a:latin typeface="Georgia"/>
                <a:cs typeface="Georgia"/>
              </a:rPr>
              <a:t>the  idea fell victim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recession </a:t>
            </a:r>
            <a:r>
              <a:rPr sz="250" spc="-5" dirty="0">
                <a:latin typeface="Georgia"/>
                <a:cs typeface="Georgia"/>
              </a:rPr>
              <a:t>and the building </a:t>
            </a:r>
            <a:r>
              <a:rPr sz="250" spc="-10" dirty="0">
                <a:latin typeface="Georgia"/>
                <a:cs typeface="Georgia"/>
              </a:rPr>
              <a:t>remains </a:t>
            </a:r>
            <a:r>
              <a:rPr sz="250" spc="-5" dirty="0">
                <a:latin typeface="Georgia"/>
                <a:cs typeface="Georgia"/>
              </a:rPr>
              <a:t>half </a:t>
            </a:r>
            <a:r>
              <a:rPr sz="250" spc="-10" dirty="0">
                <a:latin typeface="Georgia"/>
                <a:cs typeface="Georgia"/>
              </a:rPr>
              <a:t>open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5" dirty="0">
                <a:latin typeface="Georgia"/>
                <a:cs typeface="Georgia"/>
              </a:rPr>
              <a:t>the  </a:t>
            </a:r>
            <a:r>
              <a:rPr sz="250" spc="-10" dirty="0">
                <a:latin typeface="Georgia"/>
                <a:cs typeface="Georgia"/>
              </a:rPr>
              <a:t>elements.  </a:t>
            </a:r>
            <a:r>
              <a:rPr sz="250" spc="1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friend  </a:t>
            </a:r>
            <a:r>
              <a:rPr sz="250" spc="-5" dirty="0">
                <a:latin typeface="Georgia"/>
                <a:cs typeface="Georgia"/>
              </a:rPr>
              <a:t>recently  </a:t>
            </a:r>
            <a:r>
              <a:rPr sz="250" spc="-10" dirty="0">
                <a:latin typeface="Georgia"/>
                <a:cs typeface="Georgia"/>
              </a:rPr>
              <a:t>described  </a:t>
            </a:r>
            <a:r>
              <a:rPr sz="250" dirty="0">
                <a:latin typeface="Georgia"/>
                <a:cs typeface="Georgia"/>
              </a:rPr>
              <a:t>it </a:t>
            </a:r>
            <a:r>
              <a:rPr sz="250" spc="-10" dirty="0">
                <a:latin typeface="Georgia"/>
                <a:cs typeface="Georgia"/>
              </a:rPr>
              <a:t>as  </a:t>
            </a:r>
            <a:r>
              <a:rPr sz="250" spc="-5" dirty="0">
                <a:latin typeface="Georgia"/>
                <a:cs typeface="Georgia"/>
              </a:rPr>
              <a:t>looking  </a:t>
            </a:r>
            <a:r>
              <a:rPr sz="250" spc="-10" dirty="0">
                <a:latin typeface="Georgia"/>
                <a:cs typeface="Georgia"/>
              </a:rPr>
              <a:t>like  </a:t>
            </a:r>
            <a:r>
              <a:rPr sz="250" spc="-5" dirty="0">
                <a:latin typeface="Georgia"/>
                <a:cs typeface="Georgia"/>
              </a:rPr>
              <a:t>a  </a:t>
            </a:r>
            <a:r>
              <a:rPr sz="250" spc="-10" dirty="0">
                <a:latin typeface="Georgia"/>
                <a:cs typeface="Georgia"/>
              </a:rPr>
              <a:t>dead</a:t>
            </a:r>
            <a:r>
              <a:rPr sz="250" spc="-25" dirty="0">
                <a:latin typeface="Georgia"/>
                <a:cs typeface="Georgia"/>
              </a:rPr>
              <a:t> </a:t>
            </a:r>
            <a:r>
              <a:rPr sz="250" spc="-5" dirty="0">
                <a:latin typeface="Georgia"/>
                <a:cs typeface="Georgia"/>
              </a:rPr>
              <a:t>table.</a:t>
            </a:r>
            <a:endParaRPr sz="250">
              <a:latin typeface="Georgia"/>
              <a:cs typeface="Georgia"/>
            </a:endParaRPr>
          </a:p>
          <a:p>
            <a:pPr marL="12700" marR="5080" indent="53975" algn="just">
              <a:lnSpc>
                <a:spcPct val="100000"/>
              </a:lnSpc>
              <a:spcBef>
                <a:spcPts val="70"/>
              </a:spcBef>
            </a:pPr>
            <a:r>
              <a:rPr sz="250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chimneys are </a:t>
            </a:r>
            <a:r>
              <a:rPr sz="250" spc="-5" dirty="0">
                <a:latin typeface="Georgia"/>
                <a:cs typeface="Georgia"/>
              </a:rPr>
              <a:t>basically </a:t>
            </a:r>
            <a:r>
              <a:rPr sz="250" dirty="0">
                <a:latin typeface="Georgia"/>
                <a:cs typeface="Georgia"/>
              </a:rPr>
              <a:t>at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corners of </a:t>
            </a:r>
            <a:r>
              <a:rPr sz="250" spc="-5" dirty="0">
                <a:latin typeface="Georgia"/>
                <a:cs typeface="Georgia"/>
              </a:rPr>
              <a:t>a rectangle, </a:t>
            </a:r>
            <a:r>
              <a:rPr sz="250" spc="-10" dirty="0">
                <a:latin typeface="Georgia"/>
                <a:cs typeface="Georgia"/>
              </a:rPr>
              <a:t>whose long  sides run </a:t>
            </a:r>
            <a:r>
              <a:rPr sz="250" spc="-5" dirty="0">
                <a:latin typeface="Georgia"/>
                <a:cs typeface="Georgia"/>
              </a:rPr>
              <a:t>approximately </a:t>
            </a:r>
            <a:r>
              <a:rPr sz="250" spc="-10" dirty="0">
                <a:latin typeface="Georgia"/>
                <a:cs typeface="Georgia"/>
              </a:rPr>
              <a:t>north–south. </a:t>
            </a:r>
            <a:r>
              <a:rPr sz="250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dimensions are </a:t>
            </a:r>
            <a:r>
              <a:rPr sz="250" spc="-5" dirty="0">
                <a:latin typeface="Georgia"/>
                <a:cs typeface="Georgia"/>
              </a:rPr>
              <a:t>approximately  </a:t>
            </a:r>
            <a:r>
              <a:rPr sz="250" spc="-20" dirty="0">
                <a:latin typeface="Georgia"/>
                <a:cs typeface="Georgia"/>
              </a:rPr>
              <a:t>50m </a:t>
            </a:r>
            <a:r>
              <a:rPr sz="250" i="1" spc="-15" dirty="0">
                <a:latin typeface="Verdana"/>
                <a:cs typeface="Verdana"/>
              </a:rPr>
              <a:t>× </a:t>
            </a:r>
            <a:r>
              <a:rPr sz="250" spc="-10" dirty="0">
                <a:latin typeface="Georgia"/>
                <a:cs typeface="Georgia"/>
              </a:rPr>
              <a:t>160m. </a:t>
            </a:r>
            <a:r>
              <a:rPr sz="250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problem arises </a:t>
            </a:r>
            <a:r>
              <a:rPr sz="250" spc="-5" dirty="0">
                <a:latin typeface="Georgia"/>
                <a:cs typeface="Georgia"/>
              </a:rPr>
              <a:t>because </a:t>
            </a:r>
            <a:r>
              <a:rPr sz="250" spc="-10" dirty="0">
                <a:latin typeface="Georgia"/>
                <a:cs typeface="Georgia"/>
              </a:rPr>
              <a:t>one sees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chimneys on </a:t>
            </a:r>
            <a:r>
              <a:rPr sz="250" spc="-5" dirty="0">
                <a:latin typeface="Georgia"/>
                <a:cs typeface="Georgia"/>
              </a:rPr>
              <a:t>the  skyline </a:t>
            </a:r>
            <a:r>
              <a:rPr sz="250" spc="-10" dirty="0">
                <a:latin typeface="Georgia"/>
                <a:cs typeface="Georgia"/>
              </a:rPr>
              <a:t>as one drives into London from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west </a:t>
            </a:r>
            <a:r>
              <a:rPr sz="250" spc="-5" dirty="0">
                <a:latin typeface="Georgia"/>
                <a:cs typeface="Georgia"/>
              </a:rPr>
              <a:t>and </a:t>
            </a:r>
            <a:r>
              <a:rPr sz="250" spc="-10" dirty="0">
                <a:latin typeface="Georgia"/>
                <a:cs typeface="Georgia"/>
              </a:rPr>
              <a:t>one </a:t>
            </a:r>
            <a:r>
              <a:rPr sz="250" spc="-5" dirty="0">
                <a:latin typeface="Georgia"/>
                <a:cs typeface="Georgia"/>
              </a:rPr>
              <a:t>notices </a:t>
            </a:r>
            <a:r>
              <a:rPr sz="250" dirty="0">
                <a:latin typeface="Georgia"/>
                <a:cs typeface="Georgia"/>
              </a:rPr>
              <a:t>that </a:t>
            </a:r>
            <a:r>
              <a:rPr sz="250" spc="-5" dirty="0">
                <a:latin typeface="Georgia"/>
                <a:cs typeface="Georgia"/>
              </a:rPr>
              <a:t>the  relative positions </a:t>
            </a:r>
            <a:r>
              <a:rPr sz="250" spc="-10" dirty="0">
                <a:latin typeface="Georgia"/>
                <a:cs typeface="Georgia"/>
              </a:rPr>
              <a:t>of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chimneys </a:t>
            </a:r>
            <a:r>
              <a:rPr sz="250" spc="-5" dirty="0">
                <a:latin typeface="Georgia"/>
                <a:cs typeface="Georgia"/>
              </a:rPr>
              <a:t>shift </a:t>
            </a:r>
            <a:r>
              <a:rPr sz="250" spc="-10" dirty="0">
                <a:latin typeface="Georgia"/>
                <a:cs typeface="Georgia"/>
              </a:rPr>
              <a:t>as one drives </a:t>
            </a:r>
            <a:r>
              <a:rPr sz="250" spc="-5" dirty="0">
                <a:latin typeface="Georgia"/>
                <a:cs typeface="Georgia"/>
              </a:rPr>
              <a:t>along the north </a:t>
            </a:r>
            <a:r>
              <a:rPr sz="250" spc="-10" dirty="0">
                <a:latin typeface="Georgia"/>
                <a:cs typeface="Georgia"/>
              </a:rPr>
              <a:t>side  of </a:t>
            </a:r>
            <a:r>
              <a:rPr sz="250" spc="-5" dirty="0">
                <a:latin typeface="Georgia"/>
                <a:cs typeface="Georgia"/>
              </a:rPr>
              <a:t>the Thames. </a:t>
            </a:r>
            <a:r>
              <a:rPr sz="250" dirty="0">
                <a:latin typeface="Georgia"/>
                <a:cs typeface="Georgia"/>
              </a:rPr>
              <a:t>It </a:t>
            </a:r>
            <a:r>
              <a:rPr sz="250" spc="-5" dirty="0">
                <a:latin typeface="Georgia"/>
                <a:cs typeface="Georgia"/>
              </a:rPr>
              <a:t>appears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15" dirty="0">
                <a:latin typeface="Georgia"/>
                <a:cs typeface="Georgia"/>
              </a:rPr>
              <a:t>me </a:t>
            </a:r>
            <a:r>
              <a:rPr sz="250" dirty="0">
                <a:latin typeface="Georgia"/>
                <a:cs typeface="Georgia"/>
              </a:rPr>
              <a:t>that </a:t>
            </a:r>
            <a:r>
              <a:rPr sz="250" spc="-5" dirty="0">
                <a:latin typeface="Georgia"/>
                <a:cs typeface="Georgia"/>
              </a:rPr>
              <a:t>there will be </a:t>
            </a:r>
            <a:r>
              <a:rPr sz="250" spc="-15" dirty="0">
                <a:latin typeface="Georgia"/>
                <a:cs typeface="Georgia"/>
              </a:rPr>
              <a:t>some </a:t>
            </a:r>
            <a:r>
              <a:rPr sz="250" spc="-5" dirty="0">
                <a:latin typeface="Georgia"/>
                <a:cs typeface="Georgia"/>
              </a:rPr>
              <a:t>point </a:t>
            </a:r>
            <a:r>
              <a:rPr sz="250" spc="-10" dirty="0">
                <a:latin typeface="Georgia"/>
                <a:cs typeface="Georgia"/>
              </a:rPr>
              <a:t>where </a:t>
            </a:r>
            <a:r>
              <a:rPr sz="250" spc="-5" dirty="0">
                <a:latin typeface="Georgia"/>
                <a:cs typeface="Georgia"/>
              </a:rPr>
              <a:t>the  </a:t>
            </a:r>
            <a:r>
              <a:rPr sz="250" spc="-10" dirty="0">
                <a:latin typeface="Georgia"/>
                <a:cs typeface="Georgia"/>
              </a:rPr>
              <a:t>chimneys </a:t>
            </a:r>
            <a:r>
              <a:rPr sz="250" spc="-5" dirty="0">
                <a:latin typeface="Georgia"/>
                <a:cs typeface="Georgia"/>
              </a:rPr>
              <a:t>will appear regularly </a:t>
            </a:r>
            <a:r>
              <a:rPr sz="250" spc="-10" dirty="0">
                <a:latin typeface="Georgia"/>
                <a:cs typeface="Georgia"/>
              </a:rPr>
              <a:t>spaced </a:t>
            </a:r>
            <a:r>
              <a:rPr sz="250" spc="-5" dirty="0">
                <a:latin typeface="Georgia"/>
                <a:cs typeface="Georgia"/>
              </a:rPr>
              <a:t>along the skyline. </a:t>
            </a:r>
            <a:r>
              <a:rPr sz="250" spc="-10" dirty="0">
                <a:latin typeface="Georgia"/>
                <a:cs typeface="Georgia"/>
              </a:rPr>
              <a:t>Is </a:t>
            </a:r>
            <a:r>
              <a:rPr sz="250" spc="-5" dirty="0">
                <a:latin typeface="Georgia"/>
                <a:cs typeface="Georgia"/>
              </a:rPr>
              <a:t>this true? </a:t>
            </a:r>
            <a:r>
              <a:rPr sz="250" spc="-10" dirty="0">
                <a:latin typeface="Georgia"/>
                <a:cs typeface="Georgia"/>
              </a:rPr>
              <a:t>If  so, where does one have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5" dirty="0">
                <a:latin typeface="Georgia"/>
                <a:cs typeface="Georgia"/>
              </a:rPr>
              <a:t>be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10" dirty="0">
                <a:latin typeface="Georgia"/>
                <a:cs typeface="Georgia"/>
              </a:rPr>
              <a:t>see </a:t>
            </a:r>
            <a:r>
              <a:rPr sz="250" spc="-5" dirty="0">
                <a:latin typeface="Georgia"/>
                <a:cs typeface="Georgia"/>
              </a:rPr>
              <a:t>this effect? </a:t>
            </a:r>
            <a:r>
              <a:rPr sz="250" spc="-10" dirty="0">
                <a:latin typeface="Georgia"/>
                <a:cs typeface="Georgia"/>
              </a:rPr>
              <a:t>For consistency, </a:t>
            </a:r>
            <a:r>
              <a:rPr sz="250" spc="-5" dirty="0">
                <a:latin typeface="Georgia"/>
                <a:cs typeface="Georgia"/>
              </a:rPr>
              <a:t>let </a:t>
            </a:r>
            <a:r>
              <a:rPr sz="250" spc="-10" dirty="0">
                <a:latin typeface="Georgia"/>
                <a:cs typeface="Georgia"/>
              </a:rPr>
              <a:t>us  </a:t>
            </a:r>
            <a:r>
              <a:rPr sz="250" spc="-5" dirty="0">
                <a:latin typeface="Georgia"/>
                <a:cs typeface="Georgia"/>
              </a:rPr>
              <a:t>label the </a:t>
            </a:r>
            <a:r>
              <a:rPr sz="250" spc="-10" dirty="0">
                <a:latin typeface="Georgia"/>
                <a:cs typeface="Georgia"/>
              </a:rPr>
              <a:t>four chimneys as </a:t>
            </a:r>
            <a:r>
              <a:rPr sz="250" spc="10" dirty="0">
                <a:latin typeface="Georgia"/>
                <a:cs typeface="Georgia"/>
              </a:rPr>
              <a:t>A, </a:t>
            </a:r>
            <a:r>
              <a:rPr sz="250" spc="5" dirty="0">
                <a:latin typeface="Georgia"/>
                <a:cs typeface="Georgia"/>
              </a:rPr>
              <a:t>B, </a:t>
            </a:r>
            <a:r>
              <a:rPr sz="250" spc="10" dirty="0">
                <a:latin typeface="Georgia"/>
                <a:cs typeface="Georgia"/>
              </a:rPr>
              <a:t>C, </a:t>
            </a:r>
            <a:r>
              <a:rPr sz="250" dirty="0">
                <a:latin typeface="Georgia"/>
                <a:cs typeface="Georgia"/>
              </a:rPr>
              <a:t>D, </a:t>
            </a:r>
            <a:r>
              <a:rPr sz="250" spc="-10" dirty="0">
                <a:latin typeface="Georgia"/>
                <a:cs typeface="Georgia"/>
              </a:rPr>
              <a:t>going clockwise from </a:t>
            </a:r>
            <a:r>
              <a:rPr sz="250" spc="15" dirty="0">
                <a:latin typeface="Georgia"/>
                <a:cs typeface="Georgia"/>
              </a:rPr>
              <a:t>A </a:t>
            </a:r>
            <a:r>
              <a:rPr sz="250" dirty="0">
                <a:latin typeface="Georgia"/>
                <a:cs typeface="Georgia"/>
              </a:rPr>
              <a:t>at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5" dirty="0">
                <a:latin typeface="Georgia"/>
                <a:cs typeface="Georgia"/>
              </a:rPr>
              <a:t>SW  </a:t>
            </a:r>
            <a:r>
              <a:rPr sz="250" spc="-10" dirty="0">
                <a:latin typeface="Georgia"/>
                <a:cs typeface="Georgia"/>
              </a:rPr>
              <a:t>corner which </a:t>
            </a:r>
            <a:r>
              <a:rPr sz="250" spc="-15" dirty="0">
                <a:latin typeface="Georgia"/>
                <a:cs typeface="Georgia"/>
              </a:rPr>
              <a:t>we </a:t>
            </a:r>
            <a:r>
              <a:rPr sz="250" spc="-5" dirty="0">
                <a:latin typeface="Georgia"/>
                <a:cs typeface="Georgia"/>
              </a:rPr>
              <a:t>take </a:t>
            </a:r>
            <a:r>
              <a:rPr sz="250" spc="-10" dirty="0">
                <a:latin typeface="Georgia"/>
                <a:cs typeface="Georgia"/>
              </a:rPr>
              <a:t>as </a:t>
            </a:r>
            <a:r>
              <a:rPr sz="250" spc="-5" dirty="0">
                <a:latin typeface="Georgia"/>
                <a:cs typeface="Georgia"/>
              </a:rPr>
              <a:t>the </a:t>
            </a:r>
            <a:r>
              <a:rPr sz="250" spc="-10" dirty="0">
                <a:latin typeface="Georgia"/>
                <a:cs typeface="Georgia"/>
              </a:rPr>
              <a:t>origin of </a:t>
            </a:r>
            <a:r>
              <a:rPr sz="250" spc="-5" dirty="0">
                <a:latin typeface="Georgia"/>
                <a:cs typeface="Georgia"/>
              </a:rPr>
              <a:t>a coordinate system. </a:t>
            </a:r>
            <a:r>
              <a:rPr sz="250" spc="-10" dirty="0">
                <a:latin typeface="Georgia"/>
                <a:cs typeface="Georgia"/>
              </a:rPr>
              <a:t>So </a:t>
            </a:r>
            <a:r>
              <a:rPr sz="250" spc="15" dirty="0">
                <a:latin typeface="Georgia"/>
                <a:cs typeface="Georgia"/>
              </a:rPr>
              <a:t>A </a:t>
            </a:r>
            <a:r>
              <a:rPr sz="250" spc="-10" dirty="0">
                <a:latin typeface="Georgia"/>
                <a:cs typeface="Georgia"/>
              </a:rPr>
              <a:t>is </a:t>
            </a:r>
            <a:r>
              <a:rPr sz="250" dirty="0">
                <a:latin typeface="Georgia"/>
                <a:cs typeface="Georgia"/>
              </a:rPr>
              <a:t>at </a:t>
            </a:r>
            <a:r>
              <a:rPr sz="250" spc="-10" dirty="0">
                <a:latin typeface="Georgia"/>
                <a:cs typeface="Georgia"/>
              </a:rPr>
              <a:t>(0</a:t>
            </a:r>
            <a:r>
              <a:rPr sz="250" i="1" spc="-10" dirty="0">
                <a:latin typeface="Arial"/>
                <a:cs typeface="Arial"/>
              </a:rPr>
              <a:t>, </a:t>
            </a:r>
            <a:r>
              <a:rPr sz="250" spc="-10" dirty="0">
                <a:latin typeface="Georgia"/>
                <a:cs typeface="Georgia"/>
              </a:rPr>
              <a:t>0),  </a:t>
            </a:r>
            <a:r>
              <a:rPr sz="250" spc="10" dirty="0">
                <a:latin typeface="Georgia"/>
                <a:cs typeface="Georgia"/>
              </a:rPr>
              <a:t>B </a:t>
            </a:r>
            <a:r>
              <a:rPr sz="250" spc="-10" dirty="0">
                <a:latin typeface="Georgia"/>
                <a:cs typeface="Georgia"/>
              </a:rPr>
              <a:t>is </a:t>
            </a:r>
            <a:r>
              <a:rPr sz="250" dirty="0">
                <a:latin typeface="Georgia"/>
                <a:cs typeface="Georgia"/>
              </a:rPr>
              <a:t>at </a:t>
            </a:r>
            <a:r>
              <a:rPr sz="250" spc="-10" dirty="0">
                <a:latin typeface="Georgia"/>
                <a:cs typeface="Georgia"/>
              </a:rPr>
              <a:t>(0</a:t>
            </a:r>
            <a:r>
              <a:rPr sz="250" i="1" spc="-10" dirty="0">
                <a:latin typeface="Arial"/>
                <a:cs typeface="Arial"/>
              </a:rPr>
              <a:t>, </a:t>
            </a:r>
            <a:r>
              <a:rPr sz="250" spc="-5" dirty="0">
                <a:latin typeface="Georgia"/>
                <a:cs typeface="Georgia"/>
              </a:rPr>
              <a:t>160), </a:t>
            </a:r>
            <a:r>
              <a:rPr sz="250" spc="20" dirty="0">
                <a:latin typeface="Georgia"/>
                <a:cs typeface="Georgia"/>
              </a:rPr>
              <a:t>C </a:t>
            </a:r>
            <a:r>
              <a:rPr sz="250" dirty="0">
                <a:latin typeface="Georgia"/>
                <a:cs typeface="Georgia"/>
              </a:rPr>
              <a:t>at </a:t>
            </a:r>
            <a:r>
              <a:rPr sz="250" spc="-10" dirty="0">
                <a:latin typeface="Georgia"/>
                <a:cs typeface="Georgia"/>
              </a:rPr>
              <a:t>(50</a:t>
            </a:r>
            <a:r>
              <a:rPr sz="250" i="1" spc="-10" dirty="0">
                <a:latin typeface="Arial"/>
                <a:cs typeface="Arial"/>
              </a:rPr>
              <a:t>, </a:t>
            </a:r>
            <a:r>
              <a:rPr sz="250" spc="-5" dirty="0">
                <a:latin typeface="Georgia"/>
                <a:cs typeface="Georgia"/>
              </a:rPr>
              <a:t>160), </a:t>
            </a:r>
            <a:r>
              <a:rPr sz="250" dirty="0">
                <a:latin typeface="Georgia"/>
                <a:cs typeface="Georgia"/>
              </a:rPr>
              <a:t>D at </a:t>
            </a:r>
            <a:r>
              <a:rPr sz="250" spc="-10" dirty="0">
                <a:latin typeface="Georgia"/>
                <a:cs typeface="Georgia"/>
              </a:rPr>
              <a:t>(50</a:t>
            </a:r>
            <a:r>
              <a:rPr sz="250" i="1" spc="-10" dirty="0">
                <a:latin typeface="Arial"/>
                <a:cs typeface="Arial"/>
              </a:rPr>
              <a:t>, </a:t>
            </a:r>
            <a:r>
              <a:rPr sz="250" spc="-10" dirty="0">
                <a:latin typeface="Georgia"/>
                <a:cs typeface="Georgia"/>
              </a:rPr>
              <a:t>0). John </a:t>
            </a:r>
            <a:r>
              <a:rPr sz="250" spc="-5" dirty="0">
                <a:latin typeface="Georgia"/>
                <a:cs typeface="Georgia"/>
              </a:rPr>
              <a:t>Sharp </a:t>
            </a:r>
            <a:r>
              <a:rPr sz="250" spc="-10" dirty="0">
                <a:latin typeface="Georgia"/>
                <a:cs typeface="Georgia"/>
              </a:rPr>
              <a:t>has found </a:t>
            </a:r>
            <a:r>
              <a:rPr sz="250" spc="-5" dirty="0">
                <a:latin typeface="Georgia"/>
                <a:cs typeface="Georgia"/>
              </a:rPr>
              <a:t>a site  </a:t>
            </a:r>
            <a:r>
              <a:rPr sz="250" spc="-10" dirty="0">
                <a:latin typeface="Georgia"/>
                <a:cs typeface="Georgia"/>
              </a:rPr>
              <a:t>which does </a:t>
            </a:r>
            <a:r>
              <a:rPr sz="250" spc="-5" dirty="0">
                <a:latin typeface="Georgia"/>
                <a:cs typeface="Georgia"/>
              </a:rPr>
              <a:t>architectural views and </a:t>
            </a:r>
            <a:r>
              <a:rPr sz="250" spc="-10" dirty="0">
                <a:latin typeface="Georgia"/>
                <a:cs typeface="Georgia"/>
              </a:rPr>
              <a:t>has sent </a:t>
            </a:r>
            <a:r>
              <a:rPr sz="250" spc="-5" dirty="0">
                <a:latin typeface="Georgia"/>
                <a:cs typeface="Georgia"/>
              </a:rPr>
              <a:t>the view below, </a:t>
            </a:r>
            <a:r>
              <a:rPr sz="250" dirty="0">
                <a:latin typeface="Georgia"/>
                <a:cs typeface="Georgia"/>
              </a:rPr>
              <a:t>but </a:t>
            </a:r>
            <a:r>
              <a:rPr sz="250" spc="-5" dirty="0">
                <a:latin typeface="Georgia"/>
                <a:cs typeface="Georgia"/>
              </a:rPr>
              <a:t>there </a:t>
            </a:r>
            <a:r>
              <a:rPr sz="250" spc="-10" dirty="0">
                <a:latin typeface="Georgia"/>
                <a:cs typeface="Georgia"/>
              </a:rPr>
              <a:t>are  no dimensions </a:t>
            </a:r>
            <a:r>
              <a:rPr sz="250" spc="-5" dirty="0">
                <a:latin typeface="Georgia"/>
                <a:cs typeface="Georgia"/>
              </a:rPr>
              <a:t>given. </a:t>
            </a:r>
            <a:r>
              <a:rPr sz="250" spc="-10" dirty="0">
                <a:latin typeface="Georgia"/>
                <a:cs typeface="Georgia"/>
              </a:rPr>
              <a:t>I want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5" dirty="0">
                <a:latin typeface="Georgia"/>
                <a:cs typeface="Georgia"/>
              </a:rPr>
              <a:t>be able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10" dirty="0">
                <a:latin typeface="Georgia"/>
                <a:cs typeface="Georgia"/>
              </a:rPr>
              <a:t>go </a:t>
            </a:r>
            <a:r>
              <a:rPr sz="250" dirty="0">
                <a:latin typeface="Georgia"/>
                <a:cs typeface="Georgia"/>
              </a:rPr>
              <a:t>to </a:t>
            </a:r>
            <a:r>
              <a:rPr sz="250" spc="-5" dirty="0">
                <a:latin typeface="Georgia"/>
                <a:cs typeface="Georgia"/>
              </a:rPr>
              <a:t>a correct viewpoint and  take a</a:t>
            </a:r>
            <a:r>
              <a:rPr sz="250" spc="-35" dirty="0">
                <a:latin typeface="Georgia"/>
                <a:cs typeface="Georgia"/>
              </a:rPr>
              <a:t> </a:t>
            </a:r>
            <a:r>
              <a:rPr sz="250" spc="-5" dirty="0">
                <a:latin typeface="Georgia"/>
                <a:cs typeface="Georgia"/>
              </a:rPr>
              <a:t>photo.</a:t>
            </a:r>
            <a:endParaRPr sz="25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1221" y="2757503"/>
            <a:ext cx="881997" cy="329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6135" y="3096333"/>
            <a:ext cx="1035050" cy="0"/>
          </a:xfrm>
          <a:custGeom>
            <a:avLst/>
            <a:gdLst/>
            <a:ahLst/>
            <a:cxnLst/>
            <a:rect l="l" t="t" r="r" b="b"/>
            <a:pathLst>
              <a:path w="1035050">
                <a:moveTo>
                  <a:pt x="0" y="0"/>
                </a:moveTo>
                <a:lnTo>
                  <a:pt x="10349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4" y="2212397"/>
            <a:ext cx="1898014" cy="0"/>
          </a:xfrm>
          <a:custGeom>
            <a:avLst/>
            <a:gdLst/>
            <a:ahLst/>
            <a:cxnLst/>
            <a:rect l="l" t="t" r="r" b="b"/>
            <a:pathLst>
              <a:path w="1898014">
                <a:moveTo>
                  <a:pt x="0" y="0"/>
                </a:moveTo>
                <a:lnTo>
                  <a:pt x="1897888" y="0"/>
                </a:lnTo>
              </a:path>
            </a:pathLst>
          </a:custGeom>
          <a:ln w="30365">
            <a:solidFill>
              <a:srgbClr val="B2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The </a:t>
            </a:r>
            <a:r>
              <a:rPr spc="-45" dirty="0"/>
              <a:t>question </a:t>
            </a:r>
            <a:r>
              <a:rPr spc="-100" dirty="0"/>
              <a:t>is  </a:t>
            </a:r>
            <a:r>
              <a:rPr spc="-40" dirty="0"/>
              <a:t>well</a:t>
            </a:r>
            <a:r>
              <a:rPr spc="305" dirty="0"/>
              <a:t> </a:t>
            </a:r>
            <a:r>
              <a:rPr spc="-50" dirty="0"/>
              <a:t>posed!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874077"/>
            <a:ext cx="3941445" cy="172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5" dirty="0">
                <a:latin typeface="Tahoma"/>
                <a:cs typeface="Tahoma"/>
              </a:rPr>
              <a:t>Its </a:t>
            </a:r>
            <a:r>
              <a:rPr sz="1100" spc="-30" dirty="0">
                <a:latin typeface="Tahoma"/>
                <a:cs typeface="Tahoma"/>
              </a:rPr>
              <a:t>solution </a:t>
            </a:r>
            <a:r>
              <a:rPr sz="1100" spc="-15" dirty="0">
                <a:latin typeface="Tahoma"/>
                <a:cs typeface="Tahoma"/>
              </a:rPr>
              <a:t>will </a:t>
            </a:r>
            <a:r>
              <a:rPr sz="1100" spc="-40" dirty="0">
                <a:latin typeface="Tahoma"/>
                <a:cs typeface="Tahoma"/>
              </a:rPr>
              <a:t>involve surprisingly </a:t>
            </a:r>
            <a:r>
              <a:rPr sz="1100" spc="-25" dirty="0">
                <a:latin typeface="Tahoma"/>
                <a:cs typeface="Tahoma"/>
              </a:rPr>
              <a:t>rich </a:t>
            </a:r>
            <a:r>
              <a:rPr sz="1100" spc="-40" dirty="0">
                <a:latin typeface="Tahoma"/>
                <a:cs typeface="Tahoma"/>
              </a:rPr>
              <a:t>mathematics, </a:t>
            </a:r>
            <a:r>
              <a:rPr sz="1100" spc="8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including:</a:t>
            </a:r>
            <a:endParaRPr sz="1100">
              <a:latin typeface="Tahoma"/>
              <a:cs typeface="Tahoma"/>
            </a:endParaRPr>
          </a:p>
          <a:p>
            <a:pPr marL="127635" indent="-114935">
              <a:lnSpc>
                <a:spcPct val="100000"/>
              </a:lnSpc>
              <a:spcBef>
                <a:spcPts val="53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45" dirty="0">
                <a:latin typeface="Tahoma"/>
                <a:cs typeface="Tahoma"/>
              </a:rPr>
              <a:t>results concerning </a:t>
            </a:r>
            <a:r>
              <a:rPr sz="1100" i="1" spc="-60" dirty="0">
                <a:latin typeface="Trebuchet MS"/>
                <a:cs typeface="Trebuchet MS"/>
              </a:rPr>
              <a:t>permutations </a:t>
            </a:r>
            <a:r>
              <a:rPr sz="1100" spc="-45" dirty="0">
                <a:latin typeface="Tahoma"/>
                <a:cs typeface="Tahoma"/>
              </a:rPr>
              <a:t>(re-orderings)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spc="-40" dirty="0">
                <a:latin typeface="Tahoma"/>
                <a:cs typeface="Tahoma"/>
              </a:rPr>
              <a:t>four </a:t>
            </a:r>
            <a:r>
              <a:rPr sz="1100" spc="10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objects;</a:t>
            </a:r>
            <a:endParaRPr sz="1100">
              <a:latin typeface="Tahoma"/>
              <a:cs typeface="Tahoma"/>
            </a:endParaRPr>
          </a:p>
          <a:p>
            <a:pPr marL="127635" indent="-114935">
              <a:lnSpc>
                <a:spcPct val="100000"/>
              </a:lnSpc>
              <a:spcBef>
                <a:spcPts val="53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so-called </a:t>
            </a:r>
            <a:r>
              <a:rPr sz="1100" i="1" spc="-55" dirty="0">
                <a:latin typeface="Trebuchet MS"/>
                <a:cs typeface="Trebuchet MS"/>
              </a:rPr>
              <a:t>cross-ratio</a:t>
            </a:r>
            <a:r>
              <a:rPr sz="1100" spc="-55" dirty="0">
                <a:latin typeface="Tahoma"/>
                <a:cs typeface="Tahoma"/>
              </a:rPr>
              <a:t>, a </a:t>
            </a:r>
            <a:r>
              <a:rPr sz="1100" spc="-40" dirty="0">
                <a:latin typeface="Tahoma"/>
                <a:cs typeface="Tahoma"/>
              </a:rPr>
              <a:t>projective 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invariant;</a:t>
            </a:r>
            <a:endParaRPr sz="1100">
              <a:latin typeface="Tahoma"/>
              <a:cs typeface="Tahoma"/>
            </a:endParaRPr>
          </a:p>
          <a:p>
            <a:pPr marL="127635" indent="-114935">
              <a:lnSpc>
                <a:spcPct val="100000"/>
              </a:lnSpc>
              <a:spcBef>
                <a:spcPts val="53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60" dirty="0">
                <a:latin typeface="Tahoma"/>
                <a:cs typeface="Tahoma"/>
              </a:rPr>
              <a:t>theorems </a:t>
            </a:r>
            <a:r>
              <a:rPr sz="1100" spc="-55" dirty="0">
                <a:latin typeface="Tahoma"/>
                <a:cs typeface="Tahoma"/>
              </a:rPr>
              <a:t>on </a:t>
            </a:r>
            <a:r>
              <a:rPr sz="1100" i="1" spc="-40" dirty="0">
                <a:latin typeface="Trebuchet MS"/>
                <a:cs typeface="Trebuchet MS"/>
              </a:rPr>
              <a:t>conics</a:t>
            </a:r>
            <a:r>
              <a:rPr sz="1100" spc="-40" dirty="0">
                <a:latin typeface="Tahoma"/>
                <a:cs typeface="Tahoma"/>
              </a:rPr>
              <a:t>, </a:t>
            </a:r>
            <a:r>
              <a:rPr sz="1100" spc="-55" dirty="0">
                <a:latin typeface="Tahoma"/>
                <a:cs typeface="Tahoma"/>
              </a:rPr>
              <a:t>curves </a:t>
            </a:r>
            <a:r>
              <a:rPr sz="1100" spc="-50" dirty="0">
                <a:latin typeface="Tahoma"/>
                <a:cs typeface="Tahoma"/>
              </a:rPr>
              <a:t>defined </a:t>
            </a:r>
            <a:r>
              <a:rPr sz="1100" spc="-60" dirty="0">
                <a:latin typeface="Tahoma"/>
                <a:cs typeface="Tahoma"/>
              </a:rPr>
              <a:t>by </a:t>
            </a:r>
            <a:r>
              <a:rPr sz="1100" spc="-45" dirty="0">
                <a:latin typeface="Tahoma"/>
                <a:cs typeface="Tahoma"/>
              </a:rPr>
              <a:t>equations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spc="-70" dirty="0">
                <a:latin typeface="Tahoma"/>
                <a:cs typeface="Tahoma"/>
              </a:rPr>
              <a:t>degree  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2;</a:t>
            </a:r>
            <a:endParaRPr sz="1100">
              <a:latin typeface="Tahoma"/>
              <a:cs typeface="Tahoma"/>
            </a:endParaRPr>
          </a:p>
          <a:p>
            <a:pPr marL="127635" indent="-114935">
              <a:lnSpc>
                <a:spcPct val="100000"/>
              </a:lnSpc>
              <a:spcBef>
                <a:spcPts val="53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i="1" spc="-55" dirty="0">
                <a:latin typeface="Trebuchet MS"/>
                <a:cs typeface="Trebuchet MS"/>
              </a:rPr>
              <a:t>asymptotes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hyperbolae;</a:t>
            </a:r>
            <a:endParaRPr sz="1100">
              <a:latin typeface="Tahoma"/>
              <a:cs typeface="Tahoma"/>
            </a:endParaRPr>
          </a:p>
          <a:p>
            <a:pPr marL="127635" indent="-114935">
              <a:lnSpc>
                <a:spcPct val="100000"/>
              </a:lnSpc>
              <a:spcBef>
                <a:spcPts val="53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60" dirty="0">
                <a:latin typeface="Tahoma"/>
                <a:cs typeface="Tahoma"/>
              </a:rPr>
              <a:t>examples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i="1" spc="-45" dirty="0">
                <a:latin typeface="Trebuchet MS"/>
                <a:cs typeface="Trebuchet MS"/>
              </a:rPr>
              <a:t>cubic </a:t>
            </a:r>
            <a:r>
              <a:rPr sz="1100" i="1" spc="-55" dirty="0">
                <a:latin typeface="Trebuchet MS"/>
                <a:cs typeface="Trebuchet MS"/>
              </a:rPr>
              <a:t>curves</a:t>
            </a:r>
            <a:r>
              <a:rPr sz="1100" spc="-55" dirty="0">
                <a:latin typeface="Tahoma"/>
                <a:cs typeface="Tahoma"/>
              </a:rPr>
              <a:t>, </a:t>
            </a:r>
            <a:r>
              <a:rPr sz="1100" spc="-50" dirty="0">
                <a:latin typeface="Tahoma"/>
                <a:cs typeface="Tahoma"/>
              </a:rPr>
              <a:t>defined </a:t>
            </a:r>
            <a:r>
              <a:rPr sz="1100" spc="-60" dirty="0">
                <a:latin typeface="Tahoma"/>
                <a:cs typeface="Tahoma"/>
              </a:rPr>
              <a:t>by </a:t>
            </a:r>
            <a:r>
              <a:rPr sz="1100" spc="-45" dirty="0">
                <a:latin typeface="Tahoma"/>
                <a:cs typeface="Tahoma"/>
              </a:rPr>
              <a:t>equations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spc="-70" dirty="0">
                <a:latin typeface="Tahoma"/>
                <a:cs typeface="Tahoma"/>
              </a:rPr>
              <a:t>degree  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3.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i="1" spc="-15" dirty="0">
                <a:latin typeface="Trebuchet MS"/>
                <a:cs typeface="Trebuchet MS"/>
              </a:rPr>
              <a:t>Thanks </a:t>
            </a:r>
            <a:r>
              <a:rPr sz="1000" i="1" spc="-50" dirty="0">
                <a:latin typeface="Trebuchet MS"/>
                <a:cs typeface="Trebuchet MS"/>
              </a:rPr>
              <a:t>to </a:t>
            </a:r>
            <a:r>
              <a:rPr sz="1000" i="1" spc="-30" dirty="0">
                <a:latin typeface="Trebuchet MS"/>
                <a:cs typeface="Trebuchet MS"/>
              </a:rPr>
              <a:t>John </a:t>
            </a:r>
            <a:r>
              <a:rPr sz="1000" i="1" spc="-35" dirty="0">
                <a:latin typeface="Trebuchet MS"/>
                <a:cs typeface="Trebuchet MS"/>
              </a:rPr>
              <a:t>Armstrong </a:t>
            </a:r>
            <a:r>
              <a:rPr sz="1000" i="1" spc="-45" dirty="0">
                <a:latin typeface="Trebuchet MS"/>
                <a:cs typeface="Trebuchet MS"/>
              </a:rPr>
              <a:t>and </a:t>
            </a:r>
            <a:r>
              <a:rPr sz="1000" i="1" spc="-30" dirty="0">
                <a:latin typeface="Trebuchet MS"/>
                <a:cs typeface="Trebuchet MS"/>
              </a:rPr>
              <a:t>John </a:t>
            </a:r>
            <a:r>
              <a:rPr sz="1000" i="1" spc="-55" dirty="0">
                <a:latin typeface="Trebuchet MS"/>
                <a:cs typeface="Trebuchet MS"/>
              </a:rPr>
              <a:t>Silvester </a:t>
            </a:r>
            <a:r>
              <a:rPr sz="1000" i="1" spc="-85" dirty="0">
                <a:latin typeface="Trebuchet MS"/>
                <a:cs typeface="Trebuchet MS"/>
              </a:rPr>
              <a:t>for  </a:t>
            </a:r>
            <a:r>
              <a:rPr sz="1000" i="1" spc="-55" dirty="0">
                <a:latin typeface="Trebuchet MS"/>
                <a:cs typeface="Trebuchet MS"/>
              </a:rPr>
              <a:t>helping </a:t>
            </a:r>
            <a:r>
              <a:rPr sz="1000" i="1" spc="-50" dirty="0">
                <a:latin typeface="Trebuchet MS"/>
                <a:cs typeface="Trebuchet MS"/>
              </a:rPr>
              <a:t>to uncover  </a:t>
            </a:r>
            <a:r>
              <a:rPr sz="1000" i="1" spc="100" dirty="0">
                <a:latin typeface="Trebuchet MS"/>
                <a:cs typeface="Trebuchet MS"/>
              </a:rPr>
              <a:t> </a:t>
            </a:r>
            <a:r>
              <a:rPr sz="1000" i="1" spc="-60" dirty="0">
                <a:latin typeface="Trebuchet MS"/>
                <a:cs typeface="Trebuchet MS"/>
              </a:rPr>
              <a:t>this.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80" dirty="0"/>
              <a:t>Vin˜oly’s</a:t>
            </a:r>
            <a:r>
              <a:rPr spc="95" dirty="0"/>
              <a:t> </a:t>
            </a:r>
            <a:r>
              <a:rPr spc="-35" dirty="0"/>
              <a:t>masterplan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500" y="681202"/>
            <a:ext cx="3725799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4" y="2897644"/>
            <a:ext cx="338836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Tahoma"/>
                <a:cs typeface="Tahoma"/>
              </a:rPr>
              <a:t>The </a:t>
            </a:r>
            <a:r>
              <a:rPr sz="1100" spc="-30" dirty="0">
                <a:latin typeface="Tahoma"/>
                <a:cs typeface="Tahoma"/>
              </a:rPr>
              <a:t>boiler </a:t>
            </a:r>
            <a:r>
              <a:rPr sz="1100" spc="-65" dirty="0">
                <a:latin typeface="Tahoma"/>
                <a:cs typeface="Tahoma"/>
              </a:rPr>
              <a:t>house </a:t>
            </a:r>
            <a:r>
              <a:rPr sz="1100" spc="-35" dirty="0">
                <a:latin typeface="Tahoma"/>
                <a:cs typeface="Tahoma"/>
              </a:rPr>
              <a:t>is </a:t>
            </a:r>
            <a:r>
              <a:rPr sz="1100" spc="-40" dirty="0">
                <a:latin typeface="Tahoma"/>
                <a:cs typeface="Tahoma"/>
              </a:rPr>
              <a:t>encircled </a:t>
            </a:r>
            <a:r>
              <a:rPr sz="1100" spc="-60" dirty="0">
                <a:latin typeface="Tahoma"/>
                <a:cs typeface="Tahoma"/>
              </a:rPr>
              <a:t>by </a:t>
            </a:r>
            <a:r>
              <a:rPr sz="1100" spc="-50" dirty="0">
                <a:latin typeface="Tahoma"/>
                <a:cs typeface="Tahoma"/>
              </a:rPr>
              <a:t>curved </a:t>
            </a:r>
            <a:r>
              <a:rPr sz="1100" spc="-40" dirty="0">
                <a:latin typeface="Tahoma"/>
                <a:cs typeface="Tahoma"/>
              </a:rPr>
              <a:t>geometrical 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forms.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/>
              <a:t>Designs  </a:t>
            </a:r>
            <a:r>
              <a:rPr spc="-80" dirty="0"/>
              <a:t>by  </a:t>
            </a:r>
            <a:r>
              <a:rPr spc="-50" dirty="0"/>
              <a:t>Gehry,  </a:t>
            </a:r>
            <a:r>
              <a:rPr spc="-35" dirty="0"/>
              <a:t>Foster </a:t>
            </a:r>
            <a:r>
              <a:rPr spc="-45" dirty="0"/>
              <a:t>and</a:t>
            </a:r>
            <a:r>
              <a:rPr spc="-125" dirty="0"/>
              <a:t> </a:t>
            </a:r>
            <a:r>
              <a:rPr spc="-40" dirty="0"/>
              <a:t>partners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828192"/>
            <a:ext cx="1493520" cy="106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4" y="1976640"/>
            <a:ext cx="1783080" cy="103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9187" y="1970925"/>
            <a:ext cx="2080260" cy="1040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4108" y="1113025"/>
            <a:ext cx="366712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830" marR="5080">
              <a:lnSpc>
                <a:spcPct val="102600"/>
              </a:lnSpc>
            </a:pPr>
            <a:r>
              <a:rPr sz="1100" spc="-2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equal-spacing </a:t>
            </a:r>
            <a:r>
              <a:rPr sz="1100" spc="-50" dirty="0">
                <a:latin typeface="Tahoma"/>
                <a:cs typeface="Tahoma"/>
              </a:rPr>
              <a:t>problem involves:  </a:t>
            </a:r>
            <a:r>
              <a:rPr sz="1100" spc="-45" dirty="0">
                <a:latin typeface="Tahoma"/>
                <a:cs typeface="Tahoma"/>
              </a:rPr>
              <a:t>photography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spc="-40" dirty="0">
                <a:latin typeface="Tahoma"/>
                <a:cs typeface="Tahoma"/>
              </a:rPr>
              <a:t>perspective,  </a:t>
            </a:r>
            <a:r>
              <a:rPr sz="1100" spc="-45" dirty="0">
                <a:latin typeface="Tahoma"/>
                <a:cs typeface="Tahoma"/>
              </a:rPr>
              <a:t>lengths, </a:t>
            </a:r>
            <a:r>
              <a:rPr sz="1100" spc="-30" dirty="0">
                <a:latin typeface="Tahoma"/>
                <a:cs typeface="Tahoma"/>
              </a:rPr>
              <a:t>not</a:t>
            </a:r>
            <a:r>
              <a:rPr sz="1100" spc="5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angles,</a:t>
            </a:r>
            <a:endParaRPr sz="1100">
              <a:latin typeface="Tahoma"/>
              <a:cs typeface="Tahoma"/>
            </a:endParaRPr>
          </a:p>
          <a:p>
            <a:pPr marL="1560830">
              <a:lnSpc>
                <a:spcPct val="100000"/>
              </a:lnSpc>
              <a:spcBef>
                <a:spcPts val="35"/>
              </a:spcBef>
            </a:pPr>
            <a:r>
              <a:rPr sz="1100" spc="-55" dirty="0">
                <a:latin typeface="Tahoma"/>
                <a:cs typeface="Tahoma"/>
              </a:rPr>
              <a:t>4 </a:t>
            </a:r>
            <a:r>
              <a:rPr sz="1100" spc="-50" dirty="0">
                <a:latin typeface="Tahoma"/>
                <a:cs typeface="Tahoma"/>
              </a:rPr>
              <a:t>chimneys, </a:t>
            </a:r>
            <a:r>
              <a:rPr sz="1100" spc="-30" dirty="0">
                <a:latin typeface="Tahoma"/>
                <a:cs typeface="Tahoma"/>
              </a:rPr>
              <a:t>not</a:t>
            </a:r>
            <a:r>
              <a:rPr sz="1100" spc="10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3!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i="1" spc="30" dirty="0">
                <a:latin typeface="Meiryo"/>
                <a:cs typeface="Meiryo"/>
              </a:rPr>
              <a:t>∞</a:t>
            </a:r>
            <a:endParaRPr sz="1400">
              <a:latin typeface="Meiryo"/>
              <a:cs typeface="Meiryo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Permutations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381224"/>
            <a:ext cx="1670685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45" dirty="0">
                <a:latin typeface="Tahoma"/>
                <a:cs typeface="Tahoma"/>
              </a:rPr>
              <a:t>One can </a:t>
            </a:r>
            <a:r>
              <a:rPr sz="1100" spc="-90" dirty="0">
                <a:latin typeface="Tahoma"/>
                <a:cs typeface="Tahoma"/>
              </a:rPr>
              <a:t>see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0" dirty="0">
                <a:latin typeface="Tahoma"/>
                <a:cs typeface="Tahoma"/>
              </a:rPr>
              <a:t>chimneys </a:t>
            </a:r>
            <a:r>
              <a:rPr sz="1100" spc="-25" dirty="0">
                <a:latin typeface="Tahoma"/>
                <a:cs typeface="Tahoma"/>
              </a:rPr>
              <a:t>in  </a:t>
            </a:r>
            <a:r>
              <a:rPr sz="1100" spc="-40" dirty="0">
                <a:latin typeface="Tahoma"/>
                <a:cs typeface="Tahoma"/>
              </a:rPr>
              <a:t>different </a:t>
            </a:r>
            <a:r>
              <a:rPr sz="1100" spc="-60" dirty="0">
                <a:latin typeface="Tahoma"/>
                <a:cs typeface="Tahoma"/>
              </a:rPr>
              <a:t>orders </a:t>
            </a:r>
            <a:r>
              <a:rPr sz="1100" spc="-25" dirty="0">
                <a:latin typeface="Tahoma"/>
                <a:cs typeface="Tahoma"/>
              </a:rPr>
              <a:t>in </a:t>
            </a:r>
            <a:r>
              <a:rPr sz="1100" spc="-50" dirty="0">
                <a:latin typeface="Tahoma"/>
                <a:cs typeface="Tahoma"/>
              </a:rPr>
              <a:t>various  regions, </a:t>
            </a:r>
            <a:r>
              <a:rPr sz="1100" spc="-25" dirty="0">
                <a:latin typeface="Tahoma"/>
                <a:cs typeface="Tahoma"/>
              </a:rPr>
              <a:t>but </a:t>
            </a:r>
            <a:r>
              <a:rPr sz="1100" spc="-35" dirty="0">
                <a:latin typeface="Tahoma"/>
                <a:cs typeface="Tahoma"/>
              </a:rPr>
              <a:t>only </a:t>
            </a:r>
            <a:r>
              <a:rPr sz="1100" spc="-55" dirty="0">
                <a:latin typeface="Tahoma"/>
                <a:cs typeface="Tahoma"/>
              </a:rPr>
              <a:t>12 </a:t>
            </a:r>
            <a:r>
              <a:rPr sz="1100" spc="-35" dirty="0">
                <a:latin typeface="Tahoma"/>
                <a:cs typeface="Tahoma"/>
              </a:rPr>
              <a:t>of </a:t>
            </a:r>
            <a:r>
              <a:rPr sz="1100" spc="-40" dirty="0">
                <a:latin typeface="Tahoma"/>
                <a:cs typeface="Tahoma"/>
              </a:rPr>
              <a:t>the  4! </a:t>
            </a:r>
            <a:r>
              <a:rPr sz="1100" spc="45" dirty="0">
                <a:latin typeface="Tahoma"/>
                <a:cs typeface="Tahoma"/>
              </a:rPr>
              <a:t>= </a:t>
            </a:r>
            <a:r>
              <a:rPr sz="1100" spc="-55" dirty="0">
                <a:latin typeface="Tahoma"/>
                <a:cs typeface="Tahoma"/>
              </a:rPr>
              <a:t>24 </a:t>
            </a:r>
            <a:r>
              <a:rPr sz="1100" spc="-35" dirty="0">
                <a:latin typeface="Tahoma"/>
                <a:cs typeface="Tahoma"/>
              </a:rPr>
              <a:t>permutations </a:t>
            </a:r>
            <a:r>
              <a:rPr sz="1100" spc="-70" dirty="0">
                <a:latin typeface="Tahoma"/>
                <a:cs typeface="Tahoma"/>
              </a:rPr>
              <a:t>are  </a:t>
            </a:r>
            <a:r>
              <a:rPr sz="1100" spc="-50" dirty="0">
                <a:latin typeface="Tahoma"/>
                <a:cs typeface="Tahoma"/>
              </a:rPr>
              <a:t>possible: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9556" y="378245"/>
            <a:ext cx="2222540" cy="2913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Parallel</a:t>
            </a:r>
            <a:r>
              <a:rPr spc="45" dirty="0"/>
              <a:t> </a:t>
            </a:r>
            <a:r>
              <a:rPr spc="-65" dirty="0"/>
              <a:t>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585" y="140423"/>
            <a:ext cx="889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0000B2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226461"/>
            <a:ext cx="1393190" cy="111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1600" algn="just">
              <a:lnSpc>
                <a:spcPct val="102600"/>
              </a:lnSpc>
            </a:pPr>
            <a:r>
              <a:rPr sz="1100" spc="-45" dirty="0">
                <a:latin typeface="Tahoma"/>
                <a:cs typeface="Tahoma"/>
              </a:rPr>
              <a:t>can </a:t>
            </a:r>
            <a:r>
              <a:rPr sz="1100" spc="-55" dirty="0">
                <a:latin typeface="Tahoma"/>
                <a:cs typeface="Tahoma"/>
              </a:rPr>
              <a:t>be </a:t>
            </a:r>
            <a:r>
              <a:rPr sz="1100" spc="-60" dirty="0">
                <a:latin typeface="Tahoma"/>
                <a:cs typeface="Tahoma"/>
              </a:rPr>
              <a:t>spaced </a:t>
            </a:r>
            <a:r>
              <a:rPr sz="1100" spc="-40" dirty="0">
                <a:latin typeface="Tahoma"/>
                <a:cs typeface="Tahoma"/>
              </a:rPr>
              <a:t>equally  </a:t>
            </a:r>
            <a:r>
              <a:rPr sz="1100" spc="-70" dirty="0">
                <a:latin typeface="Tahoma"/>
                <a:cs typeface="Tahoma"/>
              </a:rPr>
              <a:t>between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50" dirty="0">
                <a:latin typeface="Tahoma"/>
                <a:cs typeface="Tahoma"/>
              </a:rPr>
              <a:t>chimneys  using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midpoints.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495"/>
              </a:spcBef>
            </a:pPr>
            <a:r>
              <a:rPr sz="1100" spc="-20" dirty="0">
                <a:latin typeface="Tahoma"/>
                <a:cs typeface="Tahoma"/>
              </a:rPr>
              <a:t>The </a:t>
            </a:r>
            <a:r>
              <a:rPr sz="1100" spc="-45" dirty="0">
                <a:latin typeface="Tahoma"/>
                <a:cs typeface="Tahoma"/>
              </a:rPr>
              <a:t>rectangle </a:t>
            </a:r>
            <a:r>
              <a:rPr sz="1100" spc="-70" dirty="0">
                <a:latin typeface="Tahoma"/>
                <a:cs typeface="Tahoma"/>
              </a:rPr>
              <a:t>measures  </a:t>
            </a:r>
            <a:r>
              <a:rPr sz="1100" spc="-55" dirty="0">
                <a:latin typeface="Tahoma"/>
                <a:cs typeface="Tahoma"/>
              </a:rPr>
              <a:t>160m</a:t>
            </a:r>
            <a:r>
              <a:rPr sz="1100" i="1" spc="-55" dirty="0">
                <a:latin typeface="Meiryo"/>
                <a:cs typeface="Meiryo"/>
              </a:rPr>
              <a:t>×</a:t>
            </a:r>
            <a:r>
              <a:rPr sz="1100" spc="-55" dirty="0">
                <a:latin typeface="Tahoma"/>
                <a:cs typeface="Tahoma"/>
              </a:rPr>
              <a:t>80m,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spc="-60" dirty="0">
                <a:latin typeface="Tahoma"/>
                <a:cs typeface="Tahoma"/>
              </a:rPr>
              <a:t>these  </a:t>
            </a:r>
            <a:r>
              <a:rPr sz="1100" spc="-45" dirty="0">
                <a:latin typeface="Tahoma"/>
                <a:cs typeface="Tahoma"/>
              </a:rPr>
              <a:t>lines </a:t>
            </a:r>
            <a:r>
              <a:rPr sz="1100" spc="-65" dirty="0">
                <a:latin typeface="Tahoma"/>
                <a:cs typeface="Tahoma"/>
              </a:rPr>
              <a:t>have </a:t>
            </a:r>
            <a:r>
              <a:rPr sz="1100" spc="-50" dirty="0">
                <a:latin typeface="Tahoma"/>
                <a:cs typeface="Tahoma"/>
              </a:rPr>
              <a:t>slope</a:t>
            </a:r>
            <a:r>
              <a:rPr sz="1100" spc="1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8</a:t>
            </a:r>
            <a:r>
              <a:rPr sz="1100" i="1" spc="-40" dirty="0">
                <a:latin typeface="Verdana"/>
                <a:cs typeface="Verdana"/>
              </a:rPr>
              <a:t>/</a:t>
            </a:r>
            <a:r>
              <a:rPr sz="1100" spc="-40" dirty="0">
                <a:latin typeface="Tahoma"/>
                <a:cs typeface="Tahoma"/>
              </a:rPr>
              <a:t>5: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7964" y="511362"/>
            <a:ext cx="2810039" cy="2580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1023</Words>
  <Application>Microsoft Office PowerPoint</Application>
  <PresentationFormat>Custom</PresentationFormat>
  <Paragraphs>181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Mathematical Skyline</vt:lpstr>
      <vt:lpstr>Bad timing</vt:lpstr>
      <vt:lpstr>Points and conics</vt:lpstr>
      <vt:lpstr>David Singmaster’s question</vt:lpstr>
      <vt:lpstr>The question is  well posed!</vt:lpstr>
      <vt:lpstr>Vin˜oly’s masterplan</vt:lpstr>
      <vt:lpstr>Designs  by  Gehry,  Foster and partners</vt:lpstr>
      <vt:lpstr>Permutations</vt:lpstr>
      <vt:lpstr>Parallel lines</vt:lpstr>
      <vt:lpstr>Parallel lines</vt:lpstr>
      <vt:lpstr>Solution at infinity</vt:lpstr>
      <vt:lpstr>The cross-ratio</vt:lpstr>
      <vt:lpstr>A perspectivity</vt:lpstr>
      <vt:lpstr>Projective transformations of the  plane</vt:lpstr>
      <vt:lpstr>Equal spacing</vt:lpstr>
      <vt:lpstr>This locus  is  a hyperbola H</vt:lpstr>
      <vt:lpstr>H passes  through the  chimneys</vt:lpstr>
      <vt:lpstr>Points and conics</vt:lpstr>
      <vt:lpstr>Chasles’ Theorem</vt:lpstr>
      <vt:lpstr>PowerPoint Presentation</vt:lpstr>
      <vt:lpstr>Trait´e  des  Sections Coniques</vt:lpstr>
      <vt:lpstr>Where to position the  camera?</vt:lpstr>
      <vt:lpstr>Harmonic ratio</vt:lpstr>
      <vt:lpstr>Permutating cross-ratios</vt:lpstr>
      <vt:lpstr>Four meaningful conics</vt:lpstr>
      <vt:lpstr>Pascal’s Theorem</vt:lpstr>
      <vt:lpstr>An ellipse  over Battersea</vt:lpstr>
      <vt:lpstr>Nodal cubic curves</vt:lpstr>
      <vt:lpstr>Two designer cubics</vt:lpstr>
      <vt:lpstr>Pink Floyd’s vision</vt:lpstr>
      <vt:lpstr>Sir Elton John demonstrates Chasles’ Theorem  to a celebrity  crowd  at Battersea Power  Station</vt:lpstr>
      <vt:lpstr>17/01/17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Mathematical Skyline</dc:title>
  <cp:lastModifiedBy>James Franklin</cp:lastModifiedBy>
  <cp:revision>6</cp:revision>
  <dcterms:created xsi:type="dcterms:W3CDTF">2017-01-18T11:29:18Z</dcterms:created>
  <dcterms:modified xsi:type="dcterms:W3CDTF">2017-01-18T11:47:21Z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2017-01-17T00:00:00Z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2017-01-18T00:00:00Z</vt:filetime>
  </property>
</Properties>
</file>