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3" r:id="rId3"/>
    <p:sldId id="314" r:id="rId4"/>
    <p:sldId id="281" r:id="rId5"/>
    <p:sldId id="312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07" r:id="rId32"/>
    <p:sldId id="308" r:id="rId33"/>
    <p:sldId id="309" r:id="rId34"/>
    <p:sldId id="310" r:id="rId35"/>
    <p:sldId id="311" r:id="rId36"/>
    <p:sldId id="28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6C10-F495-4E4E-9862-E2C952A7EDF0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AD3A-74D0-4970-9FFA-410AC6B6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62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6C10-F495-4E4E-9862-E2C952A7EDF0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AD3A-74D0-4970-9FFA-410AC6B6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723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6C10-F495-4E4E-9862-E2C952A7EDF0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AD3A-74D0-4970-9FFA-410AC6B6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68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6C10-F495-4E4E-9862-E2C952A7EDF0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AD3A-74D0-4970-9FFA-410AC6B6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831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6C10-F495-4E4E-9862-E2C952A7EDF0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AD3A-74D0-4970-9FFA-410AC6B6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23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6C10-F495-4E4E-9862-E2C952A7EDF0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AD3A-74D0-4970-9FFA-410AC6B6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009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6C10-F495-4E4E-9862-E2C952A7EDF0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AD3A-74D0-4970-9FFA-410AC6B6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657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6C10-F495-4E4E-9862-E2C952A7EDF0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AD3A-74D0-4970-9FFA-410AC6B6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94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6C10-F495-4E4E-9862-E2C952A7EDF0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AD3A-74D0-4970-9FFA-410AC6B6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34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6C10-F495-4E4E-9862-E2C952A7EDF0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AD3A-74D0-4970-9FFA-410AC6B6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579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6C10-F495-4E4E-9862-E2C952A7EDF0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AD3A-74D0-4970-9FFA-410AC6B6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23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66C10-F495-4E4E-9862-E2C952A7EDF0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8AD3A-74D0-4970-9FFA-410AC6B6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919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848600" cy="4038600"/>
          </a:xfrm>
        </p:spPr>
        <p:txBody>
          <a:bodyPr>
            <a:normAutofit fontScale="90000"/>
          </a:bodyPr>
          <a:lstStyle/>
          <a:p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>Gresham Lectures 2016-17</a:t>
            </a:r>
            <a:br>
              <a:rPr lang="en-GB" sz="2400" dirty="0" smtClean="0"/>
            </a:br>
            <a:r>
              <a:rPr lang="en-GB" sz="2400" dirty="0" smtClean="0"/>
              <a:t>Divinity Lecture 3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dirty="0"/>
              <a:t>Is reality limited to what </a:t>
            </a:r>
            <a:r>
              <a:rPr lang="en-GB" dirty="0" smtClean="0"/>
              <a:t>science</a:t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dirty="0"/>
              <a:t>can uncover?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</a:t>
            </a:r>
            <a:r>
              <a:rPr lang="en-GB" dirty="0"/>
              <a:t>. S. Lewis’s critique of naturalism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err="1" smtClean="0">
                <a:solidFill>
                  <a:schemeClr val="tx1"/>
                </a:solidFill>
              </a:rPr>
              <a:t>Alister</a:t>
            </a:r>
            <a:r>
              <a:rPr lang="en-GB" dirty="0" smtClean="0">
                <a:solidFill>
                  <a:schemeClr val="tx1"/>
                </a:solidFill>
              </a:rPr>
              <a:t> McGrath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Gresham Professor of Divinity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95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John Henry Newman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“I believe in design because I believe in God; not in God because I see design.”</a:t>
            </a:r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C. S. Lewis</a:t>
            </a:r>
            <a:endParaRPr lang="en-GB" dirty="0"/>
          </a:p>
        </p:txBody>
      </p:sp>
      <p:pic>
        <p:nvPicPr>
          <p:cNvPr id="1026" name="Picture 2" descr="Image result for cs lewis commons creativ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483798" cy="4690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C. S. Lewis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“Dreams </a:t>
            </a:r>
            <a:r>
              <a:rPr lang="en-GB" dirty="0"/>
              <a:t>of the far future destiny of man were dragging up from its shallow and unquiet grave the old dream of man as god</a:t>
            </a:r>
            <a:r>
              <a:rPr lang="en-GB" dirty="0" smtClean="0"/>
              <a:t>.”</a:t>
            </a:r>
          </a:p>
          <a:p>
            <a:pPr marL="0" indent="0">
              <a:buNone/>
            </a:pPr>
            <a:r>
              <a:rPr lang="en-GB" dirty="0"/>
              <a:t>“Mechanism, like all materialist philosophies, breaks down on the problem of knowledge. If thought is the </a:t>
            </a:r>
            <a:r>
              <a:rPr lang="en-GB" dirty="0" err="1"/>
              <a:t>undesigned</a:t>
            </a:r>
            <a:r>
              <a:rPr lang="en-GB" dirty="0"/>
              <a:t> and irrelevant product of cerebral motions, what reason have we to trust it?”</a:t>
            </a:r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G. K. Chesterton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“The man who represents all thought as an accident of environment is simply smashing and discrediting all his own thoughts – including that one.”</a:t>
            </a:r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J. B. S. Haldane (1882-1964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If my mental processes are determined wholly by the motions of atoms in my brain I have no reason to suppose that my beliefs are true. They may be sound chemically, but that does not make them sound logically. And hence I have no reason for supposing my brain to be composed of atoms</a:t>
            </a:r>
            <a:r>
              <a:rPr lang="en-GB" dirty="0" smtClean="0"/>
              <a:t>.”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C. S. Lewis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When the man said “This is sublime,” he appeared to be making a remark about the waterfall. ... Actually... he was not making a remark about the waterfall, but a remark about his own feelings. What he was saying was really I have feelings associated in my mind with the word “Sublime”, or shortly, I have sublime feelings</a:t>
            </a:r>
            <a:r>
              <a:rPr lang="en-GB" dirty="0" smtClean="0"/>
              <a:t>.”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T. H. Huxley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Evolution may teach us how the good and the evil tendencies of man may have come about; but, in itself, it is incompetent to furnish any better reason why what we call good is preferable to what we call evil than we had before</a:t>
            </a:r>
            <a:r>
              <a:rPr lang="en-GB" dirty="0" smtClean="0"/>
              <a:t>.”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Charles Darwin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The western nations of Europe ... now so immeasurably surpass their former savage progenitors [that they] stand at the summit of civilisation ... The civilised races of man will almost certainly </a:t>
            </a:r>
            <a:r>
              <a:rPr lang="en-GB" dirty="0" smtClean="0"/>
              <a:t>exterminate </a:t>
            </a:r>
            <a:r>
              <a:rPr lang="en-GB" dirty="0"/>
              <a:t>and replace the savage races through the world</a:t>
            </a:r>
            <a:r>
              <a:rPr lang="en-GB" dirty="0" smtClean="0"/>
              <a:t>.”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Charles Darwin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The inevitable result is an ever-recurrent Struggle for Existence. It has truly been said that all nature is at war; the strongest ultimately prevail, the weakest fail. </a:t>
            </a:r>
            <a:r>
              <a:rPr lang="en-GB"/>
              <a:t>… The severe and often-recurrent struggle for existence will determine that those variations, however slight, which are favourable shall be preserved or selected, and those which are unfavourable shall be destroyed</a:t>
            </a:r>
            <a:r>
              <a:rPr lang="en-GB" smtClean="0"/>
              <a:t>.”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Water Lilies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1600"/>
            <a:ext cx="9186415" cy="5562600"/>
          </a:xfrm>
        </p:spPr>
      </p:pic>
    </p:spTree>
    <p:extLst>
      <p:ext uri="{BB962C8B-B14F-4D97-AF65-F5344CB8AC3E}">
        <p14:creationId xmlns:p14="http://schemas.microsoft.com/office/powerpoint/2010/main" val="3138177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Water Lilies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447800"/>
            <a:ext cx="8707525" cy="4495800"/>
          </a:xfrm>
        </p:spPr>
      </p:pic>
    </p:spTree>
    <p:extLst>
      <p:ext uri="{BB962C8B-B14F-4D97-AF65-F5344CB8AC3E}">
        <p14:creationId xmlns:p14="http://schemas.microsoft.com/office/powerpoint/2010/main" val="11861302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[End]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96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Alex </a:t>
            </a:r>
            <a:r>
              <a:rPr lang="en-GB" dirty="0" smtClean="0"/>
              <a:t>Rosenberg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 smtClean="0"/>
              <a:t>The </a:t>
            </a:r>
            <a:r>
              <a:rPr lang="en-GB" i="1" dirty="0"/>
              <a:t>Atheist’s Guide to Reality</a:t>
            </a:r>
            <a:r>
              <a:rPr lang="en-GB" dirty="0"/>
              <a:t> (2011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/>
              <a:t>“Science provides all the significant truths about reality, and knowing such truths is what real understanding is all about.”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Science </a:t>
            </a:r>
            <a:r>
              <a:rPr lang="en-GB" dirty="0"/>
              <a:t>is “our exclusive guide to reality.” </a:t>
            </a:r>
          </a:p>
        </p:txBody>
      </p:sp>
    </p:spTree>
    <p:extLst>
      <p:ext uri="{BB962C8B-B14F-4D97-AF65-F5344CB8AC3E}">
        <p14:creationId xmlns:p14="http://schemas.microsoft.com/office/powerpoint/2010/main" val="316289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Alex </a:t>
            </a:r>
            <a:r>
              <a:rPr lang="en-GB" dirty="0" smtClean="0"/>
              <a:t>Rosenberg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i="1" dirty="0" smtClean="0"/>
              <a:t>The </a:t>
            </a:r>
            <a:r>
              <a:rPr lang="en-GB" i="1" dirty="0"/>
              <a:t>Atheist’s Guide to Reality</a:t>
            </a:r>
            <a:r>
              <a:rPr lang="en-GB" dirty="0"/>
              <a:t> (2011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i="1" dirty="0"/>
              <a:t>Is there a God?</a:t>
            </a:r>
            <a:r>
              <a:rPr lang="en-GB" dirty="0"/>
              <a:t> No.</a:t>
            </a:r>
          </a:p>
          <a:p>
            <a:pPr marL="0" indent="0">
              <a:buNone/>
            </a:pPr>
            <a:r>
              <a:rPr lang="en-GB" sz="3000" i="1" dirty="0"/>
              <a:t>What is the nature of reality?</a:t>
            </a:r>
            <a:r>
              <a:rPr lang="en-GB" sz="3000" dirty="0"/>
              <a:t> What physics says it is.</a:t>
            </a:r>
          </a:p>
          <a:p>
            <a:pPr marL="0" indent="0">
              <a:buNone/>
            </a:pPr>
            <a:r>
              <a:rPr lang="en-GB" i="1" dirty="0"/>
              <a:t>What is the purpose of the universe?</a:t>
            </a:r>
            <a:r>
              <a:rPr lang="en-GB" dirty="0"/>
              <a:t> There is none.</a:t>
            </a:r>
          </a:p>
          <a:p>
            <a:pPr marL="0" indent="0">
              <a:buNone/>
            </a:pPr>
            <a:r>
              <a:rPr lang="en-GB" i="1" dirty="0"/>
              <a:t>What is the meaning of life?</a:t>
            </a:r>
            <a:r>
              <a:rPr lang="en-GB" dirty="0"/>
              <a:t> Ditto.</a:t>
            </a:r>
          </a:p>
          <a:p>
            <a:pPr marL="0" indent="0">
              <a:buNone/>
            </a:pPr>
            <a:r>
              <a:rPr lang="en-GB" i="1" dirty="0"/>
              <a:t>What is the difference between right and wrong, good and bad?</a:t>
            </a:r>
            <a:r>
              <a:rPr lang="en-GB" dirty="0"/>
              <a:t> There is no moral difference between them.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5972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R. G. </a:t>
            </a:r>
            <a:r>
              <a:rPr lang="en-GB" dirty="0" smtClean="0"/>
              <a:t>Collingwood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The chief business of twentieth-century philosophy is to reckon with twentieth-century history.”</a:t>
            </a:r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Roger Scruton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“Scientism </a:t>
            </a:r>
            <a:r>
              <a:rPr lang="en-GB" dirty="0"/>
              <a:t>involves the use of scientific forms and categories in order to give the appearance of science to unscientific ways of thinking. It is a form of magic, a bid to reassemble the complex matter of human life, at the magician’s command, in a shape over which he can exert control. It is an attempt to subdue what it does not understand</a:t>
            </a:r>
            <a:r>
              <a:rPr lang="en-GB" dirty="0" smtClean="0"/>
              <a:t>.”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Isaac Newton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“I </a:t>
            </a:r>
            <a:r>
              <a:rPr lang="en-GB" dirty="0"/>
              <a:t>seem to have been only like a small boy playing on the sea-shore, diverting myself in now and then finding a smoother pebble or a prettier shell than the ordinary, whilst the great ocean of truth lay all undiscovered before me</a:t>
            </a:r>
            <a:r>
              <a:rPr lang="en-GB" dirty="0" smtClean="0"/>
              <a:t>.”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William Inge (1860-1954)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“Rationalism </a:t>
            </a:r>
            <a:r>
              <a:rPr lang="en-GB" dirty="0"/>
              <a:t>tries to find a place for God in its picture of the world. But God . . . cannot be fitted into a diagram. He is rather the canvas on which the picture is painted, or the frame in which it is set</a:t>
            </a:r>
            <a:r>
              <a:rPr lang="en-GB" dirty="0" smtClean="0"/>
              <a:t>.”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3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755</Words>
  <Application>Microsoft Office PowerPoint</Application>
  <PresentationFormat>On-screen Show (4:3)</PresentationFormat>
  <Paragraphs>52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  Gresham Lectures 2016-17 Divinity Lecture 3  Is reality limited to what science  can uncover?  C. S. Lewis’s critique of naturalism   </vt:lpstr>
      <vt:lpstr>Water Lilies</vt:lpstr>
      <vt:lpstr>Water Lilies</vt:lpstr>
      <vt:lpstr>Alex Rosenberg</vt:lpstr>
      <vt:lpstr>Alex Rosenberg</vt:lpstr>
      <vt:lpstr>R. G. Collingwood</vt:lpstr>
      <vt:lpstr>Roger Scruton</vt:lpstr>
      <vt:lpstr>Isaac Newton</vt:lpstr>
      <vt:lpstr>William Inge (1860-1954)</vt:lpstr>
      <vt:lpstr>John Henry Newman</vt:lpstr>
      <vt:lpstr>C. S. Lewis</vt:lpstr>
      <vt:lpstr>C. S. Lewis</vt:lpstr>
      <vt:lpstr>G. K. Chesterton</vt:lpstr>
      <vt:lpstr>J. B. S. Haldane (1882-1964)</vt:lpstr>
      <vt:lpstr>C. S. Lewis</vt:lpstr>
      <vt:lpstr>T. H. Huxley</vt:lpstr>
      <vt:lpstr>Charles Darwin</vt:lpstr>
      <vt:lpstr>Charles Darwin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Gresham Lectures 2016-17 Divinity Lecture 1  Does science rob nature of its mystery and beauty? And can theology restore this?  John Ruskin on science, religion, and the arts</dc:title>
  <dc:creator>AEMcG</dc:creator>
  <cp:lastModifiedBy>Lucia Graves</cp:lastModifiedBy>
  <cp:revision>18</cp:revision>
  <dcterms:created xsi:type="dcterms:W3CDTF">2016-09-27T07:16:58Z</dcterms:created>
  <dcterms:modified xsi:type="dcterms:W3CDTF">2017-01-17T14:38:11Z</dcterms:modified>
</cp:coreProperties>
</file>