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6" r:id="rId6"/>
    <p:sldId id="264" r:id="rId7"/>
    <p:sldId id="282" r:id="rId8"/>
    <p:sldId id="267" r:id="rId9"/>
    <p:sldId id="270" r:id="rId10"/>
    <p:sldId id="279" r:id="rId11"/>
    <p:sldId id="271" r:id="rId12"/>
    <p:sldId id="272" r:id="rId13"/>
    <p:sldId id="273" r:id="rId14"/>
    <p:sldId id="283" r:id="rId15"/>
    <p:sldId id="280" r:id="rId16"/>
    <p:sldId id="275" r:id="rId17"/>
    <p:sldId id="284" r:id="rId18"/>
    <p:sldId id="281" r:id="rId19"/>
    <p:sldId id="260" r:id="rId20"/>
    <p:sldId id="277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E4E6B-CF31-462D-9515-EB442D4A8202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2282C-3B5F-4462-AC1E-98067B9C1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Titian, Venus and Adonis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282C-3B5F-4462-AC1E-98067B9C1AE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7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Titian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282C-3B5F-4462-AC1E-98067B9C1AE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7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Stressed, unstressed, like ticking of clock… drops of water dripping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282C-3B5F-4462-AC1E-98067B9C1AE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68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3rd century 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2282C-3B5F-4462-AC1E-98067B9C1AE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9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07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2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5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1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7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0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6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18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6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006A-8774-41E9-9348-43E8EFFF2359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E8B7-9964-47A0-AEF8-1439941C27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2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shakespeare sonn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614"/>
            <a:ext cx="4693741" cy="67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2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SONNET 60</a:t>
            </a:r>
          </a:p>
          <a:p>
            <a:r>
              <a:rPr lang="en-GB" dirty="0"/>
              <a:t>Like as the waves make towards the pebbled shore,</a:t>
            </a:r>
            <a:br>
              <a:rPr lang="en-GB" dirty="0"/>
            </a:br>
            <a:r>
              <a:rPr lang="en-GB" dirty="0"/>
              <a:t>So do our minutes hasten to their end; </a:t>
            </a:r>
            <a:br>
              <a:rPr lang="en-GB" dirty="0"/>
            </a:br>
            <a:r>
              <a:rPr lang="en-GB" dirty="0"/>
              <a:t>Each changing place with that which goes before,</a:t>
            </a:r>
            <a:br>
              <a:rPr lang="en-GB" dirty="0"/>
            </a:br>
            <a:r>
              <a:rPr lang="en-GB" dirty="0"/>
              <a:t>In sequent toil all forwards do contend. </a:t>
            </a:r>
            <a:br>
              <a:rPr lang="en-GB" dirty="0"/>
            </a:br>
            <a:r>
              <a:rPr lang="en-GB" dirty="0"/>
              <a:t>Nativity, once in the main of light, </a:t>
            </a:r>
            <a:br>
              <a:rPr lang="en-GB" dirty="0"/>
            </a:br>
            <a:r>
              <a:rPr lang="en-GB" dirty="0"/>
              <a:t>Crawls to maturity, wherewith being </a:t>
            </a:r>
            <a:r>
              <a:rPr lang="en-GB" dirty="0" err="1"/>
              <a:t>crown'd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Crooked eclipses '</a:t>
            </a:r>
            <a:r>
              <a:rPr lang="en-GB" dirty="0" err="1"/>
              <a:t>gainst</a:t>
            </a:r>
            <a:r>
              <a:rPr lang="en-GB" dirty="0"/>
              <a:t> his glory fight, </a:t>
            </a:r>
            <a:br>
              <a:rPr lang="en-GB" dirty="0"/>
            </a:br>
            <a:r>
              <a:rPr lang="en-GB" dirty="0"/>
              <a:t>And Time, that gave, doth now his gift confound.</a:t>
            </a:r>
            <a:br>
              <a:rPr lang="en-GB" dirty="0"/>
            </a:br>
            <a:r>
              <a:rPr lang="en-GB" dirty="0"/>
              <a:t>Time doth transfix the flourish set on youth, </a:t>
            </a:r>
            <a:br>
              <a:rPr lang="en-GB" dirty="0"/>
            </a:br>
            <a:r>
              <a:rPr lang="en-GB" dirty="0"/>
              <a:t>And delves the parallels in beauty's brow, </a:t>
            </a:r>
            <a:br>
              <a:rPr lang="en-GB" dirty="0"/>
            </a:br>
            <a:r>
              <a:rPr lang="en-GB" dirty="0"/>
              <a:t>Feeds on the rarities of nature's truth, </a:t>
            </a:r>
            <a:br>
              <a:rPr lang="en-GB" dirty="0"/>
            </a:br>
            <a:r>
              <a:rPr lang="en-GB" dirty="0"/>
              <a:t>And nothing stands but for his scythe to mow.</a:t>
            </a:r>
            <a:br>
              <a:rPr lang="en-GB" dirty="0"/>
            </a:br>
            <a:r>
              <a:rPr lang="en-GB" dirty="0"/>
              <a:t>   And yet to times in hope my verse shall stand,</a:t>
            </a:r>
            <a:br>
              <a:rPr lang="en-GB" dirty="0"/>
            </a:br>
            <a:r>
              <a:rPr lang="en-GB" dirty="0"/>
              <a:t>   Praising thy worth, despite his cruel hand. </a:t>
            </a:r>
          </a:p>
        </p:txBody>
      </p:sp>
    </p:spTree>
    <p:extLst>
      <p:ext uri="{BB962C8B-B14F-4D97-AF65-F5344CB8AC3E}">
        <p14:creationId xmlns:p14="http://schemas.microsoft.com/office/powerpoint/2010/main" val="3143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Each </a:t>
            </a:r>
            <a:r>
              <a:rPr lang="en-GB" b="1" i="1" dirty="0"/>
              <a:t>chang</a:t>
            </a:r>
            <a:r>
              <a:rPr lang="en-GB" dirty="0"/>
              <a:t>ing </a:t>
            </a:r>
            <a:r>
              <a:rPr lang="en-GB" b="1" i="1" dirty="0"/>
              <a:t>place</a:t>
            </a:r>
            <a:r>
              <a:rPr lang="en-GB" dirty="0"/>
              <a:t> with </a:t>
            </a:r>
            <a:r>
              <a:rPr lang="en-GB" b="1" i="1" dirty="0"/>
              <a:t>that</a:t>
            </a:r>
            <a:r>
              <a:rPr lang="en-GB" dirty="0"/>
              <a:t> which </a:t>
            </a:r>
            <a:r>
              <a:rPr lang="en-GB" b="1" i="1" dirty="0"/>
              <a:t>goes</a:t>
            </a:r>
            <a:r>
              <a:rPr lang="en-GB" dirty="0"/>
              <a:t> be</a:t>
            </a:r>
            <a:r>
              <a:rPr lang="en-GB" b="1" i="1" dirty="0"/>
              <a:t>fore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78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/>
              <a:t>Like</a:t>
            </a:r>
            <a:r>
              <a:rPr lang="en-GB" dirty="0"/>
              <a:t> as the </a:t>
            </a:r>
            <a:r>
              <a:rPr lang="en-GB" b="1" i="1" dirty="0"/>
              <a:t>waves</a:t>
            </a:r>
            <a:r>
              <a:rPr lang="en-GB" b="1" dirty="0"/>
              <a:t> </a:t>
            </a:r>
            <a:r>
              <a:rPr lang="en-GB" b="1" i="1" dirty="0"/>
              <a:t>make</a:t>
            </a:r>
            <a:r>
              <a:rPr lang="en-GB" dirty="0"/>
              <a:t> towards the </a:t>
            </a:r>
            <a:r>
              <a:rPr lang="en-GB" b="1" i="1" dirty="0"/>
              <a:t>peb</a:t>
            </a:r>
            <a:r>
              <a:rPr lang="en-GB" dirty="0"/>
              <a:t>bled </a:t>
            </a:r>
            <a:r>
              <a:rPr lang="en-GB" b="1" i="1" dirty="0"/>
              <a:t>shore</a:t>
            </a:r>
            <a:r>
              <a:rPr lang="en-GB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377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net 63 by William Shakespeare - Read by John Gielgu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33" y="87925"/>
            <a:ext cx="8909535" cy="66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net 63 by William Shakespeare - Read by John Gielgu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33" y="87925"/>
            <a:ext cx="8909535" cy="66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Against [in preparation for the time when] my love shall be as I am now,</a:t>
            </a:r>
          </a:p>
          <a:p>
            <a:r>
              <a:rPr lang="en-GB" dirty="0"/>
              <a:t>With time’s injurious hand crushed and </a:t>
            </a:r>
            <a:r>
              <a:rPr lang="en-GB" dirty="0" err="1"/>
              <a:t>o’erworn</a:t>
            </a:r>
            <a:r>
              <a:rPr lang="en-GB" dirty="0"/>
              <a:t>;</a:t>
            </a:r>
          </a:p>
          <a:p>
            <a:r>
              <a:rPr lang="en-GB" dirty="0"/>
              <a:t>When hours have drained his blood, and filled [?‘filed’, carved with lines, defiled] his brow</a:t>
            </a:r>
          </a:p>
          <a:p>
            <a:r>
              <a:rPr lang="en-GB" dirty="0"/>
              <a:t>With lines and wrinkles; when his youthful morn</a:t>
            </a:r>
          </a:p>
          <a:p>
            <a:r>
              <a:rPr lang="en-GB" dirty="0"/>
              <a:t>Hath travailed on to age’s </a:t>
            </a:r>
            <a:r>
              <a:rPr lang="en-GB" dirty="0" err="1"/>
              <a:t>steepy</a:t>
            </a:r>
            <a:r>
              <a:rPr lang="en-GB" dirty="0"/>
              <a:t> [difficult to ascend] night,</a:t>
            </a:r>
          </a:p>
          <a:p>
            <a:r>
              <a:rPr lang="en-GB" dirty="0"/>
              <a:t>And all those beauties whereof now he’s king</a:t>
            </a:r>
          </a:p>
          <a:p>
            <a:r>
              <a:rPr lang="en-GB" dirty="0"/>
              <a:t>Are vanishing, or vanished out of sight,</a:t>
            </a:r>
          </a:p>
          <a:p>
            <a:r>
              <a:rPr lang="en-GB" dirty="0"/>
              <a:t>Stealing away the treasure of his spring;</a:t>
            </a:r>
          </a:p>
          <a:p>
            <a:r>
              <a:rPr lang="en-GB" dirty="0"/>
              <a:t>For such a time do I now fortify</a:t>
            </a:r>
          </a:p>
          <a:p>
            <a:r>
              <a:rPr lang="en-GB" dirty="0"/>
              <a:t>Against confounding age’s cruel knife,</a:t>
            </a:r>
          </a:p>
          <a:p>
            <a:r>
              <a:rPr lang="en-GB" dirty="0"/>
              <a:t>That he shall never cut from memory</a:t>
            </a:r>
          </a:p>
          <a:p>
            <a:r>
              <a:rPr lang="en-GB" dirty="0"/>
              <a:t>My sweet love’s beauty, though my lover’s life,</a:t>
            </a:r>
          </a:p>
          <a:p>
            <a:r>
              <a:rPr lang="en-GB" dirty="0"/>
              <a:t>	His beauty shall in these black lines be seen,</a:t>
            </a:r>
          </a:p>
          <a:p>
            <a:r>
              <a:rPr lang="en-GB" dirty="0"/>
              <a:t>	And they shall live, and he in them still green [‘keep his memory green’; green, unripe, immature, callous].</a:t>
            </a:r>
          </a:p>
        </p:txBody>
      </p:sp>
    </p:spTree>
    <p:extLst>
      <p:ext uri="{BB962C8B-B14F-4D97-AF65-F5344CB8AC3E}">
        <p14:creationId xmlns:p14="http://schemas.microsoft.com/office/powerpoint/2010/main" val="3103533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net 73 by William Shakespeare - Read by Sir John Gielgu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33" y="87925"/>
            <a:ext cx="8909535" cy="66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net 73 by William Shakespeare - Read by Sir John Gielgu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33" y="87925"/>
            <a:ext cx="8909535" cy="66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That time of year thou </a:t>
            </a:r>
            <a:r>
              <a:rPr lang="en-GB" dirty="0" err="1"/>
              <a:t>may'st</a:t>
            </a:r>
            <a:r>
              <a:rPr lang="en-GB" dirty="0"/>
              <a:t> in me behold </a:t>
            </a:r>
            <a:br>
              <a:rPr lang="en-GB" dirty="0"/>
            </a:br>
            <a:r>
              <a:rPr lang="en-GB" dirty="0"/>
              <a:t>When yellow leaves, or none, or few, do hang</a:t>
            </a:r>
            <a:br>
              <a:rPr lang="en-GB" dirty="0"/>
            </a:br>
            <a:r>
              <a:rPr lang="en-GB" dirty="0"/>
              <a:t>Upon those boughs which shake against the cold, </a:t>
            </a:r>
            <a:br>
              <a:rPr lang="en-GB" dirty="0"/>
            </a:br>
            <a:r>
              <a:rPr lang="en-GB" dirty="0"/>
              <a:t>Bare </a:t>
            </a:r>
            <a:r>
              <a:rPr lang="en-GB" dirty="0" err="1"/>
              <a:t>ruin'd</a:t>
            </a:r>
            <a:r>
              <a:rPr lang="en-GB" dirty="0"/>
              <a:t> choirs, where late the sweet birds sang. </a:t>
            </a:r>
            <a:br>
              <a:rPr lang="en-GB" dirty="0"/>
            </a:br>
            <a:r>
              <a:rPr lang="en-GB" dirty="0"/>
              <a:t>In me thou </a:t>
            </a:r>
            <a:r>
              <a:rPr lang="en-GB" dirty="0" err="1"/>
              <a:t>see'st</a:t>
            </a:r>
            <a:r>
              <a:rPr lang="en-GB" dirty="0"/>
              <a:t> the twilight of such day, </a:t>
            </a:r>
            <a:br>
              <a:rPr lang="en-GB" dirty="0"/>
            </a:br>
            <a:r>
              <a:rPr lang="en-GB" dirty="0"/>
              <a:t>As after sunset </a:t>
            </a:r>
            <a:r>
              <a:rPr lang="en-GB" dirty="0" err="1"/>
              <a:t>fadeth</a:t>
            </a:r>
            <a:r>
              <a:rPr lang="en-GB" dirty="0"/>
              <a:t> in the west, </a:t>
            </a:r>
            <a:br>
              <a:rPr lang="en-GB" dirty="0"/>
            </a:br>
            <a:r>
              <a:rPr lang="en-GB" dirty="0"/>
              <a:t>Which by-and-by black night doth take away,</a:t>
            </a:r>
            <a:br>
              <a:rPr lang="en-GB" dirty="0"/>
            </a:br>
            <a:r>
              <a:rPr lang="en-GB" dirty="0"/>
              <a:t>Death's second self, that seals up all in rest. </a:t>
            </a:r>
            <a:br>
              <a:rPr lang="en-GB" dirty="0"/>
            </a:br>
            <a:r>
              <a:rPr lang="en-GB" dirty="0"/>
              <a:t>In me thou </a:t>
            </a:r>
            <a:r>
              <a:rPr lang="en-GB" dirty="0" err="1"/>
              <a:t>see'st</a:t>
            </a:r>
            <a:r>
              <a:rPr lang="en-GB" dirty="0"/>
              <a:t> the glowing of such fire </a:t>
            </a:r>
            <a:br>
              <a:rPr lang="en-GB" dirty="0"/>
            </a:br>
            <a:r>
              <a:rPr lang="en-GB" dirty="0"/>
              <a:t>That on the ashes of his youth doth lie, </a:t>
            </a:r>
            <a:br>
              <a:rPr lang="en-GB" dirty="0"/>
            </a:br>
            <a:r>
              <a:rPr lang="en-GB" dirty="0"/>
              <a:t>As the death-bed whereon it must expire </a:t>
            </a:r>
            <a:br>
              <a:rPr lang="en-GB" dirty="0"/>
            </a:br>
            <a:r>
              <a:rPr lang="en-GB" dirty="0" err="1"/>
              <a:t>Consum'd</a:t>
            </a:r>
            <a:r>
              <a:rPr lang="en-GB" dirty="0"/>
              <a:t> with that which it was </a:t>
            </a:r>
            <a:r>
              <a:rPr lang="en-GB" dirty="0" err="1"/>
              <a:t>nourish'd</a:t>
            </a:r>
            <a:r>
              <a:rPr lang="en-GB" dirty="0"/>
              <a:t> by. </a:t>
            </a:r>
            <a:br>
              <a:rPr lang="en-GB" dirty="0"/>
            </a:br>
            <a:r>
              <a:rPr lang="en-GB" dirty="0"/>
              <a:t>   This thou </a:t>
            </a:r>
            <a:r>
              <a:rPr lang="en-GB" dirty="0" err="1"/>
              <a:t>perceivest</a:t>
            </a:r>
            <a:r>
              <a:rPr lang="en-GB" dirty="0"/>
              <a:t>, which makes thy love more strong,</a:t>
            </a:r>
            <a:br>
              <a:rPr lang="en-GB" dirty="0"/>
            </a:br>
            <a:r>
              <a:rPr lang="en-GB" dirty="0"/>
              <a:t>   To love that well which thou must leave ere long.</a:t>
            </a:r>
          </a:p>
        </p:txBody>
      </p:sp>
    </p:spTree>
    <p:extLst>
      <p:ext uri="{BB962C8B-B14F-4D97-AF65-F5344CB8AC3E}">
        <p14:creationId xmlns:p14="http://schemas.microsoft.com/office/powerpoint/2010/main" val="401227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1624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2" y="-28097"/>
            <a:ext cx="8229600" cy="11430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Titian, </a:t>
            </a:r>
            <a:r>
              <a:rPr lang="en-GB" sz="1600" i="1" dirty="0" smtClean="0"/>
              <a:t>Venus and Adonis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images.metmuseum.org/CRDImages/ep/web-large/DT5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3684"/>
            <a:ext cx="73808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2200" dirty="0"/>
              <a:t>Egyptian water-clock. Copy of a conical alabaster vase with columns of 12 holes. Astronomical signs decoration on the outer surface. Image courtesy of Getty Images DEA Picture Library</a:t>
            </a:r>
          </a:p>
        </p:txBody>
      </p:sp>
      <p:pic>
        <p:nvPicPr>
          <p:cNvPr id="1026" name="Picture 2" descr="Egyptian water-clock. Copy of a conical alabaster vase with columns of 12 holes. Astronomical signs decoration on the outer surface. Image courtesy of Getty Images DEA Pictur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19125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s://upload.wikimedia.org/wikipedia/commons/thumb/7/7b/Clepsydra-Diagram-Fancy.jpeg/320px-Clepsydra-Diagram-Fanc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3744416" cy="5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6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6633"/>
            <a:ext cx="770485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                                             Titian, </a:t>
            </a:r>
            <a:r>
              <a:rPr lang="en-GB" sz="1800" i="1" dirty="0" smtClean="0"/>
              <a:t>Rape of </a:t>
            </a:r>
            <a:r>
              <a:rPr lang="en-GB" sz="1800" i="1" dirty="0" err="1" smtClean="0"/>
              <a:t>Lucrece</a:t>
            </a:r>
            <a:endParaRPr lang="en-GB" sz="1800" dirty="0"/>
          </a:p>
        </p:txBody>
      </p:sp>
      <p:pic>
        <p:nvPicPr>
          <p:cNvPr id="3074" name="Picture 2" descr="Tarquin attacking nude Lucretia with a dag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176464" cy="57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www.shakespeares-sonnets.com/sonnet/img/art/Death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904656" cy="67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1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115616" y="40466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attribution of a personal nature or human characteristics to something non-human, or the representation of an abstract quality in human form, the Grim Reaper to represent death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or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 </a:t>
            </a:r>
            <a:r>
              <a:rPr lang="en-GB" dirty="0" smtClean="0"/>
              <a:t>a </a:t>
            </a:r>
            <a:r>
              <a:rPr lang="en-GB" dirty="0"/>
              <a:t>figure intended to represent an abstract quality, for example a rose to represent love</a:t>
            </a:r>
          </a:p>
        </p:txBody>
      </p:sp>
    </p:spTree>
    <p:extLst>
      <p:ext uri="{BB962C8B-B14F-4D97-AF65-F5344CB8AC3E}">
        <p14:creationId xmlns:p14="http://schemas.microsoft.com/office/powerpoint/2010/main" val="40356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net 60 by William Shakespeare - Read by John Gielgu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33" y="87925"/>
            <a:ext cx="8909535" cy="66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onnet 60 by William Shakespeare - Read by John Gielgu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233" y="87925"/>
            <a:ext cx="8909535" cy="66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SONNET 60</a:t>
            </a:r>
          </a:p>
          <a:p>
            <a:r>
              <a:rPr lang="en-GB" dirty="0"/>
              <a:t>Like as the waves make towards the pebbled shore,</a:t>
            </a:r>
            <a:br>
              <a:rPr lang="en-GB" dirty="0"/>
            </a:br>
            <a:r>
              <a:rPr lang="en-GB" dirty="0"/>
              <a:t>So do our minutes hasten to their end; </a:t>
            </a:r>
            <a:br>
              <a:rPr lang="en-GB" dirty="0"/>
            </a:br>
            <a:r>
              <a:rPr lang="en-GB" dirty="0"/>
              <a:t>Each changing place with that which goes before,</a:t>
            </a:r>
            <a:br>
              <a:rPr lang="en-GB" dirty="0"/>
            </a:br>
            <a:r>
              <a:rPr lang="en-GB" dirty="0"/>
              <a:t>In sequent toil all forwards do contend. </a:t>
            </a:r>
            <a:br>
              <a:rPr lang="en-GB" dirty="0"/>
            </a:br>
            <a:r>
              <a:rPr lang="en-GB" dirty="0"/>
              <a:t>Nativity, once in the main of light, </a:t>
            </a:r>
            <a:br>
              <a:rPr lang="en-GB" dirty="0"/>
            </a:br>
            <a:r>
              <a:rPr lang="en-GB" dirty="0"/>
              <a:t>Crawls to maturity, wherewith being </a:t>
            </a:r>
            <a:r>
              <a:rPr lang="en-GB" dirty="0" err="1"/>
              <a:t>crown'd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Crooked eclipses '</a:t>
            </a:r>
            <a:r>
              <a:rPr lang="en-GB" dirty="0" err="1"/>
              <a:t>gainst</a:t>
            </a:r>
            <a:r>
              <a:rPr lang="en-GB" dirty="0"/>
              <a:t> his glory fight, </a:t>
            </a:r>
            <a:br>
              <a:rPr lang="en-GB" dirty="0"/>
            </a:br>
            <a:r>
              <a:rPr lang="en-GB" dirty="0"/>
              <a:t>And Time, that gave, doth now his gift confound.</a:t>
            </a:r>
            <a:br>
              <a:rPr lang="en-GB" dirty="0"/>
            </a:br>
            <a:r>
              <a:rPr lang="en-GB" dirty="0"/>
              <a:t>Time doth transfix the flourish set on youth, </a:t>
            </a:r>
            <a:br>
              <a:rPr lang="en-GB" dirty="0"/>
            </a:br>
            <a:r>
              <a:rPr lang="en-GB" dirty="0"/>
              <a:t>And delves the parallels in beauty's brow, </a:t>
            </a:r>
            <a:br>
              <a:rPr lang="en-GB" dirty="0"/>
            </a:br>
            <a:r>
              <a:rPr lang="en-GB" dirty="0"/>
              <a:t>Feeds on the rarities of nature's truth, </a:t>
            </a:r>
            <a:br>
              <a:rPr lang="en-GB" dirty="0"/>
            </a:br>
            <a:r>
              <a:rPr lang="en-GB" dirty="0"/>
              <a:t>And nothing stands but for his scythe to mow.</a:t>
            </a:r>
            <a:br>
              <a:rPr lang="en-GB" dirty="0"/>
            </a:br>
            <a:r>
              <a:rPr lang="en-GB" dirty="0"/>
              <a:t>   And yet to times in hope my verse shall stand,</a:t>
            </a:r>
            <a:br>
              <a:rPr lang="en-GB" dirty="0"/>
            </a:br>
            <a:r>
              <a:rPr lang="en-GB" dirty="0"/>
              <a:t>   Praising thy worth, despite his cruel hand. </a:t>
            </a:r>
          </a:p>
        </p:txBody>
      </p:sp>
    </p:spTree>
    <p:extLst>
      <p:ext uri="{BB962C8B-B14F-4D97-AF65-F5344CB8AC3E}">
        <p14:creationId xmlns:p14="http://schemas.microsoft.com/office/powerpoint/2010/main" val="20721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But </a:t>
            </a:r>
            <a:r>
              <a:rPr lang="en-GB" dirty="0" err="1"/>
              <a:t>looke</a:t>
            </a:r>
            <a:endParaRPr lang="en-GB" dirty="0"/>
          </a:p>
          <a:p>
            <a:r>
              <a:rPr lang="en-GB" dirty="0"/>
              <a:t>As every wave </a:t>
            </a:r>
            <a:r>
              <a:rPr lang="en-GB" dirty="0" err="1"/>
              <a:t>dryves</a:t>
            </a:r>
            <a:r>
              <a:rPr lang="en-GB" dirty="0"/>
              <a:t> other </a:t>
            </a:r>
            <a:r>
              <a:rPr lang="en-GB" dirty="0" err="1"/>
              <a:t>foorth</a:t>
            </a:r>
            <a:r>
              <a:rPr lang="en-GB" dirty="0"/>
              <a:t>, and that that comes behind</a:t>
            </a:r>
          </a:p>
          <a:p>
            <a:r>
              <a:rPr lang="en-GB" dirty="0"/>
              <a:t>Bothe </a:t>
            </a:r>
            <a:r>
              <a:rPr lang="en-GB" dirty="0" err="1"/>
              <a:t>thrusteth</a:t>
            </a:r>
            <a:r>
              <a:rPr lang="en-GB" dirty="0"/>
              <a:t> and is thrust itself: even so the </a:t>
            </a:r>
            <a:r>
              <a:rPr lang="en-GB" dirty="0" err="1"/>
              <a:t>tymes</a:t>
            </a:r>
            <a:r>
              <a:rPr lang="en-GB" dirty="0"/>
              <a:t> by kind</a:t>
            </a:r>
          </a:p>
          <a:p>
            <a:r>
              <a:rPr lang="en-GB" dirty="0"/>
              <a:t>Doo fly and follow </a:t>
            </a:r>
            <a:r>
              <a:rPr lang="en-GB" dirty="0" err="1"/>
              <a:t>bothe</a:t>
            </a:r>
            <a:r>
              <a:rPr lang="en-GB" dirty="0"/>
              <a:t> at once, and evermore renew.</a:t>
            </a:r>
          </a:p>
          <a:p>
            <a:r>
              <a:rPr lang="en-GB" dirty="0"/>
              <a:t>For that that was before is left, and </a:t>
            </a:r>
            <a:r>
              <a:rPr lang="en-GB" dirty="0" err="1"/>
              <a:t>streyght</a:t>
            </a:r>
            <a:r>
              <a:rPr lang="en-GB" dirty="0"/>
              <a:t> there doth </a:t>
            </a:r>
            <a:r>
              <a:rPr lang="en-GB" dirty="0" err="1"/>
              <a:t>ensew</a:t>
            </a:r>
            <a:endParaRPr lang="en-GB" dirty="0"/>
          </a:p>
          <a:p>
            <a:r>
              <a:rPr lang="en-GB" dirty="0" err="1"/>
              <a:t>Anoother</a:t>
            </a:r>
            <a:r>
              <a:rPr lang="en-GB" dirty="0"/>
              <a:t> that was never </a:t>
            </a:r>
            <a:r>
              <a:rPr lang="en-GB" dirty="0" err="1"/>
              <a:t>erst</a:t>
            </a:r>
            <a:r>
              <a:rPr lang="en-GB" dirty="0"/>
              <a:t>.</a:t>
            </a:r>
          </a:p>
          <a:p>
            <a:r>
              <a:rPr lang="en-GB" dirty="0"/>
              <a:t>[trans. Arthur Golding, </a:t>
            </a:r>
            <a:r>
              <a:rPr lang="en-GB" i="1" dirty="0"/>
              <a:t>The XV Books of… Metamorphoses </a:t>
            </a:r>
            <a:r>
              <a:rPr lang="en-GB" dirty="0"/>
              <a:t>(1567), </a:t>
            </a:r>
            <a:r>
              <a:rPr lang="en-GB" dirty="0" err="1"/>
              <a:t>ed.J.F.Nims</a:t>
            </a:r>
            <a:r>
              <a:rPr lang="en-GB" dirty="0"/>
              <a:t> (1965) (200-5)]</a:t>
            </a:r>
          </a:p>
        </p:txBody>
      </p:sp>
    </p:spTree>
    <p:extLst>
      <p:ext uri="{BB962C8B-B14F-4D97-AF65-F5344CB8AC3E}">
        <p14:creationId xmlns:p14="http://schemas.microsoft.com/office/powerpoint/2010/main" val="33478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337</Words>
  <Application>Microsoft Office PowerPoint</Application>
  <PresentationFormat>On-screen Show (4:3)</PresentationFormat>
  <Paragraphs>52</Paragraphs>
  <Slides>21</Slides>
  <Notes>4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Titian, Venus and Adonis</vt:lpstr>
      <vt:lpstr>  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bJack</dc:creator>
  <cp:lastModifiedBy>James Franklin</cp:lastModifiedBy>
  <cp:revision>22</cp:revision>
  <dcterms:created xsi:type="dcterms:W3CDTF">2017-01-12T10:42:00Z</dcterms:created>
  <dcterms:modified xsi:type="dcterms:W3CDTF">2017-01-23T09:59:57Z</dcterms:modified>
</cp:coreProperties>
</file>