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06" r:id="rId2"/>
    <p:sldId id="407" r:id="rId3"/>
    <p:sldId id="390" r:id="rId4"/>
    <p:sldId id="393" r:id="rId5"/>
    <p:sldId id="356" r:id="rId6"/>
    <p:sldId id="357" r:id="rId7"/>
    <p:sldId id="359" r:id="rId8"/>
    <p:sldId id="358" r:id="rId9"/>
    <p:sldId id="360" r:id="rId10"/>
    <p:sldId id="394" r:id="rId11"/>
    <p:sldId id="259" r:id="rId12"/>
    <p:sldId id="362" r:id="rId13"/>
    <p:sldId id="363" r:id="rId14"/>
    <p:sldId id="361" r:id="rId15"/>
    <p:sldId id="365" r:id="rId16"/>
    <p:sldId id="366" r:id="rId17"/>
    <p:sldId id="367" r:id="rId18"/>
    <p:sldId id="326" r:id="rId19"/>
    <p:sldId id="325" r:id="rId20"/>
    <p:sldId id="328" r:id="rId21"/>
    <p:sldId id="396" r:id="rId22"/>
    <p:sldId id="327" r:id="rId23"/>
    <p:sldId id="339" r:id="rId24"/>
    <p:sldId id="341" r:id="rId25"/>
    <p:sldId id="344" r:id="rId26"/>
    <p:sldId id="333" r:id="rId27"/>
    <p:sldId id="329" r:id="rId28"/>
    <p:sldId id="345" r:id="rId29"/>
    <p:sldId id="330" r:id="rId30"/>
    <p:sldId id="408" r:id="rId31"/>
    <p:sldId id="400" r:id="rId32"/>
    <p:sldId id="348" r:id="rId33"/>
    <p:sldId id="397" r:id="rId34"/>
    <p:sldId id="398" r:id="rId35"/>
    <p:sldId id="343" r:id="rId36"/>
    <p:sldId id="350" r:id="rId37"/>
    <p:sldId id="349" r:id="rId38"/>
    <p:sldId id="269" r:id="rId39"/>
    <p:sldId id="294" r:id="rId40"/>
    <p:sldId id="276" r:id="rId41"/>
    <p:sldId id="295" r:id="rId42"/>
    <p:sldId id="370" r:id="rId43"/>
    <p:sldId id="371" r:id="rId44"/>
    <p:sldId id="386" r:id="rId45"/>
    <p:sldId id="387" r:id="rId46"/>
    <p:sldId id="409" r:id="rId47"/>
    <p:sldId id="383" r:id="rId48"/>
    <p:sldId id="384" r:id="rId49"/>
    <p:sldId id="410" r:id="rId50"/>
    <p:sldId id="385" r:id="rId51"/>
    <p:sldId id="402" r:id="rId52"/>
    <p:sldId id="403" r:id="rId53"/>
    <p:sldId id="404" r:id="rId54"/>
    <p:sldId id="405" r:id="rId55"/>
    <p:sldId id="392" r:id="rId56"/>
    <p:sldId id="39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10" y="60"/>
      </p:cViewPr>
      <p:guideLst>
        <p:guide orient="horz" pos="2160"/>
        <p:guide pos="2880"/>
      </p:guideLst>
    </p:cSldViewPr>
  </p:slideViewPr>
  <p:notesTextViewPr>
    <p:cViewPr>
      <p:scale>
        <a:sx n="1" d="1"/>
        <a:sy n="1" d="1"/>
      </p:scale>
      <p:origin x="0" y="0"/>
    </p:cViewPr>
  </p:notesTextViewPr>
  <p:sorterViewPr>
    <p:cViewPr>
      <p:scale>
        <a:sx n="100" d="100"/>
        <a:sy n="100" d="100"/>
      </p:scale>
      <p:origin x="0" y="-124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6A132-A8A9-4EED-B7E0-DD0F09B25A58}" type="datetimeFigureOut">
              <a:rPr lang="en-GB" smtClean="0"/>
              <a:t>31/01/2017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F4C0B-573F-41AC-87DA-B58549DB5805}" type="slidenum">
              <a:rPr lang="en-GB" smtClean="0"/>
              <a:t>‹#›</a:t>
            </a:fld>
            <a:endParaRPr lang="en-GB"/>
          </a:p>
        </p:txBody>
      </p:sp>
    </p:spTree>
    <p:extLst>
      <p:ext uri="{BB962C8B-B14F-4D97-AF65-F5344CB8AC3E}">
        <p14:creationId xmlns:p14="http://schemas.microsoft.com/office/powerpoint/2010/main" val="300691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ctr" eaLnBrk="0" fontAlgn="base" hangingPunct="0">
              <a:spcBef>
                <a:spcPct val="0"/>
              </a:spcBef>
              <a:spcAft>
                <a:spcPct val="0"/>
              </a:spcAft>
              <a:defRPr sz="2400">
                <a:solidFill>
                  <a:schemeClr val="tx1"/>
                </a:solidFill>
                <a:latin typeface="Times" charset="0"/>
              </a:defRPr>
            </a:lvl6pPr>
            <a:lvl7pPr marL="2971800" indent="-228600" algn="ctr" eaLnBrk="0" fontAlgn="base" hangingPunct="0">
              <a:spcBef>
                <a:spcPct val="0"/>
              </a:spcBef>
              <a:spcAft>
                <a:spcPct val="0"/>
              </a:spcAft>
              <a:defRPr sz="2400">
                <a:solidFill>
                  <a:schemeClr val="tx1"/>
                </a:solidFill>
                <a:latin typeface="Times" charset="0"/>
              </a:defRPr>
            </a:lvl7pPr>
            <a:lvl8pPr marL="3429000" indent="-228600" algn="ctr" eaLnBrk="0" fontAlgn="base" hangingPunct="0">
              <a:spcBef>
                <a:spcPct val="0"/>
              </a:spcBef>
              <a:spcAft>
                <a:spcPct val="0"/>
              </a:spcAft>
              <a:defRPr sz="2400">
                <a:solidFill>
                  <a:schemeClr val="tx1"/>
                </a:solidFill>
                <a:latin typeface="Times" charset="0"/>
              </a:defRPr>
            </a:lvl8pPr>
            <a:lvl9pPr marL="3886200" indent="-228600" algn="ctr" eaLnBrk="0" fontAlgn="base" hangingPunct="0">
              <a:spcBef>
                <a:spcPct val="0"/>
              </a:spcBef>
              <a:spcAft>
                <a:spcPct val="0"/>
              </a:spcAft>
              <a:defRPr sz="2400">
                <a:solidFill>
                  <a:schemeClr val="tx1"/>
                </a:solidFill>
                <a:latin typeface="Times" charset="0"/>
              </a:defRPr>
            </a:lvl9pPr>
          </a:lstStyle>
          <a:p>
            <a:fld id="{B318910D-66F5-488A-805A-AE5CDD602025}" type="slidenum">
              <a:rPr lang="en-GB" altLang="en-US" sz="1200" smtClean="0"/>
              <a:pPr/>
              <a:t>44</a:t>
            </a:fld>
            <a:endParaRPr lang="en-GB" altLang="en-US"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85052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dirty="0">
                <a:latin typeface="Arial" charset="0"/>
                <a:ea typeface="msgothic" charset="0"/>
                <a:cs typeface="msgothic" charset="0"/>
              </a:rPr>
              <a:t>The amount of time (± SE) males and females spent with either </a:t>
            </a:r>
            <a:r>
              <a:rPr lang="en-GB" altLang="en-US" dirty="0" err="1">
                <a:latin typeface="Arial" charset="0"/>
                <a:ea typeface="msgothic" charset="0"/>
                <a:cs typeface="msgothic" charset="0"/>
              </a:rPr>
              <a:t>unsworded</a:t>
            </a:r>
            <a:r>
              <a:rPr lang="en-GB" altLang="en-US" dirty="0">
                <a:latin typeface="Arial" charset="0"/>
                <a:ea typeface="msgothic" charset="0"/>
                <a:cs typeface="msgothic" charset="0"/>
              </a:rPr>
              <a:t> (open bars) or </a:t>
            </a:r>
            <a:r>
              <a:rPr lang="en-GB" altLang="en-US" dirty="0" err="1">
                <a:latin typeface="Arial" charset="0"/>
                <a:ea typeface="msgothic" charset="0"/>
                <a:cs typeface="msgothic" charset="0"/>
              </a:rPr>
              <a:t>sworded</a:t>
            </a:r>
            <a:r>
              <a:rPr lang="en-GB" altLang="en-US" dirty="0">
                <a:latin typeface="Arial" charset="0"/>
                <a:ea typeface="msgothic" charset="0"/>
                <a:cs typeface="msgothic" charset="0"/>
              </a:rPr>
              <a:t> (hatched bars) conspecifics of the other sex. (a) Response of males to </a:t>
            </a:r>
            <a:r>
              <a:rPr lang="en-GB" altLang="en-US" dirty="0" err="1">
                <a:latin typeface="Arial" charset="0"/>
                <a:ea typeface="msgothic" charset="0"/>
                <a:cs typeface="msgothic" charset="0"/>
              </a:rPr>
              <a:t>sworded</a:t>
            </a:r>
            <a:r>
              <a:rPr lang="en-GB" altLang="en-US" dirty="0">
                <a:latin typeface="Arial" charset="0"/>
                <a:ea typeface="msgothic" charset="0"/>
                <a:cs typeface="msgothic" charset="0"/>
              </a:rPr>
              <a:t> </a:t>
            </a:r>
            <a:r>
              <a:rPr lang="en-GB" altLang="en-US" dirty="0" err="1">
                <a:latin typeface="Arial" charset="0"/>
                <a:ea typeface="msgothic" charset="0"/>
                <a:cs typeface="msgothic" charset="0"/>
              </a:rPr>
              <a:t>Xiphophorus</a:t>
            </a:r>
            <a:r>
              <a:rPr lang="en-GB" altLang="en-US" dirty="0">
                <a:latin typeface="Arial" charset="0"/>
                <a:ea typeface="msgothic" charset="0"/>
                <a:cs typeface="msgothic" charset="0"/>
              </a:rPr>
              <a:t> </a:t>
            </a:r>
            <a:r>
              <a:rPr lang="en-GB" altLang="en-US" dirty="0" err="1">
                <a:latin typeface="Arial" charset="0"/>
                <a:ea typeface="msgothic" charset="0"/>
                <a:cs typeface="msgothic" charset="0"/>
              </a:rPr>
              <a:t>maculatus</a:t>
            </a:r>
            <a:r>
              <a:rPr lang="en-GB" altLang="en-US" dirty="0">
                <a:latin typeface="Arial" charset="0"/>
                <a:ea typeface="msgothic" charset="0"/>
                <a:cs typeface="msgothic" charset="0"/>
              </a:rPr>
              <a:t> females. (b) Response of males to </a:t>
            </a:r>
            <a:r>
              <a:rPr lang="en-GB" altLang="en-US" dirty="0" err="1">
                <a:latin typeface="Arial" charset="0"/>
                <a:ea typeface="msgothic" charset="0"/>
                <a:cs typeface="msgothic" charset="0"/>
              </a:rPr>
              <a:t>sworded</a:t>
            </a:r>
            <a:r>
              <a:rPr lang="en-GB" altLang="en-US" dirty="0">
                <a:latin typeface="Arial" charset="0"/>
                <a:ea typeface="msgothic" charset="0"/>
                <a:cs typeface="msgothic" charset="0"/>
              </a:rPr>
              <a:t> </a:t>
            </a:r>
            <a:r>
              <a:rPr lang="en-GB" altLang="en-US" dirty="0" err="1">
                <a:latin typeface="Arial" charset="0"/>
                <a:ea typeface="msgothic" charset="0"/>
                <a:cs typeface="msgothic" charset="0"/>
              </a:rPr>
              <a:t>Poecilia</a:t>
            </a:r>
            <a:r>
              <a:rPr lang="en-GB" altLang="en-US" dirty="0">
                <a:latin typeface="Arial" charset="0"/>
                <a:ea typeface="msgothic" charset="0"/>
                <a:cs typeface="msgothic" charset="0"/>
              </a:rPr>
              <a:t> </a:t>
            </a:r>
            <a:r>
              <a:rPr lang="en-GB" altLang="en-US" dirty="0" err="1">
                <a:latin typeface="Arial" charset="0"/>
                <a:ea typeface="msgothic" charset="0"/>
                <a:cs typeface="msgothic" charset="0"/>
              </a:rPr>
              <a:t>latipinna</a:t>
            </a:r>
            <a:r>
              <a:rPr lang="en-GB" altLang="en-US" dirty="0">
                <a:latin typeface="Arial" charset="0"/>
                <a:ea typeface="msgothic" charset="0"/>
                <a:cs typeface="msgothic" charset="0"/>
              </a:rPr>
              <a:t> females and the response of females to </a:t>
            </a:r>
            <a:r>
              <a:rPr lang="en-GB" altLang="en-US" dirty="0" err="1">
                <a:latin typeface="Arial" charset="0"/>
                <a:ea typeface="msgothic" charset="0"/>
                <a:cs typeface="msgothic" charset="0"/>
              </a:rPr>
              <a:t>sworded</a:t>
            </a:r>
            <a:r>
              <a:rPr lang="en-GB" altLang="en-US" dirty="0">
                <a:latin typeface="Arial" charset="0"/>
                <a:ea typeface="msgothic" charset="0"/>
                <a:cs typeface="msgothic" charset="0"/>
              </a:rPr>
              <a:t> P. </a:t>
            </a:r>
            <a:r>
              <a:rPr lang="en-GB" altLang="en-US" dirty="0" err="1">
                <a:latin typeface="Arial" charset="0"/>
                <a:ea typeface="msgothic" charset="0"/>
                <a:cs typeface="msgothic" charset="0"/>
              </a:rPr>
              <a:t>latipinna</a:t>
            </a:r>
            <a:r>
              <a:rPr lang="en-GB" altLang="en-US" dirty="0">
                <a:latin typeface="Arial" charset="0"/>
                <a:ea typeface="msgothic" charset="0"/>
                <a:cs typeface="msgothic" charset="0"/>
              </a:rPr>
              <a:t> males. (c) Response of males to </a:t>
            </a:r>
            <a:r>
              <a:rPr lang="en-GB" altLang="en-US" dirty="0" err="1">
                <a:latin typeface="Arial" charset="0"/>
                <a:ea typeface="msgothic" charset="0"/>
                <a:cs typeface="msgothic" charset="0"/>
              </a:rPr>
              <a:t>sworded</a:t>
            </a:r>
            <a:r>
              <a:rPr lang="en-GB" altLang="en-US" dirty="0">
                <a:latin typeface="Arial" charset="0"/>
                <a:ea typeface="msgothic" charset="0"/>
                <a:cs typeface="msgothic" charset="0"/>
              </a:rPr>
              <a:t> conspecific P. </a:t>
            </a:r>
            <a:r>
              <a:rPr lang="en-GB" altLang="en-US" dirty="0" err="1">
                <a:latin typeface="Arial" charset="0"/>
                <a:ea typeface="msgothic" charset="0"/>
                <a:cs typeface="msgothic" charset="0"/>
              </a:rPr>
              <a:t>mexicana</a:t>
            </a:r>
            <a:r>
              <a:rPr lang="en-GB" altLang="en-US" dirty="0">
                <a:latin typeface="Arial" charset="0"/>
                <a:ea typeface="msgothic" charset="0"/>
                <a:cs typeface="msgothic" charset="0"/>
              </a:rPr>
              <a:t> females and the response of females to </a:t>
            </a:r>
            <a:r>
              <a:rPr lang="en-GB" altLang="en-US" dirty="0" err="1">
                <a:latin typeface="Arial" charset="0"/>
                <a:ea typeface="msgothic" charset="0"/>
                <a:cs typeface="msgothic" charset="0"/>
              </a:rPr>
              <a:t>sworded</a:t>
            </a:r>
            <a:r>
              <a:rPr lang="en-GB" altLang="en-US" dirty="0">
                <a:latin typeface="Arial" charset="0"/>
                <a:ea typeface="msgothic" charset="0"/>
                <a:cs typeface="msgothic" charset="0"/>
              </a:rPr>
              <a:t> P. </a:t>
            </a:r>
            <a:r>
              <a:rPr lang="en-GB" altLang="en-US" dirty="0" err="1">
                <a:latin typeface="Arial" charset="0"/>
                <a:ea typeface="msgothic" charset="0"/>
                <a:cs typeface="msgothic" charset="0"/>
              </a:rPr>
              <a:t>mexicana</a:t>
            </a:r>
            <a:r>
              <a:rPr lang="en-GB" altLang="en-US" dirty="0">
                <a:latin typeface="Arial" charset="0"/>
                <a:ea typeface="msgothic" charset="0"/>
                <a:cs typeface="msgothic" charset="0"/>
              </a:rPr>
              <a:t> males.</a:t>
            </a:r>
          </a:p>
        </p:txBody>
      </p:sp>
    </p:spTree>
    <p:extLst>
      <p:ext uri="{BB962C8B-B14F-4D97-AF65-F5344CB8AC3E}">
        <p14:creationId xmlns:p14="http://schemas.microsoft.com/office/powerpoint/2010/main" val="58262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B79A3-0266-49D9-98BB-BA4769AC7434}" type="slidenum">
              <a:rPr lang="en-GB" altLang="en-US"/>
              <a:pPr/>
              <a:t>51</a:t>
            </a:fld>
            <a:endParaRPr lang="en-GB" alt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93120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E2E31-E4EC-4915-A5BD-2F868CAD1A7F}" type="slidenum">
              <a:rPr lang="en-GB" altLang="en-US"/>
              <a:pPr/>
              <a:t>52</a:t>
            </a:fld>
            <a:endParaRPr lang="en-GB" alt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402324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8D167-5C5C-4E10-8C2A-696A85DA28DF}" type="slidenum">
              <a:rPr lang="en-GB" altLang="en-US"/>
              <a:pPr/>
              <a:t>53</a:t>
            </a:fld>
            <a:endParaRPr lang="en-GB" alt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58610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3602E8-04C4-4CC3-BE54-615660EBD62D}" type="datetimeFigureOut">
              <a:rPr lang="en-GB" smtClean="0"/>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573E2A-F53F-40B0-9BCB-AE791BAC5EFF}" type="slidenum">
              <a:rPr lang="en-GB" smtClean="0"/>
              <a:t>‹#›</a:t>
            </a:fld>
            <a:endParaRPr lang="en-GB"/>
          </a:p>
        </p:txBody>
      </p:sp>
    </p:spTree>
    <p:extLst>
      <p:ext uri="{BB962C8B-B14F-4D97-AF65-F5344CB8AC3E}">
        <p14:creationId xmlns:p14="http://schemas.microsoft.com/office/powerpoint/2010/main" val="242030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3602E8-04C4-4CC3-BE54-615660EBD62D}" type="datetimeFigureOut">
              <a:rPr lang="en-GB" smtClean="0"/>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573E2A-F53F-40B0-9BCB-AE791BAC5EFF}" type="slidenum">
              <a:rPr lang="en-GB" smtClean="0"/>
              <a:t>‹#›</a:t>
            </a:fld>
            <a:endParaRPr lang="en-GB"/>
          </a:p>
        </p:txBody>
      </p:sp>
    </p:spTree>
    <p:extLst>
      <p:ext uri="{BB962C8B-B14F-4D97-AF65-F5344CB8AC3E}">
        <p14:creationId xmlns:p14="http://schemas.microsoft.com/office/powerpoint/2010/main" val="185267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3602E8-04C4-4CC3-BE54-615660EBD62D}" type="datetimeFigureOut">
              <a:rPr lang="en-GB" smtClean="0"/>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573E2A-F53F-40B0-9BCB-AE791BAC5EFF}" type="slidenum">
              <a:rPr lang="en-GB" smtClean="0"/>
              <a:t>‹#›</a:t>
            </a:fld>
            <a:endParaRPr lang="en-GB"/>
          </a:p>
        </p:txBody>
      </p:sp>
    </p:spTree>
    <p:extLst>
      <p:ext uri="{BB962C8B-B14F-4D97-AF65-F5344CB8AC3E}">
        <p14:creationId xmlns:p14="http://schemas.microsoft.com/office/powerpoint/2010/main" val="191420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3602E8-04C4-4CC3-BE54-615660EBD62D}" type="datetimeFigureOut">
              <a:rPr lang="en-GB" smtClean="0"/>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573E2A-F53F-40B0-9BCB-AE791BAC5EFF}" type="slidenum">
              <a:rPr lang="en-GB" smtClean="0"/>
              <a:t>‹#›</a:t>
            </a:fld>
            <a:endParaRPr lang="en-GB"/>
          </a:p>
        </p:txBody>
      </p:sp>
    </p:spTree>
    <p:extLst>
      <p:ext uri="{BB962C8B-B14F-4D97-AF65-F5344CB8AC3E}">
        <p14:creationId xmlns:p14="http://schemas.microsoft.com/office/powerpoint/2010/main" val="336312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3602E8-04C4-4CC3-BE54-615660EBD62D}" type="datetimeFigureOut">
              <a:rPr lang="en-GB" smtClean="0"/>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573E2A-F53F-40B0-9BCB-AE791BAC5EFF}" type="slidenum">
              <a:rPr lang="en-GB" smtClean="0"/>
              <a:t>‹#›</a:t>
            </a:fld>
            <a:endParaRPr lang="en-GB"/>
          </a:p>
        </p:txBody>
      </p:sp>
    </p:spTree>
    <p:extLst>
      <p:ext uri="{BB962C8B-B14F-4D97-AF65-F5344CB8AC3E}">
        <p14:creationId xmlns:p14="http://schemas.microsoft.com/office/powerpoint/2010/main" val="99702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53602E8-04C4-4CC3-BE54-615660EBD62D}" type="datetimeFigureOut">
              <a:rPr lang="en-GB" smtClean="0"/>
              <a:t>31/01/2017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573E2A-F53F-40B0-9BCB-AE791BAC5EFF}" type="slidenum">
              <a:rPr lang="en-GB" smtClean="0"/>
              <a:t>‹#›</a:t>
            </a:fld>
            <a:endParaRPr lang="en-GB"/>
          </a:p>
        </p:txBody>
      </p:sp>
    </p:spTree>
    <p:extLst>
      <p:ext uri="{BB962C8B-B14F-4D97-AF65-F5344CB8AC3E}">
        <p14:creationId xmlns:p14="http://schemas.microsoft.com/office/powerpoint/2010/main" val="1448880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3602E8-04C4-4CC3-BE54-615660EBD62D}" type="datetimeFigureOut">
              <a:rPr lang="en-GB" smtClean="0"/>
              <a:t>31/01/2017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573E2A-F53F-40B0-9BCB-AE791BAC5EFF}" type="slidenum">
              <a:rPr lang="en-GB" smtClean="0"/>
              <a:t>‹#›</a:t>
            </a:fld>
            <a:endParaRPr lang="en-GB"/>
          </a:p>
        </p:txBody>
      </p:sp>
    </p:spTree>
    <p:extLst>
      <p:ext uri="{BB962C8B-B14F-4D97-AF65-F5344CB8AC3E}">
        <p14:creationId xmlns:p14="http://schemas.microsoft.com/office/powerpoint/2010/main" val="321240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3602E8-04C4-4CC3-BE54-615660EBD62D}" type="datetimeFigureOut">
              <a:rPr lang="en-GB" smtClean="0"/>
              <a:t>31/01/2017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573E2A-F53F-40B0-9BCB-AE791BAC5EFF}" type="slidenum">
              <a:rPr lang="en-GB" smtClean="0"/>
              <a:t>‹#›</a:t>
            </a:fld>
            <a:endParaRPr lang="en-GB"/>
          </a:p>
        </p:txBody>
      </p:sp>
    </p:spTree>
    <p:extLst>
      <p:ext uri="{BB962C8B-B14F-4D97-AF65-F5344CB8AC3E}">
        <p14:creationId xmlns:p14="http://schemas.microsoft.com/office/powerpoint/2010/main" val="243283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602E8-04C4-4CC3-BE54-615660EBD62D}" type="datetimeFigureOut">
              <a:rPr lang="en-GB" smtClean="0"/>
              <a:t>31/01/2017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573E2A-F53F-40B0-9BCB-AE791BAC5EFF}" type="slidenum">
              <a:rPr lang="en-GB" smtClean="0"/>
              <a:t>‹#›</a:t>
            </a:fld>
            <a:endParaRPr lang="en-GB"/>
          </a:p>
        </p:txBody>
      </p:sp>
    </p:spTree>
    <p:extLst>
      <p:ext uri="{BB962C8B-B14F-4D97-AF65-F5344CB8AC3E}">
        <p14:creationId xmlns:p14="http://schemas.microsoft.com/office/powerpoint/2010/main" val="206742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602E8-04C4-4CC3-BE54-615660EBD62D}" type="datetimeFigureOut">
              <a:rPr lang="en-GB" smtClean="0"/>
              <a:t>31/01/2017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573E2A-F53F-40B0-9BCB-AE791BAC5EFF}" type="slidenum">
              <a:rPr lang="en-GB" smtClean="0"/>
              <a:t>‹#›</a:t>
            </a:fld>
            <a:endParaRPr lang="en-GB"/>
          </a:p>
        </p:txBody>
      </p:sp>
    </p:spTree>
    <p:extLst>
      <p:ext uri="{BB962C8B-B14F-4D97-AF65-F5344CB8AC3E}">
        <p14:creationId xmlns:p14="http://schemas.microsoft.com/office/powerpoint/2010/main" val="131277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602E8-04C4-4CC3-BE54-615660EBD62D}" type="datetimeFigureOut">
              <a:rPr lang="en-GB" smtClean="0"/>
              <a:t>31/01/2017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573E2A-F53F-40B0-9BCB-AE791BAC5EFF}" type="slidenum">
              <a:rPr lang="en-GB" smtClean="0"/>
              <a:t>‹#›</a:t>
            </a:fld>
            <a:endParaRPr lang="en-GB"/>
          </a:p>
        </p:txBody>
      </p:sp>
    </p:spTree>
    <p:extLst>
      <p:ext uri="{BB962C8B-B14F-4D97-AF65-F5344CB8AC3E}">
        <p14:creationId xmlns:p14="http://schemas.microsoft.com/office/powerpoint/2010/main" val="87531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602E8-04C4-4CC3-BE54-615660EBD62D}" type="datetimeFigureOut">
              <a:rPr lang="en-GB" smtClean="0"/>
              <a:t>31/01/2017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73E2A-F53F-40B0-9BCB-AE791BAC5EFF}" type="slidenum">
              <a:rPr lang="en-GB" smtClean="0"/>
              <a:t>‹#›</a:t>
            </a:fld>
            <a:endParaRPr lang="en-GB"/>
          </a:p>
        </p:txBody>
      </p:sp>
    </p:spTree>
    <p:extLst>
      <p:ext uri="{BB962C8B-B14F-4D97-AF65-F5344CB8AC3E}">
        <p14:creationId xmlns:p14="http://schemas.microsoft.com/office/powerpoint/2010/main" val="3536288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6.xml"/><Relationship Id="rId5" Type="http://schemas.openxmlformats.org/officeDocument/2006/relationships/hyperlink" Target="http://phenomena.nationalgeographic.com/2013/04/26/mind-bending-parasite-permanently-quells-cat-fear-in-mice/" TargetMode="External"/><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apps.webofknowledge.com.libproxy.ucl.ac.uk/full_record.do?product=UA&amp;search_mode=GeneralSearch&amp;qid=1&amp;SID=Z1WlgkZGpssv3JLWQuM&amp;page=1&amp;doc=1&amp;cacheurlFromRightClick=n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http://www.darwinproject.ac.uk/darwinletters/calendar/entry-2814.html"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CHEATS, LIARS AND FORNICATORS: THE TRUTH ABOUT BEAUTY</a:t>
            </a:r>
            <a:br>
              <a:rPr lang="en-GB" dirty="0"/>
            </a:b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6975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800" dirty="0" smtClean="0"/>
              <a:t>“Now</a:t>
            </a:r>
            <a:r>
              <a:rPr lang="en-GB" sz="2800" dirty="0"/>
              <a:t>, </a:t>
            </a:r>
            <a:r>
              <a:rPr lang="en-GB" sz="2800" i="1" dirty="0"/>
              <a:t>here</a:t>
            </a:r>
            <a:r>
              <a:rPr lang="en-GB" sz="2800" dirty="0"/>
              <a:t>, you see, it takes all the running you can do, to keep in the same </a:t>
            </a:r>
            <a:r>
              <a:rPr lang="en-GB" sz="2800" dirty="0" smtClean="0"/>
              <a:t>place .” </a:t>
            </a:r>
            <a:r>
              <a:rPr lang="en-GB" sz="2800" i="1" dirty="0" smtClean="0"/>
              <a:t>(Alice in Wonderland)</a:t>
            </a:r>
            <a:endParaRPr lang="en-GB" sz="2800" dirty="0"/>
          </a:p>
        </p:txBody>
      </p:sp>
      <p:pic>
        <p:nvPicPr>
          <p:cNvPr id="33794" name="Picture 2" descr="https://s-media-cache-ak0.pinimg.com/736x/7a/23/62/7a2362872ca543306fe984f4f169b1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6" y="1988840"/>
            <a:ext cx="656272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967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Darwin 1862</a:t>
            </a:r>
            <a:endParaRPr lang="en-GB" dirty="0"/>
          </a:p>
        </p:txBody>
      </p:sp>
      <p:pic>
        <p:nvPicPr>
          <p:cNvPr id="3074" name="Picture 2" descr="http://ebooks.cambridge.org/content/978/05/1191/019/7/9780511910197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484784"/>
            <a:ext cx="2794620" cy="43161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529839"/>
            <a:ext cx="2154610" cy="282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619379"/>
            <a:ext cx="2162946" cy="2650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733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r>
              <a:rPr lang="en-GB" dirty="0" smtClean="0"/>
              <a:t>“</a:t>
            </a:r>
            <a:r>
              <a:rPr lang="en-GB" i="1" dirty="0"/>
              <a:t>The contrivances by which orchids are fertilised , are as varied and almost </a:t>
            </a:r>
            <a:r>
              <a:rPr lang="en-GB" i="1"/>
              <a:t>as </a:t>
            </a:r>
            <a:r>
              <a:rPr lang="en-GB" i="1" smtClean="0"/>
              <a:t>perfect </a:t>
            </a:r>
            <a:r>
              <a:rPr lang="en-GB" i="1" dirty="0"/>
              <a:t>as any of the most beautiful adaptations in the animal kingdom”</a:t>
            </a:r>
            <a:endParaRPr lang="en-GB" dirty="0"/>
          </a:p>
        </p:txBody>
      </p:sp>
    </p:spTree>
    <p:extLst>
      <p:ext uri="{BB962C8B-B14F-4D97-AF65-F5344CB8AC3E}">
        <p14:creationId xmlns:p14="http://schemas.microsoft.com/office/powerpoint/2010/main" val="136909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aeckel Orchid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04664"/>
            <a:ext cx="4274000"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46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t>
            </a:r>
            <a:r>
              <a:rPr lang="en-GB" dirty="0" err="1"/>
              <a:t>O</a:t>
            </a:r>
            <a:r>
              <a:rPr lang="en-GB" dirty="0" err="1" smtClean="0"/>
              <a:t>rchidaceae</a:t>
            </a:r>
            <a:r>
              <a:rPr lang="en-GB" dirty="0" smtClean="0"/>
              <a:t>; where they get their name</a:t>
            </a:r>
            <a:endParaRPr lang="en-GB" dirty="0"/>
          </a:p>
        </p:txBody>
      </p:sp>
      <p:pic>
        <p:nvPicPr>
          <p:cNvPr id="7170" name="Picture 2" descr="https://upload.wikimedia.org/wikipedia/commons/8/8c/Orchis_lactea_rhizotu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81968"/>
            <a:ext cx="5256584" cy="391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586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Darwin’s Prediction</a:t>
            </a:r>
            <a:endParaRPr lang="en-GB" dirty="0"/>
          </a:p>
        </p:txBody>
      </p:sp>
      <p:sp>
        <p:nvSpPr>
          <p:cNvPr id="4" name="Content Placeholder 3"/>
          <p:cNvSpPr>
            <a:spLocks noGrp="1"/>
          </p:cNvSpPr>
          <p:nvPr>
            <p:ph idx="1"/>
          </p:nvPr>
        </p:nvSpPr>
        <p:spPr/>
        <p:txBody>
          <a:bodyPr/>
          <a:lstStyle/>
          <a:p>
            <a:r>
              <a:rPr lang="en-GB" dirty="0" smtClean="0"/>
              <a:t>"I have just received such a Box full from Mr Bateman with the astounding </a:t>
            </a:r>
            <a:r>
              <a:rPr lang="en-GB" i="1" dirty="0" err="1" smtClean="0"/>
              <a:t>Angraecum</a:t>
            </a:r>
            <a:r>
              <a:rPr lang="en-GB" i="1" dirty="0" smtClean="0"/>
              <a:t> </a:t>
            </a:r>
            <a:r>
              <a:rPr lang="en-GB" i="1" dirty="0" err="1" smtClean="0"/>
              <a:t>sesquipedale</a:t>
            </a:r>
            <a:r>
              <a:rPr lang="en-GB" dirty="0" err="1" smtClean="0"/>
              <a:t>with</a:t>
            </a:r>
            <a:r>
              <a:rPr lang="en-GB" dirty="0" smtClean="0"/>
              <a:t> a nectary a foot long. Good Heavens what insect can suck it …in Madagascar there must be moths with </a:t>
            </a:r>
            <a:r>
              <a:rPr lang="en-GB" dirty="0" err="1" smtClean="0"/>
              <a:t>probosces</a:t>
            </a:r>
            <a:r>
              <a:rPr lang="en-GB" dirty="0" smtClean="0"/>
              <a:t> capable of extension to a length of between ten and eleven inches".</a:t>
            </a:r>
            <a:endParaRPr lang="en-GB" dirty="0"/>
          </a:p>
        </p:txBody>
      </p:sp>
    </p:spTree>
    <p:extLst>
      <p:ext uri="{BB962C8B-B14F-4D97-AF65-F5344CB8AC3E}">
        <p14:creationId xmlns:p14="http://schemas.microsoft.com/office/powerpoint/2010/main" val="282154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Darwin’s orchid </a:t>
            </a:r>
            <a:endParaRPr lang="en-GB" dirty="0"/>
          </a:p>
        </p:txBody>
      </p:sp>
      <p:sp>
        <p:nvSpPr>
          <p:cNvPr id="5" name="AutoShape 2" descr="flowers of the orchid  A. sesquipeda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90924215-vjak6sdc-angraecumsesquipedale_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879" y="1251511"/>
            <a:ext cx="4058241"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845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392"/>
            <a:ext cx="8229600" cy="1080120"/>
          </a:xfrm>
        </p:spPr>
        <p:txBody>
          <a:bodyPr/>
          <a:lstStyle/>
          <a:p>
            <a:r>
              <a:rPr lang="en-GB" dirty="0" smtClean="0"/>
              <a:t>The pollinator: discovered 1992</a:t>
            </a:r>
            <a:endParaRPr lang="en-GB" dirty="0"/>
          </a:p>
        </p:txBody>
      </p:sp>
      <p:sp>
        <p:nvSpPr>
          <p:cNvPr id="5" name="AutoShape 2" descr="Darwin's moth and its absurdly long probosc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screen-shot-2016-12-11-at-10-42-16-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751242"/>
            <a:ext cx="4556770" cy="577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899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 orchid cheat: pretty flower, no nectar – a “gigantic imposture”</a:t>
            </a:r>
            <a:endParaRPr lang="en-GB" dirty="0"/>
          </a:p>
        </p:txBody>
      </p:sp>
      <p:pic>
        <p:nvPicPr>
          <p:cNvPr id="6146" name="Picture 2" descr="http://voices.nationalgeographic.com/files/2012/01/03MM7607_080908_23953r3-950x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132856"/>
            <a:ext cx="5256584" cy="381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53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Orchid mimicry; nectar producer (centre), two nearby cheats (no nectar)</a:t>
            </a:r>
            <a:br>
              <a:rPr lang="en-GB" sz="3200" dirty="0" smtClean="0"/>
            </a:br>
            <a:endParaRPr lang="en-GB" sz="3200" dirty="0"/>
          </a:p>
        </p:txBody>
      </p:sp>
      <p:pic>
        <p:nvPicPr>
          <p:cNvPr id="7170" name="Picture 2" descr="http://dvg4ol0hclm7o.cloudfront.net/content/royprsb/280/1765/20130960/F1.large.jpg?width=800&amp;height=600&amp;carous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8125666" cy="388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460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keats beauty is tru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307975" y="1700808"/>
            <a:ext cx="8503127" cy="3542970"/>
          </a:xfrm>
          <a:prstGeom prst="rect">
            <a:avLst/>
          </a:prstGeom>
        </p:spPr>
      </p:pic>
    </p:spTree>
    <p:extLst>
      <p:ext uri="{BB962C8B-B14F-4D97-AF65-F5344CB8AC3E}">
        <p14:creationId xmlns:p14="http://schemas.microsoft.com/office/powerpoint/2010/main" val="330481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stinging wasp and five harmless mimics</a:t>
            </a:r>
            <a:endParaRPr lang="en-GB" dirty="0"/>
          </a:p>
        </p:txBody>
      </p:sp>
      <p:pic>
        <p:nvPicPr>
          <p:cNvPr id="8194" name="Picture 2" descr="http://cdn.c.photoshelter.com/img-get/I0000fkOVUVljQXg/s/880/880/AH-Batesian-Wasp-Mim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124328" cy="474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26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Peruvian bird nestling(L) mimics toxic caterpillar (R)</a:t>
            </a:r>
            <a:endParaRPr lang="en-GB" dirty="0"/>
          </a:p>
        </p:txBody>
      </p:sp>
      <p:pic>
        <p:nvPicPr>
          <p:cNvPr id="3074" name="Picture 2" descr="Screen Shot 2014-12-09 at 1.04.08 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20888"/>
            <a:ext cx="6791325"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18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i="1" dirty="0" err="1" smtClean="0"/>
              <a:t>Papilio</a:t>
            </a:r>
            <a:r>
              <a:rPr lang="en-GB" sz="2400" i="1" dirty="0" smtClean="0"/>
              <a:t> </a:t>
            </a:r>
            <a:r>
              <a:rPr lang="en-GB" sz="2400" i="1" dirty="0" err="1" smtClean="0"/>
              <a:t>dardanus</a:t>
            </a:r>
            <a:r>
              <a:rPr lang="en-GB" sz="2400" i="1" dirty="0" smtClean="0"/>
              <a:t> polymorphic </a:t>
            </a:r>
            <a:r>
              <a:rPr lang="en-GB" sz="2400" dirty="0" smtClean="0"/>
              <a:t>mimicry: tasty mimics (left), and poisonous models (right). Serial cheats on several species.</a:t>
            </a:r>
            <a:endParaRPr lang="en-GB" sz="2400" i="1"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453"/>
          <a:stretch/>
        </p:blipFill>
        <p:spPr bwMode="auto">
          <a:xfrm>
            <a:off x="1111556" y="3068960"/>
            <a:ext cx="7392987" cy="3213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015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Naïve bird eats model, throws up</a:t>
            </a:r>
            <a:endParaRPr lang="en-GB" dirty="0"/>
          </a:p>
        </p:txBody>
      </p:sp>
      <p:pic>
        <p:nvPicPr>
          <p:cNvPr id="16386" name="Picture 2" descr="Fig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76872"/>
            <a:ext cx="5924550"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49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err="1" smtClean="0"/>
              <a:t>Supermimicry</a:t>
            </a:r>
            <a:r>
              <a:rPr lang="en-GB" sz="3200" dirty="0" smtClean="0"/>
              <a:t>: cuckoos mimic </a:t>
            </a:r>
            <a:r>
              <a:rPr lang="en-GB" sz="3200" dirty="0" err="1" smtClean="0"/>
              <a:t>sparrowhawks</a:t>
            </a:r>
            <a:r>
              <a:rPr lang="en-GB" sz="3200" dirty="0" smtClean="0"/>
              <a:t> to scare mothers from </a:t>
            </a:r>
            <a:r>
              <a:rPr lang="en-GB" sz="3200" smtClean="0"/>
              <a:t>their nests to </a:t>
            </a:r>
            <a:r>
              <a:rPr lang="en-GB" sz="3200" dirty="0" smtClean="0"/>
              <a:t>dump </a:t>
            </a:r>
            <a:r>
              <a:rPr lang="en-GB" sz="3200" smtClean="0"/>
              <a:t>their eggs</a:t>
            </a:r>
            <a:endParaRPr lang="en-GB" sz="3200" dirty="0"/>
          </a:p>
        </p:txBody>
      </p:sp>
      <p:pic>
        <p:nvPicPr>
          <p:cNvPr id="3074" name="Picture 2" descr="Cuckoo (Image: Photolibrary.com) and sparrow hawk (Image: David Kjaer/N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6264696" cy="403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14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Alcock8e-Fig-12-1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1"/>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65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Cuckoo: egg mimicry races</a:t>
            </a:r>
            <a:endParaRPr lang="en-GB" dirty="0"/>
          </a:p>
        </p:txBody>
      </p:sp>
      <p:pic>
        <p:nvPicPr>
          <p:cNvPr id="1026" name="Picture 2" descr="http://dvg4ol0hclm7o.cloudfront.net/content/royprsb/279/1731/1068/F1.large.jpg"/>
          <p:cNvPicPr>
            <a:picLocks noChangeAspect="1" noChangeArrowheads="1"/>
          </p:cNvPicPr>
          <p:nvPr/>
        </p:nvPicPr>
        <p:blipFill rotWithShape="1">
          <a:blip r:embed="rId2">
            <a:extLst>
              <a:ext uri="{28A0092B-C50C-407E-A947-70E740481C1C}">
                <a14:useLocalDpi xmlns:a14="http://schemas.microsoft.com/office/drawing/2010/main" val="0"/>
              </a:ext>
            </a:extLst>
          </a:blip>
          <a:srcRect t="8750"/>
          <a:stretch/>
        </p:blipFill>
        <p:spPr bwMode="auto">
          <a:xfrm>
            <a:off x="323528" y="1869141"/>
            <a:ext cx="8535580" cy="325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15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Cuckoo chick  ejecting host egg and (later) begging for food in wagtail nest</a:t>
            </a:r>
            <a:endParaRPr lang="en-GB" sz="3200" dirty="0"/>
          </a:p>
        </p:txBody>
      </p:sp>
      <p:sp>
        <p:nvSpPr>
          <p:cNvPr id="3" name="AutoShape 2" descr="http://www.zoology.ubc.ca/%7Ebio418/cuckoo.jpg"/>
          <p:cNvSpPr>
            <a:spLocks noChangeAspect="1" noChangeArrowheads="1"/>
          </p:cNvSpPr>
          <p:nvPr/>
        </p:nvSpPr>
        <p:spPr bwMode="auto">
          <a:xfrm>
            <a:off x="155575" y="-830263"/>
            <a:ext cx="2286000"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44" y="2132856"/>
            <a:ext cx="3274986" cy="248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http://ibc.lynxeds.com/files/pictures/P10409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817" y="2132856"/>
            <a:ext cx="3452813" cy="25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16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Single cuckoo song mimics a whole brood of reed warbler chicks; increases feeding rate</a:t>
            </a:r>
            <a:endParaRPr lang="en-GB" dirty="0"/>
          </a:p>
        </p:txBody>
      </p:sp>
      <p:pic>
        <p:nvPicPr>
          <p:cNvPr id="2050" name="Picture 2" descr="D:\Figures\Chapter09\high-res\Alcock8e-Fig-09-2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331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greedy adolescent</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6336704" cy="482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2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eauties of nature as proof of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8904990" cy="500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182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i="1" dirty="0" err="1" smtClean="0"/>
              <a:t>Sacculina</a:t>
            </a:r>
            <a:r>
              <a:rPr lang="en-GB" sz="2800" dirty="0" smtClean="0"/>
              <a:t>: Parasitic crustacean; castrates male crab, forces it to feed and shelter its own offspring</a:t>
            </a:r>
            <a:endParaRPr lang="en-GB" sz="2800"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216070"/>
            <a:ext cx="6858000" cy="4610100"/>
          </a:xfrm>
          <a:prstGeom prst="rect">
            <a:avLst/>
          </a:prstGeom>
        </p:spPr>
      </p:pic>
    </p:spTree>
    <p:extLst>
      <p:ext uri="{BB962C8B-B14F-4D97-AF65-F5344CB8AC3E}">
        <p14:creationId xmlns:p14="http://schemas.microsoft.com/office/powerpoint/2010/main" val="200629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340768"/>
            <a:ext cx="3657600" cy="51689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40768"/>
            <a:ext cx="4745712" cy="27323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66" y="4256815"/>
            <a:ext cx="3837806" cy="2576813"/>
          </a:xfrm>
          <a:prstGeom prst="rect">
            <a:avLst/>
          </a:prstGeom>
        </p:spPr>
      </p:pic>
      <p:sp>
        <p:nvSpPr>
          <p:cNvPr id="11" name="Title 10"/>
          <p:cNvSpPr>
            <a:spLocks noGrp="1"/>
          </p:cNvSpPr>
          <p:nvPr>
            <p:ph type="title"/>
          </p:nvPr>
        </p:nvSpPr>
        <p:spPr>
          <a:xfrm>
            <a:off x="457200" y="461417"/>
            <a:ext cx="8229600" cy="769441"/>
          </a:xfrm>
          <a:prstGeom prst="rect">
            <a:avLst/>
          </a:prstGeom>
        </p:spPr>
        <p:txBody>
          <a:bodyPr>
            <a:spAutoFit/>
          </a:bodyPr>
          <a:lstStyle/>
          <a:p>
            <a:r>
              <a:rPr lang="en-GB" sz="2200" b="1" dirty="0">
                <a:hlinkClick r:id="rId5"/>
              </a:rPr>
              <a:t>Mind-Bending Parasite Permanently Quells Cat Fear in </a:t>
            </a:r>
            <a:r>
              <a:rPr lang="en-GB" sz="2200" b="1" dirty="0" smtClean="0">
                <a:hlinkClick r:id="rId5"/>
              </a:rPr>
              <a:t>Mice</a:t>
            </a:r>
            <a:r>
              <a:rPr lang="en-GB" sz="2200" b="1" dirty="0" smtClean="0"/>
              <a:t>; </a:t>
            </a:r>
            <a:r>
              <a:rPr lang="en-GB" sz="2200" b="1" i="1" dirty="0" smtClean="0"/>
              <a:t>Toxoplasma </a:t>
            </a:r>
            <a:r>
              <a:rPr lang="en-GB" sz="2200" b="1" i="1" dirty="0" err="1" smtClean="0"/>
              <a:t>gondii</a:t>
            </a:r>
            <a:r>
              <a:rPr lang="en-GB" sz="2200" b="1" i="1" dirty="0" smtClean="0"/>
              <a:t> cell, life cycle, cyst in mouse brain</a:t>
            </a:r>
            <a:endParaRPr lang="en-GB" sz="2200" b="1" dirty="0"/>
          </a:p>
        </p:txBody>
      </p:sp>
    </p:spTree>
    <p:extLst>
      <p:ext uri="{BB962C8B-B14F-4D97-AF65-F5344CB8AC3E}">
        <p14:creationId xmlns:p14="http://schemas.microsoft.com/office/powerpoint/2010/main" val="2311073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dirty="0" smtClean="0"/>
              <a:t>Simulation of host-parasite coevolution: cycles of infection and resistance</a:t>
            </a:r>
            <a:endParaRPr lang="en-GB" sz="3200" dirty="0"/>
          </a:p>
        </p:txBody>
      </p:sp>
      <p:pic>
        <p:nvPicPr>
          <p:cNvPr id="17410" name="Picture 2" descr="http://www.indiana.edu/~curtweb/image%20files/RQ%20dynamic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16832"/>
            <a:ext cx="4100686" cy="384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035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323850" y="1341438"/>
            <a:ext cx="37433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507" name="Title 1"/>
          <p:cNvSpPr>
            <a:spLocks noGrp="1"/>
          </p:cNvSpPr>
          <p:nvPr>
            <p:ph type="title"/>
          </p:nvPr>
        </p:nvSpPr>
        <p:spPr/>
        <p:txBody>
          <a:bodyPr/>
          <a:lstStyle/>
          <a:p>
            <a:pPr eaLnBrk="1" hangingPunct="1">
              <a:defRPr/>
            </a:pPr>
            <a:r>
              <a:rPr lang="en-GB" sz="3600">
                <a:ea typeface="ＭＳ Ｐゴシック" charset="0"/>
              </a:rPr>
              <a:t>Potato Blight and the Irish Famine</a:t>
            </a:r>
          </a:p>
        </p:txBody>
      </p:sp>
      <p:pic>
        <p:nvPicPr>
          <p:cNvPr id="21508" name="Picture 3"/>
          <p:cNvPicPr>
            <a:picLocks noChangeAspect="1" noChangeArrowheads="1"/>
          </p:cNvPicPr>
          <p:nvPr/>
        </p:nvPicPr>
        <p:blipFill>
          <a:blip r:embed="rId3"/>
          <a:srcRect/>
          <a:stretch>
            <a:fillRect/>
          </a:stretch>
        </p:blipFill>
        <p:spPr bwMode="auto">
          <a:xfrm>
            <a:off x="395288" y="4149725"/>
            <a:ext cx="36766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509" name="Picture 4"/>
          <p:cNvPicPr>
            <a:picLocks noChangeAspect="1" noChangeArrowheads="1"/>
          </p:cNvPicPr>
          <p:nvPr/>
        </p:nvPicPr>
        <p:blipFill>
          <a:blip r:embed="rId4"/>
          <a:srcRect/>
          <a:stretch>
            <a:fillRect/>
          </a:stretch>
        </p:blipFill>
        <p:spPr bwMode="auto">
          <a:xfrm>
            <a:off x="4251325" y="2349500"/>
            <a:ext cx="4713288"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90277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defRPr/>
            </a:pPr>
            <a:r>
              <a:rPr lang="en-GB" altLang="en-US" sz="3600" smtClean="0">
                <a:ea typeface="ＭＳ Ｐゴシック" pitchFamily="34" charset="-128"/>
              </a:rPr>
              <a:t>Native South American Potatoes – </a:t>
            </a:r>
            <a:br>
              <a:rPr lang="en-GB" altLang="en-US" sz="3600" smtClean="0">
                <a:ea typeface="ＭＳ Ｐゴシック" pitchFamily="34" charset="-128"/>
              </a:rPr>
            </a:br>
            <a:r>
              <a:rPr lang="en-GB" altLang="en-US" sz="3600" smtClean="0">
                <a:ea typeface="ＭＳ Ｐゴシック" pitchFamily="34" charset="-128"/>
              </a:rPr>
              <a:t>Source of Blight Resistance Alleles</a:t>
            </a:r>
          </a:p>
        </p:txBody>
      </p:sp>
      <p:pic>
        <p:nvPicPr>
          <p:cNvPr id="3" name="Picture 2"/>
          <p:cNvPicPr>
            <a:picLocks noChangeAspect="1"/>
          </p:cNvPicPr>
          <p:nvPr/>
        </p:nvPicPr>
        <p:blipFill>
          <a:blip r:embed="rId2"/>
          <a:stretch>
            <a:fillRect/>
          </a:stretch>
        </p:blipFill>
        <p:spPr>
          <a:xfrm>
            <a:off x="2051720" y="1988840"/>
            <a:ext cx="5512787" cy="3693567"/>
          </a:xfrm>
          <a:prstGeom prst="rect">
            <a:avLst/>
          </a:prstGeom>
        </p:spPr>
      </p:pic>
    </p:spTree>
    <p:extLst>
      <p:ext uri="{BB962C8B-B14F-4D97-AF65-F5344CB8AC3E}">
        <p14:creationId xmlns:p14="http://schemas.microsoft.com/office/powerpoint/2010/main" val="3755870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93" y="692696"/>
            <a:ext cx="8621985" cy="5065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004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dirty="0" smtClean="0"/>
              <a:t>The joy of Thamesmead (and not of sex)</a:t>
            </a:r>
            <a:endParaRPr lang="en-GB" sz="3200" dirty="0"/>
          </a:p>
        </p:txBody>
      </p:sp>
      <p:pic>
        <p:nvPicPr>
          <p:cNvPr id="2050" name="Picture 2" descr="https://upload.wikimedia.org/wikipedia/commons/d/db/Thamesmead_Housing_Esta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56792"/>
            <a:ext cx="5288124" cy="35254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ndiana.edu/%7Ecurtweb/image%20files/potamo%20crop.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941168"/>
            <a:ext cx="285750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460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 tragic tale …	</a:t>
            </a:r>
            <a:endParaRPr lang="en-GB" dirty="0"/>
          </a:p>
        </p:txBody>
      </p:sp>
      <p:sp>
        <p:nvSpPr>
          <p:cNvPr id="4" name="Content Placeholder 3"/>
          <p:cNvSpPr>
            <a:spLocks noGrp="1"/>
          </p:cNvSpPr>
          <p:nvPr>
            <p:ph idx="1"/>
          </p:nvPr>
        </p:nvSpPr>
        <p:spPr/>
        <p:txBody>
          <a:bodyPr>
            <a:normAutofit lnSpcReduction="10000"/>
          </a:bodyPr>
          <a:lstStyle/>
          <a:p>
            <a:endParaRPr lang="en-GB" dirty="0"/>
          </a:p>
          <a:p>
            <a:r>
              <a:rPr lang="en-GB" dirty="0">
                <a:hlinkClick r:id="rId2"/>
              </a:rPr>
              <a:t>GENETIC-HETEROGENEITY WITHIN AND AMONG MORPHOLOGICAL TYPES OF THE PARTHENOGENETIC SNAIL POTAMOPYRGUS-JENKINSI (SMITH, 1889) </a:t>
            </a:r>
            <a:endParaRPr lang="en-GB" dirty="0"/>
          </a:p>
          <a:p>
            <a:r>
              <a:rPr lang="en-GB" dirty="0"/>
              <a:t>By: FOLTZ, DW; OCHMAN, H; JONES, JS; et al.</a:t>
            </a:r>
          </a:p>
          <a:p>
            <a:r>
              <a:rPr lang="en-GB" dirty="0"/>
              <a:t>JOURNAL OF MOLLUSCAN STUDIES  Volume: 50   Issue: FAL   Pages: 242-245   Published: 1984 </a:t>
            </a:r>
          </a:p>
          <a:p>
            <a:endParaRPr lang="en-GB" dirty="0"/>
          </a:p>
        </p:txBody>
      </p:sp>
    </p:spTree>
    <p:extLst>
      <p:ext uri="{BB962C8B-B14F-4D97-AF65-F5344CB8AC3E}">
        <p14:creationId xmlns:p14="http://schemas.microsoft.com/office/powerpoint/2010/main" val="2944013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i="1" dirty="0" err="1" smtClean="0"/>
              <a:t>Potamopyrgus</a:t>
            </a:r>
            <a:r>
              <a:rPr lang="en-GB" dirty="0" smtClean="0"/>
              <a:t>, trematodes and ducks.</a:t>
            </a:r>
            <a:endParaRPr lang="en-GB" dirty="0"/>
          </a:p>
        </p:txBody>
      </p:sp>
      <p:pic>
        <p:nvPicPr>
          <p:cNvPr id="16386" name="Picture 2" descr="http://www.indiana.edu/%7Ecurtweb/image%20files/potamo%20cro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78013"/>
            <a:ext cx="2857500" cy="178117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indiana.edu/~curtweb/Lively%20home%20page_files/L_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050" y="1411288"/>
            <a:ext cx="418147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859" y="4293096"/>
            <a:ext cx="4034665" cy="2376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descr="https://upload.wikimedia.org/wikipedia/commons/0/04/TrematodesFig9_EncBrit1911.png"/>
          <p:cNvPicPr>
            <a:picLocks noChangeAspect="1" noChangeArrowheads="1"/>
          </p:cNvPicPr>
          <p:nvPr/>
        </p:nvPicPr>
        <p:blipFill rotWithShape="1">
          <a:blip r:embed="rId5">
            <a:extLst>
              <a:ext uri="{28A0092B-C50C-407E-A947-70E740481C1C}">
                <a14:useLocalDpi xmlns:a14="http://schemas.microsoft.com/office/drawing/2010/main" val="0"/>
              </a:ext>
            </a:extLst>
          </a:blip>
          <a:srcRect l="-4244" r="43035" b="23463"/>
          <a:stretch/>
        </p:blipFill>
        <p:spPr bwMode="auto">
          <a:xfrm>
            <a:off x="1259632" y="3861048"/>
            <a:ext cx="1243429" cy="240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560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Trematode life cycle</a:t>
            </a:r>
            <a:endParaRPr lang="en-GB" dirty="0"/>
          </a:p>
        </p:txBody>
      </p:sp>
      <p:pic>
        <p:nvPicPr>
          <p:cNvPr id="1026" name="Picture 2" descr="https://encrypted-tbn2.gstatic.com/images?q=tbn:ANd9GcSGzgBQ-SWeGGDrq7rnR1HuDYhOFSEvAGt-tHd1f9utRweY2Ml2"/>
          <p:cNvPicPr>
            <a:picLocks noChangeAspect="1" noChangeArrowheads="1"/>
          </p:cNvPicPr>
          <p:nvPr/>
        </p:nvPicPr>
        <p:blipFill rotWithShape="1">
          <a:blip r:embed="rId2">
            <a:extLst>
              <a:ext uri="{28A0092B-C50C-407E-A947-70E740481C1C}">
                <a14:useLocalDpi xmlns:a14="http://schemas.microsoft.com/office/drawing/2010/main" val="0"/>
              </a:ext>
            </a:extLst>
          </a:blip>
          <a:srcRect t="15935"/>
          <a:stretch/>
        </p:blipFill>
        <p:spPr bwMode="auto">
          <a:xfrm>
            <a:off x="1979712" y="1882588"/>
            <a:ext cx="3816424" cy="437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058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268760"/>
            <a:ext cx="7848872" cy="4154984"/>
          </a:xfrm>
          <a:prstGeom prst="rect">
            <a:avLst/>
          </a:prstGeom>
        </p:spPr>
        <p:txBody>
          <a:bodyPr wrap="square">
            <a:spAutoFit/>
          </a:bodyPr>
          <a:lstStyle/>
          <a:p>
            <a:r>
              <a:rPr lang="en-GB" sz="2400" b="1" i="1" dirty="0"/>
              <a:t>“Thus, from the war of nature, from famine and death, the most exalted object which we are capable of conceiving, namely, the production of the higher animals, directly follows…There is grandeur in this view of life, with its several powers, having been originally breathed into a few forms or into one; and that, whiles this planet has gone cycling on according to the fixed law of gravity, from so simple a beginning endless forms most beautiful and most wonderful have been, and are being, evolved</a:t>
            </a:r>
            <a:r>
              <a:rPr lang="en-GB" sz="2400" b="1" i="1" dirty="0" smtClean="0"/>
              <a:t>.”</a:t>
            </a:r>
          </a:p>
          <a:p>
            <a:endParaRPr lang="en-GB" sz="2400" b="1" i="1" dirty="0"/>
          </a:p>
          <a:p>
            <a:r>
              <a:rPr lang="en-GB" sz="2400" b="1" dirty="0" smtClean="0"/>
              <a:t>Charles Darwin, 1859</a:t>
            </a:r>
            <a:endParaRPr lang="en-GB" sz="2400" b="1" dirty="0"/>
          </a:p>
        </p:txBody>
      </p:sp>
    </p:spTree>
    <p:extLst>
      <p:ext uri="{BB962C8B-B14F-4D97-AF65-F5344CB8AC3E}">
        <p14:creationId xmlns:p14="http://schemas.microsoft.com/office/powerpoint/2010/main" val="3178956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 </a:t>
            </a:r>
            <a:endParaRPr lang="en-GB" dirty="0"/>
          </a:p>
        </p:txBody>
      </p:sp>
      <p:sp>
        <p:nvSpPr>
          <p:cNvPr id="5" name="Text Placeholder 4"/>
          <p:cNvSpPr>
            <a:spLocks noGrp="1"/>
          </p:cNvSpPr>
          <p:nvPr>
            <p:ph idx="1"/>
          </p:nvPr>
        </p:nvSpPr>
        <p:spPr>
          <a:xfrm>
            <a:off x="457200" y="620688"/>
            <a:ext cx="8229600" cy="5505475"/>
          </a:xfrm>
        </p:spPr>
        <p:txBody>
          <a:bodyPr>
            <a:normAutofit/>
          </a:bodyPr>
          <a:lstStyle/>
          <a:p>
            <a:pPr marL="457200" lvl="1" indent="0">
              <a:buNone/>
            </a:pPr>
            <a:r>
              <a:rPr lang="en-GB" dirty="0" smtClean="0"/>
              <a:t>Sex and parasite load in New Zealand </a:t>
            </a:r>
            <a:r>
              <a:rPr lang="en-GB" i="1" dirty="0" err="1" smtClean="0"/>
              <a:t>Potamopyrgus</a:t>
            </a:r>
            <a:endParaRPr lang="en-GB" dirty="0"/>
          </a:p>
          <a:p>
            <a:pPr marL="0" indent="0">
              <a:buNone/>
            </a:pPr>
            <a:r>
              <a:rPr lang="en-GB" sz="2400" dirty="0" smtClean="0"/>
              <a:t>  </a:t>
            </a:r>
          </a:p>
          <a:p>
            <a:pPr marL="0" indent="0">
              <a:buNone/>
            </a:pPr>
            <a:endParaRPr lang="en-GB" sz="2400" dirty="0"/>
          </a:p>
          <a:p>
            <a:pPr marL="0" indent="0">
              <a:buNone/>
            </a:pPr>
            <a:r>
              <a:rPr lang="en-GB" sz="2400" dirty="0" smtClean="0"/>
              <a:t>proportion of males</a:t>
            </a:r>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r>
              <a:rPr lang="en-GB" sz="2400" dirty="0"/>
              <a:t>	</a:t>
            </a:r>
            <a:r>
              <a:rPr lang="en-GB" sz="2400" dirty="0" smtClean="0"/>
              <a:t>				proportion parasitized</a:t>
            </a: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856"/>
          <a:stretch/>
        </p:blipFill>
        <p:spPr bwMode="auto">
          <a:xfrm>
            <a:off x="3203848" y="1700808"/>
            <a:ext cx="5741987" cy="3711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901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Sexual populations only in shallow water, in feeding range of ducks</a:t>
            </a:r>
            <a:endParaRPr lang="en-GB" dirty="0"/>
          </a:p>
        </p:txBody>
      </p:sp>
      <p:pic>
        <p:nvPicPr>
          <p:cNvPr id="2050" name="Picture 2" descr="http://www.indiana.edu/~curtweb/image%20files/shallow-deep.gif"/>
          <p:cNvPicPr>
            <a:picLocks noChangeAspect="1" noChangeArrowheads="1"/>
          </p:cNvPicPr>
          <p:nvPr/>
        </p:nvPicPr>
        <p:blipFill rotWithShape="1">
          <a:blip r:embed="rId2">
            <a:extLst>
              <a:ext uri="{28A0092B-C50C-407E-A947-70E740481C1C}">
                <a14:useLocalDpi xmlns:a14="http://schemas.microsoft.com/office/drawing/2010/main" val="0"/>
              </a:ext>
            </a:extLst>
          </a:blip>
          <a:srcRect t="9963"/>
          <a:stretch/>
        </p:blipFill>
        <p:spPr bwMode="auto">
          <a:xfrm>
            <a:off x="707908" y="1484784"/>
            <a:ext cx="7616224" cy="500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723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Male ruffs fighting over females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435223"/>
            <a:ext cx="7620000" cy="5076825"/>
          </a:xfrm>
          <a:prstGeom prst="rect">
            <a:avLst/>
          </a:prstGeom>
        </p:spPr>
      </p:pic>
    </p:spTree>
    <p:extLst>
      <p:ext uri="{BB962C8B-B14F-4D97-AF65-F5344CB8AC3E}">
        <p14:creationId xmlns:p14="http://schemas.microsoft.com/office/powerpoint/2010/main" val="1135617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Ruffs: the third sex (males that mimic females, below)</a:t>
            </a:r>
            <a:endParaRPr lang="en-GB" dirty="0"/>
          </a:p>
        </p:txBody>
      </p:sp>
      <p:pic>
        <p:nvPicPr>
          <p:cNvPr id="3" name="Picture 2"/>
          <p:cNvPicPr>
            <a:picLocks noChangeAspect="1"/>
          </p:cNvPicPr>
          <p:nvPr/>
        </p:nvPicPr>
        <p:blipFill>
          <a:blip r:embed="rId2"/>
          <a:stretch>
            <a:fillRect/>
          </a:stretch>
        </p:blipFill>
        <p:spPr>
          <a:xfrm>
            <a:off x="2699792" y="1518177"/>
            <a:ext cx="3556646" cy="5353624"/>
          </a:xfrm>
          <a:prstGeom prst="rect">
            <a:avLst/>
          </a:prstGeom>
        </p:spPr>
      </p:pic>
    </p:spTree>
    <p:extLst>
      <p:ext uri="{BB962C8B-B14F-4D97-AF65-F5344CB8AC3E}">
        <p14:creationId xmlns:p14="http://schemas.microsoft.com/office/powerpoint/2010/main" val="3852847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laty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603625"/>
            <a:ext cx="5356225"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descr="Southern Swordtail Fish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052513"/>
            <a:ext cx="511810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4"/>
          <p:cNvSpPr>
            <a:spLocks noGrp="1" noChangeArrowheads="1"/>
          </p:cNvSpPr>
          <p:nvPr>
            <p:ph type="title"/>
          </p:nvPr>
        </p:nvSpPr>
        <p:spPr/>
        <p:txBody>
          <a:bodyPr/>
          <a:lstStyle/>
          <a:p>
            <a:pPr eaLnBrk="1" hangingPunct="1"/>
            <a:r>
              <a:rPr lang="en-GB" altLang="en-US" sz="4000" smtClean="0"/>
              <a:t>Swordtail and platyfish – receiver bias?</a:t>
            </a:r>
          </a:p>
        </p:txBody>
      </p:sp>
    </p:spTree>
    <p:extLst>
      <p:ext uri="{BB962C8B-B14F-4D97-AF65-F5344CB8AC3E}">
        <p14:creationId xmlns:p14="http://schemas.microsoft.com/office/powerpoint/2010/main" val="23567660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60648"/>
            <a:ext cx="8493120" cy="1062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800" b="1" dirty="0" smtClean="0">
                <a:latin typeface="Arial" charset="0"/>
              </a:rPr>
              <a:t>Time males and </a:t>
            </a:r>
            <a:r>
              <a:rPr lang="en-GB" altLang="en-US" sz="1800" b="1" dirty="0">
                <a:latin typeface="Arial" charset="0"/>
              </a:rPr>
              <a:t>females spent with either </a:t>
            </a:r>
            <a:r>
              <a:rPr lang="en-GB" altLang="en-US" sz="1800" b="1" dirty="0" err="1">
                <a:latin typeface="Arial" charset="0"/>
              </a:rPr>
              <a:t>unsworded</a:t>
            </a:r>
            <a:r>
              <a:rPr lang="en-GB" altLang="en-US" sz="1800" b="1" dirty="0">
                <a:latin typeface="Arial" charset="0"/>
              </a:rPr>
              <a:t> (open bars) or </a:t>
            </a:r>
            <a:r>
              <a:rPr lang="en-GB" altLang="en-US" sz="1800" b="1" dirty="0" err="1">
                <a:latin typeface="Arial" charset="0"/>
              </a:rPr>
              <a:t>sworded</a:t>
            </a:r>
            <a:r>
              <a:rPr lang="en-GB" altLang="en-US" sz="1800" b="1" dirty="0">
                <a:latin typeface="Arial" charset="0"/>
              </a:rPr>
              <a:t> (hatched bars) </a:t>
            </a:r>
            <a:r>
              <a:rPr lang="en-GB" altLang="en-US" sz="1800" b="1" dirty="0" smtClean="0">
                <a:latin typeface="Arial" charset="0"/>
              </a:rPr>
              <a:t>members of </a:t>
            </a:r>
            <a:r>
              <a:rPr lang="en-GB" altLang="en-US" sz="1800" b="1" dirty="0">
                <a:latin typeface="Arial" charset="0"/>
              </a:rPr>
              <a:t>the other sex. </a:t>
            </a:r>
            <a:r>
              <a:rPr lang="en-GB" altLang="en-US" sz="1800" b="1" dirty="0" smtClean="0">
                <a:latin typeface="Arial" charset="0"/>
              </a:rPr>
              <a:t> Top  - species with natural male sword; bottom species without sword to artificial sword on own males, another species with larger sword . </a:t>
            </a:r>
            <a:endParaRPr lang="en-GB" altLang="en-US" sz="1800" b="1"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83380"/>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594" b="37495"/>
          <a:stretch/>
        </p:blipFill>
        <p:spPr bwMode="auto">
          <a:xfrm>
            <a:off x="3347864" y="-963488"/>
            <a:ext cx="3096344" cy="66597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343728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a:latin typeface="Arial" charset="0"/>
              </a:rPr>
              <a:t>Basolo A L Behavioral Ecology 2002;13:832-837</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International Society of Behavioral Ecology</a:t>
            </a:r>
          </a:p>
        </p:txBody>
      </p:sp>
    </p:spTree>
    <p:extLst>
      <p:ext uri="{BB962C8B-B14F-4D97-AF65-F5344CB8AC3E}">
        <p14:creationId xmlns:p14="http://schemas.microsoft.com/office/powerpoint/2010/main" val="23101012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Australian jewel beetle males mate with beer bottle “females”; </a:t>
            </a:r>
            <a:r>
              <a:rPr lang="en-GB" sz="3200" dirty="0" err="1" smtClean="0"/>
              <a:t>superstimuli</a:t>
            </a:r>
            <a:r>
              <a:rPr lang="en-GB" sz="3200" dirty="0" smtClean="0"/>
              <a:t>?</a:t>
            </a:r>
            <a:endParaRPr lang="en-GB" sz="3200" dirty="0"/>
          </a:p>
        </p:txBody>
      </p:sp>
      <p:pic>
        <p:nvPicPr>
          <p:cNvPr id="4" name="Picture 3"/>
          <p:cNvPicPr>
            <a:picLocks noChangeAspect="1"/>
          </p:cNvPicPr>
          <p:nvPr/>
        </p:nvPicPr>
        <p:blipFill>
          <a:blip r:embed="rId2"/>
          <a:stretch>
            <a:fillRect/>
          </a:stretch>
        </p:blipFill>
        <p:spPr>
          <a:xfrm>
            <a:off x="1593192" y="3140968"/>
            <a:ext cx="6191250" cy="3486150"/>
          </a:xfrm>
          <a:prstGeom prst="rect">
            <a:avLst/>
          </a:prstGeom>
        </p:spPr>
      </p:pic>
    </p:spTree>
    <p:extLst>
      <p:ext uri="{BB962C8B-B14F-4D97-AF65-F5344CB8AC3E}">
        <p14:creationId xmlns:p14="http://schemas.microsoft.com/office/powerpoint/2010/main" val="3124246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Gorilla: small testes but big males as most male-male competition is before mating</a:t>
            </a:r>
            <a:endParaRPr lang="en-GB" sz="3200" dirty="0"/>
          </a:p>
        </p:txBody>
      </p:sp>
      <p:pic>
        <p:nvPicPr>
          <p:cNvPr id="27650" name="Picture 2" descr="Size does matter: gorillas have small testicles and have a smaller number of partners, researchers f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64904"/>
            <a:ext cx="6038850"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296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Chimpanzee – large testes as much male-male competition takes place after mating </a:t>
            </a:r>
            <a:endParaRPr lang="en-GB" sz="3200" dirty="0"/>
          </a:p>
        </p:txBody>
      </p:sp>
      <p:pic>
        <p:nvPicPr>
          <p:cNvPr id="26626" name="Picture 2" descr="Large testicles are linked to infide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84784"/>
            <a:ext cx="4762500" cy="414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084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AutoShape 2" descr="Image result for MICHELANGELO DAVID"/>
          <p:cNvSpPr>
            <a:spLocks noChangeAspect="1" noChangeArrowheads="1"/>
          </p:cNvSpPr>
          <p:nvPr/>
        </p:nvSpPr>
        <p:spPr bwMode="auto">
          <a:xfrm>
            <a:off x="155575" y="-2789238"/>
            <a:ext cx="3038475" cy="581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3800474" y="1947862"/>
            <a:ext cx="2139677" cy="4107652"/>
          </a:xfrm>
          <a:prstGeom prst="rect">
            <a:avLst/>
          </a:prstGeom>
        </p:spPr>
      </p:pic>
    </p:spTree>
    <p:extLst>
      <p:ext uri="{BB962C8B-B14F-4D97-AF65-F5344CB8AC3E}">
        <p14:creationId xmlns:p14="http://schemas.microsoft.com/office/powerpoint/2010/main" val="244200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700808"/>
            <a:ext cx="6418530" cy="5020717"/>
          </a:xfrm>
          <a:prstGeom prst="rect">
            <a:avLst/>
          </a:prstGeom>
        </p:spPr>
      </p:pic>
      <p:sp>
        <p:nvSpPr>
          <p:cNvPr id="5" name="Title 4"/>
          <p:cNvSpPr>
            <a:spLocks noGrp="1"/>
          </p:cNvSpPr>
          <p:nvPr>
            <p:ph type="title"/>
          </p:nvPr>
        </p:nvSpPr>
        <p:spPr/>
        <p:txBody>
          <a:bodyPr/>
          <a:lstStyle/>
          <a:p>
            <a:r>
              <a:rPr lang="en-GB" dirty="0" smtClean="0"/>
              <a:t>The beauties of nature …</a:t>
            </a:r>
            <a:endParaRPr lang="en-GB" dirty="0"/>
          </a:p>
        </p:txBody>
      </p:sp>
    </p:spTree>
    <p:extLst>
      <p:ext uri="{BB962C8B-B14F-4D97-AF65-F5344CB8AC3E}">
        <p14:creationId xmlns:p14="http://schemas.microsoft.com/office/powerpoint/2010/main" val="4091423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Sperm swimming speeds</a:t>
            </a:r>
            <a:endParaRPr lang="en-GB" dirty="0"/>
          </a:p>
        </p:txBody>
      </p:sp>
      <p:pic>
        <p:nvPicPr>
          <p:cNvPr id="10242" name="Picture 2" descr="Intersexual &#10;1.Gift &#10;2.Display &#10; "/>
          <p:cNvPicPr>
            <a:picLocks noChangeAspect="1" noChangeArrowheads="1"/>
          </p:cNvPicPr>
          <p:nvPr/>
        </p:nvPicPr>
        <p:blipFill rotWithShape="1">
          <a:blip r:embed="rId2">
            <a:extLst>
              <a:ext uri="{28A0092B-C50C-407E-A947-70E740481C1C}">
                <a14:useLocalDpi xmlns:a14="http://schemas.microsoft.com/office/drawing/2010/main" val="0"/>
              </a:ext>
            </a:extLst>
          </a:blip>
          <a:srcRect l="49988" t="55229" r="-1257" b="-2864"/>
          <a:stretch/>
        </p:blipFill>
        <p:spPr bwMode="auto">
          <a:xfrm>
            <a:off x="827584" y="1556792"/>
            <a:ext cx="6568187" cy="458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172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p:cNvPicPr>
            <a:picLocks noGrp="1" noChangeAspect="1" noChangeArrowheads="1"/>
          </p:cNvPicPr>
          <p:nvPr>
            <p:ph type="body" idx="1"/>
          </p:nvPr>
        </p:nvPicPr>
        <p:blipFill rotWithShape="1">
          <a:blip r:embed="rId3">
            <a:extLst>
              <a:ext uri="{28A0092B-C50C-407E-A947-70E740481C1C}">
                <a14:useLocalDpi xmlns:a14="http://schemas.microsoft.com/office/drawing/2010/main" val="0"/>
              </a:ext>
            </a:extLst>
          </a:blip>
          <a:srcRect t="6289" b="31521"/>
          <a:stretch/>
        </p:blipFill>
        <p:spPr>
          <a:xfrm>
            <a:off x="1259632" y="1124744"/>
            <a:ext cx="6628364" cy="5550189"/>
          </a:xfrm>
        </p:spPr>
      </p:pic>
      <p:sp>
        <p:nvSpPr>
          <p:cNvPr id="2" name="Title 1"/>
          <p:cNvSpPr>
            <a:spLocks noGrp="1"/>
          </p:cNvSpPr>
          <p:nvPr>
            <p:ph type="title"/>
          </p:nvPr>
        </p:nvSpPr>
        <p:spPr/>
        <p:txBody>
          <a:bodyPr>
            <a:normAutofit/>
          </a:bodyPr>
          <a:lstStyle/>
          <a:p>
            <a:r>
              <a:rPr lang="en-GB" sz="3200" dirty="0" smtClean="0"/>
              <a:t>One very common Y chromosome type in Asia</a:t>
            </a:r>
            <a:endParaRPr lang="en-GB" sz="3200" dirty="0"/>
          </a:p>
        </p:txBody>
      </p:sp>
    </p:spTree>
    <p:extLst>
      <p:ext uri="{BB962C8B-B14F-4D97-AF65-F5344CB8AC3E}">
        <p14:creationId xmlns:p14="http://schemas.microsoft.com/office/powerpoint/2010/main" val="33008699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AutoShape 4" descr="nature01722-f1"/>
          <p:cNvSpPr>
            <a:spLocks noChangeAspect="1" noChangeArrowheads="1"/>
          </p:cNvSpPr>
          <p:nvPr/>
        </p:nvSpPr>
        <p:spPr bwMode="auto">
          <a:xfrm>
            <a:off x="1682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48485" name="AutoShape 5" descr="nature01722-f1"/>
          <p:cNvSpPr>
            <a:spLocks noChangeAspect="1" noChangeArrowheads="1"/>
          </p:cNvSpPr>
          <p:nvPr/>
        </p:nvSpPr>
        <p:spPr bwMode="auto">
          <a:xfrm>
            <a:off x="4243388" y="365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 name="Title 1"/>
          <p:cNvSpPr>
            <a:spLocks noGrp="1"/>
          </p:cNvSpPr>
          <p:nvPr>
            <p:ph type="title"/>
          </p:nvPr>
        </p:nvSpPr>
        <p:spPr/>
        <p:txBody>
          <a:bodyPr>
            <a:normAutofit fontScale="90000"/>
          </a:bodyPr>
          <a:lstStyle/>
          <a:p>
            <a:r>
              <a:rPr lang="en-GB" dirty="0" smtClean="0"/>
              <a:t>The boundaries of the Mongol Empire (shaded)</a:t>
            </a:r>
            <a:endParaRPr lang="en-GB" dirty="0"/>
          </a:p>
        </p:txBody>
      </p:sp>
      <p:pic>
        <p:nvPicPr>
          <p:cNvPr id="16386" name="Picture 2" descr="http://blogs.discovermagazine.com/gnxp/files/2010/08/sta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30" y="2276872"/>
            <a:ext cx="7605115" cy="394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8471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GB" altLang="en-US"/>
              <a:t>Genghis khan</a:t>
            </a:r>
          </a:p>
        </p:txBody>
      </p:sp>
      <p:pic>
        <p:nvPicPr>
          <p:cNvPr id="146435" name="Picture 3" descr="Genghis Kh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84438" y="1174750"/>
            <a:ext cx="4308475" cy="499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191951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Highly skewed distribution of global Y chromosome haplotypes</a:t>
            </a:r>
            <a:endParaRPr lang="en-GB" dirty="0"/>
          </a:p>
        </p:txBody>
      </p:sp>
      <p:pic>
        <p:nvPicPr>
          <p:cNvPr id="2050" name="Picture 2" descr="Unfortunately we are unable to provide accessible alternative text for this. If you require assistance to access this image, please contact help@nature.com or the auth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904656" cy="520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8311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p:nvPr/>
        </p:nvSpPr>
        <p:spPr>
          <a:xfrm>
            <a:off x="2286000" y="2274838"/>
            <a:ext cx="4572000" cy="2308324"/>
          </a:xfrm>
          <a:prstGeom prst="rect">
            <a:avLst/>
          </a:prstGeom>
        </p:spPr>
        <p:txBody>
          <a:bodyPr>
            <a:spAutoFit/>
          </a:bodyPr>
          <a:lstStyle/>
          <a:p>
            <a:r>
              <a:rPr lang="en-GB" dirty="0"/>
              <a:t/>
            </a:r>
            <a:br>
              <a:rPr lang="en-GB" dirty="0"/>
            </a:br>
            <a:r>
              <a:rPr lang="en-GB" dirty="0">
                <a:solidFill>
                  <a:srgbClr val="333333"/>
                </a:solidFill>
                <a:latin typeface="Arial" panose="020B0604020202020204" pitchFamily="34" charset="0"/>
              </a:rPr>
              <a:t>I cannot persuade myself that a beneficent &amp; omnipotent God would have designedly created the </a:t>
            </a:r>
            <a:r>
              <a:rPr lang="en-GB" dirty="0" err="1">
                <a:solidFill>
                  <a:srgbClr val="333333"/>
                </a:solidFill>
                <a:latin typeface="Arial" panose="020B0604020202020204" pitchFamily="34" charset="0"/>
              </a:rPr>
              <a:t>Ichneumonidae</a:t>
            </a:r>
            <a:r>
              <a:rPr lang="en-GB" dirty="0">
                <a:solidFill>
                  <a:srgbClr val="333333"/>
                </a:solidFill>
                <a:latin typeface="Arial" panose="020B0604020202020204" pitchFamily="34" charset="0"/>
              </a:rPr>
              <a:t> with the express intention of their feeding within the living bodies of caterpillars, or that a cat should play with mice. -- From </a:t>
            </a:r>
            <a:r>
              <a:rPr lang="en-GB" dirty="0">
                <a:solidFill>
                  <a:srgbClr val="993322"/>
                </a:solidFill>
                <a:latin typeface="Arial" panose="020B0604020202020204" pitchFamily="34" charset="0"/>
                <a:hlinkClick r:id="rId2"/>
              </a:rPr>
              <a:t>a letter to </a:t>
            </a:r>
            <a:r>
              <a:rPr lang="en-GB" dirty="0" err="1">
                <a:solidFill>
                  <a:srgbClr val="993322"/>
                </a:solidFill>
                <a:latin typeface="Arial" panose="020B0604020202020204" pitchFamily="34" charset="0"/>
                <a:hlinkClick r:id="rId2"/>
              </a:rPr>
              <a:t>Asa</a:t>
            </a:r>
            <a:r>
              <a:rPr lang="en-GB" dirty="0">
                <a:solidFill>
                  <a:srgbClr val="993322"/>
                </a:solidFill>
                <a:latin typeface="Arial" panose="020B0604020202020204" pitchFamily="34" charset="0"/>
                <a:hlinkClick r:id="rId2"/>
              </a:rPr>
              <a:t> </a:t>
            </a:r>
            <a:r>
              <a:rPr lang="en-GB" dirty="0" err="1">
                <a:solidFill>
                  <a:srgbClr val="993322"/>
                </a:solidFill>
                <a:latin typeface="Arial" panose="020B0604020202020204" pitchFamily="34" charset="0"/>
                <a:hlinkClick r:id="rId2"/>
              </a:rPr>
              <a:t>Gray</a:t>
            </a:r>
            <a:r>
              <a:rPr lang="en-GB" dirty="0">
                <a:solidFill>
                  <a:srgbClr val="993322"/>
                </a:solidFill>
                <a:latin typeface="Arial" panose="020B0604020202020204" pitchFamily="34" charset="0"/>
                <a:hlinkClick r:id="rId2"/>
              </a:rPr>
              <a:t>, 22 May 1860</a:t>
            </a:r>
            <a:endParaRPr lang="en-GB" dirty="0"/>
          </a:p>
        </p:txBody>
      </p:sp>
    </p:spTree>
    <p:extLst>
      <p:ext uri="{BB962C8B-B14F-4D97-AF65-F5344CB8AC3E}">
        <p14:creationId xmlns:p14="http://schemas.microsoft.com/office/powerpoint/2010/main" val="3081357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800" dirty="0" smtClean="0"/>
              <a:t>“Now</a:t>
            </a:r>
            <a:r>
              <a:rPr lang="en-GB" sz="2800" dirty="0"/>
              <a:t>, </a:t>
            </a:r>
            <a:r>
              <a:rPr lang="en-GB" sz="2800" i="1" dirty="0"/>
              <a:t>here</a:t>
            </a:r>
            <a:r>
              <a:rPr lang="en-GB" sz="2800" dirty="0"/>
              <a:t>, you see, it takes all the running you can do, to keep in the same </a:t>
            </a:r>
            <a:r>
              <a:rPr lang="en-GB" sz="2800" dirty="0" smtClean="0"/>
              <a:t>place … And if you wish to go anywhere you must run twice as fast.” </a:t>
            </a:r>
            <a:r>
              <a:rPr lang="en-GB" sz="2800" i="1" dirty="0" smtClean="0"/>
              <a:t>(Alice in Wonderland)</a:t>
            </a:r>
            <a:endParaRPr lang="en-GB" sz="2800" dirty="0"/>
          </a:p>
        </p:txBody>
      </p:sp>
      <p:pic>
        <p:nvPicPr>
          <p:cNvPr id="33794" name="Picture 2" descr="https://s-media-cache-ak0.pinimg.com/736x/7a/23/62/7a2362872ca543306fe984f4f169b1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6" y="1988840"/>
            <a:ext cx="656272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849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772816"/>
            <a:ext cx="6097488" cy="4573116"/>
          </a:xfrm>
          <a:prstGeom prst="rect">
            <a:avLst/>
          </a:prstGeom>
        </p:spPr>
      </p:pic>
      <p:sp>
        <p:nvSpPr>
          <p:cNvPr id="3" name="Title 2"/>
          <p:cNvSpPr>
            <a:spLocks noGrp="1"/>
          </p:cNvSpPr>
          <p:nvPr>
            <p:ph type="title"/>
          </p:nvPr>
        </p:nvSpPr>
        <p:spPr/>
        <p:txBody>
          <a:bodyPr/>
          <a:lstStyle/>
          <a:p>
            <a:r>
              <a:rPr lang="en-GB" dirty="0" smtClean="0"/>
              <a:t>The beauties of nature …</a:t>
            </a:r>
            <a:endParaRPr lang="en-GB" dirty="0"/>
          </a:p>
        </p:txBody>
      </p:sp>
    </p:spTree>
    <p:extLst>
      <p:ext uri="{BB962C8B-B14F-4D97-AF65-F5344CB8AC3E}">
        <p14:creationId xmlns:p14="http://schemas.microsoft.com/office/powerpoint/2010/main" val="103176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132856"/>
            <a:ext cx="7164288" cy="4029912"/>
          </a:xfrm>
          <a:prstGeom prst="rect">
            <a:avLst/>
          </a:prstGeom>
        </p:spPr>
      </p:pic>
      <p:sp>
        <p:nvSpPr>
          <p:cNvPr id="3" name="Title 2"/>
          <p:cNvSpPr>
            <a:spLocks noGrp="1"/>
          </p:cNvSpPr>
          <p:nvPr>
            <p:ph type="title"/>
          </p:nvPr>
        </p:nvSpPr>
        <p:spPr/>
        <p:txBody>
          <a:bodyPr/>
          <a:lstStyle/>
          <a:p>
            <a:r>
              <a:rPr lang="en-GB" dirty="0" smtClean="0"/>
              <a:t>The beauties of nature …</a:t>
            </a:r>
            <a:endParaRPr lang="en-GB" dirty="0"/>
          </a:p>
        </p:txBody>
      </p:sp>
    </p:spTree>
    <p:extLst>
      <p:ext uri="{BB962C8B-B14F-4D97-AF65-F5344CB8AC3E}">
        <p14:creationId xmlns:p14="http://schemas.microsoft.com/office/powerpoint/2010/main" val="2477857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6857"/>
          <a:stretch/>
        </p:blipFill>
        <p:spPr>
          <a:xfrm>
            <a:off x="1043608" y="1772816"/>
            <a:ext cx="7547195" cy="4711174"/>
          </a:xfrm>
          <a:prstGeom prst="rect">
            <a:avLst/>
          </a:prstGeom>
        </p:spPr>
      </p:pic>
      <p:sp>
        <p:nvSpPr>
          <p:cNvPr id="6" name="Title 5"/>
          <p:cNvSpPr>
            <a:spLocks noGrp="1"/>
          </p:cNvSpPr>
          <p:nvPr>
            <p:ph type="title"/>
          </p:nvPr>
        </p:nvSpPr>
        <p:spPr/>
        <p:txBody>
          <a:bodyPr/>
          <a:lstStyle/>
          <a:p>
            <a:r>
              <a:rPr lang="en-GB" dirty="0" smtClean="0"/>
              <a:t>The beauties of nature …</a:t>
            </a:r>
            <a:endParaRPr lang="en-GB" dirty="0"/>
          </a:p>
        </p:txBody>
      </p:sp>
    </p:spTree>
    <p:extLst>
      <p:ext uri="{BB962C8B-B14F-4D97-AF65-F5344CB8AC3E}">
        <p14:creationId xmlns:p14="http://schemas.microsoft.com/office/powerpoint/2010/main" val="80995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107396771"/>
              </p:ext>
            </p:extLst>
          </p:nvPr>
        </p:nvGraphicFramePr>
        <p:xfrm>
          <a:off x="-397322675" y="273050"/>
          <a:ext cx="803830625" cy="142875"/>
        </p:xfrm>
        <a:graphic>
          <a:graphicData uri="http://schemas.openxmlformats.org/presentationml/2006/ole">
            <mc:AlternateContent xmlns:mc="http://schemas.openxmlformats.org/markup-compatibility/2006">
              <mc:Choice xmlns:v="urn:schemas-microsoft-com:vml" Requires="v">
                <p:oleObj spid="_x0000_s2055" name="Packager Shell Object" showAsIcon="1" r:id="rId3" imgW="12008160" imgH="685800" progId="Package">
                  <p:embed/>
                </p:oleObj>
              </mc:Choice>
              <mc:Fallback>
                <p:oleObj name="Packager Shell Object" showAsIcon="1" r:id="rId3" imgW="12008160" imgH="685800" progId="Package">
                  <p:embed/>
                  <p:pic>
                    <p:nvPicPr>
                      <p:cNvPr id="0" name=""/>
                      <p:cNvPicPr/>
                      <p:nvPr/>
                    </p:nvPicPr>
                    <p:blipFill>
                      <a:blip r:embed="rId4"/>
                      <a:stretch>
                        <a:fillRect/>
                      </a:stretch>
                    </p:blipFill>
                    <p:spPr>
                      <a:xfrm>
                        <a:off x="-397322675" y="273050"/>
                        <a:ext cx="803830625" cy="142875"/>
                      </a:xfrm>
                      <a:prstGeom prst="rect">
                        <a:avLst/>
                      </a:prstGeom>
                    </p:spPr>
                  </p:pic>
                </p:oleObj>
              </mc:Fallback>
            </mc:AlternateContent>
          </a:graphicData>
        </a:graphic>
      </p:graphicFrame>
      <p:pic>
        <p:nvPicPr>
          <p:cNvPr id="4" name="Picture 3"/>
          <p:cNvPicPr>
            <a:picLocks noChangeAspect="1"/>
          </p:cNvPicPr>
          <p:nvPr/>
        </p:nvPicPr>
        <p:blipFill>
          <a:blip r:embed="rId5"/>
          <a:stretch>
            <a:fillRect/>
          </a:stretch>
        </p:blipFill>
        <p:spPr>
          <a:xfrm>
            <a:off x="2555776" y="476672"/>
            <a:ext cx="3960440" cy="5901470"/>
          </a:xfrm>
          <a:prstGeom prst="rect">
            <a:avLst/>
          </a:prstGeom>
        </p:spPr>
      </p:pic>
    </p:spTree>
    <p:extLst>
      <p:ext uri="{BB962C8B-B14F-4D97-AF65-F5344CB8AC3E}">
        <p14:creationId xmlns:p14="http://schemas.microsoft.com/office/powerpoint/2010/main" val="3908748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8952</TotalTime>
  <Words>760</Words>
  <Application>Microsoft Office PowerPoint</Application>
  <PresentationFormat>On-screen Show (4:3)</PresentationFormat>
  <Paragraphs>75</Paragraphs>
  <Slides>56</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3" baseType="lpstr">
      <vt:lpstr>MS PGothic</vt:lpstr>
      <vt:lpstr>Arial</vt:lpstr>
      <vt:lpstr>Calibri</vt:lpstr>
      <vt:lpstr>msgothic</vt:lpstr>
      <vt:lpstr>Times</vt:lpstr>
      <vt:lpstr>Office Theme</vt:lpstr>
      <vt:lpstr>Packager Shell Object</vt:lpstr>
      <vt:lpstr>CHEATS, LIARS AND FORNICATORS: THE TRUTH ABOUT BEAUTY </vt:lpstr>
      <vt:lpstr>PowerPoint Presentation</vt:lpstr>
      <vt:lpstr>PowerPoint Presentation</vt:lpstr>
      <vt:lpstr>PowerPoint Presentation</vt:lpstr>
      <vt:lpstr>The beauties of nature …</vt:lpstr>
      <vt:lpstr>The beauties of nature …</vt:lpstr>
      <vt:lpstr>The beauties of nature …</vt:lpstr>
      <vt:lpstr>The beauties of nature …</vt:lpstr>
      <vt:lpstr>PowerPoint Presentation</vt:lpstr>
      <vt:lpstr>“Now, here, you see, it takes all the running you can do, to keep in the same place .” (Alice in Wonderland)</vt:lpstr>
      <vt:lpstr>Darwin 1862</vt:lpstr>
      <vt:lpstr>PowerPoint Presentation</vt:lpstr>
      <vt:lpstr>PowerPoint Presentation</vt:lpstr>
      <vt:lpstr>The Orchidaceae; where they get their name</vt:lpstr>
      <vt:lpstr>Darwin’s Prediction</vt:lpstr>
      <vt:lpstr>Darwin’s orchid </vt:lpstr>
      <vt:lpstr>The pollinator: discovered 1992</vt:lpstr>
      <vt:lpstr>An orchid cheat: pretty flower, no nectar – a “gigantic imposture”</vt:lpstr>
      <vt:lpstr>Orchid mimicry; nectar producer (centre), two nearby cheats (no nectar) </vt:lpstr>
      <vt:lpstr>A stinging wasp and five harmless mimics</vt:lpstr>
      <vt:lpstr>Peruvian bird nestling(L) mimics toxic caterpillar (R)</vt:lpstr>
      <vt:lpstr>Papilio dardanus polymorphic mimicry: tasty mimics (left), and poisonous models (right). Serial cheats on several species.</vt:lpstr>
      <vt:lpstr>Naïve bird eats model, throws up</vt:lpstr>
      <vt:lpstr>Supermimicry: cuckoos mimic sparrowhawks to scare mothers from their nests to dump their eggs</vt:lpstr>
      <vt:lpstr>PowerPoint Presentation</vt:lpstr>
      <vt:lpstr>Cuckoo: egg mimicry races</vt:lpstr>
      <vt:lpstr>Cuckoo chick  ejecting host egg and (later) begging for food in wagtail nest</vt:lpstr>
      <vt:lpstr>Single cuckoo song mimics a whole brood of reed warbler chicks; increases feeding rate</vt:lpstr>
      <vt:lpstr>A greedy adolescent</vt:lpstr>
      <vt:lpstr>Sacculina: Parasitic crustacean; castrates male crab, forces it to feed and shelter its own offspring</vt:lpstr>
      <vt:lpstr>Mind-Bending Parasite Permanently Quells Cat Fear in Mice; Toxoplasma gondii cell, life cycle, cyst in mouse brain</vt:lpstr>
      <vt:lpstr>Simulation of host-parasite coevolution: cycles of infection and resistance</vt:lpstr>
      <vt:lpstr>Potato Blight and the Irish Famine</vt:lpstr>
      <vt:lpstr>Native South American Potatoes –  Source of Blight Resistance Alleles</vt:lpstr>
      <vt:lpstr>PowerPoint Presentation</vt:lpstr>
      <vt:lpstr>The joy of Thamesmead (and not of sex)</vt:lpstr>
      <vt:lpstr>A tragic tale … </vt:lpstr>
      <vt:lpstr>Potamopyrgus, trematodes and ducks.</vt:lpstr>
      <vt:lpstr>Trematode life cycle</vt:lpstr>
      <vt:lpstr> </vt:lpstr>
      <vt:lpstr>Sexual populations only in shallow water, in feeding range of ducks</vt:lpstr>
      <vt:lpstr>Male ruffs fighting over females</vt:lpstr>
      <vt:lpstr>Ruffs: the third sex (males that mimic females, below)</vt:lpstr>
      <vt:lpstr>Swordtail and platyfish – receiver bias?</vt:lpstr>
      <vt:lpstr>PowerPoint Presentation</vt:lpstr>
      <vt:lpstr>Australian jewel beetle males mate with beer bottle “females”; superstimuli?</vt:lpstr>
      <vt:lpstr>Gorilla: small testes but big males as most male-male competition is before mating</vt:lpstr>
      <vt:lpstr>Chimpanzee – large testes as much male-male competition takes place after mating </vt:lpstr>
      <vt:lpstr>PowerPoint Presentation</vt:lpstr>
      <vt:lpstr>Sperm swimming speeds</vt:lpstr>
      <vt:lpstr>One very common Y chromosome type in Asia</vt:lpstr>
      <vt:lpstr>The boundaries of the Mongol Empire (shaded)</vt:lpstr>
      <vt:lpstr>Genghis khan</vt:lpstr>
      <vt:lpstr>Highly skewed distribution of global Y chromosome haplotypes</vt:lpstr>
      <vt:lpstr>PowerPoint Presentation</vt:lpstr>
      <vt:lpstr>“Now, here, you see, it takes all the running you can do, to keep in the same place … And if you wish to go anywhere you must run twice as fast.” (Alice in Wonderland)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orchid</dc:title>
  <dc:creator>Steve</dc:creator>
  <cp:lastModifiedBy>Steve Jones</cp:lastModifiedBy>
  <cp:revision>111</cp:revision>
  <dcterms:created xsi:type="dcterms:W3CDTF">2016-03-06T18:23:26Z</dcterms:created>
  <dcterms:modified xsi:type="dcterms:W3CDTF">2017-01-31T17:16:09Z</dcterms:modified>
</cp:coreProperties>
</file>