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p:sldMasterIdLst>
    <p:sldMasterId id="2147483648" r:id="rId1"/>
  </p:sldMasterIdLst>
  <p:notesMasterIdLst>
    <p:notesMasterId r:id="rId44"/>
  </p:notesMasterIdLst>
  <p:handoutMasterIdLst>
    <p:handoutMasterId r:id="rId45"/>
  </p:handoutMasterIdLst>
  <p:sldIdLst>
    <p:sldId id="256" r:id="rId2"/>
    <p:sldId id="267" r:id="rId3"/>
    <p:sldId id="292" r:id="rId4"/>
    <p:sldId id="269" r:id="rId5"/>
    <p:sldId id="270" r:id="rId6"/>
    <p:sldId id="271" r:id="rId7"/>
    <p:sldId id="272" r:id="rId8"/>
    <p:sldId id="273" r:id="rId9"/>
    <p:sldId id="274" r:id="rId10"/>
    <p:sldId id="275" r:id="rId11"/>
    <p:sldId id="276" r:id="rId12"/>
    <p:sldId id="277" r:id="rId13"/>
    <p:sldId id="279" r:id="rId14"/>
    <p:sldId id="280" r:id="rId15"/>
    <p:sldId id="285" r:id="rId16"/>
    <p:sldId id="286" r:id="rId17"/>
    <p:sldId id="287" r:id="rId18"/>
    <p:sldId id="288" r:id="rId19"/>
    <p:sldId id="291" r:id="rId20"/>
    <p:sldId id="289" r:id="rId21"/>
    <p:sldId id="290" r:id="rId22"/>
    <p:sldId id="306" r:id="rId23"/>
    <p:sldId id="293" r:id="rId24"/>
    <p:sldId id="282" r:id="rId25"/>
    <p:sldId id="281" r:id="rId26"/>
    <p:sldId id="284" r:id="rId27"/>
    <p:sldId id="283" r:id="rId28"/>
    <p:sldId id="294" r:id="rId29"/>
    <p:sldId id="295" r:id="rId30"/>
    <p:sldId id="296" r:id="rId31"/>
    <p:sldId id="278" r:id="rId32"/>
    <p:sldId id="297" r:id="rId33"/>
    <p:sldId id="298" r:id="rId34"/>
    <p:sldId id="299" r:id="rId35"/>
    <p:sldId id="300" r:id="rId36"/>
    <p:sldId id="301" r:id="rId37"/>
    <p:sldId id="302" r:id="rId38"/>
    <p:sldId id="303" r:id="rId39"/>
    <p:sldId id="307" r:id="rId40"/>
    <p:sldId id="304" r:id="rId41"/>
    <p:sldId id="305" r:id="rId42"/>
    <p:sldId id="308" r:id="rId4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53" d="100"/>
          <a:sy n="53" d="100"/>
        </p:scale>
        <p:origin x="-1192" y="-112"/>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F9A304-88D5-204B-9E3B-768780489AFD}" type="datetimeFigureOut">
              <a:rPr lang="en-GB" smtClean="0"/>
              <a:pPr/>
              <a:t>1/31/17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6EF07B-E87C-BC42-BFB5-9B225D81A424}"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lvl1pPr>
              <a:defRPr sz="8000">
                <a:solidFill>
                  <a:srgbClr val="000000"/>
                </a:solidFill>
              </a:defRPr>
            </a:lvl1pPr>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Subtitle">
    <p:spTree>
      <p:nvGrpSpPr>
        <p:cNvPr id="1" name=""/>
        <p:cNvGrpSpPr/>
        <p:nvPr/>
      </p:nvGrpSpPr>
      <p:grpSpPr>
        <a:xfrm>
          <a:off x="0" y="0"/>
          <a:ext cx="0" cy="0"/>
          <a:chOff x="0" y="0"/>
          <a:chExt cx="0" cy="0"/>
        </a:xfrm>
      </p:grpSpPr>
      <p:sp>
        <p:nvSpPr>
          <p:cNvPr id="118" name="Shape 118"/>
          <p:cNvSpPr>
            <a:spLocks noGrp="1"/>
          </p:cNvSpPr>
          <p:nvPr>
            <p:ph type="title"/>
          </p:nvPr>
        </p:nvSpPr>
        <p:spPr>
          <a:xfrm>
            <a:off x="1264355" y="1643662"/>
            <a:ext cx="10476090" cy="3305387"/>
          </a:xfrm>
          <a:prstGeom prst="rect">
            <a:avLst/>
          </a:prstGeom>
        </p:spPr>
        <p:txBody>
          <a:bodyPr lIns="54186" tIns="54186" rIns="54186" bIns="54186" anchor="b">
            <a:noAutofit/>
          </a:bodyPr>
          <a:lstStyle>
            <a:lvl1pPr defTabSz="577991">
              <a:defRPr sz="7800">
                <a:solidFill>
                  <a:srgbClr val="000000"/>
                </a:solidFill>
                <a:latin typeface="Gill Sans"/>
                <a:ea typeface="Gill Sans"/>
                <a:cs typeface="Gill Sans"/>
                <a:sym typeface="Gill Sans"/>
              </a:defRPr>
            </a:lvl1pPr>
          </a:lstStyle>
          <a:p>
            <a:r>
              <a:t>Title Text</a:t>
            </a:r>
          </a:p>
        </p:txBody>
      </p:sp>
      <p:sp>
        <p:nvSpPr>
          <p:cNvPr id="119" name="Shape 119"/>
          <p:cNvSpPr>
            <a:spLocks noGrp="1"/>
          </p:cNvSpPr>
          <p:nvPr>
            <p:ph type="body" sz="quarter" idx="1"/>
          </p:nvPr>
        </p:nvSpPr>
        <p:spPr>
          <a:xfrm>
            <a:off x="1264355" y="5021297"/>
            <a:ext cx="10476090" cy="1137921"/>
          </a:xfrm>
          <a:prstGeom prst="rect">
            <a:avLst/>
          </a:prstGeom>
        </p:spPr>
        <p:txBody>
          <a:bodyPr lIns="54186" tIns="54186" rIns="54186" bIns="54186" anchor="t">
            <a:noAutofit/>
          </a:bodyPr>
          <a:lstStyle>
            <a:lvl1pPr marL="0" indent="0" algn="ctr" defTabSz="577991">
              <a:spcBef>
                <a:spcPts val="0"/>
              </a:spcBef>
              <a:buSzTx/>
              <a:buNone/>
              <a:defRPr sz="3400">
                <a:latin typeface="Gill Sans"/>
                <a:ea typeface="Gill Sans"/>
                <a:cs typeface="Gill Sans"/>
                <a:sym typeface="Gill Sans"/>
              </a:defRPr>
            </a:lvl1pPr>
            <a:lvl2pPr marL="0" indent="0" algn="ctr" defTabSz="577991">
              <a:spcBef>
                <a:spcPts val="0"/>
              </a:spcBef>
              <a:buSzTx/>
              <a:buNone/>
              <a:defRPr sz="3400">
                <a:latin typeface="Gill Sans"/>
                <a:ea typeface="Gill Sans"/>
                <a:cs typeface="Gill Sans"/>
                <a:sym typeface="Gill Sans"/>
              </a:defRPr>
            </a:lvl2pPr>
            <a:lvl3pPr marL="0" indent="0" algn="ctr" defTabSz="577991">
              <a:spcBef>
                <a:spcPts val="0"/>
              </a:spcBef>
              <a:buSzTx/>
              <a:buNone/>
              <a:defRPr sz="3400">
                <a:latin typeface="Gill Sans"/>
                <a:ea typeface="Gill Sans"/>
                <a:cs typeface="Gill Sans"/>
                <a:sym typeface="Gill Sans"/>
              </a:defRPr>
            </a:lvl3pPr>
            <a:lvl4pPr marL="0" indent="0" algn="ctr" defTabSz="577991">
              <a:spcBef>
                <a:spcPts val="0"/>
              </a:spcBef>
              <a:buSzTx/>
              <a:buNone/>
              <a:defRPr sz="3400">
                <a:latin typeface="Gill Sans"/>
                <a:ea typeface="Gill Sans"/>
                <a:cs typeface="Gill Sans"/>
                <a:sym typeface="Gill Sans"/>
              </a:defRPr>
            </a:lvl4pPr>
            <a:lvl5pPr marL="0" indent="0" algn="ctr" defTabSz="577991">
              <a:spcBef>
                <a:spcPts val="0"/>
              </a:spcBef>
              <a:buSzTx/>
              <a:buNone/>
              <a:defRPr sz="34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20" name="Shape 120"/>
          <p:cNvSpPr>
            <a:spLocks noGrp="1"/>
          </p:cNvSpPr>
          <p:nvPr>
            <p:ph type="sldNum" sz="quarter" idx="2"/>
          </p:nvPr>
        </p:nvSpPr>
        <p:spPr>
          <a:xfrm>
            <a:off x="6331232" y="9283982"/>
            <a:ext cx="324274" cy="349674"/>
          </a:xfrm>
          <a:prstGeom prst="rect">
            <a:avLst/>
          </a:prstGeom>
        </p:spPr>
        <p:txBody>
          <a:bodyPr lIns="54186" tIns="54186" rIns="54186" bIns="54186"/>
          <a:lstStyle>
            <a:lvl1pPr defTabSz="577991">
              <a:defRPr sz="1600">
                <a:latin typeface="Gill Sans"/>
                <a:ea typeface="Gill Sans"/>
                <a:cs typeface="Gill Sans"/>
                <a:sym typeface="Gill Sans"/>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Bullets">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p>
            <a:r>
              <a:t>Title Text</a:t>
            </a:r>
          </a:p>
        </p:txBody>
      </p:sp>
      <p:sp>
        <p:nvSpPr>
          <p:cNvPr id="128" name="Shape 128"/>
          <p:cNvSpPr>
            <a:spLocks noGrp="1"/>
          </p:cNvSpPr>
          <p:nvPr>
            <p:ph type="body" idx="1"/>
          </p:nvPr>
        </p:nvSpPr>
        <p:spPr>
          <a:prstGeom prst="rect">
            <a:avLst/>
          </a:prstGeom>
        </p:spPr>
        <p:txBody>
          <a:bodyPr/>
          <a:lstStyle>
            <a:lvl1pPr>
              <a:defRPr>
                <a:solidFill>
                  <a:schemeClr val="accent1">
                    <a:hueOff val="47394"/>
                    <a:satOff val="-25753"/>
                    <a:lumOff val="-7544"/>
                  </a:schemeClr>
                </a:solidFill>
              </a:defRPr>
            </a:lvl1pPr>
            <a:lvl2pPr>
              <a:defRPr sz="3200">
                <a:solidFill>
                  <a:schemeClr val="accent1">
                    <a:hueOff val="47394"/>
                    <a:satOff val="-25753"/>
                    <a:lumOff val="-7544"/>
                  </a:schemeClr>
                </a:solidFill>
              </a:defRPr>
            </a:lvl2pPr>
            <a:lvl3pPr>
              <a:defRPr sz="2800">
                <a:solidFill>
                  <a:schemeClr val="accent1">
                    <a:hueOff val="47394"/>
                    <a:satOff val="-25753"/>
                    <a:lumOff val="-7544"/>
                  </a:schemeClr>
                </a:solidFill>
              </a:defRPr>
            </a:lvl3pPr>
            <a:lvl4pPr>
              <a:defRPr sz="2800">
                <a:solidFill>
                  <a:schemeClr val="accent1">
                    <a:hueOff val="47394"/>
                    <a:satOff val="-25753"/>
                    <a:lumOff val="-7544"/>
                  </a:schemeClr>
                </a:solidFill>
              </a:defRPr>
            </a:lvl4pPr>
            <a:lvl5pPr>
              <a:defRPr sz="2800">
                <a:solidFill>
                  <a:schemeClr val="accent1">
                    <a:hueOff val="47394"/>
                    <a:satOff val="-25753"/>
                    <a:lumOff val="-7544"/>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lvl1pPr>
              <a:defRPr sz="8000">
                <a:solidFill>
                  <a:srgbClr val="000000"/>
                </a:solidFill>
              </a:defRPr>
            </a:lvl1p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lvl1pPr>
              <a:defRPr sz="8000">
                <a:solidFill>
                  <a:srgbClr val="000000"/>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a:solidFill>
                  <a:srgbClr val="000000"/>
                </a:solidFill>
              </a:defRPr>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lvl1pPr>
              <a:defRPr>
                <a:solidFill>
                  <a:schemeClr val="accent1">
                    <a:hueOff val="47394"/>
                    <a:satOff val="-25753"/>
                    <a:lumOff val="-7544"/>
                  </a:schemeClr>
                </a:solidFill>
              </a:defRPr>
            </a:lvl1pPr>
            <a:lvl2pPr>
              <a:defRPr sz="3200">
                <a:solidFill>
                  <a:schemeClr val="accent1">
                    <a:hueOff val="47394"/>
                    <a:satOff val="-25753"/>
                    <a:lumOff val="-7544"/>
                  </a:schemeClr>
                </a:solidFill>
              </a:defRPr>
            </a:lvl2pPr>
            <a:lvl3pPr>
              <a:defRPr sz="2800">
                <a:solidFill>
                  <a:schemeClr val="accent1">
                    <a:hueOff val="47394"/>
                    <a:satOff val="-25753"/>
                    <a:lumOff val="-7544"/>
                  </a:schemeClr>
                </a:solidFill>
              </a:defRPr>
            </a:lvl3pPr>
            <a:lvl4pPr>
              <a:defRPr sz="2800">
                <a:solidFill>
                  <a:schemeClr val="accent1">
                    <a:hueOff val="47394"/>
                    <a:satOff val="-25753"/>
                    <a:lumOff val="-7544"/>
                  </a:schemeClr>
                </a:solidFill>
              </a:defRPr>
            </a:lvl4pPr>
            <a:lvl5pPr>
              <a:defRPr sz="2800">
                <a:solidFill>
                  <a:schemeClr val="accent1">
                    <a:hueOff val="47394"/>
                    <a:satOff val="-25753"/>
                    <a:lumOff val="-7544"/>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50800" tIns="50800" rIns="50800" bIns="50800" anchor="ctr">
            <a:normAutofit/>
          </a:bodyPr>
          <a:lstStyle/>
          <a:p>
            <a:r>
              <a:rPr dirty="0"/>
              <a:t>Title Text</a:t>
            </a:r>
          </a:p>
        </p:txBody>
      </p:sp>
      <p:sp>
        <p:nvSpPr>
          <p:cNvPr id="3" name="Shape 3"/>
          <p:cNvSpPr>
            <a:spLocks noGrp="1"/>
          </p:cNvSpPr>
          <p:nvPr>
            <p:ph type="sldNum" sz="quarter" idx="2"/>
          </p:nvPr>
        </p:nvSpPr>
        <p:spPr>
          <a:xfrm>
            <a:off x="6002021" y="9251950"/>
            <a:ext cx="988061" cy="379591"/>
          </a:xfrm>
          <a:prstGeom prst="rect">
            <a:avLst/>
          </a:prstGeom>
          <a:ln w="12700">
            <a:miter lim="400000"/>
          </a:ln>
        </p:spPr>
        <p:txBody>
          <a:bodyPr wrap="none" lIns="50800" tIns="50800" rIns="50800" bIns="50800">
            <a:spAutoFit/>
          </a:bodyPr>
          <a:lstStyle>
            <a:lvl1pPr>
              <a:defRPr sz="1800"/>
            </a:lvl1pPr>
          </a:lstStyle>
          <a:p>
            <a:fld id="{86CB4B4D-7CA3-9044-876B-883B54F8677D}" type="slidenum">
              <a:rPr smtClean="0"/>
              <a:pPr/>
              <a:t>‹#›</a:t>
            </a:fld>
            <a:r>
              <a:rPr lang="en-GB" dirty="0" smtClean="0"/>
              <a:t> of </a:t>
            </a:r>
            <a:r>
              <a:rPr lang="en-GB" dirty="0" err="1" smtClean="0"/>
              <a:t>nn</a:t>
            </a:r>
            <a:endParaRPr dirty="0"/>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60" r:id="rId10"/>
    <p:sldLayoutId id="2147483661" r:id="rId11"/>
    <p:sldLayoutId id="2147483662" r:id="rId12"/>
    <p:sldLayoutId id="2147483663" r:id="rId13"/>
  </p:sldLayoutIdLst>
  <p:transition spd="med"/>
  <p:hf hdr="0" ftr="0" dt="0"/>
  <p:txStyles>
    <p:titleStyle>
      <a:lvl1pPr marL="0" marR="0" indent="0" algn="ctr" defTabSz="584200" latinLnBrk="0">
        <a:lnSpc>
          <a:spcPct val="100000"/>
        </a:lnSpc>
        <a:spcBef>
          <a:spcPts val="0"/>
        </a:spcBef>
        <a:spcAft>
          <a:spcPts val="0"/>
        </a:spcAft>
        <a:buClrTx/>
        <a:buSzTx/>
        <a:buFontTx/>
        <a:buNone/>
        <a:tabLst/>
        <a:defRPr sz="6000" b="0" i="0" u="none" strike="noStrike" cap="none" spc="0" baseline="0">
          <a:ln>
            <a:noFill/>
          </a:ln>
          <a:solidFill>
            <a:srgbClr val="0000FF"/>
          </a:solidFill>
          <a:uFillTx/>
          <a:latin typeface="Arial"/>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tiff"/><Relationship Id="rId3" Type="http://schemas.openxmlformats.org/officeDocument/2006/relationships/hyperlink" Target="http://www.washingtonpost.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0.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tiff"/><Relationship Id="rId3" Type="http://schemas.openxmlformats.org/officeDocument/2006/relationships/image" Target="../media/image32.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tiff"/><Relationship Id="rId4" Type="http://schemas.openxmlformats.org/officeDocument/2006/relationships/image" Target="../media/image37.tiff"/><Relationship Id="rId1" Type="http://schemas.openxmlformats.org/officeDocument/2006/relationships/slideLayout" Target="../slideLayouts/slideLayout5.xml"/><Relationship Id="rId2" Type="http://schemas.openxmlformats.org/officeDocument/2006/relationships/image" Target="../media/image35.tif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1" Type="http://schemas.openxmlformats.org/officeDocument/2006/relationships/slideLayout" Target="../slideLayouts/slideLayout6.xml"/><Relationship Id="rId2" Type="http://schemas.openxmlformats.org/officeDocument/2006/relationships/image" Target="../media/image4.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1" Type="http://schemas.openxmlformats.org/officeDocument/2006/relationships/slideLayout" Target="../slideLayouts/slideLayout6.xml"/><Relationship Id="rId2" Type="http://schemas.openxmlformats.org/officeDocument/2006/relationships/image" Target="../media/image1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 name="Shape 138"/>
          <p:cNvSpPr>
            <a:spLocks noGrp="1"/>
          </p:cNvSpPr>
          <p:nvPr>
            <p:ph type="title"/>
          </p:nvPr>
        </p:nvSpPr>
        <p:spPr>
          <a:xfrm>
            <a:off x="704185" y="1643662"/>
            <a:ext cx="11596430" cy="3305387"/>
          </a:xfrm>
          <a:prstGeom prst="rect">
            <a:avLst/>
          </a:prstGeom>
        </p:spPr>
        <p:txBody>
          <a:bodyPr anchor="ctr"/>
          <a:lstStyle/>
          <a:p>
            <a:pPr>
              <a:defRPr>
                <a:solidFill>
                  <a:srgbClr val="0433FF"/>
                </a:solidFill>
              </a:defRPr>
            </a:pPr>
            <a:r>
              <a:rPr lang="en-GB" dirty="0" smtClean="0"/>
              <a:t>Dilemmas of Privacy and Surveillance</a:t>
            </a:r>
            <a:endParaRPr dirty="0"/>
          </a:p>
        </p:txBody>
      </p:sp>
      <p:sp>
        <p:nvSpPr>
          <p:cNvPr id="139" name="Shape 139"/>
          <p:cNvSpPr>
            <a:spLocks noGrp="1"/>
          </p:cNvSpPr>
          <p:nvPr>
            <p:ph type="body" sz="quarter" idx="1"/>
          </p:nvPr>
        </p:nvSpPr>
        <p:spPr>
          <a:prstGeom prst="rect">
            <a:avLst/>
          </a:prstGeom>
        </p:spPr>
        <p:txBody>
          <a:bodyPr/>
          <a:lstStyle/>
          <a:p>
            <a:r>
              <a:t>Martyn Thomas CBE FREng</a:t>
            </a:r>
          </a:p>
          <a:p>
            <a:r>
              <a:t>Livery Company Professor of Information Technology</a:t>
            </a:r>
          </a:p>
        </p:txBody>
      </p:sp>
      <p:pic>
        <p:nvPicPr>
          <p:cNvPr id="141" name="image1.tiff"/>
          <p:cNvPicPr>
            <a:picLocks noChangeAspect="1"/>
          </p:cNvPicPr>
          <p:nvPr/>
        </p:nvPicPr>
        <p:blipFill>
          <a:blip r:embed="rId2">
            <a:extLst/>
          </a:blip>
          <a:stretch>
            <a:fillRect/>
          </a:stretch>
        </p:blipFill>
        <p:spPr>
          <a:xfrm>
            <a:off x="-1" y="-1"/>
            <a:ext cx="1174046" cy="1246295"/>
          </a:xfrm>
          <a:prstGeom prst="rect">
            <a:avLst/>
          </a:prstGeom>
          <a:ln w="12700"/>
        </p:spPr>
      </p:pic>
      <p:sp>
        <p:nvSpPr>
          <p:cNvPr id="6" name="Slide Number Placeholder 5"/>
          <p:cNvSpPr>
            <a:spLocks noGrp="1"/>
          </p:cNvSpPr>
          <p:nvPr>
            <p:ph type="sldNum" sz="quarter" idx="2"/>
          </p:nvPr>
        </p:nvSpPr>
        <p:spPr/>
        <p:txBody>
          <a:bodyPr/>
          <a:lstStyle/>
          <a:p>
            <a:fld id="{86CB4B4D-7CA3-9044-876B-883B54F8677D}" type="slidenum">
              <a:rPr lang="en-US" smtClean="0"/>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RAEng Report</a:t>
            </a:r>
            <a:br>
              <a:rPr lang="en-GB" dirty="0" smtClean="0"/>
            </a:br>
            <a:r>
              <a:rPr lang="en-GB" sz="4800" dirty="0" smtClean="0">
                <a:solidFill>
                  <a:srgbClr val="000000"/>
                </a:solidFill>
              </a:rPr>
              <a:t>Privacy and conflicting values</a:t>
            </a:r>
            <a:endParaRPr lang="en-GB" dirty="0">
              <a:solidFill>
                <a:srgbClr val="000000"/>
              </a:solidFill>
            </a:endParaRPr>
          </a:p>
        </p:txBody>
      </p:sp>
      <p:sp>
        <p:nvSpPr>
          <p:cNvPr id="3" name="Text Placeholder 2"/>
          <p:cNvSpPr>
            <a:spLocks noGrp="1"/>
          </p:cNvSpPr>
          <p:nvPr>
            <p:ph type="body" idx="1"/>
          </p:nvPr>
        </p:nvSpPr>
        <p:spPr>
          <a:xfrm>
            <a:off x="293067" y="2603500"/>
            <a:ext cx="12711732" cy="7150100"/>
          </a:xfrm>
        </p:spPr>
        <p:txBody>
          <a:bodyPr>
            <a:normAutofit fontScale="92500" lnSpcReduction="10000"/>
          </a:bodyPr>
          <a:lstStyle/>
          <a:p>
            <a:r>
              <a:rPr lang="en-US" dirty="0" smtClean="0"/>
              <a:t>Accountability for personal or official actions</a:t>
            </a:r>
          </a:p>
          <a:p>
            <a:r>
              <a:rPr lang="en-US" dirty="0" smtClean="0"/>
              <a:t>the need for crime prevention and detection and for security </a:t>
            </a:r>
          </a:p>
          <a:p>
            <a:r>
              <a:rPr lang="en-US" dirty="0" smtClean="0"/>
              <a:t>efficiency, convenience and speed in access to goods or services</a:t>
            </a:r>
            <a:r>
              <a:rPr lang="en-GB" dirty="0" smtClean="0"/>
              <a:t> </a:t>
            </a:r>
          </a:p>
          <a:p>
            <a:r>
              <a:rPr lang="en-US" dirty="0" smtClean="0"/>
              <a:t>access to services that depend on fulfilling specific criteria such as being above an age limit or having a disability</a:t>
            </a:r>
          </a:p>
          <a:p>
            <a:r>
              <a:rPr lang="en-US" dirty="0" smtClean="0"/>
              <a:t>the need to monitor health risks, such as outbreaks of infectious diseases</a:t>
            </a:r>
            <a:r>
              <a:rPr lang="en-GB" dirty="0" smtClean="0"/>
              <a:t> </a:t>
            </a:r>
          </a:p>
          <a:p>
            <a:r>
              <a:rPr lang="en-US" dirty="0" smtClean="0"/>
              <a:t>public and legal standards of behaviour which might weigh against some personal choices</a:t>
            </a:r>
            <a:r>
              <a:rPr lang="en-GB" dirty="0" smtClean="0"/>
              <a:t>  </a:t>
            </a:r>
            <a:endParaRPr lang="en-GB" dirty="0"/>
          </a:p>
        </p:txBody>
      </p:sp>
      <p:pic>
        <p:nvPicPr>
          <p:cNvPr id="4" name="Picture 3" descr="RAEng report.tiff"/>
          <p:cNvPicPr/>
          <p:nvPr/>
        </p:nvPicPr>
        <p:blipFill>
          <a:blip r:embed="rId2"/>
          <a:stretch>
            <a:fillRect/>
          </a:stretch>
        </p:blipFill>
        <p:spPr>
          <a:xfrm>
            <a:off x="10862976" y="0"/>
            <a:ext cx="2141823" cy="3047695"/>
          </a:xfrm>
          <a:prstGeom prst="rect">
            <a:avLst/>
          </a:prstGeom>
        </p:spPr>
      </p:pic>
      <p:sp>
        <p:nvSpPr>
          <p:cNvPr id="5" name="Slide Number Placeholder 4"/>
          <p:cNvSpPr>
            <a:spLocks noGrp="1"/>
          </p:cNvSpPr>
          <p:nvPr>
            <p:ph type="sldNum" sz="quarter" idx="2"/>
          </p:nvPr>
        </p:nvSpPr>
        <p:spPr/>
        <p:txBody>
          <a:bodyPr/>
          <a:lstStyle/>
          <a:p>
            <a:fld id="{86CB4B4D-7CA3-9044-876B-883B54F8677D}" type="slidenum">
              <a:rPr lang="en-US" smtClean="0"/>
              <a:pPr/>
              <a:t>10</a:t>
            </a:fld>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5971" y="444500"/>
            <a:ext cx="9632100" cy="2159000"/>
          </a:xfrm>
        </p:spPr>
        <p:txBody>
          <a:bodyPr>
            <a:normAutofit/>
          </a:bodyPr>
          <a:lstStyle/>
          <a:p>
            <a:pPr algn="l"/>
            <a:r>
              <a:rPr lang="en-GB" dirty="0" smtClean="0"/>
              <a:t>The RAEng Report</a:t>
            </a:r>
            <a:br>
              <a:rPr lang="en-GB" dirty="0" smtClean="0"/>
            </a:br>
            <a:r>
              <a:rPr lang="en-GB" sz="4800" dirty="0" smtClean="0"/>
              <a:t>Much has changed in 10 years </a:t>
            </a:r>
            <a:r>
              <a:rPr lang="en-GB" sz="4800" dirty="0" smtClean="0"/>
              <a:t>…</a:t>
            </a:r>
            <a:endParaRPr lang="en-GB" dirty="0">
              <a:solidFill>
                <a:srgbClr val="000000"/>
              </a:solidFill>
            </a:endParaRPr>
          </a:p>
        </p:txBody>
      </p:sp>
      <p:sp>
        <p:nvSpPr>
          <p:cNvPr id="3" name="Text Placeholder 2"/>
          <p:cNvSpPr>
            <a:spLocks noGrp="1"/>
          </p:cNvSpPr>
          <p:nvPr>
            <p:ph type="body" idx="1"/>
          </p:nvPr>
        </p:nvSpPr>
        <p:spPr>
          <a:xfrm>
            <a:off x="293067" y="2603500"/>
            <a:ext cx="12711732" cy="7150100"/>
          </a:xfrm>
        </p:spPr>
        <p:txBody>
          <a:bodyPr>
            <a:normAutofit/>
          </a:bodyPr>
          <a:lstStyle/>
          <a:p>
            <a:r>
              <a:rPr lang="en-GB" dirty="0" smtClean="0"/>
              <a:t>Cyberspace use has increased in volume and nature</a:t>
            </a:r>
          </a:p>
          <a:p>
            <a:r>
              <a:rPr lang="en-GB" dirty="0" smtClean="0"/>
              <a:t>Surveillance, data retention and data analytics have increased </a:t>
            </a:r>
            <a:r>
              <a:rPr lang="en-GB" dirty="0" smtClean="0"/>
              <a:t>greatly</a:t>
            </a:r>
          </a:p>
          <a:p>
            <a:r>
              <a:rPr lang="en-GB" dirty="0" smtClean="0"/>
              <a:t>Benefits </a:t>
            </a:r>
            <a:r>
              <a:rPr lang="en-GB" dirty="0" smtClean="0"/>
              <a:t>and harms are not equally distributed </a:t>
            </a:r>
            <a:r>
              <a:rPr lang="en-GB" dirty="0" smtClean="0"/>
              <a:t>…</a:t>
            </a:r>
            <a:endParaRPr lang="en-GB" dirty="0" smtClean="0"/>
          </a:p>
          <a:p>
            <a:r>
              <a:rPr lang="en-GB" dirty="0" smtClean="0"/>
              <a:t>Most people carry personal monitors and CCTV!</a:t>
            </a:r>
          </a:p>
          <a:p>
            <a:r>
              <a:rPr lang="en-GB" dirty="0" smtClean="0"/>
              <a:t>Edward Snowden has revealed top secret details about the nature and degree of government </a:t>
            </a:r>
            <a:r>
              <a:rPr lang="en-GB" dirty="0" smtClean="0"/>
              <a:t>surveillance</a:t>
            </a:r>
            <a:endParaRPr lang="en-GB" dirty="0" smtClean="0"/>
          </a:p>
        </p:txBody>
      </p:sp>
      <p:pic>
        <p:nvPicPr>
          <p:cNvPr id="4" name="Picture 3" descr="RAEng report.tiff"/>
          <p:cNvPicPr/>
          <p:nvPr/>
        </p:nvPicPr>
        <p:blipFill>
          <a:blip r:embed="rId2"/>
          <a:stretch>
            <a:fillRect/>
          </a:stretch>
        </p:blipFill>
        <p:spPr>
          <a:xfrm>
            <a:off x="10862976" y="0"/>
            <a:ext cx="2141823" cy="3047695"/>
          </a:xfrm>
          <a:prstGeom prst="rect">
            <a:avLst/>
          </a:prstGeom>
        </p:spPr>
      </p:pic>
      <p:sp>
        <p:nvSpPr>
          <p:cNvPr id="5" name="Slide Number Placeholder 4"/>
          <p:cNvSpPr>
            <a:spLocks noGrp="1"/>
          </p:cNvSpPr>
          <p:nvPr>
            <p:ph type="sldNum" sz="quarter" idx="2"/>
          </p:nvPr>
        </p:nvSpPr>
        <p:spPr/>
        <p:txBody>
          <a:bodyPr/>
          <a:lstStyle/>
          <a:p>
            <a:fld id="{86CB4B4D-7CA3-9044-876B-883B54F8677D}" type="slidenum">
              <a:rPr lang="en-US" smtClean="0"/>
              <a:pPr/>
              <a:t>11</a:t>
            </a:fld>
            <a:endParaRPr 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pPr/>
              <a:t>12</a:t>
            </a:fld>
            <a:endParaRPr lang="en-US"/>
          </a:p>
        </p:txBody>
      </p:sp>
      <p:sp>
        <p:nvSpPr>
          <p:cNvPr id="2" name="Title 1"/>
          <p:cNvSpPr>
            <a:spLocks noGrp="1"/>
          </p:cNvSpPr>
          <p:nvPr>
            <p:ph type="title" idx="4294967295"/>
          </p:nvPr>
        </p:nvSpPr>
        <p:spPr>
          <a:xfrm>
            <a:off x="0" y="444500"/>
            <a:ext cx="11099800" cy="2159000"/>
          </a:xfrm>
        </p:spPr>
        <p:txBody>
          <a:bodyPr>
            <a:normAutofit fontScale="90000"/>
          </a:bodyPr>
          <a:lstStyle/>
          <a:p>
            <a:r>
              <a:rPr lang="en-GB" b="1" dirty="0" smtClean="0"/>
              <a:t>Government Surveillance: </a:t>
            </a:r>
            <a:br>
              <a:rPr lang="en-GB" b="1" dirty="0" smtClean="0"/>
            </a:br>
            <a:r>
              <a:rPr lang="en-GB" sz="4444" b="1" dirty="0" smtClean="0"/>
              <a:t>What did Edward Snowden reveal, and why?</a:t>
            </a:r>
            <a:r>
              <a:rPr lang="en-GB" b="1" dirty="0" smtClean="0"/>
              <a:t/>
            </a:r>
            <a:br>
              <a:rPr lang="en-GB" b="1" dirty="0" smtClean="0"/>
            </a:br>
            <a:endParaRPr lang="en-GB" dirty="0"/>
          </a:p>
        </p:txBody>
      </p:sp>
      <p:pic>
        <p:nvPicPr>
          <p:cNvPr id="5" name="Picture 4" descr="Snowden.tiff"/>
          <p:cNvPicPr/>
          <p:nvPr/>
        </p:nvPicPr>
        <p:blipFill>
          <a:blip r:embed="rId2"/>
          <a:stretch>
            <a:fillRect/>
          </a:stretch>
        </p:blipFill>
        <p:spPr>
          <a:xfrm>
            <a:off x="2204406" y="2100243"/>
            <a:ext cx="8895394" cy="6143586"/>
          </a:xfrm>
          <a:prstGeom prst="rect">
            <a:avLst/>
          </a:prstGeom>
        </p:spPr>
      </p:pic>
      <p:sp>
        <p:nvSpPr>
          <p:cNvPr id="6" name="TextBox 5"/>
          <p:cNvSpPr txBox="1"/>
          <p:nvPr/>
        </p:nvSpPr>
        <p:spPr>
          <a:xfrm>
            <a:off x="690818" y="8310666"/>
            <a:ext cx="123139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GB" sz="3600" b="0" i="0" u="none" strike="noStrike" cap="none" spc="0" normalizeH="0" baseline="0" dirty="0" smtClean="0">
                <a:ln>
                  <a:noFill/>
                </a:ln>
                <a:solidFill>
                  <a:srgbClr val="0000FF"/>
                </a:solidFill>
                <a:effectLst/>
                <a:uFillTx/>
                <a:latin typeface="+mn-lt"/>
                <a:ea typeface="+mn-ea"/>
                <a:cs typeface="+mn-cs"/>
                <a:sym typeface="Helvetica Light"/>
              </a:rPr>
              <a:t>From </a:t>
            </a:r>
            <a:r>
              <a:rPr lang="en-GB" dirty="0" err="1" smtClean="0">
                <a:solidFill>
                  <a:srgbClr val="0000FF"/>
                </a:solidFill>
              </a:rPr>
              <a:t>TheTrueHOOHA</a:t>
            </a:r>
            <a:r>
              <a:rPr lang="en-GB" dirty="0" smtClean="0">
                <a:solidFill>
                  <a:srgbClr val="0000FF"/>
                </a:solidFill>
              </a:rPr>
              <a:t> to NSA </a:t>
            </a:r>
            <a:r>
              <a:rPr lang="en-GB" dirty="0" err="1" smtClean="0">
                <a:solidFill>
                  <a:srgbClr val="0000FF"/>
                </a:solidFill>
              </a:rPr>
              <a:t>sysadmin</a:t>
            </a:r>
            <a:r>
              <a:rPr lang="en-GB" dirty="0" smtClean="0">
                <a:solidFill>
                  <a:srgbClr val="0000FF"/>
                </a:solidFill>
              </a:rPr>
              <a:t> and whistleblower </a:t>
            </a:r>
            <a:endParaRPr kumimoji="0" lang="en-GB" sz="3600" b="0" i="0" u="none" strike="noStrike" cap="none" spc="0" normalizeH="0" baseline="0" dirty="0">
              <a:ln>
                <a:noFill/>
              </a:ln>
              <a:solidFill>
                <a:srgbClr val="0000FF"/>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Snowden Reveal?</a:t>
            </a:r>
            <a:endParaRPr lang="en-GB" dirty="0"/>
          </a:p>
        </p:txBody>
      </p:sp>
      <p:sp>
        <p:nvSpPr>
          <p:cNvPr id="4" name="Text Placeholder 3"/>
          <p:cNvSpPr>
            <a:spLocks noGrp="1"/>
          </p:cNvSpPr>
          <p:nvPr>
            <p:ph type="body" idx="1"/>
          </p:nvPr>
        </p:nvSpPr>
        <p:spPr>
          <a:xfrm>
            <a:off x="383375" y="2603500"/>
            <a:ext cx="12244040" cy="6286500"/>
          </a:xfrm>
        </p:spPr>
        <p:txBody>
          <a:bodyPr>
            <a:normAutofit fontScale="85000" lnSpcReduction="20000"/>
          </a:bodyPr>
          <a:lstStyle/>
          <a:p>
            <a:r>
              <a:rPr lang="en-GB" dirty="0" smtClean="0"/>
              <a:t>Thousands of documents, many classified Top Secret and above</a:t>
            </a:r>
          </a:p>
          <a:p>
            <a:r>
              <a:rPr lang="en-GB" dirty="0" smtClean="0"/>
              <a:t>Thousands of Gigabytes of the traffic on the internet were being collected from the Internet backbone fibre-optic cables every second, filtered, stored and searched</a:t>
            </a:r>
          </a:p>
          <a:p>
            <a:r>
              <a:rPr lang="en-GB" dirty="0" smtClean="0"/>
              <a:t>Customer data, messages, pictures, video was being collected from the major Internet companies</a:t>
            </a:r>
          </a:p>
          <a:p>
            <a:r>
              <a:rPr lang="en-GB" dirty="0" smtClean="0"/>
              <a:t>Internet encryption was being systematically weakened</a:t>
            </a:r>
            <a:endParaRPr lang="en-GB" dirty="0" smtClean="0"/>
          </a:p>
          <a:p>
            <a:r>
              <a:rPr lang="en-GB" dirty="0" smtClean="0"/>
              <a:t>Many c</a:t>
            </a:r>
            <a:r>
              <a:rPr lang="en-GB" dirty="0" smtClean="0"/>
              <a:t>omputers </a:t>
            </a:r>
            <a:r>
              <a:rPr lang="en-GB" dirty="0" smtClean="0"/>
              <a:t>and mobile phones were being </a:t>
            </a:r>
            <a:r>
              <a:rPr lang="en-GB" dirty="0" smtClean="0"/>
              <a:t>hacked</a:t>
            </a:r>
          </a:p>
          <a:p>
            <a:r>
              <a:rPr lang="en-GB" dirty="0" smtClean="0"/>
              <a:t>And much more …</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US" smtClean="0"/>
              <a:pPr/>
              <a:t>13</a:t>
            </a:fld>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Snowden Reveal?</a:t>
            </a:r>
            <a:endParaRPr lang="en-GB" dirty="0"/>
          </a:p>
        </p:txBody>
      </p:sp>
      <p:sp>
        <p:nvSpPr>
          <p:cNvPr id="4" name="Text Placeholder 3"/>
          <p:cNvSpPr>
            <a:spLocks noGrp="1"/>
          </p:cNvSpPr>
          <p:nvPr>
            <p:ph type="body" idx="1"/>
          </p:nvPr>
        </p:nvSpPr>
        <p:spPr>
          <a:xfrm>
            <a:off x="383375" y="2603500"/>
            <a:ext cx="12244040" cy="6286500"/>
          </a:xfrm>
        </p:spPr>
        <p:txBody>
          <a:bodyPr>
            <a:normAutofit lnSpcReduction="10000"/>
          </a:bodyPr>
          <a:lstStyle/>
          <a:p>
            <a:r>
              <a:rPr lang="en-GB" dirty="0" smtClean="0"/>
              <a:t>BLARNEY/FAIRVIEW/OAKSTAR/STORMBREW Massive upstream interception from internet cables</a:t>
            </a:r>
          </a:p>
          <a:p>
            <a:r>
              <a:rPr lang="en-GB" dirty="0" smtClean="0"/>
              <a:t>PRISM: Downstream collection of data direct from the largest internet companies.</a:t>
            </a:r>
          </a:p>
          <a:p>
            <a:r>
              <a:rPr lang="en-GB" dirty="0" smtClean="0"/>
              <a:t>BULLRUN: decryption of encrypted communications</a:t>
            </a:r>
          </a:p>
          <a:p>
            <a:r>
              <a:rPr lang="en-GB" dirty="0" smtClean="0"/>
              <a:t>EGOTISTICAL GIRAFFE: penetration of Tor anonymity</a:t>
            </a:r>
          </a:p>
          <a:p>
            <a:r>
              <a:rPr lang="en-GB" dirty="0" smtClean="0"/>
              <a:t>… and dozens of other programmes to increase the scale, ease and effectiveness of  surveillance</a:t>
            </a:r>
          </a:p>
        </p:txBody>
      </p:sp>
      <p:sp>
        <p:nvSpPr>
          <p:cNvPr id="3" name="Slide Number Placeholder 2"/>
          <p:cNvSpPr>
            <a:spLocks noGrp="1"/>
          </p:cNvSpPr>
          <p:nvPr>
            <p:ph type="sldNum" sz="quarter" idx="2"/>
          </p:nvPr>
        </p:nvSpPr>
        <p:spPr/>
        <p:txBody>
          <a:bodyPr/>
          <a:lstStyle/>
          <a:p>
            <a:fld id="{86CB4B4D-7CA3-9044-876B-883B54F8677D}" type="slidenum">
              <a:rPr lang="en-US" smtClean="0"/>
              <a:pPr/>
              <a:t>14</a:t>
            </a:fld>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15</a:t>
            </a:fld>
            <a:endParaRPr lang="en-US"/>
          </a:p>
        </p:txBody>
      </p:sp>
      <p:pic>
        <p:nvPicPr>
          <p:cNvPr id="7" name="Picture 6" descr="Snowden Surveillance Archive home.tiff"/>
          <p:cNvPicPr>
            <a:picLocks noChangeAspect="1"/>
          </p:cNvPicPr>
          <p:nvPr/>
        </p:nvPicPr>
        <p:blipFill>
          <a:blip r:embed="rId2"/>
          <a:stretch>
            <a:fillRect/>
          </a:stretch>
        </p:blipFill>
        <p:spPr>
          <a:xfrm>
            <a:off x="616284" y="0"/>
            <a:ext cx="11772231" cy="8230645"/>
          </a:xfrm>
          <a:prstGeom prst="rect">
            <a:avLst/>
          </a:prstGeom>
        </p:spPr>
      </p:pic>
      <p:sp>
        <p:nvSpPr>
          <p:cNvPr id="8" name="TextBox 7"/>
          <p:cNvSpPr txBox="1"/>
          <p:nvPr/>
        </p:nvSpPr>
        <p:spPr>
          <a:xfrm>
            <a:off x="3256686" y="8595360"/>
            <a:ext cx="659402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smtClean="0"/>
              <a:t>https://</a:t>
            </a:r>
            <a:r>
              <a:rPr lang="en-US" dirty="0" err="1" smtClean="0"/>
              <a:t>snowdenarchive.cjfe.org</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16</a:t>
            </a:fld>
            <a:endParaRPr lang="en-US"/>
          </a:p>
        </p:txBody>
      </p:sp>
      <p:pic>
        <p:nvPicPr>
          <p:cNvPr id="3" name="Picture 2" descr="Snowden Surveillance Archive.tiff"/>
          <p:cNvPicPr>
            <a:picLocks noChangeAspect="1"/>
          </p:cNvPicPr>
          <p:nvPr/>
        </p:nvPicPr>
        <p:blipFill>
          <a:blip r:embed="rId2"/>
          <a:stretch>
            <a:fillRect/>
          </a:stretch>
        </p:blipFill>
        <p:spPr>
          <a:xfrm>
            <a:off x="232263" y="524758"/>
            <a:ext cx="12540274" cy="8704084"/>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17</a:t>
            </a:fld>
            <a:endParaRPr lang="en-US"/>
          </a:p>
        </p:txBody>
      </p:sp>
      <p:pic>
        <p:nvPicPr>
          <p:cNvPr id="3" name="Picture 2" descr="Two types of collection.tiff"/>
          <p:cNvPicPr>
            <a:picLocks noChangeAspect="1"/>
          </p:cNvPicPr>
          <p:nvPr/>
        </p:nvPicPr>
        <p:blipFill>
          <a:blip r:embed="rId2"/>
          <a:stretch>
            <a:fillRect/>
          </a:stretch>
        </p:blipFill>
        <p:spPr>
          <a:xfrm>
            <a:off x="1487668" y="25376"/>
            <a:ext cx="11004827" cy="8299474"/>
          </a:xfrm>
          <a:prstGeom prst="rect">
            <a:avLst/>
          </a:prstGeom>
        </p:spPr>
      </p:pic>
      <p:sp>
        <p:nvSpPr>
          <p:cNvPr id="4" name="TextBox 3"/>
          <p:cNvSpPr txBox="1"/>
          <p:nvPr/>
        </p:nvSpPr>
        <p:spPr>
          <a:xfrm>
            <a:off x="1205316" y="8318361"/>
            <a:ext cx="1069676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smtClean="0">
                <a:hlinkClick r:id="rId3"/>
              </a:rPr>
              <a:t>http://www.washingtonpost.com/</a:t>
            </a:r>
            <a:endParaRPr lang="en-US" dirty="0" smtClean="0"/>
          </a:p>
          <a:p>
            <a:r>
              <a:rPr lang="en-US" dirty="0" err="1" smtClean="0"/>
              <a:t>wp-srv/special/politics/prism-collection-documents</a:t>
            </a:r>
            <a:r>
              <a:rPr lang="en-US" dirty="0" smtClean="0"/>
              <a:t>/</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18</a:t>
            </a:fld>
            <a:endParaRPr lang="en-US"/>
          </a:p>
        </p:txBody>
      </p:sp>
      <p:pic>
        <p:nvPicPr>
          <p:cNvPr id="3" name="Picture 2" descr="Most traffic flows through the US.tiff"/>
          <p:cNvPicPr>
            <a:picLocks noChangeAspect="1"/>
          </p:cNvPicPr>
          <p:nvPr/>
        </p:nvPicPr>
        <p:blipFill>
          <a:blip r:embed="rId2"/>
          <a:stretch>
            <a:fillRect/>
          </a:stretch>
        </p:blipFill>
        <p:spPr>
          <a:xfrm>
            <a:off x="485017" y="255415"/>
            <a:ext cx="12034765" cy="8996535"/>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19</a:t>
            </a:fld>
            <a:endParaRPr lang="en-US"/>
          </a:p>
        </p:txBody>
      </p:sp>
      <p:pic>
        <p:nvPicPr>
          <p:cNvPr id="3" name="Picture 2" descr="Int Cables.tiff"/>
          <p:cNvPicPr>
            <a:picLocks noChangeAspect="1"/>
          </p:cNvPicPr>
          <p:nvPr/>
        </p:nvPicPr>
        <p:blipFill>
          <a:blip r:embed="rId2"/>
          <a:stretch>
            <a:fillRect/>
          </a:stretch>
        </p:blipFill>
        <p:spPr>
          <a:xfrm>
            <a:off x="420388" y="639878"/>
            <a:ext cx="12164024" cy="8612072"/>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keyboard.tiff"/>
          <p:cNvPicPr>
            <a:picLocks noChangeAspect="1"/>
          </p:cNvPicPr>
          <p:nvPr/>
        </p:nvPicPr>
        <p:blipFill>
          <a:blip r:embed="rId2"/>
          <a:stretch>
            <a:fillRect/>
          </a:stretch>
        </p:blipFill>
        <p:spPr>
          <a:xfrm>
            <a:off x="8434251" y="0"/>
            <a:ext cx="4570550" cy="2603500"/>
          </a:xfrm>
          <a:prstGeom prst="rect">
            <a:avLst/>
          </a:prstGeom>
        </p:spPr>
      </p:pic>
      <p:sp>
        <p:nvSpPr>
          <p:cNvPr id="2" name="Title 1"/>
          <p:cNvSpPr>
            <a:spLocks noGrp="1"/>
          </p:cNvSpPr>
          <p:nvPr>
            <p:ph type="title"/>
          </p:nvPr>
        </p:nvSpPr>
        <p:spPr>
          <a:xfrm>
            <a:off x="0" y="444500"/>
            <a:ext cx="13004800" cy="2159000"/>
          </a:xfrm>
        </p:spPr>
        <p:txBody>
          <a:bodyPr/>
          <a:lstStyle/>
          <a:p>
            <a:r>
              <a:rPr lang="en-GB" dirty="0" smtClean="0"/>
              <a:t>Cyberspace: The Fifth </a:t>
            </a:r>
            <a:r>
              <a:rPr lang="en-GB" dirty="0" smtClean="0">
                <a:solidFill>
                  <a:schemeClr val="bg1"/>
                </a:solidFill>
              </a:rPr>
              <a:t>Dimension</a:t>
            </a:r>
            <a:endParaRPr lang="en-GB" dirty="0">
              <a:solidFill>
                <a:schemeClr val="bg1"/>
              </a:solidFill>
            </a:endParaRPr>
          </a:p>
        </p:txBody>
      </p:sp>
      <p:sp>
        <p:nvSpPr>
          <p:cNvPr id="3" name="Text Placeholder 2"/>
          <p:cNvSpPr>
            <a:spLocks noGrp="1"/>
          </p:cNvSpPr>
          <p:nvPr>
            <p:ph type="body" idx="1"/>
          </p:nvPr>
        </p:nvSpPr>
        <p:spPr>
          <a:xfrm>
            <a:off x="0" y="3345041"/>
            <a:ext cx="13004800" cy="6286500"/>
          </a:xfrm>
        </p:spPr>
        <p:txBody>
          <a:bodyPr>
            <a:normAutofit fontScale="92500" lnSpcReduction="20000"/>
          </a:bodyPr>
          <a:lstStyle/>
          <a:p>
            <a:r>
              <a:rPr lang="en-GB" dirty="0" smtClean="0">
                <a:solidFill>
                  <a:srgbClr val="0000FF"/>
                </a:solidFill>
              </a:rPr>
              <a:t>M</a:t>
            </a:r>
            <a:r>
              <a:rPr lang="en-GB" dirty="0" smtClean="0">
                <a:solidFill>
                  <a:srgbClr val="0000FF"/>
                </a:solidFill>
              </a:rPr>
              <a:t>any </a:t>
            </a:r>
            <a:r>
              <a:rPr lang="en-GB" dirty="0" smtClean="0">
                <a:solidFill>
                  <a:srgbClr val="0000FF"/>
                </a:solidFill>
              </a:rPr>
              <a:t>of us lead much of our lives in cyberspace</a:t>
            </a:r>
            <a:r>
              <a:rPr lang="en-GB" dirty="0" smtClean="0">
                <a:solidFill>
                  <a:srgbClr val="0000FF"/>
                </a:solidFill>
              </a:rPr>
              <a:t>.</a:t>
            </a:r>
            <a:r>
              <a:rPr lang="en-GB" dirty="0" smtClean="0">
                <a:solidFill>
                  <a:srgbClr val="0000FF"/>
                </a:solidFill>
              </a:rPr>
              <a:t> Privacy is  important to many of us – and a human right</a:t>
            </a:r>
          </a:p>
          <a:p>
            <a:r>
              <a:rPr lang="en-GB" dirty="0" smtClean="0">
                <a:solidFill>
                  <a:srgbClr val="0000FF"/>
                </a:solidFill>
              </a:rPr>
              <a:t>Many </a:t>
            </a:r>
            <a:r>
              <a:rPr lang="en-GB" dirty="0" smtClean="0">
                <a:solidFill>
                  <a:srgbClr val="0000FF"/>
                </a:solidFill>
              </a:rPr>
              <a:t>organisations seek personal information, for reasons that range from the legitimate to the criminal.</a:t>
            </a:r>
            <a:r>
              <a:rPr lang="en-GB" dirty="0" smtClean="0">
                <a:solidFill>
                  <a:srgbClr val="0000FF"/>
                </a:solidFill>
              </a:rPr>
              <a:t> </a:t>
            </a:r>
          </a:p>
          <a:p>
            <a:r>
              <a:rPr lang="en-GB" dirty="0" smtClean="0">
                <a:solidFill>
                  <a:srgbClr val="0000FF"/>
                </a:solidFill>
              </a:rPr>
              <a:t>Crime will always exist where there is motive and opportunity: KPMG reported a rise of 1266% in cyber-enabled fraud between 2015 and </a:t>
            </a:r>
            <a:r>
              <a:rPr lang="en-GB" dirty="0" smtClean="0">
                <a:solidFill>
                  <a:srgbClr val="0000FF"/>
                </a:solidFill>
              </a:rPr>
              <a:t>2016. Cyberspace has to be policed.</a:t>
            </a:r>
          </a:p>
          <a:p>
            <a:r>
              <a:rPr lang="en-GB" dirty="0" smtClean="0">
                <a:solidFill>
                  <a:srgbClr val="0000FF"/>
                </a:solidFill>
              </a:rPr>
              <a:t>Law enforcement necessitates some breaches of privacy</a:t>
            </a:r>
            <a:endParaRPr lang="en-GB" dirty="0" smtClean="0">
              <a:solidFill>
                <a:srgbClr val="0000FF"/>
              </a:solidFill>
            </a:endParaRPr>
          </a:p>
          <a:p>
            <a:r>
              <a:rPr lang="en-GB" dirty="0" smtClean="0">
                <a:solidFill>
                  <a:srgbClr val="0000FF"/>
                </a:solidFill>
              </a:rPr>
              <a:t>This </a:t>
            </a:r>
            <a:r>
              <a:rPr lang="en-GB" dirty="0" smtClean="0">
                <a:solidFill>
                  <a:srgbClr val="0000FF"/>
                </a:solidFill>
              </a:rPr>
              <a:t>lecture explores the tensions that are the result</a:t>
            </a:r>
          </a:p>
          <a:p>
            <a:endParaRPr lang="en-GB" dirty="0">
              <a:solidFill>
                <a:srgbClr val="0000FF"/>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2</a:t>
            </a:fld>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20</a:t>
            </a:fld>
            <a:endParaRPr lang="en-US"/>
          </a:p>
        </p:txBody>
      </p:sp>
      <p:pic>
        <p:nvPicPr>
          <p:cNvPr id="3" name="Picture 2" descr="PRISM companies.tiff"/>
          <p:cNvPicPr>
            <a:picLocks noChangeAspect="1"/>
          </p:cNvPicPr>
          <p:nvPr/>
        </p:nvPicPr>
        <p:blipFill>
          <a:blip r:embed="rId2"/>
          <a:stretch>
            <a:fillRect/>
          </a:stretch>
        </p:blipFill>
        <p:spPr>
          <a:xfrm>
            <a:off x="751025" y="563168"/>
            <a:ext cx="11599411" cy="8627263"/>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21</a:t>
            </a:fld>
            <a:endParaRPr lang="en-US"/>
          </a:p>
        </p:txBody>
      </p:sp>
      <p:pic>
        <p:nvPicPr>
          <p:cNvPr id="3" name="Picture 2" descr="PRISM dates.tiff"/>
          <p:cNvPicPr>
            <a:picLocks noChangeAspect="1"/>
          </p:cNvPicPr>
          <p:nvPr/>
        </p:nvPicPr>
        <p:blipFill>
          <a:blip r:embed="rId2"/>
          <a:stretch>
            <a:fillRect/>
          </a:stretch>
        </p:blipFill>
        <p:spPr>
          <a:xfrm>
            <a:off x="849426" y="311540"/>
            <a:ext cx="11866873" cy="8651228"/>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Privacy Enhancing Technology</a:t>
            </a:r>
            <a:endParaRPr lang="en-GB" dirty="0"/>
          </a:p>
        </p:txBody>
      </p:sp>
      <p:sp>
        <p:nvSpPr>
          <p:cNvPr id="4" name="Text Placeholder 3"/>
          <p:cNvSpPr>
            <a:spLocks noGrp="1"/>
          </p:cNvSpPr>
          <p:nvPr>
            <p:ph type="body" idx="1"/>
          </p:nvPr>
        </p:nvSpPr>
        <p:spPr>
          <a:xfrm>
            <a:off x="503181" y="2603500"/>
            <a:ext cx="12124234" cy="6286500"/>
          </a:xfrm>
        </p:spPr>
        <p:txBody>
          <a:bodyPr/>
          <a:lstStyle/>
          <a:p>
            <a:pPr>
              <a:spcBef>
                <a:spcPts val="1800"/>
              </a:spcBef>
            </a:pPr>
            <a:r>
              <a:rPr lang="en-GB" dirty="0" smtClean="0"/>
              <a:t>To protect </a:t>
            </a:r>
            <a:r>
              <a:rPr lang="en-GB" b="1" dirty="0" smtClean="0"/>
              <a:t>content</a:t>
            </a:r>
            <a:r>
              <a:rPr lang="en-GB" dirty="0" smtClean="0"/>
              <a:t>: encryption</a:t>
            </a:r>
          </a:p>
          <a:p>
            <a:pPr lvl="1">
              <a:spcBef>
                <a:spcPts val="1800"/>
              </a:spcBef>
            </a:pPr>
            <a:r>
              <a:rPr lang="en-GB" dirty="0" smtClean="0"/>
              <a:t>Used by almost everyone to reduce fraud, commercial spying, stalking and other antisocial surveillance</a:t>
            </a:r>
          </a:p>
          <a:p>
            <a:pPr>
              <a:spcBef>
                <a:spcPts val="1800"/>
              </a:spcBef>
            </a:pPr>
            <a:r>
              <a:rPr lang="en-GB" dirty="0" smtClean="0"/>
              <a:t>To protect </a:t>
            </a:r>
            <a:r>
              <a:rPr lang="en-GB" b="1" dirty="0" smtClean="0"/>
              <a:t>contacts, actions and anonymity</a:t>
            </a:r>
            <a:r>
              <a:rPr lang="en-GB" dirty="0" smtClean="0"/>
              <a:t>: Tor</a:t>
            </a:r>
          </a:p>
          <a:p>
            <a:pPr lvl="1">
              <a:spcBef>
                <a:spcPts val="1800"/>
              </a:spcBef>
            </a:pPr>
            <a:r>
              <a:rPr lang="en-GB" dirty="0" smtClean="0"/>
              <a:t>Used by commercial, charity and government staff to keep their organisations confidential</a:t>
            </a:r>
          </a:p>
          <a:p>
            <a:pPr lvl="1">
              <a:spcBef>
                <a:spcPts val="1800"/>
              </a:spcBef>
            </a:pPr>
            <a:r>
              <a:rPr lang="en-GB" dirty="0" smtClean="0"/>
              <a:t>Used by political dissidents in oppressive regimes</a:t>
            </a:r>
          </a:p>
          <a:p>
            <a:pPr lvl="1">
              <a:spcBef>
                <a:spcPts val="1800"/>
              </a:spcBef>
            </a:pPr>
            <a:r>
              <a:rPr lang="en-GB" dirty="0" smtClean="0"/>
              <a:t>Supported by the US and other democratic Governments</a:t>
            </a:r>
          </a:p>
          <a:p>
            <a:pPr>
              <a:spcBef>
                <a:spcPts val="1800"/>
              </a:spcBef>
              <a:buNone/>
            </a:pPr>
            <a:r>
              <a:rPr lang="en-GB" b="1" dirty="0" smtClean="0">
                <a:solidFill>
                  <a:srgbClr val="FF0000"/>
                </a:solidFill>
              </a:rPr>
              <a:t>Both can also be used to conceal criminal activities</a:t>
            </a:r>
            <a:endParaRPr lang="en-GB" b="1" dirty="0">
              <a:solidFill>
                <a:srgbClr val="FF0000"/>
              </a:solidFill>
            </a:endParaRPr>
          </a:p>
        </p:txBody>
      </p:sp>
      <p:sp>
        <p:nvSpPr>
          <p:cNvPr id="2" name="Slide Number Placeholder 1"/>
          <p:cNvSpPr>
            <a:spLocks noGrp="1"/>
          </p:cNvSpPr>
          <p:nvPr>
            <p:ph type="sldNum" sz="quarter" idx="2"/>
          </p:nvPr>
        </p:nvSpPr>
        <p:spPr/>
        <p:txBody>
          <a:bodyPr/>
          <a:lstStyle/>
          <a:p>
            <a:fld id="{86CB4B4D-7CA3-9044-876B-883B54F8677D}" type="slidenum">
              <a:rPr lang="en-US" smtClean="0"/>
              <a:pPr/>
              <a:t>22</a:t>
            </a:fld>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23</a:t>
            </a:fld>
            <a:endParaRPr lang="en-US"/>
          </a:p>
        </p:txBody>
      </p:sp>
      <p:pic>
        <p:nvPicPr>
          <p:cNvPr id="3" name="Picture 2" descr="NSA decrypt.tiff"/>
          <p:cNvPicPr>
            <a:picLocks noChangeAspect="1"/>
          </p:cNvPicPr>
          <p:nvPr/>
        </p:nvPicPr>
        <p:blipFill>
          <a:blip r:embed="rId2"/>
          <a:stretch>
            <a:fillRect/>
          </a:stretch>
        </p:blipFill>
        <p:spPr>
          <a:xfrm>
            <a:off x="333489" y="859606"/>
            <a:ext cx="12450323" cy="8107650"/>
          </a:xfrm>
          <a:prstGeom prst="rect">
            <a:avLst/>
          </a:prstGeom>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pPr/>
              <a:t>24</a:t>
            </a:fld>
            <a:endParaRPr lang="en-US"/>
          </a:p>
        </p:txBody>
      </p:sp>
      <p:pic>
        <p:nvPicPr>
          <p:cNvPr id="5" name="Picture 4" descr="BULLRUN.tiff"/>
          <p:cNvPicPr>
            <a:picLocks noChangeAspect="1"/>
          </p:cNvPicPr>
          <p:nvPr/>
        </p:nvPicPr>
        <p:blipFill>
          <a:blip r:embed="rId2"/>
          <a:stretch>
            <a:fillRect/>
          </a:stretch>
        </p:blipFill>
        <p:spPr>
          <a:xfrm>
            <a:off x="624979" y="0"/>
            <a:ext cx="12158778" cy="7352520"/>
          </a:xfrm>
          <a:prstGeom prst="rect">
            <a:avLst/>
          </a:prstGeom>
        </p:spPr>
      </p:pic>
      <p:sp>
        <p:nvSpPr>
          <p:cNvPr id="6" name="TextBox 5"/>
          <p:cNvSpPr txBox="1"/>
          <p:nvPr/>
        </p:nvSpPr>
        <p:spPr>
          <a:xfrm>
            <a:off x="1717982" y="8579334"/>
            <a:ext cx="967142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smtClean="0"/>
              <a:t>http://www.spiegel.de/media/media-35532.pdf</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pPr/>
              <a:t>25</a:t>
            </a:fld>
            <a:endParaRPr lang="en-US"/>
          </a:p>
        </p:txBody>
      </p:sp>
      <p:pic>
        <p:nvPicPr>
          <p:cNvPr id="5" name="Picture 4" descr="SigDev conference.tiff"/>
          <p:cNvPicPr>
            <a:picLocks noChangeAspect="1"/>
          </p:cNvPicPr>
          <p:nvPr/>
        </p:nvPicPr>
        <p:blipFill>
          <a:blip r:embed="rId2"/>
          <a:stretch>
            <a:fillRect/>
          </a:stretch>
        </p:blipFill>
        <p:spPr>
          <a:xfrm>
            <a:off x="1339850" y="0"/>
            <a:ext cx="10325100" cy="7645400"/>
          </a:xfrm>
          <a:prstGeom prst="rect">
            <a:avLst/>
          </a:prstGeom>
        </p:spPr>
      </p:pic>
      <p:sp>
        <p:nvSpPr>
          <p:cNvPr id="6" name="TextBox 5"/>
          <p:cNvSpPr txBox="1"/>
          <p:nvPr/>
        </p:nvSpPr>
        <p:spPr>
          <a:xfrm>
            <a:off x="0" y="7908680"/>
            <a:ext cx="130048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40 slide presentation, online at</a:t>
            </a:r>
          </a:p>
          <a:p>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 </a:t>
            </a:r>
            <a:r>
              <a:rPr lang="en-US" dirty="0" smtClean="0"/>
              <a:t>http://www.spiegel.de/media/media-35535.pdf</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26</a:t>
            </a:fld>
            <a:endParaRPr lang="en-US"/>
          </a:p>
        </p:txBody>
      </p:sp>
      <p:pic>
        <p:nvPicPr>
          <p:cNvPr id="3" name="Picture 2" descr="PRISM Skype guide.tiff"/>
          <p:cNvPicPr>
            <a:picLocks noChangeAspect="1"/>
          </p:cNvPicPr>
          <p:nvPr/>
        </p:nvPicPr>
        <p:blipFill>
          <a:blip r:embed="rId2"/>
          <a:stretch>
            <a:fillRect/>
          </a:stretch>
        </p:blipFill>
        <p:spPr>
          <a:xfrm>
            <a:off x="319492" y="479292"/>
            <a:ext cx="12365815" cy="7411433"/>
          </a:xfrm>
          <a:prstGeom prst="rect">
            <a:avLst/>
          </a:prstGeom>
        </p:spPr>
      </p:pic>
      <p:sp>
        <p:nvSpPr>
          <p:cNvPr id="4" name="TextBox 3"/>
          <p:cNvSpPr txBox="1"/>
          <p:nvPr/>
        </p:nvSpPr>
        <p:spPr>
          <a:xfrm>
            <a:off x="268368" y="8914838"/>
            <a:ext cx="1257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9 page guide </a:t>
            </a:r>
            <a:r>
              <a:rPr lang="en-US" dirty="0" smtClean="0"/>
              <a:t>http://www.spiegel.de/media/media-35530.pdf</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27</a:t>
            </a:fld>
            <a:endParaRPr lang="en-US"/>
          </a:p>
        </p:txBody>
      </p:sp>
      <p:pic>
        <p:nvPicPr>
          <p:cNvPr id="3" name="Picture 2" descr="Bullrun sensitivities.tiff"/>
          <p:cNvPicPr>
            <a:picLocks noChangeAspect="1"/>
          </p:cNvPicPr>
          <p:nvPr/>
        </p:nvPicPr>
        <p:blipFill>
          <a:blip r:embed="rId2"/>
          <a:stretch>
            <a:fillRect/>
          </a:stretch>
        </p:blipFill>
        <p:spPr>
          <a:xfrm>
            <a:off x="0" y="0"/>
            <a:ext cx="13004800" cy="8465995"/>
          </a:xfrm>
          <a:prstGeom prst="rect">
            <a:avLst/>
          </a:prstGeom>
        </p:spPr>
      </p:pic>
      <p:sp>
        <p:nvSpPr>
          <p:cNvPr id="4" name="TextBox 3"/>
          <p:cNvSpPr txBox="1"/>
          <p:nvPr/>
        </p:nvSpPr>
        <p:spPr>
          <a:xfrm>
            <a:off x="1717982" y="8923655"/>
            <a:ext cx="967142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smtClean="0"/>
              <a:t>http://www.spiegel.de/media/media-35532.pdf</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a:t>
            </a:r>
            <a:br>
              <a:rPr lang="en-GB" dirty="0" smtClean="0"/>
            </a:br>
            <a:r>
              <a:rPr lang="en-GB" dirty="0" smtClean="0"/>
              <a:t>The Onion Router</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US" smtClean="0"/>
              <a:pPr/>
              <a:t>28</a:t>
            </a:fld>
            <a:endParaRPr lang="en-US"/>
          </a:p>
        </p:txBody>
      </p:sp>
      <p:pic>
        <p:nvPicPr>
          <p:cNvPr id="4" name="Picture 3" descr="How Tor works 1.tiff"/>
          <p:cNvPicPr>
            <a:picLocks noChangeAspect="1"/>
          </p:cNvPicPr>
          <p:nvPr/>
        </p:nvPicPr>
        <p:blipFill>
          <a:blip r:embed="rId2"/>
          <a:stretch>
            <a:fillRect/>
          </a:stretch>
        </p:blipFill>
        <p:spPr>
          <a:xfrm>
            <a:off x="0" y="2877010"/>
            <a:ext cx="6252073" cy="4957127"/>
          </a:xfrm>
          <a:prstGeom prst="rect">
            <a:avLst/>
          </a:prstGeom>
        </p:spPr>
      </p:pic>
      <p:pic>
        <p:nvPicPr>
          <p:cNvPr id="5" name="Picture 4" descr="How Tor works 2.tiff"/>
          <p:cNvPicPr>
            <a:picLocks noChangeAspect="1"/>
          </p:cNvPicPr>
          <p:nvPr/>
        </p:nvPicPr>
        <p:blipFill>
          <a:blip r:embed="rId3"/>
          <a:stretch>
            <a:fillRect/>
          </a:stretch>
        </p:blipFill>
        <p:spPr>
          <a:xfrm>
            <a:off x="6990083" y="2877010"/>
            <a:ext cx="6014718" cy="4957127"/>
          </a:xfrm>
          <a:prstGeom prst="rect">
            <a:avLst/>
          </a:prstGeom>
        </p:spPr>
      </p:pic>
      <p:sp>
        <p:nvSpPr>
          <p:cNvPr id="6" name="TextBox 5"/>
          <p:cNvSpPr txBox="1"/>
          <p:nvPr/>
        </p:nvSpPr>
        <p:spPr>
          <a:xfrm>
            <a:off x="0" y="7743319"/>
            <a:ext cx="1300480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smtClean="0">
                <a:ln>
                  <a:noFill/>
                </a:ln>
                <a:solidFill>
                  <a:srgbClr val="000000"/>
                </a:solidFill>
                <a:effectLst/>
                <a:uFillTx/>
                <a:latin typeface="+mn-lt"/>
                <a:ea typeface="+mn-ea"/>
                <a:cs typeface="+mn-cs"/>
                <a:sym typeface="Helvetica Light"/>
              </a:rPr>
              <a:t>Supported by the US Government and others so that staff and companies could work overseas</a:t>
            </a:r>
            <a:r>
              <a:rPr kumimoji="0" lang="en-GB" sz="2800" b="0" i="0" u="none" strike="noStrike" cap="none" spc="0" normalizeH="0" dirty="0" smtClean="0">
                <a:ln>
                  <a:noFill/>
                </a:ln>
                <a:solidFill>
                  <a:srgbClr val="000000"/>
                </a:solidFill>
                <a:effectLst/>
                <a:uFillTx/>
                <a:latin typeface="+mn-lt"/>
                <a:ea typeface="+mn-ea"/>
                <a:cs typeface="+mn-cs"/>
                <a:sym typeface="Helvetica Light"/>
              </a:rPr>
              <a:t> without revealing their affiliations and so that political dissidents could evade surveillance by oppressive regimes.</a:t>
            </a:r>
            <a:r>
              <a:rPr kumimoji="0" lang="en-GB" sz="2800" b="0" i="0" u="none" strike="noStrike" cap="none" spc="0" normalizeH="0" baseline="0" dirty="0" smtClean="0">
                <a:ln>
                  <a:noFill/>
                </a:ln>
                <a:solidFill>
                  <a:srgbClr val="000000"/>
                </a:solidFill>
                <a:effectLst/>
                <a:uFillTx/>
                <a:latin typeface="+mn-lt"/>
                <a:ea typeface="+mn-ea"/>
                <a:cs typeface="+mn-cs"/>
                <a:sym typeface="Helvetica Light"/>
              </a:rPr>
              <a:t> </a:t>
            </a:r>
          </a:p>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NSA opinion of Tor</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US" smtClean="0"/>
              <a:pPr/>
              <a:t>29</a:t>
            </a:fld>
            <a:endParaRPr lang="en-US"/>
          </a:p>
        </p:txBody>
      </p:sp>
      <p:pic>
        <p:nvPicPr>
          <p:cNvPr id="4" name="Picture 3" descr="Tor Stinks.tiff"/>
          <p:cNvPicPr>
            <a:picLocks noChangeAspect="1"/>
          </p:cNvPicPr>
          <p:nvPr/>
        </p:nvPicPr>
        <p:blipFill>
          <a:blip r:embed="rId2"/>
          <a:stretch>
            <a:fillRect/>
          </a:stretch>
        </p:blipFill>
        <p:spPr>
          <a:xfrm>
            <a:off x="1651000" y="2188088"/>
            <a:ext cx="9702800" cy="7063861"/>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1"/>
          <p:cNvSpPr>
            <a:spLocks noGrp="1" noChangeArrowheads="1"/>
          </p:cNvSpPr>
          <p:nvPr>
            <p:ph type="title"/>
          </p:nvPr>
        </p:nvSpPr>
        <p:spPr>
          <a:xfrm>
            <a:off x="850900" y="254000"/>
            <a:ext cx="11366500" cy="2438400"/>
          </a:xfrm>
        </p:spPr>
        <p:txBody>
          <a:bodyPr/>
          <a:lstStyle/>
          <a:p>
            <a:pPr eaLnBrk="1" hangingPunct="1"/>
            <a:r>
              <a:rPr lang="en-US" dirty="0"/>
              <a:t>Personal Data and </a:t>
            </a:r>
            <a:r>
              <a:rPr lang="en-US" dirty="0" smtClean="0"/>
              <a:t>Privacy</a:t>
            </a:r>
            <a:br>
              <a:rPr lang="en-US" dirty="0" smtClean="0"/>
            </a:br>
            <a:r>
              <a:rPr lang="en-US" sz="4400" b="1" dirty="0" smtClean="0"/>
              <a:t>a human right</a:t>
            </a:r>
            <a:endParaRPr lang="en-US" b="1" dirty="0"/>
          </a:p>
        </p:txBody>
      </p:sp>
      <p:sp>
        <p:nvSpPr>
          <p:cNvPr id="179203" name="Rectangle 2"/>
          <p:cNvSpPr>
            <a:spLocks noGrp="1" noChangeArrowheads="1"/>
          </p:cNvSpPr>
          <p:nvPr>
            <p:ph type="body" idx="1"/>
          </p:nvPr>
        </p:nvSpPr>
        <p:spPr/>
        <p:txBody>
          <a:bodyPr/>
          <a:lstStyle/>
          <a:p>
            <a:pPr eaLnBrk="1" hangingPunct="1"/>
            <a:r>
              <a:rPr lang="en-US" sz="1200" i="1">
                <a:latin typeface="Garamond" pitchFamily="1" charset="0"/>
                <a:ea typeface="Garamond" pitchFamily="1" charset="0"/>
                <a:cs typeface="Garamond" pitchFamily="1" charset="0"/>
                <a:sym typeface="Garamond" pitchFamily="1" charset="0"/>
              </a:rPr>
              <a:t>“</a:t>
            </a:r>
            <a:r>
              <a:rPr lang="en-US" b="1" i="1"/>
              <a:t>No one shall be subjected to arbitrary interference with his privacy, family, home or correspondence, nor to attacks upon his honour and reputation. Everyone has the right to the protection of the law against such interference or attacks</a:t>
            </a:r>
            <a:endParaRPr lang="en-US" i="1">
              <a:latin typeface="Garamond" pitchFamily="1" charset="0"/>
              <a:ea typeface="Songti SC Regular" pitchFamily="1" charset="-122"/>
              <a:cs typeface="Songti SC Regular" pitchFamily="1" charset="-122"/>
              <a:sym typeface="Garamond" pitchFamily="1" charset="0"/>
            </a:endParaRPr>
          </a:p>
          <a:p>
            <a:pPr eaLnBrk="1" hangingPunct="1"/>
            <a:r>
              <a:rPr lang="en-US" i="1">
                <a:latin typeface="Garamond" pitchFamily="1" charset="0"/>
                <a:ea typeface="Garamond" pitchFamily="1" charset="0"/>
                <a:cs typeface="Garamond" pitchFamily="1" charset="0"/>
                <a:sym typeface="Garamond" pitchFamily="1" charset="0"/>
              </a:rPr>
              <a:t>Article12 of the Universal Declaration of Human Rights</a:t>
            </a:r>
            <a:endParaRPr lang="en-US" i="1">
              <a:latin typeface="Garamond" pitchFamily="1" charset="0"/>
              <a:ea typeface="Songti SC Regular" pitchFamily="1" charset="-122"/>
              <a:cs typeface="Songti SC Regular" pitchFamily="1" charset="-122"/>
              <a:sym typeface="Garamond" pitchFamily="1"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US" smtClean="0"/>
              <a:pPr/>
              <a:t>30</a:t>
            </a:fld>
            <a:endParaRPr lang="en-US"/>
          </a:p>
        </p:txBody>
      </p:sp>
      <p:pic>
        <p:nvPicPr>
          <p:cNvPr id="4" name="Picture 3" descr="egotisticalgiraffe.tiff"/>
          <p:cNvPicPr>
            <a:picLocks noChangeAspect="1"/>
          </p:cNvPicPr>
          <p:nvPr/>
        </p:nvPicPr>
        <p:blipFill>
          <a:blip r:embed="rId2"/>
          <a:stretch>
            <a:fillRect/>
          </a:stretch>
        </p:blipFill>
        <p:spPr>
          <a:xfrm>
            <a:off x="301531" y="253975"/>
            <a:ext cx="12075100" cy="8997975"/>
          </a:xfrm>
          <a:prstGeom prst="rect">
            <a:avLst/>
          </a:prstGeom>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itle 17"/>
          <p:cNvSpPr>
            <a:spLocks noGrp="1"/>
          </p:cNvSpPr>
          <p:nvPr>
            <p:ph type="title"/>
          </p:nvPr>
        </p:nvSpPr>
        <p:spPr>
          <a:xfrm>
            <a:off x="3289300" y="0"/>
            <a:ext cx="9715500" cy="3498834"/>
          </a:xfrm>
        </p:spPr>
        <p:txBody>
          <a:bodyPr>
            <a:noAutofit/>
          </a:bodyPr>
          <a:lstStyle/>
          <a:p>
            <a:r>
              <a:rPr lang="en-GB" sz="4000" dirty="0" smtClean="0"/>
              <a:t>Why would anyone sacrifice a salary of roughly $200,000, a girlfriend with whom he shared a home in Hawaii, a stable career, and a family he loves?</a:t>
            </a:r>
            <a:endParaRPr lang="en-GB" sz="4000" dirty="0"/>
          </a:p>
        </p:txBody>
      </p:sp>
      <p:sp>
        <p:nvSpPr>
          <p:cNvPr id="2" name="Slide Number Placeholder 1"/>
          <p:cNvSpPr>
            <a:spLocks noGrp="1"/>
          </p:cNvSpPr>
          <p:nvPr>
            <p:ph type="sldNum" sz="quarter" idx="2"/>
          </p:nvPr>
        </p:nvSpPr>
        <p:spPr/>
        <p:txBody>
          <a:bodyPr/>
          <a:lstStyle/>
          <a:p>
            <a:fld id="{86CB4B4D-7CA3-9044-876B-883B54F8677D}" type="slidenum">
              <a:rPr lang="en-US" smtClean="0"/>
              <a:pPr/>
              <a:t>31</a:t>
            </a:fld>
            <a:endParaRPr lang="en-US"/>
          </a:p>
        </p:txBody>
      </p:sp>
      <p:pic>
        <p:nvPicPr>
          <p:cNvPr id="16" name="Picture 15" descr="Snowden.tiff"/>
          <p:cNvPicPr/>
          <p:nvPr/>
        </p:nvPicPr>
        <p:blipFill>
          <a:blip r:embed="rId2"/>
          <a:stretch>
            <a:fillRect/>
          </a:stretch>
        </p:blipFill>
        <p:spPr>
          <a:xfrm>
            <a:off x="0" y="0"/>
            <a:ext cx="3289300" cy="1987520"/>
          </a:xfrm>
          <a:prstGeom prst="rect">
            <a:avLst/>
          </a:prstGeom>
        </p:spPr>
      </p:pic>
      <p:sp>
        <p:nvSpPr>
          <p:cNvPr id="17" name="Rectangle 16"/>
          <p:cNvSpPr/>
          <p:nvPr/>
        </p:nvSpPr>
        <p:spPr>
          <a:xfrm>
            <a:off x="476224" y="3187294"/>
            <a:ext cx="12052352" cy="5632312"/>
          </a:xfrm>
          <a:prstGeom prst="rect">
            <a:avLst/>
          </a:prstGeom>
        </p:spPr>
        <p:txBody>
          <a:bodyPr wrap="square">
            <a:spAutoFit/>
          </a:bodyPr>
          <a:lstStyle/>
          <a:p>
            <a:r>
              <a:rPr lang="en-GB" i="1" dirty="0" smtClean="0"/>
              <a:t>“I'm willing to sacrifice all of that because I can't in good conscience allow the US government to destroy privacy, internet freedom and basic liberties for people around the world with this massive surveillance machine they're secretly building. … I really want the focus to be on these documents and the debate which I hope this will trigger among citizens around the globe about what kind of world we want to live in. … … My sole motive is to inform the public as to that which is done in their name and that which is done against them.”</a:t>
            </a:r>
            <a:r>
              <a:rPr lang="en-GB" dirty="0" smtClean="0"/>
              <a:t> </a:t>
            </a:r>
            <a:endParaRPr lang="en-GB"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Conflicting Requirements</a:t>
            </a:r>
            <a:endParaRPr lang="en-GB" dirty="0"/>
          </a:p>
        </p:txBody>
      </p:sp>
      <p:sp>
        <p:nvSpPr>
          <p:cNvPr id="5" name="Text Placeholder 4"/>
          <p:cNvSpPr>
            <a:spLocks noGrp="1"/>
          </p:cNvSpPr>
          <p:nvPr>
            <p:ph type="body" idx="1"/>
          </p:nvPr>
        </p:nvSpPr>
        <p:spPr/>
        <p:txBody>
          <a:bodyPr>
            <a:normAutofit fontScale="85000" lnSpcReduction="20000"/>
          </a:bodyPr>
          <a:lstStyle/>
          <a:p>
            <a:r>
              <a:rPr lang="en-GB" dirty="0" smtClean="0"/>
              <a:t>There are many legitimate reasons to want or need private communications.</a:t>
            </a:r>
          </a:p>
          <a:p>
            <a:r>
              <a:rPr lang="en-GB" dirty="0" smtClean="0"/>
              <a:t>We want secure systems but we do not want criminals to be able to hide their activities</a:t>
            </a:r>
          </a:p>
          <a:p>
            <a:r>
              <a:rPr lang="en-GB" dirty="0" smtClean="0"/>
              <a:t>How much security is </a:t>
            </a:r>
            <a:r>
              <a:rPr lang="en-GB" b="1" dirty="0" smtClean="0"/>
              <a:t>enough </a:t>
            </a:r>
            <a:r>
              <a:rPr lang="en-GB" dirty="0" smtClean="0"/>
              <a:t>but not </a:t>
            </a:r>
            <a:r>
              <a:rPr lang="en-GB" b="1" dirty="0" smtClean="0"/>
              <a:t>too much</a:t>
            </a:r>
            <a:r>
              <a:rPr lang="en-GB" dirty="0" smtClean="0"/>
              <a:t>?</a:t>
            </a:r>
          </a:p>
          <a:p>
            <a:r>
              <a:rPr lang="en-GB" dirty="0" smtClean="0"/>
              <a:t>Following the Snowden leaks:</a:t>
            </a:r>
          </a:p>
          <a:p>
            <a:pPr lvl="1"/>
            <a:r>
              <a:rPr lang="en-GB" dirty="0" smtClean="0"/>
              <a:t> the USA introduced restrictions to limit NSA spying on US citizens</a:t>
            </a:r>
          </a:p>
          <a:p>
            <a:pPr lvl="1"/>
            <a:r>
              <a:rPr lang="en-GB" dirty="0" smtClean="0"/>
              <a:t>The UK </a:t>
            </a:r>
            <a:r>
              <a:rPr lang="en-GB" dirty="0" smtClean="0"/>
              <a:t>passed laws to make it clear that what had been happening was legal, and to extend surveillance powers</a:t>
            </a:r>
            <a:endParaRPr lang="en-GB" dirty="0" smtClean="0"/>
          </a:p>
          <a:p>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US" smtClean="0"/>
              <a:pPr/>
              <a:t>32</a:t>
            </a:fld>
            <a:endParaRPr lang="en-US"/>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13004800" cy="2159000"/>
          </a:xfrm>
        </p:spPr>
        <p:txBody>
          <a:bodyPr/>
          <a:lstStyle/>
          <a:p>
            <a:r>
              <a:rPr lang="en-GB" dirty="0" smtClean="0"/>
              <a:t>The UK Investigatory Powers Act</a:t>
            </a:r>
            <a:r>
              <a:rPr lang="en-GB" dirty="0" smtClean="0"/>
              <a:t/>
            </a:r>
            <a:br>
              <a:rPr lang="en-GB" dirty="0" smtClean="0"/>
            </a:br>
            <a:r>
              <a:rPr lang="en-GB" sz="4800" dirty="0" smtClean="0"/>
              <a:t>sometimes called </a:t>
            </a:r>
            <a:r>
              <a:rPr lang="en-GB" sz="4400" i="1" dirty="0" smtClean="0"/>
              <a:t>The </a:t>
            </a:r>
            <a:r>
              <a:rPr lang="en-GB" sz="4400" i="1" dirty="0" smtClean="0"/>
              <a:t>Snoopers’ Charter?</a:t>
            </a:r>
            <a:endParaRPr lang="en-GB" dirty="0"/>
          </a:p>
        </p:txBody>
      </p:sp>
      <p:sp>
        <p:nvSpPr>
          <p:cNvPr id="3" name="Text Placeholder 2"/>
          <p:cNvSpPr>
            <a:spLocks noGrp="1"/>
          </p:cNvSpPr>
          <p:nvPr>
            <p:ph type="body" idx="1"/>
          </p:nvPr>
        </p:nvSpPr>
        <p:spPr/>
        <p:txBody>
          <a:bodyPr/>
          <a:lstStyle/>
          <a:p>
            <a:r>
              <a:rPr lang="en-GB" i="1" dirty="0" smtClean="0"/>
              <a:t>“world-leading legislation that provides unprecedented transparency and substantial privacy protection”</a:t>
            </a:r>
            <a:r>
              <a:rPr lang="en-GB" dirty="0" smtClean="0"/>
              <a:t>  </a:t>
            </a:r>
            <a:r>
              <a:rPr lang="en-GB" dirty="0" smtClean="0">
                <a:solidFill>
                  <a:srgbClr val="0000FF"/>
                </a:solidFill>
              </a:rPr>
              <a:t>Amber Rudd, Home Secretary</a:t>
            </a:r>
          </a:p>
          <a:p>
            <a:r>
              <a:rPr lang="en-GB" i="1" dirty="0" smtClean="0"/>
              <a:t>“opens every detail of every citizen’s online life up to state eyes, drowning the authorities in data and putting innocent people’s personal information at massive risk. This new law is world-leading – but only as a beacon for despots everywhere”</a:t>
            </a:r>
            <a:r>
              <a:rPr lang="en-GB" dirty="0" smtClean="0"/>
              <a:t>         </a:t>
            </a:r>
            <a:r>
              <a:rPr lang="en-GB" dirty="0" smtClean="0">
                <a:solidFill>
                  <a:srgbClr val="0000FF"/>
                </a:solidFill>
              </a:rPr>
              <a:t>Bella </a:t>
            </a:r>
            <a:r>
              <a:rPr lang="en-GB" dirty="0" err="1" smtClean="0">
                <a:solidFill>
                  <a:srgbClr val="0000FF"/>
                </a:solidFill>
              </a:rPr>
              <a:t>Sankey</a:t>
            </a:r>
            <a:r>
              <a:rPr lang="en-GB" dirty="0" smtClean="0">
                <a:solidFill>
                  <a:srgbClr val="0000FF"/>
                </a:solidFill>
              </a:rPr>
              <a:t>, policy director of Liberty </a:t>
            </a:r>
            <a:endParaRPr lang="en-GB" dirty="0">
              <a:solidFill>
                <a:srgbClr val="0000FF"/>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33</a:t>
            </a:fld>
            <a:endParaRPr lang="en-US"/>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t>227 pages of legislation plus 64 schedules!</a:t>
            </a:r>
          </a:p>
          <a:p>
            <a:r>
              <a:rPr lang="en-GB" dirty="0" smtClean="0"/>
              <a:t>Compels ISPs to record the website domains that users visit and keep these records for 12 months</a:t>
            </a:r>
          </a:p>
          <a:p>
            <a:r>
              <a:rPr lang="en-GB" dirty="0" smtClean="0"/>
              <a:t>Agencies can hack into phones and other computers, and require companies to help them</a:t>
            </a:r>
          </a:p>
          <a:p>
            <a:r>
              <a:rPr lang="en-GB" dirty="0" smtClean="0"/>
              <a:t>Public authorities can obtain this data </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34</a:t>
            </a:fld>
            <a:endParaRPr lang="en-US"/>
          </a:p>
        </p:txBody>
      </p:sp>
      <p:sp>
        <p:nvSpPr>
          <p:cNvPr id="5" name="Title 4"/>
          <p:cNvSpPr>
            <a:spLocks noGrp="1"/>
          </p:cNvSpPr>
          <p:nvPr>
            <p:ph type="title"/>
          </p:nvPr>
        </p:nvSpPr>
        <p:spPr/>
        <p:txBody>
          <a:bodyPr/>
          <a:lstStyle/>
          <a:p>
            <a:r>
              <a:rPr lang="en-GB" dirty="0" smtClean="0"/>
              <a:t>The IPA</a:t>
            </a:r>
            <a:endParaRPr lang="en-GB"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6126" y="69710"/>
            <a:ext cx="11932547" cy="2159000"/>
          </a:xfrm>
        </p:spPr>
        <p:txBody>
          <a:bodyPr/>
          <a:lstStyle/>
          <a:p>
            <a:r>
              <a:rPr lang="en-GB" dirty="0" smtClean="0"/>
              <a:t>Who can access data under IPA?</a:t>
            </a:r>
            <a:endParaRPr lang="en-GB" dirty="0"/>
          </a:p>
        </p:txBody>
      </p:sp>
      <p:sp>
        <p:nvSpPr>
          <p:cNvPr id="3" name="Text Placeholder 2"/>
          <p:cNvSpPr>
            <a:spLocks noGrp="1"/>
          </p:cNvSpPr>
          <p:nvPr>
            <p:ph type="body" idx="1"/>
          </p:nvPr>
        </p:nvSpPr>
        <p:spPr>
          <a:xfrm>
            <a:off x="0" y="1917170"/>
            <a:ext cx="12468673" cy="7334780"/>
          </a:xfrm>
        </p:spPr>
        <p:txBody>
          <a:bodyPr>
            <a:normAutofit/>
          </a:bodyPr>
          <a:lstStyle/>
          <a:p>
            <a:pPr>
              <a:buNone/>
            </a:pPr>
            <a:r>
              <a:rPr lang="en-GB" dirty="0" smtClean="0"/>
              <a:t>    police, MI5, MI6, GCHQ, MoD, Department of Health, Home Office, Ministry of Justice, Department for Transport, National Crime Agency, HMRC, Department of Work and Pensions, Ambulance Trusts, Criminal Cases Review Commission, Competition and Markets Authority, Financial Conduct Authority, Fire Authorities, Food Standards Agency, Gambling Commission, </a:t>
            </a:r>
            <a:r>
              <a:rPr lang="en-GB" dirty="0" err="1" smtClean="0"/>
              <a:t>Gangmasters</a:t>
            </a:r>
            <a:r>
              <a:rPr lang="en-GB" dirty="0" smtClean="0"/>
              <a:t> and Labour Abuse Authority, Health and Safety Executive, Independent Police Complaints Commission, Information Commissioner, NHS Business Services Authority, Office of Communications, Serious Fraud Office …  and the equivalent authorities in Scotland, Northern Ireland and Wales. </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35</a:t>
            </a:fld>
            <a:endParaRPr 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what purposes? (1)</a:t>
            </a:r>
            <a:endParaRPr lang="en-GB" dirty="0"/>
          </a:p>
        </p:txBody>
      </p:sp>
      <p:sp>
        <p:nvSpPr>
          <p:cNvPr id="3" name="Text Placeholder 2"/>
          <p:cNvSpPr>
            <a:spLocks noGrp="1"/>
          </p:cNvSpPr>
          <p:nvPr>
            <p:ph type="body" idx="1"/>
          </p:nvPr>
        </p:nvSpPr>
        <p:spPr>
          <a:xfrm>
            <a:off x="0" y="2108886"/>
            <a:ext cx="13004799" cy="6781114"/>
          </a:xfrm>
        </p:spPr>
        <p:txBody>
          <a:bodyPr>
            <a:normAutofit fontScale="85000" lnSpcReduction="20000"/>
          </a:bodyPr>
          <a:lstStyle/>
          <a:p>
            <a:r>
              <a:rPr lang="en-GB" i="1" dirty="0" smtClean="0"/>
              <a:t>(a) in the interests of national </a:t>
            </a:r>
            <a:r>
              <a:rPr lang="en-GB" b="1" i="1" dirty="0" smtClean="0">
                <a:solidFill>
                  <a:srgbClr val="0000FF"/>
                </a:solidFill>
              </a:rPr>
              <a:t>security</a:t>
            </a:r>
            <a:r>
              <a:rPr lang="en-GB" i="1" dirty="0" smtClean="0"/>
              <a:t>,</a:t>
            </a:r>
            <a:endParaRPr lang="en-GB" dirty="0" smtClean="0"/>
          </a:p>
          <a:p>
            <a:r>
              <a:rPr lang="en-GB" i="1" dirty="0" smtClean="0"/>
              <a:t>(</a:t>
            </a:r>
            <a:r>
              <a:rPr lang="en-GB" i="1" dirty="0" err="1" smtClean="0"/>
              <a:t>b</a:t>
            </a:r>
            <a:r>
              <a:rPr lang="en-GB" i="1" dirty="0" smtClean="0"/>
              <a:t>) for the purpose of preventing or detecting </a:t>
            </a:r>
            <a:r>
              <a:rPr lang="en-GB" b="1" i="1" dirty="0" smtClean="0">
                <a:solidFill>
                  <a:srgbClr val="0000FF"/>
                </a:solidFill>
              </a:rPr>
              <a:t>crime </a:t>
            </a:r>
            <a:r>
              <a:rPr lang="en-GB" i="1" dirty="0" smtClean="0"/>
              <a:t>or of preventing </a:t>
            </a:r>
            <a:r>
              <a:rPr lang="en-GB" b="1" i="1" dirty="0" smtClean="0">
                <a:solidFill>
                  <a:srgbClr val="0000FF"/>
                </a:solidFill>
              </a:rPr>
              <a:t>disorder</a:t>
            </a:r>
            <a:r>
              <a:rPr lang="en-GB" i="1" dirty="0" smtClean="0"/>
              <a:t>,</a:t>
            </a:r>
            <a:endParaRPr lang="en-GB" dirty="0" smtClean="0"/>
          </a:p>
          <a:p>
            <a:r>
              <a:rPr lang="en-GB" i="1" dirty="0" smtClean="0"/>
              <a:t>(</a:t>
            </a:r>
            <a:r>
              <a:rPr lang="en-GB" i="1" dirty="0" err="1" smtClean="0"/>
              <a:t>c</a:t>
            </a:r>
            <a:r>
              <a:rPr lang="en-GB" i="1" dirty="0" smtClean="0"/>
              <a:t>) in the interests of the </a:t>
            </a:r>
            <a:r>
              <a:rPr lang="en-GB" b="1" i="1" dirty="0" smtClean="0">
                <a:solidFill>
                  <a:srgbClr val="0000FF"/>
                </a:solidFill>
              </a:rPr>
              <a:t>economic well-being</a:t>
            </a:r>
            <a:r>
              <a:rPr lang="en-GB" i="1" dirty="0" smtClean="0">
                <a:solidFill>
                  <a:srgbClr val="0000FF"/>
                </a:solidFill>
              </a:rPr>
              <a:t> </a:t>
            </a:r>
            <a:r>
              <a:rPr lang="en-GB" i="1" dirty="0" smtClean="0"/>
              <a:t>of the United Kingdom so far as those interests are also relevant to the interests of national security,</a:t>
            </a:r>
            <a:endParaRPr lang="en-GB" dirty="0" smtClean="0"/>
          </a:p>
          <a:p>
            <a:r>
              <a:rPr lang="en-GB" i="1" dirty="0" smtClean="0"/>
              <a:t>(</a:t>
            </a:r>
            <a:r>
              <a:rPr lang="en-GB" i="1" dirty="0" err="1" smtClean="0"/>
              <a:t>d</a:t>
            </a:r>
            <a:r>
              <a:rPr lang="en-GB" i="1" dirty="0" smtClean="0"/>
              <a:t>) in the interests of public </a:t>
            </a:r>
            <a:r>
              <a:rPr lang="en-GB" b="1" i="1" dirty="0" smtClean="0">
                <a:solidFill>
                  <a:srgbClr val="0000FF"/>
                </a:solidFill>
              </a:rPr>
              <a:t>safety</a:t>
            </a:r>
            <a:r>
              <a:rPr lang="en-GB" i="1" dirty="0" smtClean="0"/>
              <a:t>,</a:t>
            </a:r>
            <a:endParaRPr lang="en-GB" dirty="0" smtClean="0"/>
          </a:p>
          <a:p>
            <a:r>
              <a:rPr lang="en-GB" i="1" dirty="0" smtClean="0"/>
              <a:t>(</a:t>
            </a:r>
            <a:r>
              <a:rPr lang="en-GB" i="1" dirty="0" err="1" smtClean="0"/>
              <a:t>e</a:t>
            </a:r>
            <a:r>
              <a:rPr lang="en-GB" i="1" dirty="0" smtClean="0"/>
              <a:t>) for the purpose of protecting public </a:t>
            </a:r>
            <a:r>
              <a:rPr lang="en-GB" b="1" i="1" dirty="0" smtClean="0">
                <a:solidFill>
                  <a:srgbClr val="0000FF"/>
                </a:solidFill>
              </a:rPr>
              <a:t>health</a:t>
            </a:r>
            <a:r>
              <a:rPr lang="en-GB" i="1" dirty="0" smtClean="0"/>
              <a:t>,</a:t>
            </a:r>
            <a:endParaRPr lang="en-GB" dirty="0" smtClean="0"/>
          </a:p>
          <a:p>
            <a:r>
              <a:rPr lang="en-GB" i="1" dirty="0" smtClean="0"/>
              <a:t>(</a:t>
            </a:r>
            <a:r>
              <a:rPr lang="en-GB" i="1" dirty="0" err="1" smtClean="0"/>
              <a:t>f</a:t>
            </a:r>
            <a:r>
              <a:rPr lang="en-GB" i="1" dirty="0" smtClean="0"/>
              <a:t>) for the purpose of assessing or collecting any </a:t>
            </a:r>
            <a:r>
              <a:rPr lang="en-GB" b="1" i="1" dirty="0" smtClean="0">
                <a:solidFill>
                  <a:srgbClr val="0000FF"/>
                </a:solidFill>
              </a:rPr>
              <a:t>tax</a:t>
            </a:r>
            <a:r>
              <a:rPr lang="en-GB" i="1" dirty="0" smtClean="0"/>
              <a:t>, duty, levy </a:t>
            </a:r>
            <a:r>
              <a:rPr lang="en-GB" i="1" dirty="0" smtClean="0">
                <a:solidFill>
                  <a:srgbClr val="0000FF"/>
                </a:solidFill>
              </a:rPr>
              <a:t>or other imposition, contribution or charge </a:t>
            </a:r>
            <a:r>
              <a:rPr lang="en-GB" i="1" dirty="0" smtClean="0"/>
              <a:t>payable to a government department,</a:t>
            </a:r>
            <a:r>
              <a:rPr lang="en-GB" dirty="0" smtClean="0"/>
              <a:t> </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36</a:t>
            </a:fld>
            <a:endParaRPr 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1099800" cy="1448705"/>
          </a:xfrm>
        </p:spPr>
        <p:txBody>
          <a:bodyPr/>
          <a:lstStyle/>
          <a:p>
            <a:r>
              <a:rPr lang="en-GB" dirty="0" smtClean="0"/>
              <a:t>For what purposes? (2)</a:t>
            </a:r>
            <a:endParaRPr lang="en-GB" dirty="0"/>
          </a:p>
        </p:txBody>
      </p:sp>
      <p:sp>
        <p:nvSpPr>
          <p:cNvPr id="3" name="Text Placeholder 2"/>
          <p:cNvSpPr>
            <a:spLocks noGrp="1"/>
          </p:cNvSpPr>
          <p:nvPr>
            <p:ph type="body" idx="1"/>
          </p:nvPr>
        </p:nvSpPr>
        <p:spPr>
          <a:xfrm>
            <a:off x="383375" y="1448705"/>
            <a:ext cx="12621425" cy="7803245"/>
          </a:xfrm>
        </p:spPr>
        <p:txBody>
          <a:bodyPr>
            <a:normAutofit fontScale="92500" lnSpcReduction="20000"/>
          </a:bodyPr>
          <a:lstStyle/>
          <a:p>
            <a:r>
              <a:rPr lang="en-GB" i="1" dirty="0" smtClean="0"/>
              <a:t>(</a:t>
            </a:r>
            <a:r>
              <a:rPr lang="en-GB" i="1" dirty="0" err="1" smtClean="0"/>
              <a:t>g</a:t>
            </a:r>
            <a:r>
              <a:rPr lang="en-GB" i="1" dirty="0" smtClean="0"/>
              <a:t>) for the purpose of </a:t>
            </a:r>
            <a:r>
              <a:rPr lang="en-GB" i="1" dirty="0" smtClean="0">
                <a:solidFill>
                  <a:srgbClr val="0000FF"/>
                </a:solidFill>
              </a:rPr>
              <a:t>preventing death </a:t>
            </a:r>
            <a:r>
              <a:rPr lang="en-GB" i="1" dirty="0" smtClean="0"/>
              <a:t>or injury or any damage to a person’s physical or mental health, or of </a:t>
            </a:r>
            <a:r>
              <a:rPr lang="en-GB" i="1" dirty="0" smtClean="0">
                <a:solidFill>
                  <a:srgbClr val="0000FF"/>
                </a:solidFill>
              </a:rPr>
              <a:t>mitigating any injury </a:t>
            </a:r>
            <a:r>
              <a:rPr lang="en-GB" i="1" dirty="0" smtClean="0"/>
              <a:t>or damage to a person’s physical or mental health,</a:t>
            </a:r>
            <a:endParaRPr lang="en-GB" dirty="0" smtClean="0"/>
          </a:p>
          <a:p>
            <a:r>
              <a:rPr lang="en-GB" i="1" dirty="0" smtClean="0"/>
              <a:t>(</a:t>
            </a:r>
            <a:r>
              <a:rPr lang="en-GB" i="1" dirty="0" err="1" smtClean="0"/>
              <a:t>h</a:t>
            </a:r>
            <a:r>
              <a:rPr lang="en-GB" i="1" dirty="0" smtClean="0"/>
              <a:t>) to assist investigations into alleged miscarriages of </a:t>
            </a:r>
            <a:r>
              <a:rPr lang="en-GB" i="1" dirty="0" smtClean="0">
                <a:solidFill>
                  <a:srgbClr val="0000FF"/>
                </a:solidFill>
              </a:rPr>
              <a:t>justice</a:t>
            </a:r>
            <a:r>
              <a:rPr lang="en-GB" i="1" dirty="0" smtClean="0"/>
              <a:t>,</a:t>
            </a:r>
            <a:endParaRPr lang="en-GB" dirty="0" smtClean="0"/>
          </a:p>
          <a:p>
            <a:r>
              <a:rPr lang="en-GB" i="1" dirty="0" smtClean="0"/>
              <a:t>(</a:t>
            </a:r>
            <a:r>
              <a:rPr lang="en-GB" i="1" dirty="0" err="1" smtClean="0"/>
              <a:t>i</a:t>
            </a:r>
            <a:r>
              <a:rPr lang="en-GB" i="1" dirty="0" smtClean="0"/>
              <a:t>) where a person (“P”) has died or is unable to identify themselves because of a physical or mental condition—(</a:t>
            </a:r>
            <a:r>
              <a:rPr lang="en-GB" i="1" dirty="0" err="1" smtClean="0"/>
              <a:t>i</a:t>
            </a:r>
            <a:r>
              <a:rPr lang="en-GB" i="1" dirty="0" smtClean="0"/>
              <a:t>) to assist in identifying P, or</a:t>
            </a:r>
            <a:r>
              <a:rPr lang="en-GB" dirty="0" smtClean="0"/>
              <a:t>  </a:t>
            </a:r>
            <a:r>
              <a:rPr lang="en-GB" i="1" dirty="0" smtClean="0"/>
              <a:t>(ii) to obtain information about P’s next of kin or other persons connected with P or about the reason for P’s death or condition, or</a:t>
            </a:r>
            <a:endParaRPr lang="en-GB" dirty="0" smtClean="0"/>
          </a:p>
          <a:p>
            <a:r>
              <a:rPr lang="en-GB" i="1" dirty="0" smtClean="0"/>
              <a:t>(</a:t>
            </a:r>
            <a:r>
              <a:rPr lang="en-GB" i="1" dirty="0" err="1" smtClean="0"/>
              <a:t>j</a:t>
            </a:r>
            <a:r>
              <a:rPr lang="en-GB" i="1" dirty="0" smtClean="0"/>
              <a:t>) for the purpose of exercising functions relating to—</a:t>
            </a:r>
            <a:endParaRPr lang="en-GB" dirty="0" smtClean="0"/>
          </a:p>
          <a:p>
            <a:r>
              <a:rPr lang="en-GB" i="1" dirty="0" smtClean="0"/>
              <a:t>       (</a:t>
            </a:r>
            <a:r>
              <a:rPr lang="en-GB" i="1" dirty="0" err="1" smtClean="0"/>
              <a:t>i</a:t>
            </a:r>
            <a:r>
              <a:rPr lang="en-GB" i="1" dirty="0" smtClean="0"/>
              <a:t>) </a:t>
            </a:r>
            <a:r>
              <a:rPr lang="en-GB" b="1" i="1" dirty="0" smtClean="0">
                <a:solidFill>
                  <a:srgbClr val="0000FF"/>
                </a:solidFill>
              </a:rPr>
              <a:t>the regulation of financial services and markets, or</a:t>
            </a:r>
            <a:endParaRPr lang="en-GB" b="1" dirty="0" smtClean="0">
              <a:solidFill>
                <a:srgbClr val="0000FF"/>
              </a:solidFill>
            </a:endParaRPr>
          </a:p>
          <a:p>
            <a:r>
              <a:rPr lang="en-GB" b="1" i="1" dirty="0" smtClean="0">
                <a:solidFill>
                  <a:srgbClr val="0000FF"/>
                </a:solidFill>
              </a:rPr>
              <a:t>       (ii )financial stability.</a:t>
            </a:r>
            <a:r>
              <a:rPr lang="en-GB" b="1" dirty="0" smtClean="0">
                <a:solidFill>
                  <a:srgbClr val="0000FF"/>
                </a:solidFill>
              </a:rPr>
              <a:t> </a:t>
            </a:r>
            <a:endParaRPr lang="en-GB" b="1" dirty="0">
              <a:solidFill>
                <a:srgbClr val="0000FF"/>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37</a:t>
            </a:fld>
            <a:endParaRPr lang="en-US"/>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dirty="0" smtClean="0"/>
              <a:t>The CJEU has ruled that …</a:t>
            </a:r>
            <a:endParaRPr lang="en-GB" sz="4800" dirty="0"/>
          </a:p>
        </p:txBody>
      </p:sp>
      <p:sp>
        <p:nvSpPr>
          <p:cNvPr id="3" name="Text Placeholder 2"/>
          <p:cNvSpPr>
            <a:spLocks noGrp="1"/>
          </p:cNvSpPr>
          <p:nvPr>
            <p:ph type="body" idx="1"/>
          </p:nvPr>
        </p:nvSpPr>
        <p:spPr>
          <a:xfrm>
            <a:off x="0" y="2603500"/>
            <a:ext cx="13004800" cy="6286500"/>
          </a:xfrm>
        </p:spPr>
        <p:txBody>
          <a:bodyPr>
            <a:noAutofit/>
          </a:bodyPr>
          <a:lstStyle/>
          <a:p>
            <a:r>
              <a:rPr lang="en-GB" sz="4000" dirty="0" smtClean="0"/>
              <a:t>mass retention of personal data is </a:t>
            </a:r>
            <a:r>
              <a:rPr lang="en-GB" sz="4000" b="1" dirty="0" smtClean="0"/>
              <a:t>not permissible</a:t>
            </a:r>
          </a:p>
          <a:p>
            <a:r>
              <a:rPr lang="en-GB" sz="4000" dirty="0" smtClean="0"/>
              <a:t>access to personal data must be authorised by an independent body</a:t>
            </a:r>
          </a:p>
          <a:p>
            <a:r>
              <a:rPr lang="en-GB" sz="4000" dirty="0" smtClean="0"/>
              <a:t>only data belonging to people who are suspected of serious crimes can be accessed </a:t>
            </a:r>
          </a:p>
          <a:p>
            <a:r>
              <a:rPr lang="en-GB" sz="4000" dirty="0" smtClean="0"/>
              <a:t>individuals must be notified if their data is accessed </a:t>
            </a:r>
            <a:endParaRPr lang="en-GB" sz="4000"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38</a:t>
            </a:fld>
            <a:endParaRPr lang="en-US"/>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Attitudes to privacy differ widely</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39</a:t>
            </a:fld>
            <a:endParaRPr lang="en-US"/>
          </a:p>
        </p:txBody>
      </p:sp>
      <p:pic>
        <p:nvPicPr>
          <p:cNvPr id="8" name="Picture 7" descr="alexa.tiff"/>
          <p:cNvPicPr>
            <a:picLocks noChangeAspect="1"/>
          </p:cNvPicPr>
          <p:nvPr/>
        </p:nvPicPr>
        <p:blipFill>
          <a:blip r:embed="rId2"/>
          <a:stretch>
            <a:fillRect/>
          </a:stretch>
        </p:blipFill>
        <p:spPr>
          <a:xfrm>
            <a:off x="271620" y="2276639"/>
            <a:ext cx="4947258" cy="3068181"/>
          </a:xfrm>
          <a:prstGeom prst="rect">
            <a:avLst/>
          </a:prstGeom>
        </p:spPr>
      </p:pic>
      <p:pic>
        <p:nvPicPr>
          <p:cNvPr id="9" name="Picture 8" descr="google home.tiff"/>
          <p:cNvPicPr>
            <a:picLocks noChangeAspect="1"/>
          </p:cNvPicPr>
          <p:nvPr/>
        </p:nvPicPr>
        <p:blipFill>
          <a:blip r:embed="rId3"/>
          <a:stretch>
            <a:fillRect/>
          </a:stretch>
        </p:blipFill>
        <p:spPr>
          <a:xfrm>
            <a:off x="7985315" y="2603500"/>
            <a:ext cx="4387469" cy="2273300"/>
          </a:xfrm>
          <a:prstGeom prst="rect">
            <a:avLst/>
          </a:prstGeom>
        </p:spPr>
      </p:pic>
      <p:pic>
        <p:nvPicPr>
          <p:cNvPr id="10" name="Picture 9" descr="Cayla doll.tiff"/>
          <p:cNvPicPr>
            <a:picLocks noChangeAspect="1"/>
          </p:cNvPicPr>
          <p:nvPr/>
        </p:nvPicPr>
        <p:blipFill>
          <a:blip r:embed="rId4"/>
          <a:stretch>
            <a:fillRect/>
          </a:stretch>
        </p:blipFill>
        <p:spPr>
          <a:xfrm>
            <a:off x="527032" y="6063049"/>
            <a:ext cx="4882706" cy="2508546"/>
          </a:xfrm>
          <a:prstGeom prst="rect">
            <a:avLst/>
          </a:prstGeom>
        </p:spPr>
      </p:pic>
      <p:sp>
        <p:nvSpPr>
          <p:cNvPr id="11" name="TextBox 10"/>
          <p:cNvSpPr txBox="1"/>
          <p:nvPr/>
        </p:nvSpPr>
        <p:spPr>
          <a:xfrm>
            <a:off x="5727413" y="5344820"/>
            <a:ext cx="7106926"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FF"/>
                </a:solidFill>
                <a:effectLst/>
                <a:uFillTx/>
                <a:latin typeface="+mn-lt"/>
                <a:ea typeface="+mn-ea"/>
                <a:cs typeface="+mn-cs"/>
                <a:sym typeface="Helvetica Light"/>
              </a:rPr>
              <a:t>Many voice-activated devices</a:t>
            </a:r>
          </a:p>
          <a:p>
            <a:pPr marL="0" marR="0" indent="0" algn="ctr" defTabSz="584200" rtl="0" fontAlgn="auto" latinLnBrk="0" hangingPunct="0">
              <a:lnSpc>
                <a:spcPct val="100000"/>
              </a:lnSpc>
              <a:spcBef>
                <a:spcPts val="0"/>
              </a:spcBef>
              <a:spcAft>
                <a:spcPts val="0"/>
              </a:spcAft>
              <a:buClrTx/>
              <a:buSzTx/>
              <a:buFontTx/>
              <a:buNone/>
              <a:tabLst/>
            </a:pPr>
            <a:r>
              <a:rPr lang="en-GB" dirty="0" smtClean="0">
                <a:solidFill>
                  <a:srgbClr val="0000FF"/>
                </a:solidFill>
              </a:rPr>
              <a:t>Send their data to remote servers </a:t>
            </a:r>
          </a:p>
          <a:p>
            <a:pPr marL="0" marR="0" indent="0" algn="ctr" defTabSz="584200" rtl="0" fontAlgn="auto" latinLnBrk="0" hangingPunct="0">
              <a:lnSpc>
                <a:spcPct val="100000"/>
              </a:lnSpc>
              <a:spcBef>
                <a:spcPts val="0"/>
              </a:spcBef>
              <a:spcAft>
                <a:spcPts val="0"/>
              </a:spcAft>
              <a:buClrTx/>
              <a:buSzTx/>
              <a:buFontTx/>
              <a:buNone/>
              <a:tabLst/>
            </a:pPr>
            <a:r>
              <a:rPr lang="en-GB" dirty="0" smtClean="0">
                <a:solidFill>
                  <a:srgbClr val="0000FF"/>
                </a:solidFill>
              </a:rPr>
              <a:t>for analysis and other processing.</a:t>
            </a:r>
          </a:p>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smtClean="0">
              <a:ln>
                <a:noFill/>
              </a:ln>
              <a:solidFill>
                <a:srgbClr val="0000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en-GB" dirty="0" smtClean="0">
                <a:solidFill>
                  <a:srgbClr val="0000FF"/>
                </a:solidFill>
              </a:rPr>
              <a:t>They have to listen to everything</a:t>
            </a:r>
            <a:endParaRPr kumimoji="0" lang="en-GB" sz="3600" b="0" i="0" u="none" strike="noStrike" cap="none" spc="0" normalizeH="0" baseline="0" dirty="0">
              <a:ln>
                <a:noFill/>
              </a:ln>
              <a:solidFill>
                <a:srgbClr val="0000FF"/>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Privacy in the Physical World</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4</a:t>
            </a:fld>
            <a:endParaRPr lang="en-US"/>
          </a:p>
        </p:txBody>
      </p:sp>
      <p:pic>
        <p:nvPicPr>
          <p:cNvPr id="5" name="Picture 4" descr="doors.tiff"/>
          <p:cNvPicPr>
            <a:picLocks noChangeAspect="1"/>
          </p:cNvPicPr>
          <p:nvPr/>
        </p:nvPicPr>
        <p:blipFill>
          <a:blip r:embed="rId2"/>
          <a:stretch>
            <a:fillRect/>
          </a:stretch>
        </p:blipFill>
        <p:spPr>
          <a:xfrm>
            <a:off x="952499" y="2323714"/>
            <a:ext cx="4268884" cy="3198317"/>
          </a:xfrm>
          <a:prstGeom prst="rect">
            <a:avLst/>
          </a:prstGeom>
        </p:spPr>
      </p:pic>
      <p:pic>
        <p:nvPicPr>
          <p:cNvPr id="6" name="Picture 5" descr="glass.tiff"/>
          <p:cNvPicPr>
            <a:picLocks noChangeAspect="1"/>
          </p:cNvPicPr>
          <p:nvPr/>
        </p:nvPicPr>
        <p:blipFill>
          <a:blip r:embed="rId3"/>
          <a:stretch>
            <a:fillRect/>
          </a:stretch>
        </p:blipFill>
        <p:spPr>
          <a:xfrm>
            <a:off x="5531347" y="2603500"/>
            <a:ext cx="2518197" cy="2713574"/>
          </a:xfrm>
          <a:prstGeom prst="rect">
            <a:avLst/>
          </a:prstGeom>
        </p:spPr>
      </p:pic>
      <p:pic>
        <p:nvPicPr>
          <p:cNvPr id="8" name="Picture 7" descr="locks.tiff"/>
          <p:cNvPicPr>
            <a:picLocks noChangeAspect="1"/>
          </p:cNvPicPr>
          <p:nvPr/>
        </p:nvPicPr>
        <p:blipFill>
          <a:blip r:embed="rId4"/>
          <a:stretch>
            <a:fillRect/>
          </a:stretch>
        </p:blipFill>
        <p:spPr>
          <a:xfrm>
            <a:off x="8049544" y="2601031"/>
            <a:ext cx="3323207" cy="1931437"/>
          </a:xfrm>
          <a:prstGeom prst="rect">
            <a:avLst/>
          </a:prstGeom>
        </p:spPr>
      </p:pic>
      <p:pic>
        <p:nvPicPr>
          <p:cNvPr id="9" name="Picture 8" descr="shutters.tiff"/>
          <p:cNvPicPr>
            <a:picLocks noChangeAspect="1"/>
          </p:cNvPicPr>
          <p:nvPr/>
        </p:nvPicPr>
        <p:blipFill>
          <a:blip r:embed="rId5"/>
          <a:stretch>
            <a:fillRect/>
          </a:stretch>
        </p:blipFill>
        <p:spPr>
          <a:xfrm>
            <a:off x="8049544" y="5950323"/>
            <a:ext cx="4065640" cy="3301627"/>
          </a:xfrm>
          <a:prstGeom prst="rect">
            <a:avLst/>
          </a:prstGeom>
        </p:spPr>
      </p:pic>
      <p:pic>
        <p:nvPicPr>
          <p:cNvPr id="10" name="Picture 9" descr="dressed.tiff"/>
          <p:cNvPicPr>
            <a:picLocks noChangeAspect="1"/>
          </p:cNvPicPr>
          <p:nvPr/>
        </p:nvPicPr>
        <p:blipFill>
          <a:blip r:embed="rId6"/>
          <a:stretch>
            <a:fillRect/>
          </a:stretch>
        </p:blipFill>
        <p:spPr>
          <a:xfrm>
            <a:off x="952500" y="5522032"/>
            <a:ext cx="6082116" cy="3729917"/>
          </a:xfrm>
          <a:prstGeom prst="rect">
            <a:avLst/>
          </a:prstGeom>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800" cy="2159000"/>
          </a:xfrm>
        </p:spPr>
        <p:txBody>
          <a:bodyPr/>
          <a:lstStyle/>
          <a:p>
            <a:r>
              <a:rPr lang="en-GB" dirty="0" smtClean="0"/>
              <a:t>Spooks, Geeks and Privacy </a:t>
            </a:r>
            <a:r>
              <a:rPr lang="en-GB" dirty="0" smtClean="0"/>
              <a:t>Activists</a:t>
            </a:r>
            <a:br>
              <a:rPr lang="en-GB" dirty="0" smtClean="0"/>
            </a:br>
            <a:r>
              <a:rPr lang="en-GB" sz="4400" i="1" dirty="0" smtClean="0"/>
              <a:t>the dilemmas have not been resolved</a:t>
            </a:r>
            <a:endParaRPr lang="en-GB" i="1" dirty="0"/>
          </a:p>
        </p:txBody>
      </p:sp>
      <p:sp>
        <p:nvSpPr>
          <p:cNvPr id="3" name="Text Placeholder 2"/>
          <p:cNvSpPr>
            <a:spLocks noGrp="1"/>
          </p:cNvSpPr>
          <p:nvPr>
            <p:ph type="body" idx="1"/>
          </p:nvPr>
        </p:nvSpPr>
        <p:spPr>
          <a:xfrm>
            <a:off x="431297" y="2603500"/>
            <a:ext cx="12244039" cy="6286500"/>
          </a:xfrm>
        </p:spPr>
        <p:txBody>
          <a:bodyPr>
            <a:normAutofit fontScale="92500" lnSpcReduction="20000"/>
          </a:bodyPr>
          <a:lstStyle/>
          <a:p>
            <a:r>
              <a:rPr lang="en-GB" dirty="0" smtClean="0"/>
              <a:t>The battles will continue.</a:t>
            </a:r>
          </a:p>
          <a:p>
            <a:r>
              <a:rPr lang="en-GB" dirty="0" smtClean="0"/>
              <a:t>Privacy activists will use the courts to maintain the right to </a:t>
            </a:r>
            <a:r>
              <a:rPr lang="en-GB" dirty="0" smtClean="0"/>
              <a:t>privacy, whilst most </a:t>
            </a:r>
            <a:r>
              <a:rPr lang="en-GB" dirty="0" smtClean="0"/>
              <a:t>o</a:t>
            </a:r>
            <a:r>
              <a:rPr lang="en-GB" dirty="0" smtClean="0"/>
              <a:t>f us continue to give our </a:t>
            </a:r>
            <a:r>
              <a:rPr lang="en-GB" dirty="0" smtClean="0"/>
              <a:t>personal data to anyone who offers a discount voucher</a:t>
            </a:r>
            <a:endParaRPr lang="en-GB" dirty="0" smtClean="0"/>
          </a:p>
          <a:p>
            <a:r>
              <a:rPr lang="en-GB" dirty="0" smtClean="0"/>
              <a:t>Spooks against Geeks is an </a:t>
            </a:r>
            <a:r>
              <a:rPr lang="en-GB" i="1" dirty="0" smtClean="0"/>
              <a:t>arms race</a:t>
            </a:r>
            <a:r>
              <a:rPr lang="en-GB" dirty="0" smtClean="0"/>
              <a:t>. Each side tries to maintain </a:t>
            </a:r>
            <a:r>
              <a:rPr lang="en-GB" dirty="0" smtClean="0"/>
              <a:t>supremacy. </a:t>
            </a:r>
            <a:r>
              <a:rPr lang="en-GB" i="1" dirty="0" smtClean="0">
                <a:solidFill>
                  <a:srgbClr val="0000FF"/>
                </a:solidFill>
              </a:rPr>
              <a:t>“</a:t>
            </a:r>
            <a:r>
              <a:rPr lang="en-GB" i="1" dirty="0" smtClean="0">
                <a:solidFill>
                  <a:srgbClr val="0000FF"/>
                </a:solidFill>
              </a:rPr>
              <a:t>Who should win?”</a:t>
            </a:r>
            <a:r>
              <a:rPr lang="en-GB" dirty="0" smtClean="0">
                <a:solidFill>
                  <a:srgbClr val="0000FF"/>
                </a:solidFill>
              </a:rPr>
              <a:t> is a political and social question. </a:t>
            </a:r>
            <a:endParaRPr lang="en-GB" dirty="0" smtClean="0">
              <a:solidFill>
                <a:srgbClr val="0000FF"/>
              </a:solidFill>
            </a:endParaRPr>
          </a:p>
          <a:p>
            <a:pPr>
              <a:buNone/>
            </a:pPr>
            <a:r>
              <a:rPr lang="en-GB" dirty="0" smtClean="0">
                <a:solidFill>
                  <a:srgbClr val="0000FF"/>
                </a:solidFill>
              </a:rPr>
              <a:t>How much security is </a:t>
            </a:r>
            <a:r>
              <a:rPr lang="en-GB" b="1" dirty="0" smtClean="0">
                <a:solidFill>
                  <a:srgbClr val="0000FF"/>
                </a:solidFill>
              </a:rPr>
              <a:t>enough </a:t>
            </a:r>
            <a:r>
              <a:rPr lang="en-GB" dirty="0" smtClean="0">
                <a:solidFill>
                  <a:srgbClr val="0000FF"/>
                </a:solidFill>
              </a:rPr>
              <a:t>but not </a:t>
            </a:r>
            <a:r>
              <a:rPr lang="en-GB" b="1" dirty="0" smtClean="0">
                <a:solidFill>
                  <a:srgbClr val="0000FF"/>
                </a:solidFill>
              </a:rPr>
              <a:t>too much</a:t>
            </a:r>
            <a:r>
              <a:rPr lang="en-GB" dirty="0" smtClean="0">
                <a:solidFill>
                  <a:srgbClr val="0000FF"/>
                </a:solidFill>
              </a:rPr>
              <a:t>?</a:t>
            </a:r>
          </a:p>
          <a:p>
            <a:pPr>
              <a:buNone/>
            </a:pPr>
            <a:r>
              <a:rPr lang="en-GB" dirty="0" smtClean="0">
                <a:solidFill>
                  <a:schemeClr val="accent5"/>
                </a:solidFill>
              </a:rPr>
              <a:t>It is important to reach a well informed consensus.</a:t>
            </a:r>
          </a:p>
          <a:p>
            <a:pPr>
              <a:buNone/>
            </a:pPr>
            <a:endParaRPr lang="en-GB" i="1"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40</a:t>
            </a:fld>
            <a:endParaRPr lang="en-US"/>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These dilemmas are not new</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41</a:t>
            </a:fld>
            <a:endParaRPr lang="en-US"/>
          </a:p>
        </p:txBody>
      </p:sp>
      <p:pic>
        <p:nvPicPr>
          <p:cNvPr id="5" name="Picture 4" descr="picture606.jpeg"/>
          <p:cNvPicPr>
            <a:picLocks noChangeAspect="1"/>
          </p:cNvPicPr>
          <p:nvPr/>
        </p:nvPicPr>
        <p:blipFill>
          <a:blip r:embed="rId2"/>
          <a:stretch>
            <a:fillRect/>
          </a:stretch>
        </p:blipFill>
        <p:spPr>
          <a:xfrm>
            <a:off x="1" y="2451187"/>
            <a:ext cx="13004800" cy="3779614"/>
          </a:xfrm>
          <a:prstGeom prst="rect">
            <a:avLst/>
          </a:prstGeom>
        </p:spPr>
      </p:pic>
      <p:sp>
        <p:nvSpPr>
          <p:cNvPr id="6" name="TextBox 5"/>
          <p:cNvSpPr txBox="1"/>
          <p:nvPr/>
        </p:nvSpPr>
        <p:spPr>
          <a:xfrm>
            <a:off x="4026285" y="6758023"/>
            <a:ext cx="505483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Benjamin Franklin, 1755</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smtClean="0">
                <a:solidFill>
                  <a:srgbClr val="0000FF"/>
                </a:solidFill>
              </a:rPr>
              <a:t>How much security is </a:t>
            </a:r>
            <a:r>
              <a:rPr lang="en-GB" b="1" dirty="0" smtClean="0">
                <a:solidFill>
                  <a:srgbClr val="0000FF"/>
                </a:solidFill>
              </a:rPr>
              <a:t>enough </a:t>
            </a:r>
            <a:r>
              <a:rPr lang="en-GB" dirty="0" smtClean="0">
                <a:solidFill>
                  <a:srgbClr val="0000FF"/>
                </a:solidFill>
              </a:rPr>
              <a:t>but not </a:t>
            </a:r>
            <a:r>
              <a:rPr lang="en-GB" b="1" dirty="0" smtClean="0">
                <a:solidFill>
                  <a:srgbClr val="0000FF"/>
                </a:solidFill>
              </a:rPr>
              <a:t>too much</a:t>
            </a:r>
            <a:r>
              <a:rPr lang="en-GB" dirty="0" smtClean="0">
                <a:solidFill>
                  <a:srgbClr val="0000FF"/>
                </a:solidFill>
              </a:rPr>
              <a:t>?</a:t>
            </a:r>
            <a:br>
              <a:rPr lang="en-GB" dirty="0" smtClean="0">
                <a:solidFill>
                  <a:srgbClr val="0000FF"/>
                </a:solidFill>
              </a:rPr>
            </a:b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42</a:t>
            </a:fld>
            <a:endParaRPr lang="en-U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7968" y="0"/>
            <a:ext cx="12656832" cy="2159000"/>
          </a:xfrm>
        </p:spPr>
        <p:txBody>
          <a:bodyPr/>
          <a:lstStyle/>
          <a:p>
            <a:r>
              <a:rPr lang="en-GB" dirty="0" smtClean="0"/>
              <a:t>Technology Erodes Physical Privacy</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5</a:t>
            </a:fld>
            <a:endParaRPr lang="en-US"/>
          </a:p>
        </p:txBody>
      </p:sp>
      <p:pic>
        <p:nvPicPr>
          <p:cNvPr id="5" name="Picture 4" descr="CCTV1.tiff"/>
          <p:cNvPicPr>
            <a:picLocks noChangeAspect="1"/>
          </p:cNvPicPr>
          <p:nvPr/>
        </p:nvPicPr>
        <p:blipFill>
          <a:blip r:embed="rId2"/>
          <a:stretch>
            <a:fillRect/>
          </a:stretch>
        </p:blipFill>
        <p:spPr>
          <a:xfrm>
            <a:off x="952499" y="1978973"/>
            <a:ext cx="3529251" cy="2624315"/>
          </a:xfrm>
          <a:prstGeom prst="rect">
            <a:avLst/>
          </a:prstGeom>
        </p:spPr>
      </p:pic>
      <p:pic>
        <p:nvPicPr>
          <p:cNvPr id="6" name="Picture 5" descr="ANPR.tiff"/>
          <p:cNvPicPr>
            <a:picLocks noChangeAspect="1"/>
          </p:cNvPicPr>
          <p:nvPr/>
        </p:nvPicPr>
        <p:blipFill>
          <a:blip r:embed="rId3"/>
          <a:stretch>
            <a:fillRect/>
          </a:stretch>
        </p:blipFill>
        <p:spPr>
          <a:xfrm>
            <a:off x="8147769" y="1646360"/>
            <a:ext cx="4062771" cy="2956928"/>
          </a:xfrm>
          <a:prstGeom prst="rect">
            <a:avLst/>
          </a:prstGeom>
        </p:spPr>
      </p:pic>
      <p:pic>
        <p:nvPicPr>
          <p:cNvPr id="7" name="Picture 6" descr="cameras.tiff"/>
          <p:cNvPicPr>
            <a:picLocks noChangeAspect="1"/>
          </p:cNvPicPr>
          <p:nvPr/>
        </p:nvPicPr>
        <p:blipFill>
          <a:blip r:embed="rId4"/>
          <a:stretch>
            <a:fillRect/>
          </a:stretch>
        </p:blipFill>
        <p:spPr>
          <a:xfrm>
            <a:off x="347968" y="5329008"/>
            <a:ext cx="5259360" cy="2577086"/>
          </a:xfrm>
          <a:prstGeom prst="rect">
            <a:avLst/>
          </a:prstGeom>
        </p:spPr>
      </p:pic>
      <p:pic>
        <p:nvPicPr>
          <p:cNvPr id="8" name="Picture 7" descr="scanner.tiff"/>
          <p:cNvPicPr>
            <a:picLocks noChangeAspect="1"/>
          </p:cNvPicPr>
          <p:nvPr/>
        </p:nvPicPr>
        <p:blipFill>
          <a:blip r:embed="rId5"/>
          <a:stretch>
            <a:fillRect/>
          </a:stretch>
        </p:blipFill>
        <p:spPr>
          <a:xfrm>
            <a:off x="6990083" y="5225520"/>
            <a:ext cx="5630948" cy="4026430"/>
          </a:xfrm>
          <a:prstGeom prst="rect">
            <a:avLst/>
          </a:prstGeom>
        </p:spPr>
      </p:pic>
      <p:pic>
        <p:nvPicPr>
          <p:cNvPr id="9" name="Picture 8" descr="CCTV.tiff"/>
          <p:cNvPicPr>
            <a:picLocks noChangeAspect="1"/>
          </p:cNvPicPr>
          <p:nvPr/>
        </p:nvPicPr>
        <p:blipFill>
          <a:blip r:embed="rId6"/>
          <a:stretch>
            <a:fillRect/>
          </a:stretch>
        </p:blipFill>
        <p:spPr>
          <a:xfrm>
            <a:off x="5283919" y="2159000"/>
            <a:ext cx="2863850" cy="2571750"/>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Crime Prevention and Detection </a:t>
            </a:r>
            <a:r>
              <a:rPr lang="en-GB" i="1" dirty="0" smtClean="0"/>
              <a:t>must</a:t>
            </a:r>
            <a:r>
              <a:rPr lang="en-GB" dirty="0" smtClean="0"/>
              <a:t> breach privacy</a:t>
            </a:r>
            <a:endParaRPr lang="en-GB" dirty="0"/>
          </a:p>
        </p:txBody>
      </p:sp>
      <p:sp>
        <p:nvSpPr>
          <p:cNvPr id="3" name="Text Placeholder 2"/>
          <p:cNvSpPr>
            <a:spLocks noGrp="1"/>
          </p:cNvSpPr>
          <p:nvPr>
            <p:ph type="body" idx="1"/>
          </p:nvPr>
        </p:nvSpPr>
        <p:spPr>
          <a:xfrm>
            <a:off x="952500" y="2603500"/>
            <a:ext cx="11099800" cy="3829155"/>
          </a:xfrm>
        </p:spPr>
        <p:txBody>
          <a:bodyPr/>
          <a:lstStyle/>
          <a:p>
            <a:r>
              <a:rPr lang="en-GB" dirty="0" smtClean="0"/>
              <a:t>Criminals have something to hide</a:t>
            </a:r>
          </a:p>
          <a:p>
            <a:r>
              <a:rPr lang="en-GB" dirty="0" smtClean="0"/>
              <a:t>Law enforcement need to be able to detect things that criminals want to keep private</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6</a:t>
            </a:fld>
            <a:endParaRPr lang="en-US"/>
          </a:p>
        </p:txBody>
      </p:sp>
      <p:pic>
        <p:nvPicPr>
          <p:cNvPr id="5" name="Picture 4" descr="criminal 2.tiff"/>
          <p:cNvPicPr>
            <a:picLocks noChangeAspect="1"/>
          </p:cNvPicPr>
          <p:nvPr/>
        </p:nvPicPr>
        <p:blipFill>
          <a:blip r:embed="rId2"/>
          <a:stretch>
            <a:fillRect/>
          </a:stretch>
        </p:blipFill>
        <p:spPr>
          <a:xfrm>
            <a:off x="8858383" y="5983369"/>
            <a:ext cx="2884805" cy="2622550"/>
          </a:xfrm>
          <a:prstGeom prst="rect">
            <a:avLst/>
          </a:prstGeom>
        </p:spPr>
      </p:pic>
      <p:pic>
        <p:nvPicPr>
          <p:cNvPr id="6" name="Picture 5" descr="criminal.tiff"/>
          <p:cNvPicPr>
            <a:picLocks noChangeAspect="1"/>
          </p:cNvPicPr>
          <p:nvPr/>
        </p:nvPicPr>
        <p:blipFill>
          <a:blip r:embed="rId3"/>
          <a:stretch>
            <a:fillRect/>
          </a:stretch>
        </p:blipFill>
        <p:spPr>
          <a:xfrm>
            <a:off x="10312400" y="2343150"/>
            <a:ext cx="1739900" cy="1689100"/>
          </a:xfrm>
          <a:prstGeom prst="rect">
            <a:avLst/>
          </a:prstGeom>
        </p:spPr>
      </p:pic>
      <p:pic>
        <p:nvPicPr>
          <p:cNvPr id="7" name="Picture 6" descr="FBI.tiff"/>
          <p:cNvPicPr>
            <a:picLocks noChangeAspect="1"/>
          </p:cNvPicPr>
          <p:nvPr/>
        </p:nvPicPr>
        <p:blipFill>
          <a:blip r:embed="rId4"/>
          <a:stretch>
            <a:fillRect/>
          </a:stretch>
        </p:blipFill>
        <p:spPr>
          <a:xfrm>
            <a:off x="1870473" y="5983369"/>
            <a:ext cx="4022558" cy="262255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Metadata</a:t>
            </a:r>
            <a:r>
              <a:rPr lang="en-GB" dirty="0" smtClean="0"/>
              <a:t> in the physical world</a:t>
            </a:r>
            <a:br>
              <a:rPr lang="en-GB" dirty="0" smtClean="0"/>
            </a:br>
            <a:r>
              <a:rPr lang="en-GB" sz="4400" dirty="0" smtClean="0"/>
              <a:t>and in cyberspace</a:t>
            </a:r>
            <a:endParaRPr lang="en-GB" i="1" dirty="0"/>
          </a:p>
        </p:txBody>
      </p:sp>
      <p:sp>
        <p:nvSpPr>
          <p:cNvPr id="3" name="Text Placeholder 2"/>
          <p:cNvSpPr>
            <a:spLocks noGrp="1"/>
          </p:cNvSpPr>
          <p:nvPr>
            <p:ph type="body" idx="1"/>
          </p:nvPr>
        </p:nvSpPr>
        <p:spPr>
          <a:xfrm>
            <a:off x="952500" y="3345041"/>
            <a:ext cx="11099800" cy="6286500"/>
          </a:xfrm>
        </p:spPr>
        <p:txBody>
          <a:bodyPr>
            <a:normAutofit/>
          </a:bodyPr>
          <a:lstStyle/>
          <a:p>
            <a:r>
              <a:rPr lang="en-GB" dirty="0" smtClean="0"/>
              <a:t>Which churches, clinics, charities, political meetings have you attended, when and who with?</a:t>
            </a:r>
          </a:p>
          <a:p>
            <a:r>
              <a:rPr lang="en-GB" dirty="0" smtClean="0"/>
              <a:t>Whom have to written to or spoken to, how often and when?</a:t>
            </a:r>
          </a:p>
          <a:p>
            <a:r>
              <a:rPr lang="en-GB" dirty="0" smtClean="0"/>
              <a:t>What are your regular journeys? Where and when might you be on foot and alone?</a:t>
            </a:r>
          </a:p>
          <a:p>
            <a:r>
              <a:rPr lang="en-GB" dirty="0" smtClean="0"/>
              <a:t>Where did you spend the night? Who else was there? How often do you spend the nights together?</a:t>
            </a:r>
          </a:p>
          <a:p>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7</a:t>
            </a:fld>
            <a:endParaRPr lang="en-US"/>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1099800" cy="2159000"/>
          </a:xfrm>
        </p:spPr>
        <p:txBody>
          <a:bodyPr/>
          <a:lstStyle/>
          <a:p>
            <a:r>
              <a:rPr lang="en-GB" dirty="0" smtClean="0"/>
              <a:t>Metadata in Cyberspace</a:t>
            </a:r>
            <a:endParaRPr lang="en-GB" dirty="0"/>
          </a:p>
        </p:txBody>
      </p:sp>
      <p:sp>
        <p:nvSpPr>
          <p:cNvPr id="3" name="Text Placeholder 2"/>
          <p:cNvSpPr>
            <a:spLocks noGrp="1"/>
          </p:cNvSpPr>
          <p:nvPr>
            <p:ph type="body" idx="1"/>
          </p:nvPr>
        </p:nvSpPr>
        <p:spPr>
          <a:xfrm>
            <a:off x="390755" y="2603500"/>
            <a:ext cx="12614045" cy="7150100"/>
          </a:xfrm>
        </p:spPr>
        <p:txBody>
          <a:bodyPr>
            <a:noAutofit/>
          </a:bodyPr>
          <a:lstStyle/>
          <a:p>
            <a:pPr>
              <a:spcBef>
                <a:spcPts val="1200"/>
              </a:spcBef>
            </a:pPr>
            <a:r>
              <a:rPr lang="en-GB" sz="3200" dirty="0" smtClean="0"/>
              <a:t>What websites have you visited in the past year? In what order? Did you use your credit card?</a:t>
            </a:r>
          </a:p>
          <a:p>
            <a:pPr>
              <a:spcBef>
                <a:spcPts val="1200"/>
              </a:spcBef>
            </a:pPr>
            <a:r>
              <a:rPr lang="en-GB" sz="3200" dirty="0" smtClean="0"/>
              <a:t>Who is in your address book? What network of contacts do you have, within three links? What are the patterns of contact?</a:t>
            </a:r>
          </a:p>
          <a:p>
            <a:pPr>
              <a:spcBef>
                <a:spcPts val="1200"/>
              </a:spcBef>
            </a:pPr>
            <a:r>
              <a:rPr lang="en-GB" sz="3200" dirty="0" smtClean="0"/>
              <a:t>Where do you</a:t>
            </a:r>
            <a:r>
              <a:rPr lang="en-GB" sz="3200" dirty="0" smtClean="0"/>
              <a:t> travel and who do you contact </a:t>
            </a:r>
            <a:r>
              <a:rPr lang="en-GB" sz="3200" dirty="0" smtClean="0"/>
              <a:t>when you are there? </a:t>
            </a:r>
          </a:p>
          <a:p>
            <a:pPr>
              <a:spcBef>
                <a:spcPts val="1200"/>
              </a:spcBef>
            </a:pPr>
            <a:r>
              <a:rPr lang="en-GB" sz="3200" dirty="0" smtClean="0"/>
              <a:t>If you are in corporate finance, what companies are you researching?  Who are you contacting? How often and in what order? Are you using encrypted messaging more?</a:t>
            </a:r>
            <a:endParaRPr lang="en-GB" sz="3200" dirty="0" smtClean="0"/>
          </a:p>
          <a:p>
            <a:pPr>
              <a:spcBef>
                <a:spcPts val="1200"/>
              </a:spcBef>
            </a:pPr>
            <a:r>
              <a:rPr lang="en-GB" sz="3200" dirty="0" smtClean="0"/>
              <a:t>Is MI6 breaking its normal </a:t>
            </a:r>
            <a:r>
              <a:rPr lang="en-GB" sz="3200" dirty="0" smtClean="0"/>
              <a:t>working patterns – working </a:t>
            </a:r>
            <a:r>
              <a:rPr lang="en-GB" sz="3200" dirty="0" smtClean="0"/>
              <a:t>late and </a:t>
            </a:r>
            <a:r>
              <a:rPr lang="en-GB" sz="3200" dirty="0" smtClean="0"/>
              <a:t>ordering pizzas …?</a:t>
            </a:r>
          </a:p>
          <a:p>
            <a:pPr>
              <a:spcBef>
                <a:spcPts val="1200"/>
              </a:spcBef>
              <a:buNone/>
            </a:pPr>
            <a:r>
              <a:rPr lang="en-GB" dirty="0" smtClean="0">
                <a:solidFill>
                  <a:srgbClr val="0000FF"/>
                </a:solidFill>
              </a:rPr>
              <a:t>When </a:t>
            </a:r>
            <a:r>
              <a:rPr lang="en-GB" b="1" dirty="0" smtClean="0">
                <a:solidFill>
                  <a:srgbClr val="0000FF"/>
                </a:solidFill>
              </a:rPr>
              <a:t>metadata </a:t>
            </a:r>
            <a:r>
              <a:rPr lang="en-GB" dirty="0" smtClean="0">
                <a:solidFill>
                  <a:srgbClr val="0000FF"/>
                </a:solidFill>
              </a:rPr>
              <a:t>can reveal</a:t>
            </a:r>
            <a:r>
              <a:rPr lang="en-GB" dirty="0" smtClean="0">
                <a:solidFill>
                  <a:srgbClr val="0000FF"/>
                </a:solidFill>
              </a:rPr>
              <a:t> confidential information</a:t>
            </a:r>
            <a:r>
              <a:rPr lang="en-GB" dirty="0" smtClean="0">
                <a:solidFill>
                  <a:srgbClr val="0000FF"/>
                </a:solidFill>
              </a:rPr>
              <a:t>, should it have the same privacy protection as </a:t>
            </a:r>
            <a:r>
              <a:rPr lang="en-GB" b="1" dirty="0" smtClean="0">
                <a:solidFill>
                  <a:srgbClr val="0000FF"/>
                </a:solidFill>
              </a:rPr>
              <a:t>content</a:t>
            </a:r>
            <a:r>
              <a:rPr lang="en-GB" dirty="0" smtClean="0">
                <a:solidFill>
                  <a:srgbClr val="0000FF"/>
                </a:solidFill>
              </a:rPr>
              <a:t> does? </a:t>
            </a:r>
            <a:endParaRPr lang="en-GB" sz="2400" dirty="0" smtClean="0"/>
          </a:p>
          <a:p>
            <a:pPr>
              <a:spcBef>
                <a:spcPts val="1200"/>
              </a:spcBef>
              <a:buNone/>
            </a:pPr>
            <a:endParaRPr lang="en-GB" sz="2400" dirty="0" smtClean="0">
              <a:solidFill>
                <a:srgbClr val="0000FF"/>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8</a:t>
            </a:fld>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RAEng Report</a:t>
            </a:r>
            <a:br>
              <a:rPr lang="en-GB" dirty="0" smtClean="0"/>
            </a:br>
            <a:r>
              <a:rPr lang="en-GB" sz="4800" dirty="0" smtClean="0">
                <a:solidFill>
                  <a:srgbClr val="000000"/>
                </a:solidFill>
              </a:rPr>
              <a:t>Privacy Rights</a:t>
            </a:r>
            <a:endParaRPr lang="en-GB" dirty="0">
              <a:solidFill>
                <a:srgbClr val="000000"/>
              </a:solidFill>
            </a:endParaRPr>
          </a:p>
        </p:txBody>
      </p:sp>
      <p:sp>
        <p:nvSpPr>
          <p:cNvPr id="3" name="Text Placeholder 2"/>
          <p:cNvSpPr>
            <a:spLocks noGrp="1"/>
          </p:cNvSpPr>
          <p:nvPr>
            <p:ph type="body" idx="1"/>
          </p:nvPr>
        </p:nvSpPr>
        <p:spPr/>
        <p:txBody>
          <a:bodyPr/>
          <a:lstStyle/>
          <a:p>
            <a:r>
              <a:rPr lang="en-US" dirty="0" smtClean="0"/>
              <a:t>privacy as confidentiality</a:t>
            </a:r>
            <a:r>
              <a:rPr lang="en-GB" dirty="0" smtClean="0"/>
              <a:t> </a:t>
            </a:r>
          </a:p>
          <a:p>
            <a:r>
              <a:rPr lang="en-US" dirty="0" smtClean="0"/>
              <a:t>privacy as anonymity</a:t>
            </a:r>
            <a:r>
              <a:rPr lang="en-GB" dirty="0" smtClean="0"/>
              <a:t> </a:t>
            </a:r>
          </a:p>
          <a:p>
            <a:r>
              <a:rPr lang="en-US" dirty="0" smtClean="0"/>
              <a:t>privacy as freedom to be left alone</a:t>
            </a:r>
          </a:p>
          <a:p>
            <a:r>
              <a:rPr lang="en-GB" dirty="0" smtClean="0"/>
              <a:t>privacy as freedom of expression</a:t>
            </a:r>
          </a:p>
          <a:p>
            <a:r>
              <a:rPr lang="en-US" dirty="0" smtClean="0"/>
              <a:t>privacy as control of personal data</a:t>
            </a:r>
            <a:r>
              <a:rPr lang="en-GB" dirty="0" smtClean="0"/>
              <a:t> </a:t>
            </a:r>
            <a:r>
              <a:rPr lang="en-US" dirty="0" smtClean="0"/>
              <a:t> </a:t>
            </a:r>
          </a:p>
          <a:p>
            <a:endParaRPr lang="en-GB" dirty="0"/>
          </a:p>
        </p:txBody>
      </p:sp>
      <p:pic>
        <p:nvPicPr>
          <p:cNvPr id="4" name="Picture 3" descr="RAEng report.tiff"/>
          <p:cNvPicPr/>
          <p:nvPr/>
        </p:nvPicPr>
        <p:blipFill>
          <a:blip r:embed="rId2"/>
          <a:stretch>
            <a:fillRect/>
          </a:stretch>
        </p:blipFill>
        <p:spPr>
          <a:xfrm>
            <a:off x="9319496" y="0"/>
            <a:ext cx="3685304" cy="4630152"/>
          </a:xfrm>
          <a:prstGeom prst="rect">
            <a:avLst/>
          </a:prstGeom>
        </p:spPr>
      </p:pic>
      <p:sp>
        <p:nvSpPr>
          <p:cNvPr id="5" name="Slide Number Placeholder 4"/>
          <p:cNvSpPr>
            <a:spLocks noGrp="1"/>
          </p:cNvSpPr>
          <p:nvPr>
            <p:ph type="sldNum" sz="quarter" idx="2"/>
          </p:nvPr>
        </p:nvSpPr>
        <p:spPr/>
        <p:txBody>
          <a:bodyPr/>
          <a:lstStyle/>
          <a:p>
            <a:fld id="{86CB4B4D-7CA3-9044-876B-883B54F8677D}" type="slidenum">
              <a:rPr lang="en-US" smtClean="0"/>
              <a:pPr/>
              <a:t>9</a:t>
            </a:fld>
            <a:endParaRPr lang="en-US"/>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7094</TotalTime>
  <Words>1905</Words>
  <Application>Microsoft Macintosh PowerPoint</Application>
  <PresentationFormat>Custom</PresentationFormat>
  <Paragraphs>176</Paragraphs>
  <Slides>42</Slides>
  <Notes>0</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White</vt:lpstr>
      <vt:lpstr>Dilemmas of Privacy and Surveillance</vt:lpstr>
      <vt:lpstr>Cyberspace: The Fifth Dimension</vt:lpstr>
      <vt:lpstr>Personal Data and Privacy a human right</vt:lpstr>
      <vt:lpstr>Privacy in the Physical World</vt:lpstr>
      <vt:lpstr>Technology Erodes Physical Privacy</vt:lpstr>
      <vt:lpstr>Crime Prevention and Detection must breach privacy</vt:lpstr>
      <vt:lpstr>Metadata in the physical world and in cyberspace</vt:lpstr>
      <vt:lpstr>Metadata in Cyberspace</vt:lpstr>
      <vt:lpstr>The RAEng Report Privacy Rights</vt:lpstr>
      <vt:lpstr>The RAEng Report Privacy and conflicting values</vt:lpstr>
      <vt:lpstr>The RAEng Report Much has changed in 10 years …</vt:lpstr>
      <vt:lpstr>Government Surveillance:  What did Edward Snowden reveal, and why? </vt:lpstr>
      <vt:lpstr>What Did Snowden Reveal?</vt:lpstr>
      <vt:lpstr>What Did Snowden Reveal?</vt:lpstr>
      <vt:lpstr>Slide 15</vt:lpstr>
      <vt:lpstr>Slide 16</vt:lpstr>
      <vt:lpstr>Slide 17</vt:lpstr>
      <vt:lpstr>Slide 18</vt:lpstr>
      <vt:lpstr>Slide 19</vt:lpstr>
      <vt:lpstr>Slide 20</vt:lpstr>
      <vt:lpstr>Slide 21</vt:lpstr>
      <vt:lpstr>Privacy Enhancing Technology</vt:lpstr>
      <vt:lpstr>Slide 23</vt:lpstr>
      <vt:lpstr>Slide 24</vt:lpstr>
      <vt:lpstr>Slide 25</vt:lpstr>
      <vt:lpstr>Slide 26</vt:lpstr>
      <vt:lpstr>Slide 27</vt:lpstr>
      <vt:lpstr>Tor The Onion Router</vt:lpstr>
      <vt:lpstr>The NSA opinion of Tor</vt:lpstr>
      <vt:lpstr>Slide 30</vt:lpstr>
      <vt:lpstr>Why would anyone sacrifice a salary of roughly $200,000, a girlfriend with whom he shared a home in Hawaii, a stable career, and a family he loves?</vt:lpstr>
      <vt:lpstr>Conflicting Requirements</vt:lpstr>
      <vt:lpstr>The UK Investigatory Powers Act sometimes called The Snoopers’ Charter?</vt:lpstr>
      <vt:lpstr>The IPA</vt:lpstr>
      <vt:lpstr>Who can access data under IPA?</vt:lpstr>
      <vt:lpstr>For what purposes? (1)</vt:lpstr>
      <vt:lpstr>For what purposes? (2)</vt:lpstr>
      <vt:lpstr>The CJEU has ruled that …</vt:lpstr>
      <vt:lpstr>Attitudes to privacy differ widely</vt:lpstr>
      <vt:lpstr>Spooks, Geeks and Privacy Activists the dilemmas have not been resolved</vt:lpstr>
      <vt:lpstr>These dilemmas are not new</vt:lpstr>
      <vt:lpstr>How much security is enough but not too much?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Safety-Critical Systems when software is a matter of life and death</dc:title>
  <cp:lastModifiedBy>Martyn Thomas</cp:lastModifiedBy>
  <cp:revision>21</cp:revision>
  <cp:lastPrinted>2017-02-01T19:17:27Z</cp:lastPrinted>
  <dcterms:created xsi:type="dcterms:W3CDTF">2017-01-31T12:19:11Z</dcterms:created>
  <dcterms:modified xsi:type="dcterms:W3CDTF">2017-02-02T10:27:44Z</dcterms:modified>
</cp:coreProperties>
</file>