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63" r:id="rId2"/>
    <p:sldId id="304" r:id="rId3"/>
    <p:sldId id="305" r:id="rId4"/>
    <p:sldId id="264" r:id="rId5"/>
    <p:sldId id="306" r:id="rId6"/>
    <p:sldId id="307" r:id="rId7"/>
    <p:sldId id="265" r:id="rId8"/>
    <p:sldId id="308" r:id="rId9"/>
    <p:sldId id="309" r:id="rId10"/>
    <p:sldId id="266" r:id="rId11"/>
    <p:sldId id="269" r:id="rId12"/>
    <p:sldId id="270" r:id="rId13"/>
    <p:sldId id="310" r:id="rId14"/>
    <p:sldId id="312" r:id="rId15"/>
    <p:sldId id="311" r:id="rId16"/>
    <p:sldId id="316" r:id="rId17"/>
    <p:sldId id="267" r:id="rId18"/>
    <p:sldId id="268" r:id="rId19"/>
    <p:sldId id="315" r:id="rId20"/>
    <p:sldId id="271" r:id="rId21"/>
    <p:sldId id="317" r:id="rId22"/>
    <p:sldId id="276" r:id="rId23"/>
    <p:sldId id="278" r:id="rId24"/>
    <p:sldId id="279" r:id="rId25"/>
    <p:sldId id="280" r:id="rId26"/>
    <p:sldId id="281" r:id="rId27"/>
    <p:sldId id="27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5" r:id="rId37"/>
    <p:sldId id="297" r:id="rId38"/>
    <p:sldId id="298" r:id="rId39"/>
    <p:sldId id="300" r:id="rId40"/>
    <p:sldId id="314" r:id="rId41"/>
    <p:sldId id="301" r:id="rId42"/>
    <p:sldId id="302" r:id="rId43"/>
    <p:sldId id="318" r:id="rId44"/>
    <p:sldId id="319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36"/>
    <a:srgbClr val="C22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20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5DB3-0D96-B74B-8DF4-3A6B5A385AB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1A6B3-3202-ED4C-BB94-1A698249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7442BD-0764-7241-A020-B98ECF2BEEDB}" type="slidenum">
              <a:rPr lang="en-GB" sz="1200">
                <a:latin typeface="Arial" charset="0"/>
              </a:rPr>
              <a:pPr eaLnBrk="1" hangingPunct="1"/>
              <a:t>24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9CF4-DE19-1E4E-B600-6E1DA991B9D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D0DB-A35E-114E-AEA3-D0998794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http://www.edin-ga.org/images/CHOCOLATES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93721" y="339669"/>
            <a:ext cx="6925096" cy="17411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9907" y="464114"/>
            <a:ext cx="692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</a:t>
            </a:r>
            <a:r>
              <a:rPr lang="en-US" sz="3200" dirty="0" smtClean="0">
                <a:solidFill>
                  <a:srgbClr val="FF0000"/>
                </a:solidFill>
              </a:rPr>
              <a:t>How Much </a:t>
            </a:r>
            <a:r>
              <a:rPr lang="en-US" sz="3200" dirty="0" err="1" smtClean="0">
                <a:solidFill>
                  <a:srgbClr val="FF0000"/>
                </a:solidFill>
              </a:rPr>
              <a:t>Maths</a:t>
            </a:r>
            <a:r>
              <a:rPr lang="en-US" sz="3200" dirty="0" smtClean="0">
                <a:solidFill>
                  <a:srgbClr val="FF0000"/>
                </a:solidFill>
              </a:rPr>
              <a:t> Can You Eat?</a:t>
            </a:r>
          </a:p>
          <a:p>
            <a:endParaRPr lang="en-US" sz="3200" dirty="0"/>
          </a:p>
          <a:p>
            <a:r>
              <a:rPr lang="en-US" sz="3200" dirty="0" smtClean="0"/>
              <a:t>                            </a:t>
            </a:r>
            <a:r>
              <a:rPr lang="en-US" sz="3200" dirty="0" smtClean="0">
                <a:solidFill>
                  <a:srgbClr val="0000FF"/>
                </a:solidFill>
              </a:rPr>
              <a:t>Chris Budd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1" descr="logo_sq_crest+text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2" y="4573977"/>
            <a:ext cx="22050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80" y="5340636"/>
            <a:ext cx="37004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" descr="6EeRIu1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5229225"/>
            <a:ext cx="1379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ota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9" y="2033774"/>
            <a:ext cx="4330955" cy="30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8" y="948878"/>
            <a:ext cx="9312534" cy="585152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2015" y="486077"/>
            <a:ext cx="757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solve this and more complicated problems using </a:t>
            </a:r>
            <a:r>
              <a:rPr lang="en-US" sz="2800" dirty="0" err="1" smtClean="0"/>
              <a:t>Dantzig’s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Simplex Algorith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373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120" y="439037"/>
            <a:ext cx="888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more mathematics to predict the </a:t>
            </a:r>
            <a:r>
              <a:rPr lang="en-US" sz="2800" dirty="0" smtClean="0">
                <a:solidFill>
                  <a:srgbClr val="FF0000"/>
                </a:solidFill>
              </a:rPr>
              <a:t>weather</a:t>
            </a:r>
            <a:r>
              <a:rPr lang="en-US" sz="2800" dirty="0" smtClean="0"/>
              <a:t> and determine its </a:t>
            </a:r>
            <a:r>
              <a:rPr lang="en-US" sz="2800" dirty="0" smtClean="0">
                <a:solidFill>
                  <a:srgbClr val="0000FF"/>
                </a:solidFill>
              </a:rPr>
              <a:t>impact on production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6" y="1928629"/>
            <a:ext cx="5222057" cy="39826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32" y="1881589"/>
            <a:ext cx="4922787" cy="39826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120" y="6162204"/>
            <a:ext cx="78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Effect of temperature on cocoa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4637" y="4954858"/>
            <a:ext cx="6615976" cy="17091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495" y="674236"/>
            <a:ext cx="750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Fishes in the sea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14941137-swarm-of-silver-fishes-in-the-blue-sea-Stock-Photo-sea-fish-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95" y="533117"/>
            <a:ext cx="4443805" cy="2960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495" y="1803189"/>
            <a:ext cx="3292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Mathematics is also used to predict and to control fish stocks and fishing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9" y="5246924"/>
            <a:ext cx="509270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942" y="3794538"/>
            <a:ext cx="924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f(t)</a:t>
            </a:r>
            <a:r>
              <a:rPr lang="en-US" sz="2400" dirty="0" smtClean="0">
                <a:solidFill>
                  <a:srgbClr val="FF0000"/>
                </a:solidFill>
              </a:rPr>
              <a:t>:  amount of fish                      </a:t>
            </a:r>
            <a:r>
              <a:rPr lang="en-US" sz="2400" dirty="0" smtClean="0"/>
              <a:t>k:     </a:t>
            </a:r>
            <a:r>
              <a:rPr lang="en-US" sz="2400" dirty="0" smtClean="0">
                <a:solidFill>
                  <a:srgbClr val="FF0000"/>
                </a:solidFill>
              </a:rPr>
              <a:t>maximum sustainable population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a(t): </a:t>
            </a:r>
            <a:r>
              <a:rPr lang="en-US" sz="2400" dirty="0" smtClean="0">
                <a:solidFill>
                  <a:srgbClr val="FF0000"/>
                </a:solidFill>
              </a:rPr>
              <a:t>growth rate of the fish     </a:t>
            </a:r>
            <a:r>
              <a:rPr lang="en-US" sz="2400" dirty="0" smtClean="0"/>
              <a:t>b(t):    </a:t>
            </a:r>
            <a:r>
              <a:rPr lang="en-US" sz="2400" dirty="0" smtClean="0">
                <a:solidFill>
                  <a:srgbClr val="FF0000"/>
                </a:solidFill>
              </a:rPr>
              <a:t>harvesting rate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5793" y="5246924"/>
            <a:ext cx="164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Logistic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571" y="454717"/>
            <a:ext cx="797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 How to keep food fresh and test it for freshness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19f4c9303325f8b13aa96f652c4c2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2" y="3026221"/>
            <a:ext cx="4068344" cy="3659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198" y="1426872"/>
            <a:ext cx="91871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 advance in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 </a:t>
            </a:r>
            <a:r>
              <a:rPr lang="en-US" sz="2400" dirty="0" smtClean="0">
                <a:solidFill>
                  <a:srgbClr val="0000FF"/>
                </a:solidFill>
              </a:rPr>
              <a:t>Laws of thermodynamics     </a:t>
            </a:r>
            <a:r>
              <a:rPr lang="en-US" sz="2400" dirty="0" smtClean="0"/>
              <a:t>(Kelvin</a:t>
            </a:r>
            <a:r>
              <a:rPr lang="en-US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Led directly to the development of </a:t>
            </a:r>
            <a:r>
              <a:rPr lang="en-US" sz="2400" dirty="0" smtClean="0">
                <a:solidFill>
                  <a:srgbClr val="FF0000"/>
                </a:solidFill>
              </a:rPr>
              <a:t>refrigeration to store </a:t>
            </a:r>
            <a:r>
              <a:rPr lang="en-US" sz="2400" dirty="0" smtClean="0"/>
              <a:t>fresh food.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7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zf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89" y="831035"/>
            <a:ext cx="6561703" cy="439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19" y="5707490"/>
            <a:ext cx="873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Q. How do we safely freeze food and keep it frozen?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38975" y="4798050"/>
            <a:ext cx="8403230" cy="14895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92749" y="1426871"/>
            <a:ext cx="3527476" cy="1144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28" y="1687324"/>
            <a:ext cx="2273300" cy="48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75" y="360638"/>
            <a:ext cx="758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Basic equation for all frozen food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74" y="3010540"/>
            <a:ext cx="680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                   N: Enthalpy          T: Temperature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75" y="3935654"/>
            <a:ext cx="857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extend to a Stefan problem to work out the frozen region</a:t>
            </a:r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6" y="5151773"/>
            <a:ext cx="7670299" cy="7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R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3" y="1212246"/>
            <a:ext cx="7066654" cy="528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341" y="297918"/>
            <a:ext cx="764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Used to design and maintain huge freezer </a:t>
            </a:r>
            <a:r>
              <a:rPr lang="en-US" sz="2400" dirty="0" err="1" smtClean="0">
                <a:solidFill>
                  <a:srgbClr val="3366FF"/>
                </a:solidFill>
              </a:rPr>
              <a:t>wharehouses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7" y="1928624"/>
            <a:ext cx="2508424" cy="299321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074" y="407678"/>
            <a:ext cx="788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      I’m Forever Blowing Bubbles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74" y="1223031"/>
            <a:ext cx="856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Mathematics can be used to put the foam onto beer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42" y="1928624"/>
            <a:ext cx="4421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Lager:</a:t>
            </a:r>
          </a:p>
          <a:p>
            <a:endParaRPr lang="en-US" sz="2400" dirty="0"/>
          </a:p>
          <a:p>
            <a:r>
              <a:rPr lang="en-US" sz="2400" dirty="0" smtClean="0"/>
              <a:t>Foam is made by bubbles of Carbon Dioxide</a:t>
            </a:r>
          </a:p>
          <a:p>
            <a:endParaRPr lang="en-US" sz="2400" dirty="0"/>
          </a:p>
          <a:p>
            <a:r>
              <a:rPr lang="en-US" sz="2400" dirty="0" smtClean="0"/>
              <a:t>Small bubbles are eaten up by larger ones   </a:t>
            </a:r>
            <a:r>
              <a:rPr lang="en-US" sz="2400" dirty="0" smtClean="0">
                <a:solidFill>
                  <a:srgbClr val="0000FF"/>
                </a:solidFill>
              </a:rPr>
              <a:t>(Oswald Ripening)</a:t>
            </a:r>
          </a:p>
          <a:p>
            <a:endParaRPr lang="en-US" sz="2400" dirty="0" smtClean="0"/>
          </a:p>
          <a:p>
            <a:r>
              <a:rPr lang="en-US" sz="2400" dirty="0" smtClean="0"/>
              <a:t>Large bubbles make a pattern discovered by </a:t>
            </a:r>
            <a:r>
              <a:rPr lang="en-US" sz="2400" dirty="0" smtClean="0">
                <a:solidFill>
                  <a:srgbClr val="0000FF"/>
                </a:solidFill>
              </a:rPr>
              <a:t>von Neumann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Eventually burst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 descr="John-von-Neumann-and-the--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70" y="5237444"/>
            <a:ext cx="2256659" cy="1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1" y="320544"/>
            <a:ext cx="3465399" cy="337118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437" y="439037"/>
            <a:ext cx="7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taste of Ireland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98" y="1834549"/>
            <a:ext cx="36522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Bubbles in Guinness are smaller and longer lasting than those in other beers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3810219"/>
            <a:ext cx="8512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by introducing Nitrogen into the beer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3366FF"/>
                </a:solidFill>
              </a:rPr>
              <a:t>In a pub this uses a pipe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In a can it uses a widget  … lots of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Guinness-widget-obraz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1" y="4554118"/>
            <a:ext cx="2832990" cy="20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0391" y="188159"/>
            <a:ext cx="5471519" cy="655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csi_the_initiation_of_guinness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-1683946"/>
            <a:ext cx="6707911" cy="9492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3595" y="533117"/>
            <a:ext cx="1928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Important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paper from the MACSI group in Limerick Ireland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397" y="4029736"/>
            <a:ext cx="2210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Who says mathematicians can’t have fun!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074" y="454716"/>
            <a:ext cx="830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Nothing could be more important to us than food and drink!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pin-food-and-drink-desktop-wallpapers-photos-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6" y="1662942"/>
            <a:ext cx="5543023" cy="3464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146" y="5785888"/>
            <a:ext cx="852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Food and drink is </a:t>
            </a:r>
            <a:r>
              <a:rPr lang="en-US" sz="2800" dirty="0" smtClean="0">
                <a:solidFill>
                  <a:srgbClr val="FF0000"/>
                </a:solidFill>
              </a:rPr>
              <a:t>THE</a:t>
            </a:r>
            <a:r>
              <a:rPr lang="en-US" sz="2800" dirty="0" smtClean="0">
                <a:solidFill>
                  <a:srgbClr val="0000FF"/>
                </a:solidFill>
              </a:rPr>
              <a:t> largest industry in the world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43" y="1191673"/>
            <a:ext cx="8893157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Quality of Guinness in Dublin was monitored by using advanced statistical methods developed by </a:t>
            </a:r>
            <a:r>
              <a:rPr lang="en-US" sz="2400" dirty="0" err="1" smtClean="0">
                <a:solidFill>
                  <a:srgbClr val="0000FF"/>
                </a:solidFill>
              </a:rPr>
              <a:t>Ghosset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He developed a test to determine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f two batches of Guinness were</a:t>
            </a:r>
          </a:p>
          <a:p>
            <a:r>
              <a:rPr lang="en-US" sz="2400" dirty="0" smtClean="0"/>
              <a:t>Significantly from each other.</a:t>
            </a:r>
          </a:p>
          <a:p>
            <a:endParaRPr lang="en-US" sz="2400" dirty="0"/>
          </a:p>
          <a:p>
            <a:r>
              <a:rPr lang="en-US" sz="2400" dirty="0" smtClean="0"/>
              <a:t>Published the test in 1908 under the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seudonym of </a:t>
            </a:r>
            <a:r>
              <a:rPr lang="en-US" sz="2400" dirty="0" smtClean="0">
                <a:solidFill>
                  <a:srgbClr val="FF0000"/>
                </a:solidFill>
              </a:rPr>
              <a:t>Student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Since then it has been known as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Student’s t-test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It 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dirty="0" smtClean="0"/>
              <a:t>as very wide applications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92" y="2399032"/>
            <a:ext cx="2976918" cy="336133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19" y="360638"/>
            <a:ext cx="909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Why statisticians </a:t>
            </a:r>
            <a:r>
              <a:rPr lang="en-US" sz="2800" dirty="0" err="1" smtClean="0">
                <a:solidFill>
                  <a:srgbClr val="FF0000"/>
                </a:solidFill>
              </a:rPr>
              <a:t>couldn</a:t>
            </a:r>
            <a:r>
              <a:rPr lang="fr-FR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smtClean="0">
                <a:solidFill>
                  <a:srgbClr val="FF0000"/>
                </a:solidFill>
              </a:rPr>
              <a:t>t </a:t>
            </a:r>
            <a:r>
              <a:rPr lang="en-US" sz="2800" dirty="0" err="1" smtClean="0">
                <a:solidFill>
                  <a:srgbClr val="FF0000"/>
                </a:solidFill>
              </a:rPr>
              <a:t>organise</a:t>
            </a:r>
            <a:r>
              <a:rPr lang="en-US" sz="2800" dirty="0" smtClean="0">
                <a:solidFill>
                  <a:srgbClr val="FF0000"/>
                </a:solidFill>
              </a:rPr>
              <a:t> a piss up in a brewery!!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95209237_c03fa463c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99" y="2839705"/>
            <a:ext cx="6494474" cy="3645024"/>
          </a:xfrm>
          <a:prstGeom prst="rect">
            <a:avLst/>
          </a:prstGeom>
        </p:spPr>
      </p:pic>
      <p:pic>
        <p:nvPicPr>
          <p:cNvPr id="5" name="Picture 4" descr="British_Science_Associatio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5" y="35096"/>
            <a:ext cx="2663489" cy="26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. Incubation of eggs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+mn-lt"/>
              </a:rPr>
              <a:t>Often have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incubate eggs artificially</a:t>
            </a:r>
            <a:endParaRPr lang="en-US" dirty="0">
              <a:latin typeface="+mn-lt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457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Need to control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Temperature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Humidity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Turning of the egg</a:t>
            </a:r>
            <a:endParaRPr lang="en-US" dirty="0">
              <a:latin typeface="+mn-lt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0" y="4419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772400" y="4876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05800" y="2895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670925" y="256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823325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038600" y="3429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1000" y="5410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9585325" y="4465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9471025" y="4640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93948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460625" y="4411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14400" y="5486400"/>
            <a:ext cx="630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Very sensitive to the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turning strategy!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819400" y="5105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7432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276600" y="5257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0"/>
            <a:ext cx="67818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219200" y="6096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Eggs are turned by mother every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20 minutes</a:t>
            </a:r>
            <a:endParaRPr lang="en-US" dirty="0">
              <a:latin typeface="+mn-lt"/>
            </a:endParaRPr>
          </a:p>
        </p:txBody>
      </p:sp>
      <p:pic>
        <p:nvPicPr>
          <p:cNvPr id="19479" name="Picture 23" descr="zooe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4417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engui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06" y="5238750"/>
            <a:ext cx="110177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pengui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91" y="4953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5029200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Blastoderm</a:t>
            </a:r>
            <a:r>
              <a:rPr lang="en-US" dirty="0">
                <a:latin typeface="+mn-lt"/>
              </a:rPr>
              <a:t> of lower density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9900"/>
                </a:solidFill>
                <a:latin typeface="+mn-lt"/>
              </a:rPr>
              <a:t>Yolk</a:t>
            </a:r>
            <a:r>
              <a:rPr lang="en-US" dirty="0">
                <a:latin typeface="+mn-lt"/>
              </a:rPr>
              <a:t> is free to rotate</a:t>
            </a:r>
          </a:p>
        </p:txBody>
      </p:sp>
      <p:pic>
        <p:nvPicPr>
          <p:cNvPr id="21509" name="Picture 5" descr="pengu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172200" y="16002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8" descr="zoo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43438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val 4"/>
          <p:cNvSpPr>
            <a:spLocks noChangeArrowheads="1"/>
          </p:cNvSpPr>
          <p:nvPr/>
        </p:nvSpPr>
        <p:spPr bwMode="auto">
          <a:xfrm>
            <a:off x="3657600" y="1600200"/>
            <a:ext cx="1371600" cy="1371600"/>
          </a:xfrm>
          <a:prstGeom prst="ellipse">
            <a:avLst/>
          </a:prstGeom>
          <a:solidFill>
            <a:srgbClr val="FF990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4191000" y="15240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04800" y="366537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Conduction of heat … this is what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Bristol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zoo believed!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9900"/>
                </a:solidFill>
                <a:latin typeface="+mn-lt"/>
              </a:rPr>
              <a:t>Dispersal of nutrients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CC66FF"/>
                </a:solidFill>
                <a:latin typeface="+mn-lt"/>
              </a:rPr>
              <a:t>Removal </a:t>
            </a:r>
            <a:r>
              <a:rPr lang="en-US" dirty="0" smtClean="0">
                <a:solidFill>
                  <a:srgbClr val="CC66FF"/>
                </a:solidFill>
                <a:latin typeface="+mn-lt"/>
              </a:rPr>
              <a:t>of waste products</a:t>
            </a:r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905000" y="243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66FF"/>
                </a:solidFill>
                <a:latin typeface="+mn-lt"/>
              </a:rPr>
              <a:t>Some possible reasons for turning eggs …</a:t>
            </a:r>
            <a:r>
              <a:rPr lang="en-US" dirty="0">
                <a:solidFill>
                  <a:srgbClr val="CC66FF"/>
                </a:solidFill>
              </a:rPr>
              <a:t>.</a:t>
            </a:r>
          </a:p>
        </p:txBody>
      </p:sp>
      <p:pic>
        <p:nvPicPr>
          <p:cNvPr id="22532" name="Picture 6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6081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engui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56" y="43434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4191000" y="4524960"/>
            <a:ext cx="2057400" cy="1245246"/>
          </a:xfrm>
          <a:prstGeom prst="roundRect">
            <a:avLst>
              <a:gd name="adj" fmla="val 16667"/>
            </a:avLst>
          </a:prstGeom>
          <a:solidFill>
            <a:srgbClr val="FF99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87450" y="228600"/>
            <a:ext cx="749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Modelling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the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conduction of the heat</a:t>
            </a:r>
            <a:endParaRPr lang="en-US" dirty="0">
              <a:latin typeface="+mn-lt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Radius of egg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R = 2cm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Temperature =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Thermal diffusivity    k =    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7093"/>
              </p:ext>
            </p:extLst>
          </p:nvPr>
        </p:nvGraphicFramePr>
        <p:xfrm>
          <a:off x="3720660" y="3218280"/>
          <a:ext cx="19240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4" imgW="952500" imgH="203200" progId="Equation.3">
                  <p:embed/>
                </p:oleObj>
              </mc:Choice>
              <mc:Fallback>
                <p:oleObj name="Equation" r:id="rId4" imgW="952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660" y="3218280"/>
                        <a:ext cx="19240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Q.  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Is turning needed to maintain an even temperature</a:t>
            </a:r>
            <a:r>
              <a:rPr lang="en-US" dirty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43000" y="4876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n-lt"/>
              </a:rPr>
              <a:t>Heat equation</a:t>
            </a:r>
            <a:endParaRPr lang="en-US" dirty="0">
              <a:latin typeface="+mn-lt"/>
            </a:endParaRP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4495800" y="4648200"/>
          <a:ext cx="15684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6" imgW="698500" imgH="368300" progId="Equation.3">
                  <p:embed/>
                </p:oleObj>
              </mc:Choice>
              <mc:Fallback>
                <p:oleObj name="Equation" r:id="rId6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15684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36" name="Picture 20" descr="pengui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1336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5" descr="pengui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65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6400800" y="4800600"/>
            <a:ext cx="1219200" cy="304800"/>
          </a:xfrm>
          <a:prstGeom prst="line">
            <a:avLst/>
          </a:prstGeom>
          <a:noFill/>
          <a:ln w="38100">
            <a:solidFill>
              <a:srgbClr val="E885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620000" y="37338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2600"/>
            <a:ext cx="8478838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09600" y="5867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+mj-lt"/>
              </a:rPr>
              <a:t>Too short!!!  Consistent with results from incubator</a:t>
            </a:r>
            <a:endParaRPr lang="en-US" dirty="0">
              <a:latin typeface="+mj-lt"/>
            </a:endParaRPr>
          </a:p>
        </p:txBody>
      </p:sp>
      <p:pic>
        <p:nvPicPr>
          <p:cNvPr id="111636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9144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914400"/>
            <a:ext cx="1312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pengu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312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715000" y="4800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 minutes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minutes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295400" y="4724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seconds</a:t>
            </a:r>
          </a:p>
        </p:txBody>
      </p:sp>
    </p:spTree>
    <p:extLst>
      <p:ext uri="{BB962C8B-B14F-4D97-AF65-F5344CB8AC3E}">
        <p14:creationId xmlns:p14="http://schemas.microsoft.com/office/powerpoint/2010/main" val="71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18" y="520812"/>
            <a:ext cx="3072834" cy="312030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305" y="439037"/>
            <a:ext cx="705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. How to cook a potato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05" y="1207350"/>
            <a:ext cx="5549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Cavity Magnetron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Invented by Randall and Boot during the war to produce high power radar waves at </a:t>
            </a:r>
            <a:r>
              <a:rPr lang="en-US" sz="2400" dirty="0" err="1" smtClean="0">
                <a:solidFill>
                  <a:srgbClr val="0000FF"/>
                </a:solidFill>
              </a:rPr>
              <a:t>centimetre</a:t>
            </a:r>
            <a:r>
              <a:rPr lang="en-US" sz="2400" dirty="0" smtClean="0">
                <a:solidFill>
                  <a:srgbClr val="0000FF"/>
                </a:solidFill>
              </a:rPr>
              <a:t> wavelengths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microwav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88" y="3685166"/>
            <a:ext cx="2340104" cy="3031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05" y="4139493"/>
            <a:ext cx="526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Realised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Percy Spencer </a:t>
            </a:r>
            <a:r>
              <a:rPr lang="en-US" sz="2400" dirty="0" smtClean="0"/>
              <a:t>that microwaves could be used to heat food </a:t>
            </a:r>
            <a:r>
              <a:rPr lang="en-US" sz="2400" dirty="0" smtClean="0">
                <a:solidFill>
                  <a:srgbClr val="0000FF"/>
                </a:solidFill>
              </a:rPr>
              <a:t>(candy)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He invented the microwave cooker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Microwave cooker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43" name="Picture 3" descr="microwa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6819900" cy="4525963"/>
          </a:xfrm>
        </p:spPr>
      </p:pic>
    </p:spTree>
    <p:extLst>
      <p:ext uri="{BB962C8B-B14F-4D97-AF65-F5344CB8AC3E}">
        <p14:creationId xmlns:p14="http://schemas.microsoft.com/office/powerpoint/2010/main" val="41501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rgbClr val="CC66FF"/>
                </a:solidFill>
                <a:latin typeface="+mj-lt"/>
              </a:rPr>
              <a:t>How safe is microwave cooking?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45978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If you cook a potato in a microwave cooker what gets hotter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The outside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The middle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Somewhere else?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8137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What is the best design of a microwave cooker?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Mode stirred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dirty="0">
                <a:latin typeface="+mj-lt"/>
              </a:rPr>
              <a:t> Turntable</a:t>
            </a:r>
          </a:p>
        </p:txBody>
      </p:sp>
      <p:pic>
        <p:nvPicPr>
          <p:cNvPr id="2" name="Picture 1" descr="pota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6" y="1857013"/>
            <a:ext cx="4561488" cy="32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0" y="1458234"/>
            <a:ext cx="74625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Agri</a:t>
            </a:r>
            <a:r>
              <a:rPr lang="en-US" sz="2400" dirty="0" smtClean="0">
                <a:solidFill>
                  <a:srgbClr val="0000FF"/>
                </a:solidFill>
              </a:rPr>
              <a:t>-science is 6</a:t>
            </a:r>
            <a:r>
              <a:rPr lang="en-US" sz="2400" baseline="30000" dirty="0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 on the list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r>
              <a:rPr lang="en-US" sz="2400" dirty="0" smtClean="0"/>
              <a:t>HM Government’s 8 Great Technologies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Food industry is worth </a:t>
            </a:r>
            <a:r>
              <a:rPr lang="en-US" sz="2400" dirty="0" smtClean="0">
                <a:solidFill>
                  <a:srgbClr val="000000"/>
                </a:solidFill>
              </a:rPr>
              <a:t>£100 </a:t>
            </a:r>
            <a:r>
              <a:rPr lang="en-US" sz="2400" dirty="0" err="1" smtClean="0">
                <a:solidFill>
                  <a:srgbClr val="000000"/>
                </a:solidFill>
              </a:rPr>
              <a:t>Bn</a:t>
            </a:r>
            <a:r>
              <a:rPr lang="en-US" sz="2400" dirty="0" smtClean="0">
                <a:solidFill>
                  <a:srgbClr val="000000"/>
                </a:solidFill>
              </a:rPr>
              <a:t> per year </a:t>
            </a:r>
            <a:r>
              <a:rPr lang="en-US" sz="2400" dirty="0" smtClean="0">
                <a:solidFill>
                  <a:srgbClr val="0000FF"/>
                </a:solidFill>
              </a:rPr>
              <a:t>to the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UK economy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Drink industry alone is worth </a:t>
            </a:r>
            <a:r>
              <a:rPr lang="en-US" sz="2400" dirty="0" smtClean="0">
                <a:solidFill>
                  <a:srgbClr val="000000"/>
                </a:solidFill>
              </a:rPr>
              <a:t>£ 18 </a:t>
            </a:r>
            <a:r>
              <a:rPr lang="en-US" sz="2400" dirty="0" err="1" smtClean="0">
                <a:solidFill>
                  <a:srgbClr val="000000"/>
                </a:solidFill>
              </a:rPr>
              <a:t>Bn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per year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5 </a:t>
            </a:r>
            <a:r>
              <a:rPr lang="en-US" sz="2400" dirty="0" err="1" smtClean="0">
                <a:solidFill>
                  <a:srgbClr val="0000FF"/>
                </a:solidFill>
              </a:rPr>
              <a:t>Bn</a:t>
            </a:r>
            <a:r>
              <a:rPr lang="en-US" sz="2400" dirty="0" smtClean="0">
                <a:solidFill>
                  <a:srgbClr val="0000FF"/>
                </a:solidFill>
              </a:rPr>
              <a:t> Pints are drunk per year – 2 per person per week in the UK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We need to grow more food in the next 50 years than in the last 1 000 if we are to feed the world’s population.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6155" y="297918"/>
            <a:ext cx="5816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Some food facts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59" y="486077"/>
            <a:ext cx="1755899" cy="272830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493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Thermal image of the food surface after 5 minutes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heating (stirred oven)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3667" name="Picture 3" descr="6505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06575"/>
            <a:ext cx="7127875" cy="4240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Turntable oven, thermal image taken after 5 minutes heating</a:t>
            </a:r>
          </a:p>
        </p:txBody>
      </p:sp>
      <p:pic>
        <p:nvPicPr>
          <p:cNvPr id="122883" name="Picture 3" descr="F0607-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7921625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4067175" y="4076700"/>
            <a:ext cx="1801813" cy="23050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0" y="63912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/>
              <a:t>Cold Spot</a:t>
            </a:r>
          </a:p>
        </p:txBody>
      </p:sp>
    </p:spTree>
    <p:extLst>
      <p:ext uri="{BB962C8B-B14F-4D97-AF65-F5344CB8AC3E}">
        <p14:creationId xmlns:p14="http://schemas.microsoft.com/office/powerpoint/2010/main" val="8583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Thermal image of cross section after 3 minutes heating</a:t>
            </a:r>
          </a:p>
        </p:txBody>
      </p:sp>
      <p:pic>
        <p:nvPicPr>
          <p:cNvPr id="120835" name="Picture 3" descr="1000c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7129463" cy="42433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micro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268413"/>
            <a:ext cx="71612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CA0J3F7TCAMV04DUCANGVR6YCAOUL9LKCA4H04R9CAWRCZEYCAO6ARH8CALESWD3CAGD73A9CA9M7EGXCADF4613CATCE3TBCA4LQO4ECAHVFN69CAL8IXQVCA6YZL6NCAZB9CMBCABZM50PCATG3Z3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6613"/>
            <a:ext cx="7191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404813"/>
            <a:ext cx="5539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Cavity ..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Maxwells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equations here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55875" y="1052513"/>
            <a:ext cx="1584325" cy="1871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72000" y="5157788"/>
            <a:ext cx="30956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Foodstuff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859338" y="3860800"/>
            <a:ext cx="73025" cy="1223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69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1CA0J3F7TCAMV04DUCANGVR6YCAOUL9LKCA4H04R9CAWRCZEYCAO6ARH8CALESWD3CAGD73A9CA9M7EGXCADF4613CATCE3TBCA4LQO4ECAHVFN69CAL8IXQVCA6YZL6NCAZB9CMBCABZM50PCATG3Z3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584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sli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92375"/>
            <a:ext cx="5888038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076825" y="17732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800" dirty="0">
                <a:latin typeface="Arial" charset="0"/>
              </a:rPr>
              <a:t>L = 10cm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356100" y="1268413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Starchy food containing moisture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3419475" y="35004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9399" name="Object 12"/>
          <p:cNvGraphicFramePr>
            <a:graphicFrameLocks noChangeAspect="1"/>
          </p:cNvGraphicFramePr>
          <p:nvPr/>
        </p:nvGraphicFramePr>
        <p:xfrm>
          <a:off x="3851275" y="3213100"/>
          <a:ext cx="2619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13100"/>
                        <a:ext cx="26193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41877" y="3692525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Microwaves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6013" y="333375"/>
            <a:ext cx="41036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Close to foodstuff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85" y="5309853"/>
            <a:ext cx="7848600" cy="120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Only really interested in what is happening in the food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Microwaves absorbed and heat food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363" y="2852738"/>
            <a:ext cx="25193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Temperature T, 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Field strength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538" y="1700213"/>
            <a:ext cx="2808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800000"/>
                </a:solidFill>
                <a:latin typeface="+mj-lt"/>
              </a:rPr>
              <a:t>Food surface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203575" y="2205038"/>
            <a:ext cx="73025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908175" y="2708275"/>
            <a:ext cx="13684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29215" y="1208758"/>
            <a:ext cx="187325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6600"/>
                </a:solidFill>
                <a:latin typeface="+mj-lt"/>
              </a:rPr>
              <a:t>Heat loss by radiation and convection</a:t>
            </a:r>
          </a:p>
        </p:txBody>
      </p:sp>
    </p:spTree>
    <p:extLst>
      <p:ext uri="{BB962C8B-B14F-4D97-AF65-F5344CB8AC3E}">
        <p14:creationId xmlns:p14="http://schemas.microsoft.com/office/powerpoint/2010/main" val="22334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400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 smtClean="0">
                <a:solidFill>
                  <a:srgbClr val="FF0000"/>
                </a:solidFill>
              </a:rPr>
              <a:t>omputation of the Electric </a:t>
            </a:r>
            <a:r>
              <a:rPr lang="en-GB" sz="2400" dirty="0">
                <a:solidFill>
                  <a:srgbClr val="FF0000"/>
                </a:solidFill>
              </a:rPr>
              <a:t>Field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>
                <a:solidFill>
                  <a:srgbClr val="FF0000"/>
                </a:solidFill>
              </a:rPr>
              <a:t>Maxwell)</a:t>
            </a:r>
          </a:p>
        </p:txBody>
      </p:sp>
      <p:pic>
        <p:nvPicPr>
          <p:cNvPr id="115715" name="Picture 3" descr="max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5976937" cy="4916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20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CC66FF"/>
                </a:solidFill>
                <a:latin typeface="+mj-lt"/>
              </a:rPr>
              <a:t>Microwaves decrease in strength as they penetrate the food and appear to take on a simple exponential form as the penetrate .. </a:t>
            </a:r>
            <a:r>
              <a:rPr lang="en-GB" sz="2000" dirty="0">
                <a:solidFill>
                  <a:srgbClr val="0000FF"/>
                </a:solidFill>
                <a:latin typeface="+mj-lt"/>
              </a:rPr>
              <a:t>Vital clue!!</a:t>
            </a:r>
          </a:p>
        </p:txBody>
      </p:sp>
    </p:spTree>
    <p:extLst>
      <p:ext uri="{BB962C8B-B14F-4D97-AF65-F5344CB8AC3E}">
        <p14:creationId xmlns:p14="http://schemas.microsoft.com/office/powerpoint/2010/main" val="3781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9388" y="2133600"/>
            <a:ext cx="8785225" cy="4535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49" name="TextBox 3"/>
          <p:cNvSpPr txBox="1">
            <a:spLocks noChangeArrowheads="1"/>
          </p:cNvSpPr>
          <p:nvPr/>
        </p:nvSpPr>
        <p:spPr bwMode="auto">
          <a:xfrm>
            <a:off x="287338" y="188913"/>
            <a:ext cx="8677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CC66FF"/>
                </a:solidFill>
                <a:latin typeface="+mn-lt"/>
              </a:rPr>
              <a:t>The resulting model.</a:t>
            </a: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defRPr/>
            </a:pPr>
            <a:endParaRPr lang="en-US" dirty="0" smtClean="0">
              <a:latin typeface="+mn-lt"/>
            </a:endParaRP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Let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N = Enthalpy of the food </a:t>
            </a:r>
            <a:r>
              <a:rPr lang="en-US" dirty="0" smtClean="0">
                <a:latin typeface="+mn-lt"/>
              </a:rPr>
              <a:t>(thermal energy plus latent heat)</a:t>
            </a:r>
          </a:p>
        </p:txBody>
      </p:sp>
      <p:pic>
        <p:nvPicPr>
          <p:cNvPr id="65539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489200"/>
            <a:ext cx="7531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789363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79963"/>
            <a:ext cx="4991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25" y="4868863"/>
            <a:ext cx="2478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On the boundary </a:t>
            </a:r>
          </a:p>
        </p:txBody>
      </p:sp>
      <p:pic>
        <p:nvPicPr>
          <p:cNvPr id="65543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15025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613" y="5876925"/>
            <a:ext cx="5383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Uniform (stirrer), sine-wave (turntable)</a:t>
            </a:r>
          </a:p>
        </p:txBody>
      </p:sp>
    </p:spTree>
    <p:extLst>
      <p:ext uri="{BB962C8B-B14F-4D97-AF65-F5344CB8AC3E}">
        <p14:creationId xmlns:p14="http://schemas.microsoft.com/office/powerpoint/2010/main" val="5579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650W Oven, Mode stirrer</a:t>
            </a:r>
          </a:p>
        </p:txBody>
      </p:sp>
      <p:pic>
        <p:nvPicPr>
          <p:cNvPr id="118787" name="Picture 3" descr="65techc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6696075" cy="5711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877050" y="871538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7968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Compare to data : 650W </a:t>
            </a:r>
            <a:r>
              <a:rPr lang="en-GB" sz="2400" dirty="0">
                <a:solidFill>
                  <a:srgbClr val="FF0000"/>
                </a:solidFill>
              </a:rPr>
              <a:t>Point Temperatures</a:t>
            </a:r>
          </a:p>
        </p:txBody>
      </p:sp>
      <p:pic>
        <p:nvPicPr>
          <p:cNvPr id="119811" name="Picture 3" descr="65techte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908050"/>
            <a:ext cx="6480175" cy="5318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3" y="6308725"/>
            <a:ext cx="84963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66FF"/>
                </a:solidFill>
                <a:latin typeface="+mj-lt"/>
              </a:rPr>
              <a:t>Very good agreement</a:t>
            </a:r>
          </a:p>
        </p:txBody>
      </p:sp>
      <p:sp>
        <p:nvSpPr>
          <p:cNvPr id="68612" name="Smiley Face 4"/>
          <p:cNvSpPr>
            <a:spLocks noChangeArrowheads="1"/>
          </p:cNvSpPr>
          <p:nvPr/>
        </p:nvSpPr>
        <p:spPr bwMode="auto">
          <a:xfrm>
            <a:off x="4537075" y="6198965"/>
            <a:ext cx="466725" cy="5095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734" y="344957"/>
            <a:ext cx="655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7. Where are the bees?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ees460_1097258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2" y="3345704"/>
            <a:ext cx="4311358" cy="297329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Picture 5" descr="Albert-Einst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26" y="541632"/>
            <a:ext cx="2803212" cy="233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619" y="1332793"/>
            <a:ext cx="547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Einstein:</a:t>
            </a:r>
            <a:r>
              <a:rPr lang="en-US" sz="2400" dirty="0" smtClean="0"/>
              <a:t> </a:t>
            </a:r>
            <a:r>
              <a:rPr lang="en-US" sz="2400" i="1" dirty="0" smtClean="0"/>
              <a:t>The possible loss of the bees is the greatest threat to mankind</a:t>
            </a:r>
            <a:endParaRPr lang="en-US" sz="2400" i="1" dirty="0"/>
          </a:p>
        </p:txBody>
      </p:sp>
      <p:pic>
        <p:nvPicPr>
          <p:cNvPr id="8" name="Picture 7" descr="1-adigitalbee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2" y="3345704"/>
            <a:ext cx="408771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7509" y="439036"/>
            <a:ext cx="592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But, can </a:t>
            </a:r>
            <a:r>
              <a:rPr lang="en-US" sz="2800" dirty="0" err="1" smtClean="0">
                <a:solidFill>
                  <a:srgbClr val="FF0000"/>
                </a:solidFill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</a:rPr>
              <a:t> feed the world?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13" y="5001910"/>
            <a:ext cx="8654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Often asked question when I give a </a:t>
            </a:r>
            <a:r>
              <a:rPr lang="en-US" sz="2800" dirty="0" err="1" smtClean="0"/>
              <a:t>maths</a:t>
            </a:r>
            <a:r>
              <a:rPr lang="en-US" sz="2800" dirty="0" smtClean="0"/>
              <a:t> talk at school is:</a:t>
            </a:r>
          </a:p>
          <a:p>
            <a:endParaRPr lang="en-US" sz="2800" dirty="0"/>
          </a:p>
          <a:p>
            <a:r>
              <a:rPr lang="en-US" sz="2800" i="1" dirty="0" smtClean="0">
                <a:solidFill>
                  <a:srgbClr val="3366FF"/>
                </a:solidFill>
              </a:rPr>
              <a:t>Yes, but how is that helping the starving people in Africa?</a:t>
            </a:r>
            <a:endParaRPr lang="en-US" sz="2800" i="1" dirty="0">
              <a:solidFill>
                <a:srgbClr val="3366FF"/>
              </a:solidFill>
            </a:endParaRPr>
          </a:p>
        </p:txBody>
      </p:sp>
      <p:pic>
        <p:nvPicPr>
          <p:cNvPr id="6" name="Picture 5" descr="cargil_annual_report_feeding_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5" y="1265129"/>
            <a:ext cx="4956051" cy="33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916" y="595837"/>
            <a:ext cx="7180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can help the bees in many ways.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 particular to see how they respond to changes on their environment without disturbing them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7255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" y="3088797"/>
            <a:ext cx="4115725" cy="3078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5316" y="3684779"/>
            <a:ext cx="2806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Bees cluster together to keep themselves warm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Study using the same equation used for frozen food.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0" y="2163833"/>
            <a:ext cx="7901545" cy="37788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850" y="1301437"/>
            <a:ext cx="686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CT Image of a beehive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429" y="6146524"/>
            <a:ext cx="31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[Mark Greco]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29" y="219519"/>
            <a:ext cx="8026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 also use the </a:t>
            </a:r>
            <a:r>
              <a:rPr lang="en-US" sz="2800" dirty="0" err="1" smtClean="0">
                <a:solidFill>
                  <a:srgbClr val="0000FF"/>
                </a:solidFill>
              </a:rPr>
              <a:t>maths</a:t>
            </a:r>
            <a:r>
              <a:rPr lang="en-US" sz="2800" dirty="0" smtClean="0">
                <a:solidFill>
                  <a:srgbClr val="0000FF"/>
                </a:solidFill>
              </a:rPr>
              <a:t> of medical imaging to look inside a beehive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6" y="1865910"/>
            <a:ext cx="5863448" cy="435901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2858" y="642876"/>
            <a:ext cx="573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8. Transport and delivery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" y="1921584"/>
            <a:ext cx="8219018" cy="404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462" y="297918"/>
            <a:ext cx="74312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Food distribution is a complex problem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Especially as food can perish quickly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20" y="658556"/>
            <a:ext cx="848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be planned efficiently by solving a </a:t>
            </a:r>
            <a:r>
              <a:rPr lang="en-US" sz="2400" dirty="0" smtClean="0">
                <a:solidFill>
                  <a:srgbClr val="3366FF"/>
                </a:solidFill>
              </a:rPr>
              <a:t>travelling salesman problem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using </a:t>
            </a:r>
            <a:r>
              <a:rPr lang="en-US" sz="2400" dirty="0">
                <a:solidFill>
                  <a:srgbClr val="3366FF"/>
                </a:solidFill>
              </a:rPr>
              <a:t>stochastic algorithms </a:t>
            </a:r>
          </a:p>
        </p:txBody>
      </p:sp>
      <p:pic>
        <p:nvPicPr>
          <p:cNvPr id="5" name="Picture 4" descr="o1zY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54" y="1456252"/>
            <a:ext cx="6720534" cy="48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502" y="642876"/>
            <a:ext cx="763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conclusion: three mathematicians go into a pub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bd4cc5d73cc456f539c5c78972b0ce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64" y="2195039"/>
            <a:ext cx="6683818" cy="37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945" y="344956"/>
            <a:ext cx="7290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Yes!!!!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64" y="1207349"/>
            <a:ext cx="876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3200" dirty="0" smtClean="0">
                <a:solidFill>
                  <a:srgbClr val="0000FF"/>
                </a:solidFill>
              </a:rPr>
              <a:t>Farm to Fork </a:t>
            </a:r>
            <a:r>
              <a:rPr lang="en-US" sz="2400" dirty="0" smtClean="0"/>
              <a:t>Mathematics plays an essential role in predicting, </a:t>
            </a:r>
            <a:r>
              <a:rPr lang="en-US" sz="2400" dirty="0" err="1" smtClean="0"/>
              <a:t>optimising</a:t>
            </a:r>
            <a:r>
              <a:rPr lang="en-US" sz="2400" dirty="0" smtClean="0"/>
              <a:t> and controlling the following food processes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6264" y="2806703"/>
            <a:ext cx="28063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Growing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Irrigation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Pest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Harvesting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Feeding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Freezing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Storing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89758" y="2806702"/>
            <a:ext cx="3935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Packing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Transporting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Making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Cooking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Eating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Digesting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Getting rid of the waste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8" name="Picture 2" descr="ppathsTimebo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0" y="3414222"/>
            <a:ext cx="23050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din-ga.org/images/CHOCOLATE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45" y="3542029"/>
            <a:ext cx="1327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406" y="6088890"/>
            <a:ext cx="86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Mathematics involves differential equations and </a:t>
            </a:r>
            <a:r>
              <a:rPr lang="en-US" sz="2400" dirty="0" err="1" smtClean="0">
                <a:solidFill>
                  <a:srgbClr val="FF0000"/>
                </a:solidFill>
              </a:rPr>
              <a:t>optimisation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30" y="752636"/>
            <a:ext cx="752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will now look at some case studies showing </a:t>
            </a:r>
            <a:r>
              <a:rPr lang="en-US" sz="2800" dirty="0" err="1" smtClean="0">
                <a:solidFill>
                  <a:srgbClr val="0000FF"/>
                </a:solidFill>
              </a:rPr>
              <a:t>maths</a:t>
            </a:r>
            <a:r>
              <a:rPr lang="en-US" sz="2800" dirty="0" smtClean="0">
                <a:solidFill>
                  <a:srgbClr val="0000FF"/>
                </a:solidFill>
              </a:rPr>
              <a:t> in action to bring the food to your table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shutterstock_1970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1" y="2469260"/>
            <a:ext cx="5317099" cy="35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447" y="501757"/>
            <a:ext cx="591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It all starts in a field or in the sea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85" y="1552311"/>
            <a:ext cx="8105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Fields are highly complex systems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Growing food in them involves a careful </a:t>
            </a:r>
          </a:p>
          <a:p>
            <a:r>
              <a:rPr lang="en-US" sz="2400" dirty="0" smtClean="0"/>
              <a:t>combination of 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Planting the right seeds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Irrigating them correctly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Using the correct amount of pesticides and </a:t>
            </a:r>
            <a:r>
              <a:rPr lang="en-US" sz="2400" dirty="0" err="1" smtClean="0">
                <a:solidFill>
                  <a:srgbClr val="3366FF"/>
                </a:solidFill>
              </a:rPr>
              <a:t>fertilisers</a:t>
            </a:r>
            <a:endParaRPr lang="en-US" sz="2400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Accurate </a:t>
            </a:r>
            <a:r>
              <a:rPr lang="en-US" sz="2400" dirty="0" err="1" smtClean="0">
                <a:solidFill>
                  <a:srgbClr val="3366FF"/>
                </a:solidFill>
              </a:rPr>
              <a:t>localised</a:t>
            </a:r>
            <a:r>
              <a:rPr lang="en-US" sz="2400" dirty="0" smtClean="0">
                <a:solidFill>
                  <a:srgbClr val="3366FF"/>
                </a:solidFill>
              </a:rPr>
              <a:t> weather prediction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6" name="Picture 5" descr="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90" y="730709"/>
            <a:ext cx="3076742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85" y="5613407"/>
            <a:ext cx="785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Critical to get right. A farmer may well invest their entire savings on the seeds for one harvest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371" y="517437"/>
            <a:ext cx="707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xample:  Farming cocoa in Ghana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Nicaragua-cocoa-market-potential_strict_x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" y="1567383"/>
            <a:ext cx="4048691" cy="2276559"/>
          </a:xfrm>
          <a:prstGeom prst="rect">
            <a:avLst/>
          </a:prstGeom>
        </p:spPr>
      </p:pic>
      <p:pic>
        <p:nvPicPr>
          <p:cNvPr id="6" name="Picture 5" descr="landscape-1462301405-pineapple-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01" y="1567383"/>
            <a:ext cx="4632047" cy="2316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75" y="4092454"/>
            <a:ext cx="7870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Farmers grow cocoa beans and pineapples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Both are affected by weather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 costs for each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 sale prices for each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Q.  How many of each to grow?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2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0152" y="4609892"/>
            <a:ext cx="6129968" cy="1991349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rgbClr val="C22C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9378" y="580157"/>
            <a:ext cx="6396489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</a:t>
            </a:r>
            <a:r>
              <a:rPr lang="en-US" sz="2800" dirty="0" err="1">
                <a:solidFill>
                  <a:srgbClr val="FF0000"/>
                </a:solidFill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</a:rPr>
              <a:t>ptimisation</a:t>
            </a:r>
            <a:r>
              <a:rPr lang="en-US" sz="2800" dirty="0" smtClean="0">
                <a:solidFill>
                  <a:srgbClr val="FF0000"/>
                </a:solidFill>
              </a:rPr>
              <a:t> problem:</a:t>
            </a:r>
          </a:p>
          <a:p>
            <a:endParaRPr lang="en-US" sz="20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Grow       </a:t>
            </a:r>
            <a:r>
              <a:rPr lang="en-US" sz="2400" dirty="0" smtClean="0"/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   cocoa        </a:t>
            </a:r>
            <a:r>
              <a:rPr lang="en-US" sz="2400" dirty="0" smtClean="0">
                <a:solidFill>
                  <a:srgbClr val="000000"/>
                </a:solidFill>
              </a:rPr>
              <a:t>p       </a:t>
            </a:r>
            <a:r>
              <a:rPr lang="en-US" sz="2400" dirty="0" smtClean="0">
                <a:solidFill>
                  <a:srgbClr val="0000FF"/>
                </a:solidFill>
              </a:rPr>
              <a:t> pineapples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FF"/>
                </a:solidFill>
              </a:rPr>
              <a:t>Cost:</a:t>
            </a:r>
            <a:r>
              <a:rPr lang="en-US" sz="2400" dirty="0" smtClean="0"/>
              <a:t>                               C =  a*c  + b*p  + </a:t>
            </a:r>
            <a:r>
              <a:rPr lang="en-US" sz="2400" dirty="0" err="1" smtClean="0"/>
              <a:t>labour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FF"/>
                </a:solidFill>
              </a:rPr>
              <a:t>Space taken up</a:t>
            </a:r>
            <a:r>
              <a:rPr lang="en-US" sz="2400" dirty="0" smtClean="0"/>
              <a:t>:            S =  e*c + f*p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FF"/>
                </a:solidFill>
              </a:rPr>
              <a:t>Profit: </a:t>
            </a:r>
            <a:r>
              <a:rPr lang="en-US" sz="2400" dirty="0" smtClean="0"/>
              <a:t>                            P = g*c + h*</a:t>
            </a:r>
            <a:r>
              <a:rPr lang="en-US" sz="2000" dirty="0" smtClean="0"/>
              <a:t>p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Problem:     </a:t>
            </a:r>
            <a:r>
              <a:rPr lang="en-US" sz="2400" dirty="0" smtClean="0"/>
              <a:t>How can we choose c and p to: 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</a:p>
          <a:p>
            <a:endParaRPr lang="en-US" sz="2400" b="1" dirty="0"/>
          </a:p>
          <a:p>
            <a:r>
              <a:rPr lang="en-US" sz="2400" b="1" dirty="0" err="1" smtClean="0"/>
              <a:t>Maximise</a:t>
            </a:r>
            <a:r>
              <a:rPr lang="en-US" sz="2400" dirty="0" smtClean="0"/>
              <a:t>        P</a:t>
            </a:r>
          </a:p>
          <a:p>
            <a:endParaRPr lang="en-US" sz="2400" dirty="0"/>
          </a:p>
          <a:p>
            <a:r>
              <a:rPr lang="en-US" sz="2400" b="1" dirty="0" smtClean="0"/>
              <a:t>Constraints:</a:t>
            </a:r>
            <a:r>
              <a:rPr lang="en-US" sz="2400" dirty="0" smtClean="0"/>
              <a:t>    C &lt; </a:t>
            </a:r>
            <a:r>
              <a:rPr lang="en-US" sz="2400" dirty="0" err="1" smtClean="0"/>
              <a:t>C_max</a:t>
            </a:r>
            <a:r>
              <a:rPr lang="en-US" sz="2400" dirty="0" smtClean="0"/>
              <a:t>,        S &lt; </a:t>
            </a:r>
            <a:r>
              <a:rPr lang="en-US" sz="2400" dirty="0" err="1" smtClean="0"/>
              <a:t>S_max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1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26121</TotalTime>
  <Words>1199</Words>
  <Application>Microsoft Office PowerPoint</Application>
  <PresentationFormat>On-screen Show (4:3)</PresentationFormat>
  <Paragraphs>217</Paragraphs>
  <Slides>45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cooker</vt:lpstr>
      <vt:lpstr>PowerPoint Presentation</vt:lpstr>
      <vt:lpstr>Thermal image of the food surface after 5 minutes heating (stirred oven)</vt:lpstr>
      <vt:lpstr>Turntable oven, thermal image taken after 5 minutes heating</vt:lpstr>
      <vt:lpstr>Thermal image of cross section after 3 minutes heating</vt:lpstr>
      <vt:lpstr>PowerPoint Presentation</vt:lpstr>
      <vt:lpstr>PowerPoint Presentation</vt:lpstr>
      <vt:lpstr> Computation of the Electric Field (Maxwell)</vt:lpstr>
      <vt:lpstr>PowerPoint Presentation</vt:lpstr>
      <vt:lpstr>650W Oven, Mode stirrer</vt:lpstr>
      <vt:lpstr>Compare to data : 650W Point Temperatures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Lucia Graves</cp:lastModifiedBy>
  <cp:revision>133</cp:revision>
  <cp:lastPrinted>2017-02-05T18:49:21Z</cp:lastPrinted>
  <dcterms:created xsi:type="dcterms:W3CDTF">2016-01-16T10:58:37Z</dcterms:created>
  <dcterms:modified xsi:type="dcterms:W3CDTF">2017-02-13T09:23:29Z</dcterms:modified>
</cp:coreProperties>
</file>