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96" r:id="rId4"/>
    <p:sldId id="297" r:id="rId5"/>
    <p:sldId id="298" r:id="rId6"/>
    <p:sldId id="299" r:id="rId7"/>
    <p:sldId id="313" r:id="rId8"/>
    <p:sldId id="314" r:id="rId9"/>
    <p:sldId id="300" r:id="rId10"/>
    <p:sldId id="301" r:id="rId11"/>
    <p:sldId id="312" r:id="rId12"/>
    <p:sldId id="302" r:id="rId13"/>
    <p:sldId id="28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17/02/2017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2062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17/02/2017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52072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17/02/2017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4368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17/02/2017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46783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66C10-F495-4E4E-9862-E2C952A7EDF0}" type="datetimeFigureOut">
              <a:rPr lang="en-GB" smtClean="0"/>
              <a:t>17/02/2017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97923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2B66C10-F495-4E4E-9862-E2C952A7EDF0}" type="datetimeFigureOut">
              <a:rPr lang="en-GB" smtClean="0"/>
              <a:t>17/02/2017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64700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2B66C10-F495-4E4E-9862-E2C952A7EDF0}" type="datetimeFigureOut">
              <a:rPr lang="en-GB" smtClean="0"/>
              <a:t>17/02/2017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2785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B66C10-F495-4E4E-9862-E2C952A7EDF0}" type="datetimeFigureOut">
              <a:rPr lang="en-GB" smtClean="0"/>
              <a:t>17/02/2017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449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66C10-F495-4E4E-9862-E2C952A7EDF0}" type="datetimeFigureOut">
              <a:rPr lang="en-GB" smtClean="0"/>
              <a:t>17/02/2017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96734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17/02/2017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7057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17/02/2017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68112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66C10-F495-4E4E-9862-E2C952A7EDF0}" type="datetimeFigureOut">
              <a:rPr lang="en-GB" smtClean="0"/>
              <a:t>17/02/2017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8AD3A-74D0-4970-9FFA-410AC6B62FF2}" type="slidenum">
              <a:rPr lang="en-GB" smtClean="0"/>
              <a:t>‹#›</a:t>
            </a:fld>
            <a:endParaRPr lang="en-GB"/>
          </a:p>
        </p:txBody>
      </p:sp>
    </p:spTree>
    <p:extLst>
      <p:ext uri="{BB962C8B-B14F-4D97-AF65-F5344CB8AC3E}">
        <p14:creationId xmlns:p14="http://schemas.microsoft.com/office/powerpoint/2010/main" val="1968919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848600" cy="4038600"/>
          </a:xfrm>
        </p:spPr>
        <p:txBody>
          <a:bodyPr>
            <a:normAutofit fontScale="90000"/>
          </a:bodyPr>
          <a:lstStyle/>
          <a:p>
            <a:r>
              <a:rPr lang="en-GB" sz="2400" dirty="0" smtClean="0"/>
              <a:t/>
            </a:r>
            <a:br>
              <a:rPr lang="en-GB" sz="2400" dirty="0" smtClean="0"/>
            </a:br>
            <a:r>
              <a:rPr lang="en-GB" sz="2400" dirty="0"/>
              <a:t/>
            </a:r>
            <a:br>
              <a:rPr lang="en-GB" sz="2400" dirty="0"/>
            </a:br>
            <a:r>
              <a:rPr lang="en-GB" sz="2400" dirty="0" smtClean="0"/>
              <a:t>Gresham Lectures 2016-17</a:t>
            </a:r>
            <a:br>
              <a:rPr lang="en-GB" sz="2400" dirty="0" smtClean="0"/>
            </a:br>
            <a:r>
              <a:rPr lang="en-GB" sz="2400" dirty="0" smtClean="0"/>
              <a:t>Divinity Lecture 4</a:t>
            </a:r>
            <a:br>
              <a:rPr lang="en-GB" sz="2400" dirty="0" smtClean="0"/>
            </a:br>
            <a:r>
              <a:rPr lang="en-GB" sz="2400" smtClean="0"/>
              <a:t/>
            </a:r>
            <a:br>
              <a:rPr lang="en-GB" sz="2400" smtClean="0"/>
            </a:br>
            <a:r>
              <a:rPr lang="en-GB" smtClean="0"/>
              <a:t>Respecting </a:t>
            </a:r>
            <a:r>
              <a:rPr lang="en-GB" dirty="0"/>
              <a:t>and Transcending Nature:</a:t>
            </a:r>
            <a:br>
              <a:rPr lang="en-GB" dirty="0"/>
            </a:br>
            <a:r>
              <a:rPr lang="en-GB" sz="3600" dirty="0"/>
              <a:t>J. R. R. Tolkien’s concerns about technology</a:t>
            </a:r>
            <a:r>
              <a:rPr lang="en-GB" dirty="0"/>
              <a:t/>
            </a:r>
            <a:br>
              <a:rPr lang="en-GB" dirty="0"/>
            </a:br>
            <a:r>
              <a:rPr lang="en-GB" dirty="0"/>
              <a:t/>
            </a:r>
            <a:br>
              <a:rPr lang="en-GB" dirty="0"/>
            </a:b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solidFill>
                <a:schemeClr val="tx1"/>
              </a:solidFill>
            </a:endParaRPr>
          </a:p>
          <a:p>
            <a:r>
              <a:rPr lang="en-GB" dirty="0" err="1" smtClean="0">
                <a:solidFill>
                  <a:schemeClr val="tx1"/>
                </a:solidFill>
              </a:rPr>
              <a:t>Alister</a:t>
            </a:r>
            <a:r>
              <a:rPr lang="en-GB" dirty="0" smtClean="0">
                <a:solidFill>
                  <a:schemeClr val="tx1"/>
                </a:solidFill>
              </a:rPr>
              <a:t> McGrath</a:t>
            </a:r>
          </a:p>
          <a:p>
            <a:r>
              <a:rPr lang="en-GB" dirty="0" smtClean="0">
                <a:solidFill>
                  <a:schemeClr val="tx1"/>
                </a:solidFill>
              </a:rPr>
              <a:t>Gresham Professor of Divinity</a:t>
            </a:r>
          </a:p>
          <a:p>
            <a:endParaRPr lang="en-GB" dirty="0"/>
          </a:p>
        </p:txBody>
      </p:sp>
    </p:spTree>
    <p:extLst>
      <p:ext uri="{BB962C8B-B14F-4D97-AF65-F5344CB8AC3E}">
        <p14:creationId xmlns:p14="http://schemas.microsoft.com/office/powerpoint/2010/main" val="182954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Edward </a:t>
            </a:r>
            <a:r>
              <a:rPr lang="en-GB" dirty="0" err="1" smtClean="0"/>
              <a:t>Bernays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a:t>
            </a:r>
            <a:r>
              <a:rPr lang="en-GB" dirty="0"/>
              <a:t>The conscious and intelligent manipulation of the organized habits and opinions of the masses is an important element in democratic society. Those who manipulate this unseen mechanism of society constitute an invisible government which is the true ruling power of our country. We are governed, our minds are </a:t>
            </a:r>
            <a:r>
              <a:rPr lang="en-GB" dirty="0" err="1"/>
              <a:t>molded</a:t>
            </a:r>
            <a:r>
              <a:rPr lang="en-GB" dirty="0"/>
              <a:t>, our tastes formed, and our ideas suggested, largely by men we have never heard of…. It is they who pull the wires that control the public mind</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Edward </a:t>
            </a:r>
            <a:r>
              <a:rPr lang="en-GB" dirty="0" err="1" smtClean="0"/>
              <a:t>Bernays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Karl von </a:t>
            </a:r>
            <a:r>
              <a:rPr lang="en-GB" dirty="0" err="1"/>
              <a:t>Wiegand</a:t>
            </a:r>
            <a:r>
              <a:rPr lang="en-GB" dirty="0"/>
              <a:t>, foreign correspondent of the Hearst newspapers, an old hand at interpreting Europe and just returned from Germany, was telling us about Goebbels and his propaganda plans to consolidate Nazi power. Goebbels had shown </a:t>
            </a:r>
            <a:r>
              <a:rPr lang="en-GB" dirty="0" err="1"/>
              <a:t>Wiegand</a:t>
            </a:r>
            <a:r>
              <a:rPr lang="en-GB" dirty="0"/>
              <a:t> his propaganda library, the best </a:t>
            </a:r>
            <a:r>
              <a:rPr lang="en-GB" dirty="0" err="1"/>
              <a:t>Wiegand</a:t>
            </a:r>
            <a:r>
              <a:rPr lang="en-GB" dirty="0"/>
              <a:t> had ever seen. Goebbels, said </a:t>
            </a:r>
            <a:r>
              <a:rPr lang="en-GB" dirty="0" err="1"/>
              <a:t>Wiegand</a:t>
            </a:r>
            <a:r>
              <a:rPr lang="en-GB" dirty="0"/>
              <a:t>, was using my book </a:t>
            </a:r>
            <a:r>
              <a:rPr lang="en-GB" i="1" dirty="0"/>
              <a:t>Crystallizing Public Opinion</a:t>
            </a:r>
            <a:r>
              <a:rPr lang="en-GB" dirty="0"/>
              <a:t> as a basis for his destructive campaign against the Jews of Germany.</a:t>
            </a:r>
          </a:p>
          <a:p>
            <a:pPr marL="0" indent="0">
              <a:buNone/>
            </a:pPr>
            <a:endParaRPr lang="en-GB" dirty="0"/>
          </a:p>
        </p:txBody>
      </p:sp>
    </p:spTree>
    <p:extLst>
      <p:ext uri="{BB962C8B-B14F-4D97-AF65-F5344CB8AC3E}">
        <p14:creationId xmlns:p14="http://schemas.microsoft.com/office/powerpoint/2010/main" val="3049268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John W. </a:t>
            </a:r>
            <a:r>
              <a:rPr lang="en-GB" dirty="0" err="1"/>
              <a:t>Dodds</a:t>
            </a:r>
            <a:endParaRPr lang="en-GB" dirty="0"/>
          </a:p>
        </p:txBody>
      </p:sp>
      <p:sp>
        <p:nvSpPr>
          <p:cNvPr id="3" name="Content Placeholder 2"/>
          <p:cNvSpPr>
            <a:spLocks noGrp="1"/>
          </p:cNvSpPr>
          <p:nvPr>
            <p:ph idx="1"/>
          </p:nvPr>
        </p:nvSpPr>
        <p:spPr/>
        <p:txBody>
          <a:bodyPr/>
          <a:lstStyle/>
          <a:p>
            <a:pPr marL="0" indent="0">
              <a:buNone/>
            </a:pPr>
            <a:r>
              <a:rPr lang="en-GB" dirty="0"/>
              <a:t>[Human technological] development has been accompanied by a progressive dehumanization of society ... Man has gained mastery of his environment but he seems to be less and less master of himself. Today we see him turning the weapons of his brain against himself—groping, amid the noise of a tottering civilization, for some faith in man to which he can </a:t>
            </a:r>
            <a:r>
              <a:rPr lang="en-GB" dirty="0" smtClean="0"/>
              <a:t>cling.</a:t>
            </a: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3112969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Caitlin Moran</a:t>
            </a:r>
            <a:endParaRPr lang="en-GB" dirty="0"/>
          </a:p>
        </p:txBody>
      </p:sp>
      <p:sp>
        <p:nvSpPr>
          <p:cNvPr id="3" name="Content Placeholder 2"/>
          <p:cNvSpPr>
            <a:spLocks noGrp="1"/>
          </p:cNvSpPr>
          <p:nvPr>
            <p:ph idx="1"/>
          </p:nvPr>
        </p:nvSpPr>
        <p:spPr/>
        <p:txBody>
          <a:bodyPr/>
          <a:lstStyle/>
          <a:p>
            <a:pPr marL="0" indent="0">
              <a:buNone/>
            </a:pPr>
            <a:r>
              <a:rPr lang="en-GB" dirty="0" smtClean="0"/>
              <a:t>On the Black Country around Wolverhampton:</a:t>
            </a:r>
          </a:p>
          <a:p>
            <a:pPr marL="0" indent="0">
              <a:buNone/>
            </a:pPr>
            <a:endParaRPr lang="en-GB" dirty="0" smtClean="0"/>
          </a:p>
          <a:p>
            <a:pPr marL="0" indent="0">
              <a:buNone/>
            </a:pPr>
            <a:r>
              <a:rPr lang="en-GB" dirty="0" smtClean="0"/>
              <a:t>“That’s </a:t>
            </a:r>
            <a:r>
              <a:rPr lang="en-GB" dirty="0"/>
              <a:t>what your </a:t>
            </a:r>
            <a:r>
              <a:rPr lang="en-GB" i="1" dirty="0"/>
              <a:t>Lord of the Rings</a:t>
            </a:r>
            <a:r>
              <a:rPr lang="en-GB" dirty="0"/>
              <a:t> is about. Tolkien was from round here. He was writing about how the industrial revolution turned the Midlands from </a:t>
            </a:r>
            <a:r>
              <a:rPr lang="en-GB" dirty="0" err="1"/>
              <a:t>Hobbiton</a:t>
            </a:r>
            <a:r>
              <a:rPr lang="en-GB" dirty="0"/>
              <a:t> to Mordor</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Nick </a:t>
            </a:r>
            <a:r>
              <a:rPr lang="en-GB" dirty="0" err="1" smtClean="0"/>
              <a:t>Bostrom</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It </a:t>
            </a:r>
            <a:r>
              <a:rPr lang="en-GB" dirty="0"/>
              <a:t>may be tempting to refer to the expansion of technological capacities as “progress”. But this term has evaluative connotations – of things getting better – and it is far from a conceptual truth that expansion of technological capabilities makes things go better</a:t>
            </a:r>
            <a:r>
              <a:rPr lang="en-GB" dirty="0" smtClean="0"/>
              <a:t>.</a:t>
            </a: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Nick </a:t>
            </a:r>
            <a:r>
              <a:rPr lang="en-GB" dirty="0" err="1" smtClean="0"/>
              <a:t>Bostrom</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err="1" smtClean="0"/>
              <a:t>Bostrom</a:t>
            </a:r>
            <a:r>
              <a:rPr lang="en-GB" dirty="0" smtClean="0"/>
              <a:t> </a:t>
            </a:r>
            <a:r>
              <a:rPr lang="en-GB" dirty="0"/>
              <a:t>argues that </a:t>
            </a:r>
            <a:r>
              <a:rPr lang="en-GB" dirty="0" smtClean="0"/>
              <a:t>technological </a:t>
            </a:r>
            <a:r>
              <a:rPr lang="en-GB" dirty="0"/>
              <a:t>enhancement of humanity might lead to the emergence of “</a:t>
            </a:r>
            <a:r>
              <a:rPr lang="en-GB" dirty="0" err="1" smtClean="0"/>
              <a:t>posthumans</a:t>
            </a:r>
            <a:r>
              <a:rPr lang="en-GB" dirty="0" smtClean="0"/>
              <a:t>”, so that:</a:t>
            </a:r>
          </a:p>
          <a:p>
            <a:pPr marL="0" indent="0">
              <a:buNone/>
            </a:pPr>
            <a:r>
              <a:rPr lang="en-GB" dirty="0" smtClean="0"/>
              <a:t>Individuals </a:t>
            </a:r>
            <a:r>
              <a:rPr lang="en-GB" dirty="0"/>
              <a:t>could expect to live for more than 500 </a:t>
            </a:r>
            <a:r>
              <a:rPr lang="en-GB" dirty="0" smtClean="0"/>
              <a:t>years;</a:t>
            </a:r>
          </a:p>
          <a:p>
            <a:pPr marL="0" indent="0">
              <a:buNone/>
            </a:pPr>
            <a:r>
              <a:rPr lang="en-GB" dirty="0" smtClean="0"/>
              <a:t>A </a:t>
            </a:r>
            <a:r>
              <a:rPr lang="en-GB" dirty="0"/>
              <a:t>large section of the population would have cognitive capacities </a:t>
            </a:r>
            <a:r>
              <a:rPr lang="en-GB" dirty="0" smtClean="0"/>
              <a:t>significantly greater than at present;</a:t>
            </a:r>
          </a:p>
          <a:p>
            <a:pPr marL="0" indent="0">
              <a:buNone/>
            </a:pPr>
            <a:r>
              <a:rPr lang="en-GB" dirty="0" smtClean="0"/>
              <a:t>Psychological </a:t>
            </a:r>
            <a:r>
              <a:rPr lang="en-GB" dirty="0"/>
              <a:t>suffering becomes rare.</a:t>
            </a:r>
          </a:p>
          <a:p>
            <a:pPr marL="0" indent="0">
              <a:buNone/>
            </a:pP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Victor </a:t>
            </a:r>
            <a:r>
              <a:rPr lang="en-GB" dirty="0" err="1" smtClean="0"/>
              <a:t>Ferkiss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“What </a:t>
            </a:r>
            <a:r>
              <a:rPr lang="en-GB" dirty="0"/>
              <a:t>if the new man combines the animal irrationality of primitive man with the calculated greed and power-lust of industrial man, while possessing the God-like powers granted him by technology? This would be the ultimate horror</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 R. R. Tolkien</a:t>
            </a:r>
            <a:endParaRPr lang="en-GB" dirty="0"/>
          </a:p>
        </p:txBody>
      </p:sp>
      <p:sp>
        <p:nvSpPr>
          <p:cNvPr id="3" name="Content Placeholder 2"/>
          <p:cNvSpPr>
            <a:spLocks noGrp="1"/>
          </p:cNvSpPr>
          <p:nvPr>
            <p:ph idx="1"/>
          </p:nvPr>
        </p:nvSpPr>
        <p:spPr/>
        <p:txBody>
          <a:bodyPr/>
          <a:lstStyle/>
          <a:p>
            <a:pPr marL="0" indent="0">
              <a:buNone/>
            </a:pPr>
            <a:r>
              <a:rPr lang="en-GB" dirty="0"/>
              <a:t>Well the first War of the Machines seems to be drawing to its final inconclusive chapter – leaving, alas, everyone the poorer, many bereaved or maimed and millions dead, and only one thing triumphant: the Machines. As the servants of the Machines are becoming a privileged class, the Machines are going to be enormously more powerful. What's their next move?</a:t>
            </a:r>
          </a:p>
          <a:p>
            <a:pPr marL="0" indent="0">
              <a:buNone/>
            </a:pPr>
            <a:endParaRPr lang="en-GB" dirty="0"/>
          </a:p>
        </p:txBody>
      </p:sp>
    </p:spTree>
    <p:extLst>
      <p:ext uri="{BB962C8B-B14F-4D97-AF65-F5344CB8AC3E}">
        <p14:creationId xmlns:p14="http://schemas.microsoft.com/office/powerpoint/2010/main" val="428531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 R. R. Tolkien</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Now goblins </a:t>
            </a:r>
            <a:r>
              <a:rPr lang="en-GB" dirty="0" smtClean="0"/>
              <a:t>… make </a:t>
            </a:r>
            <a:r>
              <a:rPr lang="en-GB" dirty="0"/>
              <a:t>no beautiful things, but they make many clever ones... Hammers, axes, swords, daggers, pickaxes, tongs, and also instruments of torture, they make very well, or get other people to make to their design. ... It is not unlikely that they invented some of the machines that have since troubled the world, especially the ingenious devices for killing large numbers of people at once, for wheels and engines and explosions always delighted them.</a:t>
            </a:r>
          </a:p>
          <a:p>
            <a:pPr marL="0" indent="0">
              <a:buNone/>
            </a:pPr>
            <a:endParaRPr lang="en-GB" dirty="0"/>
          </a:p>
        </p:txBody>
      </p:sp>
    </p:spTree>
    <p:extLst>
      <p:ext uri="{BB962C8B-B14F-4D97-AF65-F5344CB8AC3E}">
        <p14:creationId xmlns:p14="http://schemas.microsoft.com/office/powerpoint/2010/main" val="2901703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 R. R. Tolkien</a:t>
            </a:r>
            <a:endParaRPr lang="en-GB" dirty="0"/>
          </a:p>
        </p:txBody>
      </p:sp>
      <p:sp>
        <p:nvSpPr>
          <p:cNvPr id="3" name="Content Placeholder 2"/>
          <p:cNvSpPr>
            <a:spLocks noGrp="1"/>
          </p:cNvSpPr>
          <p:nvPr>
            <p:ph idx="1"/>
          </p:nvPr>
        </p:nvSpPr>
        <p:spPr/>
        <p:txBody>
          <a:bodyPr/>
          <a:lstStyle/>
          <a:p>
            <a:pPr marL="0" indent="0">
              <a:buNone/>
            </a:pPr>
            <a:r>
              <a:rPr lang="en-GB" dirty="0"/>
              <a:t>[The Machine refers to] all use of external plans or devices (apparatus) instead of development of the inherent inner powers or talents – or even the use of these talents with the corrupted motive of dominating: bulldozing the real world, or coercing other wills. The Machine is our more obvious modern form though more closely related to Magic than is usually recognised.</a:t>
            </a:r>
          </a:p>
          <a:p>
            <a:pPr marL="0" indent="0">
              <a:buNone/>
            </a:pPr>
            <a:endParaRPr lang="en-GB" dirty="0"/>
          </a:p>
        </p:txBody>
      </p:sp>
    </p:spTree>
    <p:extLst>
      <p:ext uri="{BB962C8B-B14F-4D97-AF65-F5344CB8AC3E}">
        <p14:creationId xmlns:p14="http://schemas.microsoft.com/office/powerpoint/2010/main" val="2901703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York Easter Parade 1929</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53" y="1632857"/>
            <a:ext cx="3886200" cy="5225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4698" y="1676400"/>
            <a:ext cx="5269302" cy="3631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53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685</Words>
  <Application>Microsoft Office PowerPoint</Application>
  <PresentationFormat>On-screen Show (4:3)</PresentationFormat>
  <Paragraphs>33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Gresham Lectures 2016-17 Divinity Lecture 4  Respecting and Transcending Nature: J. R. R. Tolkien’s concerns about technology   </vt:lpstr>
      <vt:lpstr>Caitlin Moran</vt:lpstr>
      <vt:lpstr>Nick Bostrom</vt:lpstr>
      <vt:lpstr>Nick Bostrom</vt:lpstr>
      <vt:lpstr>Victor Ferkiss</vt:lpstr>
      <vt:lpstr>J. R. R. Tolkien</vt:lpstr>
      <vt:lpstr>J. R. R. Tolkien</vt:lpstr>
      <vt:lpstr>J. R. R. Tolkien</vt:lpstr>
      <vt:lpstr>New York Easter Parade 1929</vt:lpstr>
      <vt:lpstr>Edward Bernays</vt:lpstr>
      <vt:lpstr>Edward Bernays</vt:lpstr>
      <vt:lpstr>John W. Dodds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Lectures 2016-17 Divinity Lecture 1  Does science rob nature of its mystery and beauty? And can theology restore this?  John Ruskin on science, religion, and the arts</dc:title>
  <dc:creator>AEMcG</dc:creator>
  <cp:lastModifiedBy>AEMcG</cp:lastModifiedBy>
  <cp:revision>29</cp:revision>
  <dcterms:created xsi:type="dcterms:W3CDTF">2016-09-27T07:16:58Z</dcterms:created>
  <dcterms:modified xsi:type="dcterms:W3CDTF">2017-02-17T10:30:47Z</dcterms:modified>
</cp:coreProperties>
</file>