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0" r:id="rId3"/>
    <p:sldId id="310" r:id="rId4"/>
    <p:sldId id="314" r:id="rId5"/>
    <p:sldId id="303"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296" r:id="rId25"/>
    <p:sldId id="297" r:id="rId26"/>
    <p:sldId id="298" r:id="rId27"/>
    <p:sldId id="295" r:id="rId28"/>
    <p:sldId id="299" r:id="rId29"/>
    <p:sldId id="30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B0439-B75A-4FC4-80B0-2BCB82FBCB49}" type="datetimeFigureOut">
              <a:rPr lang="en-GB" smtClean="0"/>
              <a:t>28/02/2017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58C00-098E-422C-BF15-83D6E3C13B2F}" type="slidenum">
              <a:rPr lang="en-GB" smtClean="0"/>
              <a:t>‹#›</a:t>
            </a:fld>
            <a:endParaRPr lang="en-GB"/>
          </a:p>
        </p:txBody>
      </p:sp>
    </p:spTree>
    <p:extLst>
      <p:ext uri="{BB962C8B-B14F-4D97-AF65-F5344CB8AC3E}">
        <p14:creationId xmlns:p14="http://schemas.microsoft.com/office/powerpoint/2010/main" val="144579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763359-62A2-463F-BDB0-79FE926870DC}"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D7E58-3359-44F0-A59F-985B72309064}" type="slidenum">
              <a:rPr lang="en-GB" smtClean="0"/>
              <a:t>‹#›</a:t>
            </a:fld>
            <a:endParaRPr lang="en-GB"/>
          </a:p>
        </p:txBody>
      </p:sp>
    </p:spTree>
    <p:extLst>
      <p:ext uri="{BB962C8B-B14F-4D97-AF65-F5344CB8AC3E}">
        <p14:creationId xmlns:p14="http://schemas.microsoft.com/office/powerpoint/2010/main" val="184589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763359-62A2-463F-BDB0-79FE926870DC}"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D7E58-3359-44F0-A59F-985B72309064}" type="slidenum">
              <a:rPr lang="en-GB" smtClean="0"/>
              <a:t>‹#›</a:t>
            </a:fld>
            <a:endParaRPr lang="en-GB"/>
          </a:p>
        </p:txBody>
      </p:sp>
    </p:spTree>
    <p:extLst>
      <p:ext uri="{BB962C8B-B14F-4D97-AF65-F5344CB8AC3E}">
        <p14:creationId xmlns:p14="http://schemas.microsoft.com/office/powerpoint/2010/main" val="36460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763359-62A2-463F-BDB0-79FE926870DC}"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D7E58-3359-44F0-A59F-985B72309064}" type="slidenum">
              <a:rPr lang="en-GB" smtClean="0"/>
              <a:t>‹#›</a:t>
            </a:fld>
            <a:endParaRPr lang="en-GB"/>
          </a:p>
        </p:txBody>
      </p:sp>
    </p:spTree>
    <p:extLst>
      <p:ext uri="{BB962C8B-B14F-4D97-AF65-F5344CB8AC3E}">
        <p14:creationId xmlns:p14="http://schemas.microsoft.com/office/powerpoint/2010/main" val="291544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763359-62A2-463F-BDB0-79FE926870DC}"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D7E58-3359-44F0-A59F-985B72309064}" type="slidenum">
              <a:rPr lang="en-GB" smtClean="0"/>
              <a:t>‹#›</a:t>
            </a:fld>
            <a:endParaRPr lang="en-GB"/>
          </a:p>
        </p:txBody>
      </p:sp>
    </p:spTree>
    <p:extLst>
      <p:ext uri="{BB962C8B-B14F-4D97-AF65-F5344CB8AC3E}">
        <p14:creationId xmlns:p14="http://schemas.microsoft.com/office/powerpoint/2010/main" val="57720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763359-62A2-463F-BDB0-79FE926870DC}"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D7E58-3359-44F0-A59F-985B72309064}" type="slidenum">
              <a:rPr lang="en-GB" smtClean="0"/>
              <a:t>‹#›</a:t>
            </a:fld>
            <a:endParaRPr lang="en-GB"/>
          </a:p>
        </p:txBody>
      </p:sp>
    </p:spTree>
    <p:extLst>
      <p:ext uri="{BB962C8B-B14F-4D97-AF65-F5344CB8AC3E}">
        <p14:creationId xmlns:p14="http://schemas.microsoft.com/office/powerpoint/2010/main" val="258302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8763359-62A2-463F-BDB0-79FE926870DC}" type="datetimeFigureOut">
              <a:rPr lang="en-GB" smtClean="0"/>
              <a:t>28/02/2017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D7E58-3359-44F0-A59F-985B72309064}" type="slidenum">
              <a:rPr lang="en-GB" smtClean="0"/>
              <a:t>‹#›</a:t>
            </a:fld>
            <a:endParaRPr lang="en-GB"/>
          </a:p>
        </p:txBody>
      </p:sp>
    </p:spTree>
    <p:extLst>
      <p:ext uri="{BB962C8B-B14F-4D97-AF65-F5344CB8AC3E}">
        <p14:creationId xmlns:p14="http://schemas.microsoft.com/office/powerpoint/2010/main" val="237096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8763359-62A2-463F-BDB0-79FE926870DC}" type="datetimeFigureOut">
              <a:rPr lang="en-GB" smtClean="0"/>
              <a:t>28/02/2017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6D7E58-3359-44F0-A59F-985B72309064}" type="slidenum">
              <a:rPr lang="en-GB" smtClean="0"/>
              <a:t>‹#›</a:t>
            </a:fld>
            <a:endParaRPr lang="en-GB"/>
          </a:p>
        </p:txBody>
      </p:sp>
    </p:spTree>
    <p:extLst>
      <p:ext uri="{BB962C8B-B14F-4D97-AF65-F5344CB8AC3E}">
        <p14:creationId xmlns:p14="http://schemas.microsoft.com/office/powerpoint/2010/main" val="286785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763359-62A2-463F-BDB0-79FE926870DC}" type="datetimeFigureOut">
              <a:rPr lang="en-GB" smtClean="0"/>
              <a:t>28/02/2017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6D7E58-3359-44F0-A59F-985B72309064}" type="slidenum">
              <a:rPr lang="en-GB" smtClean="0"/>
              <a:t>‹#›</a:t>
            </a:fld>
            <a:endParaRPr lang="en-GB"/>
          </a:p>
        </p:txBody>
      </p:sp>
    </p:spTree>
    <p:extLst>
      <p:ext uri="{BB962C8B-B14F-4D97-AF65-F5344CB8AC3E}">
        <p14:creationId xmlns:p14="http://schemas.microsoft.com/office/powerpoint/2010/main" val="836292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63359-62A2-463F-BDB0-79FE926870DC}" type="datetimeFigureOut">
              <a:rPr lang="en-GB" smtClean="0"/>
              <a:t>28/02/2017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6D7E58-3359-44F0-A59F-985B72309064}" type="slidenum">
              <a:rPr lang="en-GB" smtClean="0"/>
              <a:t>‹#›</a:t>
            </a:fld>
            <a:endParaRPr lang="en-GB"/>
          </a:p>
        </p:txBody>
      </p:sp>
    </p:spTree>
    <p:extLst>
      <p:ext uri="{BB962C8B-B14F-4D97-AF65-F5344CB8AC3E}">
        <p14:creationId xmlns:p14="http://schemas.microsoft.com/office/powerpoint/2010/main" val="221746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63359-62A2-463F-BDB0-79FE926870DC}" type="datetimeFigureOut">
              <a:rPr lang="en-GB" smtClean="0"/>
              <a:t>28/02/2017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D7E58-3359-44F0-A59F-985B72309064}" type="slidenum">
              <a:rPr lang="en-GB" smtClean="0"/>
              <a:t>‹#›</a:t>
            </a:fld>
            <a:endParaRPr lang="en-GB"/>
          </a:p>
        </p:txBody>
      </p:sp>
    </p:spTree>
    <p:extLst>
      <p:ext uri="{BB962C8B-B14F-4D97-AF65-F5344CB8AC3E}">
        <p14:creationId xmlns:p14="http://schemas.microsoft.com/office/powerpoint/2010/main" val="108957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63359-62A2-463F-BDB0-79FE926870DC}" type="datetimeFigureOut">
              <a:rPr lang="en-GB" smtClean="0"/>
              <a:t>28/02/2017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D7E58-3359-44F0-A59F-985B72309064}" type="slidenum">
              <a:rPr lang="en-GB" smtClean="0"/>
              <a:t>‹#›</a:t>
            </a:fld>
            <a:endParaRPr lang="en-GB"/>
          </a:p>
        </p:txBody>
      </p:sp>
    </p:spTree>
    <p:extLst>
      <p:ext uri="{BB962C8B-B14F-4D97-AF65-F5344CB8AC3E}">
        <p14:creationId xmlns:p14="http://schemas.microsoft.com/office/powerpoint/2010/main" val="15340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63359-62A2-463F-BDB0-79FE926870DC}" type="datetimeFigureOut">
              <a:rPr lang="en-GB" smtClean="0"/>
              <a:t>28/02/2017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D7E58-3359-44F0-A59F-985B72309064}" type="slidenum">
              <a:rPr lang="en-GB" smtClean="0"/>
              <a:t>‹#›</a:t>
            </a:fld>
            <a:endParaRPr lang="en-GB"/>
          </a:p>
        </p:txBody>
      </p:sp>
    </p:spTree>
    <p:extLst>
      <p:ext uri="{BB962C8B-B14F-4D97-AF65-F5344CB8AC3E}">
        <p14:creationId xmlns:p14="http://schemas.microsoft.com/office/powerpoint/2010/main" val="406075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AutoShape 2" descr="Image result for rime of the ancient marin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rime of the ancient marin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Image result for coleridge laudan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60337"/>
            <a:ext cx="4619460" cy="665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645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2828836"/>
            <a:ext cx="4572000" cy="1200329"/>
          </a:xfrm>
          <a:prstGeom prst="rect">
            <a:avLst/>
          </a:prstGeom>
        </p:spPr>
        <p:txBody>
          <a:bodyPr>
            <a:spAutoFit/>
          </a:bodyPr>
          <a:lstStyle/>
          <a:p>
            <a:r>
              <a:rPr lang="en-GB" dirty="0"/>
              <a:t>All things bright and beautiful</a:t>
            </a:r>
          </a:p>
          <a:p>
            <a:r>
              <a:rPr lang="en-GB" dirty="0"/>
              <a:t>All creatures great and small</a:t>
            </a:r>
          </a:p>
          <a:p>
            <a:r>
              <a:rPr lang="en-GB" dirty="0"/>
              <a:t>All things bright and wonderful</a:t>
            </a:r>
          </a:p>
          <a:p>
            <a:r>
              <a:rPr lang="en-GB" dirty="0"/>
              <a:t>The Lord God made them all</a:t>
            </a:r>
          </a:p>
        </p:txBody>
      </p:sp>
    </p:spTree>
    <p:extLst>
      <p:ext uri="{BB962C8B-B14F-4D97-AF65-F5344CB8AC3E}">
        <p14:creationId xmlns:p14="http://schemas.microsoft.com/office/powerpoint/2010/main" val="365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1859340"/>
            <a:ext cx="4572000" cy="3139321"/>
          </a:xfrm>
          <a:prstGeom prst="rect">
            <a:avLst/>
          </a:prstGeom>
        </p:spPr>
        <p:txBody>
          <a:bodyPr>
            <a:spAutoFit/>
          </a:bodyPr>
          <a:lstStyle/>
          <a:p>
            <a:r>
              <a:rPr lang="en-GB" dirty="0"/>
              <a:t>“Hold off! Unhand me, grey-beard </a:t>
            </a:r>
            <a:r>
              <a:rPr lang="en-GB" b="1" dirty="0"/>
              <a:t>loon</a:t>
            </a:r>
            <a:r>
              <a:rPr lang="en-GB" dirty="0"/>
              <a:t>!”</a:t>
            </a:r>
          </a:p>
          <a:p>
            <a:r>
              <a:rPr lang="en-GB" dirty="0" err="1"/>
              <a:t>Eftsoons</a:t>
            </a:r>
            <a:r>
              <a:rPr lang="en-GB" dirty="0"/>
              <a:t> his hand dropt he. (lines 11-12)</a:t>
            </a:r>
          </a:p>
          <a:p>
            <a:r>
              <a:rPr lang="en-GB" dirty="0"/>
              <a:t> </a:t>
            </a:r>
          </a:p>
          <a:p>
            <a:r>
              <a:rPr lang="en-GB" dirty="0"/>
              <a:t>The ship drove </a:t>
            </a:r>
            <a:r>
              <a:rPr lang="en-GB" b="1" dirty="0"/>
              <a:t>fast</a:t>
            </a:r>
            <a:r>
              <a:rPr lang="en-GB" dirty="0"/>
              <a:t>, loud roared the </a:t>
            </a:r>
            <a:r>
              <a:rPr lang="en-GB" b="1" dirty="0"/>
              <a:t>blast  </a:t>
            </a:r>
            <a:r>
              <a:rPr lang="en-GB" dirty="0"/>
              <a:t>(line 49)</a:t>
            </a:r>
          </a:p>
          <a:p>
            <a:r>
              <a:rPr lang="en-GB" dirty="0"/>
              <a:t>And through the </a:t>
            </a:r>
            <a:r>
              <a:rPr lang="en-GB" b="1" dirty="0"/>
              <a:t>drifts</a:t>
            </a:r>
            <a:r>
              <a:rPr lang="en-GB" dirty="0"/>
              <a:t> the snowy </a:t>
            </a:r>
            <a:r>
              <a:rPr lang="en-GB" b="1" dirty="0" err="1"/>
              <a:t>clifts</a:t>
            </a:r>
            <a:r>
              <a:rPr lang="en-GB" b="1" dirty="0"/>
              <a:t> </a:t>
            </a:r>
            <a:r>
              <a:rPr lang="en-GB" dirty="0"/>
              <a:t>(line 54)</a:t>
            </a:r>
          </a:p>
          <a:p>
            <a:r>
              <a:rPr lang="en-GB" dirty="0"/>
              <a:t>In mist or </a:t>
            </a:r>
            <a:r>
              <a:rPr lang="en-GB" b="1" dirty="0"/>
              <a:t>cloud</a:t>
            </a:r>
            <a:r>
              <a:rPr lang="en-GB" dirty="0"/>
              <a:t>, on mast or </a:t>
            </a:r>
            <a:r>
              <a:rPr lang="en-GB" b="1" dirty="0"/>
              <a:t>shroud </a:t>
            </a:r>
            <a:r>
              <a:rPr lang="en-GB" dirty="0"/>
              <a:t>(line 75)</a:t>
            </a:r>
          </a:p>
          <a:p>
            <a:r>
              <a:rPr lang="en-GB" dirty="0"/>
              <a:t>“Why </a:t>
            </a:r>
            <a:r>
              <a:rPr lang="en-GB" dirty="0" err="1"/>
              <a:t>look’st</a:t>
            </a:r>
            <a:r>
              <a:rPr lang="en-GB" dirty="0"/>
              <a:t> thou </a:t>
            </a:r>
            <a:r>
              <a:rPr lang="en-GB" b="1" dirty="0"/>
              <a:t>so</a:t>
            </a:r>
            <a:r>
              <a:rPr lang="en-GB" dirty="0"/>
              <a:t>?” – “With my cross-</a:t>
            </a:r>
            <a:r>
              <a:rPr lang="en-GB" b="1" dirty="0"/>
              <a:t>bow</a:t>
            </a:r>
            <a:r>
              <a:rPr lang="en-GB" dirty="0"/>
              <a:t> </a:t>
            </a:r>
          </a:p>
          <a:p>
            <a:r>
              <a:rPr lang="en-GB" dirty="0"/>
              <a:t>The fair breeze </a:t>
            </a:r>
            <a:r>
              <a:rPr lang="en-GB" b="1" dirty="0"/>
              <a:t>blew</a:t>
            </a:r>
            <a:r>
              <a:rPr lang="en-GB" dirty="0"/>
              <a:t>, the white foam </a:t>
            </a:r>
            <a:r>
              <a:rPr lang="en-GB" b="1" dirty="0"/>
              <a:t>flew </a:t>
            </a:r>
            <a:r>
              <a:rPr lang="en-GB" dirty="0"/>
              <a:t>(line 103)</a:t>
            </a:r>
          </a:p>
        </p:txBody>
      </p:sp>
    </p:spTree>
    <p:extLst>
      <p:ext uri="{BB962C8B-B14F-4D97-AF65-F5344CB8AC3E}">
        <p14:creationId xmlns:p14="http://schemas.microsoft.com/office/powerpoint/2010/main" val="223380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1997839"/>
            <a:ext cx="4572000" cy="2862322"/>
          </a:xfrm>
          <a:prstGeom prst="rect">
            <a:avLst/>
          </a:prstGeom>
        </p:spPr>
        <p:txBody>
          <a:bodyPr>
            <a:spAutoFit/>
          </a:bodyPr>
          <a:lstStyle/>
          <a:p>
            <a:r>
              <a:rPr lang="en-GB" dirty="0"/>
              <a:t>Instead of the cross, the Albatross </a:t>
            </a:r>
            <a:br>
              <a:rPr lang="en-GB" dirty="0"/>
            </a:br>
            <a:r>
              <a:rPr lang="en-GB" dirty="0"/>
              <a:t>About my neck was hung. (lines 141-142) </a:t>
            </a:r>
            <a:br>
              <a:rPr lang="en-GB" dirty="0"/>
            </a:br>
            <a:r>
              <a:rPr lang="en-GB" b="1" dirty="0"/>
              <a:t>Instead of "was hung about my neck."</a:t>
            </a:r>
            <a:endParaRPr lang="en-GB" dirty="0"/>
          </a:p>
          <a:p>
            <a:r>
              <a:rPr lang="en-GB" dirty="0"/>
              <a:t>There passed a weary time… (line 143)</a:t>
            </a:r>
          </a:p>
          <a:p>
            <a:r>
              <a:rPr lang="en-GB" dirty="0"/>
              <a:t>“A weary time passed… “</a:t>
            </a:r>
          </a:p>
          <a:p>
            <a:r>
              <a:rPr lang="en-GB" dirty="0"/>
              <a:t>The naked hulk alongside came (line 195) </a:t>
            </a:r>
            <a:br>
              <a:rPr lang="en-GB" dirty="0"/>
            </a:br>
            <a:r>
              <a:rPr lang="en-GB" b="1" dirty="0"/>
              <a:t>Instead of "came alongside."</a:t>
            </a:r>
            <a:endParaRPr lang="en-GB" dirty="0"/>
          </a:p>
          <a:p>
            <a:r>
              <a:rPr lang="en-GB" dirty="0"/>
              <a:t>The effects can add drama – delaying a main verb, or slow the line to add emphasis to, for example, ‘weary time…’; </a:t>
            </a:r>
          </a:p>
        </p:txBody>
      </p:sp>
    </p:spTree>
    <p:extLst>
      <p:ext uri="{BB962C8B-B14F-4D97-AF65-F5344CB8AC3E}">
        <p14:creationId xmlns:p14="http://schemas.microsoft.com/office/powerpoint/2010/main" val="2139042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1859340"/>
            <a:ext cx="4572000" cy="3139321"/>
          </a:xfrm>
          <a:prstGeom prst="rect">
            <a:avLst/>
          </a:prstGeom>
        </p:spPr>
        <p:txBody>
          <a:bodyPr>
            <a:spAutoFit/>
          </a:bodyPr>
          <a:lstStyle/>
          <a:p>
            <a:r>
              <a:rPr lang="en-GB" dirty="0"/>
              <a:t>.......Coleridge uses enjambment, running the sense of one line of verse to the next:</a:t>
            </a:r>
          </a:p>
          <a:p>
            <a:r>
              <a:rPr lang="en-GB" dirty="0"/>
              <a:t>And now the storm-blast came, </a:t>
            </a:r>
            <a:r>
              <a:rPr lang="en-GB" b="1" dirty="0"/>
              <a:t>and he</a:t>
            </a:r>
            <a:r>
              <a:rPr lang="en-GB" dirty="0"/>
              <a:t> </a:t>
            </a:r>
            <a:br>
              <a:rPr lang="en-GB" dirty="0"/>
            </a:br>
            <a:r>
              <a:rPr lang="en-GB" b="1" dirty="0"/>
              <a:t>Was tyrannous</a:t>
            </a:r>
            <a:r>
              <a:rPr lang="en-GB" dirty="0"/>
              <a:t> and strong (lines 41-42) </a:t>
            </a:r>
          </a:p>
          <a:p>
            <a:r>
              <a:rPr lang="en-GB" dirty="0"/>
              <a:t>And through the drifts </a:t>
            </a:r>
            <a:r>
              <a:rPr lang="en-GB" b="1" dirty="0"/>
              <a:t>the snowy </a:t>
            </a:r>
            <a:r>
              <a:rPr lang="en-GB" b="1" dirty="0" err="1"/>
              <a:t>clifts</a:t>
            </a:r>
            <a:endParaRPr lang="en-GB" dirty="0"/>
          </a:p>
          <a:p>
            <a:r>
              <a:rPr lang="en-GB" b="1" dirty="0"/>
              <a:t>Did send</a:t>
            </a:r>
            <a:r>
              <a:rPr lang="en-GB" dirty="0"/>
              <a:t> a dismal sheen (lines 55-56)</a:t>
            </a:r>
          </a:p>
          <a:p>
            <a:r>
              <a:rPr lang="en-GB" dirty="0"/>
              <a:t>Instead of the cross, </a:t>
            </a:r>
            <a:r>
              <a:rPr lang="en-GB" b="1" dirty="0"/>
              <a:t>the Albatross</a:t>
            </a:r>
            <a:r>
              <a:rPr lang="en-GB" dirty="0"/>
              <a:t> </a:t>
            </a:r>
            <a:br>
              <a:rPr lang="en-GB" dirty="0"/>
            </a:br>
            <a:r>
              <a:rPr lang="en-GB" b="1" dirty="0"/>
              <a:t>About my neck was hung</a:t>
            </a:r>
            <a:r>
              <a:rPr lang="en-GB" dirty="0"/>
              <a:t>. (lines 141-142)</a:t>
            </a:r>
          </a:p>
          <a:p>
            <a:r>
              <a:rPr lang="en-GB" dirty="0"/>
              <a:t>'There passed a weary time. </a:t>
            </a:r>
            <a:r>
              <a:rPr lang="en-GB" b="1" dirty="0"/>
              <a:t>Each throat </a:t>
            </a:r>
            <a:r>
              <a:rPr lang="en-GB" dirty="0"/>
              <a:t> </a:t>
            </a:r>
            <a:br>
              <a:rPr lang="en-GB" dirty="0"/>
            </a:br>
            <a:r>
              <a:rPr lang="en-GB" b="1" dirty="0"/>
              <a:t>Was </a:t>
            </a:r>
            <a:r>
              <a:rPr lang="en-GB" b="1" dirty="0" err="1"/>
              <a:t>parch'd</a:t>
            </a:r>
            <a:r>
              <a:rPr lang="en-GB" dirty="0"/>
              <a:t>, and glazed each eye. (lines 143-144)</a:t>
            </a:r>
          </a:p>
        </p:txBody>
      </p:sp>
    </p:spTree>
    <p:extLst>
      <p:ext uri="{BB962C8B-B14F-4D97-AF65-F5344CB8AC3E}">
        <p14:creationId xmlns:p14="http://schemas.microsoft.com/office/powerpoint/2010/main" val="92802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2551837"/>
            <a:ext cx="4572000" cy="1754326"/>
          </a:xfrm>
          <a:prstGeom prst="rect">
            <a:avLst/>
          </a:prstGeom>
        </p:spPr>
        <p:txBody>
          <a:bodyPr>
            <a:spAutoFit/>
          </a:bodyPr>
          <a:lstStyle/>
          <a:p>
            <a:r>
              <a:rPr lang="en-GB" b="1" dirty="0"/>
              <a:t>B</a:t>
            </a:r>
            <a:r>
              <a:rPr lang="en-GB" dirty="0"/>
              <a:t>y thy long </a:t>
            </a:r>
            <a:r>
              <a:rPr lang="en-GB" b="1" dirty="0"/>
              <a:t>g</a:t>
            </a:r>
            <a:r>
              <a:rPr lang="en-GB" dirty="0"/>
              <a:t>rey </a:t>
            </a:r>
            <a:r>
              <a:rPr lang="en-GB" b="1" dirty="0"/>
              <a:t>b</a:t>
            </a:r>
            <a:r>
              <a:rPr lang="en-GB" dirty="0"/>
              <a:t>eard and </a:t>
            </a:r>
            <a:r>
              <a:rPr lang="en-GB" b="1" dirty="0"/>
              <a:t>g</a:t>
            </a:r>
            <a:r>
              <a:rPr lang="en-GB" dirty="0"/>
              <a:t>littering eye (line 3)</a:t>
            </a:r>
          </a:p>
          <a:p>
            <a:r>
              <a:rPr lang="en-GB" dirty="0"/>
              <a:t>And </a:t>
            </a:r>
            <a:r>
              <a:rPr lang="en-GB" b="1" dirty="0"/>
              <a:t>l</a:t>
            </a:r>
            <a:r>
              <a:rPr lang="en-GB" dirty="0"/>
              <a:t>istens </a:t>
            </a:r>
            <a:r>
              <a:rPr lang="en-GB" b="1" dirty="0"/>
              <a:t>l</a:t>
            </a:r>
            <a:r>
              <a:rPr lang="en-GB" dirty="0"/>
              <a:t>ike a three year child (line 15)</a:t>
            </a:r>
          </a:p>
          <a:p>
            <a:r>
              <a:rPr lang="en-GB" dirty="0"/>
              <a:t>The Wedding-Guest </a:t>
            </a:r>
            <a:r>
              <a:rPr lang="en-GB" b="1" dirty="0"/>
              <a:t>h</a:t>
            </a:r>
            <a:r>
              <a:rPr lang="en-GB" dirty="0"/>
              <a:t>ere </a:t>
            </a:r>
            <a:r>
              <a:rPr lang="en-GB" b="1" dirty="0"/>
              <a:t>b</a:t>
            </a:r>
            <a:r>
              <a:rPr lang="en-GB" dirty="0"/>
              <a:t>eat </a:t>
            </a:r>
            <a:r>
              <a:rPr lang="en-GB" b="1" dirty="0"/>
              <a:t>h</a:t>
            </a:r>
            <a:r>
              <a:rPr lang="en-GB" dirty="0"/>
              <a:t>is </a:t>
            </a:r>
            <a:r>
              <a:rPr lang="en-GB" b="1" dirty="0"/>
              <a:t>b</a:t>
            </a:r>
            <a:r>
              <a:rPr lang="en-GB" dirty="0"/>
              <a:t>reast, </a:t>
            </a:r>
            <a:br>
              <a:rPr lang="en-GB" dirty="0"/>
            </a:br>
            <a:r>
              <a:rPr lang="en-GB" dirty="0"/>
              <a:t>For </a:t>
            </a:r>
            <a:r>
              <a:rPr lang="en-GB" b="1" dirty="0"/>
              <a:t>h</a:t>
            </a:r>
            <a:r>
              <a:rPr lang="en-GB" dirty="0"/>
              <a:t>e </a:t>
            </a:r>
            <a:r>
              <a:rPr lang="en-GB" b="1" dirty="0"/>
              <a:t>h</a:t>
            </a:r>
            <a:r>
              <a:rPr lang="en-GB" dirty="0"/>
              <a:t>eard the loud </a:t>
            </a:r>
            <a:r>
              <a:rPr lang="en-GB" b="1" dirty="0"/>
              <a:t>b</a:t>
            </a:r>
            <a:r>
              <a:rPr lang="en-GB" dirty="0"/>
              <a:t>assoon. (lines 31-32)</a:t>
            </a:r>
          </a:p>
          <a:p>
            <a:r>
              <a:rPr lang="en-GB" dirty="0"/>
              <a:t>The </a:t>
            </a:r>
            <a:r>
              <a:rPr lang="en-GB" b="1" dirty="0"/>
              <a:t>f</a:t>
            </a:r>
            <a:r>
              <a:rPr lang="en-GB" dirty="0"/>
              <a:t>urrow </a:t>
            </a:r>
            <a:r>
              <a:rPr lang="en-GB" b="1" dirty="0"/>
              <a:t>f</a:t>
            </a:r>
            <a:r>
              <a:rPr lang="en-GB" dirty="0"/>
              <a:t>ollowed </a:t>
            </a:r>
            <a:r>
              <a:rPr lang="en-GB" b="1" dirty="0"/>
              <a:t>f</a:t>
            </a:r>
            <a:r>
              <a:rPr lang="en-GB" dirty="0"/>
              <a:t>ree (line 104) </a:t>
            </a:r>
          </a:p>
        </p:txBody>
      </p:sp>
    </p:spTree>
    <p:extLst>
      <p:ext uri="{BB962C8B-B14F-4D97-AF65-F5344CB8AC3E}">
        <p14:creationId xmlns:p14="http://schemas.microsoft.com/office/powerpoint/2010/main" val="1602110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889844"/>
            <a:ext cx="4572000" cy="5078313"/>
          </a:xfrm>
          <a:prstGeom prst="rect">
            <a:avLst/>
          </a:prstGeom>
        </p:spPr>
        <p:txBody>
          <a:bodyPr>
            <a:spAutoFit/>
          </a:bodyPr>
          <a:lstStyle/>
          <a:p>
            <a:r>
              <a:rPr lang="en-GB" b="1" dirty="0"/>
              <a:t>He holds him with</a:t>
            </a:r>
            <a:r>
              <a:rPr lang="en-GB" dirty="0"/>
              <a:t> his skinny hand,</a:t>
            </a:r>
          </a:p>
          <a:p>
            <a:r>
              <a:rPr lang="en-GB" dirty="0"/>
              <a:t>…</a:t>
            </a:r>
          </a:p>
          <a:p>
            <a:r>
              <a:rPr lang="en-GB" b="1" dirty="0"/>
              <a:t>He holds him with</a:t>
            </a:r>
            <a:r>
              <a:rPr lang="en-GB" dirty="0"/>
              <a:t> his glittering eye – (lines 9 &amp; 13)</a:t>
            </a:r>
          </a:p>
          <a:p>
            <a:r>
              <a:rPr lang="en-GB" b="1" dirty="0"/>
              <a:t> </a:t>
            </a:r>
            <a:endParaRPr lang="en-GB" dirty="0"/>
          </a:p>
          <a:p>
            <a:r>
              <a:rPr lang="en-GB" b="1" dirty="0"/>
              <a:t>Below the </a:t>
            </a:r>
            <a:r>
              <a:rPr lang="en-GB" dirty="0"/>
              <a:t>kirk, </a:t>
            </a:r>
            <a:r>
              <a:rPr lang="en-GB" b="1" dirty="0"/>
              <a:t>below the</a:t>
            </a:r>
            <a:r>
              <a:rPr lang="en-GB" dirty="0"/>
              <a:t> hill	</a:t>
            </a:r>
          </a:p>
          <a:p>
            <a:r>
              <a:rPr lang="en-GB" b="1" dirty="0"/>
              <a:t>Below the </a:t>
            </a:r>
            <a:r>
              <a:rPr lang="en-GB" dirty="0"/>
              <a:t>light-house top. (lines 23-24)</a:t>
            </a:r>
          </a:p>
          <a:p>
            <a:r>
              <a:rPr lang="en-GB" b="1" dirty="0"/>
              <a:t> </a:t>
            </a:r>
            <a:endParaRPr lang="en-GB" dirty="0"/>
          </a:p>
          <a:p>
            <a:r>
              <a:rPr lang="en-GB" b="1" dirty="0"/>
              <a:t>The ice</a:t>
            </a:r>
            <a:r>
              <a:rPr lang="en-GB" dirty="0"/>
              <a:t> was here, </a:t>
            </a:r>
            <a:r>
              <a:rPr lang="en-GB" b="1" dirty="0"/>
              <a:t>the ice</a:t>
            </a:r>
            <a:r>
              <a:rPr lang="en-GB" dirty="0"/>
              <a:t> was there, </a:t>
            </a:r>
            <a:br>
              <a:rPr lang="en-GB" dirty="0"/>
            </a:br>
            <a:r>
              <a:rPr lang="en-GB" b="1" dirty="0"/>
              <a:t>The ice</a:t>
            </a:r>
            <a:r>
              <a:rPr lang="en-GB" dirty="0"/>
              <a:t> was all around. (line 59-60)</a:t>
            </a:r>
          </a:p>
          <a:p>
            <a:r>
              <a:rPr lang="en-GB" b="1" dirty="0"/>
              <a:t>With</a:t>
            </a:r>
            <a:r>
              <a:rPr lang="en-GB" dirty="0"/>
              <a:t> throats </a:t>
            </a:r>
            <a:r>
              <a:rPr lang="en-GB" dirty="0" err="1"/>
              <a:t>unslaked</a:t>
            </a:r>
            <a:r>
              <a:rPr lang="en-GB" dirty="0"/>
              <a:t>, </a:t>
            </a:r>
            <a:r>
              <a:rPr lang="en-GB" b="1" dirty="0"/>
              <a:t>with</a:t>
            </a:r>
            <a:r>
              <a:rPr lang="en-GB" dirty="0"/>
              <a:t> black lips baked (line 157) </a:t>
            </a:r>
          </a:p>
          <a:p>
            <a:r>
              <a:rPr lang="en-GB" b="1" dirty="0"/>
              <a:t>Without</a:t>
            </a:r>
            <a:r>
              <a:rPr lang="en-GB" dirty="0"/>
              <a:t> a breeze, </a:t>
            </a:r>
            <a:r>
              <a:rPr lang="en-GB" b="1" dirty="0"/>
              <a:t>without</a:t>
            </a:r>
            <a:r>
              <a:rPr lang="en-GB" dirty="0"/>
              <a:t> a tide (line 169) </a:t>
            </a:r>
          </a:p>
          <a:p>
            <a:r>
              <a:rPr lang="en-GB" b="1" dirty="0"/>
              <a:t>Her</a:t>
            </a:r>
            <a:r>
              <a:rPr lang="en-GB" dirty="0"/>
              <a:t> lips were red, </a:t>
            </a:r>
            <a:r>
              <a:rPr lang="en-GB" b="1" dirty="0"/>
              <a:t>her</a:t>
            </a:r>
            <a:r>
              <a:rPr lang="en-GB" dirty="0"/>
              <a:t> looks were free, </a:t>
            </a:r>
            <a:br>
              <a:rPr lang="en-GB" dirty="0"/>
            </a:br>
            <a:r>
              <a:rPr lang="en-GB" b="1" dirty="0"/>
              <a:t>Her</a:t>
            </a:r>
            <a:r>
              <a:rPr lang="en-GB" dirty="0"/>
              <a:t> locks were yellow as gold: </a:t>
            </a:r>
            <a:br>
              <a:rPr lang="en-GB" dirty="0"/>
            </a:br>
            <a:r>
              <a:rPr lang="en-GB" b="1" dirty="0"/>
              <a:t>Her</a:t>
            </a:r>
            <a:r>
              <a:rPr lang="en-GB" dirty="0"/>
              <a:t> skin was as white as leprosy (lines 190-192)</a:t>
            </a:r>
          </a:p>
          <a:p>
            <a:r>
              <a:rPr lang="en-GB" b="1" dirty="0"/>
              <a:t>They</a:t>
            </a:r>
            <a:r>
              <a:rPr lang="en-GB" dirty="0"/>
              <a:t> </a:t>
            </a:r>
            <a:r>
              <a:rPr lang="en-GB" dirty="0" err="1"/>
              <a:t>groan'd</a:t>
            </a:r>
            <a:r>
              <a:rPr lang="en-GB" dirty="0"/>
              <a:t>, </a:t>
            </a:r>
            <a:r>
              <a:rPr lang="en-GB" b="1" dirty="0"/>
              <a:t>they</a:t>
            </a:r>
            <a:r>
              <a:rPr lang="en-GB" dirty="0"/>
              <a:t> </a:t>
            </a:r>
            <a:r>
              <a:rPr lang="en-GB" dirty="0" err="1"/>
              <a:t>stirr'd</a:t>
            </a:r>
            <a:r>
              <a:rPr lang="en-GB" dirty="0"/>
              <a:t>, </a:t>
            </a:r>
            <a:r>
              <a:rPr lang="en-GB" b="1" dirty="0"/>
              <a:t>they</a:t>
            </a:r>
            <a:r>
              <a:rPr lang="en-GB" dirty="0"/>
              <a:t> all </a:t>
            </a:r>
            <a:r>
              <a:rPr lang="en-GB" dirty="0" err="1"/>
              <a:t>uprose</a:t>
            </a:r>
            <a:r>
              <a:rPr lang="en-GB" dirty="0"/>
              <a:t>, </a:t>
            </a:r>
          </a:p>
        </p:txBody>
      </p:sp>
    </p:spTree>
    <p:extLst>
      <p:ext uri="{BB962C8B-B14F-4D97-AF65-F5344CB8AC3E}">
        <p14:creationId xmlns:p14="http://schemas.microsoft.com/office/powerpoint/2010/main" val="950813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2828836"/>
            <a:ext cx="4572000" cy="1200329"/>
          </a:xfrm>
          <a:prstGeom prst="rect">
            <a:avLst/>
          </a:prstGeom>
        </p:spPr>
        <p:txBody>
          <a:bodyPr>
            <a:spAutoFit/>
          </a:bodyPr>
          <a:lstStyle/>
          <a:p>
            <a:r>
              <a:rPr lang="en-GB" dirty="0"/>
              <a:t>Water, water, every where, </a:t>
            </a:r>
            <a:br>
              <a:rPr lang="en-GB" dirty="0"/>
            </a:br>
            <a:r>
              <a:rPr lang="en-GB" dirty="0"/>
              <a:t>And all the boards did shrink ; </a:t>
            </a:r>
            <a:br>
              <a:rPr lang="en-GB" dirty="0"/>
            </a:br>
            <a:r>
              <a:rPr lang="en-GB" dirty="0"/>
              <a:t>Water, water, every where, </a:t>
            </a:r>
            <a:br>
              <a:rPr lang="en-GB" dirty="0"/>
            </a:br>
            <a:r>
              <a:rPr lang="en-GB" dirty="0"/>
              <a:t>Nor any drop to drink. (lines 119-122)</a:t>
            </a:r>
          </a:p>
        </p:txBody>
      </p:sp>
    </p:spTree>
    <p:extLst>
      <p:ext uri="{BB962C8B-B14F-4D97-AF65-F5344CB8AC3E}">
        <p14:creationId xmlns:p14="http://schemas.microsoft.com/office/powerpoint/2010/main" val="1957588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1859340"/>
            <a:ext cx="4572000" cy="3139321"/>
          </a:xfrm>
          <a:prstGeom prst="rect">
            <a:avLst/>
          </a:prstGeom>
        </p:spPr>
        <p:txBody>
          <a:bodyPr>
            <a:spAutoFit/>
          </a:bodyPr>
          <a:lstStyle/>
          <a:p>
            <a:r>
              <a:rPr lang="en-GB" dirty="0"/>
              <a:t>The Wedding-Guest he beat his breast, (line 37)</a:t>
            </a:r>
          </a:p>
          <a:p>
            <a:r>
              <a:rPr lang="en-GB" dirty="0"/>
              <a:t> </a:t>
            </a:r>
          </a:p>
          <a:p>
            <a:r>
              <a:rPr lang="en-GB" dirty="0"/>
              <a:t> </a:t>
            </a:r>
            <a:r>
              <a:rPr lang="en-GB" dirty="0" smtClean="0"/>
              <a:t>Each </a:t>
            </a:r>
            <a:r>
              <a:rPr lang="en-GB" dirty="0"/>
              <a:t>turned his face with a ghastly pang, </a:t>
            </a:r>
            <a:br>
              <a:rPr lang="en-GB" dirty="0"/>
            </a:br>
            <a:r>
              <a:rPr lang="en-GB" dirty="0"/>
              <a:t>And cursed me with his eye. (lines 215-216) </a:t>
            </a:r>
            <a:br>
              <a:rPr lang="en-GB" dirty="0"/>
            </a:br>
            <a:r>
              <a:rPr lang="en-GB" b="1" dirty="0"/>
              <a:t>Likening the appearance of the eye to a curse</a:t>
            </a:r>
            <a:endParaRPr lang="en-GB" dirty="0"/>
          </a:p>
          <a:p>
            <a:endParaRPr lang="en-GB" dirty="0" smtClean="0"/>
          </a:p>
          <a:p>
            <a:r>
              <a:rPr lang="en-GB" dirty="0" smtClean="0"/>
              <a:t>They </a:t>
            </a:r>
            <a:r>
              <a:rPr lang="en-GB" dirty="0" err="1"/>
              <a:t>coil'd</a:t>
            </a:r>
            <a:r>
              <a:rPr lang="en-GB" dirty="0"/>
              <a:t> and swam; and every track </a:t>
            </a:r>
            <a:br>
              <a:rPr lang="en-GB" dirty="0"/>
            </a:br>
            <a:r>
              <a:rPr lang="en-GB" dirty="0"/>
              <a:t>Was a flash of golden fire. (lines 281-282) </a:t>
            </a:r>
            <a:br>
              <a:rPr lang="en-GB" dirty="0"/>
            </a:br>
            <a:r>
              <a:rPr lang="en-GB" b="1" dirty="0"/>
              <a:t>Likening the wake left by the sea snakes to fire</a:t>
            </a:r>
            <a:endParaRPr lang="en-GB" dirty="0"/>
          </a:p>
        </p:txBody>
      </p:sp>
    </p:spTree>
    <p:extLst>
      <p:ext uri="{BB962C8B-B14F-4D97-AF65-F5344CB8AC3E}">
        <p14:creationId xmlns:p14="http://schemas.microsoft.com/office/powerpoint/2010/main" val="1403163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3105835"/>
            <a:ext cx="4572000" cy="646331"/>
          </a:xfrm>
          <a:prstGeom prst="rect">
            <a:avLst/>
          </a:prstGeom>
        </p:spPr>
        <p:txBody>
          <a:bodyPr>
            <a:spAutoFit/>
          </a:bodyPr>
          <a:lstStyle/>
          <a:p>
            <a:r>
              <a:rPr lang="en-GB" dirty="0"/>
              <a:t>It </a:t>
            </a:r>
            <a:r>
              <a:rPr lang="en-GB" b="1" dirty="0" err="1"/>
              <a:t>crack'd</a:t>
            </a:r>
            <a:r>
              <a:rPr lang="en-GB" dirty="0"/>
              <a:t> and </a:t>
            </a:r>
            <a:r>
              <a:rPr lang="en-GB" b="1" dirty="0" err="1"/>
              <a:t>growl'd</a:t>
            </a:r>
            <a:r>
              <a:rPr lang="en-GB" dirty="0"/>
              <a:t>, and </a:t>
            </a:r>
            <a:r>
              <a:rPr lang="en-GB" b="1" dirty="0" err="1"/>
              <a:t>roar'd</a:t>
            </a:r>
            <a:r>
              <a:rPr lang="en-GB" dirty="0"/>
              <a:t> and </a:t>
            </a:r>
            <a:r>
              <a:rPr lang="en-GB" b="1" dirty="0" err="1"/>
              <a:t>howl'd</a:t>
            </a:r>
            <a:r>
              <a:rPr lang="en-GB" dirty="0"/>
              <a:t> (line 61)</a:t>
            </a:r>
          </a:p>
        </p:txBody>
      </p:sp>
    </p:spTree>
    <p:extLst>
      <p:ext uri="{BB962C8B-B14F-4D97-AF65-F5344CB8AC3E}">
        <p14:creationId xmlns:p14="http://schemas.microsoft.com/office/powerpoint/2010/main" val="3517551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2690336"/>
            <a:ext cx="4572000" cy="1477328"/>
          </a:xfrm>
          <a:prstGeom prst="rect">
            <a:avLst/>
          </a:prstGeom>
        </p:spPr>
        <p:txBody>
          <a:bodyPr>
            <a:spAutoFit/>
          </a:bodyPr>
          <a:lstStyle/>
          <a:p>
            <a:r>
              <a:rPr lang="en-GB" dirty="0"/>
              <a:t>The Sun came up upon the left, </a:t>
            </a:r>
            <a:br>
              <a:rPr lang="en-GB" dirty="0"/>
            </a:br>
            <a:r>
              <a:rPr lang="en-GB" dirty="0"/>
              <a:t>Out of the sea came he! </a:t>
            </a:r>
            <a:br>
              <a:rPr lang="en-GB" dirty="0"/>
            </a:br>
            <a:r>
              <a:rPr lang="en-GB" dirty="0"/>
              <a:t>And he shone bright, and on the right </a:t>
            </a:r>
            <a:br>
              <a:rPr lang="en-GB" dirty="0"/>
            </a:br>
            <a:r>
              <a:rPr lang="en-GB" dirty="0"/>
              <a:t>Went down into the sea. (lines 25-28) </a:t>
            </a:r>
            <a:br>
              <a:rPr lang="en-GB" dirty="0"/>
            </a:br>
            <a:endParaRPr lang="en-GB" dirty="0"/>
          </a:p>
        </p:txBody>
      </p:sp>
    </p:spTree>
    <p:extLst>
      <p:ext uri="{BB962C8B-B14F-4D97-AF65-F5344CB8AC3E}">
        <p14:creationId xmlns:p14="http://schemas.microsoft.com/office/powerpoint/2010/main" val="190558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https://www.bl.uk/britishlibrary/~/media/bl/global/english-online/collection-items-more/w/o/r/wordsworth-william-lyrical-b20128-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747464"/>
            <a:ext cx="4758610" cy="792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611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2286000" y="-1326148"/>
            <a:ext cx="4572000" cy="6832640"/>
          </a:xfrm>
          <a:prstGeom prst="rect">
            <a:avLst/>
          </a:prstGeom>
        </p:spPr>
        <p:txBody>
          <a:bodyPr>
            <a:spAutoFit/>
          </a:bodyPr>
          <a:lstStyle/>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r>
              <a:rPr lang="en-GB" sz="1400" dirty="0" smtClean="0"/>
              <a:t>The </a:t>
            </a:r>
            <a:r>
              <a:rPr lang="en-GB" sz="1400" dirty="0"/>
              <a:t>Wedding-Guest stood still,</a:t>
            </a:r>
          </a:p>
          <a:p>
            <a:r>
              <a:rPr lang="en-GB" sz="1400" dirty="0"/>
              <a:t>And listens like a three year child: (lines 14 &amp; 15)</a:t>
            </a:r>
          </a:p>
          <a:p>
            <a:r>
              <a:rPr lang="en-GB" sz="1400" dirty="0"/>
              <a:t> </a:t>
            </a:r>
          </a:p>
          <a:p>
            <a:r>
              <a:rPr lang="en-GB" sz="1400" dirty="0"/>
              <a:t>The bride hath paced into the hall,</a:t>
            </a:r>
          </a:p>
          <a:p>
            <a:r>
              <a:rPr lang="en-GB" sz="1400" dirty="0"/>
              <a:t>Red as a rose is she; (lines 33 &amp; 34)</a:t>
            </a:r>
          </a:p>
          <a:p>
            <a:r>
              <a:rPr lang="en-GB" sz="1400" dirty="0"/>
              <a:t> </a:t>
            </a:r>
          </a:p>
          <a:p>
            <a:r>
              <a:rPr lang="en-GB" sz="1400" dirty="0"/>
              <a:t>It cracked and growled, and roared and howled,</a:t>
            </a:r>
          </a:p>
          <a:p>
            <a:r>
              <a:rPr lang="en-GB" sz="1400" dirty="0"/>
              <a:t>Like noises in a </a:t>
            </a:r>
            <a:r>
              <a:rPr lang="en-GB" sz="1400" dirty="0" err="1"/>
              <a:t>swound</a:t>
            </a:r>
            <a:r>
              <a:rPr lang="en-GB" sz="1400" dirty="0"/>
              <a:t>! (61 &amp; 62)</a:t>
            </a:r>
          </a:p>
          <a:p>
            <a:endParaRPr lang="en-GB" sz="1400" dirty="0" smtClean="0"/>
          </a:p>
          <a:p>
            <a:r>
              <a:rPr lang="en-GB" sz="1400" dirty="0" smtClean="0"/>
              <a:t>Every </a:t>
            </a:r>
            <a:r>
              <a:rPr lang="en-GB" sz="1400" dirty="0"/>
              <a:t>soul, it passed me by, </a:t>
            </a:r>
            <a:br>
              <a:rPr lang="en-GB" sz="1400" dirty="0"/>
            </a:br>
            <a:r>
              <a:rPr lang="en-GB" sz="1400" dirty="0"/>
              <a:t>Like the whizz of my crossbow! (lines 223-224) </a:t>
            </a:r>
            <a:br>
              <a:rPr lang="en-GB" sz="1400" dirty="0"/>
            </a:br>
            <a:endParaRPr lang="en-GB" sz="1400" dirty="0" smtClean="0"/>
          </a:p>
          <a:p>
            <a:r>
              <a:rPr lang="en-GB" sz="1400" dirty="0" smtClean="0"/>
              <a:t>The </a:t>
            </a:r>
            <a:r>
              <a:rPr lang="en-GB" sz="1400" dirty="0"/>
              <a:t>sky and the sea, and the sea and the sky </a:t>
            </a:r>
            <a:br>
              <a:rPr lang="en-GB" sz="1400" dirty="0"/>
            </a:br>
            <a:r>
              <a:rPr lang="en-GB" sz="1400" dirty="0"/>
              <a:t>Lay like a load on my weary eye (lines 251-252) </a:t>
            </a:r>
            <a:br>
              <a:rPr lang="en-GB" sz="1400" dirty="0"/>
            </a:br>
            <a:endParaRPr lang="en-GB" sz="1400" dirty="0" smtClean="0"/>
          </a:p>
          <a:p>
            <a:r>
              <a:rPr lang="en-GB" sz="1400" dirty="0" smtClean="0"/>
              <a:t>Her </a:t>
            </a:r>
            <a:r>
              <a:rPr lang="en-GB" sz="1400" dirty="0"/>
              <a:t>beams </a:t>
            </a:r>
            <a:r>
              <a:rPr lang="en-GB" sz="1400" dirty="0" err="1"/>
              <a:t>bemocked</a:t>
            </a:r>
            <a:r>
              <a:rPr lang="en-GB" sz="1400" dirty="0"/>
              <a:t> the sultry main, </a:t>
            </a:r>
            <a:br>
              <a:rPr lang="en-GB" sz="1400" dirty="0"/>
            </a:br>
            <a:r>
              <a:rPr lang="en-GB" sz="1400" dirty="0"/>
              <a:t>Like April hoar-frost spread (lines 268-269) </a:t>
            </a:r>
            <a:br>
              <a:rPr lang="en-GB" sz="1400" dirty="0"/>
            </a:br>
            <a:endParaRPr lang="en-GB" sz="1400" dirty="0" smtClean="0"/>
          </a:p>
          <a:p>
            <a:r>
              <a:rPr lang="en-GB" sz="1400" dirty="0" smtClean="0"/>
              <a:t>The </a:t>
            </a:r>
            <a:r>
              <a:rPr lang="en-GB" sz="1400" dirty="0"/>
              <a:t>water, like a witch's oils, </a:t>
            </a:r>
            <a:br>
              <a:rPr lang="en-GB" sz="1400" dirty="0"/>
            </a:br>
            <a:r>
              <a:rPr lang="en-GB" sz="1400" dirty="0"/>
              <a:t>Burnt green, and blue and white. (lines 129-130) </a:t>
            </a:r>
            <a:r>
              <a:rPr lang="en-GB" dirty="0"/>
              <a:t/>
            </a:r>
            <a:br>
              <a:rPr lang="en-GB" dirty="0"/>
            </a:br>
            <a:endParaRPr lang="en-GB" dirty="0"/>
          </a:p>
        </p:txBody>
      </p:sp>
    </p:spTree>
    <p:extLst>
      <p:ext uri="{BB962C8B-B14F-4D97-AF65-F5344CB8AC3E}">
        <p14:creationId xmlns:p14="http://schemas.microsoft.com/office/powerpoint/2010/main" val="1585376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2828836"/>
            <a:ext cx="4572000" cy="1200329"/>
          </a:xfrm>
          <a:prstGeom prst="rect">
            <a:avLst/>
          </a:prstGeom>
        </p:spPr>
        <p:txBody>
          <a:bodyPr>
            <a:spAutoFit/>
          </a:bodyPr>
          <a:lstStyle/>
          <a:p>
            <a:r>
              <a:rPr lang="en-GB" dirty="0"/>
              <a:t>Day after day, day after day, </a:t>
            </a:r>
            <a:br>
              <a:rPr lang="en-GB" dirty="0"/>
            </a:br>
            <a:r>
              <a:rPr lang="en-GB" dirty="0"/>
              <a:t>We stuck, nor breath nor motion; </a:t>
            </a:r>
            <a:br>
              <a:rPr lang="en-GB" dirty="0"/>
            </a:br>
            <a:r>
              <a:rPr lang="en-GB" dirty="0"/>
              <a:t>As idle as a painted ship </a:t>
            </a:r>
            <a:br>
              <a:rPr lang="en-GB" dirty="0"/>
            </a:br>
            <a:r>
              <a:rPr lang="en-GB" dirty="0"/>
              <a:t>Upon a painted ocean. (lines 115-118) </a:t>
            </a:r>
          </a:p>
        </p:txBody>
      </p:sp>
    </p:spTree>
    <p:extLst>
      <p:ext uri="{BB962C8B-B14F-4D97-AF65-F5344CB8AC3E}">
        <p14:creationId xmlns:p14="http://schemas.microsoft.com/office/powerpoint/2010/main" val="2079420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2828836"/>
            <a:ext cx="4572000" cy="1200329"/>
          </a:xfrm>
          <a:prstGeom prst="rect">
            <a:avLst/>
          </a:prstGeom>
        </p:spPr>
        <p:txBody>
          <a:bodyPr>
            <a:spAutoFit/>
          </a:bodyPr>
          <a:lstStyle/>
          <a:p>
            <a:r>
              <a:rPr lang="en-GB" dirty="0"/>
              <a:t>The western wave was all a-flame (line 171) </a:t>
            </a:r>
            <a:br>
              <a:rPr lang="en-GB" dirty="0"/>
            </a:br>
            <a:endParaRPr lang="en-GB" dirty="0" smtClean="0"/>
          </a:p>
          <a:p>
            <a:r>
              <a:rPr lang="en-GB" dirty="0"/>
              <a:t> </a:t>
            </a:r>
          </a:p>
          <a:p>
            <a:r>
              <a:rPr lang="en-GB" dirty="0"/>
              <a:t>I fear thee and thy glittering </a:t>
            </a:r>
            <a:r>
              <a:rPr lang="en-GB" dirty="0" smtClean="0"/>
              <a:t>eye</a:t>
            </a:r>
            <a:endParaRPr lang="en-GB" dirty="0"/>
          </a:p>
        </p:txBody>
      </p:sp>
    </p:spTree>
    <p:extLst>
      <p:ext uri="{BB962C8B-B14F-4D97-AF65-F5344CB8AC3E}">
        <p14:creationId xmlns:p14="http://schemas.microsoft.com/office/powerpoint/2010/main" val="1352498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3105835"/>
            <a:ext cx="4572000" cy="646331"/>
          </a:xfrm>
          <a:prstGeom prst="rect">
            <a:avLst/>
          </a:prstGeom>
        </p:spPr>
        <p:txBody>
          <a:bodyPr>
            <a:spAutoFit/>
          </a:bodyPr>
          <a:lstStyle/>
          <a:p>
            <a:r>
              <a:rPr lang="en-GB" dirty="0"/>
              <a:t>A wicked whisper came, and made</a:t>
            </a:r>
          </a:p>
          <a:p>
            <a:r>
              <a:rPr lang="en-GB" dirty="0"/>
              <a:t>My heart as dry as dust.</a:t>
            </a:r>
          </a:p>
        </p:txBody>
      </p:sp>
    </p:spTree>
    <p:extLst>
      <p:ext uri="{BB962C8B-B14F-4D97-AF65-F5344CB8AC3E}">
        <p14:creationId xmlns:p14="http://schemas.microsoft.com/office/powerpoint/2010/main" val="1599183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s://ebooks.adelaide.edu.au/c/coleridge/samuel_taylor/rime/plates/plate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60648"/>
            <a:ext cx="4762500" cy="618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020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3074" name="Picture 2" descr="https://ebooks.adelaide.edu.au/c/coleridge/samuel_taylor/rime/plates/plate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45337"/>
            <a:ext cx="4896544" cy="630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471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https://ebooks.adelaide.edu.au/c/coleridge/samuel_taylor/rime/plates/plat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9841"/>
            <a:ext cx="5163918" cy="674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998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www.mervynpeake.org/gallery/02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177" y="188640"/>
            <a:ext cx="4165510" cy="658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267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Image result for mervyn peake shooting of albatr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32976"/>
            <a:ext cx="4392488" cy="652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090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The primary imagination I hold to be the living power and prime agent of all human perception, and as a repetition in the finite mind of the eternal act of creation in the infinite I Am.</a:t>
            </a:r>
          </a:p>
          <a:p>
            <a:pPr marL="0" indent="0">
              <a:buNone/>
            </a:pPr>
            <a:endParaRPr lang="en-GB" dirty="0"/>
          </a:p>
          <a:p>
            <a:pPr marL="0" indent="0">
              <a:buNone/>
            </a:pPr>
            <a:r>
              <a:rPr lang="en-GB" dirty="0" smtClean="0"/>
              <a:t>Coleridge,</a:t>
            </a:r>
            <a:r>
              <a:rPr lang="en-GB" i="1" dirty="0" smtClean="0"/>
              <a:t> </a:t>
            </a:r>
            <a:r>
              <a:rPr lang="en-GB" i="1" dirty="0" err="1" smtClean="0"/>
              <a:t>Biographia</a:t>
            </a:r>
            <a:r>
              <a:rPr lang="en-GB" i="1" dirty="0" smtClean="0"/>
              <a:t> </a:t>
            </a:r>
            <a:r>
              <a:rPr lang="en-GB" i="1" dirty="0" err="1" smtClean="0"/>
              <a:t>Literaria</a:t>
            </a:r>
            <a:r>
              <a:rPr lang="en-GB" dirty="0" smtClean="0"/>
              <a:t>, chapter 13, ‘On Imagination’</a:t>
            </a:r>
            <a:endParaRPr lang="en-GB" dirty="0"/>
          </a:p>
        </p:txBody>
      </p:sp>
    </p:spTree>
    <p:extLst>
      <p:ext uri="{BB962C8B-B14F-4D97-AF65-F5344CB8AC3E}">
        <p14:creationId xmlns:p14="http://schemas.microsoft.com/office/powerpoint/2010/main" val="236950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2286000" y="2828836"/>
            <a:ext cx="4572000" cy="2031325"/>
          </a:xfrm>
          <a:prstGeom prst="rect">
            <a:avLst/>
          </a:prstGeom>
        </p:spPr>
        <p:txBody>
          <a:bodyPr>
            <a:spAutoFit/>
          </a:bodyPr>
          <a:lstStyle/>
          <a:p>
            <a:r>
              <a:rPr lang="en-GB" dirty="0"/>
              <a:t>And now the Storm-blast came, and he</a:t>
            </a:r>
          </a:p>
          <a:p>
            <a:r>
              <a:rPr lang="en-GB" dirty="0"/>
              <a:t>Was tyrannous and strong:</a:t>
            </a:r>
          </a:p>
          <a:p>
            <a:r>
              <a:rPr lang="en-GB" dirty="0"/>
              <a:t>He struck with his </a:t>
            </a:r>
            <a:r>
              <a:rPr lang="en-GB" dirty="0" err="1"/>
              <a:t>o’ertaking</a:t>
            </a:r>
            <a:r>
              <a:rPr lang="en-GB" dirty="0"/>
              <a:t> wings,</a:t>
            </a:r>
          </a:p>
          <a:p>
            <a:r>
              <a:rPr lang="en-GB" dirty="0"/>
              <a:t>And chased us south along</a:t>
            </a:r>
            <a:r>
              <a:rPr lang="en-GB" dirty="0" smtClean="0"/>
              <a:t>.</a:t>
            </a:r>
          </a:p>
          <a:p>
            <a:endParaRPr lang="en-GB" dirty="0" smtClean="0"/>
          </a:p>
          <a:p>
            <a:endParaRPr lang="en-GB" dirty="0"/>
          </a:p>
          <a:p>
            <a:endParaRPr lang="en-GB" dirty="0"/>
          </a:p>
        </p:txBody>
      </p:sp>
    </p:spTree>
    <p:extLst>
      <p:ext uri="{BB962C8B-B14F-4D97-AF65-F5344CB8AC3E}">
        <p14:creationId xmlns:p14="http://schemas.microsoft.com/office/powerpoint/2010/main" val="3298291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3105835"/>
            <a:ext cx="4572000" cy="646331"/>
          </a:xfrm>
          <a:prstGeom prst="rect">
            <a:avLst/>
          </a:prstGeom>
        </p:spPr>
        <p:txBody>
          <a:bodyPr>
            <a:spAutoFit/>
          </a:bodyPr>
          <a:lstStyle/>
          <a:p>
            <a:r>
              <a:rPr lang="en-GB" dirty="0"/>
              <a:t>‘The ship driven by a storm toward the South Pole?’ </a:t>
            </a:r>
          </a:p>
        </p:txBody>
      </p:sp>
    </p:spTree>
    <p:extLst>
      <p:ext uri="{BB962C8B-B14F-4D97-AF65-F5344CB8AC3E}">
        <p14:creationId xmlns:p14="http://schemas.microsoft.com/office/powerpoint/2010/main" val="89859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2286000" y="2828836"/>
            <a:ext cx="4572000" cy="2308324"/>
          </a:xfrm>
          <a:prstGeom prst="rect">
            <a:avLst/>
          </a:prstGeom>
        </p:spPr>
        <p:txBody>
          <a:bodyPr>
            <a:spAutoFit/>
          </a:bodyPr>
          <a:lstStyle/>
          <a:p>
            <a:r>
              <a:rPr lang="en-GB" dirty="0"/>
              <a:t>And now the Storm-blast came, and he</a:t>
            </a:r>
          </a:p>
          <a:p>
            <a:r>
              <a:rPr lang="en-GB" dirty="0"/>
              <a:t>Was tyrannous and strong:</a:t>
            </a:r>
          </a:p>
          <a:p>
            <a:r>
              <a:rPr lang="en-GB" dirty="0"/>
              <a:t>He struck with his </a:t>
            </a:r>
            <a:r>
              <a:rPr lang="en-GB" dirty="0" err="1"/>
              <a:t>o’ertaking</a:t>
            </a:r>
            <a:r>
              <a:rPr lang="en-GB" dirty="0"/>
              <a:t> wings,</a:t>
            </a:r>
          </a:p>
          <a:p>
            <a:r>
              <a:rPr lang="en-GB" dirty="0"/>
              <a:t>And chased us south along</a:t>
            </a:r>
            <a:r>
              <a:rPr lang="en-GB" dirty="0" smtClean="0"/>
              <a:t>.</a:t>
            </a:r>
            <a:endParaRPr lang="en-GB" dirty="0"/>
          </a:p>
          <a:p>
            <a:endParaRPr lang="en-GB" dirty="0" smtClean="0"/>
          </a:p>
          <a:p>
            <a:r>
              <a:rPr lang="en-GB" dirty="0"/>
              <a:t>‘The ship driven by a storm toward the South Pole?’ </a:t>
            </a:r>
          </a:p>
          <a:p>
            <a:endParaRPr lang="en-GB" dirty="0"/>
          </a:p>
        </p:txBody>
      </p:sp>
    </p:spTree>
    <p:extLst>
      <p:ext uri="{BB962C8B-B14F-4D97-AF65-F5344CB8AC3E}">
        <p14:creationId xmlns:p14="http://schemas.microsoft.com/office/powerpoint/2010/main" val="201060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2828836"/>
            <a:ext cx="4572000" cy="1200329"/>
          </a:xfrm>
          <a:prstGeom prst="rect">
            <a:avLst/>
          </a:prstGeom>
        </p:spPr>
        <p:txBody>
          <a:bodyPr>
            <a:spAutoFit/>
          </a:bodyPr>
          <a:lstStyle/>
          <a:p>
            <a:r>
              <a:rPr lang="en-GB" dirty="0"/>
              <a:t>The moving moon went up the sky,</a:t>
            </a:r>
          </a:p>
          <a:p>
            <a:r>
              <a:rPr lang="en-GB" dirty="0"/>
              <a:t>And no where did abide:</a:t>
            </a:r>
          </a:p>
          <a:p>
            <a:r>
              <a:rPr lang="en-GB" dirty="0"/>
              <a:t>Softly she was going up,</a:t>
            </a:r>
          </a:p>
          <a:p>
            <a:r>
              <a:rPr lang="en-GB" dirty="0"/>
              <a:t>And a star or two beside.</a:t>
            </a:r>
          </a:p>
        </p:txBody>
      </p:sp>
    </p:spTree>
    <p:extLst>
      <p:ext uri="{BB962C8B-B14F-4D97-AF65-F5344CB8AC3E}">
        <p14:creationId xmlns:p14="http://schemas.microsoft.com/office/powerpoint/2010/main" val="225882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2136339"/>
            <a:ext cx="4572000" cy="2585323"/>
          </a:xfrm>
          <a:prstGeom prst="rect">
            <a:avLst/>
          </a:prstGeom>
        </p:spPr>
        <p:txBody>
          <a:bodyPr>
            <a:spAutoFit/>
          </a:bodyPr>
          <a:lstStyle/>
          <a:p>
            <a:r>
              <a:rPr lang="en-GB" dirty="0"/>
              <a:t>In his loneliness and fixedness he </a:t>
            </a:r>
            <a:r>
              <a:rPr lang="en-GB" dirty="0" err="1"/>
              <a:t>yearneth</a:t>
            </a:r>
            <a:r>
              <a:rPr lang="en-GB" dirty="0"/>
              <a:t> towards the journeying Moon, and the stars that still sojourn, yet still move onward; and every where the blue sky belongs to them, and is their appointed rest, and their native country and their own natural homes, which they enter unannounced, as lords that are certainly unexpected, and yet there is silent joy at their arrival. </a:t>
            </a:r>
          </a:p>
        </p:txBody>
      </p:sp>
    </p:spTree>
    <p:extLst>
      <p:ext uri="{BB962C8B-B14F-4D97-AF65-F5344CB8AC3E}">
        <p14:creationId xmlns:p14="http://schemas.microsoft.com/office/powerpoint/2010/main" val="268099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smtClean="0"/>
          </a:p>
          <a:p>
            <a:endParaRPr lang="en-GB" dirty="0"/>
          </a:p>
        </p:txBody>
      </p:sp>
      <p:sp>
        <p:nvSpPr>
          <p:cNvPr id="4" name="Rectangle 3"/>
          <p:cNvSpPr/>
          <p:nvPr/>
        </p:nvSpPr>
        <p:spPr>
          <a:xfrm>
            <a:off x="2286000" y="2136339"/>
            <a:ext cx="4572000" cy="4247317"/>
          </a:xfrm>
          <a:prstGeom prst="rect">
            <a:avLst/>
          </a:prstGeom>
        </p:spPr>
        <p:txBody>
          <a:bodyPr>
            <a:spAutoFit/>
          </a:bodyPr>
          <a:lstStyle/>
          <a:p>
            <a:r>
              <a:rPr lang="en-GB" dirty="0"/>
              <a:t>The moving moon went up the sky,</a:t>
            </a:r>
          </a:p>
          <a:p>
            <a:r>
              <a:rPr lang="en-GB" dirty="0"/>
              <a:t>And no where did abide:</a:t>
            </a:r>
          </a:p>
          <a:p>
            <a:r>
              <a:rPr lang="en-GB" dirty="0"/>
              <a:t>Softly she was going up,</a:t>
            </a:r>
          </a:p>
          <a:p>
            <a:r>
              <a:rPr lang="en-GB" dirty="0"/>
              <a:t>And a star or two beside.</a:t>
            </a:r>
          </a:p>
          <a:p>
            <a:endParaRPr lang="en-GB" dirty="0"/>
          </a:p>
          <a:p>
            <a:endParaRPr lang="en-GB" dirty="0" smtClean="0"/>
          </a:p>
          <a:p>
            <a:r>
              <a:rPr lang="en-GB" dirty="0" smtClean="0"/>
              <a:t>In </a:t>
            </a:r>
            <a:r>
              <a:rPr lang="en-GB" dirty="0"/>
              <a:t>his loneliness and fixedness he </a:t>
            </a:r>
            <a:r>
              <a:rPr lang="en-GB" dirty="0" err="1"/>
              <a:t>yearneth</a:t>
            </a:r>
            <a:r>
              <a:rPr lang="en-GB" dirty="0"/>
              <a:t> </a:t>
            </a:r>
            <a:r>
              <a:rPr lang="en-GB" dirty="0" smtClean="0"/>
              <a:t>towards </a:t>
            </a:r>
            <a:r>
              <a:rPr lang="en-GB" dirty="0"/>
              <a:t>the journeying Moon, and the stars that still sojourn, yet still move onward; and every where the blue sky belongs to them, and is their appointed rest, and their native country and their own natural homes, which they enter unannounced, as lords that are certainly unexpected, and yet there is silent joy at their arrival. </a:t>
            </a:r>
          </a:p>
        </p:txBody>
      </p:sp>
    </p:spTree>
    <p:extLst>
      <p:ext uri="{BB962C8B-B14F-4D97-AF65-F5344CB8AC3E}">
        <p14:creationId xmlns:p14="http://schemas.microsoft.com/office/powerpoint/2010/main" val="3314608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2828836"/>
            <a:ext cx="4572000" cy="1200329"/>
          </a:xfrm>
          <a:prstGeom prst="rect">
            <a:avLst/>
          </a:prstGeom>
        </p:spPr>
        <p:txBody>
          <a:bodyPr>
            <a:spAutoFit/>
          </a:bodyPr>
          <a:lstStyle/>
          <a:p>
            <a:r>
              <a:rPr lang="en-GB" dirty="0"/>
              <a:t>He </a:t>
            </a:r>
            <a:r>
              <a:rPr lang="en-GB" dirty="0" err="1"/>
              <a:t>prayeth</a:t>
            </a:r>
            <a:r>
              <a:rPr lang="en-GB" dirty="0"/>
              <a:t> best who </a:t>
            </a:r>
            <a:r>
              <a:rPr lang="en-GB" dirty="0" err="1"/>
              <a:t>loveth</a:t>
            </a:r>
            <a:r>
              <a:rPr lang="en-GB" dirty="0"/>
              <a:t> best,</a:t>
            </a:r>
          </a:p>
          <a:p>
            <a:r>
              <a:rPr lang="en-GB" dirty="0"/>
              <a:t>All things both great and small:</a:t>
            </a:r>
          </a:p>
          <a:p>
            <a:r>
              <a:rPr lang="en-GB" dirty="0"/>
              <a:t>For the dear God, who </a:t>
            </a:r>
            <a:r>
              <a:rPr lang="en-GB" dirty="0" err="1"/>
              <a:t>loveth</a:t>
            </a:r>
            <a:r>
              <a:rPr lang="en-GB" dirty="0"/>
              <a:t> us,</a:t>
            </a:r>
          </a:p>
          <a:p>
            <a:r>
              <a:rPr lang="en-GB" dirty="0"/>
              <a:t>He made and </a:t>
            </a:r>
            <a:r>
              <a:rPr lang="en-GB" dirty="0" err="1"/>
              <a:t>loveth</a:t>
            </a:r>
            <a:r>
              <a:rPr lang="en-GB" dirty="0"/>
              <a:t> all.</a:t>
            </a:r>
          </a:p>
        </p:txBody>
      </p:sp>
    </p:spTree>
    <p:extLst>
      <p:ext uri="{BB962C8B-B14F-4D97-AF65-F5344CB8AC3E}">
        <p14:creationId xmlns:p14="http://schemas.microsoft.com/office/powerpoint/2010/main" val="2629115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3130</TotalTime>
  <Words>528</Words>
  <Application>Microsoft Office PowerPoint</Application>
  <PresentationFormat>On-screen Show (4:3)</PresentationFormat>
  <Paragraphs>108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bJack</dc:creator>
  <cp:lastModifiedBy>editor</cp:lastModifiedBy>
  <cp:revision>36</cp:revision>
  <dcterms:created xsi:type="dcterms:W3CDTF">2017-02-14T10:26:30Z</dcterms:created>
  <dcterms:modified xsi:type="dcterms:W3CDTF">2017-02-28T10:25:30Z</dcterms:modified>
</cp:coreProperties>
</file>