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313" r:id="rId4"/>
    <p:sldId id="314" r:id="rId5"/>
    <p:sldId id="309" r:id="rId6"/>
    <p:sldId id="310" r:id="rId7"/>
    <p:sldId id="308" r:id="rId8"/>
    <p:sldId id="311" r:id="rId9"/>
    <p:sldId id="261" r:id="rId10"/>
    <p:sldId id="259" r:id="rId11"/>
    <p:sldId id="265" r:id="rId12"/>
    <p:sldId id="299" r:id="rId13"/>
    <p:sldId id="300" r:id="rId14"/>
    <p:sldId id="262" r:id="rId15"/>
    <p:sldId id="257" r:id="rId16"/>
    <p:sldId id="278" r:id="rId17"/>
    <p:sldId id="307" r:id="rId18"/>
    <p:sldId id="276" r:id="rId19"/>
    <p:sldId id="267" r:id="rId20"/>
    <p:sldId id="296" r:id="rId21"/>
    <p:sldId id="269" r:id="rId22"/>
    <p:sldId id="270" r:id="rId23"/>
    <p:sldId id="286" r:id="rId24"/>
    <p:sldId id="271" r:id="rId25"/>
    <p:sldId id="272" r:id="rId26"/>
    <p:sldId id="273" r:id="rId27"/>
    <p:sldId id="302" r:id="rId28"/>
    <p:sldId id="274" r:id="rId29"/>
    <p:sldId id="280" r:id="rId30"/>
    <p:sldId id="315" r:id="rId31"/>
    <p:sldId id="288" r:id="rId32"/>
    <p:sldId id="275" r:id="rId33"/>
    <p:sldId id="279" r:id="rId34"/>
    <p:sldId id="283" r:id="rId35"/>
    <p:sldId id="282" r:id="rId36"/>
    <p:sldId id="289" r:id="rId37"/>
    <p:sldId id="292" r:id="rId38"/>
    <p:sldId id="293" r:id="rId39"/>
    <p:sldId id="303" r:id="rId40"/>
    <p:sldId id="304" r:id="rId41"/>
    <p:sldId id="306" r:id="rId42"/>
    <p:sldId id="301" r:id="rId43"/>
    <p:sldId id="284" r:id="rId44"/>
    <p:sldId id="2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121B"/>
    <a:srgbClr val="0000FF"/>
    <a:srgbClr val="333333"/>
    <a:srgbClr val="996600"/>
    <a:srgbClr val="000000"/>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94660"/>
  </p:normalViewPr>
  <p:slideViewPr>
    <p:cSldViewPr snapToGrid="0">
      <p:cViewPr varScale="1">
        <p:scale>
          <a:sx n="85" d="100"/>
          <a:sy n="85" d="100"/>
        </p:scale>
        <p:origin x="550" y="41"/>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0F415-DEEF-421B-B956-A88AA9999E60}" type="datetimeFigureOut">
              <a:rPr lang="en-GB" smtClean="0"/>
              <a:t>20/02/2017</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12233-EF0C-490B-A1BF-819001B1E452}" type="slidenum">
              <a:rPr lang="en-GB" smtClean="0"/>
              <a:t>‹#›</a:t>
            </a:fld>
            <a:endParaRPr lang="en-GB" dirty="0"/>
          </a:p>
        </p:txBody>
      </p:sp>
    </p:spTree>
    <p:extLst>
      <p:ext uri="{BB962C8B-B14F-4D97-AF65-F5344CB8AC3E}">
        <p14:creationId xmlns:p14="http://schemas.microsoft.com/office/powerpoint/2010/main" val="251769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9A790D9-AD6E-436F-9E92-58781A63270F}" type="slidenum">
              <a:rPr lang="en-GB" smtClean="0"/>
              <a:pPr/>
              <a:t>4</a:t>
            </a:fld>
            <a:endParaRPr lang="en-GB" dirty="0" smtClean="0"/>
          </a:p>
        </p:txBody>
      </p:sp>
      <p:sp>
        <p:nvSpPr>
          <p:cNvPr id="97283" name="Rectangle 2"/>
          <p:cNvSpPr>
            <a:spLocks noGrp="1" noRot="1" noChangeAspect="1" noChangeArrowheads="1" noTextEdit="1"/>
          </p:cNvSpPr>
          <p:nvPr>
            <p:ph type="sldImg"/>
          </p:nvPr>
        </p:nvSpPr>
        <p:spPr>
          <a:xfrm>
            <a:off x="138113" y="768350"/>
            <a:ext cx="6821487" cy="3838575"/>
          </a:xfrm>
          <a:ln/>
        </p:spPr>
      </p:sp>
      <p:sp>
        <p:nvSpPr>
          <p:cNvPr id="97284" name="Rectangle 3"/>
          <p:cNvSpPr>
            <a:spLocks noGrp="1" noChangeArrowheads="1"/>
          </p:cNvSpPr>
          <p:nvPr>
            <p:ph type="body" idx="1"/>
          </p:nvPr>
        </p:nvSpPr>
        <p:spPr>
          <a:noFill/>
          <a:ln/>
        </p:spPr>
        <p:txBody>
          <a:bodyPr/>
          <a:lstStyle/>
          <a:p>
            <a:pPr eaLnBrk="1" hangingPunct="1"/>
            <a:endParaRPr lang="en-US" sz="1400" dirty="0" smtClean="0"/>
          </a:p>
        </p:txBody>
      </p:sp>
    </p:spTree>
    <p:extLst>
      <p:ext uri="{BB962C8B-B14F-4D97-AF65-F5344CB8AC3E}">
        <p14:creationId xmlns:p14="http://schemas.microsoft.com/office/powerpoint/2010/main" val="306343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13</a:t>
            </a:fld>
            <a:endParaRPr lang="en-GB" dirty="0"/>
          </a:p>
        </p:txBody>
      </p:sp>
    </p:spTree>
    <p:extLst>
      <p:ext uri="{BB962C8B-B14F-4D97-AF65-F5344CB8AC3E}">
        <p14:creationId xmlns:p14="http://schemas.microsoft.com/office/powerpoint/2010/main" val="393917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9269838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257623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22819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7: image only">
    <p:spTree>
      <p:nvGrpSpPr>
        <p:cNvPr id="1" name=""/>
        <p:cNvGrpSpPr/>
        <p:nvPr/>
      </p:nvGrpSpPr>
      <p:grpSpPr>
        <a:xfrm>
          <a:off x="0" y="0"/>
          <a:ext cx="0" cy="0"/>
          <a:chOff x="0" y="0"/>
          <a:chExt cx="0" cy="0"/>
        </a:xfrm>
      </p:grpSpPr>
      <p:sp>
        <p:nvSpPr>
          <p:cNvPr id="3"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21605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6: text with bullet points &amp; 2 images">
    <p:spTree>
      <p:nvGrpSpPr>
        <p:cNvPr id="1" name=""/>
        <p:cNvGrpSpPr/>
        <p:nvPr/>
      </p:nvGrpSpPr>
      <p:grpSpPr>
        <a:xfrm>
          <a:off x="0" y="0"/>
          <a:ext cx="0" cy="0"/>
          <a:chOff x="0" y="0"/>
          <a:chExt cx="0" cy="0"/>
        </a:xfrm>
      </p:grpSpPr>
      <p:sp>
        <p:nvSpPr>
          <p:cNvPr id="4" name="Title 1"/>
          <p:cNvSpPr>
            <a:spLocks noGrp="1"/>
          </p:cNvSpPr>
          <p:nvPr>
            <p:ph type="ctrTitle"/>
          </p:nvPr>
        </p:nvSpPr>
        <p:spPr>
          <a:xfrm>
            <a:off x="527053" y="212130"/>
            <a:ext cx="9025003"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8" name="Text Placeholder 7"/>
          <p:cNvSpPr>
            <a:spLocks noGrp="1"/>
          </p:cNvSpPr>
          <p:nvPr>
            <p:ph type="body" sz="quarter" idx="14"/>
          </p:nvPr>
        </p:nvSpPr>
        <p:spPr>
          <a:xfrm>
            <a:off x="527053" y="1844676"/>
            <a:ext cx="7201129"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7970299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1236" y="260648"/>
            <a:ext cx="10736181" cy="64807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67114" y="1028735"/>
            <a:ext cx="4519885" cy="4776530"/>
          </a:xfrm>
        </p:spPr>
        <p:txBody>
          <a:bodyPr/>
          <a:lstStyle>
            <a:lvl1pPr>
              <a:spcBef>
                <a:spcPts val="1228"/>
              </a:spcBef>
              <a:defRPr sz="2160"/>
            </a:lvl1pPr>
            <a:lvl2pPr>
              <a:defRPr sz="1920"/>
            </a:lvl2pPr>
            <a:lvl3pPr>
              <a:defRPr sz="1920"/>
            </a:lvl3pPr>
            <a:lvl4pPr>
              <a:defRPr sz="1920"/>
            </a:lvl4pPr>
            <a:lvl5pPr>
              <a:defRPr sz="192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quarter" idx="2"/>
          </p:nvPr>
        </p:nvSpPr>
        <p:spPr>
          <a:xfrm>
            <a:off x="6096002" y="1052736"/>
            <a:ext cx="5595919" cy="2735234"/>
          </a:xfrm>
        </p:spPr>
        <p:txBody>
          <a:bodyPr/>
          <a:lstStyle>
            <a:lvl1pPr>
              <a:defRPr sz="2160"/>
            </a:lvl1pPr>
            <a:lvl2pPr>
              <a:defRPr sz="1920"/>
            </a:lvl2pPr>
            <a:lvl3pPr>
              <a:defRPr sz="1920"/>
            </a:lvl3pPr>
            <a:lvl4pPr>
              <a:defRPr sz="1920"/>
            </a:lvl4pPr>
            <a:lvl5pPr>
              <a:defRPr sz="192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Content Placeholder 4"/>
          <p:cNvSpPr>
            <a:spLocks noGrp="1"/>
          </p:cNvSpPr>
          <p:nvPr>
            <p:ph sz="quarter" idx="3"/>
          </p:nvPr>
        </p:nvSpPr>
        <p:spPr>
          <a:xfrm>
            <a:off x="6096002" y="3931966"/>
            <a:ext cx="5595919" cy="2737394"/>
          </a:xfrm>
        </p:spPr>
        <p:txBody>
          <a:bodyPr/>
          <a:lstStyle>
            <a:lvl1pPr>
              <a:defRPr sz="2160"/>
            </a:lvl1pPr>
            <a:lvl2pPr>
              <a:defRPr sz="1920"/>
            </a:lvl2pPr>
            <a:lvl3pPr>
              <a:defRPr sz="1920"/>
            </a:lvl3pPr>
            <a:lvl4pPr>
              <a:defRPr sz="1920"/>
            </a:lvl4pPr>
            <a:lvl5pPr>
              <a:defRPr sz="192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5787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buClr>
                <a:srgbClr val="B5121B"/>
              </a:buClr>
              <a:defRPr/>
            </a:lvl1pPr>
            <a:lvl2pPr>
              <a:buClr>
                <a:srgbClr val="B5121B"/>
              </a:buClr>
              <a:defRPr/>
            </a:lvl2pPr>
            <a:lvl3pPr>
              <a:buClr>
                <a:srgbClr val="B5121B"/>
              </a:buCl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1106572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10247577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08892" y="365125"/>
            <a:ext cx="10544908" cy="887779"/>
          </a:xfrm>
        </p:spPr>
        <p:txBody>
          <a:bodyPr>
            <a:normAutofit/>
          </a:bodyPr>
          <a:lstStyle>
            <a:lvl1pPr>
              <a:defRPr sz="3600">
                <a:latin typeface="+mn-lt"/>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lvl1pPr>
              <a:buClr>
                <a:srgbClr val="B5121B"/>
              </a:buClr>
              <a:defRPr/>
            </a:lvl1pPr>
            <a:lvl2pPr>
              <a:buClr>
                <a:srgbClr val="B5121B"/>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13290861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34136726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63489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79558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3581736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BB04BE-70A3-45DA-89E8-35083A24B755}" type="datetimeFigureOut">
              <a:rPr lang="en-GB" smtClean="0"/>
              <a:t>20/02/2017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D65D0DF-36DB-499B-89D3-C68C60A163E3}" type="slidenum">
              <a:rPr lang="en-GB" smtClean="0"/>
              <a:t>‹#›</a:t>
            </a:fld>
            <a:endParaRPr lang="en-GB" dirty="0"/>
          </a:p>
        </p:txBody>
      </p:sp>
    </p:spTree>
    <p:extLst>
      <p:ext uri="{BB962C8B-B14F-4D97-AF65-F5344CB8AC3E}">
        <p14:creationId xmlns:p14="http://schemas.microsoft.com/office/powerpoint/2010/main" val="396042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8794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536700"/>
            <a:ext cx="10515600" cy="46402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BB04BE-70A3-45DA-89E8-35083A24B755}" type="datetimeFigureOut">
              <a:rPr lang="en-GB" smtClean="0"/>
              <a:t>20/02/2017</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5D0DF-36DB-499B-89D3-C68C60A163E3}" type="slidenum">
              <a:rPr lang="en-GB" smtClean="0"/>
              <a:t>‹#›</a:t>
            </a:fld>
            <a:endParaRPr lang="en-GB" dirty="0"/>
          </a:p>
        </p:txBody>
      </p:sp>
    </p:spTree>
    <p:extLst>
      <p:ext uri="{BB962C8B-B14F-4D97-AF65-F5344CB8AC3E}">
        <p14:creationId xmlns:p14="http://schemas.microsoft.com/office/powerpoint/2010/main" val="2205519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rgbClr val="B5121B"/>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33362"/>
            <a:ext cx="9144000" cy="1184206"/>
          </a:xfrm>
        </p:spPr>
        <p:txBody>
          <a:bodyPr/>
          <a:lstStyle/>
          <a:p>
            <a:pPr algn="l"/>
            <a:r>
              <a:rPr lang="en-GB" dirty="0" smtClean="0">
                <a:latin typeface="+mn-lt"/>
              </a:rPr>
              <a:t>Living without electricity</a:t>
            </a:r>
            <a:endParaRPr lang="en-GB" dirty="0">
              <a:latin typeface="+mn-lt"/>
            </a:endParaRPr>
          </a:p>
        </p:txBody>
      </p:sp>
      <p:sp>
        <p:nvSpPr>
          <p:cNvPr id="3" name="Subtitle 2"/>
          <p:cNvSpPr>
            <a:spLocks noGrp="1"/>
          </p:cNvSpPr>
          <p:nvPr>
            <p:ph type="subTitle" idx="1"/>
          </p:nvPr>
        </p:nvSpPr>
        <p:spPr>
          <a:xfrm>
            <a:off x="1364974" y="4999758"/>
            <a:ext cx="9144000" cy="1629642"/>
          </a:xfrm>
        </p:spPr>
        <p:txBody>
          <a:bodyPr>
            <a:normAutofit/>
          </a:bodyPr>
          <a:lstStyle/>
          <a:p>
            <a:pPr algn="l"/>
            <a:r>
              <a:rPr lang="en-GB" sz="2000" i="1" dirty="0" smtClean="0"/>
              <a:t>Prof Roger Kemp  </a:t>
            </a:r>
            <a:r>
              <a:rPr lang="en-GB" sz="1200" i="1" dirty="0" smtClean="0"/>
              <a:t>MBE FREng </a:t>
            </a:r>
            <a:r>
              <a:rPr lang="en-GB" sz="1200" i="1" dirty="0" smtClean="0"/>
              <a:t>FRSA </a:t>
            </a:r>
            <a:r>
              <a:rPr lang="en-GB" sz="1200" i="1" dirty="0" smtClean="0"/>
              <a:t>CEng FIET</a:t>
            </a:r>
          </a:p>
          <a:p>
            <a:pPr algn="l"/>
            <a:r>
              <a:rPr lang="en-GB" sz="2000" i="1" dirty="0" smtClean="0"/>
              <a:t>Engineering Department, Lancaster </a:t>
            </a:r>
            <a:r>
              <a:rPr lang="en-GB" sz="2000" i="1" dirty="0" smtClean="0"/>
              <a:t>University</a:t>
            </a:r>
          </a:p>
          <a:p>
            <a:pPr algn="l"/>
            <a:r>
              <a:rPr lang="en-GB" sz="2000" i="1" dirty="0" smtClean="0"/>
              <a:t>28 February 2017</a:t>
            </a:r>
            <a:r>
              <a:rPr lang="en-GB" sz="2000" i="1" dirty="0" smtClean="0"/>
              <a:t/>
            </a:r>
            <a:br>
              <a:rPr lang="en-GB" sz="2000" i="1" dirty="0" smtClean="0"/>
            </a:br>
            <a:endParaRPr lang="en-GB" sz="2000" i="1"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8164" y="785155"/>
            <a:ext cx="2443505" cy="76834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012" y="498366"/>
            <a:ext cx="4572000" cy="1378915"/>
          </a:xfrm>
          <a:prstGeom prst="rect">
            <a:avLst/>
          </a:prstGeom>
        </p:spPr>
      </p:pic>
    </p:spTree>
    <p:extLst>
      <p:ext uri="{BB962C8B-B14F-4D97-AF65-F5344CB8AC3E}">
        <p14:creationId xmlns:p14="http://schemas.microsoft.com/office/powerpoint/2010/main" val="761861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7870" y="4113454"/>
            <a:ext cx="11283049" cy="2323713"/>
          </a:xfrm>
          <a:prstGeom prst="rect">
            <a:avLst/>
          </a:prstGeom>
          <a:noFill/>
        </p:spPr>
        <p:txBody>
          <a:bodyPr wrap="square" rtlCol="0">
            <a:spAutoFit/>
          </a:bodyPr>
          <a:lstStyle/>
          <a:p>
            <a:pPr>
              <a:spcAft>
                <a:spcPts val="3000"/>
              </a:spcAft>
            </a:pPr>
            <a:r>
              <a:rPr lang="en-GB" sz="6600" b="1" dirty="0" smtClean="0">
                <a:solidFill>
                  <a:schemeClr val="bg1"/>
                </a:solidFill>
                <a:effectLst>
                  <a:outerShdw blurRad="38100" dist="38100" dir="2700000" algn="tl">
                    <a:srgbClr val="000000">
                      <a:alpha val="43137"/>
                    </a:srgbClr>
                  </a:outerShdw>
                </a:effectLst>
              </a:rPr>
              <a:t>Peak flow: 1,742 m³/sec</a:t>
            </a:r>
          </a:p>
          <a:p>
            <a:r>
              <a:rPr lang="en-GB" sz="5400" b="1" dirty="0" smtClean="0">
                <a:solidFill>
                  <a:schemeClr val="bg1"/>
                </a:solidFill>
                <a:effectLst>
                  <a:outerShdw blurRad="38100" dist="38100" dir="2700000" algn="tl">
                    <a:srgbClr val="000000">
                      <a:alpha val="43137"/>
                    </a:srgbClr>
                  </a:outerShdw>
                </a:effectLst>
              </a:rPr>
              <a:t>Would fill an Olympic pool in 1½ sec</a:t>
            </a:r>
            <a:endParaRPr lang="en-GB"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59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568" y="-88850"/>
            <a:ext cx="6568966" cy="6858000"/>
          </a:xfrm>
          <a:prstGeom prst="rect">
            <a:avLst/>
          </a:prstGeom>
        </p:spPr>
      </p:pic>
      <p:sp>
        <p:nvSpPr>
          <p:cNvPr id="8" name="Title 7"/>
          <p:cNvSpPr>
            <a:spLocks noGrp="1"/>
          </p:cNvSpPr>
          <p:nvPr>
            <p:ph type="ctrTitle"/>
          </p:nvPr>
        </p:nvSpPr>
        <p:spPr>
          <a:xfrm>
            <a:off x="355600" y="404664"/>
            <a:ext cx="3868192" cy="1152128"/>
          </a:xfrm>
        </p:spPr>
        <p:txBody>
          <a:bodyPr/>
          <a:lstStyle/>
          <a:p>
            <a:r>
              <a:rPr lang="en-GB" dirty="0" smtClean="0"/>
              <a:t>Extent of floods</a:t>
            </a:r>
            <a:endParaRPr lang="en-GB" dirty="0"/>
          </a:p>
        </p:txBody>
      </p:sp>
      <p:sp>
        <p:nvSpPr>
          <p:cNvPr id="9" name="TextBox 8"/>
          <p:cNvSpPr txBox="1"/>
          <p:nvPr/>
        </p:nvSpPr>
        <p:spPr>
          <a:xfrm>
            <a:off x="8268568" y="5063728"/>
            <a:ext cx="1316964" cy="400110"/>
          </a:xfrm>
          <a:prstGeom prst="rect">
            <a:avLst/>
          </a:prstGeom>
          <a:noFill/>
        </p:spPr>
        <p:txBody>
          <a:bodyPr wrap="none" rtlCol="0">
            <a:spAutoFit/>
          </a:bodyPr>
          <a:lstStyle/>
          <a:p>
            <a:r>
              <a:rPr lang="en-GB" sz="2000" b="1" dirty="0"/>
              <a:t>Substation</a:t>
            </a:r>
          </a:p>
        </p:txBody>
      </p:sp>
    </p:spTree>
    <p:extLst>
      <p:ext uri="{BB962C8B-B14F-4D97-AF65-F5344CB8AC3E}">
        <p14:creationId xmlns:p14="http://schemas.microsoft.com/office/powerpoint/2010/main" val="2402801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139478" y="6241657"/>
            <a:ext cx="3086052" cy="400110"/>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Photo: Lancaster Museum</a:t>
            </a:r>
          </a:p>
        </p:txBody>
      </p:sp>
      <p:sp>
        <p:nvSpPr>
          <p:cNvPr id="6" name="TextBox 5"/>
          <p:cNvSpPr txBox="1"/>
          <p:nvPr/>
        </p:nvSpPr>
        <p:spPr>
          <a:xfrm>
            <a:off x="178607" y="251076"/>
            <a:ext cx="6761036" cy="646331"/>
          </a:xfrm>
          <a:prstGeom prst="rect">
            <a:avLst/>
          </a:prstGeom>
          <a:noFill/>
        </p:spPr>
        <p:txBody>
          <a:bodyPr wrap="square" rtlCol="0">
            <a:spAutoFit/>
          </a:bodyPr>
          <a:lstStyle/>
          <a:p>
            <a:r>
              <a:rPr lang="en-GB" sz="3600" b="1" dirty="0">
                <a:solidFill>
                  <a:schemeClr val="bg1"/>
                </a:solidFill>
                <a:effectLst>
                  <a:outerShdw blurRad="38100" dist="38100" dir="2700000" algn="tl">
                    <a:srgbClr val="000000">
                      <a:alpha val="43137"/>
                    </a:srgbClr>
                  </a:outerShdw>
                </a:effectLst>
              </a:rPr>
              <a:t>Lancaster power </a:t>
            </a:r>
            <a:r>
              <a:rPr lang="en-GB" sz="3600" b="1" dirty="0" smtClean="0">
                <a:solidFill>
                  <a:schemeClr val="bg1"/>
                </a:solidFill>
                <a:effectLst>
                  <a:outerShdw blurRad="38100" dist="38100" dir="2700000" algn="tl">
                    <a:srgbClr val="000000">
                      <a:alpha val="43137"/>
                    </a:srgbClr>
                  </a:outerShdw>
                </a:effectLst>
              </a:rPr>
              <a:t>station  c.1970</a:t>
            </a:r>
            <a:endParaRPr lang="en-GB"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9889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2449" y="365125"/>
            <a:ext cx="4606751" cy="887779"/>
          </a:xfrm>
        </p:spPr>
        <p:txBody>
          <a:bodyPr/>
          <a:lstStyle/>
          <a:p>
            <a:r>
              <a:rPr lang="en-GB" dirty="0" smtClean="0"/>
              <a:t>History of substation</a:t>
            </a:r>
            <a:endParaRPr lang="en-GB" dirty="0"/>
          </a:p>
        </p:txBody>
      </p:sp>
      <p:sp>
        <p:nvSpPr>
          <p:cNvPr id="6" name="Text Placeholder 5"/>
          <p:cNvSpPr>
            <a:spLocks noGrp="1"/>
          </p:cNvSpPr>
          <p:nvPr>
            <p:ph sz="half" idx="1"/>
          </p:nvPr>
        </p:nvSpPr>
        <p:spPr>
          <a:xfrm>
            <a:off x="381000" y="1854296"/>
            <a:ext cx="4523961" cy="4351338"/>
          </a:xfrm>
        </p:spPr>
        <p:txBody>
          <a:bodyPr/>
          <a:lstStyle/>
          <a:p>
            <a:pPr>
              <a:spcBef>
                <a:spcPts val="1200"/>
              </a:spcBef>
              <a:spcAft>
                <a:spcPts val="1200"/>
              </a:spcAft>
            </a:pPr>
            <a:r>
              <a:rPr lang="en-GB" dirty="0" smtClean="0"/>
              <a:t>Power station next to River Lune since 1915</a:t>
            </a:r>
          </a:p>
          <a:p>
            <a:pPr>
              <a:spcBef>
                <a:spcPts val="1200"/>
              </a:spcBef>
              <a:spcAft>
                <a:spcPts val="1200"/>
              </a:spcAft>
            </a:pPr>
            <a:r>
              <a:rPr lang="en-GB" dirty="0" smtClean="0"/>
              <a:t>When it closed in 1975 substation was left</a:t>
            </a:r>
          </a:p>
          <a:p>
            <a:pPr>
              <a:spcBef>
                <a:spcPts val="1200"/>
              </a:spcBef>
              <a:spcAft>
                <a:spcPts val="1200"/>
              </a:spcAft>
            </a:pPr>
            <a:r>
              <a:rPr lang="en-GB" dirty="0" smtClean="0"/>
              <a:t>Last serious flood 1907</a:t>
            </a:r>
          </a:p>
          <a:p>
            <a:pPr>
              <a:spcBef>
                <a:spcPts val="1200"/>
              </a:spcBef>
              <a:spcAft>
                <a:spcPts val="1200"/>
              </a:spcAft>
            </a:pPr>
            <a:r>
              <a:rPr lang="en-GB" dirty="0" smtClean="0"/>
              <a:t>No-one could justify the cost and disruption of moving the substation</a:t>
            </a:r>
            <a:endParaRPr lang="en-GB"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89667" y="-31997"/>
            <a:ext cx="7002334" cy="6889997"/>
          </a:xfrm>
        </p:spPr>
      </p:pic>
    </p:spTree>
    <p:extLst>
      <p:ext uri="{BB962C8B-B14F-4D97-AF65-F5344CB8AC3E}">
        <p14:creationId xmlns:p14="http://schemas.microsoft.com/office/powerpoint/2010/main" val="2967811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4"/>
            <a:ext cx="12192000" cy="6854429"/>
          </a:xfrm>
          <a:prstGeom prst="rect">
            <a:avLst/>
          </a:prstGeom>
        </p:spPr>
      </p:pic>
      <p:sp>
        <p:nvSpPr>
          <p:cNvPr id="3" name="TextBox 2"/>
          <p:cNvSpPr txBox="1"/>
          <p:nvPr/>
        </p:nvSpPr>
        <p:spPr>
          <a:xfrm>
            <a:off x="10064750" y="6210300"/>
            <a:ext cx="1977078" cy="461665"/>
          </a:xfrm>
          <a:prstGeom prst="rect">
            <a:avLst/>
          </a:prstGeom>
          <a:noFill/>
        </p:spPr>
        <p:txBody>
          <a:bodyPr wrap="square" rtlCol="0">
            <a:spAutoFit/>
          </a:bodyPr>
          <a:lstStyle/>
          <a:p>
            <a:r>
              <a:rPr lang="en-GB" sz="2400" b="1" dirty="0" smtClean="0">
                <a:solidFill>
                  <a:schemeClr val="bg1"/>
                </a:solidFill>
                <a:effectLst>
                  <a:outerShdw blurRad="38100" dist="38100" dir="2700000" algn="tl">
                    <a:srgbClr val="000000">
                      <a:alpha val="43137"/>
                    </a:srgbClr>
                  </a:outerShdw>
                </a:effectLst>
              </a:rPr>
              <a:t>Photo: ENWL</a:t>
            </a:r>
            <a:endParaRPr lang="en-GB"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5440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43" y="-59635"/>
            <a:ext cx="12451745" cy="6917635"/>
          </a:xfrm>
          <a:prstGeom prst="rect">
            <a:avLst/>
          </a:prstGeom>
        </p:spPr>
      </p:pic>
      <p:sp>
        <p:nvSpPr>
          <p:cNvPr id="6" name="TextBox 5"/>
          <p:cNvSpPr txBox="1"/>
          <p:nvPr/>
        </p:nvSpPr>
        <p:spPr>
          <a:xfrm>
            <a:off x="10064750" y="6210300"/>
            <a:ext cx="1977078" cy="461665"/>
          </a:xfrm>
          <a:prstGeom prst="rect">
            <a:avLst/>
          </a:prstGeom>
          <a:noFill/>
        </p:spPr>
        <p:txBody>
          <a:bodyPr wrap="square" rtlCol="0">
            <a:spAutoFit/>
          </a:bodyPr>
          <a:lstStyle/>
          <a:p>
            <a:r>
              <a:rPr lang="en-GB" sz="2400" b="1" dirty="0" smtClean="0">
                <a:solidFill>
                  <a:schemeClr val="bg1"/>
                </a:solidFill>
                <a:effectLst>
                  <a:outerShdw blurRad="38100" dist="38100" dir="2700000" algn="tl">
                    <a:srgbClr val="000000">
                      <a:alpha val="43137"/>
                    </a:srgbClr>
                  </a:outerShdw>
                </a:effectLst>
              </a:rPr>
              <a:t>Photo: ENWL</a:t>
            </a:r>
            <a:endParaRPr lang="en-GB"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685800" y="4870450"/>
            <a:ext cx="45719" cy="369332"/>
          </a:xfrm>
          <a:prstGeom prst="rect">
            <a:avLst/>
          </a:prstGeom>
          <a:noFill/>
        </p:spPr>
        <p:txBody>
          <a:bodyPr wrap="square" rtlCol="0">
            <a:spAutoFit/>
          </a:bodyPr>
          <a:lstStyle/>
          <a:p>
            <a:endParaRPr lang="en-GB" dirty="0"/>
          </a:p>
        </p:txBody>
      </p:sp>
      <p:sp>
        <p:nvSpPr>
          <p:cNvPr id="8" name="TextBox 7"/>
          <p:cNvSpPr txBox="1"/>
          <p:nvPr/>
        </p:nvSpPr>
        <p:spPr>
          <a:xfrm>
            <a:off x="253999" y="4667250"/>
            <a:ext cx="9217991" cy="2800767"/>
          </a:xfrm>
          <a:prstGeom prst="rect">
            <a:avLst/>
          </a:prstGeom>
          <a:noFill/>
        </p:spPr>
        <p:txBody>
          <a:bodyPr wrap="square" rtlCol="0">
            <a:spAutoFit/>
          </a:bodyPr>
          <a:lstStyle/>
          <a:p>
            <a:r>
              <a:rPr lang="en-GB" sz="4400" dirty="0" smtClean="0">
                <a:solidFill>
                  <a:schemeClr val="bg1"/>
                </a:solidFill>
                <a:effectLst>
                  <a:outerShdw blurRad="38100" dist="38100" dir="2700000" algn="tl">
                    <a:srgbClr val="000000">
                      <a:alpha val="43137"/>
                    </a:srgbClr>
                  </a:outerShdw>
                </a:effectLst>
              </a:rPr>
              <a:t>22:39 on 5 December 2015</a:t>
            </a:r>
          </a:p>
          <a:p>
            <a:r>
              <a:rPr lang="en-GB" sz="4400" dirty="0" smtClean="0">
                <a:solidFill>
                  <a:schemeClr val="bg1"/>
                </a:solidFill>
                <a:effectLst>
                  <a:outerShdw blurRad="38100" dist="38100" dir="2700000" algn="tl">
                    <a:srgbClr val="000000">
                      <a:alpha val="43137"/>
                    </a:srgbClr>
                  </a:outerShdw>
                </a:effectLst>
              </a:rPr>
              <a:t>Supplies lost to 60,987 consumers</a:t>
            </a:r>
          </a:p>
          <a:p>
            <a:r>
              <a:rPr lang="en-GB" sz="4400" dirty="0" smtClean="0">
                <a:solidFill>
                  <a:schemeClr val="bg1"/>
                </a:solidFill>
                <a:effectLst>
                  <a:outerShdw blurRad="38100" dist="38100" dir="2700000" algn="tl">
                    <a:srgbClr val="000000">
                      <a:alpha val="43137"/>
                    </a:srgbClr>
                  </a:outerShdw>
                </a:effectLst>
              </a:rPr>
              <a:t>Fully restored 19:18 on 8 December</a:t>
            </a:r>
          </a:p>
          <a:p>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08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13870" y="179090"/>
            <a:ext cx="5243593" cy="1200329"/>
          </a:xfrm>
          <a:prstGeom prst="rect">
            <a:avLst/>
          </a:prstGeom>
          <a:solidFill>
            <a:srgbClr val="333333">
              <a:alpha val="49804"/>
            </a:srgbClr>
          </a:solidFill>
        </p:spPr>
        <p:txBody>
          <a:bodyPr wrap="square" rtlCol="0">
            <a:spAutoFit/>
          </a:bodyPr>
          <a:lstStyle/>
          <a:p>
            <a:r>
              <a:rPr lang="en-GB" sz="3600" dirty="0" smtClean="0">
                <a:solidFill>
                  <a:schemeClr val="bg1"/>
                </a:solidFill>
                <a:effectLst>
                  <a:outerShdw blurRad="38100" dist="38100" dir="2700000" algn="tl">
                    <a:srgbClr val="000000">
                      <a:alpha val="43137"/>
                    </a:srgbClr>
                  </a:outerShdw>
                </a:effectLst>
              </a:rPr>
              <a:t>75 generators brought from all corners of the UK</a:t>
            </a:r>
            <a:endParaRPr lang="en-GB"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5733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Reconfiguring the substation</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49625" y="1546289"/>
            <a:ext cx="4338022" cy="4639797"/>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90346" y="1546289"/>
            <a:ext cx="6120384" cy="4592646"/>
          </a:xfrm>
        </p:spPr>
      </p:pic>
      <p:sp>
        <p:nvSpPr>
          <p:cNvPr id="7" name="TextBox 6"/>
          <p:cNvSpPr txBox="1"/>
          <p:nvPr/>
        </p:nvSpPr>
        <p:spPr>
          <a:xfrm>
            <a:off x="9941859" y="6342529"/>
            <a:ext cx="1565813" cy="369332"/>
          </a:xfrm>
          <a:prstGeom prst="rect">
            <a:avLst/>
          </a:prstGeom>
          <a:noFill/>
        </p:spPr>
        <p:txBody>
          <a:bodyPr wrap="none" rtlCol="0">
            <a:spAutoFit/>
          </a:bodyPr>
          <a:lstStyle/>
          <a:p>
            <a:r>
              <a:rPr lang="en-GB" b="1" dirty="0" smtClean="0"/>
              <a:t>Photos: ENWL</a:t>
            </a:r>
            <a:endParaRPr lang="en-GB" b="1" dirty="0"/>
          </a:p>
        </p:txBody>
      </p:sp>
    </p:spTree>
    <p:extLst>
      <p:ext uri="{BB962C8B-B14F-4D97-AF65-F5344CB8AC3E}">
        <p14:creationId xmlns:p14="http://schemas.microsoft.com/office/powerpoint/2010/main" val="2604917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98071"/>
            <a:ext cx="12192000" cy="6956071"/>
          </a:xfrm>
        </p:spPr>
      </p:pic>
    </p:spTree>
    <p:extLst>
      <p:ext uri="{BB962C8B-B14F-4D97-AF65-F5344CB8AC3E}">
        <p14:creationId xmlns:p14="http://schemas.microsoft.com/office/powerpoint/2010/main" val="197747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Internet</a:t>
            </a:r>
            <a:endParaRPr lang="en-GB" dirty="0"/>
          </a:p>
        </p:txBody>
      </p:sp>
      <p:sp>
        <p:nvSpPr>
          <p:cNvPr id="3" name="Content Placeholder 2"/>
          <p:cNvSpPr>
            <a:spLocks noGrp="1"/>
          </p:cNvSpPr>
          <p:nvPr>
            <p:ph sz="half" idx="1"/>
          </p:nvPr>
        </p:nvSpPr>
        <p:spPr/>
        <p:txBody>
          <a:bodyPr/>
          <a:lstStyle/>
          <a:p>
            <a:pPr>
              <a:spcBef>
                <a:spcPts val="1200"/>
              </a:spcBef>
              <a:spcAft>
                <a:spcPts val="1200"/>
              </a:spcAft>
            </a:pPr>
            <a:r>
              <a:rPr lang="en-GB" dirty="0" smtClean="0"/>
              <a:t>Fibre from exchange to street</a:t>
            </a:r>
          </a:p>
          <a:p>
            <a:pPr>
              <a:spcBef>
                <a:spcPts val="1200"/>
              </a:spcBef>
              <a:spcAft>
                <a:spcPts val="1200"/>
              </a:spcAft>
            </a:pPr>
            <a:r>
              <a:rPr lang="en-GB" dirty="0" smtClean="0"/>
              <a:t>Routers, connecting fibre to copper, powered from mains</a:t>
            </a:r>
          </a:p>
          <a:p>
            <a:pPr>
              <a:spcBef>
                <a:spcPts val="1200"/>
              </a:spcBef>
              <a:spcAft>
                <a:spcPts val="1200"/>
              </a:spcAft>
            </a:pPr>
            <a:r>
              <a:rPr lang="en-GB" dirty="0" smtClean="0"/>
              <a:t>Broadband hubs in homes powered from mains</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0" y="551621"/>
            <a:ext cx="5858911" cy="5858911"/>
          </a:xfrm>
        </p:spPr>
      </p:pic>
    </p:spTree>
    <p:extLst>
      <p:ext uri="{BB962C8B-B14F-4D97-AF65-F5344CB8AC3E}">
        <p14:creationId xmlns:p14="http://schemas.microsoft.com/office/powerpoint/2010/main" val="1441150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83" y="-87178"/>
            <a:ext cx="12460637" cy="7009108"/>
          </a:xfrm>
          <a:prstGeom prst="rect">
            <a:avLst/>
          </a:prstGeom>
        </p:spPr>
      </p:pic>
      <p:sp>
        <p:nvSpPr>
          <p:cNvPr id="2" name="TextBox 1"/>
          <p:cNvSpPr txBox="1"/>
          <p:nvPr/>
        </p:nvSpPr>
        <p:spPr>
          <a:xfrm>
            <a:off x="8652013" y="5615609"/>
            <a:ext cx="4204253" cy="646331"/>
          </a:xfrm>
          <a:prstGeom prst="rect">
            <a:avLst/>
          </a:prstGeom>
          <a:noFill/>
        </p:spPr>
        <p:txBody>
          <a:bodyPr wrap="square" rtlCol="0">
            <a:spAutoFit/>
          </a:bodyPr>
          <a:lstStyle/>
          <a:p>
            <a:r>
              <a:rPr lang="en-GB" sz="3600" b="1" dirty="0" smtClean="0">
                <a:solidFill>
                  <a:schemeClr val="bg1"/>
                </a:solidFill>
                <a:effectLst>
                  <a:outerShdw blurRad="38100" dist="38100" dir="2700000" algn="tl">
                    <a:srgbClr val="000000">
                      <a:alpha val="43137"/>
                    </a:srgbClr>
                  </a:outerShdw>
                </a:effectLst>
              </a:rPr>
              <a:t>The River Lune</a:t>
            </a:r>
            <a:endParaRPr lang="en-GB"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7340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Fixed-line phones</a:t>
            </a:r>
            <a:endParaRPr lang="en-GB"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12165" y="1355519"/>
            <a:ext cx="3532095" cy="2994993"/>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593705" y="365125"/>
            <a:ext cx="2731647" cy="4172578"/>
          </a:xfrm>
        </p:spPr>
      </p:pic>
      <p:sp>
        <p:nvSpPr>
          <p:cNvPr id="7" name="TextBox 6"/>
          <p:cNvSpPr txBox="1"/>
          <p:nvPr/>
        </p:nvSpPr>
        <p:spPr>
          <a:xfrm>
            <a:off x="4385749" y="1712750"/>
            <a:ext cx="1091966" cy="1477328"/>
          </a:xfrm>
          <a:prstGeom prst="rect">
            <a:avLst/>
          </a:prstGeom>
          <a:noFill/>
        </p:spPr>
        <p:txBody>
          <a:bodyPr wrap="none" rtlCol="0">
            <a:spAutoFit/>
          </a:bodyPr>
          <a:lstStyle/>
          <a:p>
            <a:r>
              <a:rPr lang="en-GB" sz="9000" dirty="0">
                <a:solidFill>
                  <a:srgbClr val="008000"/>
                </a:solidFill>
                <a:sym typeface="Wingdings" panose="05000000000000000000" pitchFamily="2" charset="2"/>
              </a:rPr>
              <a:t></a:t>
            </a:r>
            <a:endParaRPr lang="en-GB" sz="9000" dirty="0">
              <a:solidFill>
                <a:srgbClr val="008000"/>
              </a:solidFill>
            </a:endParaRPr>
          </a:p>
        </p:txBody>
      </p:sp>
      <p:sp>
        <p:nvSpPr>
          <p:cNvPr id="8" name="TextBox 7"/>
          <p:cNvSpPr txBox="1"/>
          <p:nvPr/>
        </p:nvSpPr>
        <p:spPr>
          <a:xfrm>
            <a:off x="7458582" y="1244600"/>
            <a:ext cx="917239" cy="1477328"/>
          </a:xfrm>
          <a:prstGeom prst="rect">
            <a:avLst/>
          </a:prstGeom>
          <a:noFill/>
        </p:spPr>
        <p:txBody>
          <a:bodyPr wrap="none" rtlCol="0">
            <a:spAutoFit/>
          </a:bodyPr>
          <a:lstStyle/>
          <a:p>
            <a:r>
              <a:rPr lang="en-GB" sz="9000" dirty="0">
                <a:solidFill>
                  <a:srgbClr val="FF0000"/>
                </a:solidFill>
                <a:sym typeface="Wingdings" panose="05000000000000000000" pitchFamily="2" charset="2"/>
              </a:rPr>
              <a:t></a:t>
            </a:r>
            <a:endParaRPr lang="en-GB" sz="90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148" y="3871291"/>
            <a:ext cx="5044890" cy="2858771"/>
          </a:xfrm>
          <a:prstGeom prst="rect">
            <a:avLst/>
          </a:prstGeom>
        </p:spPr>
      </p:pic>
      <p:sp>
        <p:nvSpPr>
          <p:cNvPr id="9" name="TextBox 8"/>
          <p:cNvSpPr txBox="1"/>
          <p:nvPr/>
        </p:nvSpPr>
        <p:spPr>
          <a:xfrm>
            <a:off x="8375821" y="4702961"/>
            <a:ext cx="938811" cy="1477328"/>
          </a:xfrm>
          <a:prstGeom prst="rect">
            <a:avLst/>
          </a:prstGeom>
          <a:noFill/>
        </p:spPr>
        <p:txBody>
          <a:bodyPr wrap="square" rtlCol="0">
            <a:spAutoFit/>
          </a:bodyPr>
          <a:lstStyle/>
          <a:p>
            <a:r>
              <a:rPr lang="en-GB" sz="9000" dirty="0">
                <a:solidFill>
                  <a:srgbClr val="FF0000"/>
                </a:solidFill>
                <a:sym typeface="Wingdings" panose="05000000000000000000" pitchFamily="2" charset="2"/>
              </a:rPr>
              <a:t></a:t>
            </a:r>
            <a:endParaRPr lang="en-GB" sz="9000" dirty="0">
              <a:solidFill>
                <a:srgbClr val="FF0000"/>
              </a:solidFill>
            </a:endParaRPr>
          </a:p>
        </p:txBody>
      </p:sp>
    </p:spTree>
    <p:extLst>
      <p:ext uri="{BB962C8B-B14F-4D97-AF65-F5344CB8AC3E}">
        <p14:creationId xmlns:p14="http://schemas.microsoft.com/office/powerpoint/2010/main" val="16000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Mobile phones</a:t>
            </a:r>
            <a:endParaRPr lang="en-GB"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1031" y="1292225"/>
            <a:ext cx="4351338" cy="4351338"/>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32487" y="0"/>
            <a:ext cx="6259513" cy="6858000"/>
          </a:xfrm>
        </p:spPr>
      </p:pic>
      <p:sp>
        <p:nvSpPr>
          <p:cNvPr id="7" name="TextBox 6"/>
          <p:cNvSpPr txBox="1"/>
          <p:nvPr/>
        </p:nvSpPr>
        <p:spPr>
          <a:xfrm>
            <a:off x="1066800" y="6013450"/>
            <a:ext cx="3694281" cy="461665"/>
          </a:xfrm>
          <a:prstGeom prst="rect">
            <a:avLst/>
          </a:prstGeom>
          <a:noFill/>
        </p:spPr>
        <p:txBody>
          <a:bodyPr wrap="none" rtlCol="0">
            <a:spAutoFit/>
          </a:bodyPr>
          <a:lstStyle/>
          <a:p>
            <a:r>
              <a:rPr lang="en-GB" sz="2400" dirty="0" smtClean="0"/>
              <a:t>Load on 230V typically 1 kW</a:t>
            </a:r>
            <a:endParaRPr lang="en-GB" sz="2400" dirty="0"/>
          </a:p>
        </p:txBody>
      </p:sp>
    </p:spTree>
    <p:extLst>
      <p:ext uri="{BB962C8B-B14F-4D97-AF65-F5344CB8AC3E}">
        <p14:creationId xmlns:p14="http://schemas.microsoft.com/office/powerpoint/2010/main" val="2947602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Effects on households</a:t>
            </a:r>
            <a:endParaRPr lang="en-GB" dirty="0"/>
          </a:p>
        </p:txBody>
      </p:sp>
      <p:sp>
        <p:nvSpPr>
          <p:cNvPr id="6" name="Content Placeholder 5"/>
          <p:cNvSpPr>
            <a:spLocks noGrp="1"/>
          </p:cNvSpPr>
          <p:nvPr>
            <p:ph sz="half" idx="1"/>
          </p:nvPr>
        </p:nvSpPr>
        <p:spPr/>
        <p:txBody>
          <a:bodyPr/>
          <a:lstStyle/>
          <a:p>
            <a:r>
              <a:rPr lang="en-GB" dirty="0" smtClean="0"/>
              <a:t>No lights</a:t>
            </a:r>
          </a:p>
          <a:p>
            <a:r>
              <a:rPr lang="en-GB" dirty="0" smtClean="0"/>
              <a:t>No central heating</a:t>
            </a:r>
          </a:p>
          <a:p>
            <a:r>
              <a:rPr lang="en-GB" dirty="0" smtClean="0"/>
              <a:t>No </a:t>
            </a:r>
            <a:r>
              <a:rPr lang="en-GB" dirty="0"/>
              <a:t>TV or digital </a:t>
            </a:r>
            <a:r>
              <a:rPr lang="en-GB" dirty="0" smtClean="0"/>
              <a:t>radio</a:t>
            </a:r>
          </a:p>
          <a:p>
            <a:r>
              <a:rPr lang="en-GB" dirty="0" smtClean="0"/>
              <a:t>Only traditional phones working</a:t>
            </a:r>
          </a:p>
          <a:p>
            <a:r>
              <a:rPr lang="en-GB" dirty="0" smtClean="0"/>
              <a:t>No internet</a:t>
            </a:r>
          </a:p>
          <a:p>
            <a:r>
              <a:rPr lang="en-GB" dirty="0" smtClean="0"/>
              <a:t>Powered garage doors not working</a:t>
            </a:r>
          </a:p>
        </p:txBody>
      </p:sp>
      <p:sp>
        <p:nvSpPr>
          <p:cNvPr id="7" name="Content Placeholder 6"/>
          <p:cNvSpPr>
            <a:spLocks noGrp="1"/>
          </p:cNvSpPr>
          <p:nvPr>
            <p:ph sz="half" idx="2"/>
          </p:nvPr>
        </p:nvSpPr>
        <p:spPr>
          <a:xfrm>
            <a:off x="6634369" y="1825625"/>
            <a:ext cx="5181600" cy="4351338"/>
          </a:xfrm>
        </p:spPr>
        <p:txBody>
          <a:bodyPr/>
          <a:lstStyle/>
          <a:p>
            <a:r>
              <a:rPr lang="en-GB" dirty="0" smtClean="0"/>
              <a:t>No street lights</a:t>
            </a:r>
          </a:p>
          <a:p>
            <a:r>
              <a:rPr lang="en-GB" dirty="0" smtClean="0"/>
              <a:t>Shops closed</a:t>
            </a:r>
          </a:p>
          <a:p>
            <a:r>
              <a:rPr lang="en-GB" dirty="0" smtClean="0"/>
              <a:t>Credit cards not accepted</a:t>
            </a:r>
          </a:p>
          <a:p>
            <a:r>
              <a:rPr lang="en-GB" dirty="0" smtClean="0"/>
              <a:t>Cash machines not working</a:t>
            </a:r>
          </a:p>
          <a:p>
            <a:r>
              <a:rPr lang="en-GB" dirty="0" smtClean="0"/>
              <a:t>Schools cannot get in touch</a:t>
            </a:r>
          </a:p>
          <a:p>
            <a:r>
              <a:rPr lang="en-GB" dirty="0" smtClean="0"/>
              <a:t>No petrol or diesel</a:t>
            </a:r>
            <a:endParaRPr lang="en-GB" dirty="0"/>
          </a:p>
        </p:txBody>
      </p:sp>
    </p:spTree>
    <p:extLst>
      <p:ext uri="{BB962C8B-B14F-4D97-AF65-F5344CB8AC3E}">
        <p14:creationId xmlns:p14="http://schemas.microsoft.com/office/powerpoint/2010/main" val="27117417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OK for those with a log burner and gas hob</a:t>
            </a:r>
            <a:endParaRPr lang="en-GB"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3017" y="1383373"/>
            <a:ext cx="5119055" cy="5119055"/>
          </a:xfrm>
        </p:spPr>
      </p:pic>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7790" y="1383372"/>
            <a:ext cx="5119055" cy="5119055"/>
          </a:xfrm>
        </p:spPr>
      </p:pic>
    </p:spTree>
    <p:extLst>
      <p:ext uri="{BB962C8B-B14F-4D97-AF65-F5344CB8AC3E}">
        <p14:creationId xmlns:p14="http://schemas.microsoft.com/office/powerpoint/2010/main" val="1151329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Living in flats</a:t>
            </a:r>
            <a:endParaRPr lang="en-GB" dirty="0"/>
          </a:p>
        </p:txBody>
      </p:sp>
      <p:sp>
        <p:nvSpPr>
          <p:cNvPr id="3" name="Content Placeholder 2"/>
          <p:cNvSpPr>
            <a:spLocks noGrp="1"/>
          </p:cNvSpPr>
          <p:nvPr>
            <p:ph sz="half" idx="1"/>
          </p:nvPr>
        </p:nvSpPr>
        <p:spPr>
          <a:xfrm>
            <a:off x="304800" y="1812925"/>
            <a:ext cx="5181600" cy="4351338"/>
          </a:xfrm>
        </p:spPr>
        <p:txBody>
          <a:bodyPr/>
          <a:lstStyle/>
          <a:p>
            <a:r>
              <a:rPr lang="en-GB" dirty="0" smtClean="0"/>
              <a:t>No heat</a:t>
            </a:r>
          </a:p>
          <a:p>
            <a:r>
              <a:rPr lang="en-GB" dirty="0" smtClean="0"/>
              <a:t>No cooking</a:t>
            </a:r>
          </a:p>
          <a:p>
            <a:r>
              <a:rPr lang="en-GB" dirty="0" smtClean="0"/>
              <a:t>No lights</a:t>
            </a:r>
          </a:p>
          <a:p>
            <a:r>
              <a:rPr lang="en-GB" dirty="0" smtClean="0"/>
              <a:t>No extractor fans</a:t>
            </a:r>
          </a:p>
          <a:p>
            <a:r>
              <a:rPr lang="en-GB" dirty="0" smtClean="0"/>
              <a:t>No water (inc. toilet flushing)</a:t>
            </a:r>
          </a:p>
          <a:p>
            <a:r>
              <a:rPr lang="en-GB" dirty="0" smtClean="0"/>
              <a:t>No lifts</a:t>
            </a:r>
          </a:p>
          <a:p>
            <a:r>
              <a:rPr lang="en-GB" dirty="0" smtClean="0"/>
              <a:t>No entryphone</a:t>
            </a:r>
          </a:p>
          <a:p>
            <a:r>
              <a:rPr lang="en-GB" dirty="0" smtClean="0"/>
              <a:t>Street door unlocked</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83994" y="0"/>
            <a:ext cx="6858000" cy="6858000"/>
          </a:xfrm>
        </p:spPr>
      </p:pic>
    </p:spTree>
    <p:extLst>
      <p:ext uri="{BB962C8B-B14F-4D97-AF65-F5344CB8AC3E}">
        <p14:creationId xmlns:p14="http://schemas.microsoft.com/office/powerpoint/2010/main" val="3662082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Fortuitously:</a:t>
            </a:r>
            <a:endParaRPr lang="en-GB" dirty="0"/>
          </a:p>
        </p:txBody>
      </p:sp>
      <p:sp>
        <p:nvSpPr>
          <p:cNvPr id="5" name="Content Placeholder 4"/>
          <p:cNvSpPr>
            <a:spLocks noGrp="1"/>
          </p:cNvSpPr>
          <p:nvPr>
            <p:ph idx="1"/>
          </p:nvPr>
        </p:nvSpPr>
        <p:spPr>
          <a:xfrm>
            <a:off x="1878106" y="1509806"/>
            <a:ext cx="7767918" cy="4640263"/>
          </a:xfrm>
        </p:spPr>
        <p:txBody>
          <a:bodyPr>
            <a:normAutofit/>
          </a:bodyPr>
          <a:lstStyle/>
          <a:p>
            <a:pPr>
              <a:spcBef>
                <a:spcPts val="1800"/>
              </a:spcBef>
            </a:pPr>
            <a:r>
              <a:rPr lang="en-GB" sz="3200" dirty="0" smtClean="0"/>
              <a:t>Mains water supply generally reliable</a:t>
            </a:r>
          </a:p>
          <a:p>
            <a:pPr lvl="1"/>
            <a:r>
              <a:rPr lang="en-GB" sz="2800" dirty="0" smtClean="0"/>
              <a:t>Reservoir full</a:t>
            </a:r>
          </a:p>
          <a:p>
            <a:pPr lvl="1"/>
            <a:r>
              <a:rPr lang="en-GB" sz="2800" dirty="0" smtClean="0"/>
              <a:t>Filtration/chlorination plant working</a:t>
            </a:r>
          </a:p>
          <a:p>
            <a:pPr>
              <a:spcBef>
                <a:spcPts val="2400"/>
              </a:spcBef>
            </a:pPr>
            <a:r>
              <a:rPr lang="en-GB" sz="3200" dirty="0" smtClean="0"/>
              <a:t>Sewage network didn’t flood</a:t>
            </a:r>
          </a:p>
          <a:p>
            <a:pPr lvl="1"/>
            <a:r>
              <a:rPr lang="en-GB" sz="2800" dirty="0" smtClean="0"/>
              <a:t>Backup supplies for pumps</a:t>
            </a:r>
          </a:p>
          <a:p>
            <a:pPr>
              <a:spcBef>
                <a:spcPts val="2400"/>
              </a:spcBef>
            </a:pPr>
            <a:r>
              <a:rPr lang="en-GB" sz="3200" dirty="0" smtClean="0"/>
              <a:t>Gas supplies available</a:t>
            </a:r>
          </a:p>
          <a:p>
            <a:pPr lvl="1"/>
            <a:r>
              <a:rPr lang="en-GB" sz="2800" dirty="0" smtClean="0"/>
              <a:t>Pumping/pressure reducing stations backed-up or outside affected area</a:t>
            </a:r>
          </a:p>
          <a:p>
            <a:pPr marL="0" indent="0">
              <a:buNone/>
            </a:pPr>
            <a:endParaRPr lang="en-GB" sz="3200" dirty="0" smtClean="0"/>
          </a:p>
        </p:txBody>
      </p:sp>
    </p:spTree>
    <p:extLst>
      <p:ext uri="{BB962C8B-B14F-4D97-AF65-F5344CB8AC3E}">
        <p14:creationId xmlns:p14="http://schemas.microsoft.com/office/powerpoint/2010/main" val="1075640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hospital</a:t>
            </a:r>
            <a:endParaRPr lang="en-GB"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7054" y="1244600"/>
            <a:ext cx="5258007" cy="5258007"/>
          </a:xfrm>
        </p:spPr>
      </p:pic>
      <p:sp>
        <p:nvSpPr>
          <p:cNvPr id="6" name="Content Placeholder 5"/>
          <p:cNvSpPr>
            <a:spLocks noGrp="1"/>
          </p:cNvSpPr>
          <p:nvPr>
            <p:ph sz="half" idx="2"/>
          </p:nvPr>
        </p:nvSpPr>
        <p:spPr>
          <a:xfrm>
            <a:off x="6172200" y="1244600"/>
            <a:ext cx="5181600" cy="4932363"/>
          </a:xfrm>
        </p:spPr>
        <p:txBody>
          <a:bodyPr>
            <a:normAutofit/>
          </a:bodyPr>
          <a:lstStyle/>
          <a:p>
            <a:pPr>
              <a:spcBef>
                <a:spcPts val="1200"/>
              </a:spcBef>
              <a:spcAft>
                <a:spcPts val="1200"/>
              </a:spcAft>
            </a:pPr>
            <a:r>
              <a:rPr lang="en-GB" dirty="0" smtClean="0"/>
              <a:t>Backup generators working</a:t>
            </a:r>
          </a:p>
          <a:p>
            <a:pPr>
              <a:spcBef>
                <a:spcPts val="1200"/>
              </a:spcBef>
              <a:spcAft>
                <a:spcPts val="1200"/>
              </a:spcAft>
            </a:pPr>
            <a:r>
              <a:rPr lang="en-GB" dirty="0" smtClean="0"/>
              <a:t>Difficult to contact patients</a:t>
            </a:r>
          </a:p>
          <a:p>
            <a:pPr>
              <a:spcBef>
                <a:spcPts val="1200"/>
              </a:spcBef>
              <a:spcAft>
                <a:spcPts val="1200"/>
              </a:spcAft>
            </a:pPr>
            <a:r>
              <a:rPr lang="en-GB" dirty="0" smtClean="0"/>
              <a:t>Some staff unable to get in</a:t>
            </a:r>
          </a:p>
          <a:p>
            <a:pPr>
              <a:spcBef>
                <a:spcPts val="1200"/>
              </a:spcBef>
              <a:spcAft>
                <a:spcPts val="1200"/>
              </a:spcAft>
            </a:pPr>
            <a:r>
              <a:rPr lang="en-GB" dirty="0" smtClean="0"/>
              <a:t>More A&amp;E patients – unable to use other health services</a:t>
            </a:r>
          </a:p>
          <a:p>
            <a:pPr>
              <a:spcBef>
                <a:spcPts val="1200"/>
              </a:spcBef>
              <a:spcAft>
                <a:spcPts val="1200"/>
              </a:spcAft>
            </a:pPr>
            <a:r>
              <a:rPr lang="en-GB" dirty="0" smtClean="0"/>
              <a:t>People came “off the street” to use canteen and charge their phones</a:t>
            </a:r>
          </a:p>
          <a:p>
            <a:endParaRPr lang="en-GB" dirty="0" smtClean="0"/>
          </a:p>
          <a:p>
            <a:endParaRPr lang="en-GB" dirty="0"/>
          </a:p>
        </p:txBody>
      </p:sp>
    </p:spTree>
    <p:extLst>
      <p:ext uri="{BB962C8B-B14F-4D97-AF65-F5344CB8AC3E}">
        <p14:creationId xmlns:p14="http://schemas.microsoft.com/office/powerpoint/2010/main" val="2628699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to turn in a crisis?</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5999" y="1925579"/>
            <a:ext cx="5800001" cy="43200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12230" y="1925579"/>
            <a:ext cx="5392000" cy="4320000"/>
          </a:xfrm>
        </p:spPr>
      </p:pic>
    </p:spTree>
    <p:extLst>
      <p:ext uri="{BB962C8B-B14F-4D97-AF65-F5344CB8AC3E}">
        <p14:creationId xmlns:p14="http://schemas.microsoft.com/office/powerpoint/2010/main" val="481562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care home</a:t>
            </a:r>
            <a:endParaRPr lang="en-GB" dirty="0"/>
          </a:p>
        </p:txBody>
      </p:sp>
      <p:sp>
        <p:nvSpPr>
          <p:cNvPr id="3" name="Content Placeholder 2"/>
          <p:cNvSpPr>
            <a:spLocks noGrp="1"/>
          </p:cNvSpPr>
          <p:nvPr>
            <p:ph sz="half" idx="1"/>
          </p:nvPr>
        </p:nvSpPr>
        <p:spPr/>
        <p:txBody>
          <a:bodyPr/>
          <a:lstStyle/>
          <a:p>
            <a:pPr>
              <a:spcBef>
                <a:spcPts val="1200"/>
              </a:spcBef>
              <a:spcAft>
                <a:spcPts val="600"/>
              </a:spcAft>
            </a:pPr>
            <a:r>
              <a:rPr lang="en-GB" dirty="0" smtClean="0"/>
              <a:t>No light, heat, hot water, cooking, lifts, adjustable beds, powered medical equipment, emergency call alarm, telephone PABX, … … or TV</a:t>
            </a:r>
          </a:p>
          <a:p>
            <a:pPr>
              <a:spcBef>
                <a:spcPts val="1200"/>
              </a:spcBef>
              <a:spcAft>
                <a:spcPts val="600"/>
              </a:spcAft>
            </a:pPr>
            <a:r>
              <a:rPr lang="en-GB" dirty="0" smtClean="0"/>
              <a:t>Chef made BBQ in garden</a:t>
            </a:r>
          </a:p>
          <a:p>
            <a:pPr>
              <a:spcBef>
                <a:spcPts val="1200"/>
              </a:spcBef>
              <a:spcAft>
                <a:spcPts val="600"/>
              </a:spcAft>
            </a:pPr>
            <a:r>
              <a:rPr lang="en-GB" dirty="0" smtClean="0"/>
              <a:t>Relatives brought in camper van with Calor Gas cooking.</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70983" y="1395585"/>
            <a:ext cx="5063987" cy="5063987"/>
          </a:xfrm>
        </p:spPr>
      </p:pic>
    </p:spTree>
    <p:extLst>
      <p:ext uri="{BB962C8B-B14F-4D97-AF65-F5344CB8AC3E}">
        <p14:creationId xmlns:p14="http://schemas.microsoft.com/office/powerpoint/2010/main" val="1751145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Assisted living</a:t>
            </a:r>
            <a:endParaRPr lang="en-GB"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0200" y="1372394"/>
            <a:ext cx="5388769" cy="5388769"/>
          </a:xfrm>
        </p:spPr>
      </p:pic>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372394"/>
            <a:ext cx="5786190" cy="5388769"/>
          </a:xfrm>
        </p:spPr>
      </p:pic>
    </p:spTree>
    <p:extLst>
      <p:ext uri="{BB962C8B-B14F-4D97-AF65-F5344CB8AC3E}">
        <p14:creationId xmlns:p14="http://schemas.microsoft.com/office/powerpoint/2010/main" val="1705126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30100" cy="6883016"/>
          </a:xfrm>
          <a:prstGeom prst="rect">
            <a:avLst/>
          </a:prstGeom>
        </p:spPr>
      </p:pic>
      <p:sp>
        <p:nvSpPr>
          <p:cNvPr id="4" name="Title 3"/>
          <p:cNvSpPr>
            <a:spLocks noGrp="1"/>
          </p:cNvSpPr>
          <p:nvPr>
            <p:ph type="title"/>
          </p:nvPr>
        </p:nvSpPr>
        <p:spPr>
          <a:xfrm>
            <a:off x="587832" y="321581"/>
            <a:ext cx="4855029" cy="879475"/>
          </a:xfrm>
        </p:spPr>
        <p:txBody>
          <a:bodyPr/>
          <a:lstStyle/>
          <a:p>
            <a:r>
              <a:rPr lang="en-GB" b="1" dirty="0" smtClean="0">
                <a:solidFill>
                  <a:schemeClr val="bg1"/>
                </a:solidFill>
                <a:effectLst>
                  <a:outerShdw blurRad="38100" dist="38100" dir="2700000" algn="tl">
                    <a:srgbClr val="000000">
                      <a:alpha val="43137"/>
                    </a:srgbClr>
                  </a:outerShdw>
                </a:effectLst>
              </a:rPr>
              <a:t>Electricity generation</a:t>
            </a:r>
            <a:endParaRPr lang="en-GB"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944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on homeless people</a:t>
            </a:r>
            <a:endParaRPr lang="en-GB" dirty="0"/>
          </a:p>
        </p:txBody>
      </p:sp>
      <p:sp>
        <p:nvSpPr>
          <p:cNvPr id="3" name="Content Placeholder 2"/>
          <p:cNvSpPr>
            <a:spLocks noGrp="1"/>
          </p:cNvSpPr>
          <p:nvPr>
            <p:ph sz="half" idx="1"/>
          </p:nvPr>
        </p:nvSpPr>
        <p:spPr>
          <a:xfrm>
            <a:off x="694765" y="1506070"/>
            <a:ext cx="3890682" cy="4351338"/>
          </a:xfrm>
        </p:spPr>
        <p:txBody>
          <a:bodyPr>
            <a:normAutofit/>
          </a:bodyPr>
          <a:lstStyle/>
          <a:p>
            <a:pPr marL="0" indent="0">
              <a:buNone/>
            </a:pPr>
            <a:r>
              <a:rPr lang="en-GB" b="1" dirty="0"/>
              <a:t>Alternative Outcomes</a:t>
            </a:r>
            <a:endParaRPr lang="en-GB" dirty="0"/>
          </a:p>
          <a:p>
            <a:pPr marL="0" indent="0">
              <a:buNone/>
            </a:pPr>
            <a:r>
              <a:rPr lang="en-GB" dirty="0" smtClean="0"/>
              <a:t>Joint production by</a:t>
            </a:r>
            <a:br>
              <a:rPr lang="en-GB" dirty="0" smtClean="0"/>
            </a:br>
            <a:r>
              <a:rPr lang="en-GB" dirty="0" smtClean="0"/>
              <a:t>The Dukes Theatre and Lancaster </a:t>
            </a:r>
            <a:r>
              <a:rPr lang="en-GB" dirty="0"/>
              <a:t>District Homeless </a:t>
            </a:r>
            <a:r>
              <a:rPr lang="en-GB" dirty="0" smtClean="0"/>
              <a:t>Action</a:t>
            </a:r>
          </a:p>
          <a:p>
            <a:pPr marL="0" indent="0">
              <a:buNone/>
            </a:pPr>
            <a:endParaRPr lang="en-GB" dirty="0" smtClean="0"/>
          </a:p>
          <a:p>
            <a:pPr marL="0" indent="0">
              <a:buNone/>
            </a:pPr>
            <a:r>
              <a:rPr lang="en-GB" dirty="0" smtClean="0"/>
              <a:t>Production about the floods by a group of </a:t>
            </a:r>
            <a:r>
              <a:rPr lang="en-GB" dirty="0"/>
              <a:t>people with experiences of street homelessness.</a:t>
            </a:r>
          </a:p>
          <a:p>
            <a:pPr marL="0" indent="0">
              <a:buNone/>
            </a:pPr>
            <a:endParaRPr lang="en-GB"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44134" y="1407458"/>
            <a:ext cx="7084796" cy="4746813"/>
          </a:xfrm>
        </p:spPr>
      </p:pic>
      <p:sp>
        <p:nvSpPr>
          <p:cNvPr id="7" name="TextBox 6"/>
          <p:cNvSpPr txBox="1"/>
          <p:nvPr/>
        </p:nvSpPr>
        <p:spPr>
          <a:xfrm>
            <a:off x="6081346" y="6340202"/>
            <a:ext cx="4580359" cy="369332"/>
          </a:xfrm>
          <a:prstGeom prst="rect">
            <a:avLst/>
          </a:prstGeom>
          <a:noFill/>
        </p:spPr>
        <p:txBody>
          <a:bodyPr wrap="square" rtlCol="0">
            <a:spAutoFit/>
          </a:bodyPr>
          <a:lstStyle/>
          <a:p>
            <a:r>
              <a:rPr lang="en-GB" dirty="0" smtClean="0"/>
              <a:t>Photo: Darren Andrews, The Dukes Theatre</a:t>
            </a:r>
            <a:endParaRPr lang="en-GB" dirty="0"/>
          </a:p>
        </p:txBody>
      </p:sp>
    </p:spTree>
    <p:extLst>
      <p:ext uri="{BB962C8B-B14F-4D97-AF65-F5344CB8AC3E}">
        <p14:creationId xmlns:p14="http://schemas.microsoft.com/office/powerpoint/2010/main" val="1994854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Primary school</a:t>
            </a:r>
            <a:endParaRPr lang="en-GB" dirty="0"/>
          </a:p>
        </p:txBody>
      </p:sp>
      <p:sp>
        <p:nvSpPr>
          <p:cNvPr id="3" name="Content Placeholder 2"/>
          <p:cNvSpPr>
            <a:spLocks noGrp="1"/>
          </p:cNvSpPr>
          <p:nvPr>
            <p:ph sz="half" idx="1"/>
          </p:nvPr>
        </p:nvSpPr>
        <p:spPr>
          <a:xfrm>
            <a:off x="376518" y="1825625"/>
            <a:ext cx="5643282" cy="4351338"/>
          </a:xfrm>
        </p:spPr>
        <p:txBody>
          <a:bodyPr>
            <a:normAutofit/>
          </a:bodyPr>
          <a:lstStyle/>
          <a:p>
            <a:r>
              <a:rPr lang="en-GB" dirty="0" smtClean="0"/>
              <a:t>Can’t communicate with staff</a:t>
            </a:r>
          </a:p>
          <a:p>
            <a:r>
              <a:rPr lang="en-GB" dirty="0" smtClean="0"/>
              <a:t>Can’t contact parents</a:t>
            </a:r>
          </a:p>
          <a:p>
            <a:r>
              <a:rPr lang="en-GB" dirty="0" smtClean="0"/>
              <a:t>Access control not working</a:t>
            </a:r>
          </a:p>
          <a:p>
            <a:r>
              <a:rPr lang="en-GB" dirty="0" smtClean="0"/>
              <a:t>Alarm messages routed elsewhere</a:t>
            </a:r>
          </a:p>
          <a:p>
            <a:r>
              <a:rPr lang="en-GB" dirty="0" smtClean="0"/>
              <a:t>No road lighting or crossing control</a:t>
            </a:r>
          </a:p>
          <a:p>
            <a:r>
              <a:rPr lang="en-GB" dirty="0" smtClean="0"/>
              <a:t>Heads are on their own</a:t>
            </a:r>
          </a:p>
          <a:p>
            <a:pPr lvl="1"/>
            <a:r>
              <a:rPr lang="en-GB" dirty="0" smtClean="0"/>
              <a:t>Academisation policy </a:t>
            </a:r>
          </a:p>
          <a:p>
            <a:pPr lvl="1"/>
            <a:r>
              <a:rPr lang="en-GB" dirty="0" smtClean="0"/>
              <a:t>No contact from </a:t>
            </a:r>
            <a:r>
              <a:rPr lang="en-GB" i="1" dirty="0" smtClean="0"/>
              <a:t>Gold Command </a:t>
            </a:r>
            <a:r>
              <a:rPr lang="en-GB" dirty="0" smtClean="0"/>
              <a:t>or any other emergency coordinator</a:t>
            </a:r>
          </a:p>
          <a:p>
            <a:endParaRPr lang="en-GB"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706766"/>
            <a:ext cx="5904986" cy="5904986"/>
          </a:xfrm>
        </p:spPr>
      </p:pic>
    </p:spTree>
    <p:extLst>
      <p:ext uri="{BB962C8B-B14F-4D97-AF65-F5344CB8AC3E}">
        <p14:creationId xmlns:p14="http://schemas.microsoft.com/office/powerpoint/2010/main" val="544115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Shopping</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47870" y="1388304"/>
            <a:ext cx="5256799" cy="5256799"/>
          </a:xfrm>
        </p:spPr>
      </p:pic>
      <p:sp>
        <p:nvSpPr>
          <p:cNvPr id="4" name="Content Placeholder 3"/>
          <p:cNvSpPr>
            <a:spLocks noGrp="1"/>
          </p:cNvSpPr>
          <p:nvPr>
            <p:ph sz="half" idx="2"/>
          </p:nvPr>
        </p:nvSpPr>
        <p:spPr>
          <a:xfrm>
            <a:off x="6096000" y="1388304"/>
            <a:ext cx="5627204" cy="4804068"/>
          </a:xfrm>
        </p:spPr>
        <p:txBody>
          <a:bodyPr/>
          <a:lstStyle/>
          <a:p>
            <a:pPr>
              <a:spcBef>
                <a:spcPts val="1800"/>
              </a:spcBef>
            </a:pPr>
            <a:r>
              <a:rPr lang="en-GB" dirty="0" smtClean="0"/>
              <a:t>One supermarket had </a:t>
            </a:r>
            <a:r>
              <a:rPr lang="en-GB" dirty="0" smtClean="0"/>
              <a:t>a backup </a:t>
            </a:r>
            <a:r>
              <a:rPr lang="en-GB" dirty="0" smtClean="0"/>
              <a:t>generator contract</a:t>
            </a:r>
          </a:p>
          <a:p>
            <a:pPr>
              <a:spcBef>
                <a:spcPts val="1800"/>
              </a:spcBef>
            </a:pPr>
            <a:r>
              <a:rPr lang="en-GB" dirty="0" smtClean="0"/>
              <a:t>No other stores open </a:t>
            </a:r>
          </a:p>
          <a:p>
            <a:pPr>
              <a:spcBef>
                <a:spcPts val="1800"/>
              </a:spcBef>
            </a:pPr>
            <a:r>
              <a:rPr lang="en-GB" dirty="0" smtClean="0"/>
              <a:t>ATM in the supermarket and electronic tills working</a:t>
            </a:r>
          </a:p>
          <a:p>
            <a:pPr>
              <a:spcBef>
                <a:spcPts val="1800"/>
              </a:spcBef>
            </a:pPr>
            <a:r>
              <a:rPr lang="en-GB" dirty="0" smtClean="0"/>
              <a:t>No credit/debit card payments</a:t>
            </a:r>
          </a:p>
          <a:p>
            <a:pPr>
              <a:spcBef>
                <a:spcPts val="1800"/>
              </a:spcBef>
            </a:pPr>
            <a:r>
              <a:rPr lang="en-GB" dirty="0" smtClean="0"/>
              <a:t>Closed at 16:00 due to Sunday trading laws, when still very busy.</a:t>
            </a:r>
          </a:p>
        </p:txBody>
      </p:sp>
    </p:spTree>
    <p:extLst>
      <p:ext uri="{BB962C8B-B14F-4D97-AF65-F5344CB8AC3E}">
        <p14:creationId xmlns:p14="http://schemas.microsoft.com/office/powerpoint/2010/main" val="645811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on University</a:t>
            </a:r>
            <a:endParaRPr lang="en-GB" dirty="0"/>
          </a:p>
        </p:txBody>
      </p:sp>
      <p:sp>
        <p:nvSpPr>
          <p:cNvPr id="3" name="Content Placeholder 2"/>
          <p:cNvSpPr>
            <a:spLocks noGrp="1"/>
          </p:cNvSpPr>
          <p:nvPr>
            <p:ph sz="half" idx="1"/>
          </p:nvPr>
        </p:nvSpPr>
        <p:spPr>
          <a:xfrm>
            <a:off x="425450" y="1571952"/>
            <a:ext cx="5181600" cy="4351338"/>
          </a:xfrm>
        </p:spPr>
        <p:txBody>
          <a:bodyPr/>
          <a:lstStyle/>
          <a:p>
            <a:pPr>
              <a:spcBef>
                <a:spcPts val="1200"/>
              </a:spcBef>
              <a:spcAft>
                <a:spcPts val="600"/>
              </a:spcAft>
            </a:pPr>
            <a:r>
              <a:rPr lang="en-GB" dirty="0" smtClean="0"/>
              <a:t>Closed for Christmas a week early</a:t>
            </a:r>
          </a:p>
          <a:p>
            <a:pPr>
              <a:spcBef>
                <a:spcPts val="1200"/>
              </a:spcBef>
              <a:spcAft>
                <a:spcPts val="600"/>
              </a:spcAft>
            </a:pPr>
            <a:r>
              <a:rPr lang="en-GB" dirty="0" smtClean="0"/>
              <a:t>Usual means of communicating with students didn’t work</a:t>
            </a:r>
          </a:p>
          <a:p>
            <a:pPr>
              <a:spcBef>
                <a:spcPts val="1200"/>
              </a:spcBef>
              <a:spcAft>
                <a:spcPts val="600"/>
              </a:spcAft>
            </a:pPr>
            <a:r>
              <a:rPr lang="en-GB" dirty="0" smtClean="0"/>
              <a:t>No fire alarms or lighting so evacuated college bedrooms</a:t>
            </a:r>
          </a:p>
          <a:p>
            <a:pPr>
              <a:spcBef>
                <a:spcPts val="1200"/>
              </a:spcBef>
              <a:spcAft>
                <a:spcPts val="600"/>
              </a:spcAft>
            </a:pPr>
            <a:r>
              <a:rPr lang="en-GB" dirty="0" smtClean="0"/>
              <a:t>Some students went home, others slept in Great Hall</a:t>
            </a:r>
          </a:p>
          <a:p>
            <a:pPr>
              <a:spcBef>
                <a:spcPts val="1200"/>
              </a:spcBef>
              <a:spcAft>
                <a:spcPts val="600"/>
              </a:spcAft>
            </a:pPr>
            <a:endParaRPr lang="en-GB" dirty="0" smtClean="0"/>
          </a:p>
          <a:p>
            <a:pPr>
              <a:spcBef>
                <a:spcPts val="1200"/>
              </a:spcBef>
              <a:spcAft>
                <a:spcPts val="600"/>
              </a:spcAft>
            </a:pPr>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35650" y="1318279"/>
            <a:ext cx="6007100" cy="4858684"/>
          </a:xfrm>
        </p:spPr>
      </p:pic>
    </p:spTree>
    <p:extLst>
      <p:ext uri="{BB962C8B-B14F-4D97-AF65-F5344CB8AC3E}">
        <p14:creationId xmlns:p14="http://schemas.microsoft.com/office/powerpoint/2010/main" val="1705210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Department for Culture, Media and Sport</a:t>
            </a:r>
          </a:p>
        </p:txBody>
      </p:sp>
      <p:sp>
        <p:nvSpPr>
          <p:cNvPr id="3" name="Content Placeholder 2"/>
          <p:cNvSpPr>
            <a:spLocks noGrp="1"/>
          </p:cNvSpPr>
          <p:nvPr>
            <p:ph idx="1"/>
          </p:nvPr>
        </p:nvSpPr>
        <p:spPr>
          <a:xfrm>
            <a:off x="1555473" y="1669773"/>
            <a:ext cx="8746436" cy="3130827"/>
          </a:xfrm>
        </p:spPr>
        <p:txBody>
          <a:bodyPr/>
          <a:lstStyle/>
          <a:p>
            <a:pPr marL="0" indent="0">
              <a:spcBef>
                <a:spcPts val="1200"/>
              </a:spcBef>
              <a:spcAft>
                <a:spcPts val="600"/>
              </a:spcAft>
              <a:buNone/>
            </a:pPr>
            <a:r>
              <a:rPr lang="en-GB" dirty="0" smtClean="0">
                <a:solidFill>
                  <a:srgbClr val="0000FF"/>
                </a:solidFill>
              </a:rPr>
              <a:t>“Improved </a:t>
            </a:r>
            <a:r>
              <a:rPr lang="en-GB" dirty="0">
                <a:solidFill>
                  <a:srgbClr val="0000FF"/>
                </a:solidFill>
              </a:rPr>
              <a:t>connectivity is revolutionising our quality of life, from how we work and how our children learn, to how we spend our leisure time, how we do our weekly shop, and how we engage with public services. </a:t>
            </a:r>
          </a:p>
          <a:p>
            <a:pPr marL="0" indent="0">
              <a:spcBef>
                <a:spcPts val="1200"/>
              </a:spcBef>
              <a:spcAft>
                <a:spcPts val="600"/>
              </a:spcAft>
              <a:buNone/>
            </a:pPr>
            <a:r>
              <a:rPr lang="en-GB" dirty="0" smtClean="0">
                <a:solidFill>
                  <a:srgbClr val="0000FF"/>
                </a:solidFill>
              </a:rPr>
              <a:t>“Broadband </a:t>
            </a:r>
            <a:r>
              <a:rPr lang="en-GB" dirty="0">
                <a:solidFill>
                  <a:srgbClr val="0000FF"/>
                </a:solidFill>
              </a:rPr>
              <a:t>Delivery UK (BDUK), part of </a:t>
            </a:r>
            <a:r>
              <a:rPr lang="en-GB" dirty="0" smtClean="0">
                <a:solidFill>
                  <a:srgbClr val="0000FF"/>
                </a:solidFill>
              </a:rPr>
              <a:t>DCMS, </a:t>
            </a:r>
            <a:r>
              <a:rPr lang="en-GB" dirty="0">
                <a:solidFill>
                  <a:srgbClr val="0000FF"/>
                </a:solidFill>
              </a:rPr>
              <a:t>is delivering superfast broadband and better mobile connectivity to the nation</a:t>
            </a:r>
            <a:r>
              <a:rPr lang="en-GB" dirty="0" smtClean="0">
                <a:solidFill>
                  <a:srgbClr val="0000FF"/>
                </a:solidFill>
              </a:rPr>
              <a:t>.”</a:t>
            </a:r>
            <a:endParaRPr lang="en-GB" dirty="0">
              <a:solidFill>
                <a:srgbClr val="0000FF"/>
              </a:solidFill>
            </a:endParaRPr>
          </a:p>
        </p:txBody>
      </p:sp>
      <p:sp>
        <p:nvSpPr>
          <p:cNvPr id="4" name="TextBox 3"/>
          <p:cNvSpPr txBox="1"/>
          <p:nvPr/>
        </p:nvSpPr>
        <p:spPr>
          <a:xfrm>
            <a:off x="9750287" y="5948570"/>
            <a:ext cx="1688411" cy="400110"/>
          </a:xfrm>
          <a:prstGeom prst="rect">
            <a:avLst/>
          </a:prstGeom>
          <a:noFill/>
        </p:spPr>
        <p:txBody>
          <a:bodyPr wrap="none" rtlCol="0">
            <a:spAutoFit/>
          </a:bodyPr>
          <a:lstStyle/>
          <a:p>
            <a:r>
              <a:rPr lang="en-GB" sz="2000" dirty="0" smtClean="0"/>
              <a:t>DCMS website</a:t>
            </a:r>
            <a:endParaRPr lang="en-GB" sz="2000" dirty="0"/>
          </a:p>
        </p:txBody>
      </p:sp>
      <p:sp>
        <p:nvSpPr>
          <p:cNvPr id="5" name="TextBox 4"/>
          <p:cNvSpPr txBox="1"/>
          <p:nvPr/>
        </p:nvSpPr>
        <p:spPr>
          <a:xfrm>
            <a:off x="730527" y="4721087"/>
            <a:ext cx="6346134" cy="1200329"/>
          </a:xfrm>
          <a:prstGeom prst="rect">
            <a:avLst/>
          </a:prstGeom>
          <a:noFill/>
        </p:spPr>
        <p:txBody>
          <a:bodyPr wrap="square" rtlCol="0">
            <a:spAutoFit/>
          </a:bodyPr>
          <a:lstStyle/>
          <a:p>
            <a:r>
              <a:rPr lang="en-GB" sz="3600" i="1" dirty="0" smtClean="0">
                <a:solidFill>
                  <a:srgbClr val="FF0000"/>
                </a:solidFill>
              </a:rPr>
              <a:t>But it increases our dependence on 24/7 internet access</a:t>
            </a:r>
            <a:endParaRPr lang="en-GB" sz="3600" i="1" dirty="0">
              <a:solidFill>
                <a:srgbClr val="FF0000"/>
              </a:solidFill>
            </a:endParaRPr>
          </a:p>
        </p:txBody>
      </p:sp>
    </p:spTree>
    <p:extLst>
      <p:ext uri="{BB962C8B-B14F-4D97-AF65-F5344CB8AC3E}">
        <p14:creationId xmlns:p14="http://schemas.microsoft.com/office/powerpoint/2010/main" val="412231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Electricity at the railway station</a:t>
            </a:r>
            <a:endParaRPr lang="en-GB" dirty="0"/>
          </a:p>
        </p:txBody>
      </p:sp>
      <p:sp>
        <p:nvSpPr>
          <p:cNvPr id="3" name="Content Placeholder 2"/>
          <p:cNvSpPr>
            <a:spLocks noGrp="1"/>
          </p:cNvSpPr>
          <p:nvPr>
            <p:ph sz="half" idx="1"/>
          </p:nvPr>
        </p:nvSpPr>
        <p:spPr/>
        <p:txBody>
          <a:bodyPr/>
          <a:lstStyle/>
          <a:p>
            <a:r>
              <a:rPr lang="en-GB" dirty="0" smtClean="0"/>
              <a:t>Power supply and signalling fed from outside the area</a:t>
            </a:r>
          </a:p>
          <a:p>
            <a:r>
              <a:rPr lang="en-GB" dirty="0" smtClean="0"/>
              <a:t>Town supply used for:</a:t>
            </a:r>
          </a:p>
          <a:p>
            <a:pPr lvl="1"/>
            <a:r>
              <a:rPr lang="en-GB" dirty="0" smtClean="0"/>
              <a:t>Platform lighting</a:t>
            </a:r>
          </a:p>
          <a:p>
            <a:pPr lvl="1"/>
            <a:r>
              <a:rPr lang="en-GB" dirty="0" smtClean="0"/>
              <a:t>Public address and CCTV</a:t>
            </a:r>
          </a:p>
          <a:p>
            <a:pPr lvl="1"/>
            <a:r>
              <a:rPr lang="en-GB" dirty="0" smtClean="0"/>
              <a:t>Ticket machines &amp; ticket offices</a:t>
            </a:r>
          </a:p>
          <a:p>
            <a:pPr lvl="1"/>
            <a:r>
              <a:rPr lang="en-GB" dirty="0" smtClean="0"/>
              <a:t>Point heaters, etc.</a:t>
            </a:r>
          </a:p>
          <a:p>
            <a:r>
              <a:rPr lang="en-GB" dirty="0" smtClean="0"/>
              <a:t>With no supply, station closed at dusk</a:t>
            </a:r>
          </a:p>
          <a:p>
            <a:pPr lvl="1"/>
            <a:endParaRPr lang="en-GB" dirty="0" smtClean="0"/>
          </a:p>
          <a:p>
            <a:pPr lvl="1"/>
            <a:endParaRPr lang="en-GB" dirty="0" smtClean="0"/>
          </a:p>
          <a:p>
            <a:endParaRPr lang="en-GB"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2543" y="1376207"/>
            <a:ext cx="5250173" cy="5250173"/>
          </a:xfrm>
        </p:spPr>
      </p:pic>
    </p:spTree>
    <p:extLst>
      <p:ext uri="{BB962C8B-B14F-4D97-AF65-F5344CB8AC3E}">
        <p14:creationId xmlns:p14="http://schemas.microsoft.com/office/powerpoint/2010/main" val="2974579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few infrastructure dependencies*</a:t>
            </a:r>
            <a:endParaRPr lang="en-GB" dirty="0"/>
          </a:p>
        </p:txBody>
      </p:sp>
      <p:sp>
        <p:nvSpPr>
          <p:cNvPr id="8" name="TextBox 7"/>
          <p:cNvSpPr txBox="1"/>
          <p:nvPr/>
        </p:nvSpPr>
        <p:spPr>
          <a:xfrm>
            <a:off x="9583087" y="6354440"/>
            <a:ext cx="2227455" cy="338546"/>
          </a:xfrm>
          <a:prstGeom prst="rect">
            <a:avLst/>
          </a:prstGeom>
          <a:noFill/>
        </p:spPr>
        <p:txBody>
          <a:bodyPr wrap="none" lIns="91433" tIns="45716" rIns="91433" bIns="45716" rtlCol="0">
            <a:spAutoFit/>
          </a:bodyPr>
          <a:lstStyle/>
          <a:p>
            <a:r>
              <a:rPr lang="en-GB" sz="1600" b="1" dirty="0"/>
              <a:t>* There are many more!</a:t>
            </a:r>
          </a:p>
        </p:txBody>
      </p:sp>
      <p:grpSp>
        <p:nvGrpSpPr>
          <p:cNvPr id="3" name="Group 2"/>
          <p:cNvGrpSpPr/>
          <p:nvPr/>
        </p:nvGrpSpPr>
        <p:grpSpPr>
          <a:xfrm>
            <a:off x="806467" y="1451113"/>
            <a:ext cx="9677918" cy="4397019"/>
            <a:chOff x="2489966" y="2228868"/>
            <a:chExt cx="6918527" cy="3030335"/>
          </a:xfrm>
        </p:grpSpPr>
        <p:sp>
          <p:nvSpPr>
            <p:cNvPr id="4" name="Rectangle 3"/>
            <p:cNvSpPr/>
            <p:nvPr/>
          </p:nvSpPr>
          <p:spPr>
            <a:xfrm>
              <a:off x="2567608" y="2528900"/>
              <a:ext cx="1728192" cy="72008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r>
                <a:rPr lang="en-GB" sz="2000" b="1" dirty="0">
                  <a:solidFill>
                    <a:schemeClr val="tx1"/>
                  </a:solidFill>
                </a:rPr>
                <a:t>Road network</a:t>
              </a:r>
            </a:p>
          </p:txBody>
        </p:sp>
        <p:sp>
          <p:nvSpPr>
            <p:cNvPr id="5" name="Rectangle 4"/>
            <p:cNvSpPr/>
            <p:nvPr/>
          </p:nvSpPr>
          <p:spPr>
            <a:xfrm>
              <a:off x="7464152" y="2528900"/>
              <a:ext cx="1728192" cy="72008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r>
                <a:rPr lang="en-GB" sz="2000" b="1" dirty="0">
                  <a:solidFill>
                    <a:schemeClr val="tx1"/>
                  </a:solidFill>
                </a:rPr>
                <a:t>Electricity network</a:t>
              </a:r>
            </a:p>
          </p:txBody>
        </p:sp>
        <p:sp>
          <p:nvSpPr>
            <p:cNvPr id="6" name="Rectangle 5"/>
            <p:cNvSpPr/>
            <p:nvPr/>
          </p:nvSpPr>
          <p:spPr>
            <a:xfrm>
              <a:off x="2567608" y="4539123"/>
              <a:ext cx="1728192" cy="72008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r>
                <a:rPr lang="en-GB" sz="2000" b="1" dirty="0">
                  <a:solidFill>
                    <a:schemeClr val="tx1"/>
                  </a:solidFill>
                </a:rPr>
                <a:t>Data networks</a:t>
              </a:r>
            </a:p>
            <a:p>
              <a:pPr algn="ctr"/>
              <a:r>
                <a:rPr lang="en-GB" sz="2000" b="1" dirty="0">
                  <a:solidFill>
                    <a:schemeClr val="tx1"/>
                  </a:solidFill>
                </a:rPr>
                <a:t>(inc. GPS)</a:t>
              </a:r>
            </a:p>
          </p:txBody>
        </p:sp>
        <p:sp>
          <p:nvSpPr>
            <p:cNvPr id="7" name="Rectangle 6"/>
            <p:cNvSpPr/>
            <p:nvPr/>
          </p:nvSpPr>
          <p:spPr>
            <a:xfrm>
              <a:off x="7464152" y="4539123"/>
              <a:ext cx="1728192" cy="72008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r>
                <a:rPr lang="en-GB" sz="2000" b="1" dirty="0">
                  <a:solidFill>
                    <a:schemeClr val="tx1"/>
                  </a:solidFill>
                </a:rPr>
                <a:t>Water and drainage</a:t>
              </a:r>
            </a:p>
          </p:txBody>
        </p:sp>
        <p:cxnSp>
          <p:nvCxnSpPr>
            <p:cNvPr id="10" name="Straight Arrow Connector 9"/>
            <p:cNvCxnSpPr/>
            <p:nvPr/>
          </p:nvCxnSpPr>
          <p:spPr>
            <a:xfrm flipH="1">
              <a:off x="4511824" y="2588907"/>
              <a:ext cx="2753772" cy="0"/>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39819" y="2228868"/>
              <a:ext cx="2283091" cy="275741"/>
            </a:xfrm>
            <a:prstGeom prst="rect">
              <a:avLst/>
            </a:prstGeom>
            <a:noFill/>
          </p:spPr>
          <p:txBody>
            <a:bodyPr wrap="none" lIns="91433" tIns="45716" rIns="91433" bIns="45716" rtlCol="0">
              <a:spAutoFit/>
            </a:bodyPr>
            <a:lstStyle/>
            <a:p>
              <a:r>
                <a:rPr lang="en-GB" sz="2000" b="1" dirty="0"/>
                <a:t>Traffic lights &amp; petrol pumps</a:t>
              </a:r>
            </a:p>
          </p:txBody>
        </p:sp>
        <p:cxnSp>
          <p:nvCxnSpPr>
            <p:cNvPr id="12" name="Straight Arrow Connector 11"/>
            <p:cNvCxnSpPr/>
            <p:nvPr/>
          </p:nvCxnSpPr>
          <p:spPr>
            <a:xfrm flipH="1" flipV="1">
              <a:off x="4439817" y="3368993"/>
              <a:ext cx="2736304" cy="1170130"/>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383820">
              <a:off x="4997267" y="3452088"/>
              <a:ext cx="811277" cy="275741"/>
            </a:xfrm>
            <a:prstGeom prst="rect">
              <a:avLst/>
            </a:prstGeom>
            <a:noFill/>
          </p:spPr>
          <p:txBody>
            <a:bodyPr wrap="none" lIns="91433" tIns="45716" rIns="91433" bIns="45716" rtlCol="0">
              <a:spAutoFit/>
            </a:bodyPr>
            <a:lstStyle/>
            <a:p>
              <a:r>
                <a:rPr lang="en-GB" sz="2000" b="1" dirty="0"/>
                <a:t>Drainage</a:t>
              </a:r>
            </a:p>
          </p:txBody>
        </p:sp>
        <p:cxnSp>
          <p:nvCxnSpPr>
            <p:cNvPr id="16" name="Straight Arrow Connector 15"/>
            <p:cNvCxnSpPr/>
            <p:nvPr/>
          </p:nvCxnSpPr>
          <p:spPr>
            <a:xfrm flipV="1">
              <a:off x="4511824" y="3061220"/>
              <a:ext cx="2753772" cy="7743"/>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39817" y="2708920"/>
              <a:ext cx="2202920" cy="275741"/>
            </a:xfrm>
            <a:prstGeom prst="rect">
              <a:avLst/>
            </a:prstGeom>
            <a:noFill/>
          </p:spPr>
          <p:txBody>
            <a:bodyPr wrap="none" lIns="91433" tIns="45716" rIns="91433" bIns="45716" rtlCol="0">
              <a:spAutoFit/>
            </a:bodyPr>
            <a:lstStyle/>
            <a:p>
              <a:r>
                <a:rPr lang="en-GB" sz="2000" b="1" dirty="0"/>
                <a:t>Supplies for power stations</a:t>
              </a:r>
            </a:p>
          </p:txBody>
        </p:sp>
        <p:cxnSp>
          <p:nvCxnSpPr>
            <p:cNvPr id="25" name="Straight Arrow Connector 24"/>
            <p:cNvCxnSpPr/>
            <p:nvPr/>
          </p:nvCxnSpPr>
          <p:spPr>
            <a:xfrm>
              <a:off x="8760296" y="3368996"/>
              <a:ext cx="0" cy="1020113"/>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6200000">
              <a:off x="8566440" y="3620993"/>
              <a:ext cx="1178060" cy="506046"/>
            </a:xfrm>
            <a:prstGeom prst="rect">
              <a:avLst/>
            </a:prstGeom>
            <a:noFill/>
          </p:spPr>
          <p:txBody>
            <a:bodyPr wrap="square" lIns="91433" tIns="45716" rIns="91433" bIns="45716" rtlCol="0">
              <a:spAutoFit/>
            </a:bodyPr>
            <a:lstStyle/>
            <a:p>
              <a:pPr algn="ctr"/>
              <a:r>
                <a:rPr lang="en-GB" sz="2000" b="1" dirty="0"/>
                <a:t>Supply to pumps</a:t>
              </a:r>
            </a:p>
          </p:txBody>
        </p:sp>
        <p:cxnSp>
          <p:nvCxnSpPr>
            <p:cNvPr id="29" name="Straight Arrow Connector 28"/>
            <p:cNvCxnSpPr/>
            <p:nvPr/>
          </p:nvCxnSpPr>
          <p:spPr>
            <a:xfrm flipH="1" flipV="1">
              <a:off x="3143676" y="3368993"/>
              <a:ext cx="1" cy="1080030"/>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2172971" y="3625984"/>
              <a:ext cx="1140035" cy="506046"/>
            </a:xfrm>
            <a:prstGeom prst="rect">
              <a:avLst/>
            </a:prstGeom>
            <a:noFill/>
          </p:spPr>
          <p:txBody>
            <a:bodyPr wrap="square" lIns="91433" tIns="45716" rIns="91433" bIns="45716" rtlCol="0">
              <a:spAutoFit/>
            </a:bodyPr>
            <a:lstStyle/>
            <a:p>
              <a:r>
                <a:rPr lang="en-GB" sz="2000" b="1" dirty="0"/>
                <a:t>Control of road signs</a:t>
              </a:r>
            </a:p>
          </p:txBody>
        </p:sp>
        <p:cxnSp>
          <p:nvCxnSpPr>
            <p:cNvPr id="33" name="Straight Arrow Connector 32"/>
            <p:cNvCxnSpPr/>
            <p:nvPr/>
          </p:nvCxnSpPr>
          <p:spPr>
            <a:xfrm flipV="1">
              <a:off x="4511824" y="4869162"/>
              <a:ext cx="2753772" cy="7743"/>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39817" y="4921424"/>
              <a:ext cx="2167350" cy="275741"/>
            </a:xfrm>
            <a:prstGeom prst="rect">
              <a:avLst/>
            </a:prstGeom>
            <a:noFill/>
          </p:spPr>
          <p:txBody>
            <a:bodyPr wrap="none" lIns="91433" tIns="45716" rIns="91433" bIns="45716" rtlCol="0">
              <a:spAutoFit/>
            </a:bodyPr>
            <a:lstStyle/>
            <a:p>
              <a:r>
                <a:rPr lang="en-GB" sz="2000" b="1" dirty="0"/>
                <a:t>Control of drainage system</a:t>
              </a:r>
            </a:p>
          </p:txBody>
        </p:sp>
        <p:cxnSp>
          <p:nvCxnSpPr>
            <p:cNvPr id="35" name="Straight Arrow Connector 34"/>
            <p:cNvCxnSpPr/>
            <p:nvPr/>
          </p:nvCxnSpPr>
          <p:spPr>
            <a:xfrm rot="19887446" flipH="1">
              <a:off x="4588522" y="3973102"/>
              <a:ext cx="2753772" cy="0"/>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9887446">
              <a:off x="4396712" y="4144928"/>
              <a:ext cx="1159784" cy="275741"/>
            </a:xfrm>
            <a:prstGeom prst="rect">
              <a:avLst/>
            </a:prstGeom>
            <a:noFill/>
          </p:spPr>
          <p:txBody>
            <a:bodyPr wrap="none" lIns="91433" tIns="45716" rIns="91433" bIns="45716" rtlCol="0">
              <a:spAutoFit/>
            </a:bodyPr>
            <a:lstStyle/>
            <a:p>
              <a:r>
                <a:rPr lang="en-GB" sz="2000" b="1" dirty="0"/>
                <a:t>Power supply</a:t>
              </a:r>
            </a:p>
          </p:txBody>
        </p:sp>
        <p:cxnSp>
          <p:nvCxnSpPr>
            <p:cNvPr id="38" name="Straight Arrow Connector 37"/>
            <p:cNvCxnSpPr/>
            <p:nvPr/>
          </p:nvCxnSpPr>
          <p:spPr>
            <a:xfrm rot="19887446" flipV="1">
              <a:off x="4949732" y="4157264"/>
              <a:ext cx="2753772" cy="0"/>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9022233" flipH="1" flipV="1">
              <a:off x="6839755" y="3779113"/>
              <a:ext cx="1039321" cy="275741"/>
            </a:xfrm>
            <a:prstGeom prst="rect">
              <a:avLst/>
            </a:prstGeom>
            <a:noFill/>
          </p:spPr>
          <p:txBody>
            <a:bodyPr wrap="none" lIns="91433" tIns="45716" rIns="91433" bIns="45716" rtlCol="0">
              <a:spAutoFit/>
            </a:bodyPr>
            <a:lstStyle/>
            <a:p>
              <a:r>
                <a:rPr lang="en-GB" sz="2000" b="1" dirty="0"/>
                <a:t>Grid control</a:t>
              </a:r>
            </a:p>
          </p:txBody>
        </p:sp>
        <p:cxnSp>
          <p:nvCxnSpPr>
            <p:cNvPr id="40" name="Straight Arrow Connector 39"/>
            <p:cNvCxnSpPr/>
            <p:nvPr/>
          </p:nvCxnSpPr>
          <p:spPr>
            <a:xfrm flipH="1" flipV="1">
              <a:off x="3948828" y="3368993"/>
              <a:ext cx="1" cy="1080030"/>
            </a:xfrm>
            <a:prstGeom prst="straightConnector1">
              <a:avLst/>
            </a:prstGeom>
            <a:ln w="38100">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6200000">
              <a:off x="3342023" y="3692354"/>
              <a:ext cx="692717" cy="286023"/>
            </a:xfrm>
            <a:prstGeom prst="rect">
              <a:avLst/>
            </a:prstGeom>
            <a:noFill/>
          </p:spPr>
          <p:txBody>
            <a:bodyPr wrap="square" lIns="91433" tIns="45716" rIns="91433" bIns="45716" rtlCol="0">
              <a:spAutoFit/>
            </a:bodyPr>
            <a:lstStyle/>
            <a:p>
              <a:r>
                <a:rPr lang="en-GB" sz="2000" b="1" dirty="0"/>
                <a:t>GPS</a:t>
              </a:r>
            </a:p>
          </p:txBody>
        </p:sp>
      </p:grpSp>
    </p:spTree>
    <p:extLst>
      <p:ext uri="{BB962C8B-B14F-4D97-AF65-F5344CB8AC3E}">
        <p14:creationId xmlns:p14="http://schemas.microsoft.com/office/powerpoint/2010/main" val="10766609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7" name="Title 6"/>
          <p:cNvSpPr>
            <a:spLocks noGrp="1"/>
          </p:cNvSpPr>
          <p:nvPr>
            <p:ph type="title"/>
          </p:nvPr>
        </p:nvSpPr>
        <p:spPr>
          <a:xfrm>
            <a:off x="192157" y="141496"/>
            <a:ext cx="3187148" cy="673514"/>
          </a:xfrm>
        </p:spPr>
        <p:txBody>
          <a:bodyPr/>
          <a:lstStyle/>
          <a:p>
            <a:r>
              <a:rPr lang="en-GB" b="1" dirty="0" smtClean="0">
                <a:solidFill>
                  <a:schemeClr val="bg1"/>
                </a:solidFill>
              </a:rPr>
              <a:t>Complexity</a:t>
            </a:r>
            <a:endParaRPr lang="en-GB" b="1" dirty="0">
              <a:solidFill>
                <a:schemeClr val="bg1"/>
              </a:solidFill>
            </a:endParaRPr>
          </a:p>
        </p:txBody>
      </p:sp>
    </p:spTree>
    <p:extLst>
      <p:ext uri="{BB962C8B-B14F-4D97-AF65-F5344CB8AC3E}">
        <p14:creationId xmlns:p14="http://schemas.microsoft.com/office/powerpoint/2010/main" val="281294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indicates complexity?</a:t>
            </a:r>
            <a:endParaRPr lang="en-GB" dirty="0"/>
          </a:p>
        </p:txBody>
      </p:sp>
      <p:sp>
        <p:nvSpPr>
          <p:cNvPr id="3" name="Content Placeholder 2"/>
          <p:cNvSpPr>
            <a:spLocks noGrp="1"/>
          </p:cNvSpPr>
          <p:nvPr>
            <p:ph idx="1"/>
          </p:nvPr>
        </p:nvSpPr>
        <p:spPr/>
        <p:txBody>
          <a:bodyPr>
            <a:normAutofit/>
          </a:bodyPr>
          <a:lstStyle/>
          <a:p>
            <a:r>
              <a:rPr lang="en-GB" sz="3200" dirty="0"/>
              <a:t>Large numbers of participants sharing responsibilities;</a:t>
            </a:r>
          </a:p>
          <a:p>
            <a:r>
              <a:rPr lang="en-GB" sz="3200" dirty="0"/>
              <a:t>Wide geographical/organisational distribution of a single critical system;</a:t>
            </a:r>
          </a:p>
          <a:p>
            <a:r>
              <a:rPr lang="en-GB" sz="3200" dirty="0"/>
              <a:t>Dependencies between various critical systems;</a:t>
            </a:r>
          </a:p>
          <a:p>
            <a:r>
              <a:rPr lang="en-GB" sz="3200" dirty="0"/>
              <a:t>Unplanned (and unplannable) human interactions;</a:t>
            </a:r>
          </a:p>
          <a:p>
            <a:r>
              <a:rPr lang="en-GB" sz="3200" dirty="0"/>
              <a:t>Many actors with incentives to optimise their own corner of the </a:t>
            </a:r>
            <a:r>
              <a:rPr lang="en-GB" sz="3200" dirty="0" smtClean="0"/>
              <a:t>system</a:t>
            </a:r>
            <a:r>
              <a:rPr lang="en-GB" sz="3200" dirty="0"/>
              <a:t>.</a:t>
            </a:r>
          </a:p>
          <a:p>
            <a:endParaRPr lang="en-GB" sz="3200" dirty="0"/>
          </a:p>
        </p:txBody>
      </p:sp>
    </p:spTree>
    <p:extLst>
      <p:ext uri="{BB962C8B-B14F-4D97-AF65-F5344CB8AC3E}">
        <p14:creationId xmlns:p14="http://schemas.microsoft.com/office/powerpoint/2010/main" val="3610673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6868" y="406162"/>
            <a:ext cx="9527348" cy="942578"/>
          </a:xfrm>
        </p:spPr>
        <p:txBody>
          <a:bodyPr/>
          <a:lstStyle/>
          <a:p>
            <a:r>
              <a:rPr lang="en-GB" dirty="0" smtClean="0"/>
              <a:t>System control</a:t>
            </a:r>
            <a:br>
              <a:rPr lang="en-GB" dirty="0" smtClean="0"/>
            </a:br>
            <a:r>
              <a:rPr lang="en-GB" sz="2160" dirty="0">
                <a:solidFill>
                  <a:srgbClr val="0000FF"/>
                </a:solidFill>
              </a:rPr>
              <a:t>(2015 – CO</a:t>
            </a:r>
            <a:r>
              <a:rPr lang="en-GB" sz="2160" baseline="-25000" dirty="0">
                <a:solidFill>
                  <a:srgbClr val="0000FF"/>
                </a:solidFill>
              </a:rPr>
              <a:t>2</a:t>
            </a:r>
            <a:r>
              <a:rPr lang="en-GB" sz="2160" dirty="0">
                <a:solidFill>
                  <a:srgbClr val="0000FF"/>
                </a:solidFill>
              </a:rPr>
              <a:t> emission 450 g/kWh)</a:t>
            </a:r>
            <a:endParaRPr lang="en-GB" sz="2160" dirty="0"/>
          </a:p>
        </p:txBody>
      </p:sp>
      <p:sp>
        <p:nvSpPr>
          <p:cNvPr id="6" name="Rounded Rectangle 5"/>
          <p:cNvSpPr/>
          <p:nvPr/>
        </p:nvSpPr>
        <p:spPr bwMode="auto">
          <a:xfrm>
            <a:off x="2285004" y="4342529"/>
            <a:ext cx="1510435" cy="897746"/>
          </a:xfrm>
          <a:prstGeom prst="roundRect">
            <a:avLst>
              <a:gd name="adj" fmla="val 32052"/>
            </a:avLst>
          </a:prstGeom>
          <a:noFill/>
          <a:ln w="19050" cap="flat" cmpd="sng" algn="ctr">
            <a:solidFill>
              <a:srgbClr val="FF0000"/>
            </a:solidFill>
            <a:prstDash val="solid"/>
            <a:round/>
            <a:headEnd type="none" w="med" len="med"/>
            <a:tailEnd type="none" w="med" len="med"/>
          </a:ln>
          <a:effectLst/>
        </p:spPr>
        <p:txBody>
          <a:bodyPr vert="horz" wrap="none" lIns="105499" tIns="52748" rIns="105499" bIns="52748" numCol="1" rtlCol="0" anchor="t" anchorCtr="0" compatLnSpc="1">
            <a:prstTxWarp prst="textNoShape">
              <a:avLst/>
            </a:prstTxWarp>
            <a:spAutoFit/>
          </a:bodyPr>
          <a:lstStyle/>
          <a:p>
            <a:pPr algn="ctr" defTabSz="1054982" eaLnBrk="0" hangingPunct="0"/>
            <a:r>
              <a:rPr lang="en-GB" sz="2040" dirty="0"/>
              <a:t>Central</a:t>
            </a:r>
          </a:p>
          <a:p>
            <a:pPr algn="ctr" defTabSz="1054982" eaLnBrk="0" hangingPunct="0"/>
            <a:r>
              <a:rPr lang="en-GB" sz="2040" dirty="0"/>
              <a:t>generators</a:t>
            </a:r>
          </a:p>
        </p:txBody>
      </p:sp>
      <p:sp>
        <p:nvSpPr>
          <p:cNvPr id="7" name="Rounded Rectangle 6"/>
          <p:cNvSpPr/>
          <p:nvPr/>
        </p:nvSpPr>
        <p:spPr bwMode="auto">
          <a:xfrm>
            <a:off x="7365634" y="4536174"/>
            <a:ext cx="2713446" cy="513984"/>
          </a:xfrm>
          <a:prstGeom prst="roundRect">
            <a:avLst>
              <a:gd name="adj" fmla="val 32052"/>
            </a:avLst>
          </a:prstGeom>
          <a:noFill/>
          <a:ln w="19050" cap="flat" cmpd="sng" algn="ctr">
            <a:solidFill>
              <a:srgbClr val="FF0000"/>
            </a:solidFill>
            <a:prstDash val="solid"/>
            <a:round/>
            <a:headEnd type="none" w="med" len="med"/>
            <a:tailEnd type="none" w="med" len="med"/>
          </a:ln>
          <a:effectLst/>
        </p:spPr>
        <p:txBody>
          <a:bodyPr vert="horz" wrap="square" lIns="105499" tIns="52748" rIns="105499" bIns="52748" numCol="1" rtlCol="0" anchor="t" anchorCtr="0" compatLnSpc="1">
            <a:prstTxWarp prst="textNoShape">
              <a:avLst/>
            </a:prstTxWarp>
            <a:spAutoFit/>
          </a:bodyPr>
          <a:lstStyle/>
          <a:p>
            <a:pPr algn="ctr" defTabSz="1054982" eaLnBrk="0" hangingPunct="0"/>
            <a:r>
              <a:rPr lang="en-GB" sz="2040" dirty="0">
                <a:latin typeface="Trebuchet MS" pitchFamily="34" charset="0"/>
              </a:rPr>
              <a:t>Consumer loads</a:t>
            </a:r>
          </a:p>
        </p:txBody>
      </p:sp>
      <p:sp>
        <p:nvSpPr>
          <p:cNvPr id="8" name="Rounded Rectangle 7"/>
          <p:cNvSpPr/>
          <p:nvPr/>
        </p:nvSpPr>
        <p:spPr bwMode="auto">
          <a:xfrm>
            <a:off x="8227566" y="5150337"/>
            <a:ext cx="998344" cy="536558"/>
          </a:xfrm>
          <a:prstGeom prst="roundRect">
            <a:avLst>
              <a:gd name="adj" fmla="val 32052"/>
            </a:avLst>
          </a:prstGeom>
          <a:noFill/>
          <a:ln w="19050" cap="flat" cmpd="sng" algn="ctr">
            <a:solidFill>
              <a:srgbClr val="FF0000"/>
            </a:solidFill>
            <a:prstDash val="solid"/>
            <a:round/>
            <a:headEnd type="none" w="med" len="med"/>
            <a:tailEnd type="none" w="med" len="med"/>
          </a:ln>
          <a:effectLst/>
        </p:spPr>
        <p:txBody>
          <a:bodyPr vert="horz" wrap="none" lIns="105499" tIns="52748" rIns="105499" bIns="52748" numCol="1" rtlCol="0" anchor="t" anchorCtr="0" compatLnSpc="1">
            <a:prstTxWarp prst="textNoShape">
              <a:avLst/>
            </a:prstTxWarp>
            <a:spAutoFit/>
          </a:bodyPr>
          <a:lstStyle/>
          <a:p>
            <a:pPr algn="ctr" defTabSz="1054982" eaLnBrk="0" hangingPunct="0"/>
            <a:r>
              <a:rPr lang="en-GB" sz="1080" dirty="0">
                <a:solidFill>
                  <a:schemeClr val="tx1">
                    <a:lumMod val="65000"/>
                    <a:lumOff val="35000"/>
                  </a:schemeClr>
                </a:solidFill>
                <a:latin typeface="Trebuchet MS" pitchFamily="34" charset="0"/>
              </a:rPr>
              <a:t>Distributed</a:t>
            </a:r>
            <a:br>
              <a:rPr lang="en-GB" sz="1080" dirty="0">
                <a:solidFill>
                  <a:schemeClr val="tx1">
                    <a:lumMod val="65000"/>
                    <a:lumOff val="35000"/>
                  </a:schemeClr>
                </a:solidFill>
                <a:latin typeface="Trebuchet MS" pitchFamily="34" charset="0"/>
              </a:rPr>
            </a:br>
            <a:r>
              <a:rPr lang="en-GB" sz="1080" dirty="0">
                <a:solidFill>
                  <a:schemeClr val="tx1">
                    <a:lumMod val="65000"/>
                    <a:lumOff val="35000"/>
                  </a:schemeClr>
                </a:solidFill>
                <a:latin typeface="Trebuchet MS" pitchFamily="34" charset="0"/>
              </a:rPr>
              <a:t>generators</a:t>
            </a:r>
          </a:p>
        </p:txBody>
      </p:sp>
      <p:cxnSp>
        <p:nvCxnSpPr>
          <p:cNvPr id="10" name="Straight Connector 9"/>
          <p:cNvCxnSpPr>
            <a:stCxn id="6" idx="3"/>
            <a:endCxn id="11" idx="1"/>
          </p:cNvCxnSpPr>
          <p:nvPr/>
        </p:nvCxnSpPr>
        <p:spPr bwMode="auto">
          <a:xfrm>
            <a:off x="3795439" y="4791402"/>
            <a:ext cx="1195617" cy="8940"/>
          </a:xfrm>
          <a:prstGeom prst="line">
            <a:avLst/>
          </a:prstGeom>
          <a:noFill/>
          <a:ln w="28575" cap="flat" cmpd="sng" algn="ctr">
            <a:solidFill>
              <a:schemeClr val="tx1"/>
            </a:solidFill>
            <a:prstDash val="solid"/>
            <a:round/>
            <a:headEnd type="none" w="med" len="med"/>
            <a:tailEnd type="none" w="med" len="med"/>
          </a:ln>
          <a:effectLst/>
        </p:spPr>
      </p:cxnSp>
      <p:sp>
        <p:nvSpPr>
          <p:cNvPr id="11" name="Rounded Rectangle 10"/>
          <p:cNvSpPr/>
          <p:nvPr/>
        </p:nvSpPr>
        <p:spPr bwMode="auto">
          <a:xfrm>
            <a:off x="4991056" y="4543350"/>
            <a:ext cx="1338260" cy="513984"/>
          </a:xfrm>
          <a:prstGeom prst="roundRect">
            <a:avLst>
              <a:gd name="adj" fmla="val 32052"/>
            </a:avLst>
          </a:prstGeom>
          <a:noFill/>
          <a:ln w="19050" cap="flat" cmpd="sng" algn="ctr">
            <a:solidFill>
              <a:srgbClr val="FF0000"/>
            </a:solidFill>
            <a:prstDash val="solid"/>
            <a:round/>
            <a:headEnd type="none" w="med" len="med"/>
            <a:tailEnd type="none" w="med" len="med"/>
          </a:ln>
          <a:effectLst/>
        </p:spPr>
        <p:txBody>
          <a:bodyPr vert="horz" wrap="none" lIns="105499" tIns="52748" rIns="105499" bIns="52748" numCol="1" rtlCol="0" anchor="t" anchorCtr="0" compatLnSpc="1">
            <a:prstTxWarp prst="textNoShape">
              <a:avLst/>
            </a:prstTxWarp>
            <a:spAutoFit/>
          </a:bodyPr>
          <a:lstStyle/>
          <a:p>
            <a:pPr algn="ctr" defTabSz="1054982" eaLnBrk="0" hangingPunct="0"/>
            <a:r>
              <a:rPr lang="en-GB" sz="2040" dirty="0"/>
              <a:t>T&amp;D grids</a:t>
            </a:r>
          </a:p>
        </p:txBody>
      </p:sp>
      <p:cxnSp>
        <p:nvCxnSpPr>
          <p:cNvPr id="14" name="Elbow Connector 13"/>
          <p:cNvCxnSpPr>
            <a:stCxn id="7" idx="1"/>
            <a:endCxn id="8" idx="1"/>
          </p:cNvCxnSpPr>
          <p:nvPr/>
        </p:nvCxnSpPr>
        <p:spPr bwMode="auto">
          <a:xfrm rot="10800000" flipH="1" flipV="1">
            <a:off x="7365634" y="4793166"/>
            <a:ext cx="861932" cy="625450"/>
          </a:xfrm>
          <a:prstGeom prst="bentConnector3">
            <a:avLst>
              <a:gd name="adj1" fmla="val -26522"/>
            </a:avLst>
          </a:prstGeom>
          <a:noFill/>
          <a:ln w="12700" cap="flat" cmpd="sng" algn="ctr">
            <a:solidFill>
              <a:schemeClr val="bg1">
                <a:lumMod val="50000"/>
              </a:schemeClr>
            </a:solidFill>
            <a:prstDash val="solid"/>
            <a:round/>
            <a:headEnd type="none" w="med" len="med"/>
            <a:tailEnd type="none" w="med" len="med"/>
          </a:ln>
          <a:effectLst/>
        </p:spPr>
      </p:cxnSp>
      <p:cxnSp>
        <p:nvCxnSpPr>
          <p:cNvPr id="19" name="Straight Connector 18"/>
          <p:cNvCxnSpPr>
            <a:stCxn id="11" idx="3"/>
            <a:endCxn id="7" idx="1"/>
          </p:cNvCxnSpPr>
          <p:nvPr/>
        </p:nvCxnSpPr>
        <p:spPr bwMode="auto">
          <a:xfrm flipV="1">
            <a:off x="6329316" y="4793166"/>
            <a:ext cx="1036318" cy="7176"/>
          </a:xfrm>
          <a:prstGeom prst="line">
            <a:avLst/>
          </a:prstGeom>
          <a:noFill/>
          <a:ln w="28575" cap="flat" cmpd="sng" algn="ctr">
            <a:solidFill>
              <a:schemeClr val="tx1"/>
            </a:solidFill>
            <a:prstDash val="solid"/>
            <a:round/>
            <a:headEnd type="none" w="med" len="med"/>
            <a:tailEnd type="none" w="med" len="med"/>
          </a:ln>
          <a:effectLst/>
        </p:spPr>
      </p:cxnSp>
      <p:sp>
        <p:nvSpPr>
          <p:cNvPr id="20" name="Rectangle 19"/>
          <p:cNvSpPr/>
          <p:nvPr/>
        </p:nvSpPr>
        <p:spPr bwMode="auto">
          <a:xfrm>
            <a:off x="1273060" y="2791050"/>
            <a:ext cx="3534263" cy="734390"/>
          </a:xfrm>
          <a:prstGeom prst="rect">
            <a:avLst/>
          </a:prstGeom>
          <a:noFill/>
          <a:ln w="12700" cap="flat" cmpd="sng" algn="ctr">
            <a:solidFill>
              <a:schemeClr val="tx1"/>
            </a:solidFill>
            <a:prstDash val="solid"/>
            <a:round/>
            <a:headEnd type="none" w="med" len="med"/>
            <a:tailEnd type="none" w="med" len="med"/>
          </a:ln>
          <a:effectLst/>
        </p:spPr>
        <p:txBody>
          <a:bodyPr vert="horz" wrap="square" lIns="105499" tIns="52748" rIns="105499" bIns="52748" numCol="1" rtlCol="0" anchor="t" anchorCtr="0" compatLnSpc="1">
            <a:prstTxWarp prst="textNoShape">
              <a:avLst/>
            </a:prstTxWarp>
            <a:spAutoFit/>
          </a:bodyPr>
          <a:lstStyle/>
          <a:p>
            <a:pPr algn="ctr" defTabSz="1054982" eaLnBrk="0" hangingPunct="0"/>
            <a:r>
              <a:rPr lang="en-GB" sz="2040" dirty="0">
                <a:latin typeface="Trebuchet MS" pitchFamily="34" charset="0"/>
              </a:rPr>
              <a:t>Generator voltage and frequency control</a:t>
            </a:r>
          </a:p>
        </p:txBody>
      </p:sp>
      <p:cxnSp>
        <p:nvCxnSpPr>
          <p:cNvPr id="22" name="Straight Arrow Connector 21"/>
          <p:cNvCxnSpPr>
            <a:stCxn id="20" idx="2"/>
            <a:endCxn id="6" idx="0"/>
          </p:cNvCxnSpPr>
          <p:nvPr/>
        </p:nvCxnSpPr>
        <p:spPr bwMode="auto">
          <a:xfrm>
            <a:off x="3040192" y="3525440"/>
            <a:ext cx="30" cy="817089"/>
          </a:xfrm>
          <a:prstGeom prst="straightConnector1">
            <a:avLst/>
          </a:prstGeom>
          <a:noFill/>
          <a:ln w="28575" cap="flat" cmpd="sng" algn="ctr">
            <a:solidFill>
              <a:srgbClr val="00CCFF"/>
            </a:solidFill>
            <a:prstDash val="solid"/>
            <a:round/>
            <a:headEnd type="none" w="med" len="med"/>
            <a:tailEnd type="arrow"/>
          </a:ln>
          <a:effectLst/>
        </p:spPr>
      </p:cxnSp>
      <p:cxnSp>
        <p:nvCxnSpPr>
          <p:cNvPr id="26" name="Straight Arrow Connector 25"/>
          <p:cNvCxnSpPr/>
          <p:nvPr/>
        </p:nvCxnSpPr>
        <p:spPr bwMode="auto">
          <a:xfrm flipV="1">
            <a:off x="4218319" y="3607040"/>
            <a:ext cx="0" cy="1133284"/>
          </a:xfrm>
          <a:prstGeom prst="straightConnector1">
            <a:avLst/>
          </a:prstGeom>
          <a:noFill/>
          <a:ln w="28575" cap="flat" cmpd="sng" algn="ctr">
            <a:solidFill>
              <a:srgbClr val="00CCFF"/>
            </a:solidFill>
            <a:prstDash val="solid"/>
            <a:round/>
            <a:headEnd type="none" w="med" len="med"/>
            <a:tailEnd type="arrow"/>
          </a:ln>
          <a:effectLst/>
        </p:spPr>
      </p:cxnSp>
      <p:sp>
        <p:nvSpPr>
          <p:cNvPr id="29" name="Rectangle 28"/>
          <p:cNvSpPr/>
          <p:nvPr/>
        </p:nvSpPr>
        <p:spPr bwMode="auto">
          <a:xfrm>
            <a:off x="4903313" y="1872407"/>
            <a:ext cx="1626908" cy="420458"/>
          </a:xfrm>
          <a:prstGeom prst="rect">
            <a:avLst/>
          </a:prstGeom>
          <a:noFill/>
          <a:ln w="12700" cap="flat" cmpd="sng" algn="ctr">
            <a:solidFill>
              <a:schemeClr val="tx1"/>
            </a:solidFill>
            <a:prstDash val="solid"/>
            <a:round/>
            <a:headEnd type="none" w="med" len="med"/>
            <a:tailEnd type="none" w="med" len="med"/>
          </a:ln>
          <a:effectLst/>
        </p:spPr>
        <p:txBody>
          <a:bodyPr vert="horz" wrap="none" lIns="105499" tIns="52748" rIns="105499" bIns="52748" numCol="1" rtlCol="0" anchor="t" anchorCtr="0" compatLnSpc="1">
            <a:prstTxWarp prst="textNoShape">
              <a:avLst/>
            </a:prstTxWarp>
            <a:spAutoFit/>
          </a:bodyPr>
          <a:lstStyle/>
          <a:p>
            <a:pPr algn="ctr" defTabSz="1054982" eaLnBrk="0" hangingPunct="0"/>
            <a:r>
              <a:rPr lang="en-GB" sz="2040" dirty="0" smtClean="0">
                <a:latin typeface="Trebuchet MS" pitchFamily="34" charset="0"/>
              </a:rPr>
              <a:t>Grid control</a:t>
            </a:r>
            <a:endParaRPr lang="en-GB" sz="2040" dirty="0">
              <a:latin typeface="Trebuchet MS" pitchFamily="34" charset="0"/>
            </a:endParaRPr>
          </a:p>
        </p:txBody>
      </p:sp>
      <p:cxnSp>
        <p:nvCxnSpPr>
          <p:cNvPr id="39" name="Elbow Connector 38"/>
          <p:cNvCxnSpPr>
            <a:stCxn id="29" idx="1"/>
            <a:endCxn id="20" idx="0"/>
          </p:cNvCxnSpPr>
          <p:nvPr/>
        </p:nvCxnSpPr>
        <p:spPr bwMode="auto">
          <a:xfrm rot="10800000" flipV="1">
            <a:off x="3040193" y="2082636"/>
            <a:ext cx="1863121" cy="708414"/>
          </a:xfrm>
          <a:prstGeom prst="bentConnector2">
            <a:avLst/>
          </a:prstGeom>
          <a:noFill/>
          <a:ln w="38100" cap="flat" cmpd="sng" algn="ctr">
            <a:solidFill>
              <a:srgbClr val="0092CF"/>
            </a:solidFill>
            <a:prstDash val="solid"/>
            <a:round/>
            <a:headEnd type="none" w="med" len="med"/>
            <a:tailEnd type="arrow"/>
          </a:ln>
          <a:effectLst/>
        </p:spPr>
      </p:cxnSp>
    </p:spTree>
    <p:extLst>
      <p:ext uri="{BB962C8B-B14F-4D97-AF65-F5344CB8AC3E}">
        <p14:creationId xmlns:p14="http://schemas.microsoft.com/office/powerpoint/2010/main" val="21272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06557" y="274958"/>
            <a:ext cx="4061251" cy="1512260"/>
          </a:xfrm>
        </p:spPr>
        <p:txBody>
          <a:bodyPr>
            <a:normAutofit/>
          </a:bodyPr>
          <a:lstStyle/>
          <a:p>
            <a:pPr eaLnBrk="1" hangingPunct="1"/>
            <a:r>
              <a:rPr lang="en-GB" dirty="0" smtClean="0"/>
              <a:t>Electricity fuel mix</a:t>
            </a:r>
            <a:br>
              <a:rPr lang="en-GB" dirty="0" smtClean="0"/>
            </a:br>
            <a:r>
              <a:rPr lang="en-GB" sz="2880" dirty="0"/>
              <a:t>(</a:t>
            </a:r>
            <a:r>
              <a:rPr lang="en-GB" sz="2880" dirty="0" smtClean="0"/>
              <a:t>1 </a:t>
            </a:r>
            <a:r>
              <a:rPr lang="en-GB" sz="2880" dirty="0"/>
              <a:t>February 2017)</a:t>
            </a:r>
          </a:p>
        </p:txBody>
      </p:sp>
      <p:sp>
        <p:nvSpPr>
          <p:cNvPr id="20482" name="Slide Number Placeholder 5"/>
          <p:cNvSpPr>
            <a:spLocks noGrp="1"/>
          </p:cNvSpPr>
          <p:nvPr>
            <p:ph type="sldNum" sz="quarter" idx="12"/>
          </p:nvPr>
        </p:nvSpPr>
        <p:spPr>
          <a:noFill/>
        </p:spPr>
        <p:txBody>
          <a:bodyPr/>
          <a:lstStyle/>
          <a:p>
            <a:fld id="{ECA64BA3-DC9C-41F8-B2BD-28A990EB5583}" type="slidenum">
              <a:rPr lang="en-GB" smtClean="0"/>
              <a:pPr/>
              <a:t>4</a:t>
            </a:fld>
            <a:endParaRPr lang="en-GB"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94989" y="89191"/>
            <a:ext cx="7690454" cy="6653846"/>
          </a:xfrm>
        </p:spPr>
      </p:pic>
      <p:sp>
        <p:nvSpPr>
          <p:cNvPr id="4" name="TextBox 3"/>
          <p:cNvSpPr txBox="1"/>
          <p:nvPr/>
        </p:nvSpPr>
        <p:spPr>
          <a:xfrm>
            <a:off x="857638" y="5065373"/>
            <a:ext cx="2423805" cy="757130"/>
          </a:xfrm>
          <a:prstGeom prst="rect">
            <a:avLst/>
          </a:prstGeom>
          <a:noFill/>
        </p:spPr>
        <p:txBody>
          <a:bodyPr wrap="none" rtlCol="0">
            <a:spAutoFit/>
          </a:bodyPr>
          <a:lstStyle/>
          <a:p>
            <a:r>
              <a:rPr lang="en-GB" sz="2160" dirty="0"/>
              <a:t>Image </a:t>
            </a:r>
            <a:r>
              <a:rPr lang="en-GB" sz="2160" dirty="0" smtClean="0"/>
              <a:t>from</a:t>
            </a:r>
          </a:p>
          <a:p>
            <a:r>
              <a:rPr lang="en-GB" sz="2160" b="1" dirty="0" smtClean="0"/>
              <a:t>BM </a:t>
            </a:r>
            <a:r>
              <a:rPr lang="en-GB" sz="2160" b="1" dirty="0"/>
              <a:t>reports </a:t>
            </a:r>
            <a:r>
              <a:rPr lang="en-GB" sz="2160" dirty="0"/>
              <a:t>website</a:t>
            </a:r>
          </a:p>
        </p:txBody>
      </p:sp>
    </p:spTree>
    <p:extLst>
      <p:ext uri="{BB962C8B-B14F-4D97-AF65-F5344CB8AC3E}">
        <p14:creationId xmlns:p14="http://schemas.microsoft.com/office/powerpoint/2010/main" val="40651654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6868" y="463311"/>
            <a:ext cx="9527348" cy="780430"/>
          </a:xfrm>
        </p:spPr>
        <p:txBody>
          <a:bodyPr>
            <a:normAutofit fontScale="90000"/>
          </a:bodyPr>
          <a:lstStyle/>
          <a:p>
            <a:r>
              <a:rPr lang="en-GB" dirty="0" smtClean="0"/>
              <a:t>System control</a:t>
            </a:r>
            <a:br>
              <a:rPr lang="en-GB" dirty="0" smtClean="0"/>
            </a:br>
            <a:r>
              <a:rPr lang="en-GB" sz="2160" dirty="0">
                <a:solidFill>
                  <a:srgbClr val="0000FF"/>
                </a:solidFill>
              </a:rPr>
              <a:t>(2030  - CO</a:t>
            </a:r>
            <a:r>
              <a:rPr lang="en-GB" sz="2160" baseline="-25000" dirty="0">
                <a:solidFill>
                  <a:srgbClr val="0000FF"/>
                </a:solidFill>
              </a:rPr>
              <a:t>2</a:t>
            </a:r>
            <a:r>
              <a:rPr lang="en-GB" sz="2160" dirty="0">
                <a:solidFill>
                  <a:srgbClr val="0000FF"/>
                </a:solidFill>
              </a:rPr>
              <a:t> emission 50 g/kWh)</a:t>
            </a:r>
          </a:p>
        </p:txBody>
      </p:sp>
      <p:sp>
        <p:nvSpPr>
          <p:cNvPr id="6" name="Rounded Rectangle 5"/>
          <p:cNvSpPr/>
          <p:nvPr/>
        </p:nvSpPr>
        <p:spPr bwMode="auto">
          <a:xfrm>
            <a:off x="2428875" y="4498192"/>
            <a:ext cx="1222633" cy="626855"/>
          </a:xfrm>
          <a:prstGeom prst="roundRect">
            <a:avLst>
              <a:gd name="adj" fmla="val 32052"/>
            </a:avLst>
          </a:prstGeom>
          <a:noFill/>
          <a:ln w="19050" cap="flat" cmpd="sng" algn="ctr">
            <a:solidFill>
              <a:srgbClr val="FF0000"/>
            </a:solidFill>
            <a:prstDash val="solid"/>
            <a:round/>
            <a:headEnd type="none" w="med" len="med"/>
            <a:tailEnd type="none" w="med" len="med"/>
          </a:ln>
          <a:effectLst/>
        </p:spPr>
        <p:txBody>
          <a:bodyPr vert="horz" wrap="square" lIns="105499" tIns="52748" rIns="105499" bIns="52748" numCol="1" rtlCol="0" anchor="t" anchorCtr="0" compatLnSpc="1">
            <a:prstTxWarp prst="textNoShape">
              <a:avLst/>
            </a:prstTxWarp>
            <a:spAutoFit/>
          </a:bodyPr>
          <a:lstStyle/>
          <a:p>
            <a:pPr algn="ctr" defTabSz="1054982" eaLnBrk="0" hangingPunct="0"/>
            <a:r>
              <a:rPr lang="en-GB" sz="1320" dirty="0"/>
              <a:t>Central</a:t>
            </a:r>
          </a:p>
          <a:p>
            <a:pPr algn="ctr" defTabSz="1054982" eaLnBrk="0" hangingPunct="0"/>
            <a:r>
              <a:rPr lang="en-GB" sz="1320" dirty="0"/>
              <a:t>generators</a:t>
            </a:r>
          </a:p>
        </p:txBody>
      </p:sp>
      <p:sp>
        <p:nvSpPr>
          <p:cNvPr id="8" name="Rounded Rectangle 7"/>
          <p:cNvSpPr/>
          <p:nvPr/>
        </p:nvSpPr>
        <p:spPr bwMode="auto">
          <a:xfrm>
            <a:off x="8686993" y="5686725"/>
            <a:ext cx="1677609" cy="897746"/>
          </a:xfrm>
          <a:prstGeom prst="roundRect">
            <a:avLst>
              <a:gd name="adj" fmla="val 32052"/>
            </a:avLst>
          </a:prstGeom>
          <a:noFill/>
          <a:ln w="19050" cap="flat" cmpd="sng" algn="ctr">
            <a:solidFill>
              <a:srgbClr val="FF0000"/>
            </a:solidFill>
            <a:prstDash val="solid"/>
            <a:round/>
            <a:headEnd type="none" w="med" len="med"/>
            <a:tailEnd type="none" w="med" len="med"/>
          </a:ln>
          <a:effectLst/>
        </p:spPr>
        <p:txBody>
          <a:bodyPr vert="horz" wrap="none" lIns="105499" tIns="52748" rIns="105499" bIns="52748" numCol="1" rtlCol="0" anchor="t" anchorCtr="0" compatLnSpc="1">
            <a:prstTxWarp prst="textNoShape">
              <a:avLst/>
            </a:prstTxWarp>
            <a:spAutoFit/>
          </a:bodyPr>
          <a:lstStyle/>
          <a:p>
            <a:pPr algn="ctr" defTabSz="1054982" eaLnBrk="0" hangingPunct="0"/>
            <a:r>
              <a:rPr lang="en-GB" sz="2040" dirty="0">
                <a:latin typeface="Trebuchet MS" pitchFamily="34" charset="0"/>
              </a:rPr>
              <a:t>Distributed</a:t>
            </a:r>
            <a:br>
              <a:rPr lang="en-GB" sz="2040" dirty="0">
                <a:latin typeface="Trebuchet MS" pitchFamily="34" charset="0"/>
              </a:rPr>
            </a:br>
            <a:r>
              <a:rPr lang="en-GB" sz="2040" dirty="0">
                <a:latin typeface="Trebuchet MS" pitchFamily="34" charset="0"/>
              </a:rPr>
              <a:t>generators</a:t>
            </a:r>
          </a:p>
        </p:txBody>
      </p:sp>
      <p:cxnSp>
        <p:nvCxnSpPr>
          <p:cNvPr id="10" name="Straight Connector 9"/>
          <p:cNvCxnSpPr>
            <a:stCxn id="6" idx="3"/>
            <a:endCxn id="11" idx="1"/>
          </p:cNvCxnSpPr>
          <p:nvPr/>
        </p:nvCxnSpPr>
        <p:spPr bwMode="auto">
          <a:xfrm>
            <a:off x="3651508" y="4811620"/>
            <a:ext cx="1339548" cy="0"/>
          </a:xfrm>
          <a:prstGeom prst="line">
            <a:avLst/>
          </a:prstGeom>
          <a:noFill/>
          <a:ln w="28575" cap="flat" cmpd="sng" algn="ctr">
            <a:solidFill>
              <a:schemeClr val="tx1"/>
            </a:solidFill>
            <a:prstDash val="solid"/>
            <a:round/>
            <a:headEnd type="none" w="med" len="med"/>
            <a:tailEnd type="none" w="med" len="med"/>
          </a:ln>
          <a:effectLst/>
        </p:spPr>
      </p:cxnSp>
      <p:sp>
        <p:nvSpPr>
          <p:cNvPr id="11" name="Rounded Rectangle 10"/>
          <p:cNvSpPr/>
          <p:nvPr/>
        </p:nvSpPr>
        <p:spPr bwMode="auto">
          <a:xfrm>
            <a:off x="4991056" y="4554628"/>
            <a:ext cx="1338260" cy="513984"/>
          </a:xfrm>
          <a:prstGeom prst="roundRect">
            <a:avLst>
              <a:gd name="adj" fmla="val 32052"/>
            </a:avLst>
          </a:prstGeom>
          <a:noFill/>
          <a:ln w="19050" cap="flat" cmpd="sng" algn="ctr">
            <a:solidFill>
              <a:srgbClr val="FF0000"/>
            </a:solidFill>
            <a:prstDash val="solid"/>
            <a:round/>
            <a:headEnd type="none" w="med" len="med"/>
            <a:tailEnd type="none" w="med" len="med"/>
          </a:ln>
          <a:effectLst/>
        </p:spPr>
        <p:txBody>
          <a:bodyPr vert="horz" wrap="none" lIns="105499" tIns="52748" rIns="105499" bIns="52748" numCol="1" rtlCol="0" anchor="t" anchorCtr="0" compatLnSpc="1">
            <a:prstTxWarp prst="textNoShape">
              <a:avLst/>
            </a:prstTxWarp>
            <a:spAutoFit/>
          </a:bodyPr>
          <a:lstStyle/>
          <a:p>
            <a:pPr algn="ctr" defTabSz="1054982" eaLnBrk="0" hangingPunct="0"/>
            <a:r>
              <a:rPr lang="en-GB" sz="2040" dirty="0"/>
              <a:t>T&amp;D grids</a:t>
            </a:r>
          </a:p>
        </p:txBody>
      </p:sp>
      <p:cxnSp>
        <p:nvCxnSpPr>
          <p:cNvPr id="14" name="Elbow Connector 13"/>
          <p:cNvCxnSpPr>
            <a:stCxn id="7" idx="1"/>
            <a:endCxn id="8" idx="1"/>
          </p:cNvCxnSpPr>
          <p:nvPr/>
        </p:nvCxnSpPr>
        <p:spPr bwMode="auto">
          <a:xfrm rot="10800000" flipH="1" flipV="1">
            <a:off x="7376185" y="4616876"/>
            <a:ext cx="1310808" cy="1518721"/>
          </a:xfrm>
          <a:prstGeom prst="bentConnector3">
            <a:avLst>
              <a:gd name="adj1" fmla="val -17440"/>
            </a:avLst>
          </a:prstGeom>
          <a:noFill/>
          <a:ln w="28575" cap="flat" cmpd="sng" algn="ctr">
            <a:solidFill>
              <a:schemeClr val="tx1"/>
            </a:solidFill>
            <a:prstDash val="solid"/>
            <a:round/>
            <a:headEnd type="none" w="med" len="med"/>
            <a:tailEnd type="none" w="med" len="med"/>
          </a:ln>
          <a:effectLst/>
        </p:spPr>
      </p:cxnSp>
      <p:cxnSp>
        <p:nvCxnSpPr>
          <p:cNvPr id="19" name="Straight Connector 18"/>
          <p:cNvCxnSpPr>
            <a:stCxn id="11" idx="3"/>
          </p:cNvCxnSpPr>
          <p:nvPr/>
        </p:nvCxnSpPr>
        <p:spPr bwMode="auto">
          <a:xfrm>
            <a:off x="6329316" y="4811620"/>
            <a:ext cx="774650" cy="3491"/>
          </a:xfrm>
          <a:prstGeom prst="line">
            <a:avLst/>
          </a:prstGeom>
          <a:noFill/>
          <a:ln w="28575" cap="flat" cmpd="sng" algn="ctr">
            <a:solidFill>
              <a:schemeClr val="tx1"/>
            </a:solidFill>
            <a:prstDash val="solid"/>
            <a:round/>
            <a:headEnd type="none" w="med" len="med"/>
            <a:tailEnd type="none" w="med" len="med"/>
          </a:ln>
          <a:effectLst/>
        </p:spPr>
      </p:cxnSp>
      <p:sp>
        <p:nvSpPr>
          <p:cNvPr id="20" name="Rectangle 19"/>
          <p:cNvSpPr/>
          <p:nvPr/>
        </p:nvSpPr>
        <p:spPr bwMode="auto">
          <a:xfrm>
            <a:off x="1273060" y="2836770"/>
            <a:ext cx="3534263" cy="734390"/>
          </a:xfrm>
          <a:prstGeom prst="rect">
            <a:avLst/>
          </a:prstGeom>
          <a:noFill/>
          <a:ln w="12700" cap="flat" cmpd="sng" algn="ctr">
            <a:solidFill>
              <a:schemeClr val="bg1">
                <a:lumMod val="65000"/>
              </a:schemeClr>
            </a:solidFill>
            <a:prstDash val="solid"/>
            <a:round/>
            <a:headEnd type="none" w="med" len="med"/>
            <a:tailEnd type="none" w="med" len="med"/>
          </a:ln>
          <a:effectLst/>
        </p:spPr>
        <p:txBody>
          <a:bodyPr vert="horz" wrap="square" lIns="105499" tIns="52748" rIns="105499" bIns="52748" numCol="1" rtlCol="0" anchor="t" anchorCtr="0" compatLnSpc="1">
            <a:prstTxWarp prst="textNoShape">
              <a:avLst/>
            </a:prstTxWarp>
            <a:spAutoFit/>
          </a:bodyPr>
          <a:lstStyle/>
          <a:p>
            <a:pPr algn="ctr" defTabSz="1054982" eaLnBrk="0" hangingPunct="0"/>
            <a:r>
              <a:rPr lang="en-GB" sz="2040" dirty="0">
                <a:solidFill>
                  <a:schemeClr val="bg1">
                    <a:lumMod val="65000"/>
                  </a:schemeClr>
                </a:solidFill>
                <a:latin typeface="Trebuchet MS" pitchFamily="34" charset="0"/>
              </a:rPr>
              <a:t>Generator voltage and frequency control</a:t>
            </a:r>
          </a:p>
        </p:txBody>
      </p:sp>
      <p:cxnSp>
        <p:nvCxnSpPr>
          <p:cNvPr id="22" name="Straight Arrow Connector 21"/>
          <p:cNvCxnSpPr>
            <a:stCxn id="20" idx="2"/>
            <a:endCxn id="6" idx="0"/>
          </p:cNvCxnSpPr>
          <p:nvPr/>
        </p:nvCxnSpPr>
        <p:spPr bwMode="auto">
          <a:xfrm>
            <a:off x="3040192" y="3571160"/>
            <a:ext cx="0" cy="927032"/>
          </a:xfrm>
          <a:prstGeom prst="straightConnector1">
            <a:avLst/>
          </a:prstGeom>
          <a:noFill/>
          <a:ln w="28575" cap="flat" cmpd="sng" algn="ctr">
            <a:solidFill>
              <a:srgbClr val="00CCFF"/>
            </a:solidFill>
            <a:prstDash val="dash"/>
            <a:round/>
            <a:headEnd type="none" w="med" len="med"/>
            <a:tailEnd type="arrow"/>
          </a:ln>
          <a:effectLst/>
        </p:spPr>
      </p:cxnSp>
      <p:cxnSp>
        <p:nvCxnSpPr>
          <p:cNvPr id="26" name="Straight Arrow Connector 25"/>
          <p:cNvCxnSpPr/>
          <p:nvPr/>
        </p:nvCxnSpPr>
        <p:spPr bwMode="auto">
          <a:xfrm flipV="1">
            <a:off x="4218319" y="3652759"/>
            <a:ext cx="0" cy="1157287"/>
          </a:xfrm>
          <a:prstGeom prst="straightConnector1">
            <a:avLst/>
          </a:prstGeom>
          <a:noFill/>
          <a:ln w="28575" cap="flat" cmpd="sng" algn="ctr">
            <a:solidFill>
              <a:srgbClr val="00CCFF"/>
            </a:solidFill>
            <a:prstDash val="dash"/>
            <a:round/>
            <a:headEnd type="none" w="med" len="med"/>
            <a:tailEnd type="arrow"/>
          </a:ln>
          <a:effectLst/>
        </p:spPr>
      </p:cxnSp>
      <p:sp>
        <p:nvSpPr>
          <p:cNvPr id="29" name="Rectangle 28"/>
          <p:cNvSpPr/>
          <p:nvPr/>
        </p:nvSpPr>
        <p:spPr bwMode="auto">
          <a:xfrm>
            <a:off x="4816903" y="1918127"/>
            <a:ext cx="1626908" cy="420458"/>
          </a:xfrm>
          <a:prstGeom prst="rect">
            <a:avLst/>
          </a:prstGeom>
          <a:noFill/>
          <a:ln w="12700" cap="flat" cmpd="sng" algn="ctr">
            <a:solidFill>
              <a:schemeClr val="tx1"/>
            </a:solidFill>
            <a:prstDash val="solid"/>
            <a:round/>
            <a:headEnd type="none" w="med" len="med"/>
            <a:tailEnd type="none" w="med" len="med"/>
          </a:ln>
          <a:effectLst/>
        </p:spPr>
        <p:txBody>
          <a:bodyPr vert="horz" wrap="none" lIns="105499" tIns="52748" rIns="105499" bIns="52748" numCol="1" rtlCol="0" anchor="t" anchorCtr="0" compatLnSpc="1">
            <a:prstTxWarp prst="textNoShape">
              <a:avLst/>
            </a:prstTxWarp>
            <a:spAutoFit/>
          </a:bodyPr>
          <a:lstStyle/>
          <a:p>
            <a:pPr algn="ctr" defTabSz="1054982" eaLnBrk="0" hangingPunct="0"/>
            <a:r>
              <a:rPr lang="en-GB" sz="2040" dirty="0" smtClean="0">
                <a:latin typeface="Trebuchet MS" pitchFamily="34" charset="0"/>
              </a:rPr>
              <a:t>Grid control</a:t>
            </a:r>
            <a:endParaRPr lang="en-GB" sz="2040" dirty="0">
              <a:latin typeface="Trebuchet MS" pitchFamily="34" charset="0"/>
            </a:endParaRPr>
          </a:p>
        </p:txBody>
      </p:sp>
      <p:sp>
        <p:nvSpPr>
          <p:cNvPr id="30" name="Rectangle 29"/>
          <p:cNvSpPr/>
          <p:nvPr/>
        </p:nvSpPr>
        <p:spPr bwMode="auto">
          <a:xfrm>
            <a:off x="6606020" y="2836769"/>
            <a:ext cx="4242829" cy="734390"/>
          </a:xfrm>
          <a:prstGeom prst="rect">
            <a:avLst/>
          </a:prstGeom>
          <a:noFill/>
          <a:ln w="12700" cap="flat" cmpd="sng" algn="ctr">
            <a:solidFill>
              <a:schemeClr val="tx1"/>
            </a:solidFill>
            <a:prstDash val="solid"/>
            <a:round/>
            <a:headEnd type="none" w="med" len="med"/>
            <a:tailEnd type="none" w="med" len="med"/>
          </a:ln>
          <a:effectLst/>
        </p:spPr>
        <p:txBody>
          <a:bodyPr vert="horz" wrap="square" lIns="105499" tIns="52748" rIns="105499" bIns="52748" numCol="1" rtlCol="0" anchor="t" anchorCtr="0" compatLnSpc="1">
            <a:prstTxWarp prst="textNoShape">
              <a:avLst/>
            </a:prstTxWarp>
            <a:spAutoFit/>
          </a:bodyPr>
          <a:lstStyle/>
          <a:p>
            <a:pPr algn="ctr" defTabSz="1054982" eaLnBrk="0" hangingPunct="0"/>
            <a:r>
              <a:rPr lang="en-GB" sz="2040" dirty="0">
                <a:latin typeface="Trebuchet MS" pitchFamily="34" charset="0"/>
              </a:rPr>
              <a:t>Home energy management,</a:t>
            </a:r>
          </a:p>
          <a:p>
            <a:pPr algn="ctr" defTabSz="1054982" eaLnBrk="0" hangingPunct="0"/>
            <a:r>
              <a:rPr lang="en-GB" sz="2040" dirty="0">
                <a:latin typeface="Trebuchet MS" pitchFamily="34" charset="0"/>
              </a:rPr>
              <a:t>Smart cities, community groups</a:t>
            </a:r>
          </a:p>
        </p:txBody>
      </p:sp>
      <p:cxnSp>
        <p:nvCxnSpPr>
          <p:cNvPr id="35" name="Straight Arrow Connector 34"/>
          <p:cNvCxnSpPr>
            <a:stCxn id="30" idx="2"/>
            <a:endCxn id="7" idx="0"/>
          </p:cNvCxnSpPr>
          <p:nvPr/>
        </p:nvCxnSpPr>
        <p:spPr bwMode="auto">
          <a:xfrm>
            <a:off x="8727435" y="3571159"/>
            <a:ext cx="5473" cy="596845"/>
          </a:xfrm>
          <a:prstGeom prst="straightConnector1">
            <a:avLst/>
          </a:prstGeom>
          <a:noFill/>
          <a:ln w="38100" cap="flat" cmpd="sng" algn="ctr">
            <a:solidFill>
              <a:srgbClr val="0070C0"/>
            </a:solidFill>
            <a:prstDash val="solid"/>
            <a:round/>
            <a:headEnd type="none" w="med" len="med"/>
            <a:tailEnd type="arrow"/>
          </a:ln>
          <a:effectLst/>
        </p:spPr>
      </p:cxnSp>
      <p:cxnSp>
        <p:nvCxnSpPr>
          <p:cNvPr id="37" name="Elbow Connector 36"/>
          <p:cNvCxnSpPr>
            <a:stCxn id="29" idx="3"/>
            <a:endCxn id="30" idx="0"/>
          </p:cNvCxnSpPr>
          <p:nvPr/>
        </p:nvCxnSpPr>
        <p:spPr bwMode="auto">
          <a:xfrm>
            <a:off x="6443811" y="2128356"/>
            <a:ext cx="2283624" cy="708413"/>
          </a:xfrm>
          <a:prstGeom prst="bentConnector2">
            <a:avLst/>
          </a:prstGeom>
          <a:noFill/>
          <a:ln w="38100" cap="flat" cmpd="sng" algn="ctr">
            <a:solidFill>
              <a:srgbClr val="0070C0"/>
            </a:solidFill>
            <a:prstDash val="solid"/>
            <a:round/>
            <a:headEnd type="none" w="med" len="med"/>
            <a:tailEnd type="arrow"/>
          </a:ln>
          <a:effectLst/>
        </p:spPr>
      </p:cxnSp>
      <p:cxnSp>
        <p:nvCxnSpPr>
          <p:cNvPr id="39" name="Elbow Connector 38"/>
          <p:cNvCxnSpPr>
            <a:stCxn id="29" idx="1"/>
            <a:endCxn id="20" idx="0"/>
          </p:cNvCxnSpPr>
          <p:nvPr/>
        </p:nvCxnSpPr>
        <p:spPr bwMode="auto">
          <a:xfrm rot="10800000" flipV="1">
            <a:off x="3040193" y="2128356"/>
            <a:ext cx="1776711" cy="708414"/>
          </a:xfrm>
          <a:prstGeom prst="bentConnector2">
            <a:avLst/>
          </a:prstGeom>
          <a:noFill/>
          <a:ln w="28575" cap="flat" cmpd="sng" algn="ctr">
            <a:solidFill>
              <a:srgbClr val="00CCFF"/>
            </a:solidFill>
            <a:prstDash val="dash"/>
            <a:round/>
            <a:headEnd type="none" w="med" len="med"/>
            <a:tailEnd type="arrow"/>
          </a:ln>
          <a:effectLst/>
        </p:spPr>
      </p:cxnSp>
      <p:sp>
        <p:nvSpPr>
          <p:cNvPr id="40" name="TextBox 39"/>
          <p:cNvSpPr txBox="1"/>
          <p:nvPr/>
        </p:nvSpPr>
        <p:spPr>
          <a:xfrm>
            <a:off x="8906538" y="1595659"/>
            <a:ext cx="1516236" cy="734390"/>
          </a:xfrm>
          <a:prstGeom prst="rect">
            <a:avLst/>
          </a:prstGeom>
          <a:noFill/>
        </p:spPr>
        <p:txBody>
          <a:bodyPr wrap="none" lIns="105499" tIns="52748" rIns="105499" bIns="52748" rtlCol="0">
            <a:spAutoFit/>
          </a:bodyPr>
          <a:lstStyle/>
          <a:p>
            <a:r>
              <a:rPr lang="en-GB" sz="2040" i="1" dirty="0">
                <a:solidFill>
                  <a:srgbClr val="0000FF"/>
                </a:solidFill>
              </a:rPr>
              <a:t>Real time</a:t>
            </a:r>
          </a:p>
          <a:p>
            <a:r>
              <a:rPr lang="en-GB" sz="2040" i="1" dirty="0">
                <a:solidFill>
                  <a:srgbClr val="0000FF"/>
                </a:solidFill>
              </a:rPr>
              <a:t>price signals</a:t>
            </a:r>
          </a:p>
        </p:txBody>
      </p:sp>
      <p:sp>
        <p:nvSpPr>
          <p:cNvPr id="41" name="TextBox 40"/>
          <p:cNvSpPr txBox="1"/>
          <p:nvPr/>
        </p:nvSpPr>
        <p:spPr>
          <a:xfrm>
            <a:off x="1358153" y="1668021"/>
            <a:ext cx="1987371" cy="761413"/>
          </a:xfrm>
          <a:prstGeom prst="rect">
            <a:avLst/>
          </a:prstGeom>
          <a:noFill/>
        </p:spPr>
        <p:txBody>
          <a:bodyPr wrap="square" lIns="105499" tIns="52748" rIns="105499" bIns="52748" rtlCol="0">
            <a:spAutoFit/>
          </a:bodyPr>
          <a:lstStyle/>
          <a:p>
            <a:r>
              <a:rPr lang="en-GB" sz="2040" i="1" dirty="0">
                <a:solidFill>
                  <a:srgbClr val="0000FF"/>
                </a:solidFill>
              </a:rPr>
              <a:t>Link increasingly</a:t>
            </a:r>
            <a:br>
              <a:rPr lang="en-GB" sz="2040" i="1" dirty="0">
                <a:solidFill>
                  <a:srgbClr val="0000FF"/>
                </a:solidFill>
              </a:rPr>
            </a:br>
            <a:r>
              <a:rPr lang="en-GB" sz="2040" i="1" dirty="0">
                <a:solidFill>
                  <a:srgbClr val="0000FF"/>
                </a:solidFill>
              </a:rPr>
              <a:t>tenuous</a:t>
            </a:r>
          </a:p>
        </p:txBody>
      </p:sp>
      <p:cxnSp>
        <p:nvCxnSpPr>
          <p:cNvPr id="23" name="Straight Arrow Connector 22"/>
          <p:cNvCxnSpPr/>
          <p:nvPr/>
        </p:nvCxnSpPr>
        <p:spPr bwMode="auto">
          <a:xfrm>
            <a:off x="9525797" y="3571161"/>
            <a:ext cx="0" cy="2128813"/>
          </a:xfrm>
          <a:prstGeom prst="straightConnector1">
            <a:avLst/>
          </a:prstGeom>
          <a:noFill/>
          <a:ln w="38100" cap="flat" cmpd="sng" algn="ctr">
            <a:solidFill>
              <a:srgbClr val="0070C0"/>
            </a:solidFill>
            <a:prstDash val="solid"/>
            <a:round/>
            <a:headEnd type="none" w="med" len="med"/>
            <a:tailEnd type="arrow"/>
          </a:ln>
          <a:effectLst/>
        </p:spPr>
      </p:cxnSp>
      <p:sp>
        <p:nvSpPr>
          <p:cNvPr id="7" name="Rounded Rectangle 6"/>
          <p:cNvSpPr/>
          <p:nvPr/>
        </p:nvSpPr>
        <p:spPr bwMode="auto">
          <a:xfrm>
            <a:off x="7376185" y="4168004"/>
            <a:ext cx="2713446" cy="897746"/>
          </a:xfrm>
          <a:prstGeom prst="roundRect">
            <a:avLst>
              <a:gd name="adj" fmla="val 32052"/>
            </a:avLst>
          </a:prstGeom>
          <a:solidFill>
            <a:srgbClr val="FFFFFF">
              <a:alpha val="81961"/>
            </a:srgbClr>
          </a:solidFill>
          <a:ln w="19050" cap="flat" cmpd="sng" algn="ctr">
            <a:solidFill>
              <a:srgbClr val="FF0000"/>
            </a:solidFill>
            <a:prstDash val="solid"/>
            <a:round/>
            <a:headEnd type="none" w="med" len="med"/>
            <a:tailEnd type="none" w="med" len="med"/>
          </a:ln>
          <a:effectLst/>
        </p:spPr>
        <p:txBody>
          <a:bodyPr vert="horz" wrap="square" lIns="105499" tIns="52748" rIns="105499" bIns="52748" numCol="1" rtlCol="0" anchor="t" anchorCtr="0" compatLnSpc="1">
            <a:prstTxWarp prst="textNoShape">
              <a:avLst/>
            </a:prstTxWarp>
            <a:spAutoFit/>
          </a:bodyPr>
          <a:lstStyle/>
          <a:p>
            <a:pPr algn="ctr" defTabSz="1054982" eaLnBrk="0" hangingPunct="0"/>
            <a:r>
              <a:rPr lang="en-GB" sz="2040" dirty="0">
                <a:latin typeface="Trebuchet MS" pitchFamily="34" charset="0"/>
              </a:rPr>
              <a:t>Controllable consumer loads</a:t>
            </a:r>
          </a:p>
        </p:txBody>
      </p:sp>
    </p:spTree>
    <p:extLst>
      <p:ext uri="{BB962C8B-B14F-4D97-AF65-F5344CB8AC3E}">
        <p14:creationId xmlns:p14="http://schemas.microsoft.com/office/powerpoint/2010/main" val="333621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0" grpId="0" animBg="1"/>
      <p:bldP spid="40" grpId="0"/>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714" y="512676"/>
            <a:ext cx="9742326" cy="713239"/>
          </a:xfrm>
        </p:spPr>
        <p:txBody>
          <a:bodyPr>
            <a:normAutofit/>
          </a:bodyPr>
          <a:lstStyle/>
          <a:p>
            <a:r>
              <a:rPr lang="en-GB" dirty="0" smtClean="0">
                <a:solidFill>
                  <a:srgbClr val="FF0000"/>
                </a:solidFill>
              </a:rPr>
              <a:t>The challenge of Google  </a:t>
            </a:r>
            <a:r>
              <a:rPr lang="en-GB" sz="2000" dirty="0" smtClean="0">
                <a:solidFill>
                  <a:srgbClr val="FF0000"/>
                </a:solidFill>
              </a:rPr>
              <a:t>(and others)</a:t>
            </a:r>
            <a:endParaRPr lang="en-GB" dirty="0">
              <a:solidFill>
                <a:srgbClr val="FF0000"/>
              </a:solidFill>
            </a:endParaRPr>
          </a:p>
        </p:txBody>
      </p:sp>
      <p:sp>
        <p:nvSpPr>
          <p:cNvPr id="6" name="Text Placeholder 5"/>
          <p:cNvSpPr>
            <a:spLocks noGrp="1"/>
          </p:cNvSpPr>
          <p:nvPr>
            <p:ph type="body" sz="half" idx="1"/>
          </p:nvPr>
        </p:nvSpPr>
        <p:spPr>
          <a:xfrm>
            <a:off x="825014" y="1419977"/>
            <a:ext cx="6292962" cy="5212908"/>
          </a:xfrm>
        </p:spPr>
        <p:txBody>
          <a:bodyPr/>
          <a:lstStyle/>
          <a:p>
            <a:r>
              <a:rPr lang="en-GB" sz="2400" dirty="0"/>
              <a:t>Google, Apple, Microsoft and </a:t>
            </a:r>
            <a:r>
              <a:rPr lang="en-GB" sz="2400" dirty="0" smtClean="0"/>
              <a:t>others developing </a:t>
            </a:r>
            <a:r>
              <a:rPr lang="en-GB" sz="2400" dirty="0"/>
              <a:t>home automation apps</a:t>
            </a:r>
          </a:p>
          <a:p>
            <a:r>
              <a:rPr lang="en-GB" sz="2400" dirty="0"/>
              <a:t>Integration with smart cities, home and community energy networks and DNOs</a:t>
            </a:r>
          </a:p>
          <a:p>
            <a:r>
              <a:rPr lang="en-GB" sz="2400" dirty="0"/>
              <a:t>Herd effects?</a:t>
            </a:r>
          </a:p>
          <a:p>
            <a:r>
              <a:rPr lang="en-GB" sz="2400" dirty="0"/>
              <a:t>Cyber-crime, sabotage, … … …</a:t>
            </a:r>
          </a:p>
          <a:p>
            <a:endParaRPr lang="en-GB" sz="2400" dirty="0"/>
          </a:p>
        </p:txBody>
      </p:sp>
      <p:sp>
        <p:nvSpPr>
          <p:cNvPr id="4" name="Slide Number Placeholder 3"/>
          <p:cNvSpPr>
            <a:spLocks noGrp="1"/>
          </p:cNvSpPr>
          <p:nvPr>
            <p:ph type="sldNum" sz="quarter" idx="4294967295"/>
          </p:nvPr>
        </p:nvSpPr>
        <p:spPr>
          <a:xfrm>
            <a:off x="11009144" y="6067902"/>
            <a:ext cx="573258" cy="328613"/>
          </a:xfrm>
          <a:prstGeom prst="rect">
            <a:avLst/>
          </a:prstGeom>
        </p:spPr>
        <p:txBody>
          <a:bodyPr/>
          <a:lstStyle/>
          <a:p>
            <a:fld id="{92185B65-240A-465E-998D-9B43C073AEB9}" type="slidenum">
              <a:rPr lang="en-GB" smtClean="0"/>
              <a:pPr/>
              <a:t>41</a:t>
            </a:fld>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5646" y="1074084"/>
            <a:ext cx="2216160" cy="4320000"/>
          </a:xfrm>
          <a:prstGeom prst="rect">
            <a:avLst/>
          </a:prstGeom>
          <a:effectLst>
            <a:outerShdw blurRad="419100" dist="190500" dir="2700000" sx="110000" sy="110000" algn="tl" rotWithShape="0">
              <a:prstClr val="black">
                <a:alpha val="40000"/>
              </a:prstClr>
            </a:outerShdw>
          </a:effectLst>
        </p:spPr>
      </p:pic>
    </p:spTree>
    <p:extLst>
      <p:ext uri="{BB962C8B-B14F-4D97-AF65-F5344CB8AC3E}">
        <p14:creationId xmlns:p14="http://schemas.microsoft.com/office/powerpoint/2010/main" val="3628451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mtClean="0"/>
              <a:t>Dependent on (addicted to?) electricity</a:t>
            </a:r>
            <a:endParaRPr lang="en-GB" dirty="0"/>
          </a:p>
        </p:txBody>
      </p:sp>
      <p:sp>
        <p:nvSpPr>
          <p:cNvPr id="6" name="Content Placeholder 5"/>
          <p:cNvSpPr>
            <a:spLocks noGrp="1"/>
          </p:cNvSpPr>
          <p:nvPr>
            <p:ph idx="1"/>
          </p:nvPr>
        </p:nvSpPr>
        <p:spPr>
          <a:xfrm>
            <a:off x="838200" y="1335741"/>
            <a:ext cx="10515600" cy="5199529"/>
          </a:xfrm>
        </p:spPr>
        <p:txBody>
          <a:bodyPr>
            <a:normAutofit/>
          </a:bodyPr>
          <a:lstStyle/>
          <a:p>
            <a:r>
              <a:rPr lang="en-GB" b="1" dirty="0" smtClean="0"/>
              <a:t>As a society, we are dependent on electricity</a:t>
            </a:r>
          </a:p>
          <a:p>
            <a:pPr lvl="1"/>
            <a:r>
              <a:rPr lang="en-GB" dirty="0" smtClean="0"/>
              <a:t>Government policy encourages us to become more </a:t>
            </a:r>
            <a:r>
              <a:rPr lang="en-GB" dirty="0" smtClean="0"/>
              <a:t>dependent</a:t>
            </a:r>
          </a:p>
          <a:p>
            <a:pPr lvl="1"/>
            <a:r>
              <a:rPr lang="en-GB" dirty="0" smtClean="0"/>
              <a:t>The electricity network is becoming more complex with more “interesting” failure modes</a:t>
            </a:r>
            <a:endParaRPr lang="en-GB" dirty="0" smtClean="0"/>
          </a:p>
          <a:p>
            <a:r>
              <a:rPr lang="en-GB" b="1" dirty="0" smtClean="0"/>
              <a:t>Communications depend on the internet</a:t>
            </a:r>
          </a:p>
          <a:p>
            <a:pPr lvl="1">
              <a:spcAft>
                <a:spcPts val="1200"/>
              </a:spcAft>
            </a:pPr>
            <a:r>
              <a:rPr lang="en-GB" dirty="0" smtClean="0"/>
              <a:t>Which, in turn, depends on mains electricity</a:t>
            </a:r>
          </a:p>
          <a:p>
            <a:r>
              <a:rPr lang="en-GB" b="1" dirty="0" smtClean="0"/>
              <a:t>Policy is for “care in the community”</a:t>
            </a:r>
          </a:p>
          <a:p>
            <a:pPr lvl="1">
              <a:spcAft>
                <a:spcPts val="1200"/>
              </a:spcAft>
            </a:pPr>
            <a:r>
              <a:rPr lang="en-GB" dirty="0" smtClean="0"/>
              <a:t>But many medical services rely on electricity</a:t>
            </a:r>
          </a:p>
          <a:p>
            <a:r>
              <a:rPr lang="en-GB" b="1" dirty="0" smtClean="0"/>
              <a:t>Safety regulations have reduced risk</a:t>
            </a:r>
          </a:p>
          <a:p>
            <a:pPr lvl="1"/>
            <a:r>
              <a:rPr lang="en-GB" dirty="0" smtClean="0"/>
              <a:t>But </a:t>
            </a:r>
            <a:r>
              <a:rPr lang="en-GB" dirty="0" smtClean="0"/>
              <a:t>also increase </a:t>
            </a:r>
            <a:r>
              <a:rPr lang="en-GB" dirty="0" smtClean="0"/>
              <a:t>our dependence</a:t>
            </a:r>
          </a:p>
        </p:txBody>
      </p:sp>
    </p:spTree>
    <p:extLst>
      <p:ext uri="{BB962C8B-B14F-4D97-AF65-F5344CB8AC3E}">
        <p14:creationId xmlns:p14="http://schemas.microsoft.com/office/powerpoint/2010/main" val="1739689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Escaping dependency – creating resilience</a:t>
            </a:r>
            <a:endParaRPr lang="en-GB" dirty="0"/>
          </a:p>
        </p:txBody>
      </p:sp>
      <p:sp>
        <p:nvSpPr>
          <p:cNvPr id="3" name="Content Placeholder 2"/>
          <p:cNvSpPr>
            <a:spLocks noGrp="1"/>
          </p:cNvSpPr>
          <p:nvPr>
            <p:ph idx="1"/>
          </p:nvPr>
        </p:nvSpPr>
        <p:spPr>
          <a:xfrm>
            <a:off x="1644926" y="2154871"/>
            <a:ext cx="8989944" cy="2720272"/>
          </a:xfrm>
        </p:spPr>
        <p:txBody>
          <a:bodyPr/>
          <a:lstStyle/>
          <a:p>
            <a:r>
              <a:rPr lang="en-GB" dirty="0" smtClean="0"/>
              <a:t>In the home or local community?</a:t>
            </a:r>
          </a:p>
          <a:p>
            <a:r>
              <a:rPr lang="en-GB" dirty="0" smtClean="0"/>
              <a:t>With the service provider?</a:t>
            </a:r>
          </a:p>
          <a:p>
            <a:pPr marL="457200" lvl="1" indent="0">
              <a:buNone/>
            </a:pPr>
            <a:r>
              <a:rPr lang="en-GB" dirty="0" smtClean="0"/>
              <a:t>e.g. Internet or mobile phone companies, gas and water suppliers </a:t>
            </a:r>
          </a:p>
          <a:p>
            <a:r>
              <a:rPr lang="en-GB" dirty="0" smtClean="0"/>
              <a:t>In the local electricity network?</a:t>
            </a:r>
          </a:p>
          <a:p>
            <a:r>
              <a:rPr lang="en-GB" dirty="0" smtClean="0"/>
              <a:t>With the central electricity industry?</a:t>
            </a:r>
          </a:p>
          <a:p>
            <a:endParaRPr lang="en-GB" dirty="0"/>
          </a:p>
        </p:txBody>
      </p:sp>
      <p:sp>
        <p:nvSpPr>
          <p:cNvPr id="5" name="TextBox 4"/>
          <p:cNvSpPr txBox="1"/>
          <p:nvPr/>
        </p:nvSpPr>
        <p:spPr>
          <a:xfrm>
            <a:off x="773595" y="1376570"/>
            <a:ext cx="6964151" cy="646331"/>
          </a:xfrm>
          <a:prstGeom prst="rect">
            <a:avLst/>
          </a:prstGeom>
          <a:noFill/>
        </p:spPr>
        <p:txBody>
          <a:bodyPr wrap="none" rtlCol="0">
            <a:spAutoFit/>
          </a:bodyPr>
          <a:lstStyle/>
          <a:p>
            <a:r>
              <a:rPr lang="en-GB" sz="3600" dirty="0"/>
              <a:t>Where should resilience be located</a:t>
            </a:r>
            <a:r>
              <a:rPr lang="en-GB" sz="3600" dirty="0" smtClean="0"/>
              <a:t>?</a:t>
            </a:r>
            <a:endParaRPr lang="en-GB" sz="3600" dirty="0"/>
          </a:p>
        </p:txBody>
      </p:sp>
      <p:sp>
        <p:nvSpPr>
          <p:cNvPr id="6" name="TextBox 5"/>
          <p:cNvSpPr txBox="1"/>
          <p:nvPr/>
        </p:nvSpPr>
        <p:spPr>
          <a:xfrm>
            <a:off x="838200" y="5754004"/>
            <a:ext cx="9887791" cy="523220"/>
          </a:xfrm>
          <a:prstGeom prst="rect">
            <a:avLst/>
          </a:prstGeom>
          <a:noFill/>
        </p:spPr>
        <p:txBody>
          <a:bodyPr wrap="square" rtlCol="0">
            <a:spAutoFit/>
          </a:bodyPr>
          <a:lstStyle/>
          <a:p>
            <a:r>
              <a:rPr lang="en-GB" sz="2800" b="1" dirty="0" smtClean="0">
                <a:solidFill>
                  <a:srgbClr val="FF0000"/>
                </a:solidFill>
              </a:rPr>
              <a:t>Experience in Lancaster suggests doing nothing is not an option</a:t>
            </a:r>
            <a:endParaRPr lang="en-GB" sz="2800" b="1" dirty="0">
              <a:solidFill>
                <a:srgbClr val="FF0000"/>
              </a:solidFill>
            </a:endParaRPr>
          </a:p>
        </p:txBody>
      </p:sp>
    </p:spTree>
    <p:extLst>
      <p:ext uri="{BB962C8B-B14F-4D97-AF65-F5344CB8AC3E}">
        <p14:creationId xmlns:p14="http://schemas.microsoft.com/office/powerpoint/2010/main" val="3772221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32353" y="3302241"/>
            <a:ext cx="6077778" cy="2792689"/>
          </a:xfrm>
        </p:spPr>
        <p:txBody>
          <a:bodyPr>
            <a:normAutofit/>
          </a:bodyPr>
          <a:lstStyle/>
          <a:p>
            <a:pPr marL="0" indent="0">
              <a:buNone/>
            </a:pPr>
            <a:r>
              <a:rPr lang="en-GB" sz="3200" dirty="0" smtClean="0"/>
              <a:t>Report available on the web</a:t>
            </a:r>
          </a:p>
          <a:p>
            <a:pPr marL="0" indent="0">
              <a:buNone/>
            </a:pPr>
            <a:endParaRPr lang="en-GB" sz="3200" dirty="0"/>
          </a:p>
          <a:p>
            <a:pPr marL="0" indent="0">
              <a:buNone/>
            </a:pPr>
            <a:r>
              <a:rPr lang="en-GB" sz="3200" dirty="0" smtClean="0"/>
              <a:t>Search for: </a:t>
            </a:r>
          </a:p>
          <a:p>
            <a:pPr marL="0" indent="0">
              <a:buNone/>
            </a:pPr>
            <a:r>
              <a:rPr lang="en-GB" sz="3200" i="1" dirty="0" smtClean="0"/>
              <a:t>“RAEng living without electricity”</a:t>
            </a:r>
            <a:endParaRPr lang="en-GB" sz="3200" i="1"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62291" y="312877"/>
            <a:ext cx="4627343" cy="6036860"/>
          </a:xfrm>
          <a:effectLst>
            <a:outerShdw blurRad="381000" dist="127000" dir="2700000" sx="105000" sy="105000" algn="tl" rotWithShape="0">
              <a:prstClr val="black">
                <a:alpha val="30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7" y="428802"/>
            <a:ext cx="3052969" cy="13084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2933" y="782313"/>
            <a:ext cx="2607209" cy="819822"/>
          </a:xfrm>
          <a:prstGeom prst="rect">
            <a:avLst/>
          </a:prstGeom>
        </p:spPr>
      </p:pic>
    </p:spTree>
    <p:extLst>
      <p:ext uri="{BB962C8B-B14F-4D97-AF65-F5344CB8AC3E}">
        <p14:creationId xmlns:p14="http://schemas.microsoft.com/office/powerpoint/2010/main" val="2270516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4758" y="365125"/>
            <a:ext cx="5819042" cy="887779"/>
          </a:xfrm>
        </p:spPr>
        <p:txBody>
          <a:bodyPr/>
          <a:lstStyle/>
          <a:p>
            <a:r>
              <a:rPr lang="en-GB" dirty="0" smtClean="0"/>
              <a:t>The GB Transmission system</a:t>
            </a:r>
            <a:endParaRPr lang="en-GB" dirty="0"/>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38459"/>
            <a:ext cx="4816773" cy="6896459"/>
          </a:xfrm>
        </p:spPr>
      </p:pic>
      <p:sp>
        <p:nvSpPr>
          <p:cNvPr id="2" name="Content Placeholder 1"/>
          <p:cNvSpPr>
            <a:spLocks noGrp="1"/>
          </p:cNvSpPr>
          <p:nvPr>
            <p:ph sz="half" idx="2"/>
          </p:nvPr>
        </p:nvSpPr>
        <p:spPr>
          <a:xfrm>
            <a:off x="6172200" y="1825625"/>
            <a:ext cx="5535706" cy="4351338"/>
          </a:xfrm>
        </p:spPr>
        <p:txBody>
          <a:bodyPr/>
          <a:lstStyle/>
          <a:p>
            <a:pPr marL="0" indent="0">
              <a:buNone/>
            </a:pPr>
            <a:r>
              <a:rPr lang="en-GB" dirty="0" smtClean="0"/>
              <a:t>275 kV and 400 kV</a:t>
            </a:r>
          </a:p>
          <a:p>
            <a:pPr marL="0" indent="0">
              <a:buNone/>
            </a:pPr>
            <a:r>
              <a:rPr lang="en-GB" dirty="0" smtClean="0"/>
              <a:t>Operated by National Grid plc</a:t>
            </a:r>
          </a:p>
          <a:p>
            <a:pPr marL="0" indent="0">
              <a:buNone/>
            </a:pPr>
            <a:r>
              <a:rPr lang="en-GB" dirty="0" smtClean="0"/>
              <a:t>Total length 7,000 km</a:t>
            </a:r>
          </a:p>
          <a:p>
            <a:pPr marL="0" indent="0">
              <a:buNone/>
            </a:pPr>
            <a:r>
              <a:rPr lang="en-GB" dirty="0" smtClean="0"/>
              <a:t>Power per line ~ 2,000 MW</a:t>
            </a:r>
            <a:br>
              <a:rPr lang="en-GB" dirty="0" smtClean="0"/>
            </a:br>
            <a:r>
              <a:rPr lang="en-GB" sz="2000" dirty="0" smtClean="0"/>
              <a:t>(depends on number of conductors)</a:t>
            </a:r>
          </a:p>
          <a:p>
            <a:pPr marL="0" indent="0">
              <a:buNone/>
            </a:pPr>
            <a:r>
              <a:rPr lang="en-GB" dirty="0" smtClean="0"/>
              <a:t>Fed by power stations</a:t>
            </a:r>
          </a:p>
          <a:p>
            <a:pPr marL="0" indent="0">
              <a:buNone/>
            </a:pPr>
            <a:r>
              <a:rPr lang="en-GB" dirty="0" smtClean="0"/>
              <a:t>Feeds DNOs </a:t>
            </a:r>
            <a:r>
              <a:rPr lang="en-GB" sz="2000" dirty="0" smtClean="0"/>
              <a:t>(distribution network operators)</a:t>
            </a:r>
            <a:endParaRPr lang="en-GB" dirty="0" smtClean="0"/>
          </a:p>
          <a:p>
            <a:pPr marL="0" indent="0">
              <a:buNone/>
            </a:pPr>
            <a:endParaRPr lang="en-GB" dirty="0"/>
          </a:p>
        </p:txBody>
      </p:sp>
    </p:spTree>
    <p:extLst>
      <p:ext uri="{BB962C8B-B14F-4D97-AF65-F5344CB8AC3E}">
        <p14:creationId xmlns:p14="http://schemas.microsoft.com/office/powerpoint/2010/main" val="942270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233" y="648311"/>
            <a:ext cx="4197909" cy="1143000"/>
          </a:xfrm>
        </p:spPr>
        <p:txBody>
          <a:bodyPr>
            <a:normAutofit/>
          </a:bodyPr>
          <a:lstStyle/>
          <a:p>
            <a:r>
              <a:rPr lang="en-GB" dirty="0" smtClean="0"/>
              <a:t>Distribution </a:t>
            </a:r>
            <a:r>
              <a:rPr lang="en-GB" dirty="0" smtClean="0"/>
              <a:t>Networks</a:t>
            </a:r>
            <a:endParaRPr lang="en-GB"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6846" y="104084"/>
            <a:ext cx="6120680" cy="6813374"/>
          </a:xfrm>
        </p:spPr>
      </p:pic>
      <p:sp>
        <p:nvSpPr>
          <p:cNvPr id="8" name="TextBox 7"/>
          <p:cNvSpPr txBox="1"/>
          <p:nvPr/>
        </p:nvSpPr>
        <p:spPr>
          <a:xfrm>
            <a:off x="1919537" y="6453336"/>
            <a:ext cx="2758769" cy="369332"/>
          </a:xfrm>
          <a:prstGeom prst="rect">
            <a:avLst/>
          </a:prstGeom>
          <a:noFill/>
        </p:spPr>
        <p:txBody>
          <a:bodyPr wrap="none" rtlCol="0">
            <a:spAutoFit/>
          </a:bodyPr>
          <a:lstStyle/>
          <a:p>
            <a:r>
              <a:rPr lang="en-GB" dirty="0"/>
              <a:t>From National Grid website</a:t>
            </a:r>
          </a:p>
        </p:txBody>
      </p:sp>
      <p:sp>
        <p:nvSpPr>
          <p:cNvPr id="2" name="Rectangle 1"/>
          <p:cNvSpPr/>
          <p:nvPr/>
        </p:nvSpPr>
        <p:spPr>
          <a:xfrm>
            <a:off x="4950069" y="5398477"/>
            <a:ext cx="1951893" cy="931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6401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The electricity network  </a:t>
            </a:r>
            <a:r>
              <a:rPr lang="en-GB" sz="2400" dirty="0" smtClean="0"/>
              <a:t>(c. 1990)</a:t>
            </a:r>
            <a:endParaRPr lang="en-GB"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1504" y="1881044"/>
            <a:ext cx="8830178" cy="4536504"/>
          </a:xfrm>
          <a:solidFill>
            <a:schemeClr val="bg1"/>
          </a:solidFill>
          <a:ln>
            <a:solidFill>
              <a:schemeClr val="bg1"/>
            </a:solidFill>
          </a:ln>
        </p:spPr>
      </p:pic>
      <p:sp>
        <p:nvSpPr>
          <p:cNvPr id="12" name="Rectangle 11"/>
          <p:cNvSpPr/>
          <p:nvPr/>
        </p:nvSpPr>
        <p:spPr>
          <a:xfrm>
            <a:off x="1793631" y="3354259"/>
            <a:ext cx="130126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402623" y="3367448"/>
            <a:ext cx="1235319" cy="523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6893169" y="3323486"/>
            <a:ext cx="1332035" cy="316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741377" y="3719140"/>
            <a:ext cx="2404696" cy="232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50731" y="5736974"/>
            <a:ext cx="1696915" cy="584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327888" y="5780936"/>
            <a:ext cx="1679331" cy="496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5322277" y="5736974"/>
            <a:ext cx="1547446" cy="624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117623" y="5090740"/>
            <a:ext cx="1143000" cy="232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754065" y="1428747"/>
            <a:ext cx="1620957" cy="461665"/>
          </a:xfrm>
          <a:prstGeom prst="rect">
            <a:avLst/>
          </a:prstGeom>
          <a:noFill/>
        </p:spPr>
        <p:txBody>
          <a:bodyPr wrap="none" rtlCol="0">
            <a:spAutoFit/>
          </a:bodyPr>
          <a:lstStyle/>
          <a:p>
            <a:r>
              <a:rPr lang="en-GB" sz="2400" b="1" dirty="0" smtClean="0">
                <a:solidFill>
                  <a:srgbClr val="0000FF"/>
                </a:solidFill>
              </a:rPr>
              <a:t>Generation</a:t>
            </a:r>
            <a:endParaRPr lang="en-GB" sz="2400" b="1" dirty="0">
              <a:solidFill>
                <a:srgbClr val="0000FF"/>
              </a:solidFill>
            </a:endParaRPr>
          </a:p>
        </p:txBody>
      </p:sp>
      <p:sp>
        <p:nvSpPr>
          <p:cNvPr id="21" name="TextBox 20"/>
          <p:cNvSpPr txBox="1"/>
          <p:nvPr/>
        </p:nvSpPr>
        <p:spPr>
          <a:xfrm>
            <a:off x="6702673" y="1428747"/>
            <a:ext cx="1842107" cy="461665"/>
          </a:xfrm>
          <a:prstGeom prst="rect">
            <a:avLst/>
          </a:prstGeom>
          <a:noFill/>
        </p:spPr>
        <p:txBody>
          <a:bodyPr wrap="none" rtlCol="0">
            <a:spAutoFit/>
          </a:bodyPr>
          <a:lstStyle/>
          <a:p>
            <a:r>
              <a:rPr lang="en-GB" sz="2400" b="1" dirty="0" smtClean="0">
                <a:solidFill>
                  <a:srgbClr val="0000FF"/>
                </a:solidFill>
              </a:rPr>
              <a:t>Transmission</a:t>
            </a:r>
            <a:endParaRPr lang="en-GB" sz="2400" b="1" dirty="0">
              <a:solidFill>
                <a:srgbClr val="0000FF"/>
              </a:solidFill>
            </a:endParaRPr>
          </a:p>
        </p:txBody>
      </p:sp>
      <p:sp>
        <p:nvSpPr>
          <p:cNvPr id="22" name="TextBox 21"/>
          <p:cNvSpPr txBox="1"/>
          <p:nvPr/>
        </p:nvSpPr>
        <p:spPr>
          <a:xfrm>
            <a:off x="2958603" y="3741121"/>
            <a:ext cx="1708866" cy="461665"/>
          </a:xfrm>
          <a:prstGeom prst="rect">
            <a:avLst/>
          </a:prstGeom>
          <a:noFill/>
        </p:spPr>
        <p:txBody>
          <a:bodyPr wrap="none" rtlCol="0">
            <a:spAutoFit/>
          </a:bodyPr>
          <a:lstStyle/>
          <a:p>
            <a:r>
              <a:rPr lang="en-GB" sz="2400" b="1" dirty="0" smtClean="0">
                <a:solidFill>
                  <a:srgbClr val="0000FF"/>
                </a:solidFill>
              </a:rPr>
              <a:t>Distribution</a:t>
            </a:r>
            <a:endParaRPr lang="en-GB" sz="2400" b="1" dirty="0">
              <a:solidFill>
                <a:srgbClr val="0000FF"/>
              </a:solidFill>
            </a:endParaRPr>
          </a:p>
        </p:txBody>
      </p:sp>
    </p:spTree>
    <p:extLst>
      <p:ext uri="{BB962C8B-B14F-4D97-AF65-F5344CB8AC3E}">
        <p14:creationId xmlns:p14="http://schemas.microsoft.com/office/powerpoint/2010/main" val="1356294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Bi-directional power flows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15" y="1276345"/>
            <a:ext cx="11894140" cy="4195761"/>
          </a:xfrm>
        </p:spPr>
      </p:pic>
      <p:sp>
        <p:nvSpPr>
          <p:cNvPr id="5" name="TextBox 4"/>
          <p:cNvSpPr txBox="1"/>
          <p:nvPr/>
        </p:nvSpPr>
        <p:spPr>
          <a:xfrm>
            <a:off x="280989" y="5898232"/>
            <a:ext cx="7491412" cy="523220"/>
          </a:xfrm>
          <a:prstGeom prst="rect">
            <a:avLst/>
          </a:prstGeom>
          <a:noFill/>
        </p:spPr>
        <p:txBody>
          <a:bodyPr wrap="square" rtlCol="0">
            <a:spAutoFit/>
          </a:bodyPr>
          <a:lstStyle/>
          <a:p>
            <a:r>
              <a:rPr lang="en-GB" sz="1400" dirty="0" smtClean="0"/>
              <a:t>From: </a:t>
            </a:r>
            <a:r>
              <a:rPr lang="en-GB" sz="1400" i="1" dirty="0"/>
              <a:t>Flexible Plug and Play, Strategic Investment Model for Future Distribution Network </a:t>
            </a:r>
            <a:r>
              <a:rPr lang="en-GB" sz="1400" i="1" dirty="0" smtClean="0"/>
              <a:t>Planning</a:t>
            </a:r>
            <a:r>
              <a:rPr lang="en-GB" sz="1400" dirty="0" smtClean="0"/>
              <a:t/>
            </a:r>
            <a:br>
              <a:rPr lang="en-GB" sz="1400" dirty="0" smtClean="0"/>
            </a:br>
            <a:r>
              <a:rPr lang="en-GB" sz="1400" dirty="0" err="1" smtClean="0"/>
              <a:t>Pudjianto</a:t>
            </a:r>
            <a:r>
              <a:rPr lang="en-GB" sz="1400" dirty="0"/>
              <a:t>, </a:t>
            </a:r>
            <a:r>
              <a:rPr lang="en-GB" sz="1400" dirty="0" err="1"/>
              <a:t>Djapic</a:t>
            </a:r>
            <a:r>
              <a:rPr lang="en-GB" sz="1400" dirty="0"/>
              <a:t>, </a:t>
            </a:r>
            <a:r>
              <a:rPr lang="en-GB" sz="1400" dirty="0" err="1"/>
              <a:t>Kairudeen</a:t>
            </a:r>
            <a:r>
              <a:rPr lang="en-GB" sz="1400" dirty="0"/>
              <a:t>, and </a:t>
            </a:r>
            <a:r>
              <a:rPr lang="en-GB" sz="1400" dirty="0" err="1"/>
              <a:t>Strbac</a:t>
            </a:r>
            <a:r>
              <a:rPr lang="en-GB" sz="1400" dirty="0"/>
              <a:t> (Imperial College), December </a:t>
            </a:r>
            <a:r>
              <a:rPr lang="en-GB" sz="1400" dirty="0" smtClean="0"/>
              <a:t>2014 </a:t>
            </a:r>
            <a:endParaRPr lang="en-GB" sz="1400" dirty="0"/>
          </a:p>
        </p:txBody>
      </p:sp>
    </p:spTree>
    <p:extLst>
      <p:ext uri="{BB962C8B-B14F-4D97-AF65-F5344CB8AC3E}">
        <p14:creationId xmlns:p14="http://schemas.microsoft.com/office/powerpoint/2010/main" val="2899651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46"/>
            <a:ext cx="12192000" cy="6829754"/>
          </a:xfrm>
          <a:prstGeom prst="rect">
            <a:avLst/>
          </a:prstGeom>
        </p:spPr>
      </p:pic>
      <p:sp>
        <p:nvSpPr>
          <p:cNvPr id="3" name="TextBox 2"/>
          <p:cNvSpPr txBox="1"/>
          <p:nvPr/>
        </p:nvSpPr>
        <p:spPr>
          <a:xfrm>
            <a:off x="9893300" y="6388100"/>
            <a:ext cx="1903213" cy="400110"/>
          </a:xfrm>
          <a:prstGeom prst="rect">
            <a:avLst/>
          </a:prstGeom>
          <a:noFill/>
        </p:spPr>
        <p:txBody>
          <a:bodyPr wrap="none" rtlCol="0">
            <a:spAutoFit/>
          </a:bodyPr>
          <a:lstStyle/>
          <a:p>
            <a:r>
              <a:rPr lang="en-GB" sz="2000" dirty="0" smtClean="0">
                <a:solidFill>
                  <a:schemeClr val="bg1"/>
                </a:solidFill>
              </a:rPr>
              <a:t>Map from NASA</a:t>
            </a:r>
            <a:endParaRPr lang="en-GB" sz="2000" dirty="0">
              <a:solidFill>
                <a:schemeClr val="bg1"/>
              </a:solidFill>
            </a:endParaRPr>
          </a:p>
        </p:txBody>
      </p:sp>
      <p:sp>
        <p:nvSpPr>
          <p:cNvPr id="4" name="TextBox 3"/>
          <p:cNvSpPr txBox="1"/>
          <p:nvPr/>
        </p:nvSpPr>
        <p:spPr>
          <a:xfrm>
            <a:off x="8546201" y="965200"/>
            <a:ext cx="2143536" cy="830997"/>
          </a:xfrm>
          <a:prstGeom prst="rect">
            <a:avLst/>
          </a:prstGeom>
          <a:noFill/>
        </p:spPr>
        <p:txBody>
          <a:bodyPr wrap="none" rtlCol="0">
            <a:spAutoFit/>
          </a:bodyPr>
          <a:lstStyle/>
          <a:p>
            <a:pPr algn="ctr"/>
            <a:r>
              <a:rPr lang="en-GB" sz="2400" b="1" dirty="0" smtClean="0"/>
              <a:t>Cumbria</a:t>
            </a:r>
          </a:p>
          <a:p>
            <a:pPr algn="ctr"/>
            <a:r>
              <a:rPr lang="en-GB" sz="2400" b="1" dirty="0" smtClean="0"/>
              <a:t>350 mm in 24 h</a:t>
            </a:r>
            <a:endParaRPr lang="en-GB" sz="2400" b="1" dirty="0"/>
          </a:p>
        </p:txBody>
      </p:sp>
      <p:sp>
        <p:nvSpPr>
          <p:cNvPr id="5" name="TextBox 4"/>
          <p:cNvSpPr txBox="1"/>
          <p:nvPr/>
        </p:nvSpPr>
        <p:spPr>
          <a:xfrm>
            <a:off x="198784" y="318869"/>
            <a:ext cx="3283200" cy="660135"/>
          </a:xfrm>
          <a:prstGeom prst="rect">
            <a:avLst/>
          </a:prstGeom>
          <a:noFill/>
        </p:spPr>
        <p:txBody>
          <a:bodyPr wrap="square" rtlCol="0">
            <a:spAutoFit/>
          </a:bodyPr>
          <a:lstStyle/>
          <a:p>
            <a:r>
              <a:rPr lang="en-GB" sz="3600" b="1" dirty="0" smtClean="0">
                <a:solidFill>
                  <a:schemeClr val="bg1"/>
                </a:solidFill>
              </a:rPr>
              <a:t>Storm Desmond</a:t>
            </a:r>
            <a:endParaRPr lang="en-GB" sz="3600" b="1" dirty="0">
              <a:solidFill>
                <a:schemeClr val="bg1"/>
              </a:solidFill>
            </a:endParaRPr>
          </a:p>
        </p:txBody>
      </p:sp>
    </p:spTree>
    <p:extLst>
      <p:ext uri="{BB962C8B-B14F-4D97-AF65-F5344CB8AC3E}">
        <p14:creationId xmlns:p14="http://schemas.microsoft.com/office/powerpoint/2010/main" val="1982638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TotalTime>
  <Words>1044</Words>
  <Application>Microsoft Office PowerPoint</Application>
  <PresentationFormat>Widescreen</PresentationFormat>
  <Paragraphs>215</Paragraphs>
  <Slides>44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Trebuchet MS</vt:lpstr>
      <vt:lpstr>Wingdings</vt:lpstr>
      <vt:lpstr>Office Theme</vt:lpstr>
      <vt:lpstr>Living without electricity</vt:lpstr>
      <vt:lpstr>PowerPoint Presentation</vt:lpstr>
      <vt:lpstr>Electricity generation</vt:lpstr>
      <vt:lpstr>Electricity fuel mix (1 February 2017)</vt:lpstr>
      <vt:lpstr>The GB Transmission system</vt:lpstr>
      <vt:lpstr>Distribution Networks</vt:lpstr>
      <vt:lpstr>The electricity network  (c. 1990)</vt:lpstr>
      <vt:lpstr>Bi-directional power flows</vt:lpstr>
      <vt:lpstr>PowerPoint Presentation</vt:lpstr>
      <vt:lpstr>PowerPoint Presentation</vt:lpstr>
      <vt:lpstr>Extent of floods</vt:lpstr>
      <vt:lpstr>PowerPoint Presentation</vt:lpstr>
      <vt:lpstr>History of substation</vt:lpstr>
      <vt:lpstr>PowerPoint Presentation</vt:lpstr>
      <vt:lpstr>PowerPoint Presentation</vt:lpstr>
      <vt:lpstr>PowerPoint Presentation</vt:lpstr>
      <vt:lpstr>Reconfiguring the substation</vt:lpstr>
      <vt:lpstr>PowerPoint Presentation</vt:lpstr>
      <vt:lpstr>Internet</vt:lpstr>
      <vt:lpstr>Fixed-line phones</vt:lpstr>
      <vt:lpstr>Mobile phones</vt:lpstr>
      <vt:lpstr>Effects on households</vt:lpstr>
      <vt:lpstr>OK for those with a log burner and gas hob</vt:lpstr>
      <vt:lpstr>Living in flats</vt:lpstr>
      <vt:lpstr>Fortuitously:</vt:lpstr>
      <vt:lpstr>The hospital</vt:lpstr>
      <vt:lpstr>Where to turn in a crisis?</vt:lpstr>
      <vt:lpstr>A care home</vt:lpstr>
      <vt:lpstr>Assisted living</vt:lpstr>
      <vt:lpstr>Impact on homeless people</vt:lpstr>
      <vt:lpstr>Primary school</vt:lpstr>
      <vt:lpstr>Shopping</vt:lpstr>
      <vt:lpstr>Impact on University</vt:lpstr>
      <vt:lpstr>Department for Culture, Media and Sport</vt:lpstr>
      <vt:lpstr>Electricity at the railway station</vt:lpstr>
      <vt:lpstr>A few infrastructure dependencies*</vt:lpstr>
      <vt:lpstr>Complexity</vt:lpstr>
      <vt:lpstr>What indicates complexity?</vt:lpstr>
      <vt:lpstr>System control (2015 – CO2 emission 450 g/kWh)</vt:lpstr>
      <vt:lpstr>System control (2030  - CO2 emission 50 g/kWh)</vt:lpstr>
      <vt:lpstr>The challenge of Google  (and others)</vt:lpstr>
      <vt:lpstr>Dependent on (addicted to?) electricity</vt:lpstr>
      <vt:lpstr>Escaping dependency – creating resilience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Addicted to electricity</dc:title>
  <dc:creator>Roger Kemp</dc:creator>
  <cp:lastModifiedBy>Roger Kemp</cp:lastModifiedBy>
  <cp:revision>73</cp:revision>
  <dcterms:created xsi:type="dcterms:W3CDTF">2016-08-19T10:24:49Z</dcterms:created>
  <dcterms:modified xsi:type="dcterms:W3CDTF">2017-02-20T12:49:13Z</dcterms:modified>
</cp:coreProperties>
</file>