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60" r:id="rId4"/>
    <p:sldId id="261" r:id="rId5"/>
    <p:sldId id="263" r:id="rId6"/>
    <p:sldId id="304" r:id="rId7"/>
    <p:sldId id="313" r:id="rId8"/>
    <p:sldId id="314" r:id="rId9"/>
    <p:sldId id="264" r:id="rId10"/>
    <p:sldId id="265" r:id="rId11"/>
    <p:sldId id="266" r:id="rId12"/>
    <p:sldId id="267" r:id="rId13"/>
    <p:sldId id="268" r:id="rId14"/>
    <p:sldId id="269" r:id="rId15"/>
    <p:sldId id="270" r:id="rId16"/>
    <p:sldId id="272" r:id="rId17"/>
    <p:sldId id="309" r:id="rId18"/>
    <p:sldId id="305" r:id="rId19"/>
    <p:sldId id="307" r:id="rId20"/>
    <p:sldId id="274" r:id="rId21"/>
    <p:sldId id="275" r:id="rId22"/>
    <p:sldId id="276" r:id="rId23"/>
    <p:sldId id="277" r:id="rId24"/>
    <p:sldId id="278" r:id="rId25"/>
    <p:sldId id="279" r:id="rId26"/>
    <p:sldId id="310" r:id="rId27"/>
    <p:sldId id="312" r:id="rId28"/>
    <p:sldId id="281" r:id="rId29"/>
    <p:sldId id="315" r:id="rId30"/>
    <p:sldId id="282" r:id="rId31"/>
    <p:sldId id="283" r:id="rId32"/>
    <p:sldId id="284" r:id="rId33"/>
    <p:sldId id="285" r:id="rId34"/>
    <p:sldId id="286" r:id="rId35"/>
    <p:sldId id="287" r:id="rId36"/>
    <p:sldId id="288" r:id="rId37"/>
    <p:sldId id="316" r:id="rId38"/>
    <p:sldId id="289" r:id="rId39"/>
    <p:sldId id="290" r:id="rId40"/>
    <p:sldId id="291" r:id="rId4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lvl1pPr>
    <a:lvl2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lvl2pPr>
    <a:lvl3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lvl3pPr>
    <a:lvl4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lvl4pPr>
    <a:lvl5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lvl5pPr>
    <a:lvl6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lvl6pPr>
    <a:lvl7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lvl7pPr>
    <a:lvl8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lvl8pPr>
    <a:lvl9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CCE0F1"/>
          </a:solidFill>
        </a:fill>
      </a:tcStyle>
    </a:wholeTbl>
    <a:band2H>
      <a:tcTxStyle/>
      <a:tcStyle>
        <a:tcBdr/>
        <a:fill>
          <a:solidFill>
            <a:srgbClr val="E7F0F8"/>
          </a:solidFill>
        </a:fill>
      </a:tcStyle>
    </a:band2H>
    <a:firstCo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firstCol>
    <a:la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lastRow>
    <a:fir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firstRow>
  </a:tblStyle>
  <a:tblStyle styleId="{C7B018BB-80A7-4F77-B60F-C8B233D01FF8}" styleName="">
    <a:tblBg/>
    <a:wholeTb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D9E8D1"/>
          </a:solidFill>
        </a:fill>
      </a:tcStyle>
    </a:wholeTbl>
    <a:band2H>
      <a:tcTxStyle/>
      <a:tcStyle>
        <a:tcBdr/>
        <a:fill>
          <a:solidFill>
            <a:srgbClr val="EDF4E9"/>
          </a:solidFill>
        </a:fill>
      </a:tcStyle>
    </a:band2H>
    <a:firstCo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firstCol>
    <a:la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lastRow>
    <a:fir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firstRow>
  </a:tblStyle>
  <a:tblStyle styleId="{EEE7283C-3CF3-47DC-8721-378D4A62B228}" styleName="">
    <a:tblBg/>
    <a:wholeTb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EACBD1"/>
          </a:solidFill>
        </a:fill>
      </a:tcStyle>
    </a:wholeTbl>
    <a:band2H>
      <a:tcTxStyle/>
      <a:tcStyle>
        <a:tcBdr/>
        <a:fill>
          <a:solidFill>
            <a:srgbClr val="F5E7E9"/>
          </a:solidFill>
        </a:fill>
      </a:tcStyle>
    </a:band2H>
    <a:firstCo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firstCol>
    <a:la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lastRow>
    <a:fir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firstRow>
  </a:tblStyle>
  <a:tblStyle styleId="{CF821DB8-F4EB-4A41-A1BA-3FCAFE7338EE}" styleName="">
    <a:tblBg/>
    <a:wholeTbl>
      <a:tcTxStyle b="on" i="off">
        <a:fontRef idx="maj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222222"/>
          </a:solidFill>
        </a:fill>
      </a:tcStyle>
    </a:band2H>
    <a:firstCol>
      <a:tcTxStyle b="on" i="off">
        <a:fontRef idx="maj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22222"/>
        </a:fontRef>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222222"/>
          </a:solidFill>
        </a:fill>
      </a:tcStyle>
    </a:lastRow>
    <a:firstRow>
      <a:tcTxStyle b="on" i="off">
        <a:fontRef idx="major">
          <a:srgbClr val="222222"/>
        </a:fontRef>
        <a:srgbClr val="222222"/>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CBCBCB"/>
          </a:solidFill>
        </a:fill>
      </a:tcStyle>
    </a:wholeTbl>
    <a:band2H>
      <a:tcTxStyle/>
      <a:tcStyle>
        <a:tcBdr/>
        <a:fill>
          <a:solidFill>
            <a:srgbClr val="E7E7E7"/>
          </a:solidFill>
        </a:fill>
      </a:tcStyle>
    </a:band2H>
    <a:firstCo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firstCol>
    <a:la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lastRow>
    <a:fir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firstRow>
  </a:tblStyle>
  <a:tblStyle styleId="{2708684C-4D16-4618-839F-0558EEFCDFE6}" styleName="">
    <a:tblBg/>
    <a:wholeTb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alpha val="20000"/>
            </a:srgbClr>
          </a:solidFill>
        </a:fill>
      </a:tcStyle>
    </a:wholeTbl>
    <a:band2H>
      <a:tcTxStyle/>
      <a:tcStyle>
        <a:tcBdr/>
        <a:fill>
          <a:solidFill>
            <a:srgbClr val="FFFFFF"/>
          </a:solidFill>
        </a:fill>
      </a:tcStyle>
    </a:band2H>
    <a:firstCol>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alpha val="20000"/>
            </a:srgbClr>
          </a:solidFill>
        </a:fill>
      </a:tcStyle>
    </a:firstCol>
    <a:la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508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noFill/>
        </a:fill>
      </a:tcStyle>
    </a:lastRow>
    <a:firstRow>
      <a:tcTxStyle b="on" i="off">
        <a:fontRef idx="maj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254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2" autoAdjust="0"/>
    <p:restoredTop sz="94660"/>
  </p:normalViewPr>
  <p:slideViewPr>
    <p:cSldViewPr snapToGrid="0">
      <p:cViewPr>
        <p:scale>
          <a:sx n="83" d="100"/>
          <a:sy n="83" d="100"/>
        </p:scale>
        <p:origin x="-1428" y="-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57" name="Shape 1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3572319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Case courtesy of Dr Matt </a:t>
            </a:r>
            <a:r>
              <a:rPr lang="en-GB" dirty="0" err="1" smtClean="0"/>
              <a:t>Skalski</a:t>
            </a:r>
            <a:r>
              <a:rPr lang="en-GB" dirty="0" smtClean="0"/>
              <a:t>, Radiopaedia.org, </a:t>
            </a:r>
            <a:r>
              <a:rPr lang="en-GB" dirty="0" err="1" smtClean="0"/>
              <a:t>rID</a:t>
            </a:r>
            <a:r>
              <a:rPr lang="en-GB" dirty="0" smtClean="0"/>
              <a:t>: 21542</a:t>
            </a:r>
            <a:endParaRPr lang="en-GB" dirty="0"/>
          </a:p>
        </p:txBody>
      </p:sp>
    </p:spTree>
    <p:extLst>
      <p:ext uri="{BB962C8B-B14F-4D97-AF65-F5344CB8AC3E}">
        <p14:creationId xmlns:p14="http://schemas.microsoft.com/office/powerpoint/2010/main" val="38643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Title Text</a:t>
            </a:r>
          </a:p>
        </p:txBody>
      </p:sp>
      <p:sp>
        <p:nvSpPr>
          <p:cNvPr id="13" name="Shape 1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03" name="Shape 103"/>
          <p:cNvSpPr>
            <a:spLocks noGrp="1"/>
          </p:cNvSpPr>
          <p:nvPr>
            <p:ph type="pic" sz="half" idx="13"/>
          </p:nvPr>
        </p:nvSpPr>
        <p:spPr>
          <a:xfrm>
            <a:off x="6503154" y="0"/>
            <a:ext cx="6502401" cy="4864100"/>
          </a:xfrm>
          <a:prstGeom prst="rect">
            <a:avLst/>
          </a:prstGeom>
        </p:spPr>
        <p:txBody>
          <a:bodyPr lIns="91439" tIns="45719" rIns="91439" bIns="45719" anchor="t">
            <a:noAutofit/>
          </a:bodyPr>
          <a:lstStyle/>
          <a:p>
            <a:endParaRPr dirty="0"/>
          </a:p>
        </p:txBody>
      </p:sp>
      <p:sp>
        <p:nvSpPr>
          <p:cNvPr id="104" name="Shape 104"/>
          <p:cNvSpPr>
            <a:spLocks noGrp="1"/>
          </p:cNvSpPr>
          <p:nvPr>
            <p:ph type="pic" sz="half" idx="14"/>
          </p:nvPr>
        </p:nvSpPr>
        <p:spPr>
          <a:xfrm>
            <a:off x="6502400" y="4902200"/>
            <a:ext cx="6502400" cy="4864100"/>
          </a:xfrm>
          <a:prstGeom prst="rect">
            <a:avLst/>
          </a:prstGeom>
        </p:spPr>
        <p:txBody>
          <a:bodyPr lIns="91439" tIns="45719" rIns="91439" bIns="45719" anchor="t">
            <a:noAutofit/>
          </a:bodyPr>
          <a:lstStyle/>
          <a:p>
            <a:endParaRPr dirty="0"/>
          </a:p>
        </p:txBody>
      </p:sp>
      <p:sp>
        <p:nvSpPr>
          <p:cNvPr id="105" name="Shape 105"/>
          <p:cNvSpPr>
            <a:spLocks noGrp="1"/>
          </p:cNvSpPr>
          <p:nvPr>
            <p:ph type="pic" idx="15"/>
          </p:nvPr>
        </p:nvSpPr>
        <p:spPr>
          <a:xfrm>
            <a:off x="0" y="0"/>
            <a:ext cx="6468534" cy="9753600"/>
          </a:xfrm>
          <a:prstGeom prst="rect">
            <a:avLst/>
          </a:prstGeom>
        </p:spPr>
        <p:txBody>
          <a:bodyPr lIns="91439" tIns="45719" rIns="91439" bIns="45719" anchor="t">
            <a:noAutofit/>
          </a:bodyPr>
          <a:lstStyle/>
          <a:p>
            <a:endParaRPr dirty="0"/>
          </a:p>
        </p:txBody>
      </p:sp>
      <p:sp>
        <p:nvSpPr>
          <p:cNvPr id="106" name="Shape 106"/>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13" name="Shape 113"/>
          <p:cNvSpPr/>
          <p:nvPr/>
        </p:nvSpPr>
        <p:spPr>
          <a:xfrm flipV="1">
            <a:off x="406400" y="993158"/>
            <a:ext cx="12192000" cy="266"/>
          </a:xfrm>
          <a:prstGeom prst="line">
            <a:avLst/>
          </a:prstGeom>
          <a:ln w="25400">
            <a:solidFill>
              <a:srgbClr val="A6AAA9"/>
            </a:solidFill>
            <a:miter lim="400000"/>
          </a:ln>
        </p:spPr>
        <p:txBody>
          <a:bodyPr lIns="45718" tIns="45718" rIns="45718" bIns="45718"/>
          <a:lstStyle/>
          <a:p>
            <a:endParaRPr dirty="0"/>
          </a:p>
        </p:txBody>
      </p:sp>
      <p:sp>
        <p:nvSpPr>
          <p:cNvPr id="114" name="Shape 114"/>
          <p:cNvSpPr/>
          <p:nvPr/>
        </p:nvSpPr>
        <p:spPr>
          <a:xfrm>
            <a:off x="469898" y="2362200"/>
            <a:ext cx="12065004"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DIN Condensed"/>
                <a:ea typeface="DIN Condensed"/>
                <a:cs typeface="DIN Condensed"/>
                <a:sym typeface="DIN Condensed"/>
              </a:defRPr>
            </a:pPr>
            <a:endParaRPr dirty="0"/>
          </a:p>
        </p:txBody>
      </p:sp>
      <p:sp>
        <p:nvSpPr>
          <p:cNvPr id="115" name="Shape 115"/>
          <p:cNvSpPr>
            <a:spLocks noGrp="1"/>
          </p:cNvSpPr>
          <p:nvPr>
            <p:ph type="body" sz="quarter" idx="1"/>
          </p:nvPr>
        </p:nvSpPr>
        <p:spPr>
          <a:xfrm>
            <a:off x="889000" y="2908300"/>
            <a:ext cx="11226800" cy="129794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116" name="Shape 116"/>
          <p:cNvSpPr>
            <a:spLocks noGrp="1"/>
          </p:cNvSpPr>
          <p:nvPr>
            <p:ph type="body" sz="quarter" idx="13"/>
          </p:nvPr>
        </p:nvSpPr>
        <p:spPr>
          <a:xfrm>
            <a:off x="406400" y="7789333"/>
            <a:ext cx="12192000" cy="863604"/>
          </a:xfrm>
          <a:prstGeom prst="rect">
            <a:avLst/>
          </a:prstGeom>
        </p:spPr>
        <p:txBody>
          <a:bodyPr anchor="t"/>
          <a:lstStyle/>
          <a:p>
            <a:pPr defTabSz="537463">
              <a:spcBef>
                <a:spcPts val="2100"/>
              </a:spcBef>
              <a:defRPr sz="4968"/>
            </a:pPr>
            <a:endParaRPr/>
          </a:p>
        </p:txBody>
      </p:sp>
      <p:sp>
        <p:nvSpPr>
          <p:cNvPr id="117" name="Shape 117"/>
          <p:cNvSpPr>
            <a:spLocks noGrp="1"/>
          </p:cNvSpPr>
          <p:nvPr>
            <p:ph type="body" sz="quarter" idx="14"/>
          </p:nvPr>
        </p:nvSpPr>
        <p:spPr>
          <a:xfrm>
            <a:off x="406400" y="457200"/>
            <a:ext cx="11176000" cy="457200"/>
          </a:xfrm>
          <a:prstGeom prst="rect">
            <a:avLst/>
          </a:prstGeom>
        </p:spPr>
        <p:txBody>
          <a:bodyPr/>
          <a:lstStyle/>
          <a:p>
            <a:pPr defTabSz="257047">
              <a:spcBef>
                <a:spcPts val="1000"/>
              </a:spcBef>
              <a:defRPr sz="2376"/>
            </a:pPr>
            <a:endParaRPr/>
          </a:p>
        </p:txBody>
      </p:sp>
      <p:sp>
        <p:nvSpPr>
          <p:cNvPr id="118" name="Shape 118"/>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25" name="Shape 125"/>
          <p:cNvSpPr>
            <a:spLocks noGrp="1"/>
          </p:cNvSpPr>
          <p:nvPr>
            <p:ph type="body" sz="quarter" idx="1"/>
          </p:nvPr>
        </p:nvSpPr>
        <p:spPr>
          <a:xfrm>
            <a:off x="5892800" y="2641600"/>
            <a:ext cx="6705600" cy="250190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126" name="Shape 126"/>
          <p:cNvSpPr>
            <a:spLocks noGrp="1"/>
          </p:cNvSpPr>
          <p:nvPr>
            <p:ph type="pic" idx="13"/>
          </p:nvPr>
        </p:nvSpPr>
        <p:spPr>
          <a:xfrm>
            <a:off x="0" y="0"/>
            <a:ext cx="5486400" cy="9753600"/>
          </a:xfrm>
          <a:prstGeom prst="rect">
            <a:avLst/>
          </a:prstGeom>
        </p:spPr>
        <p:txBody>
          <a:bodyPr lIns="91439" tIns="45719" rIns="91439" bIns="45719" anchor="t">
            <a:noAutofit/>
          </a:bodyPr>
          <a:lstStyle/>
          <a:p>
            <a:endParaRPr dirty="0"/>
          </a:p>
        </p:txBody>
      </p:sp>
      <p:sp>
        <p:nvSpPr>
          <p:cNvPr id="127" name="Shape 127"/>
          <p:cNvSpPr>
            <a:spLocks noGrp="1"/>
          </p:cNvSpPr>
          <p:nvPr>
            <p:ph type="body" sz="quarter" idx="14"/>
          </p:nvPr>
        </p:nvSpPr>
        <p:spPr>
          <a:xfrm>
            <a:off x="5892800" y="7789333"/>
            <a:ext cx="6705600" cy="863604"/>
          </a:xfrm>
          <a:prstGeom prst="rect">
            <a:avLst/>
          </a:prstGeom>
        </p:spPr>
        <p:txBody>
          <a:bodyPr anchor="ctr"/>
          <a:lstStyle/>
          <a:p>
            <a:pPr defTabSz="537463">
              <a:spcBef>
                <a:spcPts val="2100"/>
              </a:spcBef>
              <a:defRPr sz="4968"/>
            </a:pPr>
            <a:endParaRPr/>
          </a:p>
        </p:txBody>
      </p:sp>
      <p:sp>
        <p:nvSpPr>
          <p:cNvPr id="128" name="Shape 128"/>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35" name="Shape 135"/>
          <p:cNvSpPr>
            <a:spLocks noGrp="1"/>
          </p:cNvSpPr>
          <p:nvPr>
            <p:ph type="pic" idx="13"/>
          </p:nvPr>
        </p:nvSpPr>
        <p:spPr>
          <a:xfrm>
            <a:off x="0" y="0"/>
            <a:ext cx="13004800" cy="9753600"/>
          </a:xfrm>
          <a:prstGeom prst="rect">
            <a:avLst/>
          </a:prstGeom>
        </p:spPr>
        <p:txBody>
          <a:bodyPr lIns="91439" tIns="45719" rIns="91439" bIns="45719" anchor="t">
            <a:noAutofit/>
          </a:bodyPr>
          <a:lstStyle/>
          <a:p>
            <a:endParaRPr dirty="0"/>
          </a:p>
        </p:txBody>
      </p:sp>
      <p:sp>
        <p:nvSpPr>
          <p:cNvPr id="136" name="Shape 136"/>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43" name="Shape 143"/>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Alt">
    <p:bg>
      <p:bgPr>
        <a:solidFill>
          <a:srgbClr val="FFFFFF"/>
        </a:solidFill>
        <a:effectLst/>
      </p:bgPr>
    </p:bg>
    <p:spTree>
      <p:nvGrpSpPr>
        <p:cNvPr id="1" name=""/>
        <p:cNvGrpSpPr/>
        <p:nvPr/>
      </p:nvGrpSpPr>
      <p:grpSpPr>
        <a:xfrm>
          <a:off x="0" y="0"/>
          <a:ext cx="0" cy="0"/>
          <a:chOff x="0" y="0"/>
          <a:chExt cx="0" cy="0"/>
        </a:xfrm>
      </p:grpSpPr>
      <p:sp>
        <p:nvSpPr>
          <p:cNvPr id="150" name="Shape 150"/>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13004800" cy="9753600"/>
          </a:xfrm>
          <a:prstGeom prst="rect">
            <a:avLst/>
          </a:prstGeom>
        </p:spPr>
        <p:txBody>
          <a:bodyPr lIns="91439" tIns="45719" rIns="91439" bIns="45719" anchor="t">
            <a:noAutofit/>
          </a:bodyPr>
          <a:lstStyle/>
          <a:p>
            <a:endParaRPr dirty="0"/>
          </a:p>
        </p:txBody>
      </p:sp>
      <p:sp>
        <p:nvSpPr>
          <p:cNvPr id="22" name="Shape 22"/>
          <p:cNvSpPr>
            <a:spLocks noGrp="1"/>
          </p:cNvSpPr>
          <p:nvPr>
            <p:ph type="body" sz="quarter" idx="1"/>
          </p:nvPr>
        </p:nvSpPr>
        <p:spPr>
          <a:xfrm>
            <a:off x="406400" y="6140894"/>
            <a:ext cx="12192000" cy="266"/>
          </a:xfrm>
          <a:prstGeom prst="rect">
            <a:avLst/>
          </a:prstGeom>
          <a:ln w="38100">
            <a:solidFill>
              <a:srgbClr val="A6AAA9"/>
            </a:solidFill>
          </a:ln>
        </p:spPr>
        <p:txBody>
          <a:bodyPr anchor="ctr"/>
          <a:lstStyle>
            <a:lvl1pPr marL="444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1pPr>
            <a:lvl2pPr marL="8890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2pPr>
            <a:lvl3pPr marL="1333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3pPr>
            <a:lvl4pPr marL="17780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4pPr>
            <a:lvl5pPr marL="2222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sz="quarter" idx="14"/>
          </p:nvPr>
        </p:nvSpPr>
        <p:spPr>
          <a:prstGeom prst="rect">
            <a:avLst/>
          </a:prstGeom>
        </p:spPr>
        <p:txBody>
          <a:bodyPr/>
          <a:lstStyle/>
          <a:p>
            <a:endParaRP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Alt">
    <p:bg>
      <p:bgPr>
        <a:solidFill>
          <a:srgbClr val="FFFFFF"/>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t>Title Text</a:t>
            </a:r>
          </a:p>
        </p:txBody>
      </p:sp>
      <p:sp>
        <p:nvSpPr>
          <p:cNvPr id="33" name="Shape 3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xfrm>
            <a:off x="12115427" y="419100"/>
            <a:ext cx="453332" cy="4699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re">
    <p:spTree>
      <p:nvGrpSpPr>
        <p:cNvPr id="1" name=""/>
        <p:cNvGrpSpPr/>
        <p:nvPr/>
      </p:nvGrpSpPr>
      <p:grpSpPr>
        <a:xfrm>
          <a:off x="0" y="0"/>
          <a:ext cx="0" cy="0"/>
          <a:chOff x="0" y="0"/>
          <a:chExt cx="0" cy="0"/>
        </a:xfrm>
      </p:grpSpPr>
      <p:sp>
        <p:nvSpPr>
          <p:cNvPr id="41" name="Shape 41"/>
          <p:cNvSpPr>
            <a:spLocks noGrp="1"/>
          </p:cNvSpPr>
          <p:nvPr>
            <p:ph type="title"/>
          </p:nvPr>
        </p:nvSpPr>
        <p:spPr>
          <a:xfrm>
            <a:off x="406400" y="4038600"/>
            <a:ext cx="12192000" cy="45212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49" name="Shape 49"/>
          <p:cNvSpPr/>
          <p:nvPr/>
        </p:nvSpPr>
        <p:spPr>
          <a:xfrm flipV="1">
            <a:off x="406400" y="993158"/>
            <a:ext cx="12192000" cy="266"/>
          </a:xfrm>
          <a:prstGeom prst="line">
            <a:avLst/>
          </a:prstGeom>
          <a:ln w="25400">
            <a:solidFill>
              <a:srgbClr val="A6AAA9"/>
            </a:solidFill>
            <a:miter lim="400000"/>
          </a:ln>
        </p:spPr>
        <p:txBody>
          <a:bodyPr lIns="45718" tIns="45718" rIns="45718" bIns="45718"/>
          <a:lstStyle/>
          <a:p>
            <a:endParaRPr dirty="0"/>
          </a:p>
        </p:txBody>
      </p:sp>
      <p:sp>
        <p:nvSpPr>
          <p:cNvPr id="50" name="Shape 50"/>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52" name="Shape 52"/>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59" name="Shape 59"/>
          <p:cNvSpPr/>
          <p:nvPr/>
        </p:nvSpPr>
        <p:spPr>
          <a:xfrm flipV="1">
            <a:off x="406400" y="993158"/>
            <a:ext cx="12192000" cy="266"/>
          </a:xfrm>
          <a:prstGeom prst="line">
            <a:avLst/>
          </a:prstGeom>
          <a:ln w="25400">
            <a:solidFill>
              <a:srgbClr val="A6AAA9"/>
            </a:solidFill>
            <a:miter lim="400000"/>
          </a:ln>
        </p:spPr>
        <p:txBody>
          <a:bodyPr lIns="45718" tIns="45718" rIns="45718" bIns="45718"/>
          <a:lstStyle/>
          <a:p>
            <a:endParaRPr dirty="0"/>
          </a:p>
        </p:txBody>
      </p:sp>
      <p:sp>
        <p:nvSpPr>
          <p:cNvPr id="60" name="Shape 60"/>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62" name="Shape 62"/>
          <p:cNvSpPr>
            <a:spLocks noGrp="1"/>
          </p:cNvSpPr>
          <p:nvPr>
            <p:ph type="body" idx="13"/>
          </p:nvPr>
        </p:nvSpPr>
        <p:spPr>
          <a:xfrm>
            <a:off x="406400" y="2743200"/>
            <a:ext cx="12192000" cy="6108700"/>
          </a:xfrm>
          <a:prstGeom prst="rect">
            <a:avLst/>
          </a:prstGeom>
        </p:spPr>
        <p:txBody>
          <a:bodyPr anchor="t"/>
          <a:lstStyle/>
          <a:p>
            <a:endParaRPr/>
          </a:p>
        </p:txBody>
      </p:sp>
      <p:sp>
        <p:nvSpPr>
          <p:cNvPr id="63" name="Shape 63"/>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Alt">
    <p:bg>
      <p:bgPr>
        <a:solidFill>
          <a:srgbClr val="FFFFFF"/>
        </a:solidFill>
        <a:effectLst/>
      </p:bgPr>
    </p:bg>
    <p:spTree>
      <p:nvGrpSpPr>
        <p:cNvPr id="1" name=""/>
        <p:cNvGrpSpPr/>
        <p:nvPr/>
      </p:nvGrpSpPr>
      <p:grpSpPr>
        <a:xfrm>
          <a:off x="0" y="0"/>
          <a:ext cx="0" cy="0"/>
          <a:chOff x="0" y="0"/>
          <a:chExt cx="0" cy="0"/>
        </a:xfrm>
      </p:grpSpPr>
      <p:sp>
        <p:nvSpPr>
          <p:cNvPr id="70" name="Shape 70"/>
          <p:cNvSpPr/>
          <p:nvPr/>
        </p:nvSpPr>
        <p:spPr>
          <a:xfrm flipV="1">
            <a:off x="406400" y="993158"/>
            <a:ext cx="12192000" cy="266"/>
          </a:xfrm>
          <a:prstGeom prst="line">
            <a:avLst/>
          </a:prstGeom>
          <a:ln w="25400">
            <a:solidFill>
              <a:srgbClr val="A6AAA9"/>
            </a:solidFill>
            <a:miter lim="400000"/>
          </a:ln>
        </p:spPr>
        <p:txBody>
          <a:bodyPr lIns="45718" tIns="45718" rIns="45718" bIns="45718"/>
          <a:lstStyle/>
          <a:p>
            <a:endParaRPr dirty="0"/>
          </a:p>
        </p:txBody>
      </p:sp>
      <p:sp>
        <p:nvSpPr>
          <p:cNvPr id="71" name="Shape 71"/>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73" name="Shape 73"/>
          <p:cNvSpPr>
            <a:spLocks noGrp="1"/>
          </p:cNvSpPr>
          <p:nvPr>
            <p:ph type="body" idx="13"/>
          </p:nvPr>
        </p:nvSpPr>
        <p:spPr>
          <a:xfrm>
            <a:off x="406400" y="2743200"/>
            <a:ext cx="12192000" cy="6108700"/>
          </a:xfrm>
          <a:prstGeom prst="rect">
            <a:avLst/>
          </a:prstGeom>
        </p:spPr>
        <p:txBody>
          <a:bodyPr anchor="t"/>
          <a:lstStyle/>
          <a:p>
            <a:endParaRPr/>
          </a:p>
        </p:txBody>
      </p:sp>
      <p:sp>
        <p:nvSpPr>
          <p:cNvPr id="74" name="Shape 74"/>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81" name="Shape 81"/>
          <p:cNvSpPr/>
          <p:nvPr/>
        </p:nvSpPr>
        <p:spPr>
          <a:xfrm flipV="1">
            <a:off x="406400" y="993158"/>
            <a:ext cx="12192000" cy="266"/>
          </a:xfrm>
          <a:prstGeom prst="line">
            <a:avLst/>
          </a:prstGeom>
          <a:ln w="25400">
            <a:solidFill>
              <a:srgbClr val="A6AAA9"/>
            </a:solidFill>
            <a:miter lim="400000"/>
          </a:ln>
        </p:spPr>
        <p:txBody>
          <a:bodyPr lIns="45718" tIns="45718" rIns="45718" bIns="45718"/>
          <a:lstStyle/>
          <a:p>
            <a:endParaRPr dirty="0"/>
          </a:p>
        </p:txBody>
      </p:sp>
      <p:sp>
        <p:nvSpPr>
          <p:cNvPr id="82" name="Shape 82"/>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pic" sz="half" idx="13"/>
          </p:nvPr>
        </p:nvSpPr>
        <p:spPr>
          <a:xfrm>
            <a:off x="7112000" y="1536700"/>
            <a:ext cx="5486400" cy="7797800"/>
          </a:xfrm>
          <a:prstGeom prst="rect">
            <a:avLst/>
          </a:prstGeom>
        </p:spPr>
        <p:txBody>
          <a:bodyPr lIns="91439" tIns="45719" rIns="91439" bIns="45719" anchor="t">
            <a:noAutofit/>
          </a:bodyPr>
          <a:lstStyle/>
          <a:p>
            <a:endParaRPr dirty="0"/>
          </a:p>
        </p:txBody>
      </p:sp>
      <p:sp>
        <p:nvSpPr>
          <p:cNvPr id="84" name="Shape 84"/>
          <p:cNvSpPr>
            <a:spLocks noGrp="1"/>
          </p:cNvSpPr>
          <p:nvPr>
            <p:ph type="title"/>
          </p:nvPr>
        </p:nvSpPr>
        <p:spPr>
          <a:xfrm>
            <a:off x="406400" y="1536700"/>
            <a:ext cx="6299200" cy="723900"/>
          </a:xfrm>
          <a:prstGeom prst="rect">
            <a:avLst/>
          </a:prstGeom>
        </p:spPr>
        <p:txBody>
          <a:bodyPr/>
          <a:lstStyle>
            <a:lvl1pPr>
              <a:spcBef>
                <a:spcPts val="2800"/>
              </a:spcBef>
              <a:defRPr sz="6000"/>
            </a:lvl1pPr>
          </a:lstStyle>
          <a:p>
            <a:r>
              <a:t>Title Text</a:t>
            </a:r>
          </a:p>
        </p:txBody>
      </p:sp>
      <p:sp>
        <p:nvSpPr>
          <p:cNvPr id="85" name="Shape 85"/>
          <p:cNvSpPr>
            <a:spLocks noGrp="1"/>
          </p:cNvSpPr>
          <p:nvPr>
            <p:ph type="body" sz="half" idx="14"/>
          </p:nvPr>
        </p:nvSpPr>
        <p:spPr>
          <a:xfrm>
            <a:off x="406400" y="2743200"/>
            <a:ext cx="6299200" cy="6108700"/>
          </a:xfrm>
          <a:prstGeom prst="rect">
            <a:avLst/>
          </a:prstGeom>
        </p:spPr>
        <p:txBody>
          <a:bodyPr anchor="t"/>
          <a:lstStyle/>
          <a:p>
            <a:endParaRPr/>
          </a:p>
        </p:txBody>
      </p:sp>
      <p:sp>
        <p:nvSpPr>
          <p:cNvPr id="86" name="Shape 86"/>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93" name="Shape 93"/>
          <p:cNvSpPr/>
          <p:nvPr/>
        </p:nvSpPr>
        <p:spPr>
          <a:xfrm flipV="1">
            <a:off x="406400" y="993158"/>
            <a:ext cx="12192000" cy="266"/>
          </a:xfrm>
          <a:prstGeom prst="line">
            <a:avLst/>
          </a:prstGeom>
          <a:ln w="25400">
            <a:solidFill>
              <a:srgbClr val="A6AAA9"/>
            </a:solidFill>
            <a:miter lim="400000"/>
          </a:ln>
        </p:spPr>
        <p:txBody>
          <a:bodyPr lIns="45718" tIns="45718" rIns="45718" bIns="45718"/>
          <a:lstStyle/>
          <a:p>
            <a:endParaRPr dirty="0"/>
          </a:p>
        </p:txBody>
      </p:sp>
      <p:sp>
        <p:nvSpPr>
          <p:cNvPr id="94" name="Shape 94"/>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body" idx="13"/>
          </p:nvPr>
        </p:nvSpPr>
        <p:spPr>
          <a:xfrm>
            <a:off x="406400" y="2743200"/>
            <a:ext cx="12192000" cy="6108700"/>
          </a:xfrm>
          <a:prstGeom prst="rect">
            <a:avLst/>
          </a:prstGeom>
        </p:spPr>
        <p:txBody>
          <a:bodyPr anchor="t"/>
          <a:lstStyle/>
          <a:p>
            <a:endParaRPr/>
          </a:p>
        </p:txBody>
      </p:sp>
      <p:sp>
        <p:nvSpPr>
          <p:cNvPr id="96" name="Shape 96"/>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2" name="Shape 2"/>
          <p:cNvSpPr/>
          <p:nvPr/>
        </p:nvSpPr>
        <p:spPr>
          <a:xfrm flipV="1">
            <a:off x="406400" y="6140894"/>
            <a:ext cx="12192000" cy="266"/>
          </a:xfrm>
          <a:prstGeom prst="line">
            <a:avLst/>
          </a:prstGeom>
          <a:ln w="38100">
            <a:solidFill>
              <a:srgbClr val="A6AAA9"/>
            </a:solidFill>
            <a:miter lim="400000"/>
          </a:ln>
        </p:spPr>
        <p:txBody>
          <a:bodyPr lIns="45718" tIns="45718" rIns="45718" bIns="45718"/>
          <a:lstStyle/>
          <a:p>
            <a:endParaRPr dirty="0"/>
          </a:p>
        </p:txBody>
      </p:sp>
      <p:sp>
        <p:nvSpPr>
          <p:cNvPr id="3" name="Shape 3"/>
          <p:cNvSpPr>
            <a:spLocks noGrp="1"/>
          </p:cNvSpPr>
          <p:nvPr>
            <p:ph type="title"/>
          </p:nvPr>
        </p:nvSpPr>
        <p:spPr>
          <a:xfrm>
            <a:off x="406400" y="6426200"/>
            <a:ext cx="12192000" cy="2705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4" name="Shape 4"/>
          <p:cNvSpPr>
            <a:spLocks noGrp="1"/>
          </p:cNvSpPr>
          <p:nvPr>
            <p:ph type="body" idx="1"/>
          </p:nvPr>
        </p:nvSpPr>
        <p:spPr>
          <a:xfrm>
            <a:off x="406400" y="4267200"/>
            <a:ext cx="12192000" cy="1803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2148008" y="431800"/>
            <a:ext cx="453332" cy="469900"/>
          </a:xfrm>
          <a:prstGeom prst="rect">
            <a:avLst/>
          </a:prstGeom>
          <a:ln w="12700">
            <a:miter lim="400000"/>
          </a:ln>
        </p:spPr>
        <p:txBody>
          <a:bodyPr wrap="none" lIns="50800" tIns="50800" rIns="50800" bIns="50800">
            <a:spAutoFit/>
          </a:bodyPr>
          <a:lstStyle>
            <a:lvl1pPr algn="r">
              <a:lnSpc>
                <a:spcPct val="80000"/>
              </a:lnSpc>
              <a:spcBef>
                <a:spcPts val="0"/>
              </a:spcBef>
              <a:defRPr sz="2400">
                <a:solidFill>
                  <a:srgbClr val="838787"/>
                </a:solidFill>
                <a:latin typeface="DIN Alternate"/>
                <a:ea typeface="DIN Alternate"/>
                <a:cs typeface="DIN Alternate"/>
                <a:sym typeface="DIN Alternate"/>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1pPr>
      <a:lvl2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2pPr>
      <a:lvl3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3pPr>
      <a:lvl4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4pPr>
      <a:lvl5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5pPr>
      <a:lvl6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6pPr>
      <a:lvl7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7pPr>
      <a:lvl8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8pPr>
      <a:lvl9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9pPr>
    </p:titleStyle>
    <p:bodyStyle>
      <a:lvl1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1pPr>
      <a:lvl2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2pPr>
      <a:lvl3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3pPr>
      <a:lvl4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4pPr>
      <a:lvl5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5pPr>
      <a:lvl6pPr marL="2928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6pPr>
      <a:lvl7pPr marL="3372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7pPr>
      <a:lvl8pPr marL="3817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8pPr>
      <a:lvl9pPr marL="4261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9pPr>
    </p:bodyStyle>
    <p:otherStyle>
      <a:lvl1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1pPr>
      <a:lvl2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2pPr>
      <a:lvl3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3pPr>
      <a:lvl4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4pPr>
      <a:lvl5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5pPr>
      <a:lvl6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6pPr>
      <a:lvl7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7pPr>
      <a:lvl8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8pPr>
      <a:lvl9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ctrTitle"/>
          </p:nvPr>
        </p:nvSpPr>
        <p:spPr>
          <a:xfrm>
            <a:off x="304800" y="3765048"/>
            <a:ext cx="11582400" cy="5671052"/>
          </a:xfrm>
          <a:prstGeom prst="rect">
            <a:avLst/>
          </a:prstGeom>
        </p:spPr>
        <p:txBody>
          <a:bodyPr>
            <a:normAutofit/>
          </a:bodyPr>
          <a:lstStyle/>
          <a:p>
            <a:pPr defTabSz="262887">
              <a:defRPr sz="4500"/>
            </a:pPr>
            <a:r>
              <a:rPr sz="2800" dirty="0"/>
              <a:t>Crime &amp; punishment # </a:t>
            </a:r>
            <a:r>
              <a:rPr sz="2800" dirty="0" smtClean="0"/>
              <a:t>2</a:t>
            </a:r>
            <a:r>
              <a:rPr lang="en-GB" sz="2800" dirty="0" smtClean="0"/>
              <a:t> </a:t>
            </a:r>
            <a:r>
              <a:rPr sz="2800" dirty="0" smtClean="0"/>
              <a:t> </a:t>
            </a:r>
            <a:r>
              <a:rPr sz="2800" dirty="0"/>
              <a:t>- when legal worlds collide</a:t>
            </a:r>
            <a:r>
              <a:rPr sz="2800" dirty="0" smtClean="0"/>
              <a:t>.</a:t>
            </a:r>
            <a:r>
              <a:rPr lang="en-GB" sz="2800" dirty="0" smtClean="0"/>
              <a:t/>
            </a:r>
            <a:br>
              <a:rPr lang="en-GB" sz="2800" dirty="0" smtClean="0"/>
            </a:br>
            <a:r>
              <a:rPr lang="en-GB" dirty="0" smtClean="0"/>
              <a:t/>
            </a:r>
            <a:br>
              <a:rPr lang="en-GB" dirty="0" smtClean="0"/>
            </a:br>
            <a:r>
              <a:rPr lang="en-GB" i="1" dirty="0" smtClean="0"/>
              <a:t>Guilty until proven innocent? </a:t>
            </a:r>
            <a:br>
              <a:rPr lang="en-GB" i="1" dirty="0" smtClean="0"/>
            </a:br>
            <a:r>
              <a:rPr lang="en-GB" i="1" dirty="0" smtClean="0"/>
              <a:t>Abused baby or benign causes ?</a:t>
            </a:r>
            <a:br>
              <a:rPr lang="en-GB" i="1" dirty="0" smtClean="0"/>
            </a:br>
            <a:r>
              <a:rPr lang="en-GB" i="1" dirty="0"/>
              <a:t/>
            </a:r>
            <a:br>
              <a:rPr lang="en-GB" i="1" dirty="0"/>
            </a:br>
            <a:r>
              <a:rPr lang="en-GB" dirty="0" smtClean="0"/>
              <a:t> </a:t>
            </a:r>
            <a:br>
              <a:rPr lang="en-GB" dirty="0" smtClean="0"/>
            </a:br>
            <a:r>
              <a:rPr lang="en-GB" dirty="0" smtClean="0"/>
              <a:t>	</a:t>
            </a:r>
            <a:r>
              <a:rPr lang="en-GB" sz="2800" dirty="0" smtClean="0">
                <a:solidFill>
                  <a:srgbClr val="00B050"/>
                </a:solidFill>
              </a:rPr>
              <a:t>Tweet? </a:t>
            </a:r>
            <a:br>
              <a:rPr lang="en-GB" sz="2800" dirty="0" smtClean="0">
                <a:solidFill>
                  <a:srgbClr val="00B050"/>
                </a:solidFill>
              </a:rPr>
            </a:br>
            <a:r>
              <a:rPr lang="en-GB" sz="2800" dirty="0" smtClean="0">
                <a:solidFill>
                  <a:srgbClr val="00B050"/>
                </a:solidFill>
              </a:rPr>
              <a:t>	</a:t>
            </a:r>
            <a:br>
              <a:rPr lang="en-GB" sz="2800" dirty="0" smtClean="0">
                <a:solidFill>
                  <a:srgbClr val="00B050"/>
                </a:solidFill>
              </a:rPr>
            </a:br>
            <a:r>
              <a:rPr lang="en-GB" sz="2800" dirty="0">
                <a:solidFill>
                  <a:srgbClr val="00B050"/>
                </a:solidFill>
              </a:rPr>
              <a:t>	</a:t>
            </a:r>
            <a:r>
              <a:rPr lang="en-GB" sz="2800" dirty="0" smtClean="0">
                <a:solidFill>
                  <a:srgbClr val="00B050"/>
                </a:solidFill>
              </a:rPr>
              <a:t>@</a:t>
            </a:r>
            <a:r>
              <a:rPr lang="en-GB" sz="2800" dirty="0" err="1" smtClean="0">
                <a:solidFill>
                  <a:srgbClr val="00B050"/>
                </a:solidFill>
              </a:rPr>
              <a:t>jodqc</a:t>
            </a:r>
            <a:r>
              <a:rPr lang="en-GB" sz="2800" dirty="0" smtClean="0">
                <a:solidFill>
                  <a:srgbClr val="00B050"/>
                </a:solidFill>
              </a:rPr>
              <a:t> @</a:t>
            </a:r>
            <a:r>
              <a:rPr lang="en-GB" sz="2800" dirty="0" err="1" smtClean="0">
                <a:solidFill>
                  <a:srgbClr val="00B050"/>
                </a:solidFill>
              </a:rPr>
              <a:t>Greshamcollege</a:t>
            </a:r>
            <a:r>
              <a:rPr lang="en-GB" sz="2800" dirty="0" smtClean="0">
                <a:solidFill>
                  <a:srgbClr val="00B050"/>
                </a:solidFill>
              </a:rPr>
              <a:t>  </a:t>
            </a:r>
            <a:endParaRPr sz="2800" dirty="0">
              <a:solidFill>
                <a:srgbClr val="00B050"/>
              </a:solidFill>
            </a:endParaRPr>
          </a:p>
        </p:txBody>
      </p:sp>
      <p:sp>
        <p:nvSpPr>
          <p:cNvPr id="160" name="Shape 160"/>
          <p:cNvSpPr>
            <a:spLocks noGrp="1"/>
          </p:cNvSpPr>
          <p:nvPr>
            <p:ph type="subTitle" sz="quarter" idx="1"/>
          </p:nvPr>
        </p:nvSpPr>
        <p:spPr>
          <a:xfrm>
            <a:off x="125523" y="560070"/>
            <a:ext cx="12192000" cy="1828800"/>
          </a:xfrm>
          <a:prstGeom prst="rect">
            <a:avLst/>
          </a:prstGeom>
        </p:spPr>
        <p:txBody>
          <a:bodyPr/>
          <a:lstStyle/>
          <a:p>
            <a:r>
              <a:rPr lang="en-GB" dirty="0" smtClean="0"/>
              <a:t>		</a:t>
            </a:r>
            <a:r>
              <a:rPr dirty="0" smtClean="0"/>
              <a:t>Johanne </a:t>
            </a:r>
            <a:r>
              <a:rPr dirty="0"/>
              <a:t>Delahunty qc</a:t>
            </a:r>
          </a:p>
        </p:txBody>
      </p:sp>
      <p:sp>
        <p:nvSpPr>
          <p:cNvPr id="161" name="Shape 161"/>
          <p:cNvSpPr>
            <a:spLocks noGrp="1"/>
          </p:cNvSpPr>
          <p:nvPr>
            <p:ph type="sldNum" sz="quarter" idx="4294967295"/>
          </p:nvPr>
        </p:nvSpPr>
        <p:spPr>
          <a:xfrm>
            <a:off x="12317523" y="431800"/>
            <a:ext cx="283816"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a:t>
            </a:fld>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406398" y="1267426"/>
            <a:ext cx="12192003" cy="723903"/>
          </a:xfrm>
          <a:prstGeom prst="rect">
            <a:avLst/>
          </a:prstGeom>
        </p:spPr>
        <p:txBody>
          <a:bodyPr/>
          <a:lstStyle>
            <a:lvl1pPr defTabSz="397256">
              <a:spcBef>
                <a:spcPts val="1900"/>
              </a:spcBef>
              <a:defRPr sz="4000"/>
            </a:lvl1pPr>
          </a:lstStyle>
          <a:p>
            <a:r>
              <a:rPr dirty="0" err="1"/>
              <a:t>jayden</a:t>
            </a:r>
            <a:r>
              <a:rPr dirty="0"/>
              <a:t> </a:t>
            </a:r>
            <a:r>
              <a:rPr dirty="0" err="1"/>
              <a:t>wray</a:t>
            </a:r>
            <a:endParaRPr dirty="0"/>
          </a:p>
        </p:txBody>
      </p:sp>
      <p:sp>
        <p:nvSpPr>
          <p:cNvPr id="200" name="Shape 200"/>
          <p:cNvSpPr>
            <a:spLocks noGrp="1"/>
          </p:cNvSpPr>
          <p:nvPr>
            <p:ph type="body" idx="1"/>
          </p:nvPr>
        </p:nvSpPr>
        <p:spPr>
          <a:xfrm>
            <a:off x="421738" y="2344354"/>
            <a:ext cx="12161324" cy="6921732"/>
          </a:xfrm>
          <a:prstGeom prst="rect">
            <a:avLst/>
          </a:prstGeom>
        </p:spPr>
        <p:txBody>
          <a:bodyPr anchor="t"/>
          <a:lstStyle/>
          <a:p>
            <a:pPr marL="475208" indent="-475208"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smtClean="0"/>
              <a:t>Birth</a:t>
            </a:r>
            <a:endParaRPr dirty="0"/>
          </a:p>
          <a:p>
            <a:pPr marL="475208" indent="-475208"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a:t>Clinical picture pre-collapse</a:t>
            </a:r>
          </a:p>
          <a:p>
            <a:pPr marL="475208" indent="-475208"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a:t>Receiving hospital - University College Hospital (UCH)</a:t>
            </a:r>
          </a:p>
          <a:p>
            <a:pPr marL="475208" indent="-475208"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a:t>Transfer to Great Ormond Street Hospital (GOSH)</a:t>
            </a:r>
          </a:p>
          <a:p>
            <a:pPr marL="475208" indent="-475208"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a:t>Death and Post Mortem</a:t>
            </a:r>
          </a:p>
          <a:p>
            <a:pPr marL="475208" indent="-475208"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dirty="0"/>
              <a:t>Cause of death</a:t>
            </a:r>
            <a:r>
              <a:rPr dirty="0" smtClean="0"/>
              <a:t>?</a:t>
            </a:r>
            <a:endParaRPr lang="en-GB" dirty="0" smtClean="0"/>
          </a:p>
          <a:p>
            <a:pPr marL="475208" indent="-475208" defTabSz="572516">
              <a:lnSpc>
                <a:spcPct val="100000"/>
              </a:lnSpc>
              <a:spcBef>
                <a:spcPts val="2700"/>
              </a:spcBef>
              <a:buClr>
                <a:srgbClr val="39A3D5"/>
              </a:buClr>
              <a:buSzPct val="104999"/>
              <a:buFont typeface="Avenir Next"/>
              <a:buChar char="‣"/>
              <a:defRPr sz="3600" b="0" cap="none" spc="0">
                <a:latin typeface="Avenir Next"/>
                <a:ea typeface="Avenir Next"/>
                <a:cs typeface="Avenir Next"/>
                <a:sym typeface="Avenir Next"/>
              </a:defRPr>
            </a:pPr>
            <a:r>
              <a:rPr lang="en-GB" dirty="0" smtClean="0"/>
              <a:t>Criminal and Care: the due process of law   </a:t>
            </a:r>
            <a:endParaRPr dirty="0"/>
          </a:p>
        </p:txBody>
      </p:sp>
      <p:sp>
        <p:nvSpPr>
          <p:cNvPr id="201" name="Shape 201"/>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dirty="0"/>
              <a:t>Crime &amp; punishment #2: when legal worlds collide</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body" sz="quarter" idx="1"/>
          </p:nvPr>
        </p:nvSpPr>
        <p:spPr>
          <a:prstGeom prst="rect">
            <a:avLst/>
          </a:prstGeom>
        </p:spPr>
        <p:txBody>
          <a:bodyPr/>
          <a:lstStyle>
            <a:lvl1pPr defTabSz="452627">
              <a:defRPr sz="2376" spc="99"/>
            </a:lvl1pPr>
          </a:lstStyle>
          <a:p>
            <a:r>
              <a:rPr dirty="0"/>
              <a:t>Crime &amp; punishment # 2: when legal worlds collide</a:t>
            </a:r>
          </a:p>
        </p:txBody>
      </p:sp>
      <p:sp>
        <p:nvSpPr>
          <p:cNvPr id="204" name="Shape 204"/>
          <p:cNvSpPr>
            <a:spLocks noGrp="1"/>
          </p:cNvSpPr>
          <p:nvPr>
            <p:ph type="body" idx="14"/>
          </p:nvPr>
        </p:nvSpPr>
        <p:spPr>
          <a:xfrm>
            <a:off x="406400" y="1276398"/>
            <a:ext cx="12072664" cy="827908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defTabSz="327152">
              <a:spcBef>
                <a:spcPts val="1200"/>
              </a:spcBef>
              <a:defRPr sz="3024">
                <a:solidFill>
                  <a:srgbClr val="DDDDDD"/>
                </a:solidFill>
              </a:defRPr>
            </a:pPr>
            <a:r>
              <a:rPr dirty="0"/>
              <a:t>The Community and clinical picture</a:t>
            </a:r>
          </a:p>
          <a:p>
            <a:pPr marL="292847" indent="-292847" defTabSz="327152">
              <a:lnSpc>
                <a:spcPct val="100000"/>
              </a:lnSpc>
              <a:spcBef>
                <a:spcPts val="1500"/>
              </a:spcBef>
              <a:buClr>
                <a:srgbClr val="39A3D5"/>
              </a:buClr>
              <a:buSzPct val="104999"/>
              <a:buFont typeface="Avenir Next"/>
              <a:buChar char="‣"/>
              <a:defRPr sz="2240" b="0" cap="none">
                <a:solidFill>
                  <a:srgbClr val="DDDDDD"/>
                </a:solidFill>
                <a:latin typeface="+mj-lt"/>
                <a:ea typeface="+mj-ea"/>
                <a:cs typeface="+mj-cs"/>
                <a:sym typeface="Helvetica"/>
              </a:defRPr>
            </a:pPr>
            <a:r>
              <a:rPr sz="2400" dirty="0">
                <a:solidFill>
                  <a:srgbClr val="00B050"/>
                </a:solidFill>
              </a:rPr>
              <a:t>Community</a:t>
            </a:r>
            <a:r>
              <a:rPr sz="2400" dirty="0"/>
              <a:t> : </a:t>
            </a:r>
            <a:r>
              <a:rPr sz="2400" dirty="0" smtClean="0"/>
              <a:t>a </a:t>
            </a:r>
            <a:r>
              <a:rPr sz="2400" dirty="0"/>
              <a:t>‘visible ‘baby </a:t>
            </a:r>
          </a:p>
          <a:p>
            <a:pPr marL="292847" indent="-292847" defTabSz="327152">
              <a:lnSpc>
                <a:spcPct val="100000"/>
              </a:lnSpc>
              <a:spcBef>
                <a:spcPts val="1500"/>
              </a:spcBef>
              <a:buClr>
                <a:srgbClr val="39A3D5"/>
              </a:buClr>
              <a:buSzPct val="104999"/>
              <a:buFont typeface="Avenir Next"/>
              <a:buChar char="‣"/>
              <a:defRPr sz="2240" b="0" cap="none">
                <a:solidFill>
                  <a:srgbClr val="DDDDDD"/>
                </a:solidFill>
                <a:latin typeface="+mj-lt"/>
                <a:ea typeface="+mj-ea"/>
                <a:cs typeface="+mj-cs"/>
                <a:sym typeface="Helvetica"/>
              </a:defRPr>
            </a:pPr>
            <a:r>
              <a:rPr sz="2400" dirty="0">
                <a:solidFill>
                  <a:srgbClr val="00B050"/>
                </a:solidFill>
              </a:rPr>
              <a:t>Home</a:t>
            </a:r>
            <a:r>
              <a:rPr sz="2400" dirty="0"/>
              <a:t>: Jayden had fed and gone to sleep as normal, on waking his tongue 'stuck 'to the roof of his mouth. He wouldn't feed. The parents rang the out of hours emergency medical help line and were told to take him to the GP, At some point they noticed 'fit like' movements. </a:t>
            </a:r>
          </a:p>
          <a:p>
            <a:pPr marL="292847" indent="-292847" defTabSz="327152">
              <a:lnSpc>
                <a:spcPct val="100000"/>
              </a:lnSpc>
              <a:spcBef>
                <a:spcPts val="1500"/>
              </a:spcBef>
              <a:buClr>
                <a:srgbClr val="39A3D5"/>
              </a:buClr>
              <a:buSzPct val="104999"/>
              <a:buFont typeface="Avenir Next"/>
              <a:buChar char="‣"/>
              <a:defRPr sz="2240" b="0" cap="none">
                <a:solidFill>
                  <a:srgbClr val="DDDDDD"/>
                </a:solidFill>
                <a:latin typeface="+mj-lt"/>
                <a:ea typeface="+mj-ea"/>
                <a:cs typeface="+mj-cs"/>
                <a:sym typeface="Helvetica"/>
              </a:defRPr>
            </a:pPr>
            <a:r>
              <a:rPr sz="2400" dirty="0">
                <a:solidFill>
                  <a:srgbClr val="00B050"/>
                </a:solidFill>
              </a:rPr>
              <a:t>GP</a:t>
            </a:r>
            <a:r>
              <a:rPr sz="2400" dirty="0"/>
              <a:t>: erred on the side of caution and referred the baby to </a:t>
            </a:r>
            <a:r>
              <a:rPr sz="2400" dirty="0" smtClean="0"/>
              <a:t>UCLH walk </a:t>
            </a:r>
            <a:r>
              <a:rPr sz="2400" dirty="0"/>
              <a:t>in </a:t>
            </a:r>
            <a:r>
              <a:rPr sz="2400" dirty="0" smtClean="0"/>
              <a:t>clinic</a:t>
            </a:r>
            <a:r>
              <a:rPr lang="en-GB" sz="2400" dirty="0" smtClean="0"/>
              <a:t>:</a:t>
            </a:r>
            <a:r>
              <a:rPr sz="2400" dirty="0" smtClean="0"/>
              <a:t> </a:t>
            </a:r>
            <a:r>
              <a:rPr sz="2400" dirty="0"/>
              <a:t>This wasn't seen to be a clinical emergency</a:t>
            </a:r>
          </a:p>
          <a:p>
            <a:pPr marL="292847" indent="-292847" defTabSz="327152">
              <a:lnSpc>
                <a:spcPct val="100000"/>
              </a:lnSpc>
              <a:spcBef>
                <a:spcPts val="1500"/>
              </a:spcBef>
              <a:buClr>
                <a:srgbClr val="39A3D5"/>
              </a:buClr>
              <a:buSzPct val="104999"/>
              <a:buFont typeface="Avenir Next"/>
              <a:buChar char="‣"/>
              <a:defRPr sz="2240" b="0" cap="none">
                <a:solidFill>
                  <a:srgbClr val="DDDDDD"/>
                </a:solidFill>
                <a:latin typeface="+mj-lt"/>
                <a:ea typeface="+mj-ea"/>
                <a:cs typeface="+mj-cs"/>
                <a:sym typeface="Helvetica"/>
              </a:defRPr>
            </a:pPr>
            <a:r>
              <a:rPr lang="en-GB" sz="2400" dirty="0" smtClean="0">
                <a:solidFill>
                  <a:srgbClr val="00B050"/>
                </a:solidFill>
              </a:rPr>
              <a:t>UCL</a:t>
            </a:r>
            <a:r>
              <a:rPr sz="2400" dirty="0" smtClean="0"/>
              <a:t>:</a:t>
            </a:r>
            <a:r>
              <a:rPr lang="en-GB" sz="2400" dirty="0" smtClean="0"/>
              <a:t> </a:t>
            </a:r>
            <a:r>
              <a:rPr sz="2400" dirty="0" smtClean="0"/>
              <a:t>On </a:t>
            </a:r>
            <a:r>
              <a:rPr sz="2400" dirty="0"/>
              <a:t>clinical reception Jayden showed further signs of fitting observable by nursing staff but not identified or immediately acted on by the receiving consultant </a:t>
            </a:r>
            <a:r>
              <a:rPr sz="2400" dirty="0" err="1"/>
              <a:t>paediatrician</a:t>
            </a:r>
            <a:endParaRPr sz="2400" dirty="0"/>
          </a:p>
          <a:p>
            <a:pPr marL="292847" indent="-292847" defTabSz="327152">
              <a:lnSpc>
                <a:spcPct val="100000"/>
              </a:lnSpc>
              <a:spcBef>
                <a:spcPts val="1500"/>
              </a:spcBef>
              <a:buClr>
                <a:srgbClr val="39A3D5"/>
              </a:buClr>
              <a:buSzPct val="104999"/>
              <a:buFont typeface="Avenir Next"/>
              <a:buChar char="‣"/>
              <a:defRPr sz="2240" b="0" cap="none">
                <a:solidFill>
                  <a:srgbClr val="DDDDDD"/>
                </a:solidFill>
                <a:latin typeface="+mj-lt"/>
                <a:ea typeface="+mj-ea"/>
                <a:cs typeface="+mj-cs"/>
                <a:sym typeface="Helvetica"/>
              </a:defRPr>
            </a:pPr>
            <a:r>
              <a:rPr sz="2400" dirty="0"/>
              <a:t>Jayden's condition deteriorated </a:t>
            </a:r>
            <a:r>
              <a:rPr sz="2400" dirty="0" smtClean="0"/>
              <a:t>rapidly</a:t>
            </a:r>
            <a:r>
              <a:rPr lang="en-GB" sz="2400" dirty="0" smtClean="0"/>
              <a:t>:  </a:t>
            </a:r>
            <a:r>
              <a:rPr sz="2400" dirty="0" smtClean="0"/>
              <a:t>h</a:t>
            </a:r>
            <a:r>
              <a:rPr lang="en-GB" sz="2400" dirty="0" smtClean="0"/>
              <a:t>is seizures intensified</a:t>
            </a:r>
            <a:endParaRPr sz="2400" dirty="0"/>
          </a:p>
          <a:p>
            <a:pPr marL="292847" indent="-292847" defTabSz="327152">
              <a:lnSpc>
                <a:spcPct val="100000"/>
              </a:lnSpc>
              <a:spcBef>
                <a:spcPts val="1500"/>
              </a:spcBef>
              <a:buClr>
                <a:srgbClr val="39A3D5"/>
              </a:buClr>
              <a:buSzPct val="104999"/>
              <a:buFont typeface="Avenir Next"/>
              <a:buChar char="‣"/>
              <a:defRPr sz="2240" b="0" cap="none">
                <a:solidFill>
                  <a:srgbClr val="DDDDDD"/>
                </a:solidFill>
                <a:latin typeface="+mj-lt"/>
                <a:ea typeface="+mj-ea"/>
                <a:cs typeface="+mj-cs"/>
                <a:sym typeface="Helvetica"/>
              </a:defRPr>
            </a:pPr>
            <a:r>
              <a:rPr sz="2400" dirty="0"/>
              <a:t>Jayden </a:t>
            </a:r>
            <a:r>
              <a:rPr lang="en-GB" sz="2400" dirty="0" smtClean="0"/>
              <a:t>needed </a:t>
            </a:r>
            <a:r>
              <a:rPr sz="2400" dirty="0" smtClean="0"/>
              <a:t>intubation </a:t>
            </a:r>
            <a:r>
              <a:rPr sz="2400" dirty="0"/>
              <a:t>and a skull x ray to see if emergency neurological surgery was </a:t>
            </a:r>
            <a:r>
              <a:rPr lang="en-GB" sz="2400" dirty="0" smtClean="0"/>
              <a:t>required</a:t>
            </a:r>
            <a:r>
              <a:rPr sz="2400" dirty="0" smtClean="0"/>
              <a:t>. </a:t>
            </a:r>
            <a:r>
              <a:rPr sz="2400" dirty="0"/>
              <a:t>There was a 90 minute delay in intubation, the tube was wrongly inserted and led to the collapse of a </a:t>
            </a:r>
            <a:r>
              <a:rPr sz="2400" dirty="0" smtClean="0"/>
              <a:t>lung</a:t>
            </a:r>
            <a:r>
              <a:rPr lang="en-GB" sz="2400" dirty="0" smtClean="0"/>
              <a:t> which </a:t>
            </a:r>
            <a:r>
              <a:rPr sz="2400" dirty="0" smtClean="0"/>
              <a:t>was </a:t>
            </a:r>
            <a:r>
              <a:rPr sz="2400" dirty="0"/>
              <a:t>not immediately detected</a:t>
            </a:r>
          </a:p>
          <a:p>
            <a:pPr marL="292847" indent="-292847" defTabSz="327152">
              <a:lnSpc>
                <a:spcPct val="100000"/>
              </a:lnSpc>
              <a:spcBef>
                <a:spcPts val="1500"/>
              </a:spcBef>
              <a:buClr>
                <a:srgbClr val="39A3D5"/>
              </a:buClr>
              <a:buSzPct val="104999"/>
              <a:buFont typeface="Avenir Next"/>
              <a:buChar char="‣"/>
              <a:defRPr sz="2240" b="0" cap="none">
                <a:solidFill>
                  <a:srgbClr val="DDDDDD"/>
                </a:solidFill>
                <a:latin typeface="+mj-lt"/>
                <a:ea typeface="+mj-ea"/>
                <a:cs typeface="+mj-cs"/>
                <a:sym typeface="Helvetica"/>
              </a:defRPr>
            </a:pPr>
            <a:r>
              <a:rPr sz="2400" dirty="0"/>
              <a:t>what was intended to be a 30 minute absence from </a:t>
            </a:r>
            <a:r>
              <a:rPr sz="2400" dirty="0" err="1"/>
              <a:t>paediatric</a:t>
            </a:r>
            <a:r>
              <a:rPr sz="2400" dirty="0"/>
              <a:t> care, </a:t>
            </a:r>
            <a:r>
              <a:rPr lang="en-GB" sz="2400" dirty="0" smtClean="0"/>
              <a:t>lapsed i</a:t>
            </a:r>
            <a:r>
              <a:rPr sz="2400" dirty="0" err="1" smtClean="0"/>
              <a:t>nto</a:t>
            </a:r>
            <a:r>
              <a:rPr sz="2400" dirty="0" smtClean="0"/>
              <a:t> 4 hour</a:t>
            </a:r>
            <a:r>
              <a:rPr lang="en-GB" sz="2400" dirty="0" smtClean="0"/>
              <a:t>s</a:t>
            </a:r>
            <a:r>
              <a:rPr sz="2400" dirty="0" smtClean="0"/>
              <a:t> </a:t>
            </a:r>
            <a:r>
              <a:rPr sz="2400" dirty="0"/>
              <a:t>after a skull fracture was detected and clinical concern turned to Non Accidental Injury (NAI).  </a:t>
            </a:r>
            <a:r>
              <a:rPr lang="en-GB" sz="2400" dirty="0" smtClean="0"/>
              <a:t>He was not given anti seizure meds.  Investigation of NAI became the focus   </a:t>
            </a:r>
            <a:endParaRPr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sz="quarter" idx="1"/>
          </p:nvPr>
        </p:nvSpPr>
        <p:spPr>
          <a:prstGeom prst="rect">
            <a:avLst/>
          </a:prstGeom>
        </p:spPr>
        <p:txBody>
          <a:bodyPr/>
          <a:lstStyle>
            <a:lvl1pPr defTabSz="452627">
              <a:defRPr sz="2376" spc="99"/>
            </a:lvl1pPr>
          </a:lstStyle>
          <a:p>
            <a:r>
              <a:rPr dirty="0"/>
              <a:t>Innocent until proven Guilty? </a:t>
            </a:r>
          </a:p>
        </p:txBody>
      </p:sp>
      <p:sp>
        <p:nvSpPr>
          <p:cNvPr id="207" name="Shape 207"/>
          <p:cNvSpPr>
            <a:spLocks noGrp="1"/>
          </p:cNvSpPr>
          <p:nvPr>
            <p:ph type="body" idx="14"/>
          </p:nvPr>
        </p:nvSpPr>
        <p:spPr>
          <a:xfrm>
            <a:off x="406400" y="1204911"/>
            <a:ext cx="12072664" cy="8136385"/>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defTabSz="408940">
              <a:spcBef>
                <a:spcPts val="1600"/>
              </a:spcBef>
              <a:defRPr sz="3780"/>
            </a:pPr>
            <a:r>
              <a:rPr sz="2660" u="sng" dirty="0" smtClean="0">
                <a:solidFill>
                  <a:srgbClr val="00B050"/>
                </a:solidFill>
              </a:rPr>
              <a:t>Transfer </a:t>
            </a:r>
            <a:r>
              <a:rPr sz="2660" u="sng" dirty="0">
                <a:solidFill>
                  <a:srgbClr val="00B050"/>
                </a:solidFill>
              </a:rPr>
              <a:t>to GOSH</a:t>
            </a:r>
            <a:r>
              <a:rPr sz="1679" dirty="0">
                <a:solidFill>
                  <a:srgbClr val="00B050"/>
                </a:solidFill>
              </a:rPr>
              <a:t>: </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Avenir Next Medium"/>
                <a:ea typeface="Avenir Next Medium"/>
                <a:cs typeface="Avenir Next Medium"/>
                <a:sym typeface="Avenir Next Medium"/>
              </a:defRPr>
            </a:pPr>
            <a:r>
              <a:rPr lang="en-GB" sz="2800" dirty="0" smtClean="0"/>
              <a:t>Inadequate information passed on about </a:t>
            </a:r>
            <a:r>
              <a:rPr sz="2800" dirty="0" smtClean="0"/>
              <a:t>Jayden's </a:t>
            </a:r>
            <a:r>
              <a:rPr lang="en-GB" sz="2800" dirty="0" smtClean="0"/>
              <a:t>changing </a:t>
            </a:r>
            <a:r>
              <a:rPr sz="2800" dirty="0" smtClean="0"/>
              <a:t>presentation </a:t>
            </a:r>
            <a:r>
              <a:rPr lang="en-GB" sz="2800" dirty="0" smtClean="0"/>
              <a:t>and treatment prior to transfer </a:t>
            </a:r>
            <a:r>
              <a:rPr sz="2800" dirty="0" smtClean="0"/>
              <a:t> </a:t>
            </a:r>
            <a:endParaRPr sz="2800"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Avenir Next Medium"/>
                <a:ea typeface="Avenir Next Medium"/>
                <a:cs typeface="Avenir Next Medium"/>
                <a:sym typeface="Avenir Next Medium"/>
              </a:defRPr>
            </a:pPr>
            <a:r>
              <a:rPr lang="en-GB" sz="2800" dirty="0"/>
              <a:t>Jayden's condition </a:t>
            </a:r>
            <a:r>
              <a:rPr lang="en-GB" sz="2800" dirty="0" smtClean="0"/>
              <a:t>swiftly assessed to be incompatible </a:t>
            </a:r>
            <a:r>
              <a:rPr lang="en-GB" sz="2800" dirty="0"/>
              <a:t>with life; </a:t>
            </a:r>
            <a:r>
              <a:rPr lang="en-GB" sz="2800" dirty="0" smtClean="0"/>
              <a:t>death was imminent </a:t>
            </a:r>
            <a:endParaRPr lang="en-GB" sz="2800"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Avenir Next Medium"/>
                <a:ea typeface="Avenir Next Medium"/>
                <a:cs typeface="Avenir Next Medium"/>
                <a:sym typeface="Avenir Next Medium"/>
              </a:defRPr>
            </a:pPr>
            <a:r>
              <a:rPr sz="2800" dirty="0" smtClean="0"/>
              <a:t>NAI </a:t>
            </a:r>
            <a:r>
              <a:rPr sz="2800" dirty="0"/>
              <a:t>was strongly suspected </a:t>
            </a:r>
            <a:r>
              <a:rPr lang="en-GB" sz="2800" dirty="0" smtClean="0"/>
              <a:t>: </a:t>
            </a:r>
            <a:r>
              <a:rPr lang="en-GB" sz="2800" dirty="0" smtClean="0">
                <a:solidFill>
                  <a:srgbClr val="FF0000"/>
                </a:solidFill>
              </a:rPr>
              <a:t>THE TRIAD? </a:t>
            </a:r>
            <a:r>
              <a:rPr lang="en-GB" sz="2800" dirty="0" smtClean="0"/>
              <a:t>I</a:t>
            </a:r>
            <a:r>
              <a:rPr sz="2800" dirty="0" smtClean="0"/>
              <a:t>investigations </a:t>
            </a:r>
            <a:r>
              <a:rPr sz="2800" dirty="0"/>
              <a:t>undertaken to consider that possibility. Jayden was found to have retinal haemorrhages to add to the picture presented by subdural haemorrhages and </a:t>
            </a:r>
            <a:r>
              <a:rPr sz="2800" dirty="0" smtClean="0"/>
              <a:t>encephalopathy</a:t>
            </a:r>
            <a:r>
              <a:rPr lang="en-GB" sz="2800" dirty="0" smtClean="0"/>
              <a:t> :</a:t>
            </a:r>
            <a:r>
              <a:rPr sz="2800" dirty="0" smtClean="0"/>
              <a:t> </a:t>
            </a:r>
            <a:r>
              <a:rPr sz="2800" i="1" dirty="0">
                <a:solidFill>
                  <a:srgbClr val="FF0000"/>
                </a:solidFill>
              </a:rPr>
              <a:t>' in the absence of any explanation this has all the features of inflicted head trauma’.</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Avenir Next Medium"/>
                <a:ea typeface="Avenir Next Medium"/>
                <a:cs typeface="Avenir Next Medium"/>
                <a:sym typeface="Avenir Next Medium"/>
              </a:defRPr>
            </a:pPr>
            <a:r>
              <a:rPr sz="2800" dirty="0"/>
              <a:t>Radiologist concluded that all 11 fractures detected were likely to have been caused by non accidental </a:t>
            </a:r>
            <a:r>
              <a:rPr sz="2800" dirty="0" smtClean="0"/>
              <a:t>injuries</a:t>
            </a:r>
            <a:r>
              <a:rPr lang="en-GB" sz="2800" dirty="0" smtClean="0"/>
              <a:t> :</a:t>
            </a:r>
            <a:r>
              <a:rPr sz="2800" dirty="0" smtClean="0"/>
              <a:t> </a:t>
            </a:r>
            <a:r>
              <a:rPr sz="2800" u="sng" dirty="0">
                <a:solidFill>
                  <a:srgbClr val="FF0000"/>
                </a:solidFill>
              </a:rPr>
              <a:t>specifically </a:t>
            </a:r>
            <a:r>
              <a:rPr sz="2800" u="sng" dirty="0" smtClean="0">
                <a:solidFill>
                  <a:srgbClr val="FF0000"/>
                </a:solidFill>
              </a:rPr>
              <a:t>discount</a:t>
            </a:r>
            <a:r>
              <a:rPr lang="en-GB" sz="2800" u="sng" dirty="0" err="1" smtClean="0">
                <a:solidFill>
                  <a:srgbClr val="FF0000"/>
                </a:solidFill>
              </a:rPr>
              <a:t>ing</a:t>
            </a:r>
            <a:r>
              <a:rPr sz="2800" u="sng" dirty="0" smtClean="0">
                <a:solidFill>
                  <a:srgbClr val="FF0000"/>
                </a:solidFill>
              </a:rPr>
              <a:t> </a:t>
            </a:r>
            <a:r>
              <a:rPr sz="2800" u="sng" dirty="0">
                <a:solidFill>
                  <a:srgbClr val="FF0000"/>
                </a:solidFill>
              </a:rPr>
              <a:t>metabolic bone disease as a cause</a:t>
            </a:r>
            <a:r>
              <a:rPr sz="2800" dirty="0"/>
              <a:t>. </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Avenir Next Medium"/>
                <a:ea typeface="Avenir Next Medium"/>
                <a:cs typeface="Avenir Next Medium"/>
                <a:sym typeface="Avenir Next Medium"/>
              </a:defRPr>
            </a:pPr>
            <a:r>
              <a:rPr sz="2800" dirty="0" smtClean="0"/>
              <a:t>The </a:t>
            </a:r>
            <a:r>
              <a:rPr sz="2800" dirty="0"/>
              <a:t>police and social services were notified and child protection protocols initiated. </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Avenir Next Medium"/>
                <a:ea typeface="Avenir Next Medium"/>
                <a:cs typeface="Avenir Next Medium"/>
                <a:sym typeface="Avenir Next Medium"/>
              </a:defRPr>
            </a:pPr>
            <a:r>
              <a:rPr sz="2800" dirty="0"/>
              <a:t>The parents were now under suspicion of abusing </a:t>
            </a:r>
            <a:r>
              <a:rPr lang="en-GB" sz="2800" dirty="0" err="1" smtClean="0"/>
              <a:t>th</a:t>
            </a:r>
            <a:r>
              <a:rPr sz="2800" dirty="0" err="1" smtClean="0"/>
              <a:t>eir</a:t>
            </a:r>
            <a:r>
              <a:rPr sz="2800" dirty="0" smtClean="0"/>
              <a:t> </a:t>
            </a:r>
            <a:r>
              <a:rPr sz="2800" dirty="0"/>
              <a:t>baby</a:t>
            </a:r>
            <a:r>
              <a:rPr dirty="0"/>
              <a:t>.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body" sz="quarter" idx="1"/>
          </p:nvPr>
        </p:nvSpPr>
        <p:spPr>
          <a:prstGeom prst="rect">
            <a:avLst/>
          </a:prstGeom>
        </p:spPr>
        <p:txBody>
          <a:bodyPr/>
          <a:lstStyle/>
          <a:p>
            <a:pPr defTabSz="139331">
              <a:defRPr sz="2300" spc="0">
                <a:solidFill>
                  <a:srgbClr val="A7A7A7"/>
                </a:solidFill>
                <a:latin typeface="DIN Condensed"/>
                <a:ea typeface="DIN Condensed"/>
                <a:cs typeface="DIN Condensed"/>
                <a:sym typeface="DIN Condensed"/>
              </a:defRPr>
            </a:pPr>
            <a:r>
              <a:rPr dirty="0"/>
              <a:t>Crime &amp; punishment # 2: when legal worlds collide</a:t>
            </a:r>
          </a:p>
        </p:txBody>
      </p:sp>
      <p:sp>
        <p:nvSpPr>
          <p:cNvPr id="210" name="Shape 210"/>
          <p:cNvSpPr>
            <a:spLocks noGrp="1"/>
          </p:cNvSpPr>
          <p:nvPr>
            <p:ph type="body" idx="14"/>
          </p:nvPr>
        </p:nvSpPr>
        <p:spPr>
          <a:xfrm>
            <a:off x="406400" y="1276400"/>
            <a:ext cx="12216680" cy="7575499"/>
          </a:xfrm>
          <a:prstGeom prst="rect">
            <a:avLst/>
          </a:prstGeom>
          <a:extLst>
            <a:ext uri="{C572A759-6A51-4108-AA02-DFA0A04FC94B}">
              <ma14:wrappingTextBoxFlag xmlns="" xmlns:ma14="http://schemas.microsoft.com/office/mac/drawingml/2011/main" val="1"/>
            </a:ext>
          </a:extLst>
        </p:spPr>
        <p:txBody>
          <a:bodyPr/>
          <a:lstStyle/>
          <a:p>
            <a:r>
              <a:rPr sz="3600" u="sng" dirty="0">
                <a:solidFill>
                  <a:srgbClr val="FF0000"/>
                </a:solidFill>
              </a:rPr>
              <a:t>The death: the suspicion</a:t>
            </a:r>
            <a:r>
              <a:rPr dirty="0">
                <a:solidFill>
                  <a:srgbClr val="FF0000"/>
                </a:solidFill>
              </a:rPr>
              <a:t> </a:t>
            </a:r>
          </a:p>
          <a:p>
            <a:pPr marL="444500" indent="-444500">
              <a:lnSpc>
                <a:spcPct val="100000"/>
              </a:lnSpc>
              <a:spcBef>
                <a:spcPts val="2800"/>
              </a:spcBef>
              <a:buClr>
                <a:srgbClr val="39A3D5"/>
              </a:buClr>
              <a:buSzPct val="104999"/>
              <a:buFont typeface="Avenir Next"/>
              <a:buChar char="‣"/>
              <a:defRPr sz="3400" b="0" cap="none">
                <a:solidFill>
                  <a:srgbClr val="DDDDDD"/>
                </a:solidFill>
                <a:latin typeface="Avenir Next Medium"/>
                <a:ea typeface="Avenir Next Medium"/>
                <a:cs typeface="Avenir Next Medium"/>
                <a:sym typeface="Avenir Next Medium"/>
              </a:defRPr>
            </a:pPr>
            <a:r>
              <a:rPr lang="en-GB" dirty="0" smtClean="0"/>
              <a:t>O</a:t>
            </a:r>
            <a:r>
              <a:rPr dirty="0" smtClean="0"/>
              <a:t>n </a:t>
            </a:r>
            <a:r>
              <a:rPr dirty="0"/>
              <a:t>23.7.09 the parents were arrested at GOSH at Jayden's bedside on suspicion of GBH. </a:t>
            </a:r>
            <a:endParaRPr sz="3600" dirty="0"/>
          </a:p>
          <a:p>
            <a:pPr marL="444500" indent="-444500">
              <a:lnSpc>
                <a:spcPct val="100000"/>
              </a:lnSpc>
              <a:spcBef>
                <a:spcPts val="2800"/>
              </a:spcBef>
              <a:buClr>
                <a:srgbClr val="39A3D5"/>
              </a:buClr>
              <a:buSzPct val="104999"/>
              <a:buFont typeface="Avenir Next"/>
              <a:buChar char="‣"/>
              <a:defRPr sz="3400" b="0" cap="none">
                <a:solidFill>
                  <a:srgbClr val="DDDDDD"/>
                </a:solidFill>
                <a:latin typeface="Avenir Next Medium"/>
                <a:ea typeface="Avenir Next Medium"/>
                <a:cs typeface="Avenir Next Medium"/>
                <a:sym typeface="Avenir Next Medium"/>
              </a:defRPr>
            </a:pPr>
            <a:r>
              <a:rPr dirty="0"/>
              <a:t>They never saw Jayden again. </a:t>
            </a:r>
          </a:p>
          <a:p>
            <a:pPr marL="444500" indent="-444500">
              <a:lnSpc>
                <a:spcPct val="100000"/>
              </a:lnSpc>
              <a:spcBef>
                <a:spcPts val="2800"/>
              </a:spcBef>
              <a:buClr>
                <a:srgbClr val="39A3D5"/>
              </a:buClr>
              <a:buSzPct val="104999"/>
              <a:buFont typeface="Avenir Next"/>
              <a:buChar char="‣"/>
              <a:defRPr sz="3400" b="0" cap="none">
                <a:solidFill>
                  <a:srgbClr val="DDDDDD"/>
                </a:solidFill>
                <a:latin typeface="Avenir Next Medium"/>
                <a:ea typeface="Avenir Next Medium"/>
                <a:cs typeface="Avenir Next Medium"/>
                <a:sym typeface="Avenir Next Medium"/>
              </a:defRPr>
            </a:pPr>
            <a:r>
              <a:rPr dirty="0"/>
              <a:t>Jayden was christened and died at GOSH on 25th July 2009.</a:t>
            </a:r>
          </a:p>
          <a:p>
            <a:pPr marL="444500" indent="-444500">
              <a:lnSpc>
                <a:spcPct val="100000"/>
              </a:lnSpc>
              <a:spcBef>
                <a:spcPts val="2800"/>
              </a:spcBef>
              <a:buClr>
                <a:srgbClr val="39A3D5"/>
              </a:buClr>
              <a:buSzPct val="104999"/>
              <a:buFont typeface="Avenir Next"/>
              <a:buChar char="‣"/>
              <a:defRPr sz="3400" b="0" cap="none">
                <a:solidFill>
                  <a:srgbClr val="DDDDDD"/>
                </a:solidFill>
                <a:latin typeface="Avenir Next Medium"/>
                <a:ea typeface="Avenir Next Medium"/>
                <a:cs typeface="Avenir Next Medium"/>
                <a:sym typeface="Avenir Next Medium"/>
              </a:defRPr>
            </a:pPr>
            <a:r>
              <a:rPr dirty="0"/>
              <a:t>No parent or family member was allowed to be present. </a:t>
            </a:r>
          </a:p>
          <a:p>
            <a:pPr marL="444500" indent="-444500">
              <a:lnSpc>
                <a:spcPct val="100000"/>
              </a:lnSpc>
              <a:spcBef>
                <a:spcPts val="2800"/>
              </a:spcBef>
              <a:buClr>
                <a:srgbClr val="39A3D5"/>
              </a:buClr>
              <a:buSzPct val="104999"/>
              <a:buFont typeface="Avenir Next"/>
              <a:buChar char="‣"/>
              <a:defRPr sz="3400" b="0" cap="none">
                <a:solidFill>
                  <a:srgbClr val="DDDDDD"/>
                </a:solidFill>
                <a:latin typeface="Avenir Next Medium"/>
                <a:ea typeface="Avenir Next Medium"/>
                <a:cs typeface="Avenir Next Medium"/>
                <a:sym typeface="Avenir Next Medium"/>
              </a:defRPr>
            </a:pPr>
            <a:r>
              <a:rPr lang="en-GB" dirty="0" smtClean="0"/>
              <a:t>The parents</a:t>
            </a:r>
            <a:r>
              <a:rPr dirty="0" smtClean="0"/>
              <a:t> </a:t>
            </a:r>
            <a:r>
              <a:rPr dirty="0"/>
              <a:t>home was a crime scene</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body" sz="quarter" idx="1"/>
          </p:nvPr>
        </p:nvSpPr>
        <p:spPr>
          <a:prstGeom prst="rect">
            <a:avLst/>
          </a:prstGeom>
        </p:spPr>
        <p:txBody>
          <a:bodyPr/>
          <a:lstStyle/>
          <a:p>
            <a:pPr defTabSz="139331">
              <a:defRPr sz="2300" spc="0">
                <a:solidFill>
                  <a:srgbClr val="A7A7A7"/>
                </a:solidFill>
                <a:latin typeface="DIN Condensed"/>
                <a:ea typeface="DIN Condensed"/>
                <a:cs typeface="DIN Condensed"/>
                <a:sym typeface="DIN Condensed"/>
              </a:defRPr>
            </a:pPr>
            <a:r>
              <a:rPr dirty="0"/>
              <a:t>Crime &amp; punishment # 2: when legal worlds collide</a:t>
            </a:r>
          </a:p>
        </p:txBody>
      </p:sp>
      <p:sp>
        <p:nvSpPr>
          <p:cNvPr id="213" name="Shape 213"/>
          <p:cNvSpPr>
            <a:spLocks noGrp="1"/>
          </p:cNvSpPr>
          <p:nvPr>
            <p:ph type="body" idx="14"/>
          </p:nvPr>
        </p:nvSpPr>
        <p:spPr>
          <a:xfrm>
            <a:off x="406400" y="1204391"/>
            <a:ext cx="12216680" cy="8784978"/>
          </a:xfrm>
          <a:prstGeom prst="rect">
            <a:avLst/>
          </a:prstGeom>
          <a:extLst>
            <a:ext uri="{C572A759-6A51-4108-AA02-DFA0A04FC94B}">
              <ma14:wrappingTextBoxFlag xmlns="" xmlns:ma14="http://schemas.microsoft.com/office/mac/drawingml/2011/main" val="1"/>
            </a:ext>
          </a:extLst>
        </p:spPr>
        <p:txBody>
          <a:bodyPr>
            <a:normAutofit fontScale="85000" lnSpcReduction="10000"/>
          </a:bodyPr>
          <a:lstStyle/>
          <a:p>
            <a:pPr defTabSz="368045">
              <a:spcBef>
                <a:spcPts val="1400"/>
              </a:spcBef>
              <a:defRPr sz="2394" u="sng"/>
            </a:pPr>
            <a:r>
              <a:rPr sz="2800" dirty="0">
                <a:solidFill>
                  <a:srgbClr val="FF0000"/>
                </a:solidFill>
              </a:rPr>
              <a:t>The post </a:t>
            </a:r>
            <a:r>
              <a:rPr sz="2800" dirty="0" smtClean="0">
                <a:solidFill>
                  <a:srgbClr val="FF0000"/>
                </a:solidFill>
              </a:rPr>
              <a:t>mortem</a:t>
            </a:r>
            <a:r>
              <a:rPr lang="en-GB" sz="2800" dirty="0" smtClean="0">
                <a:solidFill>
                  <a:srgbClr val="FF0000"/>
                </a:solidFill>
              </a:rPr>
              <a:t> : </a:t>
            </a:r>
            <a:r>
              <a:rPr lang="en-GB" sz="2800" dirty="0" smtClean="0">
                <a:solidFill>
                  <a:srgbClr val="00B050"/>
                </a:solidFill>
              </a:rPr>
              <a:t>a tale of two paediatric pathologists </a:t>
            </a:r>
            <a:endParaRPr sz="2800" dirty="0">
              <a:solidFill>
                <a:srgbClr val="00B050"/>
              </a:solidFill>
            </a:endParaRPr>
          </a:p>
          <a:p>
            <a:pPr marL="280034" indent="-280034" defTabSz="368045">
              <a:lnSpc>
                <a:spcPct val="100000"/>
              </a:lnSpc>
              <a:spcBef>
                <a:spcPts val="1700"/>
              </a:spcBef>
              <a:buClr>
                <a:srgbClr val="39A3D5"/>
              </a:buClr>
              <a:buSzPct val="104999"/>
              <a:buFont typeface="Avenir Next"/>
              <a:buChar char="‣"/>
              <a:defRPr sz="2142" b="0" cap="none">
                <a:solidFill>
                  <a:srgbClr val="DDDDDD"/>
                </a:solidFill>
                <a:latin typeface="Avenir Next Medium"/>
                <a:ea typeface="Avenir Next Medium"/>
                <a:cs typeface="Avenir Next Medium"/>
                <a:sym typeface="Avenir Next Medium"/>
              </a:defRPr>
            </a:pPr>
            <a:r>
              <a:rPr sz="3200" dirty="0" err="1">
                <a:solidFill>
                  <a:srgbClr val="00B050"/>
                </a:solidFill>
              </a:rPr>
              <a:t>Dr</a:t>
            </a:r>
            <a:r>
              <a:rPr sz="3200" dirty="0">
                <a:solidFill>
                  <a:srgbClr val="00B050"/>
                </a:solidFill>
              </a:rPr>
              <a:t> Scheimberg </a:t>
            </a:r>
            <a:r>
              <a:rPr lang="en-GB" sz="3200" dirty="0" smtClean="0"/>
              <a:t>(i</a:t>
            </a:r>
            <a:r>
              <a:rPr sz="3200" dirty="0" err="1" smtClean="0"/>
              <a:t>nstructed</a:t>
            </a:r>
            <a:r>
              <a:rPr sz="3200" dirty="0" smtClean="0"/>
              <a:t> </a:t>
            </a:r>
            <a:r>
              <a:rPr sz="3200" dirty="0"/>
              <a:t>by the </a:t>
            </a:r>
            <a:r>
              <a:rPr sz="3200" dirty="0" smtClean="0"/>
              <a:t>corner</a:t>
            </a:r>
            <a:r>
              <a:rPr lang="en-GB" sz="3200" dirty="0" smtClean="0"/>
              <a:t>) </a:t>
            </a:r>
            <a:r>
              <a:rPr sz="3200" dirty="0" smtClean="0"/>
              <a:t>detected </a:t>
            </a:r>
            <a:r>
              <a:rPr sz="3200" dirty="0"/>
              <a:t>radiological signs of rickets on the GOSH X rays which were confirmed by her physical examination of the ribs and skull.</a:t>
            </a:r>
          </a:p>
          <a:p>
            <a:pPr marL="280034" indent="-280034" defTabSz="368045">
              <a:lnSpc>
                <a:spcPct val="100000"/>
              </a:lnSpc>
              <a:spcBef>
                <a:spcPts val="1700"/>
              </a:spcBef>
              <a:buClr>
                <a:srgbClr val="39A3D5"/>
              </a:buClr>
              <a:buSzPct val="104999"/>
              <a:buFont typeface="Avenir Next"/>
              <a:buChar char="‣"/>
              <a:defRPr sz="2142" b="0" cap="none">
                <a:solidFill>
                  <a:srgbClr val="DDDDDD"/>
                </a:solidFill>
                <a:latin typeface="Avenir Next Medium"/>
                <a:ea typeface="Avenir Next Medium"/>
                <a:cs typeface="Avenir Next Medium"/>
                <a:sym typeface="Avenir Next Medium"/>
              </a:defRPr>
            </a:pPr>
            <a:r>
              <a:rPr sz="3200" dirty="0"/>
              <a:t>she deliberately snapped one of the ribs to assess its strength. She described easily snapping it with her fingers by a flicking/twisting </a:t>
            </a:r>
            <a:r>
              <a:rPr sz="3200" dirty="0" smtClean="0"/>
              <a:t>motion</a:t>
            </a:r>
            <a:r>
              <a:rPr lang="en-GB" sz="3200" dirty="0" smtClean="0"/>
              <a:t> :</a:t>
            </a:r>
            <a:r>
              <a:rPr sz="3200" dirty="0" smtClean="0"/>
              <a:t> </a:t>
            </a:r>
            <a:r>
              <a:rPr sz="3200" i="1" dirty="0"/>
              <a:t>‘brittle</a:t>
            </a:r>
            <a:r>
              <a:rPr sz="3200" i="1" dirty="0" smtClean="0"/>
              <a:t>’</a:t>
            </a:r>
            <a:r>
              <a:rPr lang="en-GB" sz="3200" i="1" dirty="0" smtClean="0"/>
              <a:t> </a:t>
            </a:r>
            <a:r>
              <a:rPr sz="3200" i="1" dirty="0" smtClean="0"/>
              <a:t> </a:t>
            </a:r>
            <a:r>
              <a:rPr sz="3200" i="1" dirty="0"/>
              <a:t>‘too easy to crack’. </a:t>
            </a:r>
          </a:p>
          <a:p>
            <a:pPr marL="280034" indent="-280034" defTabSz="368045">
              <a:lnSpc>
                <a:spcPct val="100000"/>
              </a:lnSpc>
              <a:spcBef>
                <a:spcPts val="1700"/>
              </a:spcBef>
              <a:buClr>
                <a:srgbClr val="39A3D5"/>
              </a:buClr>
              <a:buSzPct val="104999"/>
              <a:buFont typeface="Avenir Next"/>
              <a:buChar char="‣"/>
              <a:defRPr sz="2142" b="0" cap="none">
                <a:solidFill>
                  <a:srgbClr val="DDDDDD"/>
                </a:solidFill>
                <a:latin typeface="Avenir Next Medium"/>
                <a:ea typeface="Avenir Next Medium"/>
                <a:cs typeface="Avenir Next Medium"/>
                <a:sym typeface="Avenir Next Medium"/>
              </a:defRPr>
            </a:pPr>
            <a:r>
              <a:rPr lang="en-GB" sz="3200" dirty="0" smtClean="0"/>
              <a:t>She </a:t>
            </a:r>
            <a:r>
              <a:rPr sz="3200" dirty="0" smtClean="0"/>
              <a:t>initiated </a:t>
            </a:r>
            <a:r>
              <a:rPr sz="3200" dirty="0"/>
              <a:t>requests for Vitamin D testing of Jayden and his mother </a:t>
            </a:r>
            <a:r>
              <a:rPr lang="en-GB" sz="3200" dirty="0" smtClean="0"/>
              <a:t>.She f</a:t>
            </a:r>
            <a:r>
              <a:rPr sz="3200" dirty="0" smtClean="0"/>
              <a:t>aced </a:t>
            </a:r>
            <a:r>
              <a:rPr sz="3200" dirty="0"/>
              <a:t>subsequent police criticisms in the criminal trial for so doing. It was suggested she had gone beyond her remit as a pathologist. </a:t>
            </a:r>
            <a:endParaRPr lang="en-GB" sz="3200" dirty="0" smtClean="0"/>
          </a:p>
          <a:p>
            <a:pPr marL="280034" indent="-280034" defTabSz="368045">
              <a:lnSpc>
                <a:spcPct val="100000"/>
              </a:lnSpc>
              <a:spcBef>
                <a:spcPts val="1700"/>
              </a:spcBef>
              <a:buClr>
                <a:srgbClr val="39A3D5"/>
              </a:buClr>
              <a:buSzPct val="104999"/>
              <a:buFont typeface="Avenir Next"/>
              <a:buChar char="‣"/>
              <a:defRPr sz="2142" b="0" cap="none">
                <a:solidFill>
                  <a:srgbClr val="DDDDDD"/>
                </a:solidFill>
                <a:latin typeface="Avenir Next Medium"/>
                <a:ea typeface="Avenir Next Medium"/>
                <a:cs typeface="Avenir Next Medium"/>
                <a:sym typeface="Avenir Next Medium"/>
              </a:defRPr>
            </a:pPr>
            <a:r>
              <a:rPr lang="en-GB" sz="3200" dirty="0">
                <a:solidFill>
                  <a:srgbClr val="00B050"/>
                </a:solidFill>
              </a:rPr>
              <a:t>Dr Scheimberg </a:t>
            </a:r>
            <a:r>
              <a:rPr lang="en-GB" sz="3200" dirty="0"/>
              <a:t>concluded that the </a:t>
            </a:r>
            <a:r>
              <a:rPr lang="en-GB" sz="3200" dirty="0">
                <a:solidFill>
                  <a:srgbClr val="FF0000"/>
                </a:solidFill>
              </a:rPr>
              <a:t>death was as a result of hypoxic ischemic injury (brain injury as a result of inadequate oxygen supply): cause of death undetermined in the context of severe Vitamin D deficiency and rickets </a:t>
            </a:r>
            <a:r>
              <a:rPr lang="en-GB" sz="3200" dirty="0"/>
              <a:t/>
            </a:r>
            <a:br>
              <a:rPr lang="en-GB" sz="3200" dirty="0"/>
            </a:br>
            <a:endParaRPr sz="3200" dirty="0" smtClean="0"/>
          </a:p>
          <a:p>
            <a:pPr marL="280034" indent="-280034" defTabSz="368045">
              <a:lnSpc>
                <a:spcPct val="100000"/>
              </a:lnSpc>
              <a:spcBef>
                <a:spcPts val="1700"/>
              </a:spcBef>
              <a:buClr>
                <a:srgbClr val="39A3D5"/>
              </a:buClr>
              <a:buSzPct val="104999"/>
              <a:buFont typeface="Avenir Next"/>
              <a:buChar char="‣"/>
              <a:defRPr sz="2142" b="0" cap="none">
                <a:solidFill>
                  <a:srgbClr val="DDDDDD"/>
                </a:solidFill>
                <a:latin typeface="Avenir Next Medium"/>
                <a:ea typeface="Avenir Next Medium"/>
                <a:cs typeface="Avenir Next Medium"/>
                <a:sym typeface="Avenir Next Medium"/>
              </a:defRPr>
            </a:pPr>
            <a:r>
              <a:rPr sz="3200" dirty="0" err="1" smtClean="0">
                <a:solidFill>
                  <a:srgbClr val="00B050"/>
                </a:solidFill>
              </a:rPr>
              <a:t>Dr</a:t>
            </a:r>
            <a:r>
              <a:rPr sz="3200" dirty="0" smtClean="0">
                <a:solidFill>
                  <a:srgbClr val="00B050"/>
                </a:solidFill>
              </a:rPr>
              <a:t> Cary </a:t>
            </a:r>
            <a:r>
              <a:rPr lang="en-GB" sz="3200" dirty="0" smtClean="0">
                <a:solidFill>
                  <a:srgbClr val="00B050"/>
                </a:solidFill>
              </a:rPr>
              <a:t>( </a:t>
            </a:r>
            <a:r>
              <a:rPr sz="3200" dirty="0" smtClean="0"/>
              <a:t>instructed by the metropolitan police) attended the post mortem because of </a:t>
            </a:r>
            <a:r>
              <a:rPr lang="en-GB" sz="3200" dirty="0" smtClean="0"/>
              <a:t>medic, social service and </a:t>
            </a:r>
            <a:r>
              <a:rPr sz="3200" dirty="0" smtClean="0"/>
              <a:t>police concerns that Jayden had died o</a:t>
            </a:r>
            <a:r>
              <a:rPr lang="en-GB" sz="3200" dirty="0" smtClean="0"/>
              <a:t>f</a:t>
            </a:r>
            <a:r>
              <a:rPr sz="3200" dirty="0" smtClean="0"/>
              <a:t> unnatural causes. </a:t>
            </a:r>
            <a:r>
              <a:rPr sz="3300" dirty="0" smtClean="0"/>
              <a:t>He concluded that </a:t>
            </a:r>
            <a:r>
              <a:rPr sz="3300" dirty="0" smtClean="0">
                <a:solidFill>
                  <a:srgbClr val="FF0000"/>
                </a:solidFill>
              </a:rPr>
              <a:t>Jayden died as a result of non accidental injuries (shake/ impact). </a:t>
            </a:r>
          </a:p>
          <a:p>
            <a:pPr marL="280034" indent="-280034" defTabSz="368045">
              <a:lnSpc>
                <a:spcPct val="100000"/>
              </a:lnSpc>
              <a:spcBef>
                <a:spcPts val="1700"/>
              </a:spcBef>
              <a:buClr>
                <a:srgbClr val="39A3D5"/>
              </a:buClr>
              <a:buSzPct val="104999"/>
              <a:buFont typeface="Avenir Next"/>
              <a:buChar char="‣"/>
              <a:defRPr sz="2142" b="0" cap="none">
                <a:solidFill>
                  <a:srgbClr val="DDDDDD"/>
                </a:solidFill>
                <a:latin typeface="Avenir Next Medium"/>
                <a:ea typeface="Avenir Next Medium"/>
                <a:cs typeface="Avenir Next Medium"/>
                <a:sym typeface="Avenir Next Medium"/>
              </a:defRPr>
            </a:pPr>
            <a:r>
              <a:rPr dirty="0" smtClean="0"/>
              <a:t/>
            </a:r>
            <a:br>
              <a:rPr dirty="0" smtClean="0"/>
            </a:b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 name="PlaceholderImage.png"/>
          <p:cNvPicPr>
            <a:picLocks noGrp="1" noChangeAspect="1"/>
          </p:cNvPicPr>
          <p:nvPr>
            <p:ph type="pic" idx="13"/>
          </p:nvPr>
        </p:nvPicPr>
        <p:blipFill>
          <a:blip r:embed="rId2">
            <a:extLst/>
          </a:blip>
          <a:stretch>
            <a:fillRect/>
          </a:stretch>
        </p:blipFill>
        <p:spPr>
          <a:xfrm>
            <a:off x="3046016" y="1348408"/>
            <a:ext cx="5486401" cy="7797801"/>
          </a:xfrm>
          <a:prstGeom prst="rect">
            <a:avLst/>
          </a:prstGeom>
        </p:spPr>
      </p:pic>
      <p:pic>
        <p:nvPicPr>
          <p:cNvPr id="216" name="image4.png"/>
          <p:cNvPicPr>
            <a:picLocks noChangeAspect="1"/>
          </p:cNvPicPr>
          <p:nvPr/>
        </p:nvPicPr>
        <p:blipFill>
          <a:blip r:embed="rId3">
            <a:extLst/>
          </a:blip>
          <a:stretch>
            <a:fillRect/>
          </a:stretch>
        </p:blipFill>
        <p:spPr>
          <a:xfrm>
            <a:off x="3061855" y="196280"/>
            <a:ext cx="7128793" cy="9273183"/>
          </a:xfrm>
          <a:prstGeom prst="rect">
            <a:avLst/>
          </a:prstGeom>
          <a:ln w="12700">
            <a:miter lim="400000"/>
          </a:ln>
        </p:spPr>
      </p:pic>
    </p:spTree>
  </p:cSld>
  <p:clrMapOvr>
    <a:masterClrMapping/>
  </p:clrMapOvr>
  <p:transition spd="med"/>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body" sz="quarter" idx="1"/>
          </p:nvPr>
        </p:nvSpPr>
        <p:spPr>
          <a:xfrm>
            <a:off x="437080" y="1331590"/>
            <a:ext cx="11176001" cy="457201"/>
          </a:xfrm>
          <a:prstGeom prst="rect">
            <a:avLst/>
          </a:prstGeom>
        </p:spPr>
        <p:txBody>
          <a:bodyPr/>
          <a:lstStyle>
            <a:lvl1pPr defTabSz="452627">
              <a:defRPr sz="2376" u="sng" spc="99"/>
            </a:lvl1pPr>
          </a:lstStyle>
          <a:p>
            <a:r>
              <a:rPr dirty="0">
                <a:solidFill>
                  <a:srgbClr val="00B050"/>
                </a:solidFill>
              </a:rPr>
              <a:t>The criminal </a:t>
            </a:r>
            <a:r>
              <a:rPr dirty="0" smtClean="0">
                <a:solidFill>
                  <a:srgbClr val="00B050"/>
                </a:solidFill>
              </a:rPr>
              <a:t>trial</a:t>
            </a:r>
            <a:r>
              <a:rPr lang="en-GB" dirty="0" smtClean="0">
                <a:solidFill>
                  <a:srgbClr val="00B050"/>
                </a:solidFill>
              </a:rPr>
              <a:t> : 2009- dec 2011</a:t>
            </a:r>
            <a:endParaRPr dirty="0">
              <a:solidFill>
                <a:srgbClr val="00B050"/>
              </a:solidFill>
            </a:endParaRPr>
          </a:p>
        </p:txBody>
      </p:sp>
      <p:sp>
        <p:nvSpPr>
          <p:cNvPr id="223" name="Shape 223"/>
          <p:cNvSpPr>
            <a:spLocks noGrp="1"/>
          </p:cNvSpPr>
          <p:nvPr>
            <p:ph type="body" idx="14"/>
          </p:nvPr>
        </p:nvSpPr>
        <p:spPr>
          <a:xfrm>
            <a:off x="358056" y="1864020"/>
            <a:ext cx="12288688" cy="7647508"/>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marL="328929" indent="-328929" defTabSz="432308">
              <a:lnSpc>
                <a:spcPct val="100000"/>
              </a:lnSpc>
              <a:spcBef>
                <a:spcPts val="2000"/>
              </a:spcBef>
              <a:buClr>
                <a:srgbClr val="39A3D5"/>
              </a:buClr>
              <a:buSzPct val="104999"/>
              <a:buFont typeface="Avenir Next"/>
              <a:buChar char="‣"/>
              <a:defRPr sz="2516" b="0" cap="none">
                <a:solidFill>
                  <a:srgbClr val="DDDDDD"/>
                </a:solidFill>
                <a:latin typeface="+mj-lt"/>
                <a:ea typeface="+mj-ea"/>
                <a:cs typeface="+mj-cs"/>
                <a:sym typeface="Helvetica"/>
              </a:defRPr>
            </a:pPr>
            <a:r>
              <a:rPr sz="2800" dirty="0"/>
              <a:t>Chana Al-Alas was by the time of the trial, 19, and Rohan Wray, 22. They had lived under the shadow of suspicion for over 2 years.</a:t>
            </a:r>
          </a:p>
          <a:p>
            <a:pPr marL="328929" indent="-328929" defTabSz="432308">
              <a:lnSpc>
                <a:spcPct val="100000"/>
              </a:lnSpc>
              <a:spcBef>
                <a:spcPts val="2000"/>
              </a:spcBef>
              <a:buClr>
                <a:srgbClr val="39A3D5"/>
              </a:buClr>
              <a:buSzPct val="104999"/>
              <a:buFont typeface="Avenir Next"/>
              <a:buChar char="‣"/>
              <a:defRPr sz="2516" b="0" cap="none">
                <a:solidFill>
                  <a:srgbClr val="DDDDDD"/>
                </a:solidFill>
                <a:latin typeface="+mj-lt"/>
                <a:ea typeface="+mj-ea"/>
                <a:cs typeface="+mj-cs"/>
                <a:sym typeface="Helvetica"/>
              </a:defRPr>
            </a:pPr>
            <a:r>
              <a:rPr sz="2800" dirty="0">
                <a:solidFill>
                  <a:srgbClr val="FF0000"/>
                </a:solidFill>
              </a:rPr>
              <a:t>Crown case </a:t>
            </a:r>
            <a:r>
              <a:rPr sz="2800" dirty="0">
                <a:solidFill>
                  <a:srgbClr val="00B050"/>
                </a:solidFill>
              </a:rPr>
              <a:t>based on their experts</a:t>
            </a:r>
            <a:r>
              <a:rPr sz="2800" dirty="0"/>
              <a:t>: The prosecution said the brain damage could only have been caused by the trauma of Jayden having been shaken or his head having been hit against something. </a:t>
            </a:r>
            <a:r>
              <a:rPr lang="en-GB" sz="2800" dirty="0" smtClean="0"/>
              <a:t>They relied on the TRIAD of injuries. Whilst some fractures could have arisen from rickets, the skull fracture and metaphyseal fractures to the arm and leg and 2 others were NAI  </a:t>
            </a:r>
            <a:r>
              <a:rPr sz="2800" dirty="0" smtClean="0"/>
              <a:t> </a:t>
            </a:r>
            <a:endParaRPr sz="2800" dirty="0"/>
          </a:p>
          <a:p>
            <a:pPr marL="328929" indent="-328929" defTabSz="432308">
              <a:lnSpc>
                <a:spcPct val="100000"/>
              </a:lnSpc>
              <a:spcBef>
                <a:spcPts val="2000"/>
              </a:spcBef>
              <a:buClr>
                <a:srgbClr val="39A3D5"/>
              </a:buClr>
              <a:buSzPct val="104999"/>
              <a:buFont typeface="Avenir Next"/>
              <a:buChar char="‣"/>
              <a:defRPr sz="2516" b="0" cap="none">
                <a:solidFill>
                  <a:srgbClr val="DDDDDD"/>
                </a:solidFill>
                <a:latin typeface="+mj-lt"/>
                <a:ea typeface="+mj-ea"/>
                <a:cs typeface="+mj-cs"/>
                <a:sym typeface="Helvetica"/>
              </a:defRPr>
            </a:pPr>
            <a:r>
              <a:rPr sz="2800" dirty="0" err="1">
                <a:solidFill>
                  <a:srgbClr val="FF0000"/>
                </a:solidFill>
              </a:rPr>
              <a:t>Defence</a:t>
            </a:r>
            <a:r>
              <a:rPr sz="2800" dirty="0">
                <a:solidFill>
                  <a:srgbClr val="FF0000"/>
                </a:solidFill>
              </a:rPr>
              <a:t> case </a:t>
            </a:r>
            <a:r>
              <a:rPr sz="2800" dirty="0">
                <a:solidFill>
                  <a:srgbClr val="00B050"/>
                </a:solidFill>
              </a:rPr>
              <a:t>based on their experts</a:t>
            </a:r>
            <a:r>
              <a:rPr sz="2800" dirty="0"/>
              <a:t>: Jayden had undiagnosed Vitamin D deficiency </a:t>
            </a:r>
            <a:r>
              <a:rPr lang="en-GB" sz="2800" dirty="0" smtClean="0"/>
              <a:t>in life </a:t>
            </a:r>
            <a:r>
              <a:rPr sz="2800" dirty="0" smtClean="0"/>
              <a:t>causing </a:t>
            </a:r>
            <a:r>
              <a:rPr sz="2800" dirty="0"/>
              <a:t>rickets. </a:t>
            </a:r>
            <a:r>
              <a:rPr lang="en-GB" sz="2800" dirty="0" smtClean="0"/>
              <a:t>He had </a:t>
            </a:r>
            <a:r>
              <a:rPr sz="2800" dirty="0" smtClean="0"/>
              <a:t>weak</a:t>
            </a:r>
            <a:r>
              <a:rPr lang="en-GB" sz="2800" dirty="0" err="1" smtClean="0"/>
              <a:t>ened</a:t>
            </a:r>
            <a:r>
              <a:rPr lang="en-GB" sz="2800" dirty="0" smtClean="0"/>
              <a:t> </a:t>
            </a:r>
            <a:r>
              <a:rPr sz="2800" dirty="0" smtClean="0"/>
              <a:t>bones</a:t>
            </a:r>
            <a:r>
              <a:rPr sz="2800" dirty="0"/>
              <a:t>, including a weak skull, and </a:t>
            </a:r>
            <a:r>
              <a:rPr lang="en-GB" sz="2800" dirty="0" smtClean="0"/>
              <a:t>normal handling </a:t>
            </a:r>
            <a:r>
              <a:rPr sz="2800" dirty="0" smtClean="0"/>
              <a:t>could </a:t>
            </a:r>
            <a:r>
              <a:rPr sz="2800" dirty="0"/>
              <a:t>have caused the </a:t>
            </a:r>
            <a:r>
              <a:rPr sz="2800" dirty="0" smtClean="0"/>
              <a:t>fractures</a:t>
            </a:r>
            <a:r>
              <a:rPr lang="en-GB" sz="2800" dirty="0" smtClean="0"/>
              <a:t>. RH by raised ICP, SHD and brain dysfunction through seizures and hypoxia</a:t>
            </a:r>
          </a:p>
          <a:p>
            <a:pPr marL="328929" indent="-328929" defTabSz="432308">
              <a:lnSpc>
                <a:spcPct val="100000"/>
              </a:lnSpc>
              <a:spcBef>
                <a:spcPts val="2000"/>
              </a:spcBef>
              <a:buClr>
                <a:srgbClr val="39A3D5"/>
              </a:buClr>
              <a:buSzPct val="104999"/>
              <a:buFont typeface="Avenir Next"/>
              <a:buChar char="‣"/>
              <a:defRPr sz="2516" b="0" cap="none">
                <a:solidFill>
                  <a:srgbClr val="DDDDDD"/>
                </a:solidFill>
                <a:latin typeface="+mj-lt"/>
                <a:ea typeface="+mj-ea"/>
                <a:cs typeface="+mj-cs"/>
                <a:sym typeface="Helvetica"/>
              </a:defRPr>
            </a:pPr>
            <a:r>
              <a:rPr sz="2800" dirty="0" smtClean="0"/>
              <a:t>The </a:t>
            </a:r>
            <a:r>
              <a:rPr sz="2800" dirty="0"/>
              <a:t>Old Bailey court heard that Jayden died from brain damage and </a:t>
            </a:r>
            <a:r>
              <a:rPr lang="en-GB" sz="2800" dirty="0" smtClean="0"/>
              <a:t>brain </a:t>
            </a:r>
            <a:r>
              <a:rPr sz="2800" dirty="0" smtClean="0"/>
              <a:t>swelling </a:t>
            </a:r>
            <a:r>
              <a:rPr sz="2800" dirty="0"/>
              <a:t>but nearly 60 medical, professional and expert witnesses were unable to agree the cause.</a:t>
            </a:r>
          </a:p>
          <a:p>
            <a:pPr marL="328929" indent="-328929" defTabSz="432308">
              <a:lnSpc>
                <a:spcPct val="100000"/>
              </a:lnSpc>
              <a:spcBef>
                <a:spcPts val="2000"/>
              </a:spcBef>
              <a:buClr>
                <a:srgbClr val="39A3D5"/>
              </a:buClr>
              <a:buSzPct val="104999"/>
              <a:buFont typeface="Avenir Next"/>
              <a:buChar char="‣"/>
              <a:defRPr sz="2516" b="0" cap="none">
                <a:solidFill>
                  <a:srgbClr val="DDDDDD"/>
                </a:solidFill>
                <a:latin typeface="+mj-lt"/>
                <a:ea typeface="+mj-ea"/>
                <a:cs typeface="+mj-cs"/>
                <a:sym typeface="Helvetica"/>
              </a:defRPr>
            </a:pPr>
            <a:r>
              <a:rPr sz="2800" dirty="0"/>
              <a:t>On </a:t>
            </a:r>
            <a:r>
              <a:rPr sz="2800" dirty="0">
                <a:solidFill>
                  <a:srgbClr val="00B050"/>
                </a:solidFill>
              </a:rPr>
              <a:t>9</a:t>
            </a:r>
            <a:r>
              <a:rPr sz="2800" baseline="30092" dirty="0">
                <a:solidFill>
                  <a:srgbClr val="00B050"/>
                </a:solidFill>
              </a:rPr>
              <a:t>th</a:t>
            </a:r>
            <a:r>
              <a:rPr sz="2800" dirty="0">
                <a:solidFill>
                  <a:srgbClr val="00B050"/>
                </a:solidFill>
              </a:rPr>
              <a:t> December 2011, a jury returned not guilty verdicts</a:t>
            </a:r>
            <a:r>
              <a:rPr sz="2800" dirty="0"/>
              <a:t> on the direction of the judge after prosecutors withdrew the charges</a:t>
            </a:r>
            <a:r>
              <a:rPr sz="2800" dirty="0" smtClean="0"/>
              <a:t>.</a:t>
            </a:r>
            <a:endParaRPr sz="2800" dirty="0"/>
          </a:p>
        </p:txBody>
      </p:sp>
      <p:sp>
        <p:nvSpPr>
          <p:cNvPr id="224" name="Shape 224"/>
          <p:cNvSpPr/>
          <p:nvPr/>
        </p:nvSpPr>
        <p:spPr>
          <a:xfrm>
            <a:off x="400071" y="446368"/>
            <a:ext cx="8726116"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body" sz="quarter" idx="1"/>
          </p:nvPr>
        </p:nvSpPr>
        <p:spPr>
          <a:xfrm>
            <a:off x="513781" y="1151923"/>
            <a:ext cx="11176001" cy="457201"/>
          </a:xfrm>
          <a:prstGeom prst="rect">
            <a:avLst/>
          </a:prstGeom>
        </p:spPr>
        <p:txBody>
          <a:bodyPr/>
          <a:lstStyle>
            <a:lvl1pPr defTabSz="452627">
              <a:defRPr sz="2376" u="sng" spc="99"/>
            </a:lvl1pPr>
          </a:lstStyle>
          <a:p>
            <a:r>
              <a:rPr lang="en-GB" dirty="0" smtClean="0">
                <a:solidFill>
                  <a:srgbClr val="00B050"/>
                </a:solidFill>
              </a:rPr>
              <a:t>In the meantime </a:t>
            </a:r>
            <a:r>
              <a:rPr dirty="0" smtClean="0">
                <a:solidFill>
                  <a:srgbClr val="00B050"/>
                </a:solidFill>
              </a:rPr>
              <a:t>A </a:t>
            </a:r>
            <a:r>
              <a:rPr dirty="0">
                <a:solidFill>
                  <a:srgbClr val="00B050"/>
                </a:solidFill>
              </a:rPr>
              <a:t>child </a:t>
            </a:r>
            <a:r>
              <a:rPr lang="en-GB" dirty="0" smtClean="0">
                <a:solidFill>
                  <a:srgbClr val="00B050"/>
                </a:solidFill>
              </a:rPr>
              <a:t>had been </a:t>
            </a:r>
            <a:r>
              <a:rPr dirty="0" smtClean="0">
                <a:solidFill>
                  <a:srgbClr val="00B050"/>
                </a:solidFill>
              </a:rPr>
              <a:t>born </a:t>
            </a:r>
            <a:r>
              <a:rPr dirty="0">
                <a:solidFill>
                  <a:srgbClr val="00B050"/>
                </a:solidFill>
              </a:rPr>
              <a:t>: </a:t>
            </a:r>
            <a:r>
              <a:rPr dirty="0" smtClean="0">
                <a:solidFill>
                  <a:srgbClr val="00B050"/>
                </a:solidFill>
              </a:rPr>
              <a:t>Jayda</a:t>
            </a:r>
            <a:r>
              <a:rPr lang="en-GB" dirty="0" smtClean="0">
                <a:solidFill>
                  <a:srgbClr val="00B050"/>
                </a:solidFill>
              </a:rPr>
              <a:t> oct 2010 </a:t>
            </a:r>
            <a:endParaRPr dirty="0">
              <a:solidFill>
                <a:srgbClr val="00B050"/>
              </a:solidFill>
            </a:endParaRPr>
          </a:p>
        </p:txBody>
      </p:sp>
      <p:sp>
        <p:nvSpPr>
          <p:cNvPr id="219" name="Shape 219"/>
          <p:cNvSpPr>
            <a:spLocks noGrp="1"/>
          </p:cNvSpPr>
          <p:nvPr>
            <p:ph type="body" idx="14"/>
          </p:nvPr>
        </p:nvSpPr>
        <p:spPr>
          <a:xfrm>
            <a:off x="453762" y="1609124"/>
            <a:ext cx="12288688" cy="8144476"/>
          </a:xfrm>
          <a:prstGeom prst="rect">
            <a:avLst/>
          </a:prstGeom>
          <a:extLst>
            <a:ext uri="{C572A759-6A51-4108-AA02-DFA0A04FC94B}">
              <ma14:wrappingTextBoxFlag xmlns="" xmlns:ma14="http://schemas.microsoft.com/office/mac/drawingml/2011/main" val="1"/>
            </a:ext>
          </a:extLst>
        </p:spPr>
        <p:txBody>
          <a:bodyPr>
            <a:noAutofit/>
          </a:bodyPr>
          <a:lstStyle/>
          <a:p>
            <a:pPr marL="254149" indent="-254149" defTabSz="315468">
              <a:lnSpc>
                <a:spcPct val="100000"/>
              </a:lnSpc>
              <a:spcBef>
                <a:spcPts val="2400"/>
              </a:spcBef>
              <a:buClr>
                <a:srgbClr val="39A3D5"/>
              </a:buClr>
              <a:buSzPct val="104999"/>
              <a:buFont typeface="Avenir Next"/>
              <a:buChar char="‣"/>
              <a:defRPr sz="1944" b="0" cap="none">
                <a:solidFill>
                  <a:srgbClr val="DDDDDD"/>
                </a:solidFill>
                <a:latin typeface="+mj-lt"/>
                <a:ea typeface="+mj-ea"/>
                <a:cs typeface="+mj-cs"/>
                <a:sym typeface="Helvetica"/>
              </a:defRPr>
            </a:pPr>
            <a:r>
              <a:rPr sz="2400" dirty="0"/>
              <a:t>Chana and Rohan </a:t>
            </a:r>
            <a:r>
              <a:rPr sz="2400" dirty="0" smtClean="0"/>
              <a:t>remained </a:t>
            </a:r>
            <a:r>
              <a:rPr sz="2400" dirty="0"/>
              <a:t>a </a:t>
            </a:r>
            <a:r>
              <a:rPr sz="2400" dirty="0" smtClean="0"/>
              <a:t>couple. </a:t>
            </a:r>
            <a:r>
              <a:rPr sz="2400" dirty="0"/>
              <a:t>Chana became pregnant. Social services were informed of her pregnancy by the health </a:t>
            </a:r>
            <a:r>
              <a:rPr sz="2400" dirty="0" smtClean="0"/>
              <a:t>services. </a:t>
            </a:r>
            <a:r>
              <a:rPr sz="2400" dirty="0"/>
              <a:t>This was and is normal procedure.</a:t>
            </a:r>
          </a:p>
          <a:p>
            <a:pPr marL="254149" indent="-254149" defTabSz="315468">
              <a:lnSpc>
                <a:spcPct val="100000"/>
              </a:lnSpc>
              <a:spcBef>
                <a:spcPts val="2400"/>
              </a:spcBef>
              <a:buClr>
                <a:srgbClr val="39A3D5"/>
              </a:buClr>
              <a:buSzPct val="104999"/>
              <a:buFont typeface="Avenir Next"/>
              <a:buChar char="‣"/>
              <a:defRPr sz="1944" b="0" cap="none">
                <a:solidFill>
                  <a:srgbClr val="DDDDDD"/>
                </a:solidFill>
                <a:latin typeface="+mj-lt"/>
                <a:ea typeface="+mj-ea"/>
                <a:cs typeface="+mj-cs"/>
                <a:sym typeface="Helvetica"/>
              </a:defRPr>
            </a:pPr>
            <a:r>
              <a:rPr sz="2400" dirty="0" smtClean="0"/>
              <a:t>Social </a:t>
            </a:r>
            <a:r>
              <a:rPr sz="2400" dirty="0"/>
              <a:t>Services </a:t>
            </a:r>
            <a:r>
              <a:rPr lang="en-GB" sz="2400" dirty="0" smtClean="0"/>
              <a:t> </a:t>
            </a:r>
            <a:r>
              <a:rPr sz="2400" dirty="0" smtClean="0"/>
              <a:t>care </a:t>
            </a:r>
            <a:r>
              <a:rPr sz="2400" dirty="0"/>
              <a:t>plan </a:t>
            </a:r>
            <a:r>
              <a:rPr lang="en-GB" sz="2400" dirty="0" smtClean="0"/>
              <a:t>was</a:t>
            </a:r>
            <a:r>
              <a:rPr sz="2400" dirty="0" smtClean="0"/>
              <a:t> </a:t>
            </a:r>
            <a:r>
              <a:rPr sz="2400" dirty="0"/>
              <a:t>immediate removal of the baby at birth  </a:t>
            </a:r>
            <a:endParaRPr lang="en-GB" sz="2400" dirty="0" smtClean="0"/>
          </a:p>
          <a:p>
            <a:pPr marL="254149" indent="-254149" defTabSz="315468">
              <a:lnSpc>
                <a:spcPct val="100000"/>
              </a:lnSpc>
              <a:spcBef>
                <a:spcPts val="2400"/>
              </a:spcBef>
              <a:buClr>
                <a:srgbClr val="39A3D5"/>
              </a:buClr>
              <a:buSzPct val="104999"/>
              <a:buFont typeface="Avenir Next"/>
              <a:buChar char="‣"/>
              <a:defRPr sz="1944" b="0" cap="none">
                <a:solidFill>
                  <a:srgbClr val="DDDDDD"/>
                </a:solidFill>
                <a:latin typeface="+mj-lt"/>
                <a:ea typeface="+mj-ea"/>
                <a:cs typeface="+mj-cs"/>
                <a:sym typeface="Helvetica"/>
              </a:defRPr>
            </a:pPr>
            <a:r>
              <a:rPr sz="2400" dirty="0" smtClean="0">
                <a:solidFill>
                  <a:srgbClr val="00B050"/>
                </a:solidFill>
              </a:rPr>
              <a:t>Jayda </a:t>
            </a:r>
            <a:r>
              <a:rPr sz="2400" dirty="0">
                <a:solidFill>
                  <a:srgbClr val="00B050"/>
                </a:solidFill>
              </a:rPr>
              <a:t>was born to the couple on 17th October 2010. </a:t>
            </a:r>
          </a:p>
          <a:p>
            <a:pPr marL="254149" indent="-254149" defTabSz="315468">
              <a:lnSpc>
                <a:spcPct val="100000"/>
              </a:lnSpc>
              <a:spcBef>
                <a:spcPts val="2400"/>
              </a:spcBef>
              <a:buClr>
                <a:srgbClr val="39A3D5"/>
              </a:buClr>
              <a:buSzPct val="104999"/>
              <a:buFont typeface="Avenir Next"/>
              <a:buChar char="‣"/>
              <a:defRPr sz="1944" b="0" cap="none">
                <a:solidFill>
                  <a:srgbClr val="DDDDDD"/>
                </a:solidFill>
                <a:latin typeface="+mj-lt"/>
                <a:ea typeface="+mj-ea"/>
                <a:cs typeface="+mj-cs"/>
                <a:sym typeface="Helvetica"/>
              </a:defRPr>
            </a:pPr>
            <a:r>
              <a:rPr sz="2400" dirty="0"/>
              <a:t>Chana </a:t>
            </a:r>
            <a:r>
              <a:rPr lang="en-GB" sz="2400" dirty="0" smtClean="0"/>
              <a:t>, aged 18, </a:t>
            </a:r>
            <a:r>
              <a:rPr sz="2400" dirty="0" smtClean="0"/>
              <a:t>was </a:t>
            </a:r>
            <a:r>
              <a:rPr sz="2400" dirty="0"/>
              <a:t>compelled by social services, the hospital and the police to give birth in isolation </a:t>
            </a:r>
            <a:r>
              <a:rPr lang="en-GB" sz="2400" dirty="0" smtClean="0"/>
              <a:t>, neither Rohan nor </a:t>
            </a:r>
            <a:r>
              <a:rPr sz="2400" dirty="0" smtClean="0"/>
              <a:t>any </a:t>
            </a:r>
            <a:r>
              <a:rPr sz="2400" dirty="0"/>
              <a:t>family member </a:t>
            </a:r>
            <a:r>
              <a:rPr lang="en-GB" sz="2400" dirty="0" smtClean="0"/>
              <a:t> permitted </a:t>
            </a:r>
            <a:r>
              <a:rPr sz="2400" dirty="0" smtClean="0"/>
              <a:t>to </a:t>
            </a:r>
            <a:r>
              <a:rPr sz="2400" dirty="0"/>
              <a:t>support her, witness the birth or to hold the baby. </a:t>
            </a:r>
          </a:p>
          <a:p>
            <a:pPr marL="254149" indent="-254149" defTabSz="315468">
              <a:lnSpc>
                <a:spcPct val="100000"/>
              </a:lnSpc>
              <a:spcBef>
                <a:spcPts val="2400"/>
              </a:spcBef>
              <a:buClr>
                <a:srgbClr val="39A3D5"/>
              </a:buClr>
              <a:buSzPct val="104999"/>
              <a:buFont typeface="Avenir Next"/>
              <a:buChar char="‣"/>
              <a:defRPr sz="1944" b="0" cap="none">
                <a:solidFill>
                  <a:srgbClr val="DDDDDD"/>
                </a:solidFill>
                <a:latin typeface="+mj-lt"/>
                <a:ea typeface="+mj-ea"/>
                <a:cs typeface="+mj-cs"/>
                <a:sym typeface="Helvetica"/>
              </a:defRPr>
            </a:pPr>
            <a:r>
              <a:rPr sz="2400" dirty="0" smtClean="0"/>
              <a:t>Jayda </a:t>
            </a:r>
            <a:r>
              <a:rPr sz="2400" dirty="0"/>
              <a:t>was removed; literally, at birth into </a:t>
            </a:r>
            <a:r>
              <a:rPr sz="2400" dirty="0">
                <a:solidFill>
                  <a:srgbClr val="00B050"/>
                </a:solidFill>
              </a:rPr>
              <a:t>police protection</a:t>
            </a:r>
            <a:r>
              <a:rPr sz="2400" dirty="0"/>
              <a:t>. </a:t>
            </a:r>
          </a:p>
          <a:p>
            <a:pPr marL="254149" indent="-254149" defTabSz="315468">
              <a:lnSpc>
                <a:spcPct val="100000"/>
              </a:lnSpc>
              <a:spcBef>
                <a:spcPts val="2400"/>
              </a:spcBef>
              <a:buClr>
                <a:srgbClr val="39A3D5"/>
              </a:buClr>
              <a:buSzPct val="104999"/>
              <a:buFont typeface="Avenir Next"/>
              <a:buChar char="‣"/>
              <a:defRPr sz="1944" b="0" cap="none">
                <a:solidFill>
                  <a:srgbClr val="DDDDDD"/>
                </a:solidFill>
                <a:latin typeface="+mj-lt"/>
                <a:ea typeface="+mj-ea"/>
                <a:cs typeface="+mj-cs"/>
                <a:sym typeface="Helvetica"/>
              </a:defRPr>
            </a:pPr>
            <a:r>
              <a:rPr sz="2400" dirty="0"/>
              <a:t>Chana was not allowed to hold </a:t>
            </a:r>
            <a:r>
              <a:rPr sz="2400" dirty="0" smtClean="0"/>
              <a:t>her </a:t>
            </a:r>
            <a:r>
              <a:rPr sz="2400" dirty="0"/>
              <a:t>new born baby and was only given a picture to have at the insistence of her mid wife. </a:t>
            </a:r>
          </a:p>
          <a:p>
            <a:pPr marL="254149" indent="-254149" defTabSz="315468">
              <a:lnSpc>
                <a:spcPct val="100000"/>
              </a:lnSpc>
              <a:spcBef>
                <a:spcPts val="2400"/>
              </a:spcBef>
              <a:buClr>
                <a:srgbClr val="39A3D5"/>
              </a:buClr>
              <a:buSzPct val="104999"/>
              <a:buFont typeface="Avenir Next"/>
              <a:buChar char="‣"/>
              <a:defRPr sz="1944" b="0" cap="none">
                <a:solidFill>
                  <a:srgbClr val="DDDDDD"/>
                </a:solidFill>
                <a:latin typeface="+mj-lt"/>
                <a:ea typeface="+mj-ea"/>
                <a:cs typeface="+mj-cs"/>
                <a:sym typeface="Helvetica"/>
              </a:defRPr>
            </a:pPr>
            <a:r>
              <a:rPr sz="2400" dirty="0"/>
              <a:t>The local authority applied to the family </a:t>
            </a:r>
            <a:r>
              <a:rPr sz="2400" dirty="0">
                <a:solidFill>
                  <a:srgbClr val="00B050"/>
                </a:solidFill>
              </a:rPr>
              <a:t>court </a:t>
            </a:r>
            <a:r>
              <a:rPr sz="2400" dirty="0" smtClean="0">
                <a:solidFill>
                  <a:srgbClr val="00B050"/>
                </a:solidFill>
              </a:rPr>
              <a:t>for, </a:t>
            </a:r>
            <a:r>
              <a:rPr sz="2400" dirty="0">
                <a:solidFill>
                  <a:srgbClr val="00B050"/>
                </a:solidFill>
              </a:rPr>
              <a:t>and were granted, interim Protective Orders</a:t>
            </a:r>
            <a:r>
              <a:rPr sz="2400" dirty="0"/>
              <a:t> </a:t>
            </a:r>
            <a:r>
              <a:rPr lang="en-GB" sz="2400" dirty="0" smtClean="0"/>
              <a:t>.</a:t>
            </a:r>
          </a:p>
          <a:p>
            <a:pPr marL="254149" indent="-254149" defTabSz="315468">
              <a:lnSpc>
                <a:spcPct val="100000"/>
              </a:lnSpc>
              <a:spcBef>
                <a:spcPts val="2400"/>
              </a:spcBef>
              <a:buClr>
                <a:srgbClr val="39A3D5"/>
              </a:buClr>
              <a:buSzPct val="104999"/>
              <a:buFont typeface="Avenir Next"/>
              <a:buChar char="‣"/>
              <a:defRPr sz="1944" b="0" cap="none">
                <a:solidFill>
                  <a:srgbClr val="DDDDDD"/>
                </a:solidFill>
                <a:latin typeface="+mj-lt"/>
                <a:ea typeface="+mj-ea"/>
                <a:cs typeface="+mj-cs"/>
                <a:sym typeface="Helvetica"/>
              </a:defRPr>
            </a:pPr>
            <a:r>
              <a:rPr sz="2400" dirty="0" smtClean="0"/>
              <a:t>Jayda </a:t>
            </a:r>
            <a:r>
              <a:rPr sz="2400" dirty="0">
                <a:solidFill>
                  <a:srgbClr val="00B050"/>
                </a:solidFill>
              </a:rPr>
              <a:t>remained in care </a:t>
            </a:r>
            <a:r>
              <a:rPr sz="2400" dirty="0">
                <a:solidFill>
                  <a:schemeClr val="tx2"/>
                </a:solidFill>
              </a:rPr>
              <a:t>throughout the criminal and family </a:t>
            </a:r>
            <a:r>
              <a:rPr sz="2400" dirty="0" smtClean="0">
                <a:solidFill>
                  <a:schemeClr val="tx2"/>
                </a:solidFill>
              </a:rPr>
              <a:t>proceedings</a:t>
            </a:r>
            <a:r>
              <a:rPr lang="en-GB" sz="2400" dirty="0" smtClean="0">
                <a:solidFill>
                  <a:schemeClr val="tx2"/>
                </a:solidFill>
              </a:rPr>
              <a:t> with s</a:t>
            </a:r>
            <a:r>
              <a:rPr sz="2400" dirty="0" err="1" smtClean="0">
                <a:solidFill>
                  <a:schemeClr val="tx2"/>
                </a:solidFill>
              </a:rPr>
              <a:t>upervised</a:t>
            </a:r>
            <a:r>
              <a:rPr sz="2400" dirty="0" smtClean="0">
                <a:solidFill>
                  <a:schemeClr val="tx2"/>
                </a:solidFill>
              </a:rPr>
              <a:t> access</a:t>
            </a:r>
            <a:endParaRPr lang="en-GB" sz="2400" dirty="0" smtClean="0">
              <a:solidFill>
                <a:schemeClr val="tx2"/>
              </a:solidFill>
            </a:endParaRPr>
          </a:p>
          <a:p>
            <a:pPr marL="254149" indent="-254149" defTabSz="315468">
              <a:lnSpc>
                <a:spcPct val="100000"/>
              </a:lnSpc>
              <a:spcBef>
                <a:spcPts val="2400"/>
              </a:spcBef>
              <a:buClr>
                <a:srgbClr val="39A3D5"/>
              </a:buClr>
              <a:buSzPct val="104999"/>
              <a:buFont typeface="Avenir Next"/>
              <a:buChar char="‣"/>
              <a:defRPr sz="1944" b="0" cap="none">
                <a:solidFill>
                  <a:srgbClr val="DDDDDD"/>
                </a:solidFill>
                <a:latin typeface="+mj-lt"/>
                <a:ea typeface="+mj-ea"/>
                <a:cs typeface="+mj-cs"/>
                <a:sym typeface="Helvetica"/>
              </a:defRPr>
            </a:pPr>
            <a:r>
              <a:rPr lang="en-GB" sz="2400" dirty="0" smtClean="0">
                <a:solidFill>
                  <a:srgbClr val="00B050"/>
                </a:solidFill>
              </a:rPr>
              <a:t>Jayda did not return to the parents after the Not Guilty verdict was returned </a:t>
            </a:r>
            <a:r>
              <a:rPr sz="2400" dirty="0" smtClean="0">
                <a:solidFill>
                  <a:srgbClr val="00B050"/>
                </a:solidFill>
              </a:rPr>
              <a:t>   </a:t>
            </a:r>
            <a:endParaRPr sz="2400" dirty="0">
              <a:solidFill>
                <a:srgbClr val="00B050"/>
              </a:solidFill>
            </a:endParaRPr>
          </a:p>
        </p:txBody>
      </p:sp>
      <p:sp>
        <p:nvSpPr>
          <p:cNvPr id="220" name="Shape 220"/>
          <p:cNvSpPr/>
          <p:nvPr/>
        </p:nvSpPr>
        <p:spPr>
          <a:xfrm>
            <a:off x="453762" y="377459"/>
            <a:ext cx="8726116"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extLst>
      <p:ext uri="{BB962C8B-B14F-4D97-AF65-F5344CB8AC3E}">
        <p14:creationId xmlns:p14="http://schemas.microsoft.com/office/powerpoint/2010/main" val="108415168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r>
              <a:rPr lang="en-GB" dirty="0" smtClean="0">
                <a:solidFill>
                  <a:srgbClr val="FF0000"/>
                </a:solidFill>
              </a:rPr>
              <a:t>Abused baby or benign causes? </a:t>
            </a:r>
            <a:endParaRPr lang="en-GB" dirty="0">
              <a:solidFill>
                <a:srgbClr val="FF0000"/>
              </a:solidFill>
            </a:endParaRPr>
          </a:p>
        </p:txBody>
      </p:sp>
      <p:sp>
        <p:nvSpPr>
          <p:cNvPr id="6" name="Picture Placeholder 2"/>
          <p:cNvSpPr>
            <a:spLocks noGrp="1"/>
          </p:cNvSpPr>
          <p:nvPr>
            <p:ph type="body" sz="half" idx="14"/>
          </p:nvPr>
        </p:nvSpPr>
        <p:spPr>
          <a:xfrm>
            <a:off x="141891" y="1103587"/>
            <a:ext cx="12691240" cy="7748314"/>
          </a:xfrm>
          <a:gradFill>
            <a:gsLst>
              <a:gs pos="0">
                <a:schemeClr val="accent1">
                  <a:lumMod val="5000"/>
                  <a:lumOff val="95000"/>
                </a:schemeClr>
              </a:gs>
              <a:gs pos="74000">
                <a:schemeClr val="accent1">
                  <a:lumMod val="69000"/>
                </a:schemeClr>
              </a:gs>
              <a:gs pos="91000">
                <a:schemeClr val="accent1">
                  <a:lumMod val="45000"/>
                  <a:lumOff val="55000"/>
                </a:schemeClr>
              </a:gs>
              <a:gs pos="100000">
                <a:schemeClr val="accent1">
                  <a:lumMod val="30000"/>
                  <a:lumOff val="70000"/>
                </a:schemeClr>
              </a:gs>
            </a:gsLst>
            <a:lin ang="5400000" scaled="1"/>
          </a:gradFill>
          <a:effectLst>
            <a:softEdge rad="127000"/>
          </a:effectLst>
        </p:spPr>
        <p:txBody>
          <a:bodyPr/>
          <a:lstStyle/>
          <a:p>
            <a:endParaRPr lang="en-GB" sz="4000" dirty="0" smtClean="0">
              <a:solidFill>
                <a:srgbClr val="00B050"/>
              </a:solidFill>
            </a:endParaRPr>
          </a:p>
          <a:p>
            <a:r>
              <a:rPr lang="en-GB" sz="4000" dirty="0" smtClean="0">
                <a:solidFill>
                  <a:srgbClr val="00B050"/>
                </a:solidFill>
              </a:rPr>
              <a:t>	Question 1</a:t>
            </a:r>
            <a:r>
              <a:rPr lang="en-GB" sz="4000" dirty="0" smtClean="0"/>
              <a:t>: </a:t>
            </a:r>
          </a:p>
          <a:p>
            <a:r>
              <a:rPr lang="en-GB" sz="3600" i="1" dirty="0" smtClean="0">
                <a:solidFill>
                  <a:schemeClr val="tx1"/>
                </a:solidFill>
              </a:rPr>
              <a:t>	how can experts in the same discipline 	examine the same baby with the same medical 	history and come to such divergent 	conclusions re Cause of death and NAI 	fractures ?</a:t>
            </a:r>
            <a:r>
              <a:rPr lang="en-GB" sz="3600" i="1" dirty="0" smtClean="0"/>
              <a:t> </a:t>
            </a:r>
          </a:p>
          <a:p>
            <a:endParaRPr lang="en-GB" sz="4000" dirty="0" smtClean="0"/>
          </a:p>
          <a:p>
            <a:r>
              <a:rPr lang="en-GB" sz="4000" dirty="0" smtClean="0">
                <a:solidFill>
                  <a:srgbClr val="00B050"/>
                </a:solidFill>
              </a:rPr>
              <a:t>	Question 2</a:t>
            </a:r>
            <a:r>
              <a:rPr lang="en-GB" sz="4000" dirty="0" smtClean="0"/>
              <a:t>: </a:t>
            </a:r>
          </a:p>
          <a:p>
            <a:r>
              <a:rPr lang="en-GB" sz="3600" i="1" dirty="0" smtClean="0">
                <a:solidFill>
                  <a:schemeClr val="tx1"/>
                </a:solidFill>
              </a:rPr>
              <a:t>	why was the criminal verdict not enough 	for Jayda to go home? </a:t>
            </a:r>
            <a:endParaRPr lang="en-GB" sz="3600" i="1" dirty="0">
              <a:solidFill>
                <a:schemeClr val="tx1"/>
              </a:solidFill>
            </a:endParaRPr>
          </a:p>
        </p:txBody>
      </p:sp>
    </p:spTree>
    <p:extLst>
      <p:ext uri="{BB962C8B-B14F-4D97-AF65-F5344CB8AC3E}">
        <p14:creationId xmlns:p14="http://schemas.microsoft.com/office/powerpoint/2010/main" val="9861950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mtClean="0"/>
              <a:t>19</a:t>
            </a:fld>
            <a:endParaRPr dirty="0"/>
          </a:p>
        </p:txBody>
      </p:sp>
      <p:sp>
        <p:nvSpPr>
          <p:cNvPr id="173" name="Shape 173"/>
          <p:cNvSpPr/>
          <p:nvPr/>
        </p:nvSpPr>
        <p:spPr>
          <a:xfrm>
            <a:off x="949569" y="1072055"/>
            <a:ext cx="11643947" cy="7355860"/>
          </a:xfrm>
          <a:prstGeom prst="rect">
            <a:avLst/>
          </a:prstGeom>
          <a:solidFill>
            <a:schemeClr val="tx1"/>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3200" b="0" u="sng">
                <a:solidFill>
                  <a:srgbClr val="919191"/>
                </a:solidFill>
              </a:defRPr>
            </a:pPr>
            <a:r>
              <a:rPr dirty="0">
                <a:solidFill>
                  <a:srgbClr val="00B050"/>
                </a:solidFill>
              </a:rPr>
              <a:t>Crime</a:t>
            </a:r>
            <a:r>
              <a:rPr u="none" dirty="0"/>
              <a:t>: Has the defendant committed a </a:t>
            </a:r>
            <a:r>
              <a:rPr u="none" dirty="0">
                <a:solidFill>
                  <a:srgbClr val="FF0000"/>
                </a:solidFill>
              </a:rPr>
              <a:t>criminal offence</a:t>
            </a:r>
            <a:r>
              <a:rPr u="none" dirty="0"/>
              <a:t> against the victim or not? The outcome is specific to the adult </a:t>
            </a:r>
            <a:r>
              <a:rPr u="none" dirty="0">
                <a:solidFill>
                  <a:srgbClr val="FF0000"/>
                </a:solidFill>
              </a:rPr>
              <a:t>defendant</a:t>
            </a:r>
            <a:r>
              <a:rPr u="none" dirty="0"/>
              <a:t>: </a:t>
            </a:r>
            <a:r>
              <a:rPr u="none" dirty="0">
                <a:solidFill>
                  <a:srgbClr val="00B050"/>
                </a:solidFill>
              </a:rPr>
              <a:t>conviction or </a:t>
            </a:r>
            <a:r>
              <a:rPr u="none" dirty="0" smtClean="0">
                <a:solidFill>
                  <a:srgbClr val="00B050"/>
                </a:solidFill>
              </a:rPr>
              <a:t>acquittal</a:t>
            </a:r>
            <a:r>
              <a:rPr lang="en-GB" u="none" dirty="0" smtClean="0">
                <a:solidFill>
                  <a:srgbClr val="00B050"/>
                </a:solidFill>
              </a:rPr>
              <a:t>,</a:t>
            </a:r>
            <a:r>
              <a:rPr u="none" dirty="0" smtClean="0"/>
              <a:t> </a:t>
            </a:r>
            <a:r>
              <a:rPr u="none" dirty="0"/>
              <a:t>prison or freedom. </a:t>
            </a:r>
            <a:r>
              <a:rPr lang="en-GB" u="none" dirty="0" smtClean="0"/>
              <a:t> </a:t>
            </a:r>
          </a:p>
          <a:p>
            <a:pPr>
              <a:defRPr sz="3200" b="0" u="sng">
                <a:solidFill>
                  <a:srgbClr val="919191"/>
                </a:solidFill>
              </a:defRPr>
            </a:pPr>
            <a:r>
              <a:rPr lang="en-GB" dirty="0" smtClean="0"/>
              <a:t>Judge and jury </a:t>
            </a:r>
          </a:p>
          <a:p>
            <a:pPr>
              <a:defRPr sz="3200" b="0" u="sng">
                <a:solidFill>
                  <a:srgbClr val="919191"/>
                </a:solidFill>
              </a:defRPr>
            </a:pPr>
            <a:r>
              <a:rPr lang="en-GB" dirty="0" smtClean="0">
                <a:solidFill>
                  <a:srgbClr val="FFC000"/>
                </a:solidFill>
              </a:rPr>
              <a:t>99:1  Beyond Reasonable Doubt </a:t>
            </a:r>
          </a:p>
          <a:p>
            <a:pPr>
              <a:defRPr sz="3200" b="0" u="sng">
                <a:solidFill>
                  <a:srgbClr val="919191"/>
                </a:solidFill>
              </a:defRPr>
            </a:pPr>
            <a:r>
              <a:rPr lang="en-GB" dirty="0" smtClean="0">
                <a:solidFill>
                  <a:schemeClr val="tx2"/>
                </a:solidFill>
              </a:rPr>
              <a:t>V.</a:t>
            </a:r>
          </a:p>
          <a:p>
            <a:pPr>
              <a:defRPr sz="3200" b="0" u="sng">
                <a:solidFill>
                  <a:srgbClr val="919191"/>
                </a:solidFill>
              </a:defRPr>
            </a:pPr>
            <a:r>
              <a:rPr lang="en-GB" dirty="0" smtClean="0">
                <a:solidFill>
                  <a:srgbClr val="00B050"/>
                </a:solidFill>
              </a:rPr>
              <a:t>F</a:t>
            </a:r>
            <a:r>
              <a:rPr dirty="0" err="1" smtClean="0">
                <a:solidFill>
                  <a:srgbClr val="00B050"/>
                </a:solidFill>
              </a:rPr>
              <a:t>amily</a:t>
            </a:r>
            <a:r>
              <a:rPr u="none" dirty="0"/>
              <a:t>: Has a </a:t>
            </a:r>
            <a:r>
              <a:rPr u="none" dirty="0">
                <a:solidFill>
                  <a:srgbClr val="FF0000"/>
                </a:solidFill>
              </a:rPr>
              <a:t>child suffered </a:t>
            </a:r>
            <a:r>
              <a:rPr lang="en-GB" u="none" dirty="0" smtClean="0">
                <a:solidFill>
                  <a:srgbClr val="FF0000"/>
                </a:solidFill>
              </a:rPr>
              <a:t>s</a:t>
            </a:r>
            <a:r>
              <a:rPr u="none" dirty="0" err="1" smtClean="0">
                <a:solidFill>
                  <a:srgbClr val="FF0000"/>
                </a:solidFill>
              </a:rPr>
              <a:t>erious</a:t>
            </a:r>
            <a:r>
              <a:rPr u="none" dirty="0" smtClean="0">
                <a:solidFill>
                  <a:srgbClr val="FF0000"/>
                </a:solidFill>
              </a:rPr>
              <a:t> </a:t>
            </a:r>
            <a:r>
              <a:rPr u="none" dirty="0">
                <a:solidFill>
                  <a:srgbClr val="FF0000"/>
                </a:solidFill>
              </a:rPr>
              <a:t>harm</a:t>
            </a:r>
            <a:r>
              <a:rPr u="none" dirty="0"/>
              <a:t>? If so, by whose action? What risk is there of future harm? The </a:t>
            </a:r>
            <a:r>
              <a:rPr u="none" dirty="0">
                <a:solidFill>
                  <a:schemeClr val="tx2"/>
                </a:solidFill>
              </a:rPr>
              <a:t>outcome is focused on the </a:t>
            </a:r>
            <a:r>
              <a:rPr u="none" dirty="0">
                <a:solidFill>
                  <a:srgbClr val="00B050"/>
                </a:solidFill>
              </a:rPr>
              <a:t>welfare of the </a:t>
            </a:r>
            <a:r>
              <a:rPr u="none" dirty="0" smtClean="0">
                <a:solidFill>
                  <a:srgbClr val="00B050"/>
                </a:solidFill>
              </a:rPr>
              <a:t>child</a:t>
            </a:r>
            <a:endParaRPr lang="en-GB" u="none" dirty="0" smtClean="0"/>
          </a:p>
          <a:p>
            <a:pPr>
              <a:defRPr sz="3200" b="0" u="sng">
                <a:solidFill>
                  <a:srgbClr val="919191"/>
                </a:solidFill>
              </a:defRPr>
            </a:pPr>
            <a:r>
              <a:rPr lang="en-GB" dirty="0" smtClean="0"/>
              <a:t>Judge</a:t>
            </a:r>
          </a:p>
          <a:p>
            <a:pPr>
              <a:defRPr sz="3200" b="0" u="sng">
                <a:solidFill>
                  <a:srgbClr val="919191"/>
                </a:solidFill>
              </a:defRPr>
            </a:pPr>
            <a:r>
              <a:rPr lang="en-GB" u="none" dirty="0" smtClean="0">
                <a:solidFill>
                  <a:srgbClr val="FFC000"/>
                </a:solidFill>
              </a:rPr>
              <a:t>51:49; Balance of Probabilities  </a:t>
            </a:r>
            <a:endParaRPr u="none" dirty="0">
              <a:solidFill>
                <a:schemeClr val="tx2"/>
              </a:solidFill>
            </a:endParaRPr>
          </a:p>
        </p:txBody>
      </p:sp>
    </p:spTree>
    <p:extLst>
      <p:ext uri="{BB962C8B-B14F-4D97-AF65-F5344CB8AC3E}">
        <p14:creationId xmlns:p14="http://schemas.microsoft.com/office/powerpoint/2010/main" val="221244828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body" sz="quarter" idx="1"/>
          </p:nvPr>
        </p:nvSpPr>
        <p:spPr>
          <a:xfrm>
            <a:off x="406400" y="549241"/>
            <a:ext cx="11176000" cy="457201"/>
          </a:xfrm>
          <a:prstGeom prst="rect">
            <a:avLst/>
          </a:prstGeom>
        </p:spPr>
        <p:txBody>
          <a:bodyPr/>
          <a:lstStyle/>
          <a:p>
            <a:pPr defTabSz="139331">
              <a:defRPr sz="2300" spc="0">
                <a:solidFill>
                  <a:srgbClr val="A7A7A7"/>
                </a:solidFill>
                <a:latin typeface="DIN Condensed"/>
                <a:ea typeface="DIN Condensed"/>
                <a:cs typeface="DIN Condensed"/>
                <a:sym typeface="DIN Condensed"/>
              </a:defRPr>
            </a:pPr>
            <a:r>
              <a:rPr dirty="0"/>
              <a:t>Crime &amp; punishment # 2: when legal worlds collide</a:t>
            </a:r>
          </a:p>
        </p:txBody>
      </p:sp>
      <p:sp>
        <p:nvSpPr>
          <p:cNvPr id="164" name="Shape 164"/>
          <p:cNvSpPr>
            <a:spLocks noGrp="1"/>
          </p:cNvSpPr>
          <p:nvPr>
            <p:ph type="title"/>
          </p:nvPr>
        </p:nvSpPr>
        <p:spPr>
          <a:prstGeom prst="rect">
            <a:avLst/>
          </a:prstGeom>
        </p:spPr>
        <p:txBody>
          <a:bodyPr/>
          <a:lstStyle>
            <a:lvl1pPr defTabSz="401928">
              <a:spcBef>
                <a:spcPts val="1800"/>
              </a:spcBef>
              <a:defRPr sz="4100"/>
            </a:lvl1pPr>
          </a:lstStyle>
          <a:p>
            <a:r>
              <a:rPr dirty="0"/>
              <a:t>Introduction</a:t>
            </a:r>
          </a:p>
        </p:txBody>
      </p:sp>
      <p:sp>
        <p:nvSpPr>
          <p:cNvPr id="165" name="Shape 165"/>
          <p:cNvSpPr>
            <a:spLocks noGrp="1"/>
          </p:cNvSpPr>
          <p:nvPr>
            <p:ph type="body" idx="14"/>
          </p:nvPr>
        </p:nvSpPr>
        <p:spPr>
          <a:xfrm>
            <a:off x="406399" y="2482414"/>
            <a:ext cx="5608894" cy="6369486"/>
          </a:xfrm>
          <a:prstGeom prst="rect">
            <a:avLst/>
          </a:prstGeom>
          <a:extLst>
            <a:ext uri="{C572A759-6A51-4108-AA02-DFA0A04FC94B}">
              <ma14:wrappingTextBoxFlag xmlns="" xmlns:ma14="http://schemas.microsoft.com/office/mac/drawingml/2011/main" val="1"/>
            </a:ext>
          </a:extLst>
        </p:spPr>
        <p:txBody>
          <a:bodyPr/>
          <a:lstStyle/>
          <a:p>
            <a:pPr marL="482600" indent="-482600" defTabSz="554990">
              <a:lnSpc>
                <a:spcPct val="90000"/>
              </a:lnSpc>
              <a:spcBef>
                <a:spcPts val="2600"/>
              </a:spcBef>
              <a:buClr>
                <a:schemeClr val="accent1"/>
              </a:buClr>
              <a:buSzPct val="104999"/>
              <a:buFont typeface="Avenir Next"/>
              <a:buChar char="▸"/>
              <a:defRPr sz="2565" b="0" cap="none">
                <a:solidFill>
                  <a:srgbClr val="838787"/>
                </a:solidFill>
                <a:latin typeface="Avenir Next Medium"/>
                <a:ea typeface="Avenir Next Medium"/>
                <a:cs typeface="Avenir Next Medium"/>
                <a:sym typeface="Avenir Next Medium"/>
              </a:defRPr>
            </a:pPr>
            <a:r>
              <a:rPr lang="en-GB" dirty="0" smtClean="0"/>
              <a:t>This is </a:t>
            </a:r>
            <a:r>
              <a:rPr dirty="0" smtClean="0"/>
              <a:t>Part </a:t>
            </a:r>
            <a:r>
              <a:rPr dirty="0"/>
              <a:t>2 of a two part lecture</a:t>
            </a:r>
          </a:p>
          <a:p>
            <a:pPr marL="482600" indent="-482600" defTabSz="554990">
              <a:lnSpc>
                <a:spcPct val="90000"/>
              </a:lnSpc>
              <a:spcBef>
                <a:spcPts val="2600"/>
              </a:spcBef>
              <a:buClr>
                <a:schemeClr val="accent1"/>
              </a:buClr>
              <a:buSzPct val="104999"/>
              <a:buFont typeface="Avenir Next"/>
              <a:buChar char="▸"/>
              <a:defRPr sz="2565" b="0" cap="none">
                <a:solidFill>
                  <a:srgbClr val="838787"/>
                </a:solidFill>
                <a:latin typeface="Avenir Next Medium"/>
                <a:ea typeface="Avenir Next Medium"/>
                <a:cs typeface="Avenir Next Medium"/>
                <a:sym typeface="Avenir Next Medium"/>
              </a:defRPr>
            </a:pPr>
            <a:r>
              <a:rPr dirty="0"/>
              <a:t>Part 1: </a:t>
            </a:r>
            <a:r>
              <a:rPr lang="en-GB" dirty="0" smtClean="0"/>
              <a:t>26</a:t>
            </a:r>
            <a:r>
              <a:rPr lang="en-GB" baseline="30000" dirty="0" smtClean="0"/>
              <a:t>th</a:t>
            </a:r>
            <a:r>
              <a:rPr lang="en-GB" dirty="0" smtClean="0"/>
              <a:t> Jan, </a:t>
            </a:r>
            <a:r>
              <a:rPr dirty="0" smtClean="0"/>
              <a:t>the </a:t>
            </a:r>
            <a:r>
              <a:rPr dirty="0"/>
              <a:t>basic differences between the criminal and family </a:t>
            </a:r>
            <a:r>
              <a:rPr lang="en-GB" dirty="0" smtClean="0"/>
              <a:t>justice </a:t>
            </a:r>
            <a:r>
              <a:rPr dirty="0" smtClean="0"/>
              <a:t>framework</a:t>
            </a:r>
            <a:endParaRPr dirty="0"/>
          </a:p>
          <a:p>
            <a:pPr marL="482600" indent="-482600" defTabSz="554990">
              <a:lnSpc>
                <a:spcPct val="90000"/>
              </a:lnSpc>
              <a:spcBef>
                <a:spcPts val="2600"/>
              </a:spcBef>
              <a:buClr>
                <a:schemeClr val="accent1"/>
              </a:buClr>
              <a:buSzPct val="104999"/>
              <a:buFont typeface="Avenir Next"/>
              <a:buChar char="▸"/>
              <a:defRPr sz="2565" b="0" cap="none">
                <a:solidFill>
                  <a:srgbClr val="838787"/>
                </a:solidFill>
                <a:latin typeface="Avenir Next Medium"/>
                <a:ea typeface="Avenir Next Medium"/>
                <a:cs typeface="Avenir Next Medium"/>
                <a:sym typeface="Avenir Next Medium"/>
              </a:defRPr>
            </a:pPr>
            <a:r>
              <a:rPr dirty="0"/>
              <a:t>Part 2: ‘Guilty Until Proven </a:t>
            </a:r>
            <a:r>
              <a:rPr dirty="0" smtClean="0"/>
              <a:t>Innocent?’ </a:t>
            </a:r>
            <a:r>
              <a:rPr lang="en-GB" dirty="0" smtClean="0"/>
              <a:t>hard choices when physical abuse is suspected </a:t>
            </a:r>
            <a:r>
              <a:rPr dirty="0" smtClean="0"/>
              <a:t>  </a:t>
            </a:r>
            <a:endParaRPr dirty="0"/>
          </a:p>
          <a:p>
            <a:pPr marL="482600" indent="-482600" defTabSz="554990">
              <a:lnSpc>
                <a:spcPct val="90000"/>
              </a:lnSpc>
              <a:spcBef>
                <a:spcPts val="2600"/>
              </a:spcBef>
              <a:buClr>
                <a:schemeClr val="accent1"/>
              </a:buClr>
              <a:buSzPct val="104999"/>
              <a:buFont typeface="Avenir Next"/>
              <a:buChar char="▸"/>
              <a:defRPr sz="2565" b="0" cap="none">
                <a:solidFill>
                  <a:srgbClr val="838787"/>
                </a:solidFill>
                <a:latin typeface="Avenir Next Medium"/>
                <a:ea typeface="Avenir Next Medium"/>
                <a:cs typeface="Avenir Next Medium"/>
                <a:sym typeface="Avenir Next Medium"/>
              </a:defRPr>
            </a:pPr>
            <a:r>
              <a:rPr i="1" dirty="0">
                <a:solidFill>
                  <a:srgbClr val="00B050"/>
                </a:solidFill>
              </a:rPr>
              <a:t>The notes that accompany this lecture have all case references </a:t>
            </a:r>
            <a:r>
              <a:rPr lang="en-GB" i="1" dirty="0" smtClean="0">
                <a:solidFill>
                  <a:srgbClr val="00B050"/>
                </a:solidFill>
              </a:rPr>
              <a:t>in </a:t>
            </a:r>
            <a:r>
              <a:rPr i="1" dirty="0" smtClean="0">
                <a:solidFill>
                  <a:srgbClr val="00B050"/>
                </a:solidFill>
              </a:rPr>
              <a:t>and </a:t>
            </a:r>
            <a:r>
              <a:rPr i="1" dirty="0">
                <a:solidFill>
                  <a:srgbClr val="00B050"/>
                </a:solidFill>
              </a:rPr>
              <a:t>significantly more explanatory detail: this is a teaser </a:t>
            </a:r>
            <a:endParaRPr lang="en-GB" i="1" dirty="0" smtClean="0">
              <a:solidFill>
                <a:srgbClr val="00B050"/>
              </a:solidFill>
            </a:endParaRPr>
          </a:p>
          <a:p>
            <a:pPr marL="482600" indent="-482600" defTabSz="554990">
              <a:lnSpc>
                <a:spcPct val="90000"/>
              </a:lnSpc>
              <a:spcBef>
                <a:spcPts val="2600"/>
              </a:spcBef>
              <a:buClr>
                <a:schemeClr val="accent1"/>
              </a:buClr>
              <a:buSzPct val="104999"/>
              <a:buFont typeface="Avenir Next"/>
              <a:buChar char="▸"/>
              <a:defRPr sz="2565" b="0" cap="none">
                <a:solidFill>
                  <a:srgbClr val="838787"/>
                </a:solidFill>
                <a:latin typeface="Avenir Next Medium"/>
                <a:ea typeface="Avenir Next Medium"/>
                <a:cs typeface="Avenir Next Medium"/>
                <a:sym typeface="Avenir Next Medium"/>
              </a:defRPr>
            </a:pPr>
            <a:r>
              <a:rPr lang="en-GB" i="1" dirty="0" smtClean="0">
                <a:solidFill>
                  <a:srgbClr val="00B050"/>
                </a:solidFill>
              </a:rPr>
              <a:t>@</a:t>
            </a:r>
            <a:r>
              <a:rPr lang="en-GB" i="1" dirty="0" err="1" smtClean="0">
                <a:solidFill>
                  <a:srgbClr val="00B050"/>
                </a:solidFill>
              </a:rPr>
              <a:t>JoDQC</a:t>
            </a:r>
            <a:r>
              <a:rPr lang="en-GB" i="1" dirty="0" smtClean="0">
                <a:solidFill>
                  <a:srgbClr val="00B050"/>
                </a:solidFill>
              </a:rPr>
              <a:t> @Gresham College</a:t>
            </a:r>
            <a:endParaRPr i="1" dirty="0">
              <a:solidFill>
                <a:srgbClr val="00B050"/>
              </a:solidFill>
            </a:endParaRPr>
          </a:p>
        </p:txBody>
      </p:sp>
      <p:sp>
        <p:nvSpPr>
          <p:cNvPr id="166" name="Shape 166"/>
          <p:cNvSpPr>
            <a:spLocks noGrp="1"/>
          </p:cNvSpPr>
          <p:nvPr>
            <p:ph type="sldNum" sz="quarter" idx="4294967295"/>
          </p:nvPr>
        </p:nvSpPr>
        <p:spPr>
          <a:xfrm>
            <a:off x="12309701" y="431800"/>
            <a:ext cx="283816"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1720" y="2045970"/>
            <a:ext cx="5336889" cy="6798584"/>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body" sz="quarter" idx="1"/>
          </p:nvPr>
        </p:nvSpPr>
        <p:spPr>
          <a:xfrm>
            <a:off x="605822" y="1107340"/>
            <a:ext cx="11176001" cy="742812"/>
          </a:xfrm>
          <a:prstGeom prst="rect">
            <a:avLst/>
          </a:prstGeom>
        </p:spPr>
        <p:txBody>
          <a:bodyPr/>
          <a:lstStyle>
            <a:lvl1pPr defTabSz="256031">
              <a:defRPr sz="4200" u="sng" spc="175"/>
            </a:lvl1pPr>
          </a:lstStyle>
          <a:p>
            <a:r>
              <a:rPr dirty="0">
                <a:solidFill>
                  <a:srgbClr val="00B050"/>
                </a:solidFill>
              </a:rPr>
              <a:t>The care trial </a:t>
            </a:r>
            <a:r>
              <a:rPr lang="en-GB" dirty="0" smtClean="0">
                <a:solidFill>
                  <a:srgbClr val="00B050"/>
                </a:solidFill>
              </a:rPr>
              <a:t>2010-2012</a:t>
            </a:r>
            <a:endParaRPr dirty="0">
              <a:solidFill>
                <a:srgbClr val="00B050"/>
              </a:solidFill>
            </a:endParaRPr>
          </a:p>
        </p:txBody>
      </p:sp>
      <p:sp>
        <p:nvSpPr>
          <p:cNvPr id="233" name="Shape 233"/>
          <p:cNvSpPr>
            <a:spLocks noGrp="1"/>
          </p:cNvSpPr>
          <p:nvPr>
            <p:ph type="body" idx="14"/>
          </p:nvPr>
        </p:nvSpPr>
        <p:spPr>
          <a:xfrm>
            <a:off x="558799" y="1951368"/>
            <a:ext cx="11887201" cy="7980909"/>
          </a:xfrm>
          <a:prstGeom prst="rect">
            <a:avLst/>
          </a:prstGeom>
          <a:extLst>
            <a:ext uri="{C572A759-6A51-4108-AA02-DFA0A04FC94B}">
              <ma14:wrappingTextBoxFlag xmlns="" xmlns:ma14="http://schemas.microsoft.com/office/mac/drawingml/2011/main" val="1"/>
            </a:ext>
          </a:extLst>
        </p:spPr>
        <p:txBody>
          <a:bodyPr>
            <a:normAutofit/>
          </a:bodyPr>
          <a:lstStyle/>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sz="2400" dirty="0"/>
              <a:t>Thus, in 2012, the parents again faced the self-same allegation that Jayden was a victim of baby shaking, demonstrated by the classic TRIAD of injuries </a:t>
            </a:r>
            <a:r>
              <a:rPr sz="2400" dirty="0" smtClean="0"/>
              <a:t>to </a:t>
            </a:r>
            <a:r>
              <a:rPr sz="2400" dirty="0"/>
              <a:t>which fractures at multiple sites and of varying ages added additional evidence of violence to substantiate death through non accidental injury. </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sz="2400" dirty="0" smtClean="0"/>
              <a:t>Crown</a:t>
            </a:r>
            <a:r>
              <a:rPr lang="en-GB" sz="2400" dirty="0" smtClean="0"/>
              <a:t>/ LA</a:t>
            </a:r>
            <a:r>
              <a:rPr sz="2400" dirty="0" smtClean="0"/>
              <a:t> </a:t>
            </a:r>
            <a:r>
              <a:rPr sz="2400" dirty="0"/>
              <a:t>experts now </a:t>
            </a:r>
            <a:r>
              <a:rPr lang="en-GB" sz="2400" dirty="0" smtClean="0"/>
              <a:t>fully alert </a:t>
            </a:r>
            <a:r>
              <a:rPr sz="2400" dirty="0" smtClean="0"/>
              <a:t>as </a:t>
            </a:r>
            <a:r>
              <a:rPr sz="2400" dirty="0"/>
              <a:t>to the parent's </a:t>
            </a:r>
            <a:r>
              <a:rPr sz="2400" dirty="0" err="1"/>
              <a:t>defence</a:t>
            </a:r>
            <a:r>
              <a:rPr sz="2400" dirty="0"/>
              <a:t> </a:t>
            </a:r>
            <a:r>
              <a:rPr lang="en-GB" sz="2400" dirty="0" smtClean="0"/>
              <a:t>:</a:t>
            </a:r>
            <a:r>
              <a:rPr sz="2400" dirty="0" smtClean="0"/>
              <a:t> </a:t>
            </a:r>
            <a:r>
              <a:rPr sz="2400" dirty="0"/>
              <a:t>lower standard of proof in family proceedings, </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sz="2400" dirty="0" smtClean="0"/>
              <a:t>Medics and e</a:t>
            </a:r>
            <a:r>
              <a:rPr sz="2400" dirty="0" err="1" smtClean="0"/>
              <a:t>xperts</a:t>
            </a:r>
            <a:r>
              <a:rPr sz="2400" dirty="0" smtClean="0"/>
              <a:t> </a:t>
            </a:r>
            <a:r>
              <a:rPr sz="2400" dirty="0"/>
              <a:t>had become polarized in their beliefs.   </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sz="2400" dirty="0"/>
              <a:t>Had one parent or other of them beaten him </a:t>
            </a:r>
            <a:r>
              <a:rPr sz="2400" dirty="0" smtClean="0"/>
              <a:t>and </a:t>
            </a:r>
            <a:r>
              <a:rPr sz="2400" dirty="0"/>
              <a:t>then </a:t>
            </a:r>
            <a:r>
              <a:rPr sz="2400" dirty="0" smtClean="0"/>
              <a:t>shake</a:t>
            </a:r>
            <a:r>
              <a:rPr lang="en-GB" sz="2400" dirty="0" smtClean="0"/>
              <a:t>n</a:t>
            </a:r>
            <a:r>
              <a:rPr sz="2400" dirty="0" smtClean="0"/>
              <a:t> </a:t>
            </a:r>
            <a:r>
              <a:rPr sz="2400" dirty="0"/>
              <a:t>or thrown him </a:t>
            </a:r>
            <a:r>
              <a:rPr sz="2400" dirty="0" smtClean="0"/>
              <a:t>? </a:t>
            </a:r>
            <a:endParaRPr sz="2400"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sz="2400" dirty="0" smtClean="0"/>
              <a:t>Or w</a:t>
            </a:r>
            <a:r>
              <a:rPr sz="2400" dirty="0" smtClean="0"/>
              <a:t>as </a:t>
            </a:r>
            <a:r>
              <a:rPr sz="2400" dirty="0"/>
              <a:t>his  death a consequence of normal handling </a:t>
            </a:r>
            <a:r>
              <a:rPr lang="en-GB" sz="2400" dirty="0" smtClean="0"/>
              <a:t>, </a:t>
            </a:r>
            <a:r>
              <a:rPr sz="2400" dirty="0" smtClean="0"/>
              <a:t>inherent vulnerability</a:t>
            </a:r>
            <a:r>
              <a:rPr lang="en-GB" sz="2400" dirty="0" smtClean="0"/>
              <a:t>, </a:t>
            </a:r>
            <a:r>
              <a:rPr sz="2400" dirty="0" smtClean="0"/>
              <a:t> </a:t>
            </a:r>
            <a:r>
              <a:rPr sz="2400" dirty="0" err="1"/>
              <a:t>Vit</a:t>
            </a:r>
            <a:r>
              <a:rPr sz="2400" dirty="0"/>
              <a:t> D </a:t>
            </a:r>
            <a:r>
              <a:rPr sz="2400" dirty="0" smtClean="0"/>
              <a:t>deficiency, r</a:t>
            </a:r>
            <a:r>
              <a:rPr lang="en-GB" sz="2400" dirty="0" smtClean="0"/>
              <a:t>i</a:t>
            </a:r>
            <a:r>
              <a:rPr sz="2400" dirty="0" err="1" smtClean="0"/>
              <a:t>ckets</a:t>
            </a:r>
            <a:r>
              <a:rPr sz="2400" dirty="0" smtClean="0"/>
              <a:t> </a:t>
            </a:r>
            <a:r>
              <a:rPr sz="2400" dirty="0"/>
              <a:t>and </a:t>
            </a:r>
            <a:r>
              <a:rPr lang="en-GB" sz="2400" dirty="0" smtClean="0"/>
              <a:t> his </a:t>
            </a:r>
            <a:r>
              <a:rPr sz="2400" dirty="0" smtClean="0"/>
              <a:t>seizures</a:t>
            </a:r>
            <a:r>
              <a:rPr sz="2400" dirty="0"/>
              <a:t>? </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sz="2400" dirty="0">
                <a:solidFill>
                  <a:schemeClr val="accent1"/>
                </a:solidFill>
              </a:rPr>
              <a:t>If medical science is objective: why did the experts not agree on cause of death? </a:t>
            </a:r>
            <a:endParaRPr lang="en-GB" sz="2400" dirty="0" smtClean="0">
              <a:solidFill>
                <a:schemeClr val="accent1"/>
              </a:solidFill>
            </a:endParaRP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sz="2400" dirty="0" smtClean="0">
                <a:solidFill>
                  <a:schemeClr val="accent1"/>
                </a:solidFill>
              </a:rPr>
              <a:t>What is a advocate to do when medical experts don’t agree?</a:t>
            </a:r>
            <a:r>
              <a:rPr sz="2400" dirty="0" smtClean="0">
                <a:solidFill>
                  <a:schemeClr val="accent1"/>
                </a:solidFill>
              </a:rPr>
              <a:t> </a:t>
            </a:r>
            <a:r>
              <a:rPr sz="2400" dirty="0">
                <a:solidFill>
                  <a:schemeClr val="accent1"/>
                </a:solidFill>
              </a:rPr>
              <a:t/>
            </a:r>
            <a:br>
              <a:rPr sz="2400" dirty="0">
                <a:solidFill>
                  <a:schemeClr val="accent1"/>
                </a:solidFill>
              </a:rPr>
            </a:br>
            <a:endParaRPr sz="2400" dirty="0">
              <a:solidFill>
                <a:schemeClr val="accent1"/>
              </a:solidFill>
            </a:endParaRPr>
          </a:p>
        </p:txBody>
      </p:sp>
      <p:sp>
        <p:nvSpPr>
          <p:cNvPr id="234" name="Shape 234"/>
          <p:cNvSpPr/>
          <p:nvPr/>
        </p:nvSpPr>
        <p:spPr>
          <a:xfrm>
            <a:off x="423081" y="548923"/>
            <a:ext cx="8726117"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body" sz="quarter" idx="1"/>
          </p:nvPr>
        </p:nvSpPr>
        <p:spPr>
          <a:xfrm>
            <a:off x="391059" y="1116828"/>
            <a:ext cx="11176001" cy="748664"/>
          </a:xfrm>
          <a:prstGeom prst="rect">
            <a:avLst/>
          </a:prstGeom>
        </p:spPr>
        <p:txBody>
          <a:bodyPr>
            <a:normAutofit/>
          </a:bodyPr>
          <a:lstStyle>
            <a:lvl1pPr>
              <a:defRPr sz="3200" u="sng" spc="133"/>
            </a:lvl1pPr>
          </a:lstStyle>
          <a:p>
            <a:r>
              <a:rPr dirty="0">
                <a:solidFill>
                  <a:srgbClr val="00B050"/>
                </a:solidFill>
              </a:rPr>
              <a:t>The </a:t>
            </a:r>
            <a:r>
              <a:rPr lang="en-GB" dirty="0" smtClean="0">
                <a:solidFill>
                  <a:srgbClr val="00B050"/>
                </a:solidFill>
              </a:rPr>
              <a:t>final hearing : the judge’s task </a:t>
            </a:r>
            <a:r>
              <a:rPr dirty="0" smtClean="0">
                <a:solidFill>
                  <a:srgbClr val="00B050"/>
                </a:solidFill>
              </a:rPr>
              <a:t> </a:t>
            </a:r>
            <a:endParaRPr dirty="0">
              <a:solidFill>
                <a:srgbClr val="00B050"/>
              </a:solidFill>
            </a:endParaRPr>
          </a:p>
        </p:txBody>
      </p:sp>
      <p:sp>
        <p:nvSpPr>
          <p:cNvPr id="237" name="Shape 237"/>
          <p:cNvSpPr>
            <a:spLocks noGrp="1"/>
          </p:cNvSpPr>
          <p:nvPr>
            <p:ph type="body" idx="14"/>
          </p:nvPr>
        </p:nvSpPr>
        <p:spPr>
          <a:xfrm>
            <a:off x="406400" y="1854634"/>
            <a:ext cx="12072664" cy="7342647"/>
          </a:xfrm>
          <a:prstGeom prst="rect">
            <a:avLst/>
          </a:prstGeom>
          <a:effectLst>
            <a:glow rad="647700">
              <a:schemeClr val="tx2">
                <a:alpha val="40000"/>
              </a:schemeClr>
            </a:glow>
          </a:effectLst>
          <a:extLst>
            <a:ext uri="{C572A759-6A51-4108-AA02-DFA0A04FC94B}">
              <ma14:wrappingTextBoxFlag xmlns="" xmlns:ma14="http://schemas.microsoft.com/office/mac/drawingml/2011/main" val="1"/>
            </a:ext>
          </a:extLst>
        </p:spPr>
        <p:txBody>
          <a:bodyPr>
            <a:normAutofit fontScale="92500" lnSpcReduction="10000"/>
          </a:bodyPr>
          <a:lstStyle/>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dirty="0"/>
              <a:t>The case was heard by </a:t>
            </a:r>
            <a:r>
              <a:rPr dirty="0" err="1"/>
              <a:t>Mrs</a:t>
            </a:r>
            <a:r>
              <a:rPr dirty="0"/>
              <a:t> Justice </a:t>
            </a:r>
            <a:r>
              <a:rPr dirty="0" err="1"/>
              <a:t>Theis</a:t>
            </a:r>
            <a:r>
              <a:rPr dirty="0"/>
              <a:t> over 6 weeks. </a:t>
            </a:r>
          </a:p>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lang="en-GB" dirty="0" smtClean="0">
                <a:solidFill>
                  <a:srgbClr val="FF0000"/>
                </a:solidFill>
              </a:rPr>
              <a:t>Medics:</a:t>
            </a:r>
            <a:r>
              <a:rPr lang="en-GB" dirty="0" smtClean="0"/>
              <a:t> 40 + medical </a:t>
            </a:r>
            <a:r>
              <a:rPr dirty="0" smtClean="0"/>
              <a:t>witnesses </a:t>
            </a:r>
            <a:r>
              <a:rPr lang="en-GB" dirty="0" smtClean="0"/>
              <a:t>: GP, HV, UCL and GOSH: nurses, doctors, radiologists </a:t>
            </a:r>
          </a:p>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lang="en-GB" dirty="0" smtClean="0">
                <a:solidFill>
                  <a:srgbClr val="FF0000"/>
                </a:solidFill>
              </a:rPr>
              <a:t>E</a:t>
            </a:r>
            <a:r>
              <a:rPr dirty="0" err="1" smtClean="0">
                <a:solidFill>
                  <a:srgbClr val="FF0000"/>
                </a:solidFill>
              </a:rPr>
              <a:t>xpert</a:t>
            </a:r>
            <a:r>
              <a:rPr lang="en-GB" dirty="0" smtClean="0">
                <a:solidFill>
                  <a:srgbClr val="FF0000"/>
                </a:solidFill>
              </a:rPr>
              <a:t> evidence </a:t>
            </a:r>
            <a:r>
              <a:rPr dirty="0" smtClean="0">
                <a:solidFill>
                  <a:srgbClr val="FF0000"/>
                </a:solidFill>
              </a:rPr>
              <a:t>:</a:t>
            </a:r>
            <a:endParaRPr dirty="0">
              <a:solidFill>
                <a:srgbClr val="FF0000"/>
              </a:solidFill>
            </a:endParaRPr>
          </a:p>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dirty="0" err="1">
                <a:solidFill>
                  <a:srgbClr val="00B050"/>
                </a:solidFill>
              </a:rPr>
              <a:t>Paediatric</a:t>
            </a:r>
            <a:r>
              <a:rPr dirty="0">
                <a:solidFill>
                  <a:srgbClr val="00B050"/>
                </a:solidFill>
              </a:rPr>
              <a:t> pathologists</a:t>
            </a:r>
            <a:r>
              <a:rPr dirty="0"/>
              <a:t>: </a:t>
            </a:r>
            <a:r>
              <a:rPr dirty="0" err="1"/>
              <a:t>Drs</a:t>
            </a:r>
            <a:r>
              <a:rPr dirty="0"/>
              <a:t> Shemberg, and Cary </a:t>
            </a:r>
          </a:p>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dirty="0">
                <a:solidFill>
                  <a:srgbClr val="00B050"/>
                </a:solidFill>
              </a:rPr>
              <a:t>Neuropathologist</a:t>
            </a:r>
            <a:r>
              <a:rPr dirty="0"/>
              <a:t>: </a:t>
            </a:r>
            <a:r>
              <a:rPr dirty="0" err="1"/>
              <a:t>Dr</a:t>
            </a:r>
            <a:r>
              <a:rPr dirty="0"/>
              <a:t> Colin Smith, </a:t>
            </a:r>
            <a:r>
              <a:rPr dirty="0" err="1"/>
              <a:t>Dr</a:t>
            </a:r>
            <a:r>
              <a:rPr dirty="0"/>
              <a:t> David Ramsay</a:t>
            </a:r>
          </a:p>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dirty="0">
                <a:solidFill>
                  <a:srgbClr val="00B050"/>
                </a:solidFill>
              </a:rPr>
              <a:t>Ophthalmologists</a:t>
            </a:r>
            <a:r>
              <a:rPr dirty="0"/>
              <a:t>: Professor </a:t>
            </a:r>
            <a:r>
              <a:rPr dirty="0" err="1"/>
              <a:t>Luthert</a:t>
            </a:r>
            <a:r>
              <a:rPr dirty="0"/>
              <a:t> and </a:t>
            </a:r>
            <a:r>
              <a:rPr dirty="0" err="1"/>
              <a:t>Dr</a:t>
            </a:r>
            <a:r>
              <a:rPr dirty="0"/>
              <a:t> </a:t>
            </a:r>
            <a:r>
              <a:rPr dirty="0" err="1"/>
              <a:t>Bonshek</a:t>
            </a:r>
            <a:endParaRPr dirty="0"/>
          </a:p>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dirty="0" err="1">
                <a:solidFill>
                  <a:srgbClr val="00B050"/>
                </a:solidFill>
              </a:rPr>
              <a:t>Histopathologist</a:t>
            </a:r>
            <a:r>
              <a:rPr dirty="0"/>
              <a:t>: Professor Malcolm and </a:t>
            </a:r>
            <a:r>
              <a:rPr dirty="0" err="1"/>
              <a:t>Dr</a:t>
            </a:r>
            <a:r>
              <a:rPr dirty="0"/>
              <a:t> Cohen</a:t>
            </a:r>
          </a:p>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dirty="0" err="1">
                <a:solidFill>
                  <a:srgbClr val="00B050"/>
                </a:solidFill>
              </a:rPr>
              <a:t>Paediatric</a:t>
            </a:r>
            <a:r>
              <a:rPr dirty="0">
                <a:solidFill>
                  <a:srgbClr val="00B050"/>
                </a:solidFill>
              </a:rPr>
              <a:t> Neurologist</a:t>
            </a:r>
            <a:r>
              <a:rPr dirty="0"/>
              <a:t>: </a:t>
            </a:r>
            <a:r>
              <a:rPr dirty="0" err="1"/>
              <a:t>Dr</a:t>
            </a:r>
            <a:r>
              <a:rPr dirty="0"/>
              <a:t> Jansen</a:t>
            </a:r>
          </a:p>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dirty="0">
                <a:solidFill>
                  <a:srgbClr val="00B050"/>
                </a:solidFill>
              </a:rPr>
              <a:t>Endocrinologist</a:t>
            </a:r>
            <a:r>
              <a:rPr dirty="0"/>
              <a:t>: Professor </a:t>
            </a:r>
            <a:r>
              <a:rPr dirty="0" err="1"/>
              <a:t>Nussey</a:t>
            </a:r>
            <a:endParaRPr dirty="0"/>
          </a:p>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dirty="0" err="1">
                <a:solidFill>
                  <a:srgbClr val="00B050"/>
                </a:solidFill>
              </a:rPr>
              <a:t>Paediatric</a:t>
            </a:r>
            <a:r>
              <a:rPr dirty="0">
                <a:solidFill>
                  <a:srgbClr val="00B050"/>
                </a:solidFill>
              </a:rPr>
              <a:t> </a:t>
            </a:r>
            <a:r>
              <a:rPr dirty="0" err="1">
                <a:solidFill>
                  <a:srgbClr val="00B050"/>
                </a:solidFill>
              </a:rPr>
              <a:t>Neuroradiologist</a:t>
            </a:r>
            <a:r>
              <a:rPr dirty="0"/>
              <a:t>: </a:t>
            </a:r>
            <a:r>
              <a:rPr dirty="0" err="1"/>
              <a:t>Dr</a:t>
            </a:r>
            <a:r>
              <a:rPr dirty="0"/>
              <a:t> Barnes</a:t>
            </a:r>
          </a:p>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dirty="0" err="1">
                <a:solidFill>
                  <a:srgbClr val="00B050"/>
                </a:solidFill>
              </a:rPr>
              <a:t>Paediatrics</a:t>
            </a:r>
            <a:r>
              <a:rPr dirty="0">
                <a:solidFill>
                  <a:srgbClr val="00B050"/>
                </a:solidFill>
              </a:rPr>
              <a:t> and Obstetrics</a:t>
            </a:r>
            <a:r>
              <a:rPr dirty="0"/>
              <a:t>: Professor Miller</a:t>
            </a:r>
          </a:p>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dirty="0">
                <a:solidFill>
                  <a:srgbClr val="00B050"/>
                </a:solidFill>
              </a:rPr>
              <a:t>Biomechanics</a:t>
            </a:r>
            <a:r>
              <a:rPr dirty="0"/>
              <a:t>: </a:t>
            </a:r>
            <a:r>
              <a:rPr dirty="0" err="1"/>
              <a:t>Dr</a:t>
            </a:r>
            <a:r>
              <a:rPr dirty="0"/>
              <a:t> Van </a:t>
            </a:r>
            <a:r>
              <a:rPr dirty="0" err="1"/>
              <a:t>Ee</a:t>
            </a:r>
            <a:r>
              <a:rPr dirty="0"/>
              <a:t> </a:t>
            </a:r>
          </a:p>
          <a:p>
            <a:pPr marL="327884" indent="-327884" defTabSz="385572">
              <a:lnSpc>
                <a:spcPct val="100000"/>
              </a:lnSpc>
              <a:spcBef>
                <a:spcPts val="1800"/>
              </a:spcBef>
              <a:buClr>
                <a:srgbClr val="39A3D5"/>
              </a:buClr>
              <a:buSzPct val="104999"/>
              <a:buFont typeface="Avenir Next"/>
              <a:buChar char="‣"/>
              <a:defRPr sz="2508" b="0" cap="none">
                <a:solidFill>
                  <a:srgbClr val="DDDDDD"/>
                </a:solidFill>
                <a:latin typeface="+mj-lt"/>
                <a:ea typeface="+mj-ea"/>
                <a:cs typeface="+mj-cs"/>
                <a:sym typeface="Helvetica"/>
              </a:defRPr>
            </a:pPr>
            <a:r>
              <a:rPr dirty="0">
                <a:solidFill>
                  <a:srgbClr val="00B050"/>
                </a:solidFill>
              </a:rPr>
              <a:t>Midwifery</a:t>
            </a:r>
            <a:r>
              <a:rPr dirty="0"/>
              <a:t>: Professor Page </a:t>
            </a:r>
          </a:p>
        </p:txBody>
      </p:sp>
      <p:sp>
        <p:nvSpPr>
          <p:cNvPr id="238" name="Shape 238"/>
          <p:cNvSpPr/>
          <p:nvPr/>
        </p:nvSpPr>
        <p:spPr>
          <a:xfrm>
            <a:off x="346380" y="523069"/>
            <a:ext cx="8726117"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body" sz="quarter" idx="1"/>
          </p:nvPr>
        </p:nvSpPr>
        <p:spPr>
          <a:xfrm>
            <a:off x="452420" y="1086147"/>
            <a:ext cx="11176001" cy="671964"/>
          </a:xfrm>
          <a:prstGeom prst="rect">
            <a:avLst/>
          </a:prstGeom>
        </p:spPr>
        <p:txBody>
          <a:bodyPr>
            <a:normAutofit/>
          </a:bodyPr>
          <a:lstStyle>
            <a:lvl1pPr>
              <a:defRPr sz="3100" u="sng" spc="129"/>
            </a:lvl1pPr>
          </a:lstStyle>
          <a:p>
            <a:r>
              <a:rPr lang="en-GB" dirty="0" smtClean="0">
                <a:solidFill>
                  <a:srgbClr val="FF0000"/>
                </a:solidFill>
              </a:rPr>
              <a:t>The evidence : unmasking the truth? </a:t>
            </a:r>
            <a:r>
              <a:rPr dirty="0" smtClean="0">
                <a:solidFill>
                  <a:srgbClr val="FF0000"/>
                </a:solidFill>
              </a:rPr>
              <a:t> </a:t>
            </a:r>
            <a:endParaRPr dirty="0">
              <a:solidFill>
                <a:srgbClr val="FF0000"/>
              </a:solidFill>
            </a:endParaRPr>
          </a:p>
        </p:txBody>
      </p:sp>
      <p:sp>
        <p:nvSpPr>
          <p:cNvPr id="241" name="Shape 241"/>
          <p:cNvSpPr>
            <a:spLocks noGrp="1"/>
          </p:cNvSpPr>
          <p:nvPr>
            <p:ph type="body" idx="13"/>
          </p:nvPr>
        </p:nvSpPr>
        <p:spPr>
          <a:xfrm>
            <a:off x="406400" y="1737867"/>
            <a:ext cx="12192001" cy="7992889"/>
          </a:xfrm>
          <a:prstGeom prst="rect">
            <a:avLst/>
          </a:prstGeom>
          <a:extLst>
            <a:ext uri="{C572A759-6A51-4108-AA02-DFA0A04FC94B}">
              <ma14:wrappingTextBoxFlag xmlns="" xmlns:ma14="http://schemas.microsoft.com/office/mac/drawingml/2011/main" val="1"/>
            </a:ext>
          </a:extLst>
        </p:spPr>
        <p:txBody>
          <a:bodyPr/>
          <a:lstStyle/>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dirty="0"/>
              <a:t>The description of Jayden’s rickets as ‘moderate to severe’ by </a:t>
            </a:r>
            <a:r>
              <a:rPr dirty="0" err="1"/>
              <a:t>Dr</a:t>
            </a:r>
            <a:r>
              <a:rPr dirty="0"/>
              <a:t> Scheimberg was agreed by Professor </a:t>
            </a:r>
            <a:r>
              <a:rPr dirty="0" smtClean="0"/>
              <a:t>Malcolm</a:t>
            </a:r>
            <a:r>
              <a:rPr lang="en-GB" dirty="0"/>
              <a:t>.</a:t>
            </a:r>
            <a:endParaRPr sz="1679"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dirty="0" err="1"/>
              <a:t>Dr</a:t>
            </a:r>
            <a:r>
              <a:rPr dirty="0"/>
              <a:t> Malcolm  conceded that he had only had only ever come across a case of rickets as severe as Jayden’s in the 1970’s</a:t>
            </a:r>
            <a:r>
              <a:rPr sz="3780" dirty="0"/>
              <a:t>. </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dirty="0"/>
              <a:t>It emerged that Jayden had been seen by health professionals on 30 </a:t>
            </a:r>
            <a:r>
              <a:rPr dirty="0" smtClean="0"/>
              <a:t>occasions </a:t>
            </a:r>
            <a:r>
              <a:rPr dirty="0"/>
              <a:t>right up to 5 days before they brought him to UCLH, and at no stage did they see any signs of bruising or pain. </a:t>
            </a:r>
            <a:endParaRPr sz="1679"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dirty="0" smtClean="0"/>
              <a:t>A</a:t>
            </a:r>
            <a:r>
              <a:rPr dirty="0" err="1" smtClean="0"/>
              <a:t>merican</a:t>
            </a:r>
            <a:r>
              <a:rPr dirty="0" smtClean="0"/>
              <a:t> </a:t>
            </a:r>
            <a:r>
              <a:rPr dirty="0"/>
              <a:t>experts Professor Barnes’ and </a:t>
            </a:r>
            <a:r>
              <a:rPr dirty="0" smtClean="0"/>
              <a:t>Miller</a:t>
            </a:r>
            <a:r>
              <a:rPr lang="en-GB" dirty="0" smtClean="0"/>
              <a:t> said that, </a:t>
            </a:r>
            <a:r>
              <a:rPr dirty="0" smtClean="0"/>
              <a:t>as </a:t>
            </a:r>
            <a:r>
              <a:rPr dirty="0"/>
              <a:t>a result of rickets, </a:t>
            </a:r>
            <a:r>
              <a:rPr dirty="0" smtClean="0"/>
              <a:t>Jayden’s </a:t>
            </a:r>
            <a:r>
              <a:rPr dirty="0"/>
              <a:t>fractures could have been caused </a:t>
            </a:r>
            <a:r>
              <a:rPr dirty="0" smtClean="0"/>
              <a:t>by</a:t>
            </a:r>
            <a:r>
              <a:rPr lang="en-GB" dirty="0" smtClean="0"/>
              <a:t> </a:t>
            </a:r>
            <a:r>
              <a:rPr dirty="0" smtClean="0"/>
              <a:t>normal </a:t>
            </a:r>
            <a:r>
              <a:rPr dirty="0"/>
              <a:t>handling</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dirty="0" smtClean="0"/>
              <a:t>H</a:t>
            </a:r>
            <a:r>
              <a:rPr dirty="0" err="1" smtClean="0"/>
              <a:t>aemorrhage</a:t>
            </a:r>
            <a:r>
              <a:rPr dirty="0" smtClean="0"/>
              <a:t> </a:t>
            </a:r>
            <a:r>
              <a:rPr dirty="0"/>
              <a:t>around the site of the skull fracture took place within 24 hours of death, which was when Jayden was on intensive care at GOSH and denied contact with his family. </a:t>
            </a:r>
            <a:endParaRPr sz="1679"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dirty="0" smtClean="0"/>
              <a:t>It was not </a:t>
            </a:r>
            <a:r>
              <a:rPr dirty="0" smtClean="0"/>
              <a:t>evidence </a:t>
            </a:r>
            <a:r>
              <a:rPr dirty="0"/>
              <a:t>of inflicted trauma contemporaneous with Jayden’s </a:t>
            </a:r>
            <a:r>
              <a:rPr dirty="0" smtClean="0"/>
              <a:t>collapse</a:t>
            </a:r>
            <a:r>
              <a:rPr lang="en-GB" dirty="0" smtClean="0"/>
              <a:t> i.e.) shake , impact</a:t>
            </a:r>
            <a:r>
              <a:rPr dirty="0" smtClean="0"/>
              <a:t>. </a:t>
            </a:r>
            <a:endParaRPr sz="1679"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dirty="0" smtClean="0"/>
              <a:t>T</a:t>
            </a:r>
            <a:r>
              <a:rPr dirty="0" smtClean="0"/>
              <a:t>he </a:t>
            </a:r>
            <a:r>
              <a:rPr dirty="0"/>
              <a:t>fact he had sustained such bleeding whilst in intensive care and exclusively cared for by medics demonstrated that he was a “very fragile child”.</a:t>
            </a:r>
          </a:p>
        </p:txBody>
      </p:sp>
      <p:sp>
        <p:nvSpPr>
          <p:cNvPr id="242" name="Shape 242"/>
          <p:cNvSpPr/>
          <p:nvPr/>
        </p:nvSpPr>
        <p:spPr>
          <a:xfrm>
            <a:off x="377061" y="500059"/>
            <a:ext cx="8726116"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body" sz="quarter" idx="1"/>
          </p:nvPr>
        </p:nvSpPr>
        <p:spPr>
          <a:xfrm>
            <a:off x="329699" y="1392951"/>
            <a:ext cx="11862301" cy="671964"/>
          </a:xfrm>
          <a:prstGeom prst="rect">
            <a:avLst/>
          </a:prstGeom>
        </p:spPr>
        <p:txBody>
          <a:bodyPr>
            <a:normAutofit/>
          </a:bodyPr>
          <a:lstStyle>
            <a:lvl1pPr defTabSz="320039">
              <a:defRPr sz="2590" u="sng" spc="107"/>
            </a:lvl1pPr>
          </a:lstStyle>
          <a:p>
            <a:r>
              <a:rPr dirty="0">
                <a:solidFill>
                  <a:srgbClr val="FF0000"/>
                </a:solidFill>
              </a:rPr>
              <a:t>The critical </a:t>
            </a:r>
            <a:r>
              <a:rPr dirty="0" smtClean="0">
                <a:solidFill>
                  <a:srgbClr val="FF0000"/>
                </a:solidFill>
              </a:rPr>
              <a:t>gap</a:t>
            </a:r>
            <a:r>
              <a:rPr lang="en-GB" dirty="0" smtClean="0">
                <a:solidFill>
                  <a:srgbClr val="FF0000"/>
                </a:solidFill>
              </a:rPr>
              <a:t> </a:t>
            </a:r>
            <a:r>
              <a:rPr lang="en-GB" u="none" dirty="0" smtClean="0">
                <a:solidFill>
                  <a:srgbClr val="FF0000"/>
                </a:solidFill>
              </a:rPr>
              <a:t>   </a:t>
            </a:r>
            <a:r>
              <a:rPr dirty="0" smtClean="0">
                <a:solidFill>
                  <a:srgbClr val="00B050"/>
                </a:solidFill>
              </a:rPr>
              <a:t>explaining </a:t>
            </a:r>
            <a:r>
              <a:rPr dirty="0">
                <a:solidFill>
                  <a:srgbClr val="00B050"/>
                </a:solidFill>
              </a:rPr>
              <a:t>the blood and brain signs</a:t>
            </a:r>
            <a:r>
              <a:rPr dirty="0"/>
              <a:t>  </a:t>
            </a:r>
          </a:p>
        </p:txBody>
      </p:sp>
      <p:sp>
        <p:nvSpPr>
          <p:cNvPr id="245" name="Shape 245"/>
          <p:cNvSpPr>
            <a:spLocks noGrp="1"/>
          </p:cNvSpPr>
          <p:nvPr>
            <p:ph type="body" idx="13"/>
          </p:nvPr>
        </p:nvSpPr>
        <p:spPr>
          <a:xfrm>
            <a:off x="357980" y="2186248"/>
            <a:ext cx="12288840" cy="7475040"/>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marL="293370" indent="-293370" defTabSz="385572">
              <a:lnSpc>
                <a:spcPct val="100000"/>
              </a:lnSpc>
              <a:spcBef>
                <a:spcPts val="1800"/>
              </a:spcBef>
              <a:buClr>
                <a:srgbClr val="39A3D5"/>
              </a:buClr>
              <a:buSzPct val="104999"/>
              <a:buFont typeface="Avenir Next"/>
              <a:buChar char="‣"/>
              <a:defRPr sz="2244" b="0" cap="none">
                <a:solidFill>
                  <a:srgbClr val="DDDDDD"/>
                </a:solidFill>
                <a:latin typeface="+mj-lt"/>
                <a:ea typeface="+mj-ea"/>
                <a:cs typeface="+mj-cs"/>
                <a:sym typeface="Helvetica"/>
              </a:defRPr>
            </a:pPr>
            <a:r>
              <a:rPr lang="en-GB" sz="2000" dirty="0" smtClean="0">
                <a:solidFill>
                  <a:srgbClr val="00B050"/>
                </a:solidFill>
              </a:rPr>
              <a:t>Deconstructing the triad </a:t>
            </a:r>
            <a:r>
              <a:rPr lang="en-GB" sz="2000" dirty="0" smtClean="0"/>
              <a:t>:  CCTV showed Jayden to have been conscious when he arrived at UCH with intermittent seizure activity</a:t>
            </a:r>
          </a:p>
          <a:p>
            <a:pPr marL="293370" indent="-293370" defTabSz="385572">
              <a:lnSpc>
                <a:spcPct val="100000"/>
              </a:lnSpc>
              <a:spcBef>
                <a:spcPts val="1800"/>
              </a:spcBef>
              <a:buClr>
                <a:srgbClr val="39A3D5"/>
              </a:buClr>
              <a:buSzPct val="104999"/>
              <a:buFont typeface="Avenir Next"/>
              <a:buChar char="‣"/>
              <a:defRPr sz="2244" b="0" cap="none">
                <a:solidFill>
                  <a:srgbClr val="DDDDDD"/>
                </a:solidFill>
                <a:latin typeface="+mj-lt"/>
                <a:ea typeface="+mj-ea"/>
                <a:cs typeface="+mj-cs"/>
                <a:sym typeface="Helvetica"/>
              </a:defRPr>
            </a:pPr>
            <a:r>
              <a:rPr lang="en-GB" sz="2000" dirty="0" smtClean="0"/>
              <a:t>He was assessed as ‘alert’ on the GCS upon reception. He declined at UCH. His seizures increased</a:t>
            </a:r>
          </a:p>
          <a:p>
            <a:pPr marL="293370" indent="-293370" defTabSz="385572">
              <a:lnSpc>
                <a:spcPct val="100000"/>
              </a:lnSpc>
              <a:spcBef>
                <a:spcPts val="1800"/>
              </a:spcBef>
              <a:buClr>
                <a:srgbClr val="39A3D5"/>
              </a:buClr>
              <a:buSzPct val="104999"/>
              <a:buFont typeface="Avenir Next"/>
              <a:buChar char="‣"/>
              <a:defRPr sz="2244" b="0" cap="none">
                <a:solidFill>
                  <a:srgbClr val="DDDDDD"/>
                </a:solidFill>
                <a:latin typeface="+mj-lt"/>
                <a:ea typeface="+mj-ea"/>
                <a:cs typeface="+mj-cs"/>
                <a:sym typeface="Helvetica"/>
              </a:defRPr>
            </a:pPr>
            <a:r>
              <a:rPr sz="2000" dirty="0" smtClean="0">
                <a:solidFill>
                  <a:srgbClr val="00B050"/>
                </a:solidFill>
              </a:rPr>
              <a:t>The </a:t>
            </a:r>
            <a:r>
              <a:rPr sz="2000" dirty="0">
                <a:solidFill>
                  <a:srgbClr val="00B050"/>
                </a:solidFill>
              </a:rPr>
              <a:t>missing 4 hours at UCLH: ‘suboptimal care</a:t>
            </a:r>
            <a:r>
              <a:rPr sz="2000" dirty="0" smtClean="0"/>
              <a:t>’</a:t>
            </a:r>
            <a:r>
              <a:rPr lang="en-GB" sz="2000" dirty="0" smtClean="0"/>
              <a:t> :</a:t>
            </a:r>
            <a:r>
              <a:rPr lang="en-GB" sz="2000" b="0" cap="none" dirty="0">
                <a:solidFill>
                  <a:srgbClr val="DDDDDD"/>
                </a:solidFill>
                <a:sym typeface="Helvetica"/>
              </a:rPr>
              <a:t> </a:t>
            </a:r>
            <a:r>
              <a:rPr lang="en-GB" sz="2000" b="0" i="1" cap="none" dirty="0">
                <a:solidFill>
                  <a:srgbClr val="00B050"/>
                </a:solidFill>
                <a:sym typeface="Helvetica"/>
              </a:rPr>
              <a:t>The key period in understanding Jayden’s decline and death </a:t>
            </a:r>
            <a:endParaRPr sz="2000" i="1" dirty="0">
              <a:solidFill>
                <a:srgbClr val="00B050"/>
              </a:solidFill>
            </a:endParaRPr>
          </a:p>
          <a:p>
            <a:pPr marL="293370" indent="-293370" defTabSz="385572">
              <a:lnSpc>
                <a:spcPct val="100000"/>
              </a:lnSpc>
              <a:spcBef>
                <a:spcPts val="1800"/>
              </a:spcBef>
              <a:buClr>
                <a:srgbClr val="39A3D5"/>
              </a:buClr>
              <a:buSzPct val="104999"/>
              <a:buFont typeface="Avenir Next"/>
              <a:buChar char="‣"/>
              <a:defRPr sz="2244" b="0" cap="none">
                <a:solidFill>
                  <a:srgbClr val="DDDDDD"/>
                </a:solidFill>
                <a:latin typeface="+mj-lt"/>
                <a:ea typeface="+mj-ea"/>
                <a:cs typeface="+mj-cs"/>
                <a:sym typeface="Helvetica"/>
              </a:defRPr>
            </a:pPr>
            <a:r>
              <a:rPr lang="en-GB" sz="2000" dirty="0" smtClean="0"/>
              <a:t>J</a:t>
            </a:r>
            <a:r>
              <a:rPr sz="2000" dirty="0" err="1" smtClean="0"/>
              <a:t>ayden</a:t>
            </a:r>
            <a:r>
              <a:rPr lang="en-GB" sz="2000" dirty="0" smtClean="0"/>
              <a:t> was</a:t>
            </a:r>
            <a:r>
              <a:rPr sz="2000" dirty="0" smtClean="0"/>
              <a:t> </a:t>
            </a:r>
            <a:r>
              <a:rPr sz="2000" dirty="0" err="1" smtClean="0"/>
              <a:t>intubat</a:t>
            </a:r>
            <a:r>
              <a:rPr lang="en-GB" sz="2000" dirty="0" smtClean="0"/>
              <a:t>ed in order for him to be imaged to decide if neurological surgery was required  - </a:t>
            </a:r>
            <a:r>
              <a:rPr lang="en-GB" sz="2000" b="0" cap="none" dirty="0" smtClean="0">
                <a:solidFill>
                  <a:srgbClr val="DDDDDD"/>
                </a:solidFill>
                <a:sym typeface="Helvetica"/>
              </a:rPr>
              <a:t>tube wrongly </a:t>
            </a:r>
            <a:r>
              <a:rPr lang="en-GB" sz="2000" b="0" cap="none" dirty="0">
                <a:solidFill>
                  <a:srgbClr val="DDDDDD"/>
                </a:solidFill>
                <a:sym typeface="Helvetica"/>
              </a:rPr>
              <a:t>placed causing one of his lungs to collapse </a:t>
            </a:r>
            <a:r>
              <a:rPr lang="en-GB" sz="2000" b="0" cap="none" dirty="0" smtClean="0">
                <a:solidFill>
                  <a:srgbClr val="DDDDDD"/>
                </a:solidFill>
                <a:sym typeface="Helvetica"/>
              </a:rPr>
              <a:t>- not </a:t>
            </a:r>
            <a:r>
              <a:rPr lang="en-GB" sz="2000" b="0" cap="none" dirty="0">
                <a:solidFill>
                  <a:srgbClr val="DDDDDD"/>
                </a:solidFill>
                <a:sym typeface="Helvetica"/>
              </a:rPr>
              <a:t>identified for at least 20 minutes. </a:t>
            </a:r>
            <a:endParaRPr lang="en-GB" sz="2000" b="0" cap="none" dirty="0" smtClean="0">
              <a:solidFill>
                <a:srgbClr val="DDDDDD"/>
              </a:solidFill>
              <a:sym typeface="Helvetica"/>
            </a:endParaRPr>
          </a:p>
          <a:p>
            <a:pPr marL="293370" indent="-293370" defTabSz="385572">
              <a:lnSpc>
                <a:spcPct val="100000"/>
              </a:lnSpc>
              <a:spcBef>
                <a:spcPts val="1800"/>
              </a:spcBef>
              <a:buClr>
                <a:srgbClr val="39A3D5"/>
              </a:buClr>
              <a:buSzPct val="104999"/>
              <a:buFont typeface="Avenir Next"/>
              <a:buChar char="‣"/>
              <a:defRPr sz="2244" b="0" cap="none">
                <a:solidFill>
                  <a:srgbClr val="DDDDDD"/>
                </a:solidFill>
                <a:latin typeface="+mj-lt"/>
                <a:ea typeface="+mj-ea"/>
                <a:cs typeface="+mj-cs"/>
                <a:sym typeface="Helvetica"/>
              </a:defRPr>
            </a:pPr>
            <a:r>
              <a:rPr lang="en-GB" sz="2000" b="0" cap="none" dirty="0" smtClean="0">
                <a:solidFill>
                  <a:srgbClr val="DDDDDD"/>
                </a:solidFill>
                <a:sym typeface="Helvetica"/>
              </a:rPr>
              <a:t>Jayden’s CO2 levels had risen to dangerous levels but by then he was en route to or at the radiology department and it was unclear when the tube had been correctly positioned</a:t>
            </a:r>
          </a:p>
          <a:p>
            <a:pPr marL="293370" indent="-293370" defTabSz="385572">
              <a:lnSpc>
                <a:spcPct val="100000"/>
              </a:lnSpc>
              <a:spcBef>
                <a:spcPts val="1800"/>
              </a:spcBef>
              <a:buClr>
                <a:srgbClr val="39A3D5"/>
              </a:buClr>
              <a:buSzPct val="104999"/>
              <a:buFont typeface="Avenir Next"/>
              <a:buChar char="‣"/>
              <a:defRPr sz="2244" b="0" cap="none">
                <a:solidFill>
                  <a:srgbClr val="DDDDDD"/>
                </a:solidFill>
                <a:latin typeface="+mj-lt"/>
                <a:ea typeface="+mj-ea"/>
                <a:cs typeface="+mj-cs"/>
                <a:sym typeface="Helvetica"/>
              </a:defRPr>
            </a:pPr>
            <a:r>
              <a:rPr lang="en-GB" sz="2000" b="0" cap="none" dirty="0" smtClean="0">
                <a:solidFill>
                  <a:srgbClr val="DDDDDD"/>
                </a:solidFill>
                <a:sym typeface="Helvetica"/>
              </a:rPr>
              <a:t>Jayden was moved between different imaging departments at UCH investigating NAI after a skull fracture was detected .No effective management of his seizures or his CO2 levels. The 30 minute absence from paediatric care became 4 hours  </a:t>
            </a:r>
          </a:p>
          <a:p>
            <a:pPr marL="293370" indent="-293370" defTabSz="385572">
              <a:lnSpc>
                <a:spcPct val="100000"/>
              </a:lnSpc>
              <a:spcBef>
                <a:spcPts val="1800"/>
              </a:spcBef>
              <a:buClr>
                <a:srgbClr val="39A3D5"/>
              </a:buClr>
              <a:buSzPct val="104999"/>
              <a:buFont typeface="Avenir Next"/>
              <a:buChar char="‣"/>
              <a:defRPr sz="2244" b="0" cap="none">
                <a:solidFill>
                  <a:srgbClr val="DDDDDD"/>
                </a:solidFill>
                <a:latin typeface="+mj-lt"/>
                <a:ea typeface="+mj-ea"/>
                <a:cs typeface="+mj-cs"/>
                <a:sym typeface="Helvetica"/>
              </a:defRPr>
            </a:pPr>
            <a:r>
              <a:rPr lang="en-GB" sz="2000" dirty="0" smtClean="0"/>
              <a:t>S</a:t>
            </a:r>
            <a:r>
              <a:rPr sz="2000" dirty="0" err="1" smtClean="0"/>
              <a:t>eizure</a:t>
            </a:r>
            <a:r>
              <a:rPr sz="2000" dirty="0" smtClean="0"/>
              <a:t> med</a:t>
            </a:r>
            <a:r>
              <a:rPr lang="en-GB" sz="2000" dirty="0" smtClean="0"/>
              <a:t>s were d</a:t>
            </a:r>
            <a:r>
              <a:rPr sz="2000" dirty="0" err="1" smtClean="0"/>
              <a:t>rawn</a:t>
            </a:r>
            <a:r>
              <a:rPr sz="2000" dirty="0" smtClean="0"/>
              <a:t> </a:t>
            </a:r>
            <a:r>
              <a:rPr sz="2000" dirty="0"/>
              <a:t>but not administered until the </a:t>
            </a:r>
            <a:r>
              <a:rPr lang="en-GB" sz="2000" dirty="0" smtClean="0"/>
              <a:t>GOSH </a:t>
            </a:r>
            <a:r>
              <a:rPr sz="2000" dirty="0" smtClean="0"/>
              <a:t>retrieval </a:t>
            </a:r>
            <a:r>
              <a:rPr sz="2000" dirty="0"/>
              <a:t>team arrived at 6pm</a:t>
            </a:r>
            <a:r>
              <a:rPr sz="2000" dirty="0" smtClean="0"/>
              <a:t>.. </a:t>
            </a:r>
            <a:endParaRPr sz="2000" dirty="0"/>
          </a:p>
          <a:p>
            <a:pPr marL="293370" indent="-293370" defTabSz="385572">
              <a:lnSpc>
                <a:spcPct val="100000"/>
              </a:lnSpc>
              <a:spcBef>
                <a:spcPts val="1800"/>
              </a:spcBef>
              <a:buClr>
                <a:srgbClr val="39A3D5"/>
              </a:buClr>
              <a:buSzPct val="104999"/>
              <a:buFont typeface="Avenir Next"/>
              <a:buChar char="‣"/>
              <a:defRPr sz="2244" b="0" cap="none">
                <a:solidFill>
                  <a:srgbClr val="DDDDDD"/>
                </a:solidFill>
                <a:latin typeface="+mj-lt"/>
                <a:ea typeface="+mj-ea"/>
                <a:cs typeface="+mj-cs"/>
                <a:sym typeface="Helvetica"/>
              </a:defRPr>
            </a:pPr>
            <a:r>
              <a:rPr sz="2000" dirty="0"/>
              <a:t>By the </a:t>
            </a:r>
            <a:r>
              <a:rPr lang="en-GB" sz="2000" dirty="0" smtClean="0"/>
              <a:t>time the </a:t>
            </a:r>
            <a:r>
              <a:rPr sz="2000" dirty="0" smtClean="0"/>
              <a:t>retrieval </a:t>
            </a:r>
            <a:r>
              <a:rPr sz="2000" dirty="0"/>
              <a:t>team arrived, his condition had deteriorated : clear signs of raised ICP (intra cranial pressure) </a:t>
            </a:r>
          </a:p>
          <a:p>
            <a:pPr marL="293370" indent="-293370" defTabSz="385572">
              <a:lnSpc>
                <a:spcPct val="100000"/>
              </a:lnSpc>
              <a:spcBef>
                <a:spcPts val="1800"/>
              </a:spcBef>
              <a:buClr>
                <a:srgbClr val="39A3D5"/>
              </a:buClr>
              <a:buSzPct val="104999"/>
              <a:buFont typeface="Avenir Next"/>
              <a:buChar char="‣"/>
              <a:defRPr sz="2244" b="0" cap="none">
                <a:solidFill>
                  <a:srgbClr val="DDDDDD"/>
                </a:solidFill>
                <a:latin typeface="+mj-lt"/>
                <a:ea typeface="+mj-ea"/>
                <a:cs typeface="+mj-cs"/>
                <a:sym typeface="Helvetica"/>
              </a:defRPr>
            </a:pPr>
            <a:r>
              <a:rPr lang="en-GB" sz="2000" dirty="0" smtClean="0"/>
              <a:t>There was no examination of his eyes at UCH: by the time they were assessed at GOSH Jayden’s condition was irrecoverable. </a:t>
            </a:r>
          </a:p>
          <a:p>
            <a:pPr marL="293370" indent="-293370" defTabSz="385572">
              <a:lnSpc>
                <a:spcPct val="100000"/>
              </a:lnSpc>
              <a:spcBef>
                <a:spcPts val="1800"/>
              </a:spcBef>
              <a:buClr>
                <a:srgbClr val="39A3D5"/>
              </a:buClr>
              <a:buSzPct val="104999"/>
              <a:buFont typeface="Avenir Next"/>
              <a:buChar char="‣"/>
              <a:defRPr sz="2244" b="0" cap="none">
                <a:solidFill>
                  <a:srgbClr val="DDDDDD"/>
                </a:solidFill>
                <a:latin typeface="+mj-lt"/>
                <a:ea typeface="+mj-ea"/>
                <a:cs typeface="+mj-cs"/>
                <a:sym typeface="Helvetica"/>
              </a:defRPr>
            </a:pPr>
            <a:r>
              <a:rPr lang="en-GB" sz="2000" dirty="0" smtClean="0"/>
              <a:t>GOSH formed a clear view Jayden was a victim of NAHI: they did so without knowledge of what had occurred at UCL</a:t>
            </a:r>
            <a:endParaRPr sz="2000" dirty="0"/>
          </a:p>
        </p:txBody>
      </p:sp>
      <p:sp>
        <p:nvSpPr>
          <p:cNvPr id="246" name="Shape 246"/>
          <p:cNvSpPr/>
          <p:nvPr/>
        </p:nvSpPr>
        <p:spPr>
          <a:xfrm>
            <a:off x="453762" y="477048"/>
            <a:ext cx="8726116"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body" sz="quarter" idx="1"/>
          </p:nvPr>
        </p:nvSpPr>
        <p:spPr>
          <a:xfrm>
            <a:off x="544461" y="1070807"/>
            <a:ext cx="11176001" cy="641283"/>
          </a:xfrm>
          <a:prstGeom prst="rect">
            <a:avLst/>
          </a:prstGeom>
        </p:spPr>
        <p:txBody>
          <a:bodyPr/>
          <a:lstStyle>
            <a:lvl1pPr>
              <a:defRPr sz="3500" u="sng" spc="145"/>
            </a:lvl1pPr>
          </a:lstStyle>
          <a:p>
            <a:r>
              <a:rPr dirty="0">
                <a:solidFill>
                  <a:srgbClr val="00B050"/>
                </a:solidFill>
              </a:rPr>
              <a:t>The human cost </a:t>
            </a:r>
            <a:r>
              <a:rPr lang="en-GB" dirty="0" smtClean="0">
                <a:solidFill>
                  <a:srgbClr val="00B050"/>
                </a:solidFill>
              </a:rPr>
              <a:t>as at march 2012 </a:t>
            </a:r>
            <a:endParaRPr dirty="0">
              <a:solidFill>
                <a:srgbClr val="00B050"/>
              </a:solidFill>
            </a:endParaRPr>
          </a:p>
        </p:txBody>
      </p:sp>
      <p:sp>
        <p:nvSpPr>
          <p:cNvPr id="249" name="Shape 249"/>
          <p:cNvSpPr>
            <a:spLocks noGrp="1"/>
          </p:cNvSpPr>
          <p:nvPr>
            <p:ph type="body" idx="13"/>
          </p:nvPr>
        </p:nvSpPr>
        <p:spPr>
          <a:xfrm>
            <a:off x="498440" y="1665118"/>
            <a:ext cx="12288840" cy="8135937"/>
          </a:xfrm>
          <a:prstGeom prst="rect">
            <a:avLst/>
          </a:prstGeom>
          <a:extLst>
            <a:ext uri="{C572A759-6A51-4108-AA02-DFA0A04FC94B}">
              <ma14:wrappingTextBoxFlag xmlns="" xmlns:ma14="http://schemas.microsoft.com/office/mac/drawingml/2011/main" val="1"/>
            </a:ext>
          </a:extLst>
        </p:spPr>
        <p:txBody>
          <a:bodyPr/>
          <a:lstStyle/>
          <a:p>
            <a:pPr marL="260816" indent="-260816" defTabSz="332993">
              <a:lnSpc>
                <a:spcPct val="100000"/>
              </a:lnSpc>
              <a:spcBef>
                <a:spcPts val="1500"/>
              </a:spcBef>
              <a:buClr>
                <a:srgbClr val="39A3D5"/>
              </a:buClr>
              <a:buSzPct val="104999"/>
              <a:buFont typeface="Avenir Next"/>
              <a:buChar char="‣"/>
              <a:defRPr sz="1994" b="0" cap="none">
                <a:solidFill>
                  <a:srgbClr val="DDDDDD"/>
                </a:solidFill>
                <a:latin typeface="Avenir Next Medium"/>
                <a:ea typeface="Avenir Next Medium"/>
                <a:cs typeface="Avenir Next Medium"/>
                <a:sym typeface="Avenir Next Medium"/>
              </a:defRPr>
            </a:pPr>
            <a:r>
              <a:rPr sz="2000" dirty="0"/>
              <a:t>Jayden was born </a:t>
            </a:r>
            <a:r>
              <a:rPr lang="en-GB" sz="2000" dirty="0" smtClean="0"/>
              <a:t>M</a:t>
            </a:r>
            <a:r>
              <a:rPr sz="2000" dirty="0" smtClean="0"/>
              <a:t>arch </a:t>
            </a:r>
            <a:r>
              <a:rPr sz="2000" dirty="0"/>
              <a:t>2009, died 4 months later. His parents </a:t>
            </a:r>
            <a:r>
              <a:rPr lang="en-GB" sz="2000" dirty="0" smtClean="0"/>
              <a:t>were </a:t>
            </a:r>
            <a:r>
              <a:rPr sz="2000" dirty="0" smtClean="0"/>
              <a:t>16 </a:t>
            </a:r>
            <a:r>
              <a:rPr sz="2000" dirty="0"/>
              <a:t>and </a:t>
            </a:r>
            <a:r>
              <a:rPr sz="2000" dirty="0" smtClean="0"/>
              <a:t>19</a:t>
            </a:r>
            <a:r>
              <a:rPr lang="en-GB" sz="2000" dirty="0" smtClean="0"/>
              <a:t>.  Suspicious death. </a:t>
            </a:r>
            <a:endParaRPr sz="2000" dirty="0"/>
          </a:p>
          <a:p>
            <a:pPr marL="260816" indent="-260816" defTabSz="332993">
              <a:lnSpc>
                <a:spcPct val="100000"/>
              </a:lnSpc>
              <a:spcBef>
                <a:spcPts val="1500"/>
              </a:spcBef>
              <a:buClr>
                <a:srgbClr val="39A3D5"/>
              </a:buClr>
              <a:buSzPct val="104999"/>
              <a:buFont typeface="Avenir Next"/>
              <a:buChar char="‣"/>
              <a:defRPr sz="1994" b="0" cap="none">
                <a:solidFill>
                  <a:srgbClr val="DDDDDD"/>
                </a:solidFill>
                <a:latin typeface="Avenir Next Medium"/>
                <a:ea typeface="Avenir Next Medium"/>
                <a:cs typeface="Avenir Next Medium"/>
                <a:sym typeface="Avenir Next Medium"/>
              </a:defRPr>
            </a:pPr>
            <a:r>
              <a:rPr lang="en-GB" sz="2000" dirty="0"/>
              <a:t>The parents </a:t>
            </a:r>
            <a:r>
              <a:rPr lang="en-GB" sz="2000" dirty="0" smtClean="0"/>
              <a:t>never </a:t>
            </a:r>
            <a:r>
              <a:rPr lang="en-GB" sz="2000" dirty="0"/>
              <a:t>returned </a:t>
            </a:r>
            <a:r>
              <a:rPr lang="en-GB" sz="2000" dirty="0" smtClean="0"/>
              <a:t>home after  arrest at hospital as </a:t>
            </a:r>
            <a:r>
              <a:rPr lang="en-GB" sz="2000" dirty="0"/>
              <a:t>it was ‘the scene as the crime’. </a:t>
            </a:r>
          </a:p>
          <a:p>
            <a:pPr marL="260816" indent="-260816" defTabSz="332993">
              <a:lnSpc>
                <a:spcPct val="100000"/>
              </a:lnSpc>
              <a:spcBef>
                <a:spcPts val="1500"/>
              </a:spcBef>
              <a:buClr>
                <a:srgbClr val="39A3D5"/>
              </a:buClr>
              <a:buSzPct val="104999"/>
              <a:buFont typeface="Avenir Next"/>
              <a:buChar char="‣"/>
              <a:defRPr sz="1994" b="0" cap="none">
                <a:solidFill>
                  <a:srgbClr val="DDDDDD"/>
                </a:solidFill>
                <a:latin typeface="Avenir Next Medium"/>
                <a:ea typeface="Avenir Next Medium"/>
                <a:cs typeface="Avenir Next Medium"/>
                <a:sym typeface="Avenir Next Medium"/>
              </a:defRPr>
            </a:pPr>
            <a:r>
              <a:rPr lang="en-GB" sz="2000" dirty="0"/>
              <a:t>Their names and faces had been all over local and national media. </a:t>
            </a:r>
          </a:p>
          <a:p>
            <a:pPr marL="260816" indent="-260816" defTabSz="332993">
              <a:lnSpc>
                <a:spcPct val="100000"/>
              </a:lnSpc>
              <a:spcBef>
                <a:spcPts val="1500"/>
              </a:spcBef>
              <a:buClr>
                <a:srgbClr val="39A3D5"/>
              </a:buClr>
              <a:buSzPct val="104999"/>
              <a:buFont typeface="Avenir Next"/>
              <a:buChar char="‣"/>
              <a:defRPr sz="1994" b="0" cap="none">
                <a:solidFill>
                  <a:srgbClr val="DDDDDD"/>
                </a:solidFill>
                <a:latin typeface="Avenir Next Medium"/>
                <a:ea typeface="Avenir Next Medium"/>
                <a:cs typeface="Avenir Next Medium"/>
                <a:sym typeface="Avenir Next Medium"/>
              </a:defRPr>
            </a:pPr>
            <a:r>
              <a:rPr lang="en-GB" sz="2000" dirty="0"/>
              <a:t>They had had to </a:t>
            </a:r>
            <a:r>
              <a:rPr lang="en-GB" sz="2000" dirty="0" smtClean="0"/>
              <a:t>confront  the medical and police </a:t>
            </a:r>
            <a:r>
              <a:rPr lang="en-GB" sz="2000" dirty="0"/>
              <a:t>medical </a:t>
            </a:r>
            <a:r>
              <a:rPr lang="en-GB" sz="2000" dirty="0" smtClean="0"/>
              <a:t>evidence: </a:t>
            </a:r>
            <a:r>
              <a:rPr lang="en-GB" sz="2000" dirty="0"/>
              <a:t>had the other hurt their son? </a:t>
            </a:r>
          </a:p>
          <a:p>
            <a:pPr marL="260816" indent="-260816" defTabSz="332993">
              <a:lnSpc>
                <a:spcPct val="100000"/>
              </a:lnSpc>
              <a:spcBef>
                <a:spcPts val="1500"/>
              </a:spcBef>
              <a:buClr>
                <a:srgbClr val="39A3D5"/>
              </a:buClr>
              <a:buSzPct val="104999"/>
              <a:buFont typeface="Avenir Next"/>
              <a:buChar char="‣"/>
              <a:defRPr sz="1994" b="0" cap="none">
                <a:solidFill>
                  <a:srgbClr val="DDDDDD"/>
                </a:solidFill>
                <a:latin typeface="Avenir Next Medium"/>
                <a:ea typeface="Avenir Next Medium"/>
                <a:cs typeface="Avenir Next Medium"/>
                <a:sym typeface="Avenir Next Medium"/>
              </a:defRPr>
            </a:pPr>
            <a:r>
              <a:rPr lang="en-GB" sz="2000" dirty="0"/>
              <a:t>They stayed together and had another child as the investigations rolled on. </a:t>
            </a:r>
          </a:p>
          <a:p>
            <a:pPr marL="260816" indent="-260816" defTabSz="332993">
              <a:lnSpc>
                <a:spcPct val="100000"/>
              </a:lnSpc>
              <a:spcBef>
                <a:spcPts val="1500"/>
              </a:spcBef>
              <a:buClr>
                <a:srgbClr val="39A3D5"/>
              </a:buClr>
              <a:buSzPct val="104999"/>
              <a:buFont typeface="Avenir Next"/>
              <a:buChar char="‣"/>
              <a:defRPr sz="1994" b="0" cap="none">
                <a:solidFill>
                  <a:srgbClr val="DDDDDD"/>
                </a:solidFill>
                <a:latin typeface="Avenir Next Medium"/>
                <a:ea typeface="Avenir Next Medium"/>
                <a:cs typeface="Avenir Next Medium"/>
                <a:sym typeface="Avenir Next Medium"/>
              </a:defRPr>
            </a:pPr>
            <a:r>
              <a:rPr lang="en-GB" sz="2000" dirty="0" smtClean="0"/>
              <a:t>By the time of the family final hearing: </a:t>
            </a:r>
            <a:r>
              <a:rPr sz="2000" dirty="0" smtClean="0"/>
              <a:t>Jayden </a:t>
            </a:r>
            <a:r>
              <a:rPr sz="2000" dirty="0"/>
              <a:t>had been dead for 3 years, his parents were now 19 and </a:t>
            </a:r>
            <a:r>
              <a:rPr sz="2000" dirty="0" smtClean="0"/>
              <a:t>22</a:t>
            </a:r>
            <a:endParaRPr sz="2000" dirty="0"/>
          </a:p>
          <a:p>
            <a:pPr marL="260816" indent="-260816" defTabSz="332993">
              <a:lnSpc>
                <a:spcPct val="100000"/>
              </a:lnSpc>
              <a:spcBef>
                <a:spcPts val="1500"/>
              </a:spcBef>
              <a:buClr>
                <a:srgbClr val="39A3D5"/>
              </a:buClr>
              <a:buSzPct val="104999"/>
              <a:buFont typeface="Avenir Next"/>
              <a:buChar char="‣"/>
              <a:defRPr sz="1994" b="0" cap="none">
                <a:solidFill>
                  <a:srgbClr val="DDDDDD"/>
                </a:solidFill>
                <a:latin typeface="Avenir Next Medium"/>
                <a:ea typeface="Avenir Next Medium"/>
                <a:cs typeface="Avenir Next Medium"/>
                <a:sym typeface="Avenir Next Medium"/>
              </a:defRPr>
            </a:pPr>
            <a:r>
              <a:rPr sz="2000" dirty="0"/>
              <a:t>The parents had faced and been acquitted of a murder charge heard at the Central Criminal Court which had lasted for 6 weeks. </a:t>
            </a:r>
          </a:p>
          <a:p>
            <a:pPr marL="260816" indent="-260816" defTabSz="332993">
              <a:lnSpc>
                <a:spcPct val="100000"/>
              </a:lnSpc>
              <a:spcBef>
                <a:spcPts val="1500"/>
              </a:spcBef>
              <a:buClr>
                <a:srgbClr val="39A3D5"/>
              </a:buClr>
              <a:buSzPct val="104999"/>
              <a:buFont typeface="Avenir Next"/>
              <a:buChar char="‣"/>
              <a:defRPr sz="1994" b="0" cap="none">
                <a:solidFill>
                  <a:srgbClr val="DDDDDD"/>
                </a:solidFill>
                <a:latin typeface="Avenir Next Medium"/>
                <a:ea typeface="Avenir Next Medium"/>
                <a:cs typeface="Avenir Next Medium"/>
                <a:sym typeface="Avenir Next Medium"/>
              </a:defRPr>
            </a:pPr>
            <a:r>
              <a:rPr sz="2000" dirty="0" smtClean="0"/>
              <a:t>By </a:t>
            </a:r>
            <a:r>
              <a:rPr sz="2000" dirty="0"/>
              <a:t>the time the criminal trial collapsed Jayda was by then 14 months old. She had never lived with her parents and saw them only restricted times under close supervision. Her future was to be determined in the family division. </a:t>
            </a:r>
            <a:endParaRPr lang="en-GB" sz="2000" dirty="0" smtClean="0"/>
          </a:p>
          <a:p>
            <a:pPr marL="260816" indent="-260816" defTabSz="332993">
              <a:lnSpc>
                <a:spcPct val="100000"/>
              </a:lnSpc>
              <a:spcBef>
                <a:spcPts val="1500"/>
              </a:spcBef>
              <a:buClr>
                <a:srgbClr val="39A3D5"/>
              </a:buClr>
              <a:buSzPct val="104999"/>
              <a:buFont typeface="Avenir Next"/>
              <a:buChar char="‣"/>
              <a:defRPr sz="1994" b="0" cap="none">
                <a:solidFill>
                  <a:srgbClr val="DDDDDD"/>
                </a:solidFill>
                <a:latin typeface="Avenir Next Medium"/>
                <a:ea typeface="Avenir Next Medium"/>
                <a:cs typeface="Avenir Next Medium"/>
                <a:sym typeface="Avenir Next Medium"/>
              </a:defRPr>
            </a:pPr>
            <a:r>
              <a:rPr sz="2000" dirty="0" smtClean="0"/>
              <a:t>The </a:t>
            </a:r>
            <a:r>
              <a:rPr sz="2000" dirty="0"/>
              <a:t>parents </a:t>
            </a:r>
            <a:r>
              <a:rPr lang="en-GB" sz="2000" dirty="0" smtClean="0"/>
              <a:t> underwent  </a:t>
            </a:r>
            <a:r>
              <a:rPr sz="2000" dirty="0" smtClean="0"/>
              <a:t>a </a:t>
            </a:r>
            <a:r>
              <a:rPr sz="2000" dirty="0"/>
              <a:t>5 week trial in the High Court of the family Division to argue for her return to their care.  </a:t>
            </a:r>
            <a:endParaRPr lang="en-GB" sz="2000" dirty="0" smtClean="0"/>
          </a:p>
          <a:p>
            <a:pPr marL="260816" indent="-260816" defTabSz="332993">
              <a:lnSpc>
                <a:spcPct val="100000"/>
              </a:lnSpc>
              <a:spcBef>
                <a:spcPts val="1500"/>
              </a:spcBef>
              <a:buClr>
                <a:srgbClr val="39A3D5"/>
              </a:buClr>
              <a:buSzPct val="104999"/>
              <a:buFont typeface="Avenir Next"/>
              <a:buChar char="‣"/>
              <a:defRPr sz="1994" b="0" cap="none">
                <a:solidFill>
                  <a:srgbClr val="DDDDDD"/>
                </a:solidFill>
                <a:latin typeface="Avenir Next Medium"/>
                <a:ea typeface="Avenir Next Medium"/>
                <a:cs typeface="Avenir Next Medium"/>
                <a:sym typeface="Avenir Next Medium"/>
              </a:defRPr>
            </a:pPr>
            <a:r>
              <a:rPr lang="en-GB" sz="2000" dirty="0"/>
              <a:t>Jayden had not yet been buried. </a:t>
            </a:r>
          </a:p>
          <a:p>
            <a:pPr marL="260816" indent="-260816" defTabSz="332993">
              <a:lnSpc>
                <a:spcPct val="100000"/>
              </a:lnSpc>
              <a:spcBef>
                <a:spcPts val="1500"/>
              </a:spcBef>
              <a:buClr>
                <a:srgbClr val="39A3D5"/>
              </a:buClr>
              <a:buSzPct val="104999"/>
              <a:buFont typeface="Avenir Next"/>
              <a:buChar char="‣"/>
              <a:defRPr sz="1994" b="0" cap="none">
                <a:solidFill>
                  <a:srgbClr val="DDDDDD"/>
                </a:solidFill>
                <a:latin typeface="Avenir Next Medium"/>
                <a:ea typeface="Avenir Next Medium"/>
                <a:cs typeface="Avenir Next Medium"/>
                <a:sym typeface="Avenir Next Medium"/>
              </a:defRPr>
            </a:pPr>
            <a:r>
              <a:rPr lang="en-GB" sz="2000" dirty="0"/>
              <a:t>The inquest into his death was awai</a:t>
            </a:r>
            <a:r>
              <a:rPr lang="en-GB" dirty="0"/>
              <a:t>ting the outcome of the criminal, and then the care proceedings. </a:t>
            </a:r>
          </a:p>
          <a:p>
            <a:pPr defTabSz="332993">
              <a:lnSpc>
                <a:spcPct val="100000"/>
              </a:lnSpc>
              <a:spcBef>
                <a:spcPts val="1500"/>
              </a:spcBef>
              <a:buClr>
                <a:srgbClr val="39A3D5"/>
              </a:buClr>
              <a:buSzPct val="104999"/>
              <a:defRPr sz="1994" b="0" cap="none">
                <a:solidFill>
                  <a:srgbClr val="DDDDDD"/>
                </a:solidFill>
                <a:latin typeface="Avenir Next Medium"/>
                <a:ea typeface="Avenir Next Medium"/>
                <a:cs typeface="Avenir Next Medium"/>
                <a:sym typeface="Avenir Next Medium"/>
              </a:defRPr>
            </a:pPr>
            <a:endParaRPr dirty="0"/>
          </a:p>
        </p:txBody>
      </p:sp>
      <p:sp>
        <p:nvSpPr>
          <p:cNvPr id="250" name="Shape 250"/>
          <p:cNvSpPr/>
          <p:nvPr/>
        </p:nvSpPr>
        <p:spPr>
          <a:xfrm>
            <a:off x="415411" y="458575"/>
            <a:ext cx="8726117"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9">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9">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p:cNvSpPr>
          <p:nvPr>
            <p:ph type="title"/>
          </p:nvPr>
        </p:nvSpPr>
        <p:spPr>
          <a:xfrm>
            <a:off x="406399" y="1072183"/>
            <a:ext cx="12192003" cy="723902"/>
          </a:xfrm>
          <a:prstGeom prst="rect">
            <a:avLst/>
          </a:prstGeom>
        </p:spPr>
        <p:txBody>
          <a:bodyPr/>
          <a:lstStyle>
            <a:lvl1pPr defTabSz="341639">
              <a:spcBef>
                <a:spcPts val="1600"/>
              </a:spcBef>
              <a:defRPr sz="3400"/>
            </a:lvl1pPr>
          </a:lstStyle>
          <a:p>
            <a:r>
              <a:rPr dirty="0"/>
              <a:t>findings of family division</a:t>
            </a:r>
          </a:p>
        </p:txBody>
      </p:sp>
      <p:sp>
        <p:nvSpPr>
          <p:cNvPr id="253" name="Shape 253"/>
          <p:cNvSpPr>
            <a:spLocks noGrp="1"/>
          </p:cNvSpPr>
          <p:nvPr>
            <p:ph type="body" idx="1"/>
          </p:nvPr>
        </p:nvSpPr>
        <p:spPr>
          <a:xfrm>
            <a:off x="291347" y="1862144"/>
            <a:ext cx="12613859" cy="7511324"/>
          </a:xfrm>
          <a:prstGeom prst="rect">
            <a:avLst/>
          </a:prstGeom>
        </p:spPr>
        <p:txBody>
          <a:bodyPr anchor="t">
            <a:normAutofit fontScale="92500" lnSpcReduction="20000"/>
          </a:bodyPr>
          <a:lstStyle/>
          <a:p>
            <a:pPr marL="324745" indent="-324745" defTabSz="403097">
              <a:lnSpc>
                <a:spcPct val="100000"/>
              </a:lnSpc>
              <a:spcBef>
                <a:spcPts val="1900"/>
              </a:spcBef>
              <a:buClr>
                <a:srgbClr val="39A3D5"/>
              </a:buClr>
              <a:buSzPct val="104999"/>
              <a:buFont typeface="Avenir Next"/>
              <a:buChar char="‣"/>
              <a:defRPr b="0" cap="none" spc="0">
                <a:solidFill>
                  <a:srgbClr val="DDDDDD"/>
                </a:solidFill>
                <a:latin typeface="Avenir Next Medium"/>
                <a:ea typeface="Avenir Next Medium"/>
                <a:cs typeface="Avenir Next Medium"/>
                <a:sym typeface="Avenir Next Medium"/>
              </a:defRPr>
            </a:pPr>
            <a:r>
              <a:rPr lang="en-GB" dirty="0" smtClean="0"/>
              <a:t>S</a:t>
            </a:r>
            <a:r>
              <a:rPr dirty="0" err="1" smtClean="0"/>
              <a:t>evere</a:t>
            </a:r>
            <a:r>
              <a:rPr dirty="0" smtClean="0"/>
              <a:t> </a:t>
            </a:r>
            <a:r>
              <a:rPr dirty="0"/>
              <a:t>vitamin D deficiency rendered </a:t>
            </a:r>
            <a:r>
              <a:rPr lang="en-GB" dirty="0" smtClean="0"/>
              <a:t>Jayden</a:t>
            </a:r>
            <a:r>
              <a:rPr dirty="0" smtClean="0"/>
              <a:t> </a:t>
            </a:r>
            <a:r>
              <a:rPr dirty="0"/>
              <a:t>vulnerable to infection and seizures;</a:t>
            </a:r>
          </a:p>
          <a:p>
            <a:pPr marL="324745" indent="-324745" defTabSz="403097">
              <a:lnSpc>
                <a:spcPct val="100000"/>
              </a:lnSpc>
              <a:spcBef>
                <a:spcPts val="1900"/>
              </a:spcBef>
              <a:buClr>
                <a:srgbClr val="39A3D5"/>
              </a:buClr>
              <a:buSzPct val="104999"/>
              <a:buFont typeface="Avenir Next"/>
              <a:buChar char="‣"/>
              <a:defRPr b="0" cap="none" spc="0">
                <a:solidFill>
                  <a:srgbClr val="DDDDDD"/>
                </a:solidFill>
                <a:latin typeface="Avenir Next Medium"/>
                <a:ea typeface="Avenir Next Medium"/>
                <a:cs typeface="Avenir Next Medium"/>
                <a:sym typeface="Avenir Next Medium"/>
              </a:defRPr>
            </a:pPr>
            <a:r>
              <a:rPr dirty="0" smtClean="0"/>
              <a:t>Jayden </a:t>
            </a:r>
            <a:r>
              <a:rPr dirty="0"/>
              <a:t>was conscious and suffering from seizures on arrival at UCH which were not adequately brought under control during his treatment at UCH </a:t>
            </a:r>
            <a:endParaRPr lang="en-GB" dirty="0" smtClean="0"/>
          </a:p>
          <a:p>
            <a:pPr marL="324745" indent="-324745" defTabSz="403097">
              <a:lnSpc>
                <a:spcPct val="100000"/>
              </a:lnSpc>
              <a:spcBef>
                <a:spcPts val="1900"/>
              </a:spcBef>
              <a:buClr>
                <a:srgbClr val="39A3D5"/>
              </a:buClr>
              <a:buSzPct val="104999"/>
              <a:buFont typeface="Avenir Next"/>
              <a:buChar char="‣"/>
              <a:defRPr b="0" cap="none" spc="0">
                <a:solidFill>
                  <a:srgbClr val="DDDDDD"/>
                </a:solidFill>
                <a:latin typeface="Avenir Next Medium"/>
                <a:ea typeface="Avenir Next Medium"/>
                <a:cs typeface="Avenir Next Medium"/>
                <a:sym typeface="Avenir Next Medium"/>
              </a:defRPr>
            </a:pPr>
            <a:r>
              <a:rPr lang="en-GB" dirty="0" smtClean="0"/>
              <a:t>The 4 hours of care by UCL was</a:t>
            </a:r>
            <a:r>
              <a:rPr dirty="0" smtClean="0"/>
              <a:t> </a:t>
            </a:r>
            <a:r>
              <a:rPr lang="en-GB" dirty="0" smtClean="0"/>
              <a:t>'</a:t>
            </a:r>
            <a:r>
              <a:rPr dirty="0" smtClean="0"/>
              <a:t>sub optimal</a:t>
            </a:r>
            <a:r>
              <a:rPr lang="en-GB" dirty="0" smtClean="0"/>
              <a:t>'</a:t>
            </a:r>
            <a:r>
              <a:rPr dirty="0" smtClean="0"/>
              <a:t>. </a:t>
            </a:r>
            <a:endParaRPr dirty="0"/>
          </a:p>
          <a:p>
            <a:pPr marL="324745" indent="-324745" defTabSz="403097">
              <a:lnSpc>
                <a:spcPct val="100000"/>
              </a:lnSpc>
              <a:spcBef>
                <a:spcPts val="1900"/>
              </a:spcBef>
              <a:buClr>
                <a:srgbClr val="39A3D5"/>
              </a:buClr>
              <a:buSzPct val="104999"/>
              <a:buFont typeface="Avenir Next"/>
              <a:buChar char="‣"/>
              <a:defRPr b="0" cap="none" spc="0">
                <a:solidFill>
                  <a:srgbClr val="DDDDDD"/>
                </a:solidFill>
                <a:latin typeface="Avenir Next Medium"/>
                <a:ea typeface="Avenir Next Medium"/>
                <a:cs typeface="Avenir Next Medium"/>
                <a:sym typeface="Avenir Next Medium"/>
              </a:defRPr>
            </a:pPr>
            <a:r>
              <a:rPr lang="en-GB" dirty="0" smtClean="0">
                <a:solidFill>
                  <a:srgbClr val="FF0000"/>
                </a:solidFill>
              </a:rPr>
              <a:t>The Triad? </a:t>
            </a:r>
            <a:r>
              <a:rPr lang="en-GB" dirty="0" smtClean="0">
                <a:solidFill>
                  <a:schemeClr val="tx2"/>
                </a:solidFill>
              </a:rPr>
              <a:t>‘</a:t>
            </a:r>
            <a:r>
              <a:rPr lang="en-GB" i="1" dirty="0" smtClean="0">
                <a:solidFill>
                  <a:schemeClr val="tx2"/>
                </a:solidFill>
              </a:rPr>
              <a:t>this is an area of some controversy with strong feelings on both sides of the medical profession’ </a:t>
            </a:r>
          </a:p>
          <a:p>
            <a:pPr marL="324745" indent="-324745" defTabSz="403097">
              <a:lnSpc>
                <a:spcPct val="100000"/>
              </a:lnSpc>
              <a:spcBef>
                <a:spcPts val="1900"/>
              </a:spcBef>
              <a:buClr>
                <a:srgbClr val="39A3D5"/>
              </a:buClr>
              <a:buSzPct val="104999"/>
              <a:buFont typeface="Avenir Next"/>
              <a:buChar char="‣"/>
              <a:defRPr b="0" cap="none" spc="0">
                <a:solidFill>
                  <a:srgbClr val="DDDDDD"/>
                </a:solidFill>
                <a:latin typeface="Avenir Next Medium"/>
                <a:ea typeface="Avenir Next Medium"/>
                <a:cs typeface="Avenir Next Medium"/>
                <a:sym typeface="Avenir Next Medium"/>
              </a:defRPr>
            </a:pPr>
            <a:r>
              <a:rPr lang="en-GB" i="1" dirty="0"/>
              <a:t>‘ research is required in relation to the different aspects of the TRIAD and the impact of vitamin D deficiency and rickets on babies under 6 months </a:t>
            </a:r>
            <a:endParaRPr lang="en-GB" i="1" dirty="0" smtClean="0"/>
          </a:p>
          <a:p>
            <a:pPr marL="324745" indent="-324745" defTabSz="403097">
              <a:lnSpc>
                <a:spcPct val="100000"/>
              </a:lnSpc>
              <a:spcBef>
                <a:spcPts val="1900"/>
              </a:spcBef>
              <a:buClr>
                <a:srgbClr val="39A3D5"/>
              </a:buClr>
              <a:buSzPct val="104999"/>
              <a:buFont typeface="Avenir Next"/>
              <a:buChar char="‣"/>
              <a:defRPr b="0" cap="none" spc="0">
                <a:solidFill>
                  <a:srgbClr val="DDDDDD"/>
                </a:solidFill>
                <a:latin typeface="Avenir Next Medium"/>
                <a:ea typeface="Avenir Next Medium"/>
                <a:cs typeface="Avenir Next Medium"/>
                <a:sym typeface="Avenir Next Medium"/>
              </a:defRPr>
            </a:pPr>
            <a:r>
              <a:rPr dirty="0" smtClean="0">
                <a:solidFill>
                  <a:srgbClr val="00B050"/>
                </a:solidFill>
              </a:rPr>
              <a:t>retinal </a:t>
            </a:r>
            <a:r>
              <a:rPr dirty="0">
                <a:solidFill>
                  <a:srgbClr val="00B050"/>
                </a:solidFill>
              </a:rPr>
              <a:t>haemorrhages </a:t>
            </a:r>
            <a:r>
              <a:rPr dirty="0"/>
              <a:t>were more likely to be secondary to Jayden’s hypoxic ischaemic injury, </a:t>
            </a:r>
            <a:r>
              <a:rPr lang="en-GB" dirty="0" smtClean="0"/>
              <a:t> </a:t>
            </a:r>
            <a:r>
              <a:rPr dirty="0" smtClean="0">
                <a:solidFill>
                  <a:srgbClr val="00B050"/>
                </a:solidFill>
              </a:rPr>
              <a:t>encephalopathy</a:t>
            </a:r>
            <a:r>
              <a:rPr dirty="0" smtClean="0"/>
              <a:t> </a:t>
            </a:r>
            <a:r>
              <a:rPr dirty="0"/>
              <a:t>was not due to inflicted trauma. </a:t>
            </a:r>
          </a:p>
          <a:p>
            <a:pPr marL="324745" indent="-324745" defTabSz="403097">
              <a:lnSpc>
                <a:spcPct val="100000"/>
              </a:lnSpc>
              <a:spcBef>
                <a:spcPts val="1900"/>
              </a:spcBef>
              <a:buClr>
                <a:srgbClr val="39A3D5"/>
              </a:buClr>
              <a:buSzPct val="104999"/>
              <a:buFont typeface="Avenir Next"/>
              <a:buChar char="‣"/>
              <a:defRPr b="0" cap="none" spc="0">
                <a:solidFill>
                  <a:srgbClr val="DDDDDD"/>
                </a:solidFill>
                <a:latin typeface="Avenir Next Medium"/>
                <a:ea typeface="Avenir Next Medium"/>
                <a:cs typeface="Avenir Next Medium"/>
                <a:sym typeface="Avenir Next Medium"/>
              </a:defRPr>
            </a:pPr>
            <a:r>
              <a:rPr dirty="0" smtClean="0">
                <a:solidFill>
                  <a:srgbClr val="00B050"/>
                </a:solidFill>
              </a:rPr>
              <a:t>subdural </a:t>
            </a:r>
            <a:r>
              <a:rPr dirty="0">
                <a:solidFill>
                  <a:srgbClr val="00B050"/>
                </a:solidFill>
              </a:rPr>
              <a:t>haemorrhages </a:t>
            </a:r>
            <a:r>
              <a:rPr dirty="0" smtClean="0"/>
              <a:t>more </a:t>
            </a:r>
            <a:r>
              <a:rPr dirty="0"/>
              <a:t>likely to be caused by trauma (of undetermined origin) and that further research was </a:t>
            </a:r>
            <a:r>
              <a:rPr dirty="0" smtClean="0"/>
              <a:t>required</a:t>
            </a:r>
            <a:endParaRPr lang="en-GB" dirty="0" smtClean="0"/>
          </a:p>
          <a:p>
            <a:pPr marL="324745" indent="-324745" defTabSz="403097">
              <a:lnSpc>
                <a:spcPct val="100000"/>
              </a:lnSpc>
              <a:spcBef>
                <a:spcPts val="1900"/>
              </a:spcBef>
              <a:buClr>
                <a:srgbClr val="39A3D5"/>
              </a:buClr>
              <a:buSzPct val="104999"/>
              <a:buFont typeface="Avenir Next"/>
              <a:buChar char="‣"/>
              <a:defRPr b="0" cap="none" spc="0">
                <a:solidFill>
                  <a:srgbClr val="DDDDDD"/>
                </a:solidFill>
                <a:latin typeface="Avenir Next Medium"/>
                <a:ea typeface="Avenir Next Medium"/>
                <a:cs typeface="Avenir Next Medium"/>
                <a:sym typeface="Avenir Next Medium"/>
              </a:defRPr>
            </a:pPr>
            <a:r>
              <a:rPr lang="en-GB" dirty="0" err="1" smtClean="0">
                <a:solidFill>
                  <a:srgbClr val="00B050"/>
                </a:solidFill>
              </a:rPr>
              <a:t>encepthalopathy</a:t>
            </a:r>
            <a:r>
              <a:rPr lang="en-GB" dirty="0" smtClean="0">
                <a:solidFill>
                  <a:srgbClr val="00B050"/>
                </a:solidFill>
              </a:rPr>
              <a:t> </a:t>
            </a:r>
            <a:r>
              <a:rPr lang="en-GB" dirty="0" smtClean="0"/>
              <a:t>caused by a combination of factors, some unknown, but not including inflicted trauma either by way of impact or shake or other mechanism.</a:t>
            </a:r>
          </a:p>
          <a:p>
            <a:pPr marL="324745" indent="-324745" defTabSz="403097">
              <a:lnSpc>
                <a:spcPct val="100000"/>
              </a:lnSpc>
              <a:spcBef>
                <a:spcPts val="1900"/>
              </a:spcBef>
              <a:buClr>
                <a:srgbClr val="39A3D5"/>
              </a:buClr>
              <a:buSzPct val="104999"/>
              <a:buFont typeface="Avenir Next"/>
              <a:buChar char="‣"/>
              <a:defRPr b="0" cap="none" spc="0">
                <a:solidFill>
                  <a:srgbClr val="DDDDDD"/>
                </a:solidFill>
                <a:latin typeface="Avenir Next Medium"/>
                <a:ea typeface="Avenir Next Medium"/>
                <a:cs typeface="Avenir Next Medium"/>
                <a:sym typeface="Avenir Next Medium"/>
              </a:defRPr>
            </a:pPr>
            <a:r>
              <a:rPr lang="en-GB" dirty="0" smtClean="0">
                <a:solidFill>
                  <a:srgbClr val="00B050"/>
                </a:solidFill>
              </a:rPr>
              <a:t>fractures</a:t>
            </a:r>
            <a:r>
              <a:rPr lang="en-GB" dirty="0" smtClean="0"/>
              <a:t> </a:t>
            </a:r>
            <a:r>
              <a:rPr lang="en-GB" dirty="0"/>
              <a:t>were a product of </a:t>
            </a:r>
            <a:r>
              <a:rPr lang="en-GB" dirty="0" smtClean="0"/>
              <a:t>rickets </a:t>
            </a:r>
            <a:endParaRPr lang="en-GB" dirty="0"/>
          </a:p>
          <a:p>
            <a:pPr marL="324745" indent="-324745" defTabSz="403097">
              <a:lnSpc>
                <a:spcPct val="100000"/>
              </a:lnSpc>
              <a:spcBef>
                <a:spcPts val="1900"/>
              </a:spcBef>
              <a:buClr>
                <a:srgbClr val="39A3D5"/>
              </a:buClr>
              <a:buSzPct val="104999"/>
              <a:buFont typeface="Avenir Next"/>
              <a:buChar char="‣"/>
              <a:defRPr b="0" cap="none" spc="0">
                <a:solidFill>
                  <a:srgbClr val="DDDDDD"/>
                </a:solidFill>
                <a:latin typeface="Avenir Next Medium"/>
                <a:ea typeface="Avenir Next Medium"/>
                <a:cs typeface="Avenir Next Medium"/>
                <a:sym typeface="Avenir Next Medium"/>
              </a:defRPr>
            </a:pPr>
            <a:r>
              <a:rPr lang="en-GB" dirty="0" smtClean="0"/>
              <a:t>LA case not proven </a:t>
            </a:r>
          </a:p>
          <a:p>
            <a:pPr marL="324745" indent="-324745" defTabSz="403097">
              <a:lnSpc>
                <a:spcPct val="100000"/>
              </a:lnSpc>
              <a:spcBef>
                <a:spcPts val="1900"/>
              </a:spcBef>
              <a:buClr>
                <a:srgbClr val="39A3D5"/>
              </a:buClr>
              <a:buSzPct val="104999"/>
              <a:buFont typeface="Avenir Next"/>
              <a:buChar char="‣"/>
              <a:defRPr b="0" cap="none" spc="0">
                <a:solidFill>
                  <a:srgbClr val="DDDDDD"/>
                </a:solidFill>
                <a:latin typeface="Avenir Next Medium"/>
                <a:ea typeface="Avenir Next Medium"/>
                <a:cs typeface="Avenir Next Medium"/>
                <a:sym typeface="Avenir Next Medium"/>
              </a:defRPr>
            </a:pPr>
            <a:r>
              <a:rPr lang="en-GB" dirty="0" smtClean="0"/>
              <a:t>Jayda could return to her parents forthwith </a:t>
            </a:r>
            <a:endParaRPr dirty="0"/>
          </a:p>
        </p:txBody>
      </p:sp>
      <p:sp>
        <p:nvSpPr>
          <p:cNvPr id="254" name="Shape 254"/>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 name="PlaceholderImage.png"/>
          <p:cNvPicPr>
            <a:picLocks noGrp="1" noChangeAspect="1"/>
          </p:cNvPicPr>
          <p:nvPr>
            <p:ph type="pic" idx="13"/>
          </p:nvPr>
        </p:nvPicPr>
        <p:blipFill>
          <a:blip r:embed="rId2">
            <a:extLst/>
          </a:blip>
          <a:stretch>
            <a:fillRect/>
          </a:stretch>
        </p:blipFill>
        <p:spPr>
          <a:xfrm>
            <a:off x="3046016" y="1348408"/>
            <a:ext cx="5486401" cy="7797801"/>
          </a:xfrm>
          <a:prstGeom prst="rect">
            <a:avLst/>
          </a:prstGeom>
        </p:spPr>
      </p:pic>
      <p:pic>
        <p:nvPicPr>
          <p:cNvPr id="216" name="image4.png"/>
          <p:cNvPicPr>
            <a:picLocks noChangeAspect="1"/>
          </p:cNvPicPr>
          <p:nvPr/>
        </p:nvPicPr>
        <p:blipFill>
          <a:blip r:embed="rId3">
            <a:extLst/>
          </a:blip>
          <a:stretch>
            <a:fillRect/>
          </a:stretch>
        </p:blipFill>
        <p:spPr>
          <a:xfrm>
            <a:off x="3061855" y="196280"/>
            <a:ext cx="7128793" cy="9273183"/>
          </a:xfrm>
          <a:prstGeom prst="rect">
            <a:avLst/>
          </a:prstGeom>
          <a:ln w="12700">
            <a:miter lim="400000"/>
          </a:ln>
        </p:spPr>
      </p:pic>
    </p:spTree>
    <p:extLst>
      <p:ext uri="{BB962C8B-B14F-4D97-AF65-F5344CB8AC3E}">
        <p14:creationId xmlns:p14="http://schemas.microsoft.com/office/powerpoint/2010/main" val="382728279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16"/>
                                        </p:tgtEl>
                                        <p:attrNameLst>
                                          <p:attrName>style.visibility</p:attrName>
                                        </p:attrNameLst>
                                      </p:cBhvr>
                                      <p:to>
                                        <p:strVal val="visible"/>
                                      </p:to>
                                    </p:set>
                                    <p:animEffect transition="in" filter="dissolve">
                                      <p:cBhvr>
                                        <p:cTn id="7"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 name="image5.png"/>
          <p:cNvPicPr>
            <a:picLocks noChangeAspect="1"/>
          </p:cNvPicPr>
          <p:nvPr/>
        </p:nvPicPr>
        <p:blipFill>
          <a:blip r:embed="rId2">
            <a:extLst/>
          </a:blip>
          <a:stretch>
            <a:fillRect/>
          </a:stretch>
        </p:blipFill>
        <p:spPr>
          <a:xfrm>
            <a:off x="2397943" y="268288"/>
            <a:ext cx="7841594" cy="8955069"/>
          </a:xfrm>
          <a:prstGeom prst="rect">
            <a:avLst/>
          </a:prstGeom>
          <a:ln w="12700">
            <a:miter lim="400000"/>
          </a:ln>
        </p:spPr>
      </p:pic>
    </p:spTree>
    <p:extLst>
      <p:ext uri="{BB962C8B-B14F-4D97-AF65-F5344CB8AC3E}">
        <p14:creationId xmlns:p14="http://schemas.microsoft.com/office/powerpoint/2010/main" val="382175783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56"/>
                                        </p:tgtEl>
                                        <p:attrNameLst>
                                          <p:attrName>style.visibility</p:attrName>
                                        </p:attrNameLst>
                                      </p:cBhvr>
                                      <p:to>
                                        <p:strVal val="visible"/>
                                      </p:to>
                                    </p:set>
                                    <p:anim calcmode="lin" valueType="num">
                                      <p:cBhvr>
                                        <p:cTn id="7" dur="1000" fill="hold"/>
                                        <p:tgtEl>
                                          <p:spTgt spid="256"/>
                                        </p:tgtEl>
                                        <p:attrNameLst>
                                          <p:attrName>ppt_x</p:attrName>
                                        </p:attrNameLst>
                                      </p:cBhvr>
                                      <p:tavLst>
                                        <p:tav tm="0">
                                          <p:val>
                                            <p:strVal val="#ppt_x"/>
                                          </p:val>
                                        </p:tav>
                                        <p:tav tm="100000">
                                          <p:val>
                                            <p:strVal val="#ppt_x"/>
                                          </p:val>
                                        </p:tav>
                                      </p:tavLst>
                                    </p:anim>
                                    <p:anim calcmode="lin" valueType="num">
                                      <p:cBhvr>
                                        <p:cTn id="8" dur="1000" fill="hold"/>
                                        <p:tgtEl>
                                          <p:spTgt spid="2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iterate>
                                    <p:tmAbs val="0"/>
                                  </p:iterate>
                                  <p:childTnLst>
                                    <p:anim calcmode="lin" valueType="num">
                                      <p:cBhvr>
                                        <p:cTn id="12" dur="1000" fill="hold"/>
                                        <p:tgtEl>
                                          <p:spTgt spid="256"/>
                                        </p:tgtEl>
                                        <p:attrNameLst>
                                          <p:attrName>ppt_x</p:attrName>
                                        </p:attrNameLst>
                                      </p:cBhvr>
                                      <p:tavLst>
                                        <p:tav tm="0">
                                          <p:val>
                                            <p:strVal val="ppt_x"/>
                                          </p:val>
                                        </p:tav>
                                        <p:tav tm="100000">
                                          <p:val>
                                            <p:strVal val="ppt_x"/>
                                          </p:val>
                                        </p:tav>
                                      </p:tavLst>
                                    </p:anim>
                                    <p:anim calcmode="lin" valueType="num">
                                      <p:cBhvr>
                                        <p:cTn id="13" dur="1000" fill="hold"/>
                                        <p:tgtEl>
                                          <p:spTgt spid="256"/>
                                        </p:tgtEl>
                                        <p:attrNameLst>
                                          <p:attrName>ppt_y</p:attrName>
                                        </p:attrNameLst>
                                      </p:cBhvr>
                                      <p:tavLst>
                                        <p:tav tm="0">
                                          <p:val>
                                            <p:strVal val="ppt_y"/>
                                          </p:val>
                                        </p:tav>
                                        <p:tav tm="100000">
                                          <p:val>
                                            <p:strVal val="1+ppt_h/2"/>
                                          </p:val>
                                        </p:tav>
                                      </p:tavLst>
                                    </p:anim>
                                    <p:set>
                                      <p:cBhvr>
                                        <p:cTn id="14" fill="hold">
                                          <p:stCondLst>
                                            <p:cond delay="999"/>
                                          </p:stCondLst>
                                        </p:cTn>
                                        <p:tgtEl>
                                          <p:spTgt spid="2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advAuto="0"/>
      <p:bldP spid="256"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body" sz="quarter" idx="1"/>
          </p:nvPr>
        </p:nvSpPr>
        <p:spPr>
          <a:xfrm>
            <a:off x="283678" y="1155178"/>
            <a:ext cx="11176001" cy="664294"/>
          </a:xfrm>
          <a:prstGeom prst="rect">
            <a:avLst/>
          </a:prstGeom>
        </p:spPr>
        <p:txBody>
          <a:bodyPr/>
          <a:lstStyle>
            <a:lvl1pPr>
              <a:defRPr sz="3500" u="sng" spc="145"/>
            </a:lvl1pPr>
          </a:lstStyle>
          <a:p>
            <a:r>
              <a:rPr dirty="0">
                <a:solidFill>
                  <a:srgbClr val="FF0000"/>
                </a:solidFill>
              </a:rPr>
              <a:t>The human body is a wondrous thing</a:t>
            </a:r>
          </a:p>
        </p:txBody>
      </p:sp>
      <p:sp>
        <p:nvSpPr>
          <p:cNvPr id="259" name="Shape 259"/>
          <p:cNvSpPr>
            <a:spLocks noGrp="1"/>
          </p:cNvSpPr>
          <p:nvPr>
            <p:ph type="body" idx="13"/>
          </p:nvPr>
        </p:nvSpPr>
        <p:spPr>
          <a:xfrm>
            <a:off x="248235" y="1849200"/>
            <a:ext cx="12686046" cy="7706412"/>
          </a:xfrm>
          <a:prstGeom prst="rect">
            <a:avLst/>
          </a:prstGeom>
          <a:extLst>
            <a:ext uri="{C572A759-6A51-4108-AA02-DFA0A04FC94B}">
              <ma14:wrappingTextBoxFlag xmlns="" xmlns:ma14="http://schemas.microsoft.com/office/mac/drawingml/2011/main" val="1"/>
            </a:ext>
          </a:extLst>
        </p:spPr>
        <p:txBody>
          <a:bodyPr/>
          <a:lstStyle/>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dirty="0"/>
              <a:t>Was Al Alas a one off ?</a:t>
            </a:r>
            <a:endParaRPr sz="3639"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dirty="0" smtClean="0"/>
              <a:t>D</a:t>
            </a:r>
            <a:r>
              <a:rPr dirty="0" smtClean="0"/>
              <a:t>o </a:t>
            </a:r>
            <a:r>
              <a:rPr dirty="0"/>
              <a:t>we have lessons still be to learnt about the ways in which benign injuries can masquerade as abusive acts of inflicted trauma? </a:t>
            </a:r>
            <a:endParaRPr sz="1679"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sz="2800" u="sng" dirty="0">
                <a:solidFill>
                  <a:srgbClr val="00B050"/>
                </a:solidFill>
              </a:rPr>
              <a:t>EDS: EHLER DANLOS SYNDROME </a:t>
            </a:r>
            <a:endParaRPr lang="en-GB" sz="2800" u="sng" dirty="0" smtClean="0">
              <a:solidFill>
                <a:srgbClr val="00B050"/>
              </a:solidFill>
            </a:endParaRP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sz="2400" dirty="0" smtClean="0">
                <a:solidFill>
                  <a:schemeClr val="tx2"/>
                </a:solidFill>
              </a:rPr>
              <a:t>Inherited disorder of connective tissue characterised by joint hypermobility, skin extensibility and tissue fragility including increased bleeding </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sz="2380" b="0" cap="none" dirty="0">
                <a:sym typeface="Helvetica"/>
              </a:rPr>
              <a:t>This is a medical condition that </a:t>
            </a:r>
            <a:r>
              <a:rPr lang="en-GB" sz="2380" b="0" cap="none" dirty="0" smtClean="0">
                <a:sym typeface="Helvetica"/>
              </a:rPr>
              <a:t>affects the connective </a:t>
            </a:r>
            <a:r>
              <a:rPr lang="en-GB" sz="2380" b="0" cap="none" dirty="0">
                <a:sym typeface="Helvetica"/>
              </a:rPr>
              <a:t>tissues in your body. </a:t>
            </a:r>
            <a:endParaRPr lang="en-GB" sz="2380" b="0" cap="none" dirty="0" smtClean="0">
              <a:sym typeface="Helvetica"/>
            </a:endParaRP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sz="2380" b="0" cap="none" dirty="0" smtClean="0">
                <a:sym typeface="Helvetica"/>
              </a:rPr>
              <a:t>Your </a:t>
            </a:r>
            <a:r>
              <a:rPr lang="en-GB" sz="2380" b="0" cap="none" dirty="0">
                <a:sym typeface="Helvetica"/>
              </a:rPr>
              <a:t>connective tissue is what is responsible for structuring and supporting your blood vessels, organs, skin, and bones. </a:t>
            </a:r>
            <a:endParaRPr lang="en-GB" sz="2380" b="0" cap="none" dirty="0" smtClean="0">
              <a:sym typeface="Helvetica"/>
            </a:endParaRP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sz="2400" dirty="0" smtClean="0">
                <a:solidFill>
                  <a:schemeClr val="tx2"/>
                </a:solidFill>
              </a:rPr>
              <a:t>You can bruise easily </a:t>
            </a:r>
          </a:p>
          <a:p>
            <a:pPr defTabSz="408940">
              <a:lnSpc>
                <a:spcPct val="100000"/>
              </a:lnSpc>
              <a:spcBef>
                <a:spcPts val="1900"/>
              </a:spcBef>
              <a:buClr>
                <a:srgbClr val="39A3D5"/>
              </a:buClr>
              <a:buSzPct val="104999"/>
              <a:defRPr sz="2380" b="0" cap="none">
                <a:solidFill>
                  <a:srgbClr val="DDDDDD"/>
                </a:solidFill>
                <a:latin typeface="+mj-lt"/>
                <a:ea typeface="+mj-ea"/>
                <a:cs typeface="+mj-cs"/>
                <a:sym typeface="Helvetica"/>
              </a:defRPr>
            </a:pPr>
            <a:r>
              <a:rPr lang="en-GB" sz="2400" dirty="0" smtClean="0">
                <a:solidFill>
                  <a:schemeClr val="tx2"/>
                </a:solidFill>
              </a:rPr>
              <a:t> </a:t>
            </a:r>
            <a:endParaRPr sz="2400" dirty="0">
              <a:solidFill>
                <a:schemeClr val="tx2"/>
              </a:solidFill>
            </a:endParaRPr>
          </a:p>
        </p:txBody>
      </p:sp>
      <p:sp>
        <p:nvSpPr>
          <p:cNvPr id="260" name="Shape 260"/>
          <p:cNvSpPr/>
          <p:nvPr/>
        </p:nvSpPr>
        <p:spPr>
          <a:xfrm>
            <a:off x="361720" y="546079"/>
            <a:ext cx="8726117"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r>
              <a:rPr lang="en-GB" dirty="0" smtClean="0"/>
              <a:t>Crime and Punishment 2:  </a:t>
            </a:r>
            <a:endParaRPr lang="en-GB" dirty="0"/>
          </a:p>
        </p:txBody>
      </p:sp>
      <p:sp>
        <p:nvSpPr>
          <p:cNvPr id="3" name="Title 2"/>
          <p:cNvSpPr>
            <a:spLocks noGrp="1"/>
          </p:cNvSpPr>
          <p:nvPr>
            <p:ph type="title"/>
          </p:nvPr>
        </p:nvSpPr>
        <p:spPr/>
        <p:txBody>
          <a:bodyPr>
            <a:normAutofit/>
          </a:bodyPr>
          <a:lstStyle/>
          <a:p>
            <a:r>
              <a:rPr lang="en-GB" sz="2400" b="0" cap="none" dirty="0">
                <a:solidFill>
                  <a:srgbClr val="0070C0"/>
                </a:solidFill>
                <a:sym typeface="Helvetica"/>
              </a:rPr>
              <a:t>Devon County Council v EB &amp; Ors (Minors) [2013] EWHC 968 (FAM)</a:t>
            </a:r>
            <a:endParaRPr lang="en-GB" sz="2400" dirty="0"/>
          </a:p>
        </p:txBody>
      </p:sp>
      <p:sp>
        <p:nvSpPr>
          <p:cNvPr id="4" name="Text Placeholder 3"/>
          <p:cNvSpPr>
            <a:spLocks noGrp="1"/>
          </p:cNvSpPr>
          <p:nvPr>
            <p:ph type="body" idx="13"/>
          </p:nvPr>
        </p:nvSpPr>
        <p:spPr>
          <a:xfrm>
            <a:off x="406400" y="2086707"/>
            <a:ext cx="12192000" cy="7526215"/>
          </a:xfrm>
        </p:spPr>
        <p:txBody>
          <a:bodyPr>
            <a:normAutofit lnSpcReduction="10000"/>
          </a:bodyPr>
          <a:lstStyle/>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b="0" cap="none" dirty="0" smtClean="0">
                <a:solidFill>
                  <a:schemeClr val="tx2"/>
                </a:solidFill>
                <a:sym typeface="Helvetica"/>
              </a:rPr>
              <a:t>Twins born to parents with a range of medical conditions  ; M had EDS, F had joint hypermobility. </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b="0" cap="none" dirty="0" smtClean="0">
                <a:solidFill>
                  <a:schemeClr val="tx2"/>
                </a:solidFill>
                <a:sym typeface="Helvetica"/>
              </a:rPr>
              <a:t>One admitted to hospital with encephalopathy, upon investigation both babies found to have fractures and SDH   </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b="0" cap="none" dirty="0" smtClean="0">
                <a:solidFill>
                  <a:schemeClr val="tx2"/>
                </a:solidFill>
                <a:sym typeface="Helvetica"/>
              </a:rPr>
              <a:t>Shaken children </a:t>
            </a:r>
            <a:r>
              <a:rPr lang="en-GB" b="0" cap="none" dirty="0">
                <a:solidFill>
                  <a:schemeClr val="tx2"/>
                </a:solidFill>
                <a:sym typeface="Helvetica"/>
              </a:rPr>
              <a:t>or injuries through benign causes? </a:t>
            </a:r>
            <a:endParaRPr lang="en-GB" sz="8000" b="0" cap="none" dirty="0">
              <a:solidFill>
                <a:schemeClr val="tx2"/>
              </a:solidFill>
              <a:sym typeface="Helvetica"/>
            </a:endParaRP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b="0" i="1" cap="none" dirty="0">
                <a:solidFill>
                  <a:srgbClr val="0070C0"/>
                </a:solidFill>
                <a:sym typeface="Helvetica"/>
              </a:rPr>
              <a:t>‘</a:t>
            </a:r>
            <a:r>
              <a:rPr lang="en-GB" b="0" i="1" cap="none" dirty="0">
                <a:solidFill>
                  <a:schemeClr val="tx2"/>
                </a:solidFill>
                <a:sym typeface="Helvetica"/>
              </a:rPr>
              <a:t> At the outset of the investigation, </a:t>
            </a:r>
            <a:r>
              <a:rPr lang="en-GB" b="0" i="1" cap="none" dirty="0" err="1">
                <a:solidFill>
                  <a:schemeClr val="tx2"/>
                </a:solidFill>
                <a:sym typeface="Helvetica"/>
              </a:rPr>
              <a:t>Dr.</a:t>
            </a:r>
            <a:r>
              <a:rPr lang="en-GB" b="0" i="1" cap="none" dirty="0">
                <a:solidFill>
                  <a:schemeClr val="tx2"/>
                </a:solidFill>
                <a:sym typeface="Helvetica"/>
              </a:rPr>
              <a:t> Hart and the social workers and the police were faced with two children who had suffered a multiple of bone fractures and subdural bleeding and in the case of E, an episode of encephalopathy.  Not surprisingly, they considered that these factors pointed strongly towards a diagnosis of non-accidental injury. </a:t>
            </a:r>
            <a:endParaRPr lang="en-GB" sz="4400" b="0" i="1" cap="none" dirty="0">
              <a:solidFill>
                <a:schemeClr val="tx2"/>
              </a:solidFill>
              <a:sym typeface="Helvetica"/>
            </a:endParaRP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b="0" i="1" cap="none" dirty="0">
                <a:solidFill>
                  <a:schemeClr val="tx2"/>
                </a:solidFill>
                <a:sym typeface="Helvetica"/>
              </a:rPr>
              <a:t>Had this case been decided on the basis simply of the information then available, it is likely that the court would have reached a similar conclusion but, as has been made clear many times in many reported cases, not least by Dame Elizabeth Butler-Sloss President in Re T and in Re U, Re B, as cited above and repeated by counsel in this case, the court surveys a wider canvas.</a:t>
            </a:r>
            <a:r>
              <a:rPr lang="en-GB" b="0" cap="none" dirty="0">
                <a:solidFill>
                  <a:schemeClr val="tx2"/>
                </a:solidFill>
                <a:sym typeface="Helvetica"/>
              </a:rPr>
              <a:t> </a:t>
            </a:r>
            <a:endParaRPr lang="en-GB" b="0" cap="none" dirty="0" smtClean="0">
              <a:solidFill>
                <a:schemeClr val="tx2"/>
              </a:solidFill>
              <a:sym typeface="Helvetica"/>
            </a:endParaRP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lang="en-GB" b="0" cap="none" dirty="0" smtClean="0">
                <a:solidFill>
                  <a:schemeClr val="tx2"/>
                </a:solidFill>
                <a:sym typeface="Helvetica"/>
              </a:rPr>
              <a:t>Children visible, no concerns re care, no bruising, no signs of pain discomfort  that would have expected to accompany fractures : the parents medical history and evidence </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endParaRPr lang="en-GB" b="0" cap="none" dirty="0">
              <a:solidFill>
                <a:schemeClr val="tx2"/>
              </a:solidFill>
              <a:sym typeface="Helvetica"/>
            </a:endParaRPr>
          </a:p>
          <a:p>
            <a:endParaRPr lang="en-GB" dirty="0"/>
          </a:p>
        </p:txBody>
      </p:sp>
    </p:spTree>
    <p:extLst>
      <p:ext uri="{BB962C8B-B14F-4D97-AF65-F5344CB8AC3E}">
        <p14:creationId xmlns:p14="http://schemas.microsoft.com/office/powerpoint/2010/main" val="16132476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FBFD"/>
            </a:gs>
            <a:gs pos="74000">
              <a:srgbClr val="A4D7EE"/>
            </a:gs>
            <a:gs pos="83000">
              <a:srgbClr val="A4D7EE"/>
            </a:gs>
            <a:gs pos="100000">
              <a:srgbClr val="C2E4F4"/>
            </a:gs>
          </a:gsLst>
          <a:lin ang="5400000" scaled="0"/>
        </a:gradFill>
        <a:effectLst/>
      </p:bgPr>
    </p:bg>
    <p:spTree>
      <p:nvGrpSpPr>
        <p:cNvPr id="1" name=""/>
        <p:cNvGrpSpPr/>
        <p:nvPr/>
      </p:nvGrpSpPr>
      <p:grpSpPr>
        <a:xfrm>
          <a:off x="0" y="0"/>
          <a:ext cx="0" cy="0"/>
          <a:chOff x="0" y="0"/>
          <a:chExt cx="0" cy="0"/>
        </a:xfrm>
      </p:grpSpPr>
      <p:sp>
        <p:nvSpPr>
          <p:cNvPr id="181" name="Shape 181"/>
          <p:cNvSpPr/>
          <p:nvPr/>
        </p:nvSpPr>
        <p:spPr>
          <a:xfrm>
            <a:off x="381719" y="412304"/>
            <a:ext cx="12097346" cy="405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buSzPct val="100000"/>
              <a:buFont typeface="Wingdings"/>
              <a:buChar char="❑"/>
            </a:pPr>
            <a:r>
              <a:rPr dirty="0"/>
              <a:t>The courts duty to protect the child from harm requires hard choices: to return a child to an abusive parent can lead to further injury or death. </a:t>
            </a:r>
          </a:p>
          <a:p>
            <a:pPr marL="342900" indent="-342900">
              <a:buSzPct val="100000"/>
              <a:buFont typeface="Wingdings"/>
              <a:buChar char="❑"/>
            </a:pPr>
            <a:r>
              <a:rPr dirty="0"/>
              <a:t>But to remove the child and place it for adoption on medical and scientific evidence than turns out to be flawed is to make a mistake that devastates the family. </a:t>
            </a:r>
          </a:p>
          <a:p>
            <a:pPr marL="342900" indent="-342900">
              <a:buSzPct val="100000"/>
              <a:buFont typeface="Wingdings"/>
              <a:buChar char="❑"/>
            </a:pPr>
            <a:r>
              <a:rPr dirty="0"/>
              <a:t>Adoption is a final, irrevocable step that cannot be undone. </a:t>
            </a:r>
          </a:p>
          <a:p>
            <a:pPr>
              <a:defRPr>
                <a:solidFill>
                  <a:srgbClr val="0070C0"/>
                </a:solidFill>
              </a:defRPr>
            </a:pPr>
            <a:r>
              <a:rPr dirty="0"/>
              <a:t>There are few types of case which arouse greater anxiety and controversy than those in which it is alleged that a baby has died as a result of being shaken. </a:t>
            </a:r>
          </a:p>
          <a:p>
            <a:pPr>
              <a:defRPr>
                <a:solidFill>
                  <a:srgbClr val="0070C0"/>
                </a:solidFill>
              </a:defRPr>
            </a:pPr>
            <a:r>
              <a:rPr dirty="0"/>
              <a:t/>
            </a:r>
            <a:br>
              <a:rPr dirty="0"/>
            </a:br>
            <a:endParaRPr dirty="0"/>
          </a:p>
        </p:txBody>
      </p:sp>
      <p:sp>
        <p:nvSpPr>
          <p:cNvPr id="182" name="Shape 182"/>
          <p:cNvSpPr/>
          <p:nvPr/>
        </p:nvSpPr>
        <p:spPr>
          <a:xfrm>
            <a:off x="381719" y="3438947"/>
            <a:ext cx="12241362" cy="59503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rPr dirty="0"/>
              <a:t>The controversy to which such cases give rise should come as no surprise.  </a:t>
            </a:r>
          </a:p>
          <a:p>
            <a:pPr marL="342900" indent="-342900">
              <a:buSzPct val="100000"/>
              <a:buFont typeface="Wingdings"/>
              <a:buChar char="❑"/>
              <a:defRPr>
                <a:solidFill>
                  <a:srgbClr val="0070C0"/>
                </a:solidFill>
              </a:defRPr>
            </a:pPr>
            <a:r>
              <a:rPr dirty="0"/>
              <a:t>A young baby dies whilst under the sole care of a parent or child minder.  </a:t>
            </a:r>
          </a:p>
          <a:p>
            <a:pPr marL="342900" indent="-342900">
              <a:buSzPct val="100000"/>
              <a:buFont typeface="Wingdings"/>
              <a:buChar char="❑"/>
              <a:defRPr>
                <a:solidFill>
                  <a:srgbClr val="0070C0"/>
                </a:solidFill>
              </a:defRPr>
            </a:pPr>
            <a:r>
              <a:rPr dirty="0"/>
              <a:t>That child can give no clue to clinicians as to what has happened.  </a:t>
            </a:r>
          </a:p>
          <a:p>
            <a:pPr marL="342900" indent="-342900">
              <a:buSzPct val="100000"/>
              <a:buFont typeface="Wingdings"/>
              <a:buChar char="❑"/>
              <a:defRPr>
                <a:solidFill>
                  <a:srgbClr val="0070C0"/>
                </a:solidFill>
              </a:defRPr>
            </a:pPr>
            <a:r>
              <a:rPr dirty="0"/>
              <a:t>Experts, prosecuting authorities </a:t>
            </a:r>
            <a:r>
              <a:rPr lang="en-GB" dirty="0" smtClean="0"/>
              <a:t>m</a:t>
            </a:r>
            <a:r>
              <a:rPr dirty="0" err="1" smtClean="0"/>
              <a:t>ust</a:t>
            </a:r>
            <a:r>
              <a:rPr dirty="0" smtClean="0"/>
              <a:t> </a:t>
            </a:r>
            <a:r>
              <a:rPr dirty="0"/>
              <a:t>reconstruct, as best they can, what has happened. </a:t>
            </a:r>
            <a:endParaRPr lang="en-GB" dirty="0" smtClean="0"/>
          </a:p>
          <a:p>
            <a:pPr>
              <a:buSzPct val="100000"/>
              <a:defRPr>
                <a:solidFill>
                  <a:srgbClr val="0070C0"/>
                </a:solidFill>
              </a:defRPr>
            </a:pPr>
            <a:r>
              <a:rPr lang="en-GB" dirty="0" smtClean="0"/>
              <a:t>Babies die: whether thorough benign causes or abuse: parents can be falsely accused but they can also lie to conceal their actions </a:t>
            </a:r>
            <a:r>
              <a:rPr dirty="0" smtClean="0"/>
              <a:t> </a:t>
            </a:r>
            <a:endParaRPr dirty="0"/>
          </a:p>
          <a:p>
            <a:pPr>
              <a:defRPr i="1">
                <a:solidFill>
                  <a:srgbClr val="FF0000"/>
                </a:solidFill>
              </a:defRPr>
            </a:pPr>
            <a:r>
              <a:rPr dirty="0"/>
              <a:t>Warning : these cases are distressing: whatever the courts determine happened to the babies at the heart of their case, a child has died . </a:t>
            </a:r>
          </a:p>
          <a:p>
            <a:pPr>
              <a:defRPr i="1">
                <a:solidFill>
                  <a:srgbClr val="FF0000"/>
                </a:solidFill>
              </a:defRPr>
            </a:pPr>
            <a:r>
              <a:rPr dirty="0"/>
              <a:t>Whether through abuse or benign causes, a baby is dead </a:t>
            </a:r>
            <a:r>
              <a:rPr dirty="0">
                <a:solidFill>
                  <a:srgbClr val="222222"/>
                </a:solidFill>
              </a:rPr>
              <a:t> </a:t>
            </a:r>
          </a:p>
          <a:p>
            <a:r>
              <a:rPr dirty="0"/>
              <a:t>The very term’ shaken baby’ is emotive and presumes that you know the cause of the problem, that a baby has been shaken: ‘Non Accidental Head Injury’ ( NAHI) is how I shall refer to the allegation in this lecture  </a:t>
            </a:r>
          </a:p>
        </p:txBody>
      </p:sp>
      <p:sp>
        <p:nvSpPr>
          <p:cNvPr id="183" name="Shape 183"/>
          <p:cNvSpPr/>
          <p:nvPr/>
        </p:nvSpPr>
        <p:spPr>
          <a:xfrm>
            <a:off x="309711" y="0"/>
            <a:ext cx="12313370" cy="5693866"/>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3600"/>
            </a:pPr>
            <a:endParaRPr dirty="0"/>
          </a:p>
          <a:p>
            <a:pPr>
              <a:defRPr sz="3600"/>
            </a:pPr>
            <a:r>
              <a:rPr dirty="0"/>
              <a:t>As retired high court judge Sir Mark Hedley told BBC’s Panorama in March 2016 for their aired </a:t>
            </a:r>
            <a:r>
              <a:rPr dirty="0" err="1"/>
              <a:t>programme</a:t>
            </a:r>
            <a:r>
              <a:rPr dirty="0"/>
              <a:t> on  : </a:t>
            </a:r>
          </a:p>
          <a:p>
            <a:pPr>
              <a:defRPr sz="3600" i="1">
                <a:solidFill>
                  <a:srgbClr val="0070C0"/>
                </a:solidFill>
              </a:defRPr>
            </a:pPr>
            <a:r>
              <a:rPr dirty="0"/>
              <a:t>“In cases where children have been harmed allegedly by their parents the stakes are extraordinarily high because in a criminal case a parent is facing a long prison sentence. In family cases they are facing the loss of surviving children </a:t>
            </a:r>
            <a:r>
              <a:rPr lang="en-GB" dirty="0" smtClean="0"/>
              <a:t>b</a:t>
            </a:r>
            <a:r>
              <a:rPr dirty="0" err="1" smtClean="0"/>
              <a:t>ecause</a:t>
            </a:r>
            <a:r>
              <a:rPr dirty="0" smtClean="0"/>
              <a:t> </a:t>
            </a:r>
            <a:r>
              <a:rPr dirty="0"/>
              <a:t>an abused child is taken </a:t>
            </a:r>
            <a:r>
              <a:rPr dirty="0" smtClean="0"/>
              <a:t>away</a:t>
            </a:r>
            <a:r>
              <a:rPr lang="en-GB" dirty="0" smtClean="0"/>
              <a:t>.</a:t>
            </a:r>
            <a:r>
              <a:rPr dirty="0" smtClean="0"/>
              <a:t>”</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81"/>
                                        </p:tgtEl>
                                        <p:attrNameLst>
                                          <p:attrName>style.visibility</p:attrName>
                                        </p:attrNameLst>
                                      </p:cBhvr>
                                      <p:to>
                                        <p:strVal val="visible"/>
                                      </p:to>
                                    </p:set>
                                    <p:anim calcmode="lin" valueType="num">
                                      <p:cBhvr>
                                        <p:cTn id="7" dur="1000" fill="hold"/>
                                        <p:tgtEl>
                                          <p:spTgt spid="181"/>
                                        </p:tgtEl>
                                        <p:attrNameLst>
                                          <p:attrName>ppt_x</p:attrName>
                                        </p:attrNameLst>
                                      </p:cBhvr>
                                      <p:tavLst>
                                        <p:tav tm="0">
                                          <p:val>
                                            <p:strVal val="#ppt_x"/>
                                          </p:val>
                                        </p:tav>
                                        <p:tav tm="100000">
                                          <p:val>
                                            <p:strVal val="#ppt_x"/>
                                          </p:val>
                                        </p:tav>
                                      </p:tavLst>
                                    </p:anim>
                                    <p:anim calcmode="lin" valueType="num">
                                      <p:cBhvr>
                                        <p:cTn id="8" dur="10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83"/>
                                        </p:tgtEl>
                                        <p:attrNameLst>
                                          <p:attrName>style.visibility</p:attrName>
                                        </p:attrNameLst>
                                      </p:cBhvr>
                                      <p:to>
                                        <p:strVal val="visible"/>
                                      </p:to>
                                    </p:set>
                                    <p:animEffect transition="in" filter="dissolve">
                                      <p:cBhvr>
                                        <p:cTn id="13" dur="500"/>
                                        <p:tgtEl>
                                          <p:spTgt spid="18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fill="hold" grpId="3" nodeType="clickEffect">
                                  <p:stCondLst>
                                    <p:cond delay="0"/>
                                  </p:stCondLst>
                                  <p:iterate>
                                    <p:tmAbs val="0"/>
                                  </p:iterate>
                                  <p:childTnLst>
                                    <p:animEffect transition="out" filter="dissolve">
                                      <p:cBhvr>
                                        <p:cTn id="17" dur="500" fill="hold"/>
                                        <p:tgtEl>
                                          <p:spTgt spid="183"/>
                                        </p:tgtEl>
                                      </p:cBhvr>
                                    </p:animEffect>
                                    <p:set>
                                      <p:cBhvr>
                                        <p:cTn id="18" fill="hold">
                                          <p:stCondLst>
                                            <p:cond delay="499"/>
                                          </p:stCondLst>
                                        </p:cTn>
                                        <p:tgtEl>
                                          <p:spTgt spid="18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4" nodeType="clickEffect">
                                  <p:stCondLst>
                                    <p:cond delay="0"/>
                                  </p:stCondLst>
                                  <p:iterate>
                                    <p:tmAbs val="0"/>
                                  </p:iterate>
                                  <p:childTnLst>
                                    <p:set>
                                      <p:cBhvr>
                                        <p:cTn id="22" fill="hold"/>
                                        <p:tgtEl>
                                          <p:spTgt spid="182"/>
                                        </p:tgtEl>
                                        <p:attrNameLst>
                                          <p:attrName>style.visibility</p:attrName>
                                        </p:attrNameLst>
                                      </p:cBhvr>
                                      <p:to>
                                        <p:strVal val="visible"/>
                                      </p:to>
                                    </p:set>
                                    <p:anim calcmode="lin" valueType="num">
                                      <p:cBhvr>
                                        <p:cTn id="23" dur="1000" fill="hold"/>
                                        <p:tgtEl>
                                          <p:spTgt spid="182"/>
                                        </p:tgtEl>
                                        <p:attrNameLst>
                                          <p:attrName>ppt_x</p:attrName>
                                        </p:attrNameLst>
                                      </p:cBhvr>
                                      <p:tavLst>
                                        <p:tav tm="0">
                                          <p:val>
                                            <p:strVal val="#ppt_x"/>
                                          </p:val>
                                        </p:tav>
                                        <p:tav tm="100000">
                                          <p:val>
                                            <p:strVal val="#ppt_x"/>
                                          </p:val>
                                        </p:tav>
                                      </p:tavLst>
                                    </p:anim>
                                    <p:anim calcmode="lin" valueType="num">
                                      <p:cBhvr>
                                        <p:cTn id="24" dur="1000" fill="hold"/>
                                        <p:tgtEl>
                                          <p:spTgt spid="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animBg="1" advAuto="0"/>
      <p:bldP spid="182" grpId="4" animBg="1" advAuto="0"/>
      <p:bldP spid="183" grpId="2" animBg="1" advAuto="0"/>
      <p:bldP spid="183" grpId="3"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body" sz="quarter" idx="1"/>
          </p:nvPr>
        </p:nvSpPr>
        <p:spPr>
          <a:xfrm>
            <a:off x="452420" y="1323920"/>
            <a:ext cx="11176001" cy="833036"/>
          </a:xfrm>
          <a:prstGeom prst="rect">
            <a:avLst/>
          </a:prstGeom>
        </p:spPr>
        <p:txBody>
          <a:bodyPr/>
          <a:lstStyle>
            <a:lvl1pPr>
              <a:defRPr sz="3500" u="sng" spc="145"/>
            </a:lvl1pPr>
          </a:lstStyle>
          <a:p>
            <a:r>
              <a:rPr dirty="0"/>
              <a:t>The wisdom of baker </a:t>
            </a:r>
            <a:r>
              <a:rPr dirty="0" smtClean="0"/>
              <a:t>j</a:t>
            </a:r>
            <a:r>
              <a:rPr lang="en-GB" dirty="0" smtClean="0"/>
              <a:t> in the devon case </a:t>
            </a:r>
            <a:r>
              <a:rPr dirty="0" smtClean="0"/>
              <a:t> </a:t>
            </a:r>
            <a:endParaRPr dirty="0"/>
          </a:p>
        </p:txBody>
      </p:sp>
      <p:sp>
        <p:nvSpPr>
          <p:cNvPr id="263" name="Shape 263"/>
          <p:cNvSpPr>
            <a:spLocks noGrp="1"/>
          </p:cNvSpPr>
          <p:nvPr>
            <p:ph type="body" idx="13"/>
          </p:nvPr>
        </p:nvSpPr>
        <p:spPr>
          <a:xfrm>
            <a:off x="406399" y="2322894"/>
            <a:ext cx="12192001" cy="692785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marL="342264" indent="-342264" defTabSz="449833">
              <a:lnSpc>
                <a:spcPct val="100000"/>
              </a:lnSpc>
              <a:spcBef>
                <a:spcPts val="2100"/>
              </a:spcBef>
              <a:buClr>
                <a:srgbClr val="39A3D5"/>
              </a:buClr>
              <a:buSzPct val="104999"/>
              <a:buFont typeface="Avenir Next"/>
              <a:buChar char="‣"/>
              <a:defRPr sz="2618" b="0" cap="none">
                <a:solidFill>
                  <a:srgbClr val="DDDDDD"/>
                </a:solidFill>
                <a:latin typeface="Avenir Next Medium"/>
                <a:ea typeface="Avenir Next Medium"/>
                <a:cs typeface="Avenir Next Medium"/>
                <a:sym typeface="Avenir Next Medium"/>
              </a:defRPr>
            </a:pPr>
            <a:r>
              <a:rPr i="1" dirty="0">
                <a:solidFill>
                  <a:srgbClr val="00B0F0"/>
                </a:solidFill>
              </a:rPr>
              <a:t>‘ A court hearing application for care orders based on cases of suspected physical abuse of children must follow the evidence and pursue the enquiry in whatever detail and for however long is necessary to arrive at the truth.'</a:t>
            </a:r>
            <a:r>
              <a:rPr dirty="0"/>
              <a:t> </a:t>
            </a:r>
            <a:r>
              <a:rPr sz="3696" dirty="0"/>
              <a:t> </a:t>
            </a:r>
          </a:p>
          <a:p>
            <a:pPr marL="342264" indent="-342264" defTabSz="449833">
              <a:lnSpc>
                <a:spcPct val="100000"/>
              </a:lnSpc>
              <a:spcBef>
                <a:spcPts val="2100"/>
              </a:spcBef>
              <a:buClr>
                <a:srgbClr val="39A3D5"/>
              </a:buClr>
              <a:buSzPct val="104999"/>
              <a:buFont typeface="Avenir Next"/>
              <a:buChar char="‣"/>
              <a:defRPr sz="2618" b="0" cap="none">
                <a:solidFill>
                  <a:srgbClr val="DDDDDD"/>
                </a:solidFill>
                <a:latin typeface="Avenir Next Medium"/>
                <a:ea typeface="Avenir Next Medium"/>
                <a:cs typeface="Avenir Next Medium"/>
                <a:sym typeface="Avenir Next Medium"/>
              </a:defRPr>
            </a:pPr>
            <a:r>
              <a:rPr lang="en-GB" dirty="0" smtClean="0"/>
              <a:t>He could not find LA case proven that parents had inflicted injuries in a momentary loss of control. Threshold not proven, application dismissed </a:t>
            </a:r>
          </a:p>
          <a:p>
            <a:pPr marL="342264" indent="-342264" defTabSz="449833">
              <a:lnSpc>
                <a:spcPct val="100000"/>
              </a:lnSpc>
              <a:spcBef>
                <a:spcPts val="2100"/>
              </a:spcBef>
              <a:buClr>
                <a:srgbClr val="39A3D5"/>
              </a:buClr>
              <a:buSzPct val="104999"/>
              <a:buFont typeface="Avenir Next"/>
              <a:buChar char="‣"/>
              <a:defRPr sz="2618" b="0" cap="none">
                <a:solidFill>
                  <a:srgbClr val="DDDDDD"/>
                </a:solidFill>
                <a:latin typeface="Avenir Next Medium"/>
                <a:ea typeface="Avenir Next Medium"/>
                <a:cs typeface="Avenir Next Medium"/>
                <a:sym typeface="Avenir Next Medium"/>
              </a:defRPr>
            </a:pPr>
            <a:r>
              <a:rPr dirty="0" smtClean="0"/>
              <a:t>Baker </a:t>
            </a:r>
            <a:r>
              <a:rPr dirty="0"/>
              <a:t>J observed that in cases of suspected child abuse it is important that:</a:t>
            </a:r>
            <a:endParaRPr sz="3696" dirty="0"/>
          </a:p>
          <a:p>
            <a:pPr marL="342264" indent="-342264" defTabSz="449833">
              <a:lnSpc>
                <a:spcPct val="100000"/>
              </a:lnSpc>
              <a:spcBef>
                <a:spcPts val="2100"/>
              </a:spcBef>
              <a:buClr>
                <a:srgbClr val="39A3D5"/>
              </a:buClr>
              <a:buSzPct val="104999"/>
              <a:buFont typeface="Avenir Next"/>
              <a:buChar char="‣"/>
              <a:defRPr sz="2618" b="0" cap="none">
                <a:solidFill>
                  <a:srgbClr val="DDDDDD"/>
                </a:solidFill>
                <a:latin typeface="Avenir Next Medium"/>
                <a:ea typeface="Avenir Next Medium"/>
                <a:cs typeface="Avenir Next Medium"/>
                <a:sym typeface="Avenir Next Medium"/>
              </a:defRPr>
            </a:pPr>
            <a:r>
              <a:rPr dirty="0"/>
              <a:t>There is </a:t>
            </a:r>
            <a:r>
              <a:rPr dirty="0">
                <a:solidFill>
                  <a:srgbClr val="00B050"/>
                </a:solidFill>
              </a:rPr>
              <a:t>a full and thorough </a:t>
            </a:r>
            <a:r>
              <a:rPr dirty="0"/>
              <a:t>forensic examination; this requires judicial continuity before a judge of sufficient experience.</a:t>
            </a:r>
            <a:endParaRPr sz="3696" dirty="0"/>
          </a:p>
          <a:p>
            <a:pPr marL="342264" indent="-342264" defTabSz="449833">
              <a:lnSpc>
                <a:spcPct val="100000"/>
              </a:lnSpc>
              <a:spcBef>
                <a:spcPts val="2100"/>
              </a:spcBef>
              <a:buClr>
                <a:srgbClr val="39A3D5"/>
              </a:buClr>
              <a:buSzPct val="104999"/>
              <a:buFont typeface="Avenir Next"/>
              <a:buChar char="‣"/>
              <a:defRPr sz="2618" b="0" cap="none">
                <a:solidFill>
                  <a:srgbClr val="DDDDDD"/>
                </a:solidFill>
                <a:latin typeface="Avenir Next Medium"/>
                <a:ea typeface="Avenir Next Medium"/>
                <a:cs typeface="Avenir Next Medium"/>
                <a:sym typeface="Avenir Next Medium"/>
              </a:defRPr>
            </a:pPr>
            <a:r>
              <a:rPr dirty="0"/>
              <a:t>That, although judges will be rigorous to resist the unnecessary use of </a:t>
            </a:r>
            <a:r>
              <a:rPr dirty="0">
                <a:solidFill>
                  <a:srgbClr val="00B050"/>
                </a:solidFill>
              </a:rPr>
              <a:t>experts</a:t>
            </a:r>
            <a:r>
              <a:rPr dirty="0"/>
              <a:t>, equally, they will not hesitate to endorse expert instruction where they are satisfied this is necessary to determine the relevant issues</a:t>
            </a:r>
            <a:endParaRPr sz="3696" dirty="0"/>
          </a:p>
          <a:p>
            <a:pPr marL="342264" indent="-342264" defTabSz="449833">
              <a:lnSpc>
                <a:spcPct val="100000"/>
              </a:lnSpc>
              <a:spcBef>
                <a:spcPts val="2100"/>
              </a:spcBef>
              <a:buClr>
                <a:srgbClr val="39A3D5"/>
              </a:buClr>
              <a:buSzPct val="104999"/>
              <a:buFont typeface="Avenir Next"/>
              <a:buChar char="‣"/>
              <a:defRPr sz="2618" b="0" cap="none">
                <a:solidFill>
                  <a:srgbClr val="DDDDDD"/>
                </a:solidFill>
                <a:latin typeface="Avenir Next Medium"/>
                <a:ea typeface="Avenir Next Medium"/>
                <a:cs typeface="Avenir Next Medium"/>
                <a:sym typeface="Avenir Next Medium"/>
              </a:defRPr>
            </a:pPr>
            <a:r>
              <a:rPr dirty="0"/>
              <a:t>Finally, Baker J commented that this case demonstrated again the crucial role played by specialist family practitioners and that </a:t>
            </a:r>
            <a:r>
              <a:rPr dirty="0">
                <a:solidFill>
                  <a:srgbClr val="00B050"/>
                </a:solidFill>
              </a:rPr>
              <a:t>not enough recognition is given to the contribution of family lawyers</a:t>
            </a:r>
          </a:p>
        </p:txBody>
      </p:sp>
      <p:sp>
        <p:nvSpPr>
          <p:cNvPr id="264" name="Shape 264"/>
          <p:cNvSpPr/>
          <p:nvPr/>
        </p:nvSpPr>
        <p:spPr>
          <a:xfrm>
            <a:off x="392401" y="538409"/>
            <a:ext cx="8726116"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body" sz="quarter" idx="1"/>
          </p:nvPr>
        </p:nvSpPr>
        <p:spPr>
          <a:xfrm>
            <a:off x="406400" y="1293240"/>
            <a:ext cx="11176000" cy="748665"/>
          </a:xfrm>
          <a:prstGeom prst="rect">
            <a:avLst/>
          </a:prstGeom>
        </p:spPr>
        <p:txBody>
          <a:bodyPr/>
          <a:lstStyle>
            <a:lvl1pPr>
              <a:defRPr sz="3500" u="sng" spc="145"/>
            </a:lvl1pPr>
          </a:lstStyle>
          <a:p>
            <a:r>
              <a:rPr dirty="0">
                <a:solidFill>
                  <a:srgbClr val="FF0000"/>
                </a:solidFill>
              </a:rPr>
              <a:t>Sherlock Holmes</a:t>
            </a:r>
            <a:r>
              <a:rPr dirty="0">
                <a:solidFill>
                  <a:schemeClr val="accent5"/>
                </a:solidFill>
              </a:rPr>
              <a:t>?</a:t>
            </a:r>
            <a:r>
              <a:rPr dirty="0"/>
              <a:t> </a:t>
            </a:r>
          </a:p>
        </p:txBody>
      </p:sp>
      <p:sp>
        <p:nvSpPr>
          <p:cNvPr id="267" name="Shape 267"/>
          <p:cNvSpPr>
            <a:spLocks noGrp="1"/>
          </p:cNvSpPr>
          <p:nvPr>
            <p:ph type="body" idx="13"/>
          </p:nvPr>
        </p:nvSpPr>
        <p:spPr>
          <a:xfrm>
            <a:off x="406399" y="2070658"/>
            <a:ext cx="12192001" cy="7287469"/>
          </a:xfrm>
          <a:prstGeom prst="rect">
            <a:avLst/>
          </a:prstGeom>
          <a:extLst>
            <a:ext uri="{C572A759-6A51-4108-AA02-DFA0A04FC94B}">
              <ma14:wrappingTextBoxFlag xmlns="" xmlns:ma14="http://schemas.microsoft.com/office/mac/drawingml/2011/main" val="1"/>
            </a:ext>
          </a:extLst>
        </p:spPr>
        <p:txBody>
          <a:bodyPr/>
          <a:lstStyle/>
          <a:p>
            <a:pPr marL="408940" indent="-408940" defTabSz="537463">
              <a:lnSpc>
                <a:spcPct val="100000"/>
              </a:lnSpc>
              <a:spcBef>
                <a:spcPts val="2500"/>
              </a:spcBef>
              <a:buClr>
                <a:srgbClr val="39A3D5"/>
              </a:buClr>
              <a:buSzPct val="104999"/>
              <a:buFont typeface="Avenir Next"/>
              <a:buChar char="‣"/>
              <a:defRPr sz="3128" b="0" cap="none">
                <a:solidFill>
                  <a:srgbClr val="838787"/>
                </a:solidFill>
                <a:latin typeface="Avenir Next Medium"/>
                <a:ea typeface="Avenir Next Medium"/>
                <a:cs typeface="Avenir Next Medium"/>
                <a:sym typeface="Avenir Next Medium"/>
              </a:defRPr>
            </a:pPr>
            <a:r>
              <a:rPr dirty="0"/>
              <a:t>The Family Court </a:t>
            </a:r>
            <a:r>
              <a:rPr lang="en-GB" dirty="0" smtClean="0"/>
              <a:t>is</a:t>
            </a:r>
            <a:r>
              <a:rPr dirty="0" smtClean="0"/>
              <a:t> </a:t>
            </a:r>
            <a:r>
              <a:rPr dirty="0"/>
              <a:t>not a place where </a:t>
            </a:r>
            <a:r>
              <a:rPr dirty="0" smtClean="0"/>
              <a:t>Sherlock Holmes</a:t>
            </a:r>
            <a:r>
              <a:rPr lang="en-GB" dirty="0" smtClean="0"/>
              <a:t>'</a:t>
            </a:r>
            <a:r>
              <a:rPr dirty="0" smtClean="0"/>
              <a:t> </a:t>
            </a:r>
            <a:r>
              <a:rPr dirty="0"/>
              <a:t>dictum applies: </a:t>
            </a:r>
            <a:endParaRPr sz="2208" dirty="0"/>
          </a:p>
          <a:p>
            <a:pPr marL="360829" indent="-360829" defTabSz="537463">
              <a:lnSpc>
                <a:spcPct val="100000"/>
              </a:lnSpc>
              <a:spcBef>
                <a:spcPts val="2500"/>
              </a:spcBef>
              <a:buClr>
                <a:srgbClr val="39A3D5"/>
              </a:buClr>
              <a:buSzPct val="104999"/>
              <a:buFont typeface="Avenir Next"/>
              <a:buChar char="‣"/>
              <a:defRPr sz="2760" b="0" i="1" cap="none">
                <a:solidFill>
                  <a:srgbClr val="48BBF9"/>
                </a:solidFill>
                <a:latin typeface="+mj-lt"/>
                <a:ea typeface="+mj-ea"/>
                <a:cs typeface="+mj-cs"/>
                <a:sym typeface="Helvetica"/>
              </a:defRPr>
            </a:pPr>
            <a:r>
              <a:rPr dirty="0"/>
              <a:t>"when you have eliminated the impossible, whatever remains, however improbable, must be the truth?"</a:t>
            </a:r>
          </a:p>
          <a:p>
            <a:pPr marL="408940" indent="-408940" defTabSz="537463">
              <a:lnSpc>
                <a:spcPct val="100000"/>
              </a:lnSpc>
              <a:spcBef>
                <a:spcPts val="2500"/>
              </a:spcBef>
              <a:buClr>
                <a:srgbClr val="39A3D5"/>
              </a:buClr>
              <a:buSzPct val="104999"/>
              <a:buFont typeface="Avenir Next"/>
              <a:buChar char="‣"/>
              <a:defRPr sz="3128" b="0" cap="none">
                <a:solidFill>
                  <a:srgbClr val="838787"/>
                </a:solidFill>
                <a:latin typeface="Avenir Next Medium"/>
                <a:ea typeface="Avenir Next Medium"/>
                <a:cs typeface="Avenir Next Medium"/>
                <a:sym typeface="Avenir Next Medium"/>
              </a:defRPr>
            </a:pPr>
            <a:r>
              <a:rPr dirty="0"/>
              <a:t>The simple fact is that the working of the human body is a miraculous and unique things and, much as we know through the evolution of science and medicine, we are still learning about its capacity for surprise and uniqueness </a:t>
            </a:r>
            <a:endParaRPr sz="2208" dirty="0"/>
          </a:p>
          <a:p>
            <a:pPr marL="408940" indent="-408940" defTabSz="537463">
              <a:lnSpc>
                <a:spcPct val="100000"/>
              </a:lnSpc>
              <a:spcBef>
                <a:spcPts val="2500"/>
              </a:spcBef>
              <a:buClr>
                <a:srgbClr val="39A3D5"/>
              </a:buClr>
              <a:buSzPct val="104999"/>
              <a:buFont typeface="Avenir Next"/>
              <a:buChar char="‣"/>
              <a:defRPr sz="3128" b="0" cap="none">
                <a:solidFill>
                  <a:srgbClr val="838787"/>
                </a:solidFill>
                <a:latin typeface="Avenir Next Medium"/>
                <a:ea typeface="Avenir Next Medium"/>
                <a:cs typeface="Avenir Next Medium"/>
                <a:sym typeface="Avenir Next Medium"/>
              </a:defRPr>
            </a:pPr>
            <a:r>
              <a:rPr dirty="0"/>
              <a:t>The Child Protection Judge, lawyer and expert must be aware that the conclusion that a child has sustained injuries through an ‘</a:t>
            </a:r>
            <a:r>
              <a:rPr dirty="0">
                <a:solidFill>
                  <a:srgbClr val="00B050"/>
                </a:solidFill>
              </a:rPr>
              <a:t>unknown cause</a:t>
            </a:r>
            <a:r>
              <a:rPr dirty="0"/>
              <a:t>’ is not a declaration of failure to find the cause and effect of the truth. </a:t>
            </a:r>
          </a:p>
        </p:txBody>
      </p:sp>
      <p:sp>
        <p:nvSpPr>
          <p:cNvPr id="268" name="Shape 268"/>
          <p:cNvSpPr/>
          <p:nvPr/>
        </p:nvSpPr>
        <p:spPr>
          <a:xfrm>
            <a:off x="392401" y="538409"/>
            <a:ext cx="8726116"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body" sz="quarter" idx="1"/>
          </p:nvPr>
        </p:nvSpPr>
        <p:spPr>
          <a:xfrm>
            <a:off x="483100" y="1185859"/>
            <a:ext cx="11176001" cy="694974"/>
          </a:xfrm>
          <a:prstGeom prst="rect">
            <a:avLst/>
          </a:prstGeom>
        </p:spPr>
        <p:txBody>
          <a:bodyPr/>
          <a:lstStyle>
            <a:lvl1pPr>
              <a:defRPr sz="3300" u="sng" spc="137"/>
            </a:lvl1pPr>
          </a:lstStyle>
          <a:p>
            <a:r>
              <a:rPr dirty="0"/>
              <a:t>Re A and B (Children) [2013] EWHC B22 (Fam</a:t>
            </a:r>
          </a:p>
        </p:txBody>
      </p:sp>
      <p:sp>
        <p:nvSpPr>
          <p:cNvPr id="271" name="Shape 271"/>
          <p:cNvSpPr>
            <a:spLocks noGrp="1"/>
          </p:cNvSpPr>
          <p:nvPr>
            <p:ph type="body" idx="13"/>
          </p:nvPr>
        </p:nvSpPr>
        <p:spPr>
          <a:xfrm>
            <a:off x="406399" y="1926642"/>
            <a:ext cx="12192001" cy="7488833"/>
          </a:xfrm>
          <a:prstGeom prst="rect">
            <a:avLst/>
          </a:prstGeom>
          <a:extLst>
            <a:ext uri="{C572A759-6A51-4108-AA02-DFA0A04FC94B}">
              <ma14:wrappingTextBoxFlag xmlns="" xmlns:ma14="http://schemas.microsoft.com/office/mac/drawingml/2011/main" val="1"/>
            </a:ext>
          </a:extLst>
        </p:spPr>
        <p:txBody>
          <a:bodyPr/>
          <a:lstStyle/>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dirty="0" smtClean="0"/>
              <a:t>Hedley </a:t>
            </a:r>
            <a:r>
              <a:rPr dirty="0"/>
              <a:t>J was asked to consider whether the Local Authority should have leave to withdraw a case involving a dead child whose death had been considered suspicious by both police and social </a:t>
            </a:r>
            <a:r>
              <a:rPr dirty="0" smtClean="0"/>
              <a:t>services.  </a:t>
            </a:r>
            <a:endParaRPr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dirty="0"/>
              <a:t>The court was concerned with a family of three children, A, B and C.  </a:t>
            </a:r>
            <a:r>
              <a:rPr lang="en-GB" dirty="0" smtClean="0"/>
              <a:t>I</a:t>
            </a:r>
            <a:r>
              <a:rPr dirty="0" smtClean="0"/>
              <a:t>n 2010 </a:t>
            </a:r>
            <a:r>
              <a:rPr dirty="0"/>
              <a:t>the mother </a:t>
            </a:r>
            <a:r>
              <a:rPr dirty="0" smtClean="0"/>
              <a:t>had </a:t>
            </a:r>
            <a:r>
              <a:rPr dirty="0"/>
              <a:t>been found responsible for three </a:t>
            </a:r>
            <a:r>
              <a:rPr dirty="0">
                <a:solidFill>
                  <a:srgbClr val="00B0F0"/>
                </a:solidFill>
              </a:rPr>
              <a:t>fractures sustained by B.</a:t>
            </a:r>
            <a:r>
              <a:rPr dirty="0"/>
              <a:t>  </a:t>
            </a:r>
            <a:endParaRPr sz="1679"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dirty="0"/>
              <a:t>After an extensive residential assessment, B was placed with the paternal grandmother while A returned home to M and B's father (F).  </a:t>
            </a:r>
            <a:endParaRPr sz="1679"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dirty="0"/>
              <a:t>At around this time, </a:t>
            </a:r>
            <a:r>
              <a:rPr dirty="0">
                <a:solidFill>
                  <a:srgbClr val="00B0F0"/>
                </a:solidFill>
              </a:rPr>
              <a:t>C was born but died at age 10 weeks</a:t>
            </a:r>
            <a:r>
              <a:rPr dirty="0"/>
              <a:t>.  The </a:t>
            </a:r>
            <a:r>
              <a:rPr dirty="0">
                <a:solidFill>
                  <a:srgbClr val="FF0000"/>
                </a:solidFill>
              </a:rPr>
              <a:t>"triad" </a:t>
            </a:r>
            <a:r>
              <a:rPr dirty="0"/>
              <a:t>was present at death.  </a:t>
            </a:r>
            <a:endParaRPr sz="1679"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dirty="0"/>
              <a:t>As a result of extensive enquiries, two </a:t>
            </a:r>
            <a:r>
              <a:rPr lang="en-GB" dirty="0" smtClean="0"/>
              <a:t>expert </a:t>
            </a:r>
            <a:r>
              <a:rPr dirty="0" smtClean="0"/>
              <a:t>medical </a:t>
            </a:r>
            <a:r>
              <a:rPr dirty="0"/>
              <a:t>opinions emerged</a:t>
            </a: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dirty="0">
                <a:solidFill>
                  <a:srgbClr val="00B0F0"/>
                </a:solidFill>
              </a:rPr>
              <a:t>one which diagnosed that non-accidental injury remained the "leading possibility" for cause of death; </a:t>
            </a:r>
            <a:endParaRPr sz="1679" dirty="0">
              <a:solidFill>
                <a:srgbClr val="00B0F0"/>
              </a:solidFill>
            </a:endParaRPr>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dirty="0">
                <a:solidFill>
                  <a:srgbClr val="00B0F0"/>
                </a:solidFill>
              </a:rPr>
              <a:t>the other that C's skull was of a particularly unusual nature such that it was not possible to say how it would react to any level of force applied</a:t>
            </a:r>
          </a:p>
        </p:txBody>
      </p:sp>
      <p:sp>
        <p:nvSpPr>
          <p:cNvPr id="272" name="Shape 272"/>
          <p:cNvSpPr/>
          <p:nvPr/>
        </p:nvSpPr>
        <p:spPr>
          <a:xfrm>
            <a:off x="392401" y="574136"/>
            <a:ext cx="12636473" cy="38574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a:t>
            </a:r>
            <a:r>
              <a:rPr dirty="0" smtClean="0"/>
              <a:t>:</a:t>
            </a:r>
            <a:r>
              <a:rPr lang="en-GB" dirty="0" smtClean="0"/>
              <a:t> </a:t>
            </a:r>
            <a:r>
              <a:rPr lang="en-GB" i="1" dirty="0">
                <a:solidFill>
                  <a:srgbClr val="FF0000"/>
                </a:solidFill>
              </a:rPr>
              <a:t>Declaration: I acted </a:t>
            </a:r>
            <a:r>
              <a:rPr lang="en-GB" i="1" dirty="0" smtClean="0">
                <a:solidFill>
                  <a:srgbClr val="FF0000"/>
                </a:solidFill>
              </a:rPr>
              <a:t>the father in the case below </a:t>
            </a:r>
            <a:endParaRPr i="1" dirty="0">
              <a:solidFill>
                <a:srgbClr val="FF0000"/>
              </a:solidFill>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body" sz="quarter" idx="1"/>
          </p:nvPr>
        </p:nvSpPr>
        <p:spPr>
          <a:xfrm>
            <a:off x="467760" y="1211290"/>
            <a:ext cx="11176001" cy="853625"/>
          </a:xfrm>
          <a:prstGeom prst="rect">
            <a:avLst/>
          </a:prstGeom>
        </p:spPr>
        <p:txBody>
          <a:bodyPr/>
          <a:lstStyle>
            <a:lvl1pPr>
              <a:defRPr sz="3500" u="sng" spc="145"/>
            </a:lvl1pPr>
          </a:lstStyle>
          <a:p>
            <a:r>
              <a:rPr lang="en-GB" dirty="0" smtClean="0">
                <a:solidFill>
                  <a:srgbClr val="00B050"/>
                </a:solidFill>
              </a:rPr>
              <a:t>The wisdom of hedley j:‘</a:t>
            </a:r>
            <a:r>
              <a:rPr dirty="0" smtClean="0">
                <a:solidFill>
                  <a:srgbClr val="00B050"/>
                </a:solidFill>
              </a:rPr>
              <a:t>Unknown cause</a:t>
            </a:r>
            <a:r>
              <a:rPr lang="en-GB" dirty="0" smtClean="0">
                <a:solidFill>
                  <a:srgbClr val="00B050"/>
                </a:solidFill>
              </a:rPr>
              <a:t>'</a:t>
            </a:r>
            <a:r>
              <a:rPr dirty="0" smtClean="0">
                <a:solidFill>
                  <a:srgbClr val="00B050"/>
                </a:solidFill>
              </a:rPr>
              <a:t>  </a:t>
            </a:r>
            <a:endParaRPr dirty="0">
              <a:solidFill>
                <a:srgbClr val="00B050"/>
              </a:solidFill>
            </a:endParaRPr>
          </a:p>
        </p:txBody>
      </p:sp>
      <p:sp>
        <p:nvSpPr>
          <p:cNvPr id="275" name="Shape 275"/>
          <p:cNvSpPr>
            <a:spLocks noGrp="1"/>
          </p:cNvSpPr>
          <p:nvPr>
            <p:ph type="body" idx="13"/>
          </p:nvPr>
        </p:nvSpPr>
        <p:spPr>
          <a:xfrm>
            <a:off x="406400" y="2270080"/>
            <a:ext cx="12192001" cy="6757197"/>
          </a:xfrm>
          <a:prstGeom prst="rect">
            <a:avLst/>
          </a:prstGeom>
          <a:extLst>
            <a:ext uri="{C572A759-6A51-4108-AA02-DFA0A04FC94B}">
              <ma14:wrappingTextBoxFlag xmlns="" xmlns:ma14="http://schemas.microsoft.com/office/mac/drawingml/2011/main" val="1"/>
            </a:ext>
          </a:extLst>
        </p:spPr>
        <p:txBody>
          <a:bodyPr/>
          <a:lstStyle/>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i="1" dirty="0"/>
              <a:t>'I have been impressed over the years by the willingness of the best </a:t>
            </a:r>
            <a:r>
              <a:rPr i="1" dirty="0" err="1"/>
              <a:t>paediatricians</a:t>
            </a:r>
            <a:r>
              <a:rPr i="1" dirty="0"/>
              <a:t>, and those who </a:t>
            </a:r>
            <a:r>
              <a:rPr i="1" dirty="0" err="1"/>
              <a:t>practise</a:t>
            </a:r>
            <a:r>
              <a:rPr i="1" dirty="0"/>
              <a:t> in the specialties of </a:t>
            </a:r>
            <a:r>
              <a:rPr i="1" dirty="0" err="1"/>
              <a:t>paediatric</a:t>
            </a:r>
            <a:r>
              <a:rPr i="1" dirty="0"/>
              <a:t> medicine, to </a:t>
            </a:r>
            <a:r>
              <a:rPr i="1" dirty="0" err="1"/>
              <a:t>recognise</a:t>
            </a:r>
            <a:r>
              <a:rPr i="1" dirty="0"/>
              <a:t> how much we do not know about the growth patterns and what goes wrong in them, particularly in infants.  </a:t>
            </a:r>
            <a:br>
              <a:rPr i="1" dirty="0"/>
            </a:br>
            <a:r>
              <a:rPr i="1" dirty="0"/>
              <a:t/>
            </a:r>
            <a:br>
              <a:rPr i="1" dirty="0"/>
            </a:br>
            <a:r>
              <a:rPr i="1" dirty="0"/>
              <a:t>Since they grow at a remarkable speed and cannot themselves give any clue as to what is happening inside them, and since research using controlled samples is self-evidently impossible in many areas, perhaps we should not be surprised.  </a:t>
            </a:r>
            <a:endParaRPr sz="1679" i="1"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i="1" dirty="0"/>
              <a:t>In my judgment, a </a:t>
            </a:r>
            <a:r>
              <a:rPr i="1" dirty="0">
                <a:solidFill>
                  <a:srgbClr val="0070C0"/>
                </a:solidFill>
              </a:rPr>
              <a:t>conclusion of unknown </a:t>
            </a:r>
            <a:r>
              <a:rPr i="1" dirty="0" err="1">
                <a:solidFill>
                  <a:srgbClr val="0070C0"/>
                </a:solidFill>
              </a:rPr>
              <a:t>aetiology</a:t>
            </a:r>
            <a:r>
              <a:rPr i="1" dirty="0">
                <a:solidFill>
                  <a:srgbClr val="0070C0"/>
                </a:solidFill>
              </a:rPr>
              <a:t> in respect of an infant represents neither professional nor forensic failure.</a:t>
            </a:r>
            <a:r>
              <a:rPr i="1" dirty="0"/>
              <a:t> </a:t>
            </a:r>
            <a:endParaRPr sz="1679" i="1"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i="1" dirty="0"/>
              <a:t> It simply recognises that </a:t>
            </a:r>
            <a:r>
              <a:rPr i="1" dirty="0">
                <a:solidFill>
                  <a:srgbClr val="0070C0"/>
                </a:solidFill>
              </a:rPr>
              <a:t>we still have much to learn</a:t>
            </a:r>
            <a:r>
              <a:rPr i="1" dirty="0"/>
              <a:t>, </a:t>
            </a:r>
            <a:endParaRPr sz="1679" i="1"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i="1" dirty="0"/>
              <a:t>it also recognises that it is </a:t>
            </a:r>
            <a:r>
              <a:rPr i="1" dirty="0">
                <a:solidFill>
                  <a:srgbClr val="0070C0"/>
                </a:solidFill>
              </a:rPr>
              <a:t>dangerous and wrong to infer non-accidental injury merely from the absence of any other understood mechanism. </a:t>
            </a:r>
            <a:r>
              <a:rPr i="1" dirty="0"/>
              <a:t> </a:t>
            </a:r>
            <a:endParaRPr sz="1679" i="1" dirty="0"/>
          </a:p>
          <a:p>
            <a:pPr marL="311150" indent="-311150" defTabSz="408940">
              <a:lnSpc>
                <a:spcPct val="100000"/>
              </a:lnSpc>
              <a:spcBef>
                <a:spcPts val="1900"/>
              </a:spcBef>
              <a:buClr>
                <a:srgbClr val="39A3D5"/>
              </a:buClr>
              <a:buSzPct val="104999"/>
              <a:buFont typeface="Avenir Next"/>
              <a:buChar char="‣"/>
              <a:defRPr sz="2380" b="0" cap="none">
                <a:solidFill>
                  <a:srgbClr val="DDDDDD"/>
                </a:solidFill>
                <a:latin typeface="+mj-lt"/>
                <a:ea typeface="+mj-ea"/>
                <a:cs typeface="+mj-cs"/>
                <a:sym typeface="Helvetica"/>
              </a:defRPr>
            </a:pPr>
            <a:r>
              <a:rPr i="1" dirty="0">
                <a:solidFill>
                  <a:srgbClr val="FF0000"/>
                </a:solidFill>
              </a:rPr>
              <a:t>Maybe it simply represents a general acknowledgement that we are fearfully and wonderfully made.'</a:t>
            </a:r>
          </a:p>
        </p:txBody>
      </p:sp>
      <p:sp>
        <p:nvSpPr>
          <p:cNvPr id="276" name="Shape 276"/>
          <p:cNvSpPr/>
          <p:nvPr/>
        </p:nvSpPr>
        <p:spPr>
          <a:xfrm>
            <a:off x="392401" y="538409"/>
            <a:ext cx="8726116"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body" sz="quarter" idx="1"/>
          </p:nvPr>
        </p:nvSpPr>
        <p:spPr>
          <a:xfrm>
            <a:off x="421740" y="1011867"/>
            <a:ext cx="11176001" cy="868966"/>
          </a:xfrm>
          <a:prstGeom prst="rect">
            <a:avLst/>
          </a:prstGeom>
        </p:spPr>
        <p:txBody>
          <a:bodyPr/>
          <a:lstStyle>
            <a:lvl1pPr>
              <a:defRPr sz="3500" u="sng" spc="145"/>
            </a:lvl1pPr>
          </a:lstStyle>
          <a:p>
            <a:r>
              <a:rPr dirty="0">
                <a:solidFill>
                  <a:srgbClr val="FF0000"/>
                </a:solidFill>
              </a:rPr>
              <a:t>Miscarriages of justice?</a:t>
            </a:r>
          </a:p>
        </p:txBody>
      </p:sp>
      <p:sp>
        <p:nvSpPr>
          <p:cNvPr id="279" name="Shape 279"/>
          <p:cNvSpPr>
            <a:spLocks noGrp="1"/>
          </p:cNvSpPr>
          <p:nvPr>
            <p:ph type="body" idx="13"/>
          </p:nvPr>
        </p:nvSpPr>
        <p:spPr>
          <a:xfrm>
            <a:off x="406400" y="1886576"/>
            <a:ext cx="12192001" cy="7632849"/>
          </a:xfrm>
          <a:prstGeom prst="rect">
            <a:avLst/>
          </a:prstGeom>
          <a:extLst>
            <a:ext uri="{C572A759-6A51-4108-AA02-DFA0A04FC94B}">
              <ma14:wrappingTextBoxFlag xmlns="" xmlns:ma14="http://schemas.microsoft.com/office/mac/drawingml/2011/main" val="1"/>
            </a:ext>
          </a:extLst>
        </p:spPr>
        <p:txBody>
          <a:bodyPr/>
          <a:lstStyle/>
          <a:p>
            <a:pPr marL="368934" indent="-368934" defTabSz="484886">
              <a:lnSpc>
                <a:spcPct val="100000"/>
              </a:lnSpc>
              <a:buClr>
                <a:srgbClr val="39A3D5"/>
              </a:buClr>
              <a:buSzPct val="104999"/>
              <a:buFont typeface="Avenir Next"/>
              <a:buChar char="‣"/>
              <a:defRPr sz="2822" b="0" cap="none">
                <a:solidFill>
                  <a:srgbClr val="DDDDDD"/>
                </a:solidFill>
                <a:latin typeface="Avenir Next Medium"/>
                <a:ea typeface="Avenir Next Medium"/>
                <a:cs typeface="Avenir Next Medium"/>
                <a:sym typeface="Avenir Next Medium"/>
              </a:defRPr>
            </a:pPr>
            <a:r>
              <a:rPr dirty="0"/>
              <a:t>Science is constantly evolving </a:t>
            </a:r>
            <a:endParaRPr sz="1992" dirty="0"/>
          </a:p>
          <a:p>
            <a:pPr marL="368934" indent="-368934" defTabSz="484886">
              <a:lnSpc>
                <a:spcPct val="100000"/>
              </a:lnSpc>
              <a:buClr>
                <a:srgbClr val="39A3D5"/>
              </a:buClr>
              <a:buSzPct val="104999"/>
              <a:buFont typeface="Avenir Next"/>
              <a:buChar char="‣"/>
              <a:defRPr sz="2822" b="0" cap="none">
                <a:solidFill>
                  <a:srgbClr val="DDDDDD"/>
                </a:solidFill>
                <a:latin typeface="Avenir Next Medium"/>
                <a:ea typeface="Avenir Next Medium"/>
                <a:cs typeface="Avenir Next Medium"/>
                <a:sym typeface="Avenir Next Medium"/>
              </a:defRPr>
            </a:pPr>
            <a:r>
              <a:rPr lang="en-GB" dirty="0" smtClean="0"/>
              <a:t>M</a:t>
            </a:r>
            <a:r>
              <a:rPr dirty="0" err="1" smtClean="0"/>
              <a:t>iscarriages</a:t>
            </a:r>
            <a:r>
              <a:rPr dirty="0" smtClean="0"/>
              <a:t> </a:t>
            </a:r>
            <a:r>
              <a:rPr dirty="0"/>
              <a:t>of justice have happened with parents wrongly accused of shaking their child to death based on scientific research and hypothesis, genuinely held, but discarded or refined as science develops. </a:t>
            </a:r>
            <a:endParaRPr sz="1992" dirty="0"/>
          </a:p>
          <a:p>
            <a:pPr marL="368934" indent="-368934" defTabSz="484886">
              <a:lnSpc>
                <a:spcPct val="100000"/>
              </a:lnSpc>
              <a:buClr>
                <a:srgbClr val="39A3D5"/>
              </a:buClr>
              <a:buSzPct val="104999"/>
              <a:buFont typeface="Avenir Next"/>
              <a:buChar char="‣"/>
              <a:defRPr sz="2822" b="0" cap="none">
                <a:solidFill>
                  <a:srgbClr val="DDDDDD"/>
                </a:solidFill>
                <a:latin typeface="Avenir Next Medium"/>
                <a:ea typeface="Avenir Next Medium"/>
                <a:cs typeface="Avenir Next Medium"/>
                <a:sym typeface="Avenir Next Medium"/>
              </a:defRPr>
            </a:pPr>
            <a:r>
              <a:rPr lang="en-GB" dirty="0"/>
              <a:t>The judge can only make a decision based on the evidence made known to the court at the time a decision has to be made </a:t>
            </a:r>
            <a:endParaRPr lang="en-GB" dirty="0" smtClean="0"/>
          </a:p>
          <a:p>
            <a:pPr marL="368934" indent="-368934" defTabSz="484886">
              <a:lnSpc>
                <a:spcPct val="100000"/>
              </a:lnSpc>
              <a:buClr>
                <a:srgbClr val="39A3D5"/>
              </a:buClr>
              <a:buSzPct val="104999"/>
              <a:buFont typeface="Avenir Next"/>
              <a:buChar char="‣"/>
              <a:defRPr sz="2822" b="0" cap="none">
                <a:solidFill>
                  <a:srgbClr val="DDDDDD"/>
                </a:solidFill>
                <a:latin typeface="Avenir Next Medium"/>
                <a:ea typeface="Avenir Next Medium"/>
                <a:cs typeface="Avenir Next Medium"/>
                <a:sym typeface="Avenir Next Medium"/>
              </a:defRPr>
            </a:pPr>
            <a:r>
              <a:rPr dirty="0" smtClean="0"/>
              <a:t>Human </a:t>
            </a:r>
            <a:r>
              <a:rPr dirty="0"/>
              <a:t>justice is inevitably </a:t>
            </a:r>
            <a:r>
              <a:rPr dirty="0" smtClean="0"/>
              <a:t>fallible</a:t>
            </a:r>
            <a:r>
              <a:rPr lang="en-GB" dirty="0" smtClean="0"/>
              <a:t> h</a:t>
            </a:r>
            <a:r>
              <a:rPr dirty="0" err="1" smtClean="0"/>
              <a:t>owever</a:t>
            </a:r>
            <a:r>
              <a:rPr dirty="0" smtClean="0"/>
              <a:t> </a:t>
            </a:r>
            <a:r>
              <a:rPr dirty="0"/>
              <a:t>hard we struggle to avoid them, and however rigorous the procedural and other safeguards we strive to erect against </a:t>
            </a:r>
            <a:r>
              <a:rPr dirty="0" smtClean="0"/>
              <a:t>them</a:t>
            </a:r>
            <a:r>
              <a:rPr lang="en-GB" dirty="0" smtClean="0"/>
              <a:t>.</a:t>
            </a:r>
            <a:r>
              <a:rPr dirty="0" smtClean="0"/>
              <a:t>  </a:t>
            </a:r>
            <a:endParaRPr sz="1992" dirty="0"/>
          </a:p>
          <a:p>
            <a:pPr marL="368934" indent="-368934" defTabSz="484886">
              <a:lnSpc>
                <a:spcPct val="100000"/>
              </a:lnSpc>
              <a:buClr>
                <a:srgbClr val="39A3D5"/>
              </a:buClr>
              <a:buSzPct val="104999"/>
              <a:buFont typeface="Avenir Next"/>
              <a:buChar char="‣"/>
              <a:defRPr sz="2822" b="0" cap="none">
                <a:solidFill>
                  <a:srgbClr val="DDDDDD"/>
                </a:solidFill>
                <a:latin typeface="Avenir Next Medium"/>
                <a:ea typeface="Avenir Next Medium"/>
                <a:cs typeface="Avenir Next Medium"/>
                <a:sym typeface="Avenir Next Medium"/>
              </a:defRPr>
            </a:pPr>
            <a:r>
              <a:rPr dirty="0"/>
              <a:t>In the investigation of possible miscarriages of justice and in righting judicially inflicted wrongs, dedicated legal aid lawyers, </a:t>
            </a:r>
            <a:r>
              <a:rPr dirty="0" smtClean="0"/>
              <a:t>investigative </a:t>
            </a:r>
            <a:r>
              <a:rPr dirty="0"/>
              <a:t>journalists and the </a:t>
            </a:r>
            <a:r>
              <a:rPr lang="en-GB" dirty="0" smtClean="0"/>
              <a:t>informed public </a:t>
            </a:r>
            <a:r>
              <a:rPr dirty="0" smtClean="0"/>
              <a:t>have </a:t>
            </a:r>
            <a:r>
              <a:rPr dirty="0"/>
              <a:t>an absolutely vital role to play. </a:t>
            </a:r>
          </a:p>
        </p:txBody>
      </p:sp>
      <p:sp>
        <p:nvSpPr>
          <p:cNvPr id="280" name="Shape 280"/>
          <p:cNvSpPr/>
          <p:nvPr/>
        </p:nvSpPr>
        <p:spPr>
          <a:xfrm>
            <a:off x="392401" y="538409"/>
            <a:ext cx="8726116"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body" sz="quarter" idx="1"/>
          </p:nvPr>
        </p:nvSpPr>
        <p:spPr>
          <a:xfrm>
            <a:off x="391059" y="1377611"/>
            <a:ext cx="11176001" cy="764005"/>
          </a:xfrm>
          <a:prstGeom prst="rect">
            <a:avLst/>
          </a:prstGeom>
        </p:spPr>
        <p:txBody>
          <a:bodyPr/>
          <a:lstStyle>
            <a:lvl1pPr>
              <a:defRPr sz="3500" u="sng" spc="145"/>
            </a:lvl1pPr>
          </a:lstStyle>
          <a:p>
            <a:r>
              <a:rPr dirty="0">
                <a:solidFill>
                  <a:srgbClr val="FF0000"/>
                </a:solidFill>
              </a:rPr>
              <a:t>Concluding remarks </a:t>
            </a:r>
          </a:p>
        </p:txBody>
      </p:sp>
      <p:sp>
        <p:nvSpPr>
          <p:cNvPr id="283" name="Shape 283"/>
          <p:cNvSpPr>
            <a:spLocks noGrp="1"/>
          </p:cNvSpPr>
          <p:nvPr>
            <p:ph type="body" idx="13"/>
          </p:nvPr>
        </p:nvSpPr>
        <p:spPr>
          <a:xfrm>
            <a:off x="406399" y="2259433"/>
            <a:ext cx="12192001" cy="6216506"/>
          </a:xfrm>
          <a:prstGeom prst="rect">
            <a:avLst/>
          </a:prstGeom>
          <a:extLst>
            <a:ext uri="{C572A759-6A51-4108-AA02-DFA0A04FC94B}">
              <ma14:wrappingTextBoxFlag xmlns="" xmlns:ma14="http://schemas.microsoft.com/office/mac/drawingml/2011/main" val="1"/>
            </a:ext>
          </a:extLst>
        </p:spPr>
        <p:txBody>
          <a:bodyPr>
            <a:normAutofit/>
          </a:bodyPr>
          <a:lstStyle/>
          <a:p>
            <a:pPr marL="386715" indent="-386715" defTabSz="508254">
              <a:lnSpc>
                <a:spcPct val="100000"/>
              </a:lnSpc>
              <a:spcBef>
                <a:spcPts val="2400"/>
              </a:spcBef>
              <a:buClr>
                <a:srgbClr val="39A3D5"/>
              </a:buClr>
              <a:buSzPct val="104999"/>
              <a:buFont typeface="Avenir Next"/>
              <a:buChar char="‣"/>
              <a:defRPr sz="2958" b="0" cap="none">
                <a:solidFill>
                  <a:srgbClr val="DDDDDD"/>
                </a:solidFill>
                <a:latin typeface="+mj-lt"/>
                <a:ea typeface="+mj-ea"/>
                <a:cs typeface="+mj-cs"/>
                <a:sym typeface="Helvetica"/>
              </a:defRPr>
            </a:pPr>
            <a:r>
              <a:rPr sz="4000" dirty="0"/>
              <a:t>child abuse is the stuff of nightmares: </a:t>
            </a:r>
          </a:p>
          <a:p>
            <a:pPr marL="386715" indent="-386715" defTabSz="508254">
              <a:lnSpc>
                <a:spcPct val="100000"/>
              </a:lnSpc>
              <a:spcBef>
                <a:spcPts val="2400"/>
              </a:spcBef>
              <a:buClr>
                <a:srgbClr val="39A3D5"/>
              </a:buClr>
              <a:buSzPct val="104999"/>
              <a:buFont typeface="Avenir Next"/>
              <a:buChar char="‣"/>
              <a:defRPr sz="2958" b="0" cap="none">
                <a:solidFill>
                  <a:srgbClr val="DDDDDD"/>
                </a:solidFill>
                <a:latin typeface="+mj-lt"/>
                <a:ea typeface="+mj-ea"/>
                <a:cs typeface="+mj-cs"/>
                <a:sym typeface="Helvetica"/>
              </a:defRPr>
            </a:pPr>
            <a:r>
              <a:rPr sz="4000" dirty="0"/>
              <a:t>but so is being falsely accused of harming your child.</a:t>
            </a:r>
          </a:p>
          <a:p>
            <a:pPr marL="386715" indent="-386715" defTabSz="508254">
              <a:lnSpc>
                <a:spcPct val="100000"/>
              </a:lnSpc>
              <a:spcBef>
                <a:spcPts val="2400"/>
              </a:spcBef>
              <a:buClr>
                <a:srgbClr val="39A3D5"/>
              </a:buClr>
              <a:buSzPct val="104999"/>
              <a:buFont typeface="Avenir Next"/>
              <a:buChar char="‣"/>
              <a:defRPr sz="2958" b="0" cap="none">
                <a:solidFill>
                  <a:srgbClr val="DDDDDD"/>
                </a:solidFill>
                <a:latin typeface="+mj-lt"/>
                <a:ea typeface="+mj-ea"/>
                <a:cs typeface="+mj-cs"/>
                <a:sym typeface="Helvetica"/>
              </a:defRPr>
            </a:pPr>
            <a:r>
              <a:rPr sz="4000" dirty="0"/>
              <a:t>In cases where a child dies, and the Local Authority alleges that a </a:t>
            </a:r>
            <a:r>
              <a:rPr sz="4000" dirty="0" err="1"/>
              <a:t>carer</a:t>
            </a:r>
            <a:r>
              <a:rPr sz="4000" dirty="0"/>
              <a:t> caused the </a:t>
            </a:r>
            <a:r>
              <a:rPr sz="4000" dirty="0" smtClean="0"/>
              <a:t>death</a:t>
            </a:r>
            <a:r>
              <a:rPr lang="en-GB" sz="4000" dirty="0" smtClean="0"/>
              <a:t>,</a:t>
            </a:r>
            <a:r>
              <a:rPr sz="4000" dirty="0" smtClean="0"/>
              <a:t> </a:t>
            </a:r>
            <a:r>
              <a:rPr sz="4000" dirty="0"/>
              <a:t>medical evidence plays a pivotal role in informing the court as to how a child came to die </a:t>
            </a:r>
          </a:p>
        </p:txBody>
      </p:sp>
      <p:sp>
        <p:nvSpPr>
          <p:cNvPr id="284" name="Shape 284"/>
          <p:cNvSpPr/>
          <p:nvPr/>
        </p:nvSpPr>
        <p:spPr>
          <a:xfrm>
            <a:off x="392401" y="538409"/>
            <a:ext cx="8726116"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body" sz="quarter" idx="1"/>
          </p:nvPr>
        </p:nvSpPr>
        <p:spPr>
          <a:xfrm>
            <a:off x="498441" y="1331590"/>
            <a:ext cx="11176001" cy="733325"/>
          </a:xfrm>
          <a:prstGeom prst="rect">
            <a:avLst/>
          </a:prstGeom>
        </p:spPr>
        <p:txBody>
          <a:bodyPr/>
          <a:lstStyle>
            <a:lvl1pPr defTabSz="406908">
              <a:defRPr sz="3115" u="sng" spc="129"/>
            </a:lvl1pPr>
          </a:lstStyle>
          <a:p>
            <a:r>
              <a:rPr dirty="0"/>
              <a:t>The need to learn and challenge and debate</a:t>
            </a:r>
          </a:p>
        </p:txBody>
      </p:sp>
      <p:sp>
        <p:nvSpPr>
          <p:cNvPr id="287" name="Shape 287"/>
          <p:cNvSpPr>
            <a:spLocks noGrp="1"/>
          </p:cNvSpPr>
          <p:nvPr>
            <p:ph type="body" idx="13"/>
          </p:nvPr>
        </p:nvSpPr>
        <p:spPr>
          <a:xfrm>
            <a:off x="406399" y="2259433"/>
            <a:ext cx="12192001" cy="7359477"/>
          </a:xfrm>
          <a:prstGeom prst="rect">
            <a:avLst/>
          </a:prstGeom>
          <a:extLst>
            <a:ext uri="{C572A759-6A51-4108-AA02-DFA0A04FC94B}">
              <ma14:wrappingTextBoxFlag xmlns="" xmlns:ma14="http://schemas.microsoft.com/office/mac/drawingml/2011/main" val="1"/>
            </a:ext>
          </a:extLst>
        </p:spPr>
        <p:txBody>
          <a:bodyPr>
            <a:normAutofit/>
          </a:bodyPr>
          <a:lstStyle/>
          <a:p>
            <a:pPr marL="364489" indent="-364489" defTabSz="479044">
              <a:lnSpc>
                <a:spcPct val="100000"/>
              </a:lnSpc>
              <a:spcBef>
                <a:spcPts val="2200"/>
              </a:spcBef>
              <a:buClr>
                <a:srgbClr val="39A3D5"/>
              </a:buClr>
              <a:buSzPct val="104999"/>
              <a:buFont typeface="Avenir Next"/>
              <a:buChar char="‣"/>
              <a:defRPr sz="2788" b="0" cap="none">
                <a:solidFill>
                  <a:srgbClr val="DDDDDD"/>
                </a:solidFill>
                <a:latin typeface="+mj-lt"/>
                <a:ea typeface="+mj-ea"/>
                <a:cs typeface="+mj-cs"/>
                <a:sym typeface="Helvetica"/>
              </a:defRPr>
            </a:pPr>
            <a:r>
              <a:rPr dirty="0"/>
              <a:t>In cases </a:t>
            </a:r>
            <a:r>
              <a:rPr lang="en-GB" dirty="0" smtClean="0"/>
              <a:t>involving allegations of shaking we have </a:t>
            </a:r>
            <a:r>
              <a:rPr dirty="0" smtClean="0"/>
              <a:t>a </a:t>
            </a:r>
            <a:r>
              <a:rPr dirty="0">
                <a:solidFill>
                  <a:srgbClr val="00B050"/>
                </a:solidFill>
              </a:rPr>
              <a:t>small pool of </a:t>
            </a:r>
            <a:r>
              <a:rPr lang="en-GB" dirty="0" smtClean="0">
                <a:solidFill>
                  <a:srgbClr val="00B050"/>
                </a:solidFill>
              </a:rPr>
              <a:t>willing and </a:t>
            </a:r>
            <a:r>
              <a:rPr dirty="0" smtClean="0">
                <a:solidFill>
                  <a:srgbClr val="00B050"/>
                </a:solidFill>
              </a:rPr>
              <a:t>available </a:t>
            </a:r>
            <a:r>
              <a:rPr dirty="0">
                <a:solidFill>
                  <a:srgbClr val="00B050"/>
                </a:solidFill>
              </a:rPr>
              <a:t>experts</a:t>
            </a:r>
            <a:r>
              <a:rPr dirty="0"/>
              <a:t>.  </a:t>
            </a:r>
            <a:endParaRPr lang="en-GB" dirty="0" smtClean="0"/>
          </a:p>
          <a:p>
            <a:pPr marL="364489" indent="-364489" defTabSz="479044">
              <a:lnSpc>
                <a:spcPct val="100000"/>
              </a:lnSpc>
              <a:spcBef>
                <a:spcPts val="2200"/>
              </a:spcBef>
              <a:buClr>
                <a:srgbClr val="39A3D5"/>
              </a:buClr>
              <a:buSzPct val="104999"/>
              <a:buFont typeface="Avenir Next"/>
              <a:buChar char="‣"/>
              <a:defRPr sz="2788" b="0" cap="none">
                <a:solidFill>
                  <a:srgbClr val="DDDDDD"/>
                </a:solidFill>
                <a:latin typeface="+mj-lt"/>
                <a:ea typeface="+mj-ea"/>
                <a:cs typeface="+mj-cs"/>
                <a:sym typeface="Helvetica"/>
              </a:defRPr>
            </a:pPr>
            <a:r>
              <a:rPr dirty="0" smtClean="0"/>
              <a:t>The </a:t>
            </a:r>
            <a:r>
              <a:rPr dirty="0">
                <a:solidFill>
                  <a:srgbClr val="00B050"/>
                </a:solidFill>
              </a:rPr>
              <a:t>science</a:t>
            </a:r>
            <a:r>
              <a:rPr dirty="0"/>
              <a:t> on which their opinions depend is </a:t>
            </a:r>
            <a:r>
              <a:rPr dirty="0">
                <a:solidFill>
                  <a:srgbClr val="00B050"/>
                </a:solidFill>
              </a:rPr>
              <a:t>complex</a:t>
            </a:r>
            <a:r>
              <a:rPr dirty="0"/>
              <a:t> and </a:t>
            </a:r>
            <a:r>
              <a:rPr dirty="0">
                <a:solidFill>
                  <a:srgbClr val="00B050"/>
                </a:solidFill>
              </a:rPr>
              <a:t>sometimes controversial. </a:t>
            </a:r>
            <a:endParaRPr sz="2296" dirty="0">
              <a:solidFill>
                <a:srgbClr val="00B050"/>
              </a:solidFill>
            </a:endParaRPr>
          </a:p>
          <a:p>
            <a:pPr marL="364489" indent="-364489" defTabSz="479044">
              <a:lnSpc>
                <a:spcPct val="100000"/>
              </a:lnSpc>
              <a:spcBef>
                <a:spcPts val="2200"/>
              </a:spcBef>
              <a:buClr>
                <a:srgbClr val="39A3D5"/>
              </a:buClr>
              <a:buSzPct val="104999"/>
              <a:buFont typeface="Avenir Next"/>
              <a:buChar char="‣"/>
              <a:defRPr sz="2788" b="0" cap="none">
                <a:solidFill>
                  <a:srgbClr val="DDDDDD"/>
                </a:solidFill>
                <a:latin typeface="+mj-lt"/>
                <a:ea typeface="+mj-ea"/>
                <a:cs typeface="+mj-cs"/>
                <a:sym typeface="Helvetica"/>
              </a:defRPr>
            </a:pPr>
            <a:r>
              <a:rPr dirty="0"/>
              <a:t>The acceptance or rejection of those opinions by the court has a </a:t>
            </a:r>
            <a:r>
              <a:rPr dirty="0">
                <a:solidFill>
                  <a:srgbClr val="00B050"/>
                </a:solidFill>
              </a:rPr>
              <a:t>pivotal</a:t>
            </a:r>
            <a:r>
              <a:rPr dirty="0"/>
              <a:t> effect on the outcome for the family at the heart of the case.</a:t>
            </a:r>
          </a:p>
          <a:p>
            <a:pPr marL="364489" indent="-364489" defTabSz="479044">
              <a:lnSpc>
                <a:spcPct val="100000"/>
              </a:lnSpc>
              <a:spcBef>
                <a:spcPts val="2200"/>
              </a:spcBef>
              <a:buClr>
                <a:srgbClr val="39A3D5"/>
              </a:buClr>
              <a:buSzPct val="104999"/>
              <a:buFont typeface="Avenir Next"/>
              <a:buChar char="‣"/>
              <a:defRPr sz="2788" b="0" cap="none">
                <a:solidFill>
                  <a:srgbClr val="DDDDDD"/>
                </a:solidFill>
                <a:latin typeface="+mj-lt"/>
                <a:ea typeface="+mj-ea"/>
                <a:cs typeface="+mj-cs"/>
                <a:sym typeface="Helvetica"/>
              </a:defRPr>
            </a:pPr>
            <a:r>
              <a:rPr dirty="0"/>
              <a:t>But for the vigilance of </a:t>
            </a:r>
            <a:r>
              <a:rPr dirty="0" err="1"/>
              <a:t>Dr</a:t>
            </a:r>
            <a:r>
              <a:rPr dirty="0"/>
              <a:t> Irene Scheimberg, the </a:t>
            </a:r>
            <a:r>
              <a:rPr dirty="0" err="1"/>
              <a:t>paediatric</a:t>
            </a:r>
            <a:r>
              <a:rPr dirty="0"/>
              <a:t> pathologist who conducted the post mortem, Jayden's Vitamin D deficiency and rickets may have gone undetected in death as it had been in life and the outcome of the criminal and care case for the parents and Jayda may have been very different. </a:t>
            </a:r>
            <a:endParaRPr sz="2296" dirty="0"/>
          </a:p>
          <a:p>
            <a:pPr marL="364489" indent="-364489" defTabSz="479044">
              <a:lnSpc>
                <a:spcPct val="100000"/>
              </a:lnSpc>
              <a:spcBef>
                <a:spcPts val="2200"/>
              </a:spcBef>
              <a:buClr>
                <a:srgbClr val="39A3D5"/>
              </a:buClr>
              <a:buSzPct val="104999"/>
              <a:buFont typeface="Avenir Next"/>
              <a:buChar char="‣"/>
              <a:defRPr sz="2788" b="0" cap="none">
                <a:solidFill>
                  <a:srgbClr val="DDDDDD"/>
                </a:solidFill>
                <a:latin typeface="+mj-lt"/>
                <a:ea typeface="+mj-ea"/>
                <a:cs typeface="+mj-cs"/>
                <a:sym typeface="Helvetica"/>
              </a:defRPr>
            </a:pPr>
            <a:r>
              <a:rPr dirty="0"/>
              <a:t>The importance of </a:t>
            </a:r>
            <a:r>
              <a:rPr dirty="0">
                <a:solidFill>
                  <a:srgbClr val="00B050"/>
                </a:solidFill>
              </a:rPr>
              <a:t>open minded experts </a:t>
            </a:r>
            <a:r>
              <a:rPr dirty="0"/>
              <a:t>in cases such as this cannot be under estimated. </a:t>
            </a:r>
            <a:endParaRPr sz="2296" dirty="0"/>
          </a:p>
        </p:txBody>
      </p:sp>
      <p:sp>
        <p:nvSpPr>
          <p:cNvPr id="288" name="Shape 288"/>
          <p:cNvSpPr/>
          <p:nvPr/>
        </p:nvSpPr>
        <p:spPr>
          <a:xfrm>
            <a:off x="392401" y="538409"/>
            <a:ext cx="8726116"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normAutofit/>
          </a:bodyPr>
          <a:lstStyle/>
          <a:p>
            <a:r>
              <a:rPr lang="en-GB" dirty="0" smtClean="0"/>
              <a:t>Crime and punishment no 2: guilty until proven innocent?</a:t>
            </a:r>
            <a:endParaRPr lang="en-GB" dirty="0"/>
          </a:p>
        </p:txBody>
      </p:sp>
      <p:sp>
        <p:nvSpPr>
          <p:cNvPr id="3" name="Title 2"/>
          <p:cNvSpPr>
            <a:spLocks noGrp="1"/>
          </p:cNvSpPr>
          <p:nvPr>
            <p:ph type="title"/>
          </p:nvPr>
        </p:nvSpPr>
        <p:spPr/>
        <p:txBody>
          <a:bodyPr>
            <a:normAutofit fontScale="90000"/>
          </a:bodyPr>
          <a:lstStyle/>
          <a:p>
            <a:r>
              <a:rPr lang="en-GB" dirty="0" smtClean="0"/>
              <a:t>Do not rush to judgement </a:t>
            </a:r>
            <a:endParaRPr lang="en-GB" dirty="0"/>
          </a:p>
        </p:txBody>
      </p:sp>
      <p:sp>
        <p:nvSpPr>
          <p:cNvPr id="4" name="Text Placeholder 3"/>
          <p:cNvSpPr>
            <a:spLocks noGrp="1"/>
          </p:cNvSpPr>
          <p:nvPr>
            <p:ph type="body" idx="13"/>
          </p:nvPr>
        </p:nvSpPr>
        <p:spPr/>
        <p:txBody>
          <a:bodyPr>
            <a:normAutofit/>
          </a:bodyPr>
          <a:lstStyle/>
          <a:p>
            <a:pPr defTabSz="479044">
              <a:lnSpc>
                <a:spcPct val="100000"/>
              </a:lnSpc>
              <a:spcBef>
                <a:spcPts val="2200"/>
              </a:spcBef>
              <a:buClr>
                <a:srgbClr val="39A3D5"/>
              </a:buClr>
              <a:buSzPct val="104999"/>
              <a:defRPr sz="2788" b="0" cap="none">
                <a:solidFill>
                  <a:srgbClr val="DDDDDD"/>
                </a:solidFill>
                <a:latin typeface="+mj-lt"/>
                <a:ea typeface="+mj-ea"/>
                <a:cs typeface="+mj-cs"/>
                <a:sym typeface="Helvetica"/>
              </a:defRPr>
            </a:pPr>
            <a:endParaRPr lang="en-GB" sz="4400" b="0" cap="none" dirty="0" smtClean="0">
              <a:solidFill>
                <a:srgbClr val="00B050"/>
              </a:solidFill>
              <a:sym typeface="Helvetica"/>
            </a:endParaRPr>
          </a:p>
          <a:p>
            <a:pPr marL="364489" indent="-364489" defTabSz="479044">
              <a:lnSpc>
                <a:spcPct val="100000"/>
              </a:lnSpc>
              <a:spcBef>
                <a:spcPts val="2200"/>
              </a:spcBef>
              <a:buClr>
                <a:srgbClr val="39A3D5"/>
              </a:buClr>
              <a:buSzPct val="104999"/>
              <a:buFont typeface="Avenir Next"/>
              <a:buChar char="‣"/>
              <a:defRPr sz="2788" b="0" cap="none">
                <a:solidFill>
                  <a:srgbClr val="DDDDDD"/>
                </a:solidFill>
                <a:latin typeface="+mj-lt"/>
                <a:ea typeface="+mj-ea"/>
                <a:cs typeface="+mj-cs"/>
                <a:sym typeface="Helvetica"/>
              </a:defRPr>
            </a:pPr>
            <a:r>
              <a:rPr lang="en-GB" sz="4400" b="0" cap="none" dirty="0" smtClean="0">
                <a:solidFill>
                  <a:srgbClr val="00B050"/>
                </a:solidFill>
                <a:sym typeface="Helvetica"/>
              </a:rPr>
              <a:t>Science </a:t>
            </a:r>
            <a:r>
              <a:rPr lang="en-GB" sz="4400" b="0" cap="none" dirty="0">
                <a:solidFill>
                  <a:srgbClr val="00B050"/>
                </a:solidFill>
                <a:sym typeface="Helvetica"/>
              </a:rPr>
              <a:t>doesn’t stand still </a:t>
            </a:r>
            <a:endParaRPr lang="en-GB" sz="4400" b="0" cap="none" dirty="0" smtClean="0">
              <a:solidFill>
                <a:srgbClr val="00B050"/>
              </a:solidFill>
              <a:sym typeface="Helvetica"/>
            </a:endParaRPr>
          </a:p>
          <a:p>
            <a:pPr marL="364489" indent="-364489" defTabSz="479044">
              <a:lnSpc>
                <a:spcPct val="100000"/>
              </a:lnSpc>
              <a:spcBef>
                <a:spcPts val="2200"/>
              </a:spcBef>
              <a:buClr>
                <a:srgbClr val="39A3D5"/>
              </a:buClr>
              <a:buSzPct val="104999"/>
              <a:buFont typeface="Avenir Next"/>
              <a:buChar char="‣"/>
              <a:defRPr sz="2788" b="0" cap="none">
                <a:solidFill>
                  <a:srgbClr val="DDDDDD"/>
                </a:solidFill>
                <a:latin typeface="+mj-lt"/>
                <a:ea typeface="+mj-ea"/>
                <a:cs typeface="+mj-cs"/>
                <a:sym typeface="Helvetica"/>
              </a:defRPr>
            </a:pPr>
            <a:r>
              <a:rPr lang="en-GB" sz="4400" b="0" cap="none" dirty="0" smtClean="0">
                <a:solidFill>
                  <a:srgbClr val="00B050"/>
                </a:solidFill>
                <a:sym typeface="Helvetica"/>
              </a:rPr>
              <a:t>Expert </a:t>
            </a:r>
            <a:r>
              <a:rPr lang="en-GB" sz="4400" b="0" cap="none" dirty="0">
                <a:solidFill>
                  <a:srgbClr val="00B050"/>
                </a:solidFill>
                <a:sym typeface="Helvetica"/>
              </a:rPr>
              <a:t>evidence is an art; not a science </a:t>
            </a:r>
            <a:endParaRPr lang="en-GB" sz="4400" b="0" cap="none" dirty="0" smtClean="0">
              <a:solidFill>
                <a:srgbClr val="00B050"/>
              </a:solidFill>
              <a:sym typeface="Helvetica"/>
            </a:endParaRPr>
          </a:p>
          <a:p>
            <a:pPr marL="364489" indent="-364489" defTabSz="479044">
              <a:lnSpc>
                <a:spcPct val="100000"/>
              </a:lnSpc>
              <a:spcBef>
                <a:spcPts val="2200"/>
              </a:spcBef>
              <a:buClr>
                <a:srgbClr val="39A3D5"/>
              </a:buClr>
              <a:buSzPct val="104999"/>
              <a:buFont typeface="Avenir Next"/>
              <a:buChar char="‣"/>
              <a:defRPr sz="2788" b="0" cap="none">
                <a:solidFill>
                  <a:srgbClr val="DDDDDD"/>
                </a:solidFill>
                <a:latin typeface="+mj-lt"/>
                <a:ea typeface="+mj-ea"/>
                <a:cs typeface="+mj-cs"/>
                <a:sym typeface="Helvetica"/>
              </a:defRPr>
            </a:pPr>
            <a:r>
              <a:rPr lang="en-GB" sz="4400" b="0" cap="none" dirty="0" smtClean="0">
                <a:solidFill>
                  <a:srgbClr val="00B050"/>
                </a:solidFill>
                <a:sym typeface="Helvetica"/>
              </a:rPr>
              <a:t>Medical understanding on NAI develops through mutually respectful challenge and scientific respect  </a:t>
            </a:r>
            <a:endParaRPr lang="en-GB" sz="4400" b="0" cap="none" dirty="0">
              <a:solidFill>
                <a:srgbClr val="00B050"/>
              </a:solidFill>
              <a:sym typeface="Helvetica"/>
            </a:endParaRPr>
          </a:p>
          <a:p>
            <a:endParaRPr lang="en-GB" sz="4400" dirty="0"/>
          </a:p>
        </p:txBody>
      </p:sp>
    </p:spTree>
    <p:extLst>
      <p:ext uri="{BB962C8B-B14F-4D97-AF65-F5344CB8AC3E}">
        <p14:creationId xmlns:p14="http://schemas.microsoft.com/office/powerpoint/2010/main" val="381113750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body" sz="quarter" idx="1"/>
          </p:nvPr>
        </p:nvSpPr>
        <p:spPr>
          <a:xfrm>
            <a:off x="360379" y="1174655"/>
            <a:ext cx="11176001" cy="844239"/>
          </a:xfrm>
          <a:prstGeom prst="rect">
            <a:avLst/>
          </a:prstGeom>
        </p:spPr>
        <p:txBody>
          <a:bodyPr/>
          <a:lstStyle>
            <a:lvl1pPr>
              <a:defRPr sz="3200" u="sng" spc="133"/>
            </a:lvl1pPr>
          </a:lstStyle>
          <a:p>
            <a:r>
              <a:rPr dirty="0">
                <a:solidFill>
                  <a:srgbClr val="FF0000"/>
                </a:solidFill>
              </a:rPr>
              <a:t>The need for an informed and open debate</a:t>
            </a:r>
          </a:p>
        </p:txBody>
      </p:sp>
      <p:sp>
        <p:nvSpPr>
          <p:cNvPr id="291" name="Shape 291"/>
          <p:cNvSpPr>
            <a:spLocks noGrp="1"/>
          </p:cNvSpPr>
          <p:nvPr>
            <p:ph type="body" idx="13"/>
          </p:nvPr>
        </p:nvSpPr>
        <p:spPr>
          <a:xfrm>
            <a:off x="406399" y="2187425"/>
            <a:ext cx="12560166" cy="7431485"/>
          </a:xfrm>
          <a:prstGeom prst="rect">
            <a:avLst/>
          </a:prstGeom>
          <a:extLst>
            <a:ext uri="{C572A759-6A51-4108-AA02-DFA0A04FC94B}">
              <ma14:wrappingTextBoxFlag xmlns="" xmlns:ma14="http://schemas.microsoft.com/office/mac/drawingml/2011/main" val="1"/>
            </a:ext>
          </a:extLst>
        </p:spPr>
        <p:txBody>
          <a:bodyPr>
            <a:normAutofit/>
          </a:bodyPr>
          <a:lstStyle/>
          <a:p>
            <a:pPr>
              <a:spcBef>
                <a:spcPts val="0"/>
              </a:spcBef>
              <a:defRPr sz="3600" b="0" cap="none">
                <a:solidFill>
                  <a:srgbClr val="838787"/>
                </a:solidFill>
              </a:defRPr>
            </a:pPr>
            <a:endParaRPr lang="en-GB" dirty="0" smtClean="0"/>
          </a:p>
          <a:p>
            <a:pPr>
              <a:spcBef>
                <a:spcPts val="0"/>
              </a:spcBef>
              <a:defRPr sz="3600" b="0" cap="none">
                <a:solidFill>
                  <a:srgbClr val="838787"/>
                </a:solidFill>
              </a:defRPr>
            </a:pPr>
            <a:r>
              <a:rPr dirty="0" smtClean="0"/>
              <a:t>As </a:t>
            </a:r>
            <a:r>
              <a:rPr dirty="0"/>
              <a:t>the legal profession struggles to keep up with the evolving science in relation to alleged inflicted trauma, the Court in care proceedings is enjoined to </a:t>
            </a:r>
          </a:p>
          <a:p>
            <a:pPr>
              <a:spcBef>
                <a:spcPts val="0"/>
              </a:spcBef>
              <a:defRPr sz="3600" b="0" cap="none">
                <a:solidFill>
                  <a:srgbClr val="838787"/>
                </a:solidFill>
              </a:defRPr>
            </a:pPr>
            <a:endParaRPr dirty="0"/>
          </a:p>
          <a:p>
            <a:pPr>
              <a:spcBef>
                <a:spcPts val="0"/>
              </a:spcBef>
              <a:defRPr sz="3600" b="0" cap="none">
                <a:solidFill>
                  <a:srgbClr val="838787"/>
                </a:solidFill>
              </a:defRPr>
            </a:pPr>
            <a:endParaRPr dirty="0"/>
          </a:p>
          <a:p>
            <a:pPr algn="ctr">
              <a:spcBef>
                <a:spcPts val="0"/>
              </a:spcBef>
              <a:defRPr sz="3600" cap="none">
                <a:solidFill>
                  <a:srgbClr val="838787"/>
                </a:solidFill>
              </a:defRPr>
            </a:pPr>
            <a:endParaRPr lang="en-GB" dirty="0" smtClean="0"/>
          </a:p>
          <a:p>
            <a:pPr algn="ctr">
              <a:spcBef>
                <a:spcPts val="0"/>
              </a:spcBef>
              <a:defRPr sz="3600" cap="none">
                <a:solidFill>
                  <a:srgbClr val="838787"/>
                </a:solidFill>
              </a:defRPr>
            </a:pPr>
            <a:r>
              <a:rPr dirty="0" smtClean="0"/>
              <a:t>‘</a:t>
            </a:r>
            <a:r>
              <a:rPr dirty="0">
                <a:solidFill>
                  <a:srgbClr val="0070C0"/>
                </a:solidFill>
              </a:rPr>
              <a:t>never forget that today’s medical certainty </a:t>
            </a:r>
            <a:endParaRPr lang="en-GB" dirty="0" smtClean="0">
              <a:solidFill>
                <a:srgbClr val="0070C0"/>
              </a:solidFill>
            </a:endParaRPr>
          </a:p>
          <a:p>
            <a:pPr algn="ctr">
              <a:spcBef>
                <a:spcPts val="0"/>
              </a:spcBef>
              <a:defRPr sz="3600" cap="none">
                <a:solidFill>
                  <a:srgbClr val="838787"/>
                </a:solidFill>
              </a:defRPr>
            </a:pPr>
            <a:r>
              <a:rPr dirty="0" smtClean="0">
                <a:solidFill>
                  <a:srgbClr val="0070C0"/>
                </a:solidFill>
              </a:rPr>
              <a:t>may be </a:t>
            </a:r>
            <a:r>
              <a:rPr dirty="0">
                <a:solidFill>
                  <a:srgbClr val="0070C0"/>
                </a:solidFill>
              </a:rPr>
              <a:t>discarded by the next generation of experts </a:t>
            </a:r>
            <a:endParaRPr lang="en-GB" dirty="0" smtClean="0">
              <a:solidFill>
                <a:srgbClr val="0070C0"/>
              </a:solidFill>
            </a:endParaRPr>
          </a:p>
          <a:p>
            <a:pPr algn="ctr">
              <a:spcBef>
                <a:spcPts val="0"/>
              </a:spcBef>
              <a:defRPr sz="3600" cap="none">
                <a:solidFill>
                  <a:srgbClr val="838787"/>
                </a:solidFill>
              </a:defRPr>
            </a:pPr>
            <a:r>
              <a:rPr dirty="0" smtClean="0">
                <a:solidFill>
                  <a:srgbClr val="0070C0"/>
                </a:solidFill>
              </a:rPr>
              <a:t>or </a:t>
            </a:r>
            <a:r>
              <a:rPr dirty="0">
                <a:solidFill>
                  <a:srgbClr val="0070C0"/>
                </a:solidFill>
              </a:rPr>
              <a:t>that scientific research will throw light into corners that are </a:t>
            </a:r>
            <a:r>
              <a:rPr dirty="0" smtClean="0">
                <a:solidFill>
                  <a:srgbClr val="0070C0"/>
                </a:solidFill>
              </a:rPr>
              <a:t>at </a:t>
            </a:r>
            <a:r>
              <a:rPr dirty="0">
                <a:solidFill>
                  <a:srgbClr val="0070C0"/>
                </a:solidFill>
              </a:rPr>
              <a:t>present dark</a:t>
            </a:r>
            <a:r>
              <a:rPr dirty="0"/>
              <a:t>’</a:t>
            </a:r>
          </a:p>
          <a:p>
            <a:pPr algn="ctr">
              <a:spcBef>
                <a:spcPts val="0"/>
              </a:spcBef>
              <a:defRPr sz="3600" cap="none">
                <a:solidFill>
                  <a:srgbClr val="838787"/>
                </a:solidFill>
              </a:defRPr>
            </a:pPr>
            <a:endParaRPr dirty="0"/>
          </a:p>
          <a:p>
            <a:pPr algn="ctr">
              <a:spcBef>
                <a:spcPts val="0"/>
              </a:spcBef>
              <a:defRPr sz="3600" cap="none">
                <a:solidFill>
                  <a:srgbClr val="838787"/>
                </a:solidFill>
              </a:defRPr>
            </a:pPr>
            <a:endParaRPr dirty="0"/>
          </a:p>
          <a:p>
            <a:pPr algn="ctr">
              <a:spcBef>
                <a:spcPts val="0"/>
              </a:spcBef>
              <a:defRPr sz="3600" cap="none">
                <a:solidFill>
                  <a:srgbClr val="838787"/>
                </a:solidFill>
              </a:defRPr>
            </a:pPr>
            <a:r>
              <a:rPr dirty="0"/>
              <a:t> 	</a:t>
            </a:r>
            <a:r>
              <a:rPr lang="en-GB" dirty="0" smtClean="0"/>
              <a:t>					</a:t>
            </a:r>
          </a:p>
          <a:p>
            <a:pPr algn="ctr">
              <a:spcBef>
                <a:spcPts val="0"/>
              </a:spcBef>
              <a:defRPr sz="3600" cap="none">
                <a:solidFill>
                  <a:srgbClr val="838787"/>
                </a:solidFill>
              </a:defRPr>
            </a:pPr>
            <a:endParaRPr lang="en-GB" sz="2400" u="sng" dirty="0"/>
          </a:p>
          <a:p>
            <a:pPr algn="ctr">
              <a:spcBef>
                <a:spcPts val="0"/>
              </a:spcBef>
              <a:defRPr sz="3600" cap="none">
                <a:solidFill>
                  <a:srgbClr val="838787"/>
                </a:solidFill>
              </a:defRPr>
            </a:pPr>
            <a:endParaRPr lang="en-GB" sz="2400" u="sng" dirty="0" smtClean="0"/>
          </a:p>
          <a:p>
            <a:pPr algn="ctr">
              <a:spcBef>
                <a:spcPts val="0"/>
              </a:spcBef>
              <a:defRPr sz="3600" cap="none">
                <a:solidFill>
                  <a:srgbClr val="838787"/>
                </a:solidFill>
              </a:defRPr>
            </a:pPr>
            <a:endParaRPr lang="en-GB" sz="2400" u="sng" dirty="0"/>
          </a:p>
          <a:p>
            <a:pPr algn="ctr">
              <a:spcBef>
                <a:spcPts val="0"/>
              </a:spcBef>
              <a:defRPr sz="3600" cap="none">
                <a:solidFill>
                  <a:srgbClr val="838787"/>
                </a:solidFill>
              </a:defRPr>
            </a:pPr>
            <a:r>
              <a:rPr lang="en-GB" sz="2400" dirty="0" smtClean="0"/>
              <a:t>							</a:t>
            </a:r>
            <a:r>
              <a:rPr sz="2400" u="sng" dirty="0" smtClean="0"/>
              <a:t>R </a:t>
            </a:r>
            <a:r>
              <a:rPr sz="2400" u="sng" dirty="0"/>
              <a:t>v </a:t>
            </a:r>
            <a:r>
              <a:rPr sz="2400" u="sng" dirty="0" err="1"/>
              <a:t>Cannings</a:t>
            </a:r>
            <a:r>
              <a:rPr sz="2400" u="sng" dirty="0"/>
              <a:t> [2004] EWCA </a:t>
            </a:r>
            <a:r>
              <a:rPr sz="2400" u="sng" dirty="0" err="1"/>
              <a:t>Crim</a:t>
            </a:r>
            <a:r>
              <a:rPr sz="2400" u="sng" dirty="0"/>
              <a:t> 1; [2004] 1 WLR </a:t>
            </a:r>
            <a:r>
              <a:rPr sz="2400" u="sng" dirty="0" smtClean="0"/>
              <a:t>2607</a:t>
            </a:r>
            <a:endParaRPr sz="2400" dirty="0"/>
          </a:p>
        </p:txBody>
      </p:sp>
      <p:sp>
        <p:nvSpPr>
          <p:cNvPr id="292" name="Shape 292"/>
          <p:cNvSpPr/>
          <p:nvPr/>
        </p:nvSpPr>
        <p:spPr>
          <a:xfrm>
            <a:off x="392401" y="538409"/>
            <a:ext cx="8726116"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body" sz="quarter" idx="1"/>
          </p:nvPr>
        </p:nvSpPr>
        <p:spPr>
          <a:xfrm>
            <a:off x="360379" y="1162848"/>
            <a:ext cx="11176001" cy="733325"/>
          </a:xfrm>
          <a:prstGeom prst="rect">
            <a:avLst/>
          </a:prstGeom>
        </p:spPr>
        <p:txBody>
          <a:bodyPr/>
          <a:lstStyle>
            <a:lvl1pPr>
              <a:defRPr sz="3700" u="sng" spc="154"/>
            </a:lvl1pPr>
          </a:lstStyle>
          <a:p>
            <a:r>
              <a:rPr dirty="0"/>
              <a:t>My next lecture </a:t>
            </a:r>
          </a:p>
        </p:txBody>
      </p:sp>
      <p:sp>
        <p:nvSpPr>
          <p:cNvPr id="295" name="Shape 295"/>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p>
            <a:pPr>
              <a:spcBef>
                <a:spcPts val="0"/>
              </a:spcBef>
              <a:defRPr sz="4000" cap="none">
                <a:solidFill>
                  <a:srgbClr val="838787"/>
                </a:solidFill>
              </a:defRPr>
            </a:pPr>
            <a:r>
              <a:rPr dirty="0"/>
              <a:t>The link between science, emerging medical research and the welfare of a child has never been so intertwined and important. </a:t>
            </a:r>
          </a:p>
          <a:p>
            <a:pPr>
              <a:spcBef>
                <a:spcPts val="0"/>
              </a:spcBef>
              <a:defRPr sz="4000" cap="none">
                <a:solidFill>
                  <a:srgbClr val="838787"/>
                </a:solidFill>
              </a:defRPr>
            </a:pPr>
            <a:r>
              <a:rPr dirty="0"/>
              <a:t> </a:t>
            </a:r>
          </a:p>
          <a:p>
            <a:pPr>
              <a:spcBef>
                <a:spcPts val="0"/>
              </a:spcBef>
              <a:defRPr sz="4000" cap="none">
                <a:solidFill>
                  <a:srgbClr val="838787"/>
                </a:solidFill>
              </a:defRPr>
            </a:pPr>
            <a:r>
              <a:rPr dirty="0"/>
              <a:t>Next lecture 12</a:t>
            </a:r>
            <a:r>
              <a:rPr baseline="29399" dirty="0"/>
              <a:t>th</a:t>
            </a:r>
            <a:r>
              <a:rPr dirty="0"/>
              <a:t> April: </a:t>
            </a:r>
            <a:endParaRPr lang="en-GB" dirty="0" smtClean="0"/>
          </a:p>
          <a:p>
            <a:pPr>
              <a:spcBef>
                <a:spcPts val="0"/>
              </a:spcBef>
              <a:defRPr sz="4000" cap="none">
                <a:solidFill>
                  <a:srgbClr val="838787"/>
                </a:solidFill>
              </a:defRPr>
            </a:pPr>
            <a:endParaRPr dirty="0"/>
          </a:p>
          <a:p>
            <a:pPr>
              <a:spcBef>
                <a:spcPts val="0"/>
              </a:spcBef>
              <a:defRPr sz="4000" cap="none">
                <a:solidFill>
                  <a:srgbClr val="838787"/>
                </a:solidFill>
              </a:defRPr>
            </a:pPr>
            <a:r>
              <a:rPr dirty="0"/>
              <a:t>         </a:t>
            </a:r>
            <a:r>
              <a:rPr dirty="0">
                <a:solidFill>
                  <a:srgbClr val="FF0000"/>
                </a:solidFill>
              </a:rPr>
              <a:t>‘Expert Witnesses: A Zero Sum Game?</a:t>
            </a:r>
          </a:p>
        </p:txBody>
      </p:sp>
      <p:sp>
        <p:nvSpPr>
          <p:cNvPr id="296" name="Shape 296"/>
          <p:cNvSpPr/>
          <p:nvPr/>
        </p:nvSpPr>
        <p:spPr>
          <a:xfrm>
            <a:off x="392401" y="538409"/>
            <a:ext cx="8726116" cy="457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139331">
              <a:lnSpc>
                <a:spcPct val="80000"/>
              </a:lnSpc>
              <a:spcBef>
                <a:spcPts val="0"/>
              </a:spcBef>
              <a:defRPr sz="2300" cap="all">
                <a:solidFill>
                  <a:srgbClr val="A7A7A7"/>
                </a:solidFill>
                <a:latin typeface="DIN Condensed"/>
                <a:ea typeface="DIN Condensed"/>
                <a:cs typeface="DIN Condensed"/>
                <a:sym typeface="DIN Condensed"/>
              </a:defRPr>
            </a:pPr>
            <a:r>
              <a:rPr dirty="0"/>
              <a:t>Crime &amp; punishment # 2: when legal worlds collide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lvl1pPr defTabSz="443991">
              <a:spcBef>
                <a:spcPts val="2100"/>
              </a:spcBef>
              <a:defRPr sz="4104"/>
            </a:lvl1pPr>
          </a:lstStyle>
          <a:p>
            <a:r>
              <a:rPr dirty="0"/>
              <a:t>shaking ? Where’s the harm?  </a:t>
            </a:r>
          </a:p>
        </p:txBody>
      </p:sp>
      <p:sp>
        <p:nvSpPr>
          <p:cNvPr id="186" name="Shape 186"/>
          <p:cNvSpPr>
            <a:spLocks noGrp="1"/>
          </p:cNvSpPr>
          <p:nvPr>
            <p:ph type="body" sz="quarter" idx="1"/>
          </p:nvPr>
        </p:nvSpPr>
        <p:spPr>
          <a:prstGeom prst="rect">
            <a:avLst/>
          </a:prstGeom>
        </p:spPr>
        <p:txBody>
          <a:bodyPr/>
          <a:lstStyle>
            <a:lvl1pPr defTabSz="452627">
              <a:defRPr sz="2376" spc="99"/>
            </a:lvl1pPr>
          </a:lstStyle>
          <a:p>
            <a:r>
              <a:rPr dirty="0"/>
              <a:t>Crime &amp; punishment # 2: when legal worlds collide</a:t>
            </a:r>
          </a:p>
        </p:txBody>
      </p:sp>
      <p:pic>
        <p:nvPicPr>
          <p:cNvPr id="187" name="image2.jpeg"/>
          <p:cNvPicPr>
            <a:picLocks noChangeAspect="1"/>
          </p:cNvPicPr>
          <p:nvPr/>
        </p:nvPicPr>
        <p:blipFill>
          <a:blip r:embed="rId3">
            <a:extLst/>
          </a:blip>
          <a:stretch>
            <a:fillRect/>
          </a:stretch>
        </p:blipFill>
        <p:spPr>
          <a:xfrm>
            <a:off x="3478779" y="2500535"/>
            <a:ext cx="6047243" cy="684850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image6.jpeg" descr="Image result for thanks for listening"/>
          <p:cNvPicPr>
            <a:picLocks noChangeAspect="1"/>
          </p:cNvPicPr>
          <p:nvPr/>
        </p:nvPicPr>
        <p:blipFill>
          <a:blip r:embed="rId2">
            <a:extLst/>
          </a:blip>
          <a:stretch>
            <a:fillRect/>
          </a:stretch>
        </p:blipFill>
        <p:spPr>
          <a:xfrm>
            <a:off x="406400" y="1981199"/>
            <a:ext cx="10570438" cy="6379634"/>
          </a:xfrm>
          <a:prstGeom prst="rect">
            <a:avLst/>
          </a:prstGeom>
          <a:ln w="12700">
            <a:miter lim="400000"/>
          </a:ln>
        </p:spPr>
      </p:pic>
      <p:sp>
        <p:nvSpPr>
          <p:cNvPr id="300" name="Shape 300"/>
          <p:cNvSpPr>
            <a:spLocks noGrp="1"/>
          </p:cNvSpPr>
          <p:nvPr>
            <p:ph type="sldNum" sz="quarter" idx="4294967295"/>
          </p:nvPr>
        </p:nvSpPr>
        <p:spPr>
          <a:xfrm>
            <a:off x="12140186" y="431800"/>
            <a:ext cx="453331"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40</a:t>
            </a:fld>
            <a:endParaRPr dirty="0"/>
          </a:p>
        </p:txBody>
      </p:sp>
      <p:sp>
        <p:nvSpPr>
          <p:cNvPr id="301" name="Shape 301"/>
          <p:cNvSpPr/>
          <p:nvPr/>
        </p:nvSpPr>
        <p:spPr>
          <a:xfrm>
            <a:off x="7620000" y="9253854"/>
            <a:ext cx="5384800" cy="342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1600">
                <a:solidFill>
                  <a:srgbClr val="595959"/>
                </a:solidFill>
                <a:latin typeface="DIN Condensed"/>
                <a:ea typeface="DIN Condensed"/>
                <a:cs typeface="DIN Condensed"/>
                <a:sym typeface="DIN Condensed"/>
              </a:defRPr>
            </a:lvl1pPr>
          </a:lstStyle>
          <a:p>
            <a:r>
              <a:rPr dirty="0"/>
              <a:t>http://quotesgram.com/thank-you-for-listening-quotes/</a:t>
            </a:r>
          </a:p>
        </p:txBody>
      </p:sp>
      <p:sp>
        <p:nvSpPr>
          <p:cNvPr id="302" name="Shape 302"/>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dirty="0"/>
              <a:t>Crime &amp; punishment #1: when legal worlds collide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FBFD"/>
            </a:gs>
            <a:gs pos="49000">
              <a:srgbClr val="A4D7EE"/>
            </a:gs>
            <a:gs pos="83000">
              <a:srgbClr val="A4D7EE"/>
            </a:gs>
            <a:gs pos="100000">
              <a:srgbClr val="C2E4F4"/>
            </a:gs>
          </a:gsLst>
          <a:lin ang="5400000" scaled="0"/>
        </a:gradFill>
        <a:effectLst/>
      </p:bgPr>
    </p:bg>
    <p:spTree>
      <p:nvGrpSpPr>
        <p:cNvPr id="1" name=""/>
        <p:cNvGrpSpPr/>
        <p:nvPr/>
      </p:nvGrpSpPr>
      <p:grpSpPr>
        <a:xfrm>
          <a:off x="0" y="0"/>
          <a:ext cx="0" cy="0"/>
          <a:chOff x="0" y="0"/>
          <a:chExt cx="0" cy="0"/>
        </a:xfrm>
      </p:grpSpPr>
      <p:sp>
        <p:nvSpPr>
          <p:cNvPr id="193" name="Shape 193"/>
          <p:cNvSpPr>
            <a:spLocks noGrp="1"/>
          </p:cNvSpPr>
          <p:nvPr>
            <p:ph type="body" sz="quarter" idx="1"/>
          </p:nvPr>
        </p:nvSpPr>
        <p:spPr>
          <a:xfrm>
            <a:off x="223520" y="-1165860"/>
            <a:ext cx="11176000" cy="2114550"/>
          </a:xfrm>
          <a:prstGeom prst="rect">
            <a:avLst/>
          </a:prstGeom>
        </p:spPr>
        <p:txBody>
          <a:bodyPr/>
          <a:lstStyle/>
          <a:p>
            <a:pPr defTabSz="452627">
              <a:defRPr sz="2376" spc="118"/>
            </a:pPr>
            <a:r>
              <a:rPr lang="en-GB" dirty="0" smtClean="0"/>
              <a:t>Crime and punishment no 2 : when worlds collide </a:t>
            </a:r>
            <a:endParaRPr dirty="0"/>
          </a:p>
        </p:txBody>
      </p:sp>
      <p:sp>
        <p:nvSpPr>
          <p:cNvPr id="194" name="Shape 194"/>
          <p:cNvSpPr>
            <a:spLocks noGrp="1"/>
          </p:cNvSpPr>
          <p:nvPr>
            <p:ph type="title"/>
          </p:nvPr>
        </p:nvSpPr>
        <p:spPr>
          <a:prstGeom prst="rect">
            <a:avLst/>
          </a:prstGeom>
        </p:spPr>
        <p:txBody>
          <a:bodyPr/>
          <a:lstStyle>
            <a:lvl1pPr defTabSz="443991">
              <a:spcBef>
                <a:spcPts val="2100"/>
              </a:spcBef>
              <a:defRPr sz="4104"/>
            </a:lvl1pPr>
          </a:lstStyle>
          <a:p>
            <a:r>
              <a:rPr dirty="0"/>
              <a:t>What can happen? </a:t>
            </a:r>
          </a:p>
        </p:txBody>
      </p:sp>
      <p:sp>
        <p:nvSpPr>
          <p:cNvPr id="195" name="Shape 195"/>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p>
            <a:pPr marL="571500" indent="-571500">
              <a:buSzPct val="100000"/>
              <a:buFont typeface="Arial"/>
              <a:buChar char="•"/>
              <a:defRPr sz="3600">
                <a:solidFill>
                  <a:srgbClr val="222222"/>
                </a:solidFill>
              </a:defRPr>
            </a:pPr>
            <a:r>
              <a:rPr dirty="0"/>
              <a:t>Decreased level of consciousness</a:t>
            </a:r>
          </a:p>
          <a:p>
            <a:pPr marL="571500" indent="-571500">
              <a:buSzPct val="100000"/>
              <a:buFont typeface="Arial"/>
              <a:buChar char="•"/>
              <a:defRPr sz="3600">
                <a:solidFill>
                  <a:srgbClr val="222222"/>
                </a:solidFill>
              </a:defRPr>
            </a:pPr>
            <a:r>
              <a:rPr dirty="0"/>
              <a:t>Inability to suck or swallow</a:t>
            </a:r>
          </a:p>
          <a:p>
            <a:pPr marL="571500" indent="-571500">
              <a:buSzPct val="100000"/>
              <a:buFont typeface="Arial"/>
              <a:buChar char="•"/>
              <a:defRPr sz="3600">
                <a:solidFill>
                  <a:srgbClr val="222222"/>
                </a:solidFill>
              </a:defRPr>
            </a:pPr>
            <a:r>
              <a:rPr dirty="0"/>
              <a:t>Limp arms and legs</a:t>
            </a:r>
          </a:p>
          <a:p>
            <a:pPr marL="571500" indent="-571500">
              <a:buSzPct val="100000"/>
              <a:buFont typeface="Arial"/>
              <a:buChar char="•"/>
              <a:defRPr sz="3600">
                <a:solidFill>
                  <a:srgbClr val="222222"/>
                </a:solidFill>
              </a:defRPr>
            </a:pPr>
            <a:r>
              <a:rPr dirty="0"/>
              <a:t>Breathing may stop</a:t>
            </a:r>
          </a:p>
          <a:p>
            <a:pPr marL="571500" indent="-571500">
              <a:buSzPct val="100000"/>
              <a:buFont typeface="Arial"/>
              <a:buChar char="•"/>
              <a:defRPr sz="3600">
                <a:solidFill>
                  <a:srgbClr val="222222"/>
                </a:solidFill>
              </a:defRPr>
            </a:pPr>
            <a:r>
              <a:rPr dirty="0"/>
              <a:t>Brain damage</a:t>
            </a:r>
          </a:p>
          <a:p>
            <a:pPr marL="571500" indent="-571500">
              <a:buSzPct val="100000"/>
              <a:buFont typeface="Arial"/>
              <a:buChar char="•"/>
              <a:defRPr sz="3600">
                <a:solidFill>
                  <a:srgbClr val="222222"/>
                </a:solidFill>
              </a:defRPr>
            </a:pPr>
            <a:r>
              <a:rPr dirty="0"/>
              <a:t>Death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95">
                                            <p:bg/>
                                          </p:spTgt>
                                        </p:tgtEl>
                                        <p:attrNameLst>
                                          <p:attrName>style.visibility</p:attrName>
                                        </p:attrNameLst>
                                      </p:cBhvr>
                                      <p:to>
                                        <p:strVal val="visible"/>
                                      </p:to>
                                    </p:set>
                                    <p:anim calcmode="lin" valueType="num">
                                      <p:cBhvr>
                                        <p:cTn id="7" dur="500" fill="hold"/>
                                        <p:tgtEl>
                                          <p:spTgt spid="195">
                                            <p:bg/>
                                          </p:spTgt>
                                        </p:tgtEl>
                                        <p:attrNameLst>
                                          <p:attrName>ppt_x</p:attrName>
                                        </p:attrNameLst>
                                      </p:cBhvr>
                                      <p:tavLst>
                                        <p:tav tm="0">
                                          <p:val>
                                            <p:strVal val="#ppt_x"/>
                                          </p:val>
                                        </p:tav>
                                        <p:tav tm="100000">
                                          <p:val>
                                            <p:strVal val="#ppt_x"/>
                                          </p:val>
                                        </p:tav>
                                      </p:tavLst>
                                    </p:anim>
                                    <p:anim calcmode="lin" valueType="num">
                                      <p:cBhvr>
                                        <p:cTn id="8" dur="500" fill="hold"/>
                                        <p:tgtEl>
                                          <p:spTgt spid="195">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95">
                                            <p:txEl>
                                              <p:pRg st="0" end="0"/>
                                            </p:txEl>
                                          </p:spTgt>
                                        </p:tgtEl>
                                        <p:attrNameLst>
                                          <p:attrName>style.visibility</p:attrName>
                                        </p:attrNameLst>
                                      </p:cBhvr>
                                      <p:to>
                                        <p:strVal val="visible"/>
                                      </p:to>
                                    </p:set>
                                    <p:anim calcmode="lin" valueType="num">
                                      <p:cBhvr>
                                        <p:cTn id="11"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95">
                                            <p:txEl>
                                              <p:pRg st="1" end="1"/>
                                            </p:txEl>
                                          </p:spTgt>
                                        </p:tgtEl>
                                        <p:attrNameLst>
                                          <p:attrName>style.visibility</p:attrName>
                                        </p:attrNameLst>
                                      </p:cBhvr>
                                      <p:to>
                                        <p:strVal val="visible"/>
                                      </p:to>
                                    </p:set>
                                    <p:anim calcmode="lin" valueType="num">
                                      <p:cBhvr>
                                        <p:cTn id="17" dur="500" fill="hold"/>
                                        <p:tgtEl>
                                          <p:spTgt spid="195">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95">
                                            <p:txEl>
                                              <p:pRg st="2" end="2"/>
                                            </p:txEl>
                                          </p:spTgt>
                                        </p:tgtEl>
                                        <p:attrNameLst>
                                          <p:attrName>style.visibility</p:attrName>
                                        </p:attrNameLst>
                                      </p:cBhvr>
                                      <p:to>
                                        <p:strVal val="visible"/>
                                      </p:to>
                                    </p:set>
                                    <p:anim calcmode="lin" valueType="num">
                                      <p:cBhvr>
                                        <p:cTn id="23" dur="500" fill="hold"/>
                                        <p:tgtEl>
                                          <p:spTgt spid="195">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195">
                                            <p:txEl>
                                              <p:pRg st="3" end="3"/>
                                            </p:txEl>
                                          </p:spTgt>
                                        </p:tgtEl>
                                        <p:attrNameLst>
                                          <p:attrName>style.visibility</p:attrName>
                                        </p:attrNameLst>
                                      </p:cBhvr>
                                      <p:to>
                                        <p:strVal val="visible"/>
                                      </p:to>
                                    </p:set>
                                    <p:anim calcmode="lin" valueType="num">
                                      <p:cBhvr>
                                        <p:cTn id="29" dur="500" fill="hold"/>
                                        <p:tgtEl>
                                          <p:spTgt spid="19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iterate>
                                    <p:tmAbs val="0"/>
                                  </p:iterate>
                                  <p:childTnLst>
                                    <p:set>
                                      <p:cBhvr>
                                        <p:cTn id="34" fill="hold"/>
                                        <p:tgtEl>
                                          <p:spTgt spid="195">
                                            <p:txEl>
                                              <p:pRg st="4" end="4"/>
                                            </p:txEl>
                                          </p:spTgt>
                                        </p:tgtEl>
                                        <p:attrNameLst>
                                          <p:attrName>style.visibility</p:attrName>
                                        </p:attrNameLst>
                                      </p:cBhvr>
                                      <p:to>
                                        <p:strVal val="visible"/>
                                      </p:to>
                                    </p:set>
                                    <p:anim calcmode="lin" valueType="num">
                                      <p:cBhvr>
                                        <p:cTn id="35" dur="500" fill="hold"/>
                                        <p:tgtEl>
                                          <p:spTgt spid="195">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1" nodeType="clickEffect">
                                  <p:stCondLst>
                                    <p:cond delay="0"/>
                                  </p:stCondLst>
                                  <p:iterate>
                                    <p:tmAbs val="0"/>
                                  </p:iterate>
                                  <p:childTnLst>
                                    <p:set>
                                      <p:cBhvr>
                                        <p:cTn id="40" fill="hold"/>
                                        <p:tgtEl>
                                          <p:spTgt spid="195">
                                            <p:txEl>
                                              <p:pRg st="5" end="5"/>
                                            </p:txEl>
                                          </p:spTgt>
                                        </p:tgtEl>
                                        <p:attrNameLst>
                                          <p:attrName>style.visibility</p:attrName>
                                        </p:attrNameLst>
                                      </p:cBhvr>
                                      <p:to>
                                        <p:strVal val="visible"/>
                                      </p:to>
                                    </p:set>
                                    <p:anim calcmode="lin" valueType="num">
                                      <p:cBhvr>
                                        <p:cTn id="41" dur="500" fill="hold"/>
                                        <p:tgtEl>
                                          <p:spTgt spid="195">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9" name="Shape 189"/>
          <p:cNvSpPr/>
          <p:nvPr/>
        </p:nvSpPr>
        <p:spPr>
          <a:xfrm>
            <a:off x="830535" y="2668175"/>
            <a:ext cx="10751865" cy="594008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SzPct val="100000"/>
              <a:buFont typeface="Arial"/>
              <a:buChar char="•"/>
              <a:defRPr sz="7200"/>
            </a:pPr>
            <a:endParaRPr lang="en-GB" sz="4800" dirty="0" smtClean="0"/>
          </a:p>
          <a:p>
            <a:pPr>
              <a:buSzPct val="100000"/>
              <a:buFont typeface="Arial"/>
              <a:buChar char="•"/>
              <a:defRPr sz="7200"/>
            </a:pPr>
            <a:r>
              <a:rPr sz="4800" dirty="0" smtClean="0"/>
              <a:t>subdural h</a:t>
            </a:r>
            <a:r>
              <a:rPr lang="en-GB" sz="4800" dirty="0" smtClean="0"/>
              <a:t>a</a:t>
            </a:r>
            <a:r>
              <a:rPr sz="4800" dirty="0" err="1" smtClean="0"/>
              <a:t>ematoma</a:t>
            </a:r>
            <a:r>
              <a:rPr sz="4800" dirty="0" smtClean="0"/>
              <a:t> </a:t>
            </a:r>
            <a:r>
              <a:rPr lang="en-GB" sz="4800" dirty="0" smtClean="0"/>
              <a:t>					</a:t>
            </a:r>
            <a:r>
              <a:rPr sz="4000" dirty="0" smtClean="0">
                <a:solidFill>
                  <a:srgbClr val="FF0000"/>
                </a:solidFill>
              </a:rPr>
              <a:t>bleeding </a:t>
            </a:r>
            <a:r>
              <a:rPr sz="4000" dirty="0">
                <a:solidFill>
                  <a:srgbClr val="FF0000"/>
                </a:solidFill>
              </a:rPr>
              <a:t>between the skull and the brain</a:t>
            </a:r>
          </a:p>
          <a:p>
            <a:pPr>
              <a:buSzPct val="100000"/>
              <a:buFont typeface="Arial"/>
              <a:buChar char="•"/>
              <a:defRPr sz="7200"/>
            </a:pPr>
            <a:r>
              <a:rPr sz="4400" dirty="0"/>
              <a:t>retinal </a:t>
            </a:r>
            <a:r>
              <a:rPr sz="4400" dirty="0" smtClean="0"/>
              <a:t>haemorrhages</a:t>
            </a:r>
            <a:r>
              <a:rPr lang="en-GB" sz="4400" dirty="0" smtClean="0"/>
              <a:t>						</a:t>
            </a:r>
            <a:r>
              <a:rPr sz="4400" dirty="0" smtClean="0"/>
              <a:t> </a:t>
            </a:r>
            <a:r>
              <a:rPr lang="en-GB" sz="4400" dirty="0" smtClean="0"/>
              <a:t>	</a:t>
            </a:r>
            <a:r>
              <a:rPr sz="4000" dirty="0" smtClean="0">
                <a:solidFill>
                  <a:srgbClr val="FF0000"/>
                </a:solidFill>
              </a:rPr>
              <a:t>bleeding </a:t>
            </a:r>
            <a:r>
              <a:rPr sz="4000" dirty="0">
                <a:solidFill>
                  <a:srgbClr val="FF0000"/>
                </a:solidFill>
              </a:rPr>
              <a:t>behind and in the eyes</a:t>
            </a:r>
          </a:p>
          <a:p>
            <a:pPr>
              <a:buSzPct val="100000"/>
              <a:buFont typeface="Arial"/>
              <a:buChar char="•"/>
              <a:defRPr sz="7200"/>
            </a:pPr>
            <a:r>
              <a:rPr sz="4400" dirty="0" smtClean="0"/>
              <a:t>Encephalopathy</a:t>
            </a:r>
            <a:r>
              <a:rPr lang="en-GB" sz="4400" dirty="0" smtClean="0"/>
              <a:t> 										</a:t>
            </a:r>
            <a:r>
              <a:rPr sz="4000" dirty="0" smtClean="0">
                <a:solidFill>
                  <a:srgbClr val="FF0000"/>
                </a:solidFill>
              </a:rPr>
              <a:t>brain </a:t>
            </a:r>
            <a:r>
              <a:rPr sz="4000" dirty="0">
                <a:solidFill>
                  <a:srgbClr val="FF0000"/>
                </a:solidFill>
              </a:rPr>
              <a:t>dysfunction, swelling </a:t>
            </a:r>
          </a:p>
        </p:txBody>
      </p:sp>
      <p:sp>
        <p:nvSpPr>
          <p:cNvPr id="190" name="Shape 190"/>
          <p:cNvSpPr>
            <a:spLocks noGrp="1"/>
          </p:cNvSpPr>
          <p:nvPr>
            <p:ph type="title"/>
          </p:nvPr>
        </p:nvSpPr>
        <p:spPr>
          <a:prstGeom prst="rect">
            <a:avLst/>
          </a:prstGeom>
        </p:spPr>
        <p:txBody>
          <a:bodyPr>
            <a:normAutofit fontScale="90000"/>
          </a:bodyPr>
          <a:lstStyle>
            <a:lvl1pPr defTabSz="443991">
              <a:spcBef>
                <a:spcPts val="2100"/>
              </a:spcBef>
              <a:defRPr sz="4104"/>
            </a:lvl1pPr>
          </a:lstStyle>
          <a:p>
            <a:r>
              <a:rPr lang="en-GB" sz="4900" smtClean="0"/>
              <a:t>t</a:t>
            </a:r>
            <a:r>
              <a:rPr sz="4900" smtClean="0"/>
              <a:t>he ‘triad’</a:t>
            </a:r>
            <a:r>
              <a:rPr lang="en-GB" sz="4900" smtClean="0"/>
              <a:t>: </a:t>
            </a:r>
            <a:br>
              <a:rPr lang="en-GB" sz="4900" smtClean="0"/>
            </a:br>
            <a:r>
              <a:rPr lang="en-GB" sz="4900" smtClean="0"/>
              <a:t>a hypothesis </a:t>
            </a:r>
            <a:r>
              <a:rPr lang="en-GB" sz="4900" u="sng" smtClean="0"/>
              <a:t>not</a:t>
            </a:r>
            <a:r>
              <a:rPr lang="en-GB" sz="4900" smtClean="0"/>
              <a:t> a diagnosis </a:t>
            </a:r>
            <a:endParaRPr sz="4900" dirty="0"/>
          </a:p>
        </p:txBody>
      </p:sp>
      <p:sp>
        <p:nvSpPr>
          <p:cNvPr id="191" name="Shape 191"/>
          <p:cNvSpPr>
            <a:spLocks noGrp="1"/>
          </p:cNvSpPr>
          <p:nvPr>
            <p:ph type="body" sz="quarter" idx="1"/>
          </p:nvPr>
        </p:nvSpPr>
        <p:spPr>
          <a:prstGeom prst="rect">
            <a:avLst/>
          </a:prstGeom>
        </p:spPr>
        <p:txBody>
          <a:bodyPr/>
          <a:lstStyle>
            <a:lvl1pPr defTabSz="452627">
              <a:defRPr sz="2376" spc="99"/>
            </a:lvl1pPr>
          </a:lstStyle>
          <a:p>
            <a:r>
              <a:rPr smtClean="0"/>
              <a:t>Signs of a non accidental head injury? </a:t>
            </a:r>
            <a:endParaRPr dirty="0"/>
          </a:p>
        </p:txBody>
      </p:sp>
    </p:spTree>
    <p:extLst>
      <p:ext uri="{BB962C8B-B14F-4D97-AF65-F5344CB8AC3E}">
        <p14:creationId xmlns:p14="http://schemas.microsoft.com/office/powerpoint/2010/main" val="229399197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89">
                                            <p:bg/>
                                          </p:spTgt>
                                        </p:tgtEl>
                                        <p:attrNameLst>
                                          <p:attrName>style.visibility</p:attrName>
                                        </p:attrNameLst>
                                      </p:cBhvr>
                                      <p:to>
                                        <p:strVal val="visible"/>
                                      </p:to>
                                    </p:set>
                                    <p:animEffect transition="in" filter="dissolve">
                                      <p:cBhvr>
                                        <p:cTn id="7" dur="500"/>
                                        <p:tgtEl>
                                          <p:spTgt spid="189">
                                            <p:bg/>
                                          </p:spTgt>
                                        </p:tgtEl>
                                      </p:cBhvr>
                                    </p:animEffect>
                                  </p:childTnLst>
                                </p:cTn>
                              </p:par>
                              <p:par>
                                <p:cTn id="8" presetID="9" presetClass="entr" presetSubtype="0" fill="hold" grpId="0" nodeType="withEffect">
                                  <p:stCondLst>
                                    <p:cond delay="0"/>
                                  </p:stCondLst>
                                  <p:iterate>
                                    <p:tmAbs val="0"/>
                                  </p:iterate>
                                  <p:childTnLst>
                                    <p:set>
                                      <p:cBhvr>
                                        <p:cTn id="9" fill="hold"/>
                                        <p:tgtEl>
                                          <p:spTgt spid="189">
                                            <p:txEl>
                                              <p:pRg st="1" end="1"/>
                                            </p:txEl>
                                          </p:spTgt>
                                        </p:tgtEl>
                                        <p:attrNameLst>
                                          <p:attrName>style.visibility</p:attrName>
                                        </p:attrNameLst>
                                      </p:cBhvr>
                                      <p:to>
                                        <p:strVal val="visible"/>
                                      </p:to>
                                    </p:set>
                                    <p:animEffect transition="in" filter="dissolve">
                                      <p:cBhvr>
                                        <p:cTn id="10" dur="500"/>
                                        <p:tgtEl>
                                          <p:spTgt spid="18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0" nodeType="clickEffect">
                                  <p:stCondLst>
                                    <p:cond delay="0"/>
                                  </p:stCondLst>
                                  <p:iterate>
                                    <p:tmAbs val="0"/>
                                  </p:iterate>
                                  <p:childTnLst>
                                    <p:set>
                                      <p:cBhvr>
                                        <p:cTn id="14" fill="hold"/>
                                        <p:tgtEl>
                                          <p:spTgt spid="189">
                                            <p:txEl>
                                              <p:pRg st="2" end="2"/>
                                            </p:txEl>
                                          </p:spTgt>
                                        </p:tgtEl>
                                        <p:attrNameLst>
                                          <p:attrName>style.visibility</p:attrName>
                                        </p:attrNameLst>
                                      </p:cBhvr>
                                      <p:to>
                                        <p:strVal val="visible"/>
                                      </p:to>
                                    </p:set>
                                    <p:animEffect transition="in" filter="dissolve">
                                      <p:cBhvr>
                                        <p:cTn id="15" dur="500"/>
                                        <p:tgtEl>
                                          <p:spTgt spid="18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0" nodeType="clickEffect">
                                  <p:stCondLst>
                                    <p:cond delay="0"/>
                                  </p:stCondLst>
                                  <p:iterate>
                                    <p:tmAbs val="0"/>
                                  </p:iterate>
                                  <p:childTnLst>
                                    <p:set>
                                      <p:cBhvr>
                                        <p:cTn id="19" fill="hold"/>
                                        <p:tgtEl>
                                          <p:spTgt spid="189">
                                            <p:txEl>
                                              <p:pRg st="3" end="3"/>
                                            </p:txEl>
                                          </p:spTgt>
                                        </p:tgtEl>
                                        <p:attrNameLst>
                                          <p:attrName>style.visibility</p:attrName>
                                        </p:attrNameLst>
                                      </p:cBhvr>
                                      <p:to>
                                        <p:strVal val="visible"/>
                                      </p:to>
                                    </p:set>
                                    <p:animEffect transition="in" filter="dissolve">
                                      <p:cBhvr>
                                        <p:cTn id="20" dur="500"/>
                                        <p:tgtEl>
                                          <p:spTgt spid="1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814" y="414214"/>
            <a:ext cx="9339385" cy="9339385"/>
          </a:xfrm>
          <a:prstGeom prst="rect">
            <a:avLst/>
          </a:prstGeom>
        </p:spPr>
      </p:pic>
    </p:spTree>
    <p:extLst>
      <p:ext uri="{BB962C8B-B14F-4D97-AF65-F5344CB8AC3E}">
        <p14:creationId xmlns:p14="http://schemas.microsoft.com/office/powerpoint/2010/main" val="132466138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dscape.com/content/2004/00/47/81/478153/art-adnc478153.fi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6" y="2086708"/>
            <a:ext cx="12156830" cy="546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7630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5FBFD"/>
            </a:gs>
            <a:gs pos="49000">
              <a:srgbClr val="A4D7EE"/>
            </a:gs>
            <a:gs pos="83000">
              <a:srgbClr val="A4D7EE"/>
            </a:gs>
            <a:gs pos="100000">
              <a:srgbClr val="C2E4F4"/>
            </a:gs>
          </a:gsLst>
          <a:lin ang="5400000" scaled="0"/>
        </a:gradFill>
        <a:effectLst/>
      </p:bgPr>
    </p:bg>
    <p:spTree>
      <p:nvGrpSpPr>
        <p:cNvPr id="1" name=""/>
        <p:cNvGrpSpPr/>
        <p:nvPr/>
      </p:nvGrpSpPr>
      <p:grpSpPr>
        <a:xfrm>
          <a:off x="0" y="0"/>
          <a:ext cx="0" cy="0"/>
          <a:chOff x="0" y="0"/>
          <a:chExt cx="0" cy="0"/>
        </a:xfrm>
      </p:grpSpPr>
      <p:sp>
        <p:nvSpPr>
          <p:cNvPr id="197" name="Shape 197"/>
          <p:cNvSpPr/>
          <p:nvPr/>
        </p:nvSpPr>
        <p:spPr>
          <a:xfrm>
            <a:off x="957783" y="1752868"/>
            <a:ext cx="10657186" cy="766363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solidFill>
                  <a:srgbClr val="00B050"/>
                </a:solidFill>
              </a:defRPr>
            </a:pPr>
            <a:r>
              <a:rPr dirty="0"/>
              <a:t>This Lecture: </a:t>
            </a:r>
            <a:r>
              <a:rPr lang="en-GB" dirty="0" smtClean="0"/>
              <a:t>abuse or tragedy? </a:t>
            </a:r>
          </a:p>
          <a:p>
            <a:pPr>
              <a:defRPr sz="2800">
                <a:solidFill>
                  <a:srgbClr val="00B050"/>
                </a:solidFill>
              </a:defRPr>
            </a:pPr>
            <a:r>
              <a:rPr dirty="0" smtClean="0"/>
              <a:t>Consider</a:t>
            </a:r>
            <a:r>
              <a:rPr dirty="0"/>
              <a:t>:</a:t>
            </a:r>
            <a:r>
              <a:rPr dirty="0">
                <a:solidFill>
                  <a:srgbClr val="222222"/>
                </a:solidFill>
              </a:rPr>
              <a:t> a dead </a:t>
            </a:r>
            <a:r>
              <a:rPr dirty="0" smtClean="0">
                <a:solidFill>
                  <a:srgbClr val="222222"/>
                </a:solidFill>
              </a:rPr>
              <a:t>baby</a:t>
            </a:r>
            <a:r>
              <a:rPr dirty="0">
                <a:solidFill>
                  <a:srgbClr val="222222"/>
                </a:solidFill>
              </a:rPr>
              <a:t>, a young couple, the mother mourning her dead son, </a:t>
            </a:r>
            <a:r>
              <a:rPr dirty="0" smtClean="0">
                <a:solidFill>
                  <a:srgbClr val="222222"/>
                </a:solidFill>
              </a:rPr>
              <a:t>pregnant</a:t>
            </a:r>
            <a:r>
              <a:rPr lang="en-GB" dirty="0" smtClean="0">
                <a:solidFill>
                  <a:srgbClr val="222222"/>
                </a:solidFill>
              </a:rPr>
              <a:t>, </a:t>
            </a:r>
            <a:r>
              <a:rPr dirty="0" smtClean="0">
                <a:solidFill>
                  <a:srgbClr val="222222"/>
                </a:solidFill>
              </a:rPr>
              <a:t>facing </a:t>
            </a:r>
            <a:r>
              <a:rPr dirty="0">
                <a:solidFill>
                  <a:srgbClr val="222222"/>
                </a:solidFill>
              </a:rPr>
              <a:t>a murder </a:t>
            </a:r>
            <a:r>
              <a:rPr dirty="0" smtClean="0">
                <a:solidFill>
                  <a:srgbClr val="222222"/>
                </a:solidFill>
              </a:rPr>
              <a:t>charge</a:t>
            </a:r>
            <a:r>
              <a:rPr lang="en-GB" dirty="0" smtClean="0">
                <a:solidFill>
                  <a:srgbClr val="222222"/>
                </a:solidFill>
              </a:rPr>
              <a:t> and proclaiming her innocence and that of her partner</a:t>
            </a:r>
            <a:r>
              <a:rPr dirty="0" smtClean="0">
                <a:solidFill>
                  <a:srgbClr val="222222"/>
                </a:solidFill>
              </a:rPr>
              <a:t>. </a:t>
            </a:r>
            <a:endParaRPr dirty="0">
              <a:solidFill>
                <a:srgbClr val="222222"/>
              </a:solidFill>
            </a:endParaRPr>
          </a:p>
          <a:p>
            <a:pPr>
              <a:defRPr sz="2800">
                <a:solidFill>
                  <a:srgbClr val="00B050"/>
                </a:solidFill>
              </a:defRPr>
            </a:pPr>
            <a:r>
              <a:rPr dirty="0"/>
              <a:t>Question:</a:t>
            </a:r>
            <a:r>
              <a:rPr dirty="0">
                <a:solidFill>
                  <a:srgbClr val="FF0000"/>
                </a:solidFill>
              </a:rPr>
              <a:t> </a:t>
            </a:r>
            <a:r>
              <a:rPr dirty="0">
                <a:solidFill>
                  <a:srgbClr val="222222"/>
                </a:solidFill>
              </a:rPr>
              <a:t>had this baby been born to a couple too immature </a:t>
            </a:r>
            <a:r>
              <a:rPr dirty="0" smtClean="0">
                <a:solidFill>
                  <a:srgbClr val="222222"/>
                </a:solidFill>
              </a:rPr>
              <a:t>to </a:t>
            </a:r>
            <a:r>
              <a:rPr dirty="0">
                <a:solidFill>
                  <a:srgbClr val="222222"/>
                </a:solidFill>
              </a:rPr>
              <a:t>handle the responsibility and demands </a:t>
            </a:r>
            <a:r>
              <a:rPr lang="en-GB" dirty="0" smtClean="0">
                <a:solidFill>
                  <a:srgbClr val="222222"/>
                </a:solidFill>
              </a:rPr>
              <a:t>of parenthood</a:t>
            </a:r>
            <a:r>
              <a:rPr dirty="0" smtClean="0">
                <a:solidFill>
                  <a:srgbClr val="222222"/>
                </a:solidFill>
              </a:rPr>
              <a:t>? </a:t>
            </a:r>
            <a:r>
              <a:rPr lang="en-GB" dirty="0" smtClean="0">
                <a:solidFill>
                  <a:srgbClr val="222222"/>
                </a:solidFill>
              </a:rPr>
              <a:t>Shaken </a:t>
            </a:r>
            <a:r>
              <a:rPr dirty="0" smtClean="0">
                <a:solidFill>
                  <a:srgbClr val="222222"/>
                </a:solidFill>
              </a:rPr>
              <a:t>him</a:t>
            </a:r>
            <a:r>
              <a:rPr lang="en-GB" dirty="0" smtClean="0">
                <a:solidFill>
                  <a:srgbClr val="222222"/>
                </a:solidFill>
              </a:rPr>
              <a:t>? Hit him? Thrown him? Fractured </a:t>
            </a:r>
            <a:r>
              <a:rPr dirty="0" smtClean="0">
                <a:solidFill>
                  <a:srgbClr val="222222"/>
                </a:solidFill>
              </a:rPr>
              <a:t>his skull</a:t>
            </a:r>
            <a:r>
              <a:rPr lang="en-GB" dirty="0" smtClean="0">
                <a:solidFill>
                  <a:srgbClr val="222222"/>
                </a:solidFill>
              </a:rPr>
              <a:t>? C</a:t>
            </a:r>
            <a:r>
              <a:rPr dirty="0" err="1" smtClean="0">
                <a:solidFill>
                  <a:srgbClr val="222222"/>
                </a:solidFill>
              </a:rPr>
              <a:t>aus</a:t>
            </a:r>
            <a:r>
              <a:rPr lang="en-GB" dirty="0" smtClean="0">
                <a:solidFill>
                  <a:srgbClr val="222222"/>
                </a:solidFill>
              </a:rPr>
              <a:t>ed</a:t>
            </a:r>
            <a:r>
              <a:rPr dirty="0" smtClean="0">
                <a:solidFill>
                  <a:srgbClr val="222222"/>
                </a:solidFill>
              </a:rPr>
              <a:t> </a:t>
            </a:r>
            <a:r>
              <a:rPr dirty="0">
                <a:solidFill>
                  <a:srgbClr val="222222"/>
                </a:solidFill>
              </a:rPr>
              <a:t>catastrophic injuries to </a:t>
            </a:r>
            <a:r>
              <a:rPr lang="en-GB" dirty="0" smtClean="0">
                <a:solidFill>
                  <a:srgbClr val="222222"/>
                </a:solidFill>
              </a:rPr>
              <a:t>his </a:t>
            </a:r>
            <a:r>
              <a:rPr dirty="0" smtClean="0">
                <a:solidFill>
                  <a:srgbClr val="222222"/>
                </a:solidFill>
              </a:rPr>
              <a:t>brain </a:t>
            </a:r>
            <a:r>
              <a:rPr dirty="0">
                <a:solidFill>
                  <a:srgbClr val="222222"/>
                </a:solidFill>
              </a:rPr>
              <a:t>with footprints of abuse left </a:t>
            </a:r>
            <a:r>
              <a:rPr dirty="0" smtClean="0">
                <a:solidFill>
                  <a:srgbClr val="222222"/>
                </a:solidFill>
              </a:rPr>
              <a:t>b</a:t>
            </a:r>
            <a:r>
              <a:rPr lang="en-GB" dirty="0" err="1" smtClean="0">
                <a:solidFill>
                  <a:srgbClr val="222222"/>
                </a:solidFill>
              </a:rPr>
              <a:t>ehind</a:t>
            </a:r>
            <a:r>
              <a:rPr lang="en-GB" dirty="0" smtClean="0">
                <a:solidFill>
                  <a:srgbClr val="222222"/>
                </a:solidFill>
              </a:rPr>
              <a:t> by </a:t>
            </a:r>
            <a:r>
              <a:rPr dirty="0" smtClean="0">
                <a:solidFill>
                  <a:srgbClr val="222222"/>
                </a:solidFill>
              </a:rPr>
              <a:t>bleeding </a:t>
            </a:r>
            <a:r>
              <a:rPr lang="en-GB" dirty="0" smtClean="0">
                <a:solidFill>
                  <a:srgbClr val="222222"/>
                </a:solidFill>
              </a:rPr>
              <a:t>around his brain, his eyes and multiple fractures to the bones of his body</a:t>
            </a:r>
            <a:r>
              <a:rPr dirty="0" smtClean="0">
                <a:solidFill>
                  <a:srgbClr val="222222"/>
                </a:solidFill>
              </a:rPr>
              <a:t>? </a:t>
            </a:r>
            <a:endParaRPr lang="en-GB" dirty="0" smtClean="0">
              <a:solidFill>
                <a:srgbClr val="222222"/>
              </a:solidFill>
            </a:endParaRPr>
          </a:p>
          <a:p>
            <a:pPr>
              <a:defRPr sz="2800">
                <a:solidFill>
                  <a:srgbClr val="00B050"/>
                </a:solidFill>
              </a:defRPr>
            </a:pPr>
            <a:r>
              <a:rPr dirty="0" smtClean="0">
                <a:solidFill>
                  <a:srgbClr val="222222"/>
                </a:solidFill>
              </a:rPr>
              <a:t>Or </a:t>
            </a:r>
            <a:r>
              <a:rPr dirty="0">
                <a:solidFill>
                  <a:srgbClr val="222222"/>
                </a:solidFill>
              </a:rPr>
              <a:t>were their protestations of innocence genuine? </a:t>
            </a:r>
            <a:endParaRPr lang="en-GB" dirty="0" smtClean="0">
              <a:solidFill>
                <a:srgbClr val="222222"/>
              </a:solidFill>
            </a:endParaRPr>
          </a:p>
          <a:p>
            <a:pPr>
              <a:defRPr sz="2800">
                <a:solidFill>
                  <a:srgbClr val="00B050"/>
                </a:solidFill>
              </a:defRPr>
            </a:pPr>
            <a:r>
              <a:rPr dirty="0" smtClean="0">
                <a:solidFill>
                  <a:srgbClr val="222222"/>
                </a:solidFill>
              </a:rPr>
              <a:t>If </a:t>
            </a:r>
            <a:r>
              <a:rPr dirty="0">
                <a:solidFill>
                  <a:srgbClr val="222222"/>
                </a:solidFill>
              </a:rPr>
              <a:t>so, how to explain the multiple injuries he had suffered?   </a:t>
            </a:r>
          </a:p>
          <a:p>
            <a:pPr>
              <a:defRPr sz="2800" i="1">
                <a:solidFill>
                  <a:srgbClr val="FF0000"/>
                </a:solidFill>
                <a:latin typeface="Times New Roman"/>
                <a:ea typeface="Times New Roman"/>
                <a:cs typeface="Times New Roman"/>
                <a:sym typeface="Times New Roman"/>
              </a:defRPr>
            </a:pPr>
            <a:r>
              <a:rPr dirty="0"/>
              <a:t>Declaration: I acted for Chana Al Alas in the Family Trial before </a:t>
            </a:r>
            <a:r>
              <a:rPr dirty="0" err="1"/>
              <a:t>Theis</a:t>
            </a:r>
            <a:r>
              <a:rPr dirty="0"/>
              <a:t> J that I describe below </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_Template7">
  <a:themeElements>
    <a:clrScheme name="New_Template7">
      <a:dk1>
        <a:srgbClr val="222222"/>
      </a:dk1>
      <a:lt1>
        <a:srgbClr val="222222"/>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a:ea typeface="Helvetica"/>
        <a:cs typeface="Helvetica"/>
      </a:majorFont>
      <a:minorFont>
        <a:latin typeface="Helvetica Neue"/>
        <a:ea typeface="Helvetica Neue"/>
        <a:cs typeface="Helvetica Neue"/>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2222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a:ea typeface="Helvetica"/>
        <a:cs typeface="Helvetica"/>
      </a:majorFont>
      <a:minorFont>
        <a:latin typeface="Helvetica Neue"/>
        <a:ea typeface="Helvetica Neue"/>
        <a:cs typeface="Helvetica Neue"/>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2222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581</TotalTime>
  <Words>3913</Words>
  <Application>Microsoft Office PowerPoint</Application>
  <PresentationFormat>Custom</PresentationFormat>
  <Paragraphs>295</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New_Template7</vt:lpstr>
      <vt:lpstr>Crime &amp; punishment # 2  - when legal worlds collide.  Guilty until proven innocent?  Abused baby or benign causes ?     Tweet?     @jodqc @Greshamcollege  </vt:lpstr>
      <vt:lpstr>Introduction</vt:lpstr>
      <vt:lpstr>PowerPoint Presentation</vt:lpstr>
      <vt:lpstr>shaking ? Where’s the harm?  </vt:lpstr>
      <vt:lpstr>What can happen? </vt:lpstr>
      <vt:lpstr>the ‘triad’:  a hypothesis not a diagnosis </vt:lpstr>
      <vt:lpstr>PowerPoint Presentation</vt:lpstr>
      <vt:lpstr>PowerPoint Presentation</vt:lpstr>
      <vt:lpstr>PowerPoint Presentation</vt:lpstr>
      <vt:lpstr>jayden wray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findings of family division</vt:lpstr>
      <vt:lpstr>PowerPoint Presentation</vt:lpstr>
      <vt:lpstr>PowerPoint Presentation</vt:lpstr>
      <vt:lpstr>PowerPoint Presentation</vt:lpstr>
      <vt:lpstr>Devon County Council v EB &amp; Ors (Minors) [2013] EWHC 968 (FAM)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not rush to judgement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&amp; punishment # 2  - when legal worlds collide.</dc:title>
  <dc:creator>Jo Delahunty QC</dc:creator>
  <cp:lastModifiedBy>James Franklin</cp:lastModifiedBy>
  <cp:revision>100</cp:revision>
  <dcterms:modified xsi:type="dcterms:W3CDTF">2017-03-02T17:45:20Z</dcterms:modified>
</cp:coreProperties>
</file>