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63" r:id="rId2"/>
    <p:sldId id="288" r:id="rId3"/>
    <p:sldId id="290" r:id="rId4"/>
    <p:sldId id="289" r:id="rId5"/>
    <p:sldId id="291" r:id="rId6"/>
    <p:sldId id="296" r:id="rId7"/>
    <p:sldId id="264" r:id="rId8"/>
    <p:sldId id="297" r:id="rId9"/>
    <p:sldId id="299" r:id="rId10"/>
    <p:sldId id="265" r:id="rId11"/>
    <p:sldId id="266" r:id="rId12"/>
    <p:sldId id="267" r:id="rId13"/>
    <p:sldId id="268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236"/>
    <a:srgbClr val="C22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52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15DB3-0D96-B74B-8DF4-3A6B5A385AB8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1A6B3-3202-ED4C-BB94-1A698249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2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3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0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9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8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8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3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9CF4-DE19-1E4E-B600-6E1DA991B9DD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D0DB-A35E-114E-AEA3-D0998794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2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93721" y="339669"/>
            <a:ext cx="6925096" cy="17411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89907" y="464114"/>
            <a:ext cx="692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</a:t>
            </a:r>
            <a:r>
              <a:rPr lang="en-US" sz="3200" dirty="0">
                <a:solidFill>
                  <a:srgbClr val="FF0000"/>
                </a:solidFill>
              </a:rPr>
              <a:t>Mathematical Materials</a:t>
            </a:r>
          </a:p>
          <a:p>
            <a:r>
              <a:rPr lang="en-US" sz="3200" dirty="0"/>
              <a:t>                            </a:t>
            </a:r>
            <a:r>
              <a:rPr lang="en-US" sz="3200" dirty="0">
                <a:solidFill>
                  <a:srgbClr val="0000FF"/>
                </a:solidFill>
              </a:rPr>
              <a:t>Chris Budd</a:t>
            </a:r>
          </a:p>
        </p:txBody>
      </p:sp>
      <p:pic>
        <p:nvPicPr>
          <p:cNvPr id="7" name="Picture 1" descr="logo_sq_crest+text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2" y="4573977"/>
            <a:ext cx="22050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80" y="5340636"/>
            <a:ext cx="3700463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2" descr="6EeRIu1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5229225"/>
            <a:ext cx="137953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581910"/>
            <a:ext cx="5270500" cy="16941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79051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396" y="752789"/>
            <a:ext cx="75252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Over longer times (millions of years) rocks behave as a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                  </a:t>
            </a:r>
            <a:r>
              <a:rPr lang="en-US" sz="2400" dirty="0" err="1"/>
              <a:t>visco</a:t>
            </a:r>
            <a:r>
              <a:rPr lang="en-US" sz="2400" dirty="0"/>
              <a:t>-elastic material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Viscous material: Velocity is proportional to force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Viscous:             </a:t>
            </a:r>
            <a:r>
              <a:rPr lang="en-US" sz="2400" dirty="0">
                <a:solidFill>
                  <a:srgbClr val="000000"/>
                </a:solidFill>
              </a:rPr>
              <a:t>Treacle, lava, toothpaste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err="1">
                <a:solidFill>
                  <a:srgbClr val="0000FF"/>
                </a:solidFill>
              </a:rPr>
              <a:t>Visco</a:t>
            </a:r>
            <a:r>
              <a:rPr lang="en-US" sz="2400" dirty="0">
                <a:solidFill>
                  <a:srgbClr val="0000FF"/>
                </a:solidFill>
              </a:rPr>
              <a:t>-elastic:     </a:t>
            </a:r>
            <a:r>
              <a:rPr lang="en-US" sz="2400" dirty="0">
                <a:solidFill>
                  <a:srgbClr val="000000"/>
                </a:solidFill>
              </a:rPr>
              <a:t>Rock, human and other flesh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dead-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00" y="3841516"/>
            <a:ext cx="4129404" cy="27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98" y="2947823"/>
            <a:ext cx="5048208" cy="373182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736850" y="4845098"/>
            <a:ext cx="987694" cy="1568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243077" y="4735339"/>
            <a:ext cx="1238536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0582" y="4578544"/>
            <a:ext cx="83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2830" y="4448704"/>
            <a:ext cx="83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7949" y="1426852"/>
            <a:ext cx="7415537" cy="12239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23" y="1489584"/>
            <a:ext cx="6663008" cy="101609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5745" y="815336"/>
            <a:ext cx="661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Equation for single layer rock deformation:</a:t>
            </a:r>
          </a:p>
        </p:txBody>
      </p:sp>
    </p:spTree>
    <p:extLst>
      <p:ext uri="{BB962C8B-B14F-4D97-AF65-F5344CB8AC3E}">
        <p14:creationId xmlns:p14="http://schemas.microsoft.com/office/powerpoint/2010/main" val="337423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94" y="2469803"/>
            <a:ext cx="4829409" cy="31825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00" y="2304948"/>
            <a:ext cx="3950773" cy="343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822" y="250876"/>
            <a:ext cx="82934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Most rocks are examples of layered materials: </a:t>
            </a:r>
            <a:r>
              <a:rPr lang="en-US" sz="2400" dirty="0" err="1">
                <a:solidFill>
                  <a:srgbClr val="FF0000"/>
                </a:solidFill>
              </a:rPr>
              <a:t>eg</a:t>
            </a:r>
            <a:r>
              <a:rPr lang="en-US" sz="2400" dirty="0">
                <a:solidFill>
                  <a:srgbClr val="FF0000"/>
                </a:solidFill>
              </a:rPr>
              <a:t>. Paper</a:t>
            </a:r>
          </a:p>
          <a:p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When these deform the layers interact</a:t>
            </a:r>
          </a:p>
        </p:txBody>
      </p:sp>
    </p:spTree>
    <p:extLst>
      <p:ext uri="{BB962C8B-B14F-4D97-AF65-F5344CB8AC3E}">
        <p14:creationId xmlns:p14="http://schemas.microsoft.com/office/powerpoint/2010/main" val="244761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cks 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13" y="157648"/>
            <a:ext cx="6082936" cy="57066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5899" y="6256284"/>
            <a:ext cx="584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           Folded rocks in </a:t>
            </a:r>
            <a:r>
              <a:rPr lang="en-US" sz="2400" dirty="0" err="1">
                <a:solidFill>
                  <a:srgbClr val="3366FF"/>
                </a:solidFill>
              </a:rPr>
              <a:t>Bude</a:t>
            </a:r>
            <a:r>
              <a:rPr lang="en-US" sz="2400" dirty="0">
                <a:solidFill>
                  <a:srgbClr val="3366FF"/>
                </a:solidFill>
              </a:rPr>
              <a:t> Cornwall</a:t>
            </a:r>
          </a:p>
        </p:txBody>
      </p:sp>
    </p:spTree>
    <p:extLst>
      <p:ext uri="{BB962C8B-B14F-4D97-AF65-F5344CB8AC3E}">
        <p14:creationId xmlns:p14="http://schemas.microsoft.com/office/powerpoint/2010/main" val="109070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77" y="865685"/>
            <a:ext cx="6259286" cy="494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3444" y="6209244"/>
            <a:ext cx="644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</a:t>
            </a:r>
            <a:r>
              <a:rPr lang="en-US" sz="2400" dirty="0">
                <a:solidFill>
                  <a:srgbClr val="3366FF"/>
                </a:solidFill>
              </a:rPr>
              <a:t>Swallowtail caustic curve</a:t>
            </a:r>
          </a:p>
        </p:txBody>
      </p:sp>
    </p:spTree>
    <p:extLst>
      <p:ext uri="{BB962C8B-B14F-4D97-AF65-F5344CB8AC3E}">
        <p14:creationId xmlns:p14="http://schemas.microsoft.com/office/powerpoint/2010/main" val="16739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780" y="470397"/>
            <a:ext cx="619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Chevron Folds at </a:t>
            </a:r>
            <a:r>
              <a:rPr lang="en-US" sz="2400" dirty="0" err="1">
                <a:solidFill>
                  <a:srgbClr val="FF0000"/>
                </a:solidFill>
              </a:rPr>
              <a:t>Millook</a:t>
            </a:r>
            <a:r>
              <a:rPr lang="en-US" sz="2400" dirty="0">
                <a:solidFill>
                  <a:srgbClr val="FF0000"/>
                </a:solidFill>
              </a:rPr>
              <a:t> Haven, Cornwall</a:t>
            </a:r>
          </a:p>
        </p:txBody>
      </p:sp>
      <p:pic>
        <p:nvPicPr>
          <p:cNvPr id="5" name="Picture 4" descr="mi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0868" y="211"/>
            <a:ext cx="5362528" cy="7588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0281" y="6303330"/>
            <a:ext cx="164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mathematician</a:t>
            </a:r>
          </a:p>
        </p:txBody>
      </p:sp>
    </p:spTree>
    <p:extLst>
      <p:ext uri="{BB962C8B-B14F-4D97-AF65-F5344CB8AC3E}">
        <p14:creationId xmlns:p14="http://schemas.microsoft.com/office/powerpoint/2010/main" val="165903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6289" y="1646705"/>
            <a:ext cx="5299808" cy="43583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408796" y="3982697"/>
            <a:ext cx="2147840" cy="81535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97732" y="4641253"/>
            <a:ext cx="108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22CB8"/>
                </a:solidFill>
              </a:rPr>
              <a:t>Void</a:t>
            </a:r>
          </a:p>
        </p:txBody>
      </p:sp>
      <p:pic>
        <p:nvPicPr>
          <p:cNvPr id="3" name="Picture 2" descr="stk19975bo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25" y="1771828"/>
            <a:ext cx="1778066" cy="2390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3114" y="329278"/>
            <a:ext cx="730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Folding can lead to separation between the layers</a:t>
            </a:r>
          </a:p>
        </p:txBody>
      </p:sp>
    </p:spTree>
    <p:extLst>
      <p:ext uri="{BB962C8B-B14F-4D97-AF65-F5344CB8AC3E}">
        <p14:creationId xmlns:p14="http://schemas.microsoft.com/office/powerpoint/2010/main" val="417688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4204" y="439037"/>
            <a:ext cx="617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Let there be light </a:t>
            </a:r>
          </a:p>
        </p:txBody>
      </p:sp>
      <p:pic>
        <p:nvPicPr>
          <p:cNvPr id="2" name="Picture 1" descr="Fi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0" y="2051745"/>
            <a:ext cx="7341068" cy="4123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1762" y="1238713"/>
            <a:ext cx="777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Modern communication uses optical </a:t>
            </a:r>
            <a:r>
              <a:rPr lang="en-US" sz="2400" dirty="0" err="1">
                <a:solidFill>
                  <a:srgbClr val="0000FF"/>
                </a:solidFill>
              </a:rPr>
              <a:t>fibres</a:t>
            </a:r>
            <a:r>
              <a:rPr lang="en-US" sz="2400" dirty="0">
                <a:solidFill>
                  <a:srgbClr val="0000FF"/>
                </a:solidFill>
              </a:rPr>
              <a:t> made of glass</a:t>
            </a:r>
          </a:p>
        </p:txBody>
      </p:sp>
    </p:spTree>
    <p:extLst>
      <p:ext uri="{BB962C8B-B14F-4D97-AF65-F5344CB8AC3E}">
        <p14:creationId xmlns:p14="http://schemas.microsoft.com/office/powerpoint/2010/main" val="428593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99" y="1050546"/>
            <a:ext cx="4060516" cy="37004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387" y="344956"/>
            <a:ext cx="763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3236"/>
                </a:solidFill>
              </a:rPr>
              <a:t>                                     Photonic crystal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66" y="5299807"/>
            <a:ext cx="8418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Meta-material. Small holes drilled in the </a:t>
            </a:r>
            <a:r>
              <a:rPr lang="en-US" sz="2400" dirty="0" err="1">
                <a:solidFill>
                  <a:srgbClr val="0000FF"/>
                </a:solidFill>
              </a:rPr>
              <a:t>fibre</a:t>
            </a:r>
            <a:r>
              <a:rPr lang="en-US" sz="2400" dirty="0">
                <a:solidFill>
                  <a:srgbClr val="0000FF"/>
                </a:solidFill>
              </a:rPr>
              <a:t> act as resonators and prevent any loss of energy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2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10990" y="1787510"/>
            <a:ext cx="6208357" cy="11446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5902" y="641454"/>
            <a:ext cx="7657328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Analysed</a:t>
            </a:r>
            <a:r>
              <a:rPr lang="en-US" sz="2400" dirty="0"/>
              <a:t> by using </a:t>
            </a:r>
            <a:r>
              <a:rPr lang="en-US" sz="2400" dirty="0">
                <a:solidFill>
                  <a:srgbClr val="FF0000"/>
                </a:solidFill>
              </a:rPr>
              <a:t>multi-scale </a:t>
            </a:r>
            <a:r>
              <a:rPr lang="en-US" sz="2400" dirty="0"/>
              <a:t>methods to solve the </a:t>
            </a:r>
            <a:r>
              <a:rPr lang="en-US" sz="2400" dirty="0">
                <a:solidFill>
                  <a:srgbClr val="FF0000"/>
                </a:solidFill>
              </a:rPr>
              <a:t>Helmholtz equation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 this complicated geometry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Multi-scale methods are also used to study: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Wood, bone, composite materials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Climate, weather, </a:t>
            </a:r>
            <a:r>
              <a:rPr lang="en-US" sz="2400" dirty="0" err="1">
                <a:solidFill>
                  <a:srgbClr val="0000FF"/>
                </a:solidFill>
              </a:rPr>
              <a:t>WiFi</a:t>
            </a:r>
            <a:r>
              <a:rPr lang="en-US" sz="2400" dirty="0">
                <a:solidFill>
                  <a:srgbClr val="0000FF"/>
                </a:solidFill>
              </a:rPr>
              <a:t> systems 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66" y="2016218"/>
            <a:ext cx="5283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530" y="783995"/>
            <a:ext cx="797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Materials are everywhere and define our </a:t>
            </a:r>
            <a:r>
              <a:rPr lang="en-US" sz="2400" dirty="0" err="1">
                <a:solidFill>
                  <a:srgbClr val="0000FF"/>
                </a:solidFill>
              </a:rPr>
              <a:t>civilisation</a:t>
            </a:r>
            <a:r>
              <a:rPr lang="en-US" sz="2400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3622" y="1442547"/>
            <a:ext cx="832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Natural</a:t>
            </a:r>
          </a:p>
          <a:p>
            <a:endParaRPr lang="en-US" sz="2400" dirty="0"/>
          </a:p>
          <a:p>
            <a:r>
              <a:rPr lang="en-US" sz="2400" dirty="0"/>
              <a:t>Rock, wood,  ivory,  bone, skin, fur, leather, metal, wax, sand, crystals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 descr="shutterstock_273720335-2-1280x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1" y="3352096"/>
            <a:ext cx="2528023" cy="1682722"/>
          </a:xfrm>
          <a:prstGeom prst="rect">
            <a:avLst/>
          </a:prstGeom>
        </p:spPr>
      </p:pic>
      <p:pic>
        <p:nvPicPr>
          <p:cNvPr id="3" name="Picture 2" descr="450x223xRaw-materials_jpg_460x460_q85.jpg.pagespeed.ic.eLE-rhR9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58" y="2979089"/>
            <a:ext cx="3388942" cy="1679409"/>
          </a:xfrm>
          <a:prstGeom prst="rect">
            <a:avLst/>
          </a:prstGeom>
        </p:spPr>
      </p:pic>
      <p:pic>
        <p:nvPicPr>
          <p:cNvPr id="6" name="Picture 5" descr="nma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85" y="4533058"/>
            <a:ext cx="2384645" cy="18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42" y="1677750"/>
            <a:ext cx="6835472" cy="42806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808" y="250878"/>
            <a:ext cx="90616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                3. Getting Liquid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Material which is in an intermediate state between a liquid and a solid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164" y="6115162"/>
            <a:ext cx="856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Molecules are aligned and can change direction</a:t>
            </a:r>
            <a:r>
              <a:rPr lang="en-US" sz="2400" dirty="0">
                <a:solidFill>
                  <a:srgbClr val="FF3236"/>
                </a:solidFill>
              </a:rPr>
              <a:t>: anisotropic</a:t>
            </a:r>
          </a:p>
        </p:txBody>
      </p:sp>
    </p:spTree>
    <p:extLst>
      <p:ext uri="{BB962C8B-B14F-4D97-AF65-F5344CB8AC3E}">
        <p14:creationId xmlns:p14="http://schemas.microsoft.com/office/powerpoint/2010/main" val="3713708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15" y="1050553"/>
            <a:ext cx="5016858" cy="55506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5056" y="266558"/>
            <a:ext cx="7525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LCD Displays: </a:t>
            </a:r>
            <a:r>
              <a:rPr lang="en-US" sz="2400" dirty="0">
                <a:solidFill>
                  <a:srgbClr val="3366FF"/>
                </a:solidFill>
              </a:rPr>
              <a:t>work by changing the alignment</a:t>
            </a:r>
          </a:p>
        </p:txBody>
      </p:sp>
    </p:spTree>
    <p:extLst>
      <p:ext uri="{BB962C8B-B14F-4D97-AF65-F5344CB8AC3E}">
        <p14:creationId xmlns:p14="http://schemas.microsoft.com/office/powerpoint/2010/main" val="1533908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008" y="2775354"/>
            <a:ext cx="805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The mathematical approach to such a design is to find a formula </a:t>
            </a:r>
            <a:r>
              <a:rPr lang="en-GB" sz="2400" dirty="0">
                <a:solidFill>
                  <a:srgbClr val="3366FF"/>
                </a:solidFill>
              </a:rPr>
              <a:t>describing the energy </a:t>
            </a:r>
            <a:r>
              <a:rPr lang="en-GB" sz="2400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 of the liquid crystal state and then prove that this energetic state has </a:t>
            </a:r>
            <a:r>
              <a:rPr lang="en-GB" sz="2400" dirty="0">
                <a:solidFill>
                  <a:srgbClr val="FF0000"/>
                </a:solidFill>
              </a:rPr>
              <a:t>two stable configurations.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8" y="391998"/>
            <a:ext cx="76507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a </a:t>
            </a:r>
            <a:r>
              <a:rPr lang="en-US" sz="2400" dirty="0">
                <a:solidFill>
                  <a:srgbClr val="FF0000"/>
                </a:solidFill>
              </a:rPr>
              <a:t>bi-stable system</a:t>
            </a:r>
            <a:r>
              <a:rPr lang="en-US" sz="2400" dirty="0"/>
              <a:t>.  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3366FF"/>
                </a:solidFill>
              </a:rPr>
              <a:t>Exists in one of two stable states </a:t>
            </a:r>
          </a:p>
          <a:p>
            <a:endParaRPr lang="en-US" sz="2400" dirty="0"/>
          </a:p>
          <a:p>
            <a:r>
              <a:rPr lang="en-US" sz="2400" dirty="0"/>
              <a:t>Energy is </a:t>
            </a:r>
            <a:r>
              <a:rPr lang="en-US" sz="2400" dirty="0">
                <a:solidFill>
                  <a:srgbClr val="FF0000"/>
                </a:solidFill>
              </a:rPr>
              <a:t>only needed to change between the states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700px-Bistabilit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50" y="4160852"/>
            <a:ext cx="4658607" cy="27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2602" y="6256315"/>
            <a:ext cx="625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3236"/>
                </a:solidFill>
              </a:rPr>
              <a:t>                                      Bucky Ball</a:t>
            </a:r>
          </a:p>
        </p:txBody>
      </p:sp>
      <p:pic>
        <p:nvPicPr>
          <p:cNvPr id="2" name="Picture 1" descr="buckminsterfullere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51" y="1603644"/>
            <a:ext cx="4766011" cy="4766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2932" y="344958"/>
            <a:ext cx="59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 4. Crystals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685" y="831033"/>
            <a:ext cx="815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Crystals play a vital role in modern technology and have a strongly mathematical form</a:t>
            </a:r>
          </a:p>
        </p:txBody>
      </p:sp>
    </p:spTree>
    <p:extLst>
      <p:ext uri="{BB962C8B-B14F-4D97-AF65-F5344CB8AC3E}">
        <p14:creationId xmlns:p14="http://schemas.microsoft.com/office/powerpoint/2010/main" val="398878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07" y="1317115"/>
            <a:ext cx="5628283" cy="509597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7007" y="674236"/>
            <a:ext cx="545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3236"/>
                </a:solidFill>
              </a:rPr>
              <a:t>                            Poly-Crystal</a:t>
            </a:r>
          </a:p>
        </p:txBody>
      </p:sp>
    </p:spTree>
    <p:extLst>
      <p:ext uri="{BB962C8B-B14F-4D97-AF65-F5344CB8AC3E}">
        <p14:creationId xmlns:p14="http://schemas.microsoft.com/office/powerpoint/2010/main" val="119258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06" y="1662073"/>
            <a:ext cx="4860077" cy="418653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7693" y="454717"/>
            <a:ext cx="716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                            Two-phase material</a:t>
            </a:r>
          </a:p>
        </p:txBody>
      </p:sp>
    </p:spTree>
    <p:extLst>
      <p:ext uri="{BB962C8B-B14F-4D97-AF65-F5344CB8AC3E}">
        <p14:creationId xmlns:p14="http://schemas.microsoft.com/office/powerpoint/2010/main" val="157773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13114" y="2289267"/>
            <a:ext cx="6380811" cy="1724790"/>
          </a:xfrm>
          <a:prstGeom prst="roundRect">
            <a:avLst/>
          </a:prstGeom>
          <a:solidFill>
            <a:srgbClr val="FAC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93" y="2602865"/>
            <a:ext cx="5487158" cy="999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8206" y="627196"/>
            <a:ext cx="7807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Patterns in two-phase materials are described by the </a:t>
            </a:r>
          </a:p>
          <a:p>
            <a:r>
              <a:rPr lang="en-US" sz="2400" dirty="0"/>
              <a:t>                               </a:t>
            </a:r>
            <a:r>
              <a:rPr lang="en-US" sz="2400" dirty="0">
                <a:solidFill>
                  <a:srgbClr val="FF0000"/>
                </a:solidFill>
              </a:rPr>
              <a:t>Cahn-Hilliard equation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429" y="4609893"/>
            <a:ext cx="8532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Applications in:  </a:t>
            </a:r>
            <a:r>
              <a:rPr lang="en-GB" sz="2400" dirty="0">
                <a:solidFill>
                  <a:srgbClr val="0000FF"/>
                </a:solidFill>
              </a:rPr>
              <a:t>polymer science, complex fluids and many other industrial applications) </a:t>
            </a:r>
          </a:p>
          <a:p>
            <a:endParaRPr lang="en-GB" sz="2400" dirty="0"/>
          </a:p>
          <a:p>
            <a:r>
              <a:rPr lang="en-GB" sz="2400" dirty="0"/>
              <a:t>Major tool in allowing mathematicians to predict the behaviour and form of </a:t>
            </a:r>
            <a:r>
              <a:rPr lang="en-GB" sz="2400" dirty="0">
                <a:solidFill>
                  <a:srgbClr val="FF0000"/>
                </a:solidFill>
              </a:rPr>
              <a:t>complex mixtures of materials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879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188" y="439037"/>
            <a:ext cx="631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5. Granular Materials</a:t>
            </a:r>
          </a:p>
        </p:txBody>
      </p:sp>
      <p:pic>
        <p:nvPicPr>
          <p:cNvPr id="2" name="Picture 1" descr="steel-grain-silo-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46" y="2294426"/>
            <a:ext cx="5665031" cy="4248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31" y="1144633"/>
            <a:ext cx="909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Many materials are mixtures of grains. Their properties depend upon how much energy you put into the system</a:t>
            </a:r>
          </a:p>
        </p:txBody>
      </p:sp>
    </p:spTree>
    <p:extLst>
      <p:ext uri="{BB962C8B-B14F-4D97-AF65-F5344CB8AC3E}">
        <p14:creationId xmlns:p14="http://schemas.microsoft.com/office/powerpoint/2010/main" val="4011980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8" y="549288"/>
            <a:ext cx="4246021" cy="2461253"/>
          </a:xfrm>
          <a:prstGeom prst="rect">
            <a:avLst/>
          </a:prstGeom>
        </p:spPr>
      </p:pic>
      <p:pic>
        <p:nvPicPr>
          <p:cNvPr id="6" name="Picture 5" descr="avalan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36" y="3673256"/>
            <a:ext cx="3944581" cy="2629721"/>
          </a:xfrm>
          <a:prstGeom prst="rect">
            <a:avLst/>
          </a:prstGeom>
        </p:spPr>
      </p:pic>
      <p:pic>
        <p:nvPicPr>
          <p:cNvPr id="7" name="Picture 6" descr="coff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6" y="586993"/>
            <a:ext cx="3635322" cy="2423548"/>
          </a:xfrm>
          <a:prstGeom prst="rect">
            <a:avLst/>
          </a:prstGeom>
        </p:spPr>
      </p:pic>
      <p:pic>
        <p:nvPicPr>
          <p:cNvPr id="8" name="Picture 7" descr="j03089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8" y="3716138"/>
            <a:ext cx="3871938" cy="25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3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39" y="1950758"/>
            <a:ext cx="6161322" cy="358425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2345" y="407678"/>
            <a:ext cx="697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Example: The Brazil nut effect</a:t>
            </a:r>
          </a:p>
        </p:txBody>
      </p:sp>
    </p:spTree>
    <p:extLst>
      <p:ext uri="{BB962C8B-B14F-4D97-AF65-F5344CB8AC3E}">
        <p14:creationId xmlns:p14="http://schemas.microsoft.com/office/powerpoint/2010/main" val="389510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4396" y="689908"/>
            <a:ext cx="75879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Artificial</a:t>
            </a:r>
          </a:p>
          <a:p>
            <a:endParaRPr lang="en-US" sz="2400" dirty="0"/>
          </a:p>
          <a:p>
            <a:r>
              <a:rPr lang="en-US" sz="2400" dirty="0"/>
              <a:t>Glass, paper, plastics, cloth, bronze,  steel, nylon, polymers, concrete, semi-conductors, liquid crystals, composites</a:t>
            </a:r>
          </a:p>
        </p:txBody>
      </p:sp>
      <p:pic>
        <p:nvPicPr>
          <p:cNvPr id="3" name="Picture 2" descr="85323-425x281-PlasticBott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5" y="2399096"/>
            <a:ext cx="3376339" cy="2232356"/>
          </a:xfrm>
          <a:prstGeom prst="rect">
            <a:avLst/>
          </a:prstGeom>
        </p:spPr>
      </p:pic>
      <p:pic>
        <p:nvPicPr>
          <p:cNvPr id="5" name="Picture 4" descr="2x-nm-wa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21" y="2446137"/>
            <a:ext cx="2232356" cy="2232356"/>
          </a:xfrm>
          <a:prstGeom prst="rect">
            <a:avLst/>
          </a:prstGeom>
        </p:spPr>
      </p:pic>
      <p:pic>
        <p:nvPicPr>
          <p:cNvPr id="6" name="Picture 5" descr="gl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69" y="3125825"/>
            <a:ext cx="1399976" cy="2595555"/>
          </a:xfrm>
          <a:prstGeom prst="rect">
            <a:avLst/>
          </a:prstGeom>
        </p:spPr>
      </p:pic>
      <p:pic>
        <p:nvPicPr>
          <p:cNvPr id="7" name="Picture 6" descr="dec_flat_ax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7" y="4909680"/>
            <a:ext cx="2444252" cy="1441670"/>
          </a:xfrm>
          <a:prstGeom prst="rect">
            <a:avLst/>
          </a:prstGeom>
        </p:spPr>
      </p:pic>
      <p:pic>
        <p:nvPicPr>
          <p:cNvPr id="8" name="Picture 7" descr="2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06" y="5157798"/>
            <a:ext cx="2120157" cy="15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9" y="2195187"/>
            <a:ext cx="8434585" cy="295898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139" y="674236"/>
            <a:ext cx="790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Material changes depending upon how much you shake it</a:t>
            </a:r>
          </a:p>
        </p:txBody>
      </p:sp>
    </p:spTree>
    <p:extLst>
      <p:ext uri="{BB962C8B-B14F-4D97-AF65-F5344CB8AC3E}">
        <p14:creationId xmlns:p14="http://schemas.microsoft.com/office/powerpoint/2010/main" val="1205465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29" y="1615031"/>
            <a:ext cx="6663016" cy="448445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528" y="486077"/>
            <a:ext cx="680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6. Is the Harry Potter Cloak possible?</a:t>
            </a:r>
          </a:p>
        </p:txBody>
      </p:sp>
    </p:spTree>
    <p:extLst>
      <p:ext uri="{BB962C8B-B14F-4D97-AF65-F5344CB8AC3E}">
        <p14:creationId xmlns:p14="http://schemas.microsoft.com/office/powerpoint/2010/main" val="262842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aking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10" y="1284360"/>
            <a:ext cx="6475889" cy="4868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569" y="486077"/>
            <a:ext cx="739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Effect can now be achieved with clever optical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5643" y="6303323"/>
            <a:ext cx="628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   Rochester Cloak</a:t>
            </a:r>
          </a:p>
        </p:txBody>
      </p:sp>
    </p:spTree>
    <p:extLst>
      <p:ext uri="{BB962C8B-B14F-4D97-AF65-F5344CB8AC3E}">
        <p14:creationId xmlns:p14="http://schemas.microsoft.com/office/powerpoint/2010/main" val="18705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2" y="-62726"/>
            <a:ext cx="6710041" cy="498620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429" y="4860772"/>
            <a:ext cx="901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As the viewpoint shifts, the image keeps aligned with the background</a:t>
            </a:r>
          </a:p>
          <a:p>
            <a:endParaRPr lang="en-GB" sz="2400" dirty="0">
              <a:solidFill>
                <a:srgbClr val="0000FF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Invisibility cloaks are meta-materials made up of a lattice with the spacing between elements less than the wavelength of light, which is then bent by the material.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57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2089" y="595837"/>
            <a:ext cx="627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7. Getting Electrical</a:t>
            </a:r>
          </a:p>
        </p:txBody>
      </p:sp>
      <p:pic>
        <p:nvPicPr>
          <p:cNvPr id="2" name="Picture 1" descr="air-traffic-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9" y="1714997"/>
            <a:ext cx="3742372" cy="3428013"/>
          </a:xfrm>
          <a:prstGeom prst="rect">
            <a:avLst/>
          </a:prstGeom>
        </p:spPr>
      </p:pic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30" y="2349566"/>
            <a:ext cx="4346061" cy="2448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889" y="5785886"/>
            <a:ext cx="791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            Design a meta-material to coat a building with </a:t>
            </a:r>
          </a:p>
        </p:txBody>
      </p:sp>
    </p:spTree>
    <p:extLst>
      <p:ext uri="{BB962C8B-B14F-4D97-AF65-F5344CB8AC3E}">
        <p14:creationId xmlns:p14="http://schemas.microsoft.com/office/powerpoint/2010/main" val="323537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76" y="831031"/>
            <a:ext cx="6506232" cy="47666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4982" y="6005405"/>
            <a:ext cx="757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</a:t>
            </a:r>
            <a:r>
              <a:rPr lang="en-US" sz="2400" dirty="0">
                <a:solidFill>
                  <a:srgbClr val="0000FF"/>
                </a:solidFill>
              </a:rPr>
              <a:t>  Desired electrical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388895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4" y="658555"/>
            <a:ext cx="6694365" cy="45942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808" y="5817247"/>
            <a:ext cx="899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  <a:r>
              <a:rPr lang="en-US" sz="2400" dirty="0">
                <a:solidFill>
                  <a:srgbClr val="0000FF"/>
                </a:solidFill>
              </a:rPr>
              <a:t>Complex random material. </a:t>
            </a:r>
            <a:r>
              <a:rPr lang="en-US" sz="2400" dirty="0">
                <a:solidFill>
                  <a:srgbClr val="FF0000"/>
                </a:solidFill>
              </a:rPr>
              <a:t>Extremely hard to </a:t>
            </a:r>
            <a:r>
              <a:rPr lang="en-US" sz="2400" dirty="0" err="1">
                <a:solidFill>
                  <a:srgbClr val="FF0000"/>
                </a:solidFill>
              </a:rPr>
              <a:t>analyse</a:t>
            </a:r>
            <a:r>
              <a:rPr lang="en-US" sz="2400" dirty="0">
                <a:solidFill>
                  <a:srgbClr val="FF0000"/>
                </a:solidFill>
              </a:rPr>
              <a:t> directly</a:t>
            </a:r>
          </a:p>
        </p:txBody>
      </p:sp>
    </p:spTree>
    <p:extLst>
      <p:ext uri="{BB962C8B-B14F-4D97-AF65-F5344CB8AC3E}">
        <p14:creationId xmlns:p14="http://schemas.microsoft.com/office/powerpoint/2010/main" val="421952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0" y="752633"/>
            <a:ext cx="6866818" cy="534684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170" y="360638"/>
            <a:ext cx="88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Represent this as a series of </a:t>
            </a:r>
            <a:r>
              <a:rPr lang="en-US" sz="2400" dirty="0">
                <a:solidFill>
                  <a:srgbClr val="FF0000"/>
                </a:solidFill>
              </a:rPr>
              <a:t>randomly</a:t>
            </a:r>
            <a:r>
              <a:rPr lang="en-US" sz="2400" dirty="0">
                <a:solidFill>
                  <a:srgbClr val="0000FF"/>
                </a:solidFill>
              </a:rPr>
              <a:t> placed resistors and capacitors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892" y="5472316"/>
            <a:ext cx="75409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Analyse</a:t>
            </a:r>
            <a:r>
              <a:rPr lang="en-US" sz="2400" dirty="0"/>
              <a:t> this </a:t>
            </a:r>
            <a:r>
              <a:rPr lang="en-US" sz="2400" dirty="0">
                <a:solidFill>
                  <a:srgbClr val="FF0000"/>
                </a:solidFill>
              </a:rPr>
              <a:t>random system </a:t>
            </a:r>
            <a:r>
              <a:rPr lang="en-US" sz="2400" dirty="0"/>
              <a:t>using </a:t>
            </a:r>
            <a:r>
              <a:rPr lang="en-US" sz="2400" dirty="0">
                <a:solidFill>
                  <a:srgbClr val="FF0000"/>
                </a:solidFill>
              </a:rPr>
              <a:t>random matrix theory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Also useful in quantum theory and number theory</a:t>
            </a:r>
          </a:p>
        </p:txBody>
      </p:sp>
    </p:spTree>
    <p:extLst>
      <p:ext uri="{BB962C8B-B14F-4D97-AF65-F5344CB8AC3E}">
        <p14:creationId xmlns:p14="http://schemas.microsoft.com/office/powerpoint/2010/main" val="1917520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2" y="0"/>
            <a:ext cx="8418908" cy="63346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62272" y="548797"/>
            <a:ext cx="796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Results .. Good agreement with experiment</a:t>
            </a:r>
          </a:p>
        </p:txBody>
      </p:sp>
    </p:spTree>
    <p:extLst>
      <p:ext uri="{BB962C8B-B14F-4D97-AF65-F5344CB8AC3E}">
        <p14:creationId xmlns:p14="http://schemas.microsoft.com/office/powerpoint/2010/main" val="2260633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9891" y="752636"/>
            <a:ext cx="6380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      8. News of  Paper</a:t>
            </a:r>
          </a:p>
        </p:txBody>
      </p:sp>
      <p:pic>
        <p:nvPicPr>
          <p:cNvPr id="2" name="Picture 1" descr="200px-Paperbook+2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1" y="2231014"/>
            <a:ext cx="3010113" cy="3867995"/>
          </a:xfrm>
          <a:prstGeom prst="rect">
            <a:avLst/>
          </a:prstGeom>
        </p:spPr>
      </p:pic>
      <p:pic>
        <p:nvPicPr>
          <p:cNvPr id="3" name="Picture 2" descr="expinh_groundw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52" y="2648841"/>
            <a:ext cx="4169972" cy="28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0" y="595837"/>
            <a:ext cx="81994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Mathematics can help in both understanding the properties of existing materials and in designing new ones with special properties called </a:t>
            </a:r>
            <a:r>
              <a:rPr lang="en-US" sz="2400" dirty="0">
                <a:solidFill>
                  <a:srgbClr val="FF0000"/>
                </a:solidFill>
              </a:rPr>
              <a:t>meta-materials</a:t>
            </a:r>
            <a:r>
              <a:rPr lang="en-US" sz="2400" dirty="0"/>
              <a:t>.</a:t>
            </a:r>
          </a:p>
        </p:txBody>
      </p:sp>
      <p:pic>
        <p:nvPicPr>
          <p:cNvPr id="3" name="Picture 2" descr="Carbon-Fiber-3K-200g-m2-0-28mm-Thickness-Plain-Woven-Cloth-font-b-reinforce-b-f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0" y="2979184"/>
            <a:ext cx="2698140" cy="2698140"/>
          </a:xfrm>
          <a:prstGeom prst="rect">
            <a:avLst/>
          </a:prstGeom>
        </p:spPr>
      </p:pic>
      <p:pic>
        <p:nvPicPr>
          <p:cNvPr id="5" name="Picture 4" descr="di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3" y="3214382"/>
            <a:ext cx="4698148" cy="21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8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ily Cook paper ma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92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ler_5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241300"/>
            <a:ext cx="63627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36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2062" y="674234"/>
            <a:ext cx="2019088" cy="3032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6" y="4286679"/>
            <a:ext cx="2679700" cy="1054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34" y="5880215"/>
            <a:ext cx="7226300" cy="4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32" y="1850229"/>
            <a:ext cx="87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2994986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ert_j_l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13" y="1302920"/>
            <a:ext cx="60960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659" y="548797"/>
            <a:ext cx="703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Robert J Lang: Mathematician and </a:t>
            </a:r>
            <a:r>
              <a:rPr lang="en-US" sz="2400" dirty="0" err="1">
                <a:solidFill>
                  <a:srgbClr val="FF0000"/>
                </a:solidFill>
              </a:rPr>
              <a:t>Origamist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96" y="5848606"/>
            <a:ext cx="857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Uses mathematical techniques to deliver great art</a:t>
            </a:r>
          </a:p>
        </p:txBody>
      </p:sp>
    </p:spTree>
    <p:extLst>
      <p:ext uri="{BB962C8B-B14F-4D97-AF65-F5344CB8AC3E}">
        <p14:creationId xmlns:p14="http://schemas.microsoft.com/office/powerpoint/2010/main" val="2552764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o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01" y="956475"/>
            <a:ext cx="6129968" cy="511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838678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ll_moose_c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32" y="439037"/>
            <a:ext cx="5471506" cy="525277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015" y="6021083"/>
            <a:ext cx="713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       Spot the </a:t>
            </a:r>
            <a:r>
              <a:rPr lang="en-US" sz="2400" dirty="0" err="1">
                <a:solidFill>
                  <a:srgbClr val="FF0000"/>
                </a:solidFill>
              </a:rPr>
              <a:t>maths</a:t>
            </a:r>
            <a:r>
              <a:rPr lang="en-US" sz="2400" dirty="0">
                <a:solidFill>
                  <a:srgbClr val="FF0000"/>
                </a:solidFill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532255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6520" y="2320626"/>
            <a:ext cx="8654073" cy="235198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9" y="3112001"/>
            <a:ext cx="7853004" cy="494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3444" y="689916"/>
            <a:ext cx="63494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         And finally ….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           </a:t>
            </a:r>
            <a:r>
              <a:rPr lang="en-US" sz="2400" dirty="0">
                <a:solidFill>
                  <a:srgbClr val="0000FF"/>
                </a:solidFill>
              </a:rPr>
              <a:t>We stop </a:t>
            </a:r>
            <a:r>
              <a:rPr lang="en-US" sz="2400" dirty="0"/>
              <a:t>at         3/14 1:59:26</a:t>
            </a:r>
          </a:p>
        </p:txBody>
      </p:sp>
    </p:spTree>
    <p:extLst>
      <p:ext uri="{BB962C8B-B14F-4D97-AF65-F5344CB8AC3E}">
        <p14:creationId xmlns:p14="http://schemas.microsoft.com/office/powerpoint/2010/main" val="214244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4470" y="548797"/>
            <a:ext cx="736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 Let’s rock .. One of  earliest  building and tool materials</a:t>
            </a:r>
          </a:p>
        </p:txBody>
      </p:sp>
      <p:pic>
        <p:nvPicPr>
          <p:cNvPr id="2" name="Picture 1" descr="iStock_000009502941_Large-1-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2" y="1484007"/>
            <a:ext cx="4374069" cy="2454835"/>
          </a:xfrm>
          <a:prstGeom prst="rect">
            <a:avLst/>
          </a:prstGeom>
        </p:spPr>
      </p:pic>
      <p:pic>
        <p:nvPicPr>
          <p:cNvPr id="3" name="Picture 2" descr="stonehenge-sun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43" y="3559339"/>
            <a:ext cx="3649472" cy="2919577"/>
          </a:xfrm>
          <a:prstGeom prst="rect">
            <a:avLst/>
          </a:prstGeom>
        </p:spPr>
      </p:pic>
      <p:pic>
        <p:nvPicPr>
          <p:cNvPr id="5" name="Picture 4" descr="haxe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6" y="1484007"/>
            <a:ext cx="2705653" cy="1824454"/>
          </a:xfrm>
          <a:prstGeom prst="rect">
            <a:avLst/>
          </a:prstGeom>
        </p:spPr>
      </p:pic>
      <p:pic>
        <p:nvPicPr>
          <p:cNvPr id="6" name="Picture 5" descr="moai-easter-isl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77" y="4191428"/>
            <a:ext cx="2540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239" y="768316"/>
            <a:ext cx="757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Q. What sort of a material is a rock?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107" y="1850229"/>
            <a:ext cx="7540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 time-scales  (1s – 1000 years) rock is </a:t>
            </a:r>
            <a:r>
              <a:rPr lang="en-US" sz="2400" dirty="0">
                <a:solidFill>
                  <a:srgbClr val="0000FF"/>
                </a:solidFill>
              </a:rPr>
              <a:t>elastic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Displacement is proportional to the force acting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107" y="3763176"/>
            <a:ext cx="851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Other elastic materials include wires, springs and rubber</a:t>
            </a:r>
          </a:p>
        </p:txBody>
      </p:sp>
      <p:pic>
        <p:nvPicPr>
          <p:cNvPr id="7" name="Picture 6" descr="sp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09" y="4500790"/>
            <a:ext cx="1173740" cy="21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34" y="407679"/>
            <a:ext cx="4405427" cy="534684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419" y="5895647"/>
            <a:ext cx="671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                       Robert Hooke</a:t>
            </a:r>
          </a:p>
        </p:txBody>
      </p:sp>
    </p:spTree>
    <p:extLst>
      <p:ext uri="{BB962C8B-B14F-4D97-AF65-F5344CB8AC3E}">
        <p14:creationId xmlns:p14="http://schemas.microsoft.com/office/powerpoint/2010/main" val="27287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8023" y="768316"/>
            <a:ext cx="649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Elastic waves are seen in earthquakes</a:t>
            </a:r>
          </a:p>
        </p:txBody>
      </p:sp>
      <p:pic>
        <p:nvPicPr>
          <p:cNvPr id="6" name="Picture 5" descr="185356-004-82E54D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1" y="1926161"/>
            <a:ext cx="2461440" cy="1946775"/>
          </a:xfrm>
          <a:prstGeom prst="rect">
            <a:avLst/>
          </a:prstGeom>
        </p:spPr>
      </p:pic>
      <p:pic>
        <p:nvPicPr>
          <p:cNvPr id="7" name="Picture 6" descr="6703232_o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7" y="1926161"/>
            <a:ext cx="4538808" cy="3445997"/>
          </a:xfrm>
          <a:prstGeom prst="rect">
            <a:avLst/>
          </a:prstGeom>
        </p:spPr>
      </p:pic>
      <p:pic>
        <p:nvPicPr>
          <p:cNvPr id="9" name="Picture 8" descr="difference-between-seismogram-seismograph_74fedb9817ca0f7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96" y="4300919"/>
            <a:ext cx="4017402" cy="22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2602" y="736938"/>
            <a:ext cx="628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       Used by oil companies to prospect for oil</a:t>
            </a:r>
          </a:p>
        </p:txBody>
      </p:sp>
      <p:pic>
        <p:nvPicPr>
          <p:cNvPr id="2" name="Picture 1" descr="offshore seismic 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75" y="1471640"/>
            <a:ext cx="5954545" cy="48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1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29672</TotalTime>
  <Words>671</Words>
  <Application>Microsoft Office PowerPoint</Application>
  <PresentationFormat>On-screen Show (4:3)</PresentationFormat>
  <Paragraphs>107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Prof. Christopher Budd</dc:creator>
  <cp:lastModifiedBy>Gresham College</cp:lastModifiedBy>
  <cp:revision>180</cp:revision>
  <cp:lastPrinted>2017-03-11T17:49:10Z</cp:lastPrinted>
  <dcterms:created xsi:type="dcterms:W3CDTF">2016-01-16T10:58:37Z</dcterms:created>
  <dcterms:modified xsi:type="dcterms:W3CDTF">2017-03-13T10:01:48Z</dcterms:modified>
</cp:coreProperties>
</file>