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389" r:id="rId3"/>
    <p:sldId id="390" r:id="rId4"/>
    <p:sldId id="407" r:id="rId5"/>
    <p:sldId id="411" r:id="rId6"/>
    <p:sldId id="391" r:id="rId7"/>
    <p:sldId id="375" r:id="rId8"/>
    <p:sldId id="415" r:id="rId9"/>
    <p:sldId id="377" r:id="rId10"/>
    <p:sldId id="376" r:id="rId11"/>
    <p:sldId id="424" r:id="rId12"/>
    <p:sldId id="425" r:id="rId13"/>
    <p:sldId id="416" r:id="rId14"/>
    <p:sldId id="422" r:id="rId15"/>
    <p:sldId id="423" r:id="rId16"/>
    <p:sldId id="427" r:id="rId17"/>
    <p:sldId id="426" r:id="rId18"/>
    <p:sldId id="393" r:id="rId19"/>
    <p:sldId id="418" r:id="rId20"/>
    <p:sldId id="419" r:id="rId21"/>
    <p:sldId id="420" r:id="rId22"/>
    <p:sldId id="421" r:id="rId23"/>
    <p:sldId id="392" r:id="rId24"/>
    <p:sldId id="409" r:id="rId25"/>
    <p:sldId id="429" r:id="rId26"/>
    <p:sldId id="410" r:id="rId27"/>
    <p:sldId id="394" r:id="rId28"/>
    <p:sldId id="396" r:id="rId29"/>
    <p:sldId id="397" r:id="rId30"/>
    <p:sldId id="417" r:id="rId31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gjit Chadha" initials="J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89" autoAdjust="0"/>
  </p:normalViewPr>
  <p:slideViewPr>
    <p:cSldViewPr>
      <p:cViewPr>
        <p:scale>
          <a:sx n="70" d="100"/>
          <a:sy n="70" d="100"/>
        </p:scale>
        <p:origin x="-280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orient="horz" pos="3128"/>
        <p:guide pos="2142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.labonne\AppData\Local\Temp\feb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.labonne\Documents\Gresham%20Lecture\Household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.labonne\Documents\Gresham%20Lecture\Households.xlsx" TargetMode="External"/><Relationship Id="rId1" Type="http://schemas.openxmlformats.org/officeDocument/2006/relationships/themeOverride" Target="../theme/themeOverrid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Household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.labonne\Documents\Gresham%20Lecture\uke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'Chart 2.4'!$C$5</c:f>
              <c:strCache>
                <c:ptCount val="1"/>
                <c:pt idx="0">
                  <c:v>Consumption</c:v>
                </c:pt>
              </c:strCache>
            </c:strRef>
          </c:tx>
          <c:marker>
            <c:symbol val="none"/>
          </c:marker>
          <c:cat>
            <c:strRef>
              <c:f>'Chart 2.4'!$B$14:$B$80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'Chart 2.4'!$C$14:$C$80</c:f>
              <c:numCache>
                <c:formatCode>0.0</c:formatCode>
                <c:ptCount val="67"/>
                <c:pt idx="0">
                  <c:v>5.7</c:v>
                </c:pt>
                <c:pt idx="1">
                  <c:v>4.4000000000000004</c:v>
                </c:pt>
                <c:pt idx="2">
                  <c:v>4.5999999999999996</c:v>
                </c:pt>
                <c:pt idx="3">
                  <c:v>4.2</c:v>
                </c:pt>
                <c:pt idx="4">
                  <c:v>3</c:v>
                </c:pt>
                <c:pt idx="5">
                  <c:v>3.4</c:v>
                </c:pt>
                <c:pt idx="6">
                  <c:v>4</c:v>
                </c:pt>
                <c:pt idx="7">
                  <c:v>4.0999999999999996</c:v>
                </c:pt>
                <c:pt idx="8">
                  <c:v>4.0999999999999996</c:v>
                </c:pt>
                <c:pt idx="9">
                  <c:v>4.5</c:v>
                </c:pt>
                <c:pt idx="10">
                  <c:v>3.4</c:v>
                </c:pt>
                <c:pt idx="11">
                  <c:v>2.9</c:v>
                </c:pt>
                <c:pt idx="12">
                  <c:v>3.4</c:v>
                </c:pt>
                <c:pt idx="13">
                  <c:v>3.7</c:v>
                </c:pt>
                <c:pt idx="14">
                  <c:v>4</c:v>
                </c:pt>
                <c:pt idx="15">
                  <c:v>3.8</c:v>
                </c:pt>
                <c:pt idx="16">
                  <c:v>3.6</c:v>
                </c:pt>
                <c:pt idx="17">
                  <c:v>3.3</c:v>
                </c:pt>
                <c:pt idx="18">
                  <c:v>3.2</c:v>
                </c:pt>
                <c:pt idx="19">
                  <c:v>3.5</c:v>
                </c:pt>
                <c:pt idx="20">
                  <c:v>3.6</c:v>
                </c:pt>
                <c:pt idx="21">
                  <c:v>2.8</c:v>
                </c:pt>
                <c:pt idx="22">
                  <c:v>2.5</c:v>
                </c:pt>
                <c:pt idx="23">
                  <c:v>2.8</c:v>
                </c:pt>
                <c:pt idx="24">
                  <c:v>1.6</c:v>
                </c:pt>
                <c:pt idx="25">
                  <c:v>2</c:v>
                </c:pt>
                <c:pt idx="26">
                  <c:v>2</c:v>
                </c:pt>
                <c:pt idx="27">
                  <c:v>0.9</c:v>
                </c:pt>
                <c:pt idx="28">
                  <c:v>2.2000000000000002</c:v>
                </c:pt>
                <c:pt idx="29">
                  <c:v>2.2000000000000002</c:v>
                </c:pt>
                <c:pt idx="30">
                  <c:v>3.1</c:v>
                </c:pt>
                <c:pt idx="31">
                  <c:v>3.9</c:v>
                </c:pt>
                <c:pt idx="32">
                  <c:v>2.5</c:v>
                </c:pt>
                <c:pt idx="33">
                  <c:v>1</c:v>
                </c:pt>
                <c:pt idx="34">
                  <c:v>-1.7</c:v>
                </c:pt>
                <c:pt idx="35">
                  <c:v>-4.4000000000000004</c:v>
                </c:pt>
                <c:pt idx="36">
                  <c:v>-4.3</c:v>
                </c:pt>
                <c:pt idx="37">
                  <c:v>-4.8</c:v>
                </c:pt>
                <c:pt idx="38">
                  <c:v>-3.1</c:v>
                </c:pt>
                <c:pt idx="39">
                  <c:v>-0.6</c:v>
                </c:pt>
                <c:pt idx="40">
                  <c:v>-1</c:v>
                </c:pt>
                <c:pt idx="41">
                  <c:v>1.8</c:v>
                </c:pt>
                <c:pt idx="42">
                  <c:v>1.3</c:v>
                </c:pt>
                <c:pt idx="43">
                  <c:v>0.3</c:v>
                </c:pt>
                <c:pt idx="44">
                  <c:v>0.7</c:v>
                </c:pt>
                <c:pt idx="45">
                  <c:v>-1.5</c:v>
                </c:pt>
                <c:pt idx="46">
                  <c:v>-1.3</c:v>
                </c:pt>
                <c:pt idx="47">
                  <c:v>0.2</c:v>
                </c:pt>
                <c:pt idx="48">
                  <c:v>0.9</c:v>
                </c:pt>
                <c:pt idx="49">
                  <c:v>2</c:v>
                </c:pt>
                <c:pt idx="50">
                  <c:v>2.1</c:v>
                </c:pt>
                <c:pt idx="51">
                  <c:v>1.9</c:v>
                </c:pt>
                <c:pt idx="52">
                  <c:v>1.5</c:v>
                </c:pt>
                <c:pt idx="53">
                  <c:v>1.2</c:v>
                </c:pt>
                <c:pt idx="54">
                  <c:v>1.7</c:v>
                </c:pt>
                <c:pt idx="55">
                  <c:v>1.8</c:v>
                </c:pt>
                <c:pt idx="56">
                  <c:v>1.9</c:v>
                </c:pt>
                <c:pt idx="57">
                  <c:v>2.1</c:v>
                </c:pt>
                <c:pt idx="58">
                  <c:v>2.7</c:v>
                </c:pt>
                <c:pt idx="59">
                  <c:v>1.9</c:v>
                </c:pt>
                <c:pt idx="60">
                  <c:v>2.4</c:v>
                </c:pt>
                <c:pt idx="61">
                  <c:v>2.4</c:v>
                </c:pt>
                <c:pt idx="62">
                  <c:v>2.1</c:v>
                </c:pt>
                <c:pt idx="63">
                  <c:v>2.6</c:v>
                </c:pt>
                <c:pt idx="64">
                  <c:v>2.7</c:v>
                </c:pt>
                <c:pt idx="65">
                  <c:v>3</c:v>
                </c:pt>
                <c:pt idx="66">
                  <c:v>2.7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'Chart 2.4'!$D$5</c:f>
              <c:strCache>
                <c:ptCount val="1"/>
                <c:pt idx="0">
                  <c:v>Real post-tax income</c:v>
                </c:pt>
              </c:strCache>
            </c:strRef>
          </c:tx>
          <c:marker>
            <c:symbol val="none"/>
          </c:marker>
          <c:cat>
            <c:strRef>
              <c:f>'Chart 2.4'!$B$14:$B$80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'Chart 2.4'!$D$14:$D$80</c:f>
              <c:numCache>
                <c:formatCode>0.0</c:formatCode>
                <c:ptCount val="67"/>
                <c:pt idx="0">
                  <c:v>8.6999999999999993</c:v>
                </c:pt>
                <c:pt idx="1">
                  <c:v>3.7</c:v>
                </c:pt>
                <c:pt idx="2">
                  <c:v>6.8</c:v>
                </c:pt>
                <c:pt idx="3">
                  <c:v>6.1</c:v>
                </c:pt>
                <c:pt idx="4">
                  <c:v>6.1</c:v>
                </c:pt>
                <c:pt idx="5">
                  <c:v>5.3</c:v>
                </c:pt>
                <c:pt idx="6">
                  <c:v>4</c:v>
                </c:pt>
                <c:pt idx="7">
                  <c:v>3.5</c:v>
                </c:pt>
                <c:pt idx="8">
                  <c:v>2.7</c:v>
                </c:pt>
                <c:pt idx="9">
                  <c:v>4.3</c:v>
                </c:pt>
                <c:pt idx="10">
                  <c:v>2.8</c:v>
                </c:pt>
                <c:pt idx="11">
                  <c:v>1.2</c:v>
                </c:pt>
                <c:pt idx="12">
                  <c:v>2.9</c:v>
                </c:pt>
                <c:pt idx="13">
                  <c:v>2.2999999999999998</c:v>
                </c:pt>
                <c:pt idx="14">
                  <c:v>2.2999999999999998</c:v>
                </c:pt>
                <c:pt idx="15">
                  <c:v>4.0999999999999996</c:v>
                </c:pt>
                <c:pt idx="16">
                  <c:v>1.8</c:v>
                </c:pt>
                <c:pt idx="17">
                  <c:v>1.9</c:v>
                </c:pt>
                <c:pt idx="18">
                  <c:v>3.3</c:v>
                </c:pt>
                <c:pt idx="19">
                  <c:v>1.5</c:v>
                </c:pt>
                <c:pt idx="20">
                  <c:v>2.1</c:v>
                </c:pt>
                <c:pt idx="21">
                  <c:v>2.4</c:v>
                </c:pt>
                <c:pt idx="22">
                  <c:v>1.3</c:v>
                </c:pt>
                <c:pt idx="23">
                  <c:v>2.9</c:v>
                </c:pt>
                <c:pt idx="24">
                  <c:v>1.2</c:v>
                </c:pt>
                <c:pt idx="25">
                  <c:v>0.7</c:v>
                </c:pt>
                <c:pt idx="26">
                  <c:v>2</c:v>
                </c:pt>
                <c:pt idx="27">
                  <c:v>1.1000000000000001</c:v>
                </c:pt>
                <c:pt idx="28">
                  <c:v>3.7</c:v>
                </c:pt>
                <c:pt idx="29">
                  <c:v>4</c:v>
                </c:pt>
                <c:pt idx="30">
                  <c:v>3.8</c:v>
                </c:pt>
                <c:pt idx="31">
                  <c:v>2.8</c:v>
                </c:pt>
                <c:pt idx="32">
                  <c:v>-0.3</c:v>
                </c:pt>
                <c:pt idx="33">
                  <c:v>-1.1000000000000001</c:v>
                </c:pt>
                <c:pt idx="34">
                  <c:v>-4.2</c:v>
                </c:pt>
                <c:pt idx="35">
                  <c:v>-3.2</c:v>
                </c:pt>
                <c:pt idx="36">
                  <c:v>-2.8</c:v>
                </c:pt>
                <c:pt idx="37">
                  <c:v>0.4</c:v>
                </c:pt>
                <c:pt idx="38">
                  <c:v>2.8</c:v>
                </c:pt>
                <c:pt idx="39">
                  <c:v>3.7</c:v>
                </c:pt>
                <c:pt idx="40">
                  <c:v>5.4</c:v>
                </c:pt>
                <c:pt idx="41">
                  <c:v>2.2000000000000002</c:v>
                </c:pt>
                <c:pt idx="42">
                  <c:v>2.4</c:v>
                </c:pt>
                <c:pt idx="43">
                  <c:v>-0.1</c:v>
                </c:pt>
                <c:pt idx="44">
                  <c:v>-2.4</c:v>
                </c:pt>
                <c:pt idx="45">
                  <c:v>-2.5</c:v>
                </c:pt>
                <c:pt idx="46">
                  <c:v>-3.6</c:v>
                </c:pt>
                <c:pt idx="47">
                  <c:v>-2.4</c:v>
                </c:pt>
                <c:pt idx="48">
                  <c:v>0.5</c:v>
                </c:pt>
                <c:pt idx="49">
                  <c:v>1.4</c:v>
                </c:pt>
                <c:pt idx="50">
                  <c:v>2.2000000000000002</c:v>
                </c:pt>
                <c:pt idx="51">
                  <c:v>0</c:v>
                </c:pt>
                <c:pt idx="52">
                  <c:v>-1.3</c:v>
                </c:pt>
                <c:pt idx="53">
                  <c:v>-0.9</c:v>
                </c:pt>
                <c:pt idx="54">
                  <c:v>-0.7</c:v>
                </c:pt>
                <c:pt idx="55">
                  <c:v>1.8</c:v>
                </c:pt>
                <c:pt idx="56">
                  <c:v>2.9</c:v>
                </c:pt>
                <c:pt idx="57">
                  <c:v>2.5</c:v>
                </c:pt>
                <c:pt idx="58">
                  <c:v>1.7</c:v>
                </c:pt>
                <c:pt idx="59">
                  <c:v>2.2000000000000002</c:v>
                </c:pt>
                <c:pt idx="60">
                  <c:v>1.7</c:v>
                </c:pt>
                <c:pt idx="61">
                  <c:v>1.5</c:v>
                </c:pt>
                <c:pt idx="62">
                  <c:v>2.6</c:v>
                </c:pt>
                <c:pt idx="63">
                  <c:v>2.1</c:v>
                </c:pt>
                <c:pt idx="64">
                  <c:v>2.7</c:v>
                </c:pt>
                <c:pt idx="65">
                  <c:v>2.4</c:v>
                </c:pt>
                <c:pt idx="66">
                  <c:v>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068032"/>
        <c:axId val="21901824"/>
      </c:lineChart>
      <c:catAx>
        <c:axId val="1370680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901824"/>
        <c:crosses val="autoZero"/>
        <c:auto val="1"/>
        <c:lblAlgn val="ctr"/>
        <c:lblOffset val="100"/>
        <c:tickLblSkip val="8"/>
        <c:noMultiLvlLbl val="0"/>
      </c:catAx>
      <c:valAx>
        <c:axId val="219018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0" dirty="0"/>
                  <a:t>Percent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370680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3.3714582076550162E-2"/>
                  <c:y val="-0.1541638602655260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l-GR" sz="1800" baseline="0" dirty="0" smtClean="0"/>
                      <a:t>Δ</a:t>
                    </a:r>
                    <a:r>
                      <a:rPr lang="en-US" sz="1600" baseline="0" dirty="0" smtClean="0"/>
                      <a:t>Consumption </a:t>
                    </a:r>
                    <a:r>
                      <a:rPr lang="en-US" sz="1600" baseline="0" dirty="0"/>
                      <a:t>= </a:t>
                    </a:r>
                    <a:r>
                      <a:rPr lang="en-US" sz="1600" baseline="0" dirty="0" smtClean="0"/>
                      <a:t>1 </a:t>
                    </a:r>
                    <a:r>
                      <a:rPr lang="en-US" sz="1600" baseline="0" dirty="0"/>
                      <a:t>+ </a:t>
                    </a:r>
                    <a:r>
                      <a:rPr lang="en-US" sz="1600" baseline="0" dirty="0" smtClean="0"/>
                      <a:t>0.5 x </a:t>
                    </a:r>
                    <a:r>
                      <a:rPr lang="el-GR" sz="1800" baseline="0" dirty="0" smtClean="0"/>
                      <a:t>Δ</a:t>
                    </a:r>
                    <a:r>
                      <a:rPr lang="en-GB" sz="1600" baseline="0" dirty="0" smtClean="0"/>
                      <a:t>Income</a:t>
                    </a:r>
                    <a:endParaRPr lang="en-US" sz="1600" dirty="0"/>
                  </a:p>
                </c:rich>
              </c:tx>
              <c:numFmt formatCode="General" sourceLinked="0"/>
              <c:spPr>
                <a:ln>
                  <a:solidFill>
                    <a:schemeClr val="accent2"/>
                  </a:solidFill>
                </a:ln>
              </c:spPr>
            </c:trendlineLbl>
          </c:trendline>
          <c:xVal>
            <c:numRef>
              <c:f>Real!$I$6:$I$72</c:f>
              <c:numCache>
                <c:formatCode>General</c:formatCode>
                <c:ptCount val="67"/>
                <c:pt idx="0">
                  <c:v>7.9436891313719409</c:v>
                </c:pt>
                <c:pt idx="1">
                  <c:v>3.6486598949641484</c:v>
                </c:pt>
                <c:pt idx="2">
                  <c:v>7.0109514453617159</c:v>
                </c:pt>
                <c:pt idx="3">
                  <c:v>5.8100205878791025</c:v>
                </c:pt>
                <c:pt idx="4">
                  <c:v>6.3143068175962354</c:v>
                </c:pt>
                <c:pt idx="5">
                  <c:v>4.6679879813889018</c:v>
                </c:pt>
                <c:pt idx="6">
                  <c:v>3.6279881605651312</c:v>
                </c:pt>
                <c:pt idx="7">
                  <c:v>4.381593953490273</c:v>
                </c:pt>
                <c:pt idx="8">
                  <c:v>2.5826830174656261</c:v>
                </c:pt>
                <c:pt idx="9">
                  <c:v>4.0092216134593563</c:v>
                </c:pt>
                <c:pt idx="10">
                  <c:v>2.2186469630159298</c:v>
                </c:pt>
                <c:pt idx="11">
                  <c:v>0.78087062767273918</c:v>
                </c:pt>
                <c:pt idx="12">
                  <c:v>2.1451690383752156</c:v>
                </c:pt>
                <c:pt idx="13">
                  <c:v>2.2887399120372347</c:v>
                </c:pt>
                <c:pt idx="14">
                  <c:v>2.2489944231778169</c:v>
                </c:pt>
                <c:pt idx="15">
                  <c:v>3.3775014571595103</c:v>
                </c:pt>
                <c:pt idx="16">
                  <c:v>1.247426892920197</c:v>
                </c:pt>
                <c:pt idx="17">
                  <c:v>1.464867839319937</c:v>
                </c:pt>
                <c:pt idx="18">
                  <c:v>2.5454006430965936</c:v>
                </c:pt>
                <c:pt idx="19">
                  <c:v>0.52510505859976997</c:v>
                </c:pt>
                <c:pt idx="20">
                  <c:v>1.8107747953550353</c:v>
                </c:pt>
                <c:pt idx="21">
                  <c:v>1.7848259869466834</c:v>
                </c:pt>
                <c:pt idx="22">
                  <c:v>1.4288414708727608</c:v>
                </c:pt>
                <c:pt idx="23">
                  <c:v>2.851117451082303</c:v>
                </c:pt>
                <c:pt idx="24">
                  <c:v>1.5313792510265289</c:v>
                </c:pt>
                <c:pt idx="25">
                  <c:v>1.8086478501637044</c:v>
                </c:pt>
                <c:pt idx="26">
                  <c:v>2.3420085217098965</c:v>
                </c:pt>
                <c:pt idx="27">
                  <c:v>0.80599424134019715</c:v>
                </c:pt>
                <c:pt idx="28">
                  <c:v>3.1863602712328869</c:v>
                </c:pt>
                <c:pt idx="29">
                  <c:v>1.7945636128044931</c:v>
                </c:pt>
                <c:pt idx="30">
                  <c:v>2.3291188054116398</c:v>
                </c:pt>
                <c:pt idx="31">
                  <c:v>3.586614301015937</c:v>
                </c:pt>
                <c:pt idx="32">
                  <c:v>-0.14706302293040921</c:v>
                </c:pt>
                <c:pt idx="33">
                  <c:v>0.62794515496523429</c:v>
                </c:pt>
                <c:pt idx="34">
                  <c:v>-2.1529314062794414</c:v>
                </c:pt>
                <c:pt idx="35">
                  <c:v>-1.7164184300864127</c:v>
                </c:pt>
                <c:pt idx="36">
                  <c:v>-0.53085007506970761</c:v>
                </c:pt>
                <c:pt idx="37">
                  <c:v>2.6655907992191739</c:v>
                </c:pt>
                <c:pt idx="38">
                  <c:v>3.3086557115143216</c:v>
                </c:pt>
                <c:pt idx="39">
                  <c:v>3.4694079972794514</c:v>
                </c:pt>
                <c:pt idx="40">
                  <c:v>4.536845699088965</c:v>
                </c:pt>
                <c:pt idx="41">
                  <c:v>-0.77256518411487918</c:v>
                </c:pt>
                <c:pt idx="42">
                  <c:v>1.0963292301531962</c:v>
                </c:pt>
                <c:pt idx="43">
                  <c:v>-0.77955424697867093</c:v>
                </c:pt>
                <c:pt idx="44">
                  <c:v>-2.1644738877677661</c:v>
                </c:pt>
                <c:pt idx="45">
                  <c:v>-1.1808409081475948</c:v>
                </c:pt>
                <c:pt idx="46">
                  <c:v>-2.639396319185987</c:v>
                </c:pt>
                <c:pt idx="47">
                  <c:v>-2.314941013688137</c:v>
                </c:pt>
                <c:pt idx="48">
                  <c:v>0.32257724459999365</c:v>
                </c:pt>
                <c:pt idx="49">
                  <c:v>2.4865069197975513</c:v>
                </c:pt>
                <c:pt idx="50">
                  <c:v>2.7575927614505154</c:v>
                </c:pt>
                <c:pt idx="51">
                  <c:v>3.0557674918051316</c:v>
                </c:pt>
                <c:pt idx="52">
                  <c:v>-0.24483276766105896</c:v>
                </c:pt>
                <c:pt idx="53">
                  <c:v>-0.38797019186765302</c:v>
                </c:pt>
                <c:pt idx="54">
                  <c:v>0.24504868550833953</c:v>
                </c:pt>
                <c:pt idx="55">
                  <c:v>-0.13915785504961356</c:v>
                </c:pt>
                <c:pt idx="56">
                  <c:v>1.5214078552819152</c:v>
                </c:pt>
                <c:pt idx="57">
                  <c:v>1.3374704289093839</c:v>
                </c:pt>
                <c:pt idx="58">
                  <c:v>0.31322241174447862</c:v>
                </c:pt>
                <c:pt idx="59">
                  <c:v>2.9102553981650869</c:v>
                </c:pt>
                <c:pt idx="60">
                  <c:v>3.6114617739118406</c:v>
                </c:pt>
                <c:pt idx="61">
                  <c:v>2.8419567548913798</c:v>
                </c:pt>
                <c:pt idx="62">
                  <c:v>4.9955708811740394</c:v>
                </c:pt>
                <c:pt idx="63">
                  <c:v>3.128126792694478</c:v>
                </c:pt>
                <c:pt idx="64">
                  <c:v>3.3420456176542261</c:v>
                </c:pt>
                <c:pt idx="65">
                  <c:v>2.7015735053672882</c:v>
                </c:pt>
                <c:pt idx="66">
                  <c:v>0.28607447633824673</c:v>
                </c:pt>
              </c:numCache>
            </c:numRef>
          </c:xVal>
          <c:yVal>
            <c:numRef>
              <c:f>Real!$E$6:$E$72</c:f>
              <c:numCache>
                <c:formatCode>_(* #,##0.00_);_(* \(#,##0.00\);_(* "-"??_);_(@_)</c:formatCode>
                <c:ptCount val="67"/>
                <c:pt idx="0">
                  <c:v>5.7260718700204025</c:v>
                </c:pt>
                <c:pt idx="1">
                  <c:v>4.4782600210764603</c:v>
                </c:pt>
                <c:pt idx="2">
                  <c:v>4.569173554118688</c:v>
                </c:pt>
                <c:pt idx="3">
                  <c:v>4.3093151915304277</c:v>
                </c:pt>
                <c:pt idx="4">
                  <c:v>2.8227737555286363</c:v>
                </c:pt>
                <c:pt idx="5">
                  <c:v>2.908282628288045</c:v>
                </c:pt>
                <c:pt idx="6">
                  <c:v>3.4084865302347089</c:v>
                </c:pt>
                <c:pt idx="7">
                  <c:v>3.640752241977887</c:v>
                </c:pt>
                <c:pt idx="8">
                  <c:v>3.6991881056101996</c:v>
                </c:pt>
                <c:pt idx="9">
                  <c:v>4.3180941576857634</c:v>
                </c:pt>
                <c:pt idx="10">
                  <c:v>3.3748518526800693</c:v>
                </c:pt>
                <c:pt idx="11">
                  <c:v>2.7739600411873631</c:v>
                </c:pt>
                <c:pt idx="12">
                  <c:v>3.410466985182413</c:v>
                </c:pt>
                <c:pt idx="13">
                  <c:v>3.8953243058666933</c:v>
                </c:pt>
                <c:pt idx="14">
                  <c:v>4.2225308361562854</c:v>
                </c:pt>
                <c:pt idx="15">
                  <c:v>3.9172686618507049</c:v>
                </c:pt>
                <c:pt idx="16">
                  <c:v>3.5671095213762563</c:v>
                </c:pt>
                <c:pt idx="17">
                  <c:v>3.2008072146906374</c:v>
                </c:pt>
                <c:pt idx="18">
                  <c:v>2.9501745530321584</c:v>
                </c:pt>
                <c:pt idx="19">
                  <c:v>3.3901601357222657</c:v>
                </c:pt>
                <c:pt idx="20">
                  <c:v>3.7493267329175186</c:v>
                </c:pt>
                <c:pt idx="21">
                  <c:v>3.0349992494654976</c:v>
                </c:pt>
                <c:pt idx="22">
                  <c:v>2.7757169123576659</c:v>
                </c:pt>
                <c:pt idx="23">
                  <c:v>3.1901482012142655</c:v>
                </c:pt>
                <c:pt idx="24">
                  <c:v>1.8641810918774968</c:v>
                </c:pt>
                <c:pt idx="25">
                  <c:v>2.226623407304742</c:v>
                </c:pt>
                <c:pt idx="26">
                  <c:v>2.479873828915776</c:v>
                </c:pt>
                <c:pt idx="27">
                  <c:v>0.97039180247756296</c:v>
                </c:pt>
                <c:pt idx="28">
                  <c:v>2.2774665421724247</c:v>
                </c:pt>
                <c:pt idx="29">
                  <c:v>2.0082657042603427</c:v>
                </c:pt>
                <c:pt idx="30">
                  <c:v>2.8099673446574251</c:v>
                </c:pt>
                <c:pt idx="31">
                  <c:v>4.118523753918014</c:v>
                </c:pt>
                <c:pt idx="32">
                  <c:v>2.6938614042161477</c:v>
                </c:pt>
                <c:pt idx="33">
                  <c:v>1.4657851314562322</c:v>
                </c:pt>
                <c:pt idx="34">
                  <c:v>-1.426161688754175</c:v>
                </c:pt>
                <c:pt idx="35">
                  <c:v>-4.3455644179474504</c:v>
                </c:pt>
                <c:pt idx="36">
                  <c:v>-3.9359054138145613</c:v>
                </c:pt>
                <c:pt idx="37">
                  <c:v>-4.6497694652113886</c:v>
                </c:pt>
                <c:pt idx="38">
                  <c:v>-2.4210212184056541</c:v>
                </c:pt>
                <c:pt idx="39">
                  <c:v>-0.16545883006336803</c:v>
                </c:pt>
                <c:pt idx="40">
                  <c:v>-0.74686716791979957</c:v>
                </c:pt>
                <c:pt idx="41">
                  <c:v>2.4579671230310502</c:v>
                </c:pt>
                <c:pt idx="42">
                  <c:v>1.1400853225144592</c:v>
                </c:pt>
                <c:pt idx="43">
                  <c:v>0.66409117249372229</c:v>
                </c:pt>
                <c:pt idx="44">
                  <c:v>0.73850194046143747</c:v>
                </c:pt>
                <c:pt idx="45">
                  <c:v>-1.7739195355888562</c:v>
                </c:pt>
                <c:pt idx="46">
                  <c:v>-0.92743216501632486</c:v>
                </c:pt>
                <c:pt idx="47">
                  <c:v>0.13201877429778677</c:v>
                </c:pt>
                <c:pt idx="48">
                  <c:v>0.98991955698496814</c:v>
                </c:pt>
                <c:pt idx="49">
                  <c:v>2.1146396038298514</c:v>
                </c:pt>
                <c:pt idx="50">
                  <c:v>2.0387426787618415</c:v>
                </c:pt>
                <c:pt idx="51">
                  <c:v>2.0987838858163448</c:v>
                </c:pt>
                <c:pt idx="52">
                  <c:v>1.9386667990423132</c:v>
                </c:pt>
                <c:pt idx="53">
                  <c:v>1.7055164399480485</c:v>
                </c:pt>
                <c:pt idx="54">
                  <c:v>1.9620389757414438</c:v>
                </c:pt>
                <c:pt idx="55">
                  <c:v>1.802626985348494</c:v>
                </c:pt>
                <c:pt idx="56">
                  <c:v>1.5980041804328771</c:v>
                </c:pt>
                <c:pt idx="57">
                  <c:v>1.9808597790249165</c:v>
                </c:pt>
                <c:pt idx="58">
                  <c:v>2.4909485879797248</c:v>
                </c:pt>
                <c:pt idx="59">
                  <c:v>1.5457740116744287</c:v>
                </c:pt>
                <c:pt idx="60">
                  <c:v>2.1524643836828599</c:v>
                </c:pt>
                <c:pt idx="61">
                  <c:v>1.9757028097745297</c:v>
                </c:pt>
                <c:pt idx="62">
                  <c:v>1.6445473418767187</c:v>
                </c:pt>
                <c:pt idx="63">
                  <c:v>2.2895385699189856</c:v>
                </c:pt>
                <c:pt idx="64">
                  <c:v>2.4979968382528099</c:v>
                </c:pt>
                <c:pt idx="65">
                  <c:v>2.7032752393057442</c:v>
                </c:pt>
                <c:pt idx="66">
                  <c:v>2.7083288776725052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935168"/>
        <c:axId val="277935744"/>
      </c:scatterChart>
      <c:valAx>
        <c:axId val="277935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Income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7935744"/>
        <c:crosses val="autoZero"/>
        <c:crossBetween val="midCat"/>
      </c:valAx>
      <c:valAx>
        <c:axId val="2779357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Consumption</a:t>
                </a:r>
              </a:p>
            </c:rich>
          </c:tx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779351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Sheet3!$K$2:$K$18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Sheet3!$Q$2:$Q$18</c:f>
              <c:numCache>
                <c:formatCode>_(* #,##0.00_);_(* \(#,##0.00\);_(* "-"??_);_(@_)</c:formatCode>
                <c:ptCount val="17"/>
                <c:pt idx="0">
                  <c:v>6.8832798137703231</c:v>
                </c:pt>
                <c:pt idx="1">
                  <c:v>7.0309302511772795</c:v>
                </c:pt>
                <c:pt idx="2">
                  <c:v>6.7444852656436804</c:v>
                </c:pt>
                <c:pt idx="3">
                  <c:v>6.948471309181631</c:v>
                </c:pt>
                <c:pt idx="4">
                  <c:v>7.1276501601060902</c:v>
                </c:pt>
                <c:pt idx="5">
                  <c:v>7.3661567571034574</c:v>
                </c:pt>
                <c:pt idx="6">
                  <c:v>7.5063306312298606</c:v>
                </c:pt>
                <c:pt idx="7">
                  <c:v>7.6456264432394248</c:v>
                </c:pt>
                <c:pt idx="8">
                  <c:v>7.772103752581744</c:v>
                </c:pt>
                <c:pt idx="9">
                  <c:v>6.9335921523784085</c:v>
                </c:pt>
                <c:pt idx="10">
                  <c:v>7.5210670357065323</c:v>
                </c:pt>
                <c:pt idx="11">
                  <c:v>7.8659105689536597</c:v>
                </c:pt>
                <c:pt idx="12">
                  <c:v>7.9994193447753608</c:v>
                </c:pt>
                <c:pt idx="13">
                  <c:v>8.0325956260346789</c:v>
                </c:pt>
                <c:pt idx="14">
                  <c:v>8.0474407513738573</c:v>
                </c:pt>
                <c:pt idx="15">
                  <c:v>8.7631363900402679</c:v>
                </c:pt>
                <c:pt idx="16">
                  <c:v>8.8928942085130647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703104"/>
        <c:axId val="21940480"/>
      </c:lineChart>
      <c:catAx>
        <c:axId val="27870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940480"/>
        <c:crosses val="autoZero"/>
        <c:auto val="1"/>
        <c:lblAlgn val="ctr"/>
        <c:lblOffset val="100"/>
        <c:tickLblSkip val="2"/>
        <c:noMultiLvlLbl val="0"/>
      </c:catAx>
      <c:valAx>
        <c:axId val="21940480"/>
        <c:scaling>
          <c:orientation val="minMax"/>
          <c:min val="5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crossAx val="278703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'Net Worth'!$A$8:$A$28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'Net Worth'!$B$8:$B$28</c:f>
              <c:numCache>
                <c:formatCode>#,##0</c:formatCode>
                <c:ptCount val="21"/>
                <c:pt idx="0">
                  <c:v>2844979</c:v>
                </c:pt>
                <c:pt idx="1">
                  <c:v>3092283</c:v>
                </c:pt>
                <c:pt idx="2">
                  <c:v>3561955</c:v>
                </c:pt>
                <c:pt idx="3">
                  <c:v>4055561</c:v>
                </c:pt>
                <c:pt idx="4">
                  <c:v>4488573</c:v>
                </c:pt>
                <c:pt idx="5">
                  <c:v>4830003</c:v>
                </c:pt>
                <c:pt idx="6">
                  <c:v>4789549</c:v>
                </c:pt>
                <c:pt idx="7">
                  <c:v>5127409</c:v>
                </c:pt>
                <c:pt idx="8">
                  <c:v>5509139</c:v>
                </c:pt>
                <c:pt idx="9">
                  <c:v>5971979</c:v>
                </c:pt>
                <c:pt idx="10">
                  <c:v>6387452</c:v>
                </c:pt>
                <c:pt idx="11">
                  <c:v>6797413</c:v>
                </c:pt>
                <c:pt idx="12">
                  <c:v>7243795</c:v>
                </c:pt>
                <c:pt idx="13">
                  <c:v>6645543</c:v>
                </c:pt>
                <c:pt idx="14">
                  <c:v>7032491</c:v>
                </c:pt>
                <c:pt idx="15">
                  <c:v>7571521</c:v>
                </c:pt>
                <c:pt idx="16">
                  <c:v>7949063</c:v>
                </c:pt>
                <c:pt idx="17">
                  <c:v>8297109</c:v>
                </c:pt>
                <c:pt idx="18">
                  <c:v>8653067</c:v>
                </c:pt>
                <c:pt idx="19">
                  <c:v>9790693</c:v>
                </c:pt>
                <c:pt idx="20">
                  <c:v>10196717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761984"/>
        <c:axId val="21942784"/>
      </c:lineChart>
      <c:catAx>
        <c:axId val="27876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942784"/>
        <c:crosses val="autoZero"/>
        <c:auto val="1"/>
        <c:lblAlgn val="ctr"/>
        <c:lblOffset val="100"/>
        <c:tickLblSkip val="2"/>
        <c:noMultiLvlLbl val="0"/>
      </c:catAx>
      <c:valAx>
        <c:axId val="219427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£ million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278761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strRef>
              <c:f>'Household Debt UK'!$B$115:$B$314</c:f>
              <c:strCache>
                <c:ptCount val="200"/>
                <c:pt idx="0">
                  <c:v>1966</c:v>
                </c:pt>
                <c:pt idx="1">
                  <c:v>1967</c:v>
                </c:pt>
                <c:pt idx="2">
                  <c:v>1967</c:v>
                </c:pt>
                <c:pt idx="3">
                  <c:v>1967</c:v>
                </c:pt>
                <c:pt idx="4">
                  <c:v>1967</c:v>
                </c:pt>
                <c:pt idx="5">
                  <c:v>1968</c:v>
                </c:pt>
                <c:pt idx="6">
                  <c:v>1968</c:v>
                </c:pt>
                <c:pt idx="7">
                  <c:v>1968</c:v>
                </c:pt>
                <c:pt idx="8">
                  <c:v>1968</c:v>
                </c:pt>
                <c:pt idx="9">
                  <c:v>1969</c:v>
                </c:pt>
                <c:pt idx="10">
                  <c:v>1969</c:v>
                </c:pt>
                <c:pt idx="11">
                  <c:v>1969</c:v>
                </c:pt>
                <c:pt idx="12">
                  <c:v>1969</c:v>
                </c:pt>
                <c:pt idx="13">
                  <c:v>1970</c:v>
                </c:pt>
                <c:pt idx="14">
                  <c:v>1970</c:v>
                </c:pt>
                <c:pt idx="15">
                  <c:v>1970</c:v>
                </c:pt>
                <c:pt idx="16">
                  <c:v>1970</c:v>
                </c:pt>
                <c:pt idx="17">
                  <c:v>1971</c:v>
                </c:pt>
                <c:pt idx="18">
                  <c:v>1971</c:v>
                </c:pt>
                <c:pt idx="19">
                  <c:v>1971</c:v>
                </c:pt>
                <c:pt idx="20">
                  <c:v>1971</c:v>
                </c:pt>
                <c:pt idx="21">
                  <c:v>1972</c:v>
                </c:pt>
                <c:pt idx="22">
                  <c:v>1972</c:v>
                </c:pt>
                <c:pt idx="23">
                  <c:v>1972</c:v>
                </c:pt>
                <c:pt idx="24">
                  <c:v>1972</c:v>
                </c:pt>
                <c:pt idx="25">
                  <c:v>1973</c:v>
                </c:pt>
                <c:pt idx="26">
                  <c:v>1973</c:v>
                </c:pt>
                <c:pt idx="27">
                  <c:v>1973</c:v>
                </c:pt>
                <c:pt idx="28">
                  <c:v>1973</c:v>
                </c:pt>
                <c:pt idx="29">
                  <c:v>1974</c:v>
                </c:pt>
                <c:pt idx="30">
                  <c:v>1974</c:v>
                </c:pt>
                <c:pt idx="31">
                  <c:v>1974</c:v>
                </c:pt>
                <c:pt idx="32">
                  <c:v>1974</c:v>
                </c:pt>
                <c:pt idx="33">
                  <c:v>1975</c:v>
                </c:pt>
                <c:pt idx="34">
                  <c:v>1975</c:v>
                </c:pt>
                <c:pt idx="35">
                  <c:v>1975</c:v>
                </c:pt>
                <c:pt idx="36">
                  <c:v>1975</c:v>
                </c:pt>
                <c:pt idx="37">
                  <c:v>1976</c:v>
                </c:pt>
                <c:pt idx="38">
                  <c:v>1976</c:v>
                </c:pt>
                <c:pt idx="39">
                  <c:v>1976</c:v>
                </c:pt>
                <c:pt idx="40">
                  <c:v>1976</c:v>
                </c:pt>
                <c:pt idx="41">
                  <c:v>1977</c:v>
                </c:pt>
                <c:pt idx="42">
                  <c:v>1977</c:v>
                </c:pt>
                <c:pt idx="43">
                  <c:v>1977</c:v>
                </c:pt>
                <c:pt idx="44">
                  <c:v>1977</c:v>
                </c:pt>
                <c:pt idx="45">
                  <c:v>1978</c:v>
                </c:pt>
                <c:pt idx="46">
                  <c:v>1978</c:v>
                </c:pt>
                <c:pt idx="47">
                  <c:v>1978</c:v>
                </c:pt>
                <c:pt idx="48">
                  <c:v>1978</c:v>
                </c:pt>
                <c:pt idx="49">
                  <c:v>1979</c:v>
                </c:pt>
                <c:pt idx="50">
                  <c:v>1979</c:v>
                </c:pt>
                <c:pt idx="51">
                  <c:v>1979</c:v>
                </c:pt>
                <c:pt idx="52">
                  <c:v>1979</c:v>
                </c:pt>
                <c:pt idx="53">
                  <c:v>1980</c:v>
                </c:pt>
                <c:pt idx="54">
                  <c:v>1980</c:v>
                </c:pt>
                <c:pt idx="55">
                  <c:v>1980</c:v>
                </c:pt>
                <c:pt idx="56">
                  <c:v>1980</c:v>
                </c:pt>
                <c:pt idx="57">
                  <c:v>1981</c:v>
                </c:pt>
                <c:pt idx="58">
                  <c:v>1981</c:v>
                </c:pt>
                <c:pt idx="59">
                  <c:v>1981</c:v>
                </c:pt>
                <c:pt idx="60">
                  <c:v>1981</c:v>
                </c:pt>
                <c:pt idx="61">
                  <c:v>1982</c:v>
                </c:pt>
                <c:pt idx="62">
                  <c:v>1982</c:v>
                </c:pt>
                <c:pt idx="63">
                  <c:v>1982</c:v>
                </c:pt>
                <c:pt idx="64">
                  <c:v>1982</c:v>
                </c:pt>
                <c:pt idx="65">
                  <c:v>1983</c:v>
                </c:pt>
                <c:pt idx="66">
                  <c:v>1983</c:v>
                </c:pt>
                <c:pt idx="67">
                  <c:v>1983</c:v>
                </c:pt>
                <c:pt idx="68">
                  <c:v>1983</c:v>
                </c:pt>
                <c:pt idx="69">
                  <c:v>1984</c:v>
                </c:pt>
                <c:pt idx="70">
                  <c:v>1984</c:v>
                </c:pt>
                <c:pt idx="71">
                  <c:v>1984</c:v>
                </c:pt>
                <c:pt idx="72">
                  <c:v>1984</c:v>
                </c:pt>
                <c:pt idx="73">
                  <c:v>1985</c:v>
                </c:pt>
                <c:pt idx="74">
                  <c:v>1985</c:v>
                </c:pt>
                <c:pt idx="75">
                  <c:v>1985</c:v>
                </c:pt>
                <c:pt idx="76">
                  <c:v>1985</c:v>
                </c:pt>
                <c:pt idx="77">
                  <c:v>1986</c:v>
                </c:pt>
                <c:pt idx="78">
                  <c:v>1986</c:v>
                </c:pt>
                <c:pt idx="79">
                  <c:v>1986</c:v>
                </c:pt>
                <c:pt idx="80">
                  <c:v>1986</c:v>
                </c:pt>
                <c:pt idx="81">
                  <c:v>1987</c:v>
                </c:pt>
                <c:pt idx="82">
                  <c:v>1987</c:v>
                </c:pt>
                <c:pt idx="83">
                  <c:v>1987</c:v>
                </c:pt>
                <c:pt idx="84">
                  <c:v>1987</c:v>
                </c:pt>
                <c:pt idx="85">
                  <c:v>1988</c:v>
                </c:pt>
                <c:pt idx="86">
                  <c:v>1988</c:v>
                </c:pt>
                <c:pt idx="87">
                  <c:v>1988</c:v>
                </c:pt>
                <c:pt idx="88">
                  <c:v>1988</c:v>
                </c:pt>
                <c:pt idx="89">
                  <c:v>1989</c:v>
                </c:pt>
                <c:pt idx="90">
                  <c:v>1989</c:v>
                </c:pt>
                <c:pt idx="91">
                  <c:v>1989</c:v>
                </c:pt>
                <c:pt idx="92">
                  <c:v>1989</c:v>
                </c:pt>
                <c:pt idx="93">
                  <c:v>1990</c:v>
                </c:pt>
                <c:pt idx="94">
                  <c:v>1990</c:v>
                </c:pt>
                <c:pt idx="95">
                  <c:v>1990</c:v>
                </c:pt>
                <c:pt idx="96">
                  <c:v>1990</c:v>
                </c:pt>
                <c:pt idx="97">
                  <c:v>1991</c:v>
                </c:pt>
                <c:pt idx="98">
                  <c:v>1991</c:v>
                </c:pt>
                <c:pt idx="99">
                  <c:v>1991</c:v>
                </c:pt>
                <c:pt idx="100">
                  <c:v>1991</c:v>
                </c:pt>
                <c:pt idx="101">
                  <c:v>1992</c:v>
                </c:pt>
                <c:pt idx="102">
                  <c:v>1992</c:v>
                </c:pt>
                <c:pt idx="103">
                  <c:v>1992</c:v>
                </c:pt>
                <c:pt idx="104">
                  <c:v>1992</c:v>
                </c:pt>
                <c:pt idx="105">
                  <c:v>1993</c:v>
                </c:pt>
                <c:pt idx="106">
                  <c:v>1993</c:v>
                </c:pt>
                <c:pt idx="107">
                  <c:v>1993</c:v>
                </c:pt>
                <c:pt idx="108">
                  <c:v>1993</c:v>
                </c:pt>
                <c:pt idx="109">
                  <c:v>1994</c:v>
                </c:pt>
                <c:pt idx="110">
                  <c:v>1994</c:v>
                </c:pt>
                <c:pt idx="111">
                  <c:v>1994</c:v>
                </c:pt>
                <c:pt idx="112">
                  <c:v>1994</c:v>
                </c:pt>
                <c:pt idx="113">
                  <c:v>1995</c:v>
                </c:pt>
                <c:pt idx="114">
                  <c:v>1995</c:v>
                </c:pt>
                <c:pt idx="115">
                  <c:v>1995</c:v>
                </c:pt>
                <c:pt idx="116">
                  <c:v>1995</c:v>
                </c:pt>
                <c:pt idx="117">
                  <c:v>1996</c:v>
                </c:pt>
                <c:pt idx="118">
                  <c:v>1996</c:v>
                </c:pt>
                <c:pt idx="119">
                  <c:v>1996</c:v>
                </c:pt>
                <c:pt idx="120">
                  <c:v>1996</c:v>
                </c:pt>
                <c:pt idx="121">
                  <c:v>1997</c:v>
                </c:pt>
                <c:pt idx="122">
                  <c:v>1997</c:v>
                </c:pt>
                <c:pt idx="123">
                  <c:v>1997</c:v>
                </c:pt>
                <c:pt idx="124">
                  <c:v>1997</c:v>
                </c:pt>
                <c:pt idx="125">
                  <c:v>1998</c:v>
                </c:pt>
                <c:pt idx="126">
                  <c:v>1998</c:v>
                </c:pt>
                <c:pt idx="127">
                  <c:v>1998</c:v>
                </c:pt>
                <c:pt idx="128">
                  <c:v>1998</c:v>
                </c:pt>
                <c:pt idx="129">
                  <c:v>1999</c:v>
                </c:pt>
                <c:pt idx="130">
                  <c:v>1999</c:v>
                </c:pt>
                <c:pt idx="131">
                  <c:v>1999</c:v>
                </c:pt>
                <c:pt idx="132">
                  <c:v>1999</c:v>
                </c:pt>
                <c:pt idx="133">
                  <c:v>2000</c:v>
                </c:pt>
                <c:pt idx="134">
                  <c:v>2000</c:v>
                </c:pt>
                <c:pt idx="135">
                  <c:v>2000</c:v>
                </c:pt>
                <c:pt idx="136">
                  <c:v>2000</c:v>
                </c:pt>
                <c:pt idx="137">
                  <c:v>2001</c:v>
                </c:pt>
                <c:pt idx="138">
                  <c:v>2001</c:v>
                </c:pt>
                <c:pt idx="139">
                  <c:v>2001</c:v>
                </c:pt>
                <c:pt idx="140">
                  <c:v>2001</c:v>
                </c:pt>
                <c:pt idx="141">
                  <c:v>2002</c:v>
                </c:pt>
                <c:pt idx="142">
                  <c:v>2002</c:v>
                </c:pt>
                <c:pt idx="143">
                  <c:v>2002</c:v>
                </c:pt>
                <c:pt idx="144">
                  <c:v>2002</c:v>
                </c:pt>
                <c:pt idx="145">
                  <c:v>2003</c:v>
                </c:pt>
                <c:pt idx="146">
                  <c:v>2003</c:v>
                </c:pt>
                <c:pt idx="147">
                  <c:v>2003</c:v>
                </c:pt>
                <c:pt idx="148">
                  <c:v>2003</c:v>
                </c:pt>
                <c:pt idx="149">
                  <c:v>2004</c:v>
                </c:pt>
                <c:pt idx="150">
                  <c:v>2004</c:v>
                </c:pt>
                <c:pt idx="151">
                  <c:v>2004</c:v>
                </c:pt>
                <c:pt idx="152">
                  <c:v>2004</c:v>
                </c:pt>
                <c:pt idx="153">
                  <c:v>2005</c:v>
                </c:pt>
                <c:pt idx="154">
                  <c:v>2005</c:v>
                </c:pt>
                <c:pt idx="155">
                  <c:v>2005</c:v>
                </c:pt>
                <c:pt idx="156">
                  <c:v>2005</c:v>
                </c:pt>
                <c:pt idx="157">
                  <c:v>2006</c:v>
                </c:pt>
                <c:pt idx="158">
                  <c:v>2006</c:v>
                </c:pt>
                <c:pt idx="159">
                  <c:v>2006</c:v>
                </c:pt>
                <c:pt idx="160">
                  <c:v>2006</c:v>
                </c:pt>
                <c:pt idx="161">
                  <c:v>2007</c:v>
                </c:pt>
                <c:pt idx="162">
                  <c:v>2007</c:v>
                </c:pt>
                <c:pt idx="163">
                  <c:v>2007</c:v>
                </c:pt>
                <c:pt idx="164">
                  <c:v>2007</c:v>
                </c:pt>
                <c:pt idx="165">
                  <c:v>2008</c:v>
                </c:pt>
                <c:pt idx="166">
                  <c:v>2008</c:v>
                </c:pt>
                <c:pt idx="167">
                  <c:v>2008</c:v>
                </c:pt>
                <c:pt idx="168">
                  <c:v>2008</c:v>
                </c:pt>
                <c:pt idx="169">
                  <c:v>2009</c:v>
                </c:pt>
                <c:pt idx="170">
                  <c:v>2009</c:v>
                </c:pt>
                <c:pt idx="171">
                  <c:v>2009</c:v>
                </c:pt>
                <c:pt idx="172">
                  <c:v>2009</c:v>
                </c:pt>
                <c:pt idx="173">
                  <c:v>2010</c:v>
                </c:pt>
                <c:pt idx="174">
                  <c:v>2010</c:v>
                </c:pt>
                <c:pt idx="175">
                  <c:v>2010</c:v>
                </c:pt>
                <c:pt idx="176">
                  <c:v>2010</c:v>
                </c:pt>
                <c:pt idx="177">
                  <c:v>2011</c:v>
                </c:pt>
                <c:pt idx="178">
                  <c:v>2011</c:v>
                </c:pt>
                <c:pt idx="179">
                  <c:v>2011</c:v>
                </c:pt>
                <c:pt idx="180">
                  <c:v>2011</c:v>
                </c:pt>
                <c:pt idx="181">
                  <c:v>2012</c:v>
                </c:pt>
                <c:pt idx="182">
                  <c:v>2012</c:v>
                </c:pt>
                <c:pt idx="183">
                  <c:v>2012</c:v>
                </c:pt>
                <c:pt idx="184">
                  <c:v>2012</c:v>
                </c:pt>
                <c:pt idx="185">
                  <c:v>2013</c:v>
                </c:pt>
                <c:pt idx="186">
                  <c:v>2013</c:v>
                </c:pt>
                <c:pt idx="187">
                  <c:v>2013</c:v>
                </c:pt>
                <c:pt idx="188">
                  <c:v>2013</c:v>
                </c:pt>
                <c:pt idx="189">
                  <c:v>2014</c:v>
                </c:pt>
                <c:pt idx="190">
                  <c:v>2014</c:v>
                </c:pt>
                <c:pt idx="191">
                  <c:v>2014</c:v>
                </c:pt>
                <c:pt idx="192">
                  <c:v>2014</c:v>
                </c:pt>
                <c:pt idx="193">
                  <c:v>2015</c:v>
                </c:pt>
                <c:pt idx="194">
                  <c:v>2015</c:v>
                </c:pt>
                <c:pt idx="195">
                  <c:v>2015</c:v>
                </c:pt>
                <c:pt idx="196">
                  <c:v>2015</c:v>
                </c:pt>
                <c:pt idx="197">
                  <c:v>2016</c:v>
                </c:pt>
                <c:pt idx="198">
                  <c:v>2016</c:v>
                </c:pt>
                <c:pt idx="199">
                  <c:v>2016</c:v>
                </c:pt>
              </c:strCache>
            </c:strRef>
          </c:cat>
          <c:val>
            <c:numRef>
              <c:f>'Household Debt UK'!$L$115:$L$314</c:f>
              <c:numCache>
                <c:formatCode>General</c:formatCode>
                <c:ptCount val="200"/>
                <c:pt idx="0">
                  <c:v>32.9</c:v>
                </c:pt>
                <c:pt idx="1">
                  <c:v>32.299999999999997</c:v>
                </c:pt>
                <c:pt idx="2">
                  <c:v>31.8</c:v>
                </c:pt>
                <c:pt idx="3">
                  <c:v>33.4</c:v>
                </c:pt>
                <c:pt idx="4">
                  <c:v>33.1</c:v>
                </c:pt>
                <c:pt idx="5">
                  <c:v>32.4</c:v>
                </c:pt>
                <c:pt idx="6">
                  <c:v>33.799999999999997</c:v>
                </c:pt>
                <c:pt idx="7">
                  <c:v>33</c:v>
                </c:pt>
                <c:pt idx="8">
                  <c:v>32</c:v>
                </c:pt>
                <c:pt idx="9">
                  <c:v>31.4</c:v>
                </c:pt>
                <c:pt idx="10">
                  <c:v>32.5</c:v>
                </c:pt>
                <c:pt idx="11">
                  <c:v>31.9</c:v>
                </c:pt>
                <c:pt idx="12">
                  <c:v>31.4</c:v>
                </c:pt>
                <c:pt idx="13">
                  <c:v>30.6</c:v>
                </c:pt>
                <c:pt idx="14">
                  <c:v>31.4</c:v>
                </c:pt>
                <c:pt idx="15">
                  <c:v>30.4</c:v>
                </c:pt>
                <c:pt idx="16">
                  <c:v>31</c:v>
                </c:pt>
                <c:pt idx="17">
                  <c:v>30.1</c:v>
                </c:pt>
                <c:pt idx="18">
                  <c:v>29.2</c:v>
                </c:pt>
                <c:pt idx="19">
                  <c:v>29.7</c:v>
                </c:pt>
                <c:pt idx="20">
                  <c:v>30.2</c:v>
                </c:pt>
                <c:pt idx="21">
                  <c:v>32</c:v>
                </c:pt>
                <c:pt idx="22">
                  <c:v>32.4</c:v>
                </c:pt>
                <c:pt idx="23">
                  <c:v>34.200000000000003</c:v>
                </c:pt>
                <c:pt idx="24">
                  <c:v>34.4</c:v>
                </c:pt>
                <c:pt idx="25">
                  <c:v>34</c:v>
                </c:pt>
                <c:pt idx="26">
                  <c:v>35.1</c:v>
                </c:pt>
                <c:pt idx="27">
                  <c:v>34.9</c:v>
                </c:pt>
                <c:pt idx="28">
                  <c:v>33.799999999999997</c:v>
                </c:pt>
                <c:pt idx="29">
                  <c:v>34.4</c:v>
                </c:pt>
                <c:pt idx="30">
                  <c:v>34.299999999999997</c:v>
                </c:pt>
                <c:pt idx="31">
                  <c:v>33.9</c:v>
                </c:pt>
                <c:pt idx="32">
                  <c:v>32.5</c:v>
                </c:pt>
                <c:pt idx="33">
                  <c:v>31.5</c:v>
                </c:pt>
                <c:pt idx="34">
                  <c:v>31.4</c:v>
                </c:pt>
                <c:pt idx="35">
                  <c:v>29.9</c:v>
                </c:pt>
                <c:pt idx="36">
                  <c:v>30.7</c:v>
                </c:pt>
                <c:pt idx="37">
                  <c:v>30.6</c:v>
                </c:pt>
                <c:pt idx="38">
                  <c:v>30</c:v>
                </c:pt>
                <c:pt idx="39">
                  <c:v>30.1</c:v>
                </c:pt>
                <c:pt idx="40">
                  <c:v>30.1</c:v>
                </c:pt>
                <c:pt idx="41">
                  <c:v>29.6</c:v>
                </c:pt>
                <c:pt idx="42">
                  <c:v>29.7</c:v>
                </c:pt>
                <c:pt idx="43">
                  <c:v>29.7</c:v>
                </c:pt>
                <c:pt idx="44">
                  <c:v>29.7</c:v>
                </c:pt>
                <c:pt idx="45">
                  <c:v>29.6</c:v>
                </c:pt>
                <c:pt idx="46">
                  <c:v>29.9</c:v>
                </c:pt>
                <c:pt idx="47">
                  <c:v>29.8</c:v>
                </c:pt>
                <c:pt idx="48">
                  <c:v>30.1</c:v>
                </c:pt>
                <c:pt idx="49">
                  <c:v>30.6</c:v>
                </c:pt>
                <c:pt idx="50">
                  <c:v>30.6</c:v>
                </c:pt>
                <c:pt idx="51">
                  <c:v>30.8</c:v>
                </c:pt>
                <c:pt idx="52">
                  <c:v>30.9</c:v>
                </c:pt>
                <c:pt idx="53">
                  <c:v>30.1</c:v>
                </c:pt>
                <c:pt idx="54">
                  <c:v>30.4</c:v>
                </c:pt>
                <c:pt idx="55">
                  <c:v>30.3</c:v>
                </c:pt>
                <c:pt idx="56">
                  <c:v>30.3</c:v>
                </c:pt>
                <c:pt idx="57">
                  <c:v>30.3</c:v>
                </c:pt>
                <c:pt idx="58">
                  <c:v>31</c:v>
                </c:pt>
                <c:pt idx="59">
                  <c:v>31.5</c:v>
                </c:pt>
                <c:pt idx="60">
                  <c:v>31.9</c:v>
                </c:pt>
                <c:pt idx="61">
                  <c:v>32.1</c:v>
                </c:pt>
                <c:pt idx="62">
                  <c:v>33.1</c:v>
                </c:pt>
                <c:pt idx="63">
                  <c:v>34</c:v>
                </c:pt>
                <c:pt idx="64">
                  <c:v>34.9</c:v>
                </c:pt>
                <c:pt idx="65">
                  <c:v>35.299999999999997</c:v>
                </c:pt>
                <c:pt idx="66">
                  <c:v>36.1</c:v>
                </c:pt>
                <c:pt idx="67">
                  <c:v>36.799999999999997</c:v>
                </c:pt>
                <c:pt idx="68">
                  <c:v>37.4</c:v>
                </c:pt>
                <c:pt idx="69">
                  <c:v>38.700000000000003</c:v>
                </c:pt>
                <c:pt idx="70">
                  <c:v>39.9</c:v>
                </c:pt>
                <c:pt idx="71">
                  <c:v>40.6</c:v>
                </c:pt>
                <c:pt idx="72">
                  <c:v>41.5</c:v>
                </c:pt>
                <c:pt idx="73">
                  <c:v>42</c:v>
                </c:pt>
                <c:pt idx="74">
                  <c:v>41.5</c:v>
                </c:pt>
                <c:pt idx="75">
                  <c:v>43</c:v>
                </c:pt>
                <c:pt idx="76">
                  <c:v>42.7</c:v>
                </c:pt>
                <c:pt idx="77">
                  <c:v>44</c:v>
                </c:pt>
                <c:pt idx="78">
                  <c:v>45.3</c:v>
                </c:pt>
                <c:pt idx="79">
                  <c:v>45.4</c:v>
                </c:pt>
                <c:pt idx="80">
                  <c:v>46.8</c:v>
                </c:pt>
                <c:pt idx="81">
                  <c:v>47.8</c:v>
                </c:pt>
                <c:pt idx="82">
                  <c:v>48.6</c:v>
                </c:pt>
                <c:pt idx="83">
                  <c:v>49.3</c:v>
                </c:pt>
                <c:pt idx="84">
                  <c:v>50</c:v>
                </c:pt>
                <c:pt idx="85">
                  <c:v>50.4</c:v>
                </c:pt>
                <c:pt idx="86">
                  <c:v>51.7</c:v>
                </c:pt>
                <c:pt idx="87">
                  <c:v>53.4</c:v>
                </c:pt>
                <c:pt idx="88">
                  <c:v>54</c:v>
                </c:pt>
                <c:pt idx="89">
                  <c:v>54.2</c:v>
                </c:pt>
                <c:pt idx="90">
                  <c:v>54.8</c:v>
                </c:pt>
                <c:pt idx="91">
                  <c:v>55.5</c:v>
                </c:pt>
                <c:pt idx="92">
                  <c:v>56.2</c:v>
                </c:pt>
                <c:pt idx="93">
                  <c:v>56.5</c:v>
                </c:pt>
                <c:pt idx="94">
                  <c:v>57.4</c:v>
                </c:pt>
                <c:pt idx="95">
                  <c:v>57.8</c:v>
                </c:pt>
                <c:pt idx="96">
                  <c:v>58.3</c:v>
                </c:pt>
                <c:pt idx="97">
                  <c:v>58.2</c:v>
                </c:pt>
                <c:pt idx="98">
                  <c:v>59</c:v>
                </c:pt>
                <c:pt idx="99">
                  <c:v>59.5</c:v>
                </c:pt>
                <c:pt idx="100">
                  <c:v>59.3</c:v>
                </c:pt>
                <c:pt idx="101">
                  <c:v>58.9</c:v>
                </c:pt>
                <c:pt idx="102">
                  <c:v>59.1</c:v>
                </c:pt>
                <c:pt idx="103">
                  <c:v>59.8</c:v>
                </c:pt>
                <c:pt idx="104">
                  <c:v>59.8</c:v>
                </c:pt>
                <c:pt idx="105">
                  <c:v>59.3</c:v>
                </c:pt>
                <c:pt idx="106">
                  <c:v>59.2</c:v>
                </c:pt>
                <c:pt idx="107">
                  <c:v>59.1</c:v>
                </c:pt>
                <c:pt idx="108">
                  <c:v>59.2</c:v>
                </c:pt>
                <c:pt idx="109">
                  <c:v>59.2</c:v>
                </c:pt>
                <c:pt idx="110">
                  <c:v>59</c:v>
                </c:pt>
                <c:pt idx="111">
                  <c:v>59.2</c:v>
                </c:pt>
                <c:pt idx="112">
                  <c:v>59.3</c:v>
                </c:pt>
                <c:pt idx="113">
                  <c:v>59.2</c:v>
                </c:pt>
                <c:pt idx="114">
                  <c:v>59.2</c:v>
                </c:pt>
                <c:pt idx="115">
                  <c:v>59.3</c:v>
                </c:pt>
                <c:pt idx="116">
                  <c:v>59.2</c:v>
                </c:pt>
                <c:pt idx="117">
                  <c:v>58.5</c:v>
                </c:pt>
                <c:pt idx="118">
                  <c:v>58.3</c:v>
                </c:pt>
                <c:pt idx="119">
                  <c:v>58.2</c:v>
                </c:pt>
                <c:pt idx="120">
                  <c:v>57.9</c:v>
                </c:pt>
                <c:pt idx="121">
                  <c:v>58</c:v>
                </c:pt>
                <c:pt idx="122">
                  <c:v>58.4</c:v>
                </c:pt>
                <c:pt idx="123">
                  <c:v>58.6</c:v>
                </c:pt>
                <c:pt idx="124">
                  <c:v>58.7</c:v>
                </c:pt>
                <c:pt idx="125">
                  <c:v>58.8</c:v>
                </c:pt>
                <c:pt idx="126">
                  <c:v>59.2</c:v>
                </c:pt>
                <c:pt idx="127">
                  <c:v>60.2</c:v>
                </c:pt>
                <c:pt idx="128">
                  <c:v>60.4</c:v>
                </c:pt>
                <c:pt idx="129">
                  <c:v>60.5</c:v>
                </c:pt>
                <c:pt idx="130">
                  <c:v>61.2</c:v>
                </c:pt>
                <c:pt idx="131">
                  <c:v>62.1</c:v>
                </c:pt>
                <c:pt idx="132">
                  <c:v>63</c:v>
                </c:pt>
                <c:pt idx="133">
                  <c:v>63.4</c:v>
                </c:pt>
                <c:pt idx="134">
                  <c:v>63.9</c:v>
                </c:pt>
                <c:pt idx="135">
                  <c:v>64.2</c:v>
                </c:pt>
                <c:pt idx="136">
                  <c:v>64.7</c:v>
                </c:pt>
                <c:pt idx="137">
                  <c:v>65.400000000000006</c:v>
                </c:pt>
                <c:pt idx="138">
                  <c:v>66.5</c:v>
                </c:pt>
                <c:pt idx="139">
                  <c:v>67.8</c:v>
                </c:pt>
                <c:pt idx="140">
                  <c:v>69.099999999999994</c:v>
                </c:pt>
                <c:pt idx="141">
                  <c:v>70.099999999999994</c:v>
                </c:pt>
                <c:pt idx="142">
                  <c:v>71.599999999999994</c:v>
                </c:pt>
                <c:pt idx="143">
                  <c:v>73.5</c:v>
                </c:pt>
                <c:pt idx="144">
                  <c:v>74.599999999999994</c:v>
                </c:pt>
                <c:pt idx="145">
                  <c:v>75.2</c:v>
                </c:pt>
                <c:pt idx="146">
                  <c:v>76.5</c:v>
                </c:pt>
                <c:pt idx="147">
                  <c:v>78.099999999999994</c:v>
                </c:pt>
                <c:pt idx="148">
                  <c:v>79.5</c:v>
                </c:pt>
                <c:pt idx="149">
                  <c:v>81.2</c:v>
                </c:pt>
                <c:pt idx="150">
                  <c:v>82.6</c:v>
                </c:pt>
                <c:pt idx="151">
                  <c:v>84.3</c:v>
                </c:pt>
                <c:pt idx="152">
                  <c:v>85.8</c:v>
                </c:pt>
                <c:pt idx="153">
                  <c:v>85.8</c:v>
                </c:pt>
                <c:pt idx="154">
                  <c:v>86.9</c:v>
                </c:pt>
                <c:pt idx="155">
                  <c:v>85.9</c:v>
                </c:pt>
                <c:pt idx="156">
                  <c:v>86.3</c:v>
                </c:pt>
                <c:pt idx="157">
                  <c:v>86.3</c:v>
                </c:pt>
                <c:pt idx="158">
                  <c:v>87.4</c:v>
                </c:pt>
                <c:pt idx="159">
                  <c:v>89</c:v>
                </c:pt>
                <c:pt idx="160">
                  <c:v>90.1</c:v>
                </c:pt>
                <c:pt idx="161">
                  <c:v>90.7</c:v>
                </c:pt>
                <c:pt idx="162">
                  <c:v>91.9</c:v>
                </c:pt>
                <c:pt idx="163">
                  <c:v>93.1</c:v>
                </c:pt>
                <c:pt idx="164">
                  <c:v>93.2</c:v>
                </c:pt>
                <c:pt idx="165">
                  <c:v>93.4</c:v>
                </c:pt>
                <c:pt idx="166">
                  <c:v>93.8</c:v>
                </c:pt>
                <c:pt idx="167">
                  <c:v>94</c:v>
                </c:pt>
                <c:pt idx="168">
                  <c:v>94.4</c:v>
                </c:pt>
                <c:pt idx="169">
                  <c:v>95.3</c:v>
                </c:pt>
                <c:pt idx="170">
                  <c:v>96.2</c:v>
                </c:pt>
                <c:pt idx="171">
                  <c:v>96.7</c:v>
                </c:pt>
                <c:pt idx="172">
                  <c:v>97</c:v>
                </c:pt>
                <c:pt idx="173">
                  <c:v>97.1</c:v>
                </c:pt>
                <c:pt idx="174">
                  <c:v>95.8</c:v>
                </c:pt>
                <c:pt idx="175">
                  <c:v>95</c:v>
                </c:pt>
                <c:pt idx="176">
                  <c:v>93.9</c:v>
                </c:pt>
                <c:pt idx="177">
                  <c:v>92.9</c:v>
                </c:pt>
                <c:pt idx="178">
                  <c:v>92.5</c:v>
                </c:pt>
                <c:pt idx="179">
                  <c:v>91.9</c:v>
                </c:pt>
                <c:pt idx="180">
                  <c:v>91.3</c:v>
                </c:pt>
                <c:pt idx="181">
                  <c:v>91</c:v>
                </c:pt>
                <c:pt idx="182">
                  <c:v>91.2</c:v>
                </c:pt>
                <c:pt idx="183">
                  <c:v>90.7</c:v>
                </c:pt>
                <c:pt idx="184">
                  <c:v>90.1</c:v>
                </c:pt>
                <c:pt idx="185">
                  <c:v>89.3</c:v>
                </c:pt>
                <c:pt idx="186">
                  <c:v>88.6</c:v>
                </c:pt>
                <c:pt idx="187">
                  <c:v>88.2</c:v>
                </c:pt>
                <c:pt idx="188">
                  <c:v>87.7</c:v>
                </c:pt>
                <c:pt idx="189">
                  <c:v>87.3</c:v>
                </c:pt>
                <c:pt idx="190">
                  <c:v>86.8</c:v>
                </c:pt>
                <c:pt idx="191">
                  <c:v>86.4</c:v>
                </c:pt>
                <c:pt idx="192">
                  <c:v>85.9</c:v>
                </c:pt>
                <c:pt idx="193">
                  <c:v>85.7</c:v>
                </c:pt>
                <c:pt idx="194">
                  <c:v>85.7</c:v>
                </c:pt>
                <c:pt idx="195">
                  <c:v>86.1</c:v>
                </c:pt>
                <c:pt idx="196">
                  <c:v>86.3</c:v>
                </c:pt>
                <c:pt idx="197">
                  <c:v>86.6</c:v>
                </c:pt>
                <c:pt idx="198">
                  <c:v>87</c:v>
                </c:pt>
                <c:pt idx="199">
                  <c:v>87.6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087616"/>
        <c:axId val="276799488"/>
      </c:lineChart>
      <c:catAx>
        <c:axId val="279087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76799488"/>
        <c:crosses val="autoZero"/>
        <c:auto val="1"/>
        <c:lblAlgn val="ctr"/>
        <c:lblOffset val="100"/>
        <c:tickLblSkip val="20"/>
        <c:noMultiLvlLbl val="0"/>
      </c:catAx>
      <c:valAx>
        <c:axId val="27679948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9087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97462817147858"/>
          <c:y val="5.1400554097404488E-2"/>
          <c:w val="0.63166294838145232"/>
          <c:h val="0.72643919510061239"/>
        </c:manualLayout>
      </c:layout>
      <c:lineChart>
        <c:grouping val="standard"/>
        <c:varyColors val="0"/>
        <c:ser>
          <c:idx val="0"/>
          <c:order val="0"/>
          <c:tx>
            <c:strRef>
              <c:f>'Debt UK+Advanced economies'!$C$1</c:f>
              <c:strCache>
                <c:ptCount val="1"/>
                <c:pt idx="0">
                  <c:v>Advanced Economies</c:v>
                </c:pt>
              </c:strCache>
            </c:strRef>
          </c:tx>
          <c:marker>
            <c:symbol val="none"/>
          </c:marker>
          <c:cat>
            <c:strRef>
              <c:f>'Debt UK+Advanced economies'!$B$2:$B$69</c:f>
              <c:strCache>
                <c:ptCount val="68"/>
                <c:pt idx="0">
                  <c:v>1999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2001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2002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2003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2004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2005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2006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2007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2008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2009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2011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2012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2013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2014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2015</c:v>
                </c:pt>
                <c:pt idx="65">
                  <c:v>2016</c:v>
                </c:pt>
                <c:pt idx="66">
                  <c:v>2016</c:v>
                </c:pt>
                <c:pt idx="67">
                  <c:v>2016</c:v>
                </c:pt>
              </c:strCache>
            </c:strRef>
          </c:cat>
          <c:val>
            <c:numRef>
              <c:f>'Debt UK+Advanced economies'!$C$2:$C$71</c:f>
              <c:numCache>
                <c:formatCode>General</c:formatCode>
                <c:ptCount val="70"/>
                <c:pt idx="0">
                  <c:v>61.6</c:v>
                </c:pt>
                <c:pt idx="1">
                  <c:v>62.1</c:v>
                </c:pt>
                <c:pt idx="2">
                  <c:v>62</c:v>
                </c:pt>
                <c:pt idx="3">
                  <c:v>62.3</c:v>
                </c:pt>
                <c:pt idx="4">
                  <c:v>62.4</c:v>
                </c:pt>
                <c:pt idx="5">
                  <c:v>62.4</c:v>
                </c:pt>
                <c:pt idx="6">
                  <c:v>63</c:v>
                </c:pt>
                <c:pt idx="7">
                  <c:v>63.8</c:v>
                </c:pt>
                <c:pt idx="8">
                  <c:v>64.2</c:v>
                </c:pt>
                <c:pt idx="9">
                  <c:v>64.7</c:v>
                </c:pt>
                <c:pt idx="10">
                  <c:v>65.5</c:v>
                </c:pt>
                <c:pt idx="11">
                  <c:v>66.099999999999994</c:v>
                </c:pt>
                <c:pt idx="12">
                  <c:v>67</c:v>
                </c:pt>
                <c:pt idx="13">
                  <c:v>67.7</c:v>
                </c:pt>
                <c:pt idx="14">
                  <c:v>69</c:v>
                </c:pt>
                <c:pt idx="15">
                  <c:v>69.8</c:v>
                </c:pt>
                <c:pt idx="16">
                  <c:v>70.5</c:v>
                </c:pt>
                <c:pt idx="17">
                  <c:v>71.2</c:v>
                </c:pt>
                <c:pt idx="18">
                  <c:v>71.900000000000006</c:v>
                </c:pt>
                <c:pt idx="19">
                  <c:v>72.400000000000006</c:v>
                </c:pt>
                <c:pt idx="20">
                  <c:v>73.400000000000006</c:v>
                </c:pt>
                <c:pt idx="21">
                  <c:v>74</c:v>
                </c:pt>
                <c:pt idx="22">
                  <c:v>74.8</c:v>
                </c:pt>
                <c:pt idx="23">
                  <c:v>75.400000000000006</c:v>
                </c:pt>
                <c:pt idx="24">
                  <c:v>75.900000000000006</c:v>
                </c:pt>
                <c:pt idx="25">
                  <c:v>76.900000000000006</c:v>
                </c:pt>
                <c:pt idx="26">
                  <c:v>77.5</c:v>
                </c:pt>
                <c:pt idx="27">
                  <c:v>78.099999999999994</c:v>
                </c:pt>
                <c:pt idx="28">
                  <c:v>78.5</c:v>
                </c:pt>
                <c:pt idx="29">
                  <c:v>78.900000000000006</c:v>
                </c:pt>
                <c:pt idx="30">
                  <c:v>79.5</c:v>
                </c:pt>
                <c:pt idx="31">
                  <c:v>79.7</c:v>
                </c:pt>
                <c:pt idx="32">
                  <c:v>80</c:v>
                </c:pt>
                <c:pt idx="33">
                  <c:v>79.900000000000006</c:v>
                </c:pt>
                <c:pt idx="34">
                  <c:v>79.7</c:v>
                </c:pt>
                <c:pt idx="35">
                  <c:v>80</c:v>
                </c:pt>
                <c:pt idx="36">
                  <c:v>79.5</c:v>
                </c:pt>
                <c:pt idx="37">
                  <c:v>79.900000000000006</c:v>
                </c:pt>
                <c:pt idx="38">
                  <c:v>81</c:v>
                </c:pt>
                <c:pt idx="39">
                  <c:v>81.900000000000006</c:v>
                </c:pt>
                <c:pt idx="40">
                  <c:v>82.3</c:v>
                </c:pt>
                <c:pt idx="41">
                  <c:v>81.8</c:v>
                </c:pt>
                <c:pt idx="42">
                  <c:v>81.099999999999994</c:v>
                </c:pt>
                <c:pt idx="43">
                  <c:v>80.3</c:v>
                </c:pt>
                <c:pt idx="44">
                  <c:v>79.7</c:v>
                </c:pt>
                <c:pt idx="45">
                  <c:v>79.2</c:v>
                </c:pt>
                <c:pt idx="46">
                  <c:v>78.7</c:v>
                </c:pt>
                <c:pt idx="47">
                  <c:v>78</c:v>
                </c:pt>
                <c:pt idx="48">
                  <c:v>77.599999999999994</c:v>
                </c:pt>
                <c:pt idx="49">
                  <c:v>77.3</c:v>
                </c:pt>
                <c:pt idx="50">
                  <c:v>76.900000000000006</c:v>
                </c:pt>
                <c:pt idx="51">
                  <c:v>76.400000000000006</c:v>
                </c:pt>
                <c:pt idx="52">
                  <c:v>76.3</c:v>
                </c:pt>
                <c:pt idx="53">
                  <c:v>76</c:v>
                </c:pt>
                <c:pt idx="54">
                  <c:v>75.7</c:v>
                </c:pt>
                <c:pt idx="55">
                  <c:v>75.599999999999994</c:v>
                </c:pt>
                <c:pt idx="56">
                  <c:v>75.2</c:v>
                </c:pt>
                <c:pt idx="57">
                  <c:v>74.900000000000006</c:v>
                </c:pt>
                <c:pt idx="58">
                  <c:v>74.900000000000006</c:v>
                </c:pt>
                <c:pt idx="59">
                  <c:v>74.7</c:v>
                </c:pt>
                <c:pt idx="60">
                  <c:v>74.5</c:v>
                </c:pt>
                <c:pt idx="61">
                  <c:v>74.2</c:v>
                </c:pt>
                <c:pt idx="62">
                  <c:v>74.2</c:v>
                </c:pt>
                <c:pt idx="63">
                  <c:v>74.099999999999994</c:v>
                </c:pt>
                <c:pt idx="64">
                  <c:v>74.2</c:v>
                </c:pt>
                <c:pt idx="65">
                  <c:v>74</c:v>
                </c:pt>
                <c:pt idx="66">
                  <c:v>74.400000000000006</c:v>
                </c:pt>
                <c:pt idx="67">
                  <c:v>74.5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'Debt UK+Advanced economies'!$D$1</c:f>
              <c:strCache>
                <c:ptCount val="1"/>
                <c:pt idx="0">
                  <c:v>United Kingdom</c:v>
                </c:pt>
              </c:strCache>
            </c:strRef>
          </c:tx>
          <c:marker>
            <c:symbol val="none"/>
          </c:marker>
          <c:cat>
            <c:strRef>
              <c:f>'Debt UK+Advanced economies'!$B$2:$B$69</c:f>
              <c:strCache>
                <c:ptCount val="68"/>
                <c:pt idx="0">
                  <c:v>1999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2001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2002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2003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2004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2005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2006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2007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2008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2009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2011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2012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2013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2014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2015</c:v>
                </c:pt>
                <c:pt idx="65">
                  <c:v>2016</c:v>
                </c:pt>
                <c:pt idx="66">
                  <c:v>2016</c:v>
                </c:pt>
                <c:pt idx="67">
                  <c:v>2016</c:v>
                </c:pt>
              </c:strCache>
            </c:strRef>
          </c:cat>
          <c:val>
            <c:numRef>
              <c:f>'Debt UK+Advanced economies'!$D$2:$D$71</c:f>
              <c:numCache>
                <c:formatCode>General</c:formatCode>
                <c:ptCount val="70"/>
                <c:pt idx="0">
                  <c:v>63</c:v>
                </c:pt>
                <c:pt idx="1">
                  <c:v>63.4</c:v>
                </c:pt>
                <c:pt idx="2">
                  <c:v>63.9</c:v>
                </c:pt>
                <c:pt idx="3">
                  <c:v>64.2</c:v>
                </c:pt>
                <c:pt idx="4">
                  <c:v>64.7</c:v>
                </c:pt>
                <c:pt idx="5">
                  <c:v>65.400000000000006</c:v>
                </c:pt>
                <c:pt idx="6">
                  <c:v>66.5</c:v>
                </c:pt>
                <c:pt idx="7">
                  <c:v>67.8</c:v>
                </c:pt>
                <c:pt idx="8">
                  <c:v>69.099999999999994</c:v>
                </c:pt>
                <c:pt idx="9">
                  <c:v>70.099999999999994</c:v>
                </c:pt>
                <c:pt idx="10">
                  <c:v>71.599999999999994</c:v>
                </c:pt>
                <c:pt idx="11">
                  <c:v>73.5</c:v>
                </c:pt>
                <c:pt idx="12">
                  <c:v>74.599999999999994</c:v>
                </c:pt>
                <c:pt idx="13">
                  <c:v>75.2</c:v>
                </c:pt>
                <c:pt idx="14">
                  <c:v>76.5</c:v>
                </c:pt>
                <c:pt idx="15">
                  <c:v>78.099999999999994</c:v>
                </c:pt>
                <c:pt idx="16">
                  <c:v>79.5</c:v>
                </c:pt>
                <c:pt idx="17">
                  <c:v>81.2</c:v>
                </c:pt>
                <c:pt idx="18">
                  <c:v>82.6</c:v>
                </c:pt>
                <c:pt idx="19">
                  <c:v>84.3</c:v>
                </c:pt>
                <c:pt idx="20">
                  <c:v>85.8</c:v>
                </c:pt>
                <c:pt idx="21">
                  <c:v>85.8</c:v>
                </c:pt>
                <c:pt idx="22">
                  <c:v>86.9</c:v>
                </c:pt>
                <c:pt idx="23">
                  <c:v>85.9</c:v>
                </c:pt>
                <c:pt idx="24">
                  <c:v>86.3</c:v>
                </c:pt>
                <c:pt idx="25">
                  <c:v>86.3</c:v>
                </c:pt>
                <c:pt idx="26">
                  <c:v>87.4</c:v>
                </c:pt>
                <c:pt idx="27">
                  <c:v>89</c:v>
                </c:pt>
                <c:pt idx="28">
                  <c:v>90.1</c:v>
                </c:pt>
                <c:pt idx="29">
                  <c:v>90.7</c:v>
                </c:pt>
                <c:pt idx="30">
                  <c:v>91.9</c:v>
                </c:pt>
                <c:pt idx="31">
                  <c:v>93.1</c:v>
                </c:pt>
                <c:pt idx="32">
                  <c:v>93.2</c:v>
                </c:pt>
                <c:pt idx="33">
                  <c:v>93.4</c:v>
                </c:pt>
                <c:pt idx="34">
                  <c:v>93.8</c:v>
                </c:pt>
                <c:pt idx="35">
                  <c:v>94</c:v>
                </c:pt>
                <c:pt idx="36">
                  <c:v>94.4</c:v>
                </c:pt>
                <c:pt idx="37">
                  <c:v>95.3</c:v>
                </c:pt>
                <c:pt idx="38">
                  <c:v>96.2</c:v>
                </c:pt>
                <c:pt idx="39">
                  <c:v>96.7</c:v>
                </c:pt>
                <c:pt idx="40">
                  <c:v>97</c:v>
                </c:pt>
                <c:pt idx="41">
                  <c:v>97.1</c:v>
                </c:pt>
                <c:pt idx="42">
                  <c:v>95.8</c:v>
                </c:pt>
                <c:pt idx="43">
                  <c:v>95</c:v>
                </c:pt>
                <c:pt idx="44">
                  <c:v>93.9</c:v>
                </c:pt>
                <c:pt idx="45">
                  <c:v>92.9</c:v>
                </c:pt>
                <c:pt idx="46">
                  <c:v>92.5</c:v>
                </c:pt>
                <c:pt idx="47">
                  <c:v>91.9</c:v>
                </c:pt>
                <c:pt idx="48">
                  <c:v>91.3</c:v>
                </c:pt>
                <c:pt idx="49">
                  <c:v>91</c:v>
                </c:pt>
                <c:pt idx="50">
                  <c:v>91.2</c:v>
                </c:pt>
                <c:pt idx="51">
                  <c:v>90.7</c:v>
                </c:pt>
                <c:pt idx="52">
                  <c:v>90.1</c:v>
                </c:pt>
                <c:pt idx="53">
                  <c:v>89.3</c:v>
                </c:pt>
                <c:pt idx="54">
                  <c:v>88.6</c:v>
                </c:pt>
                <c:pt idx="55">
                  <c:v>88.2</c:v>
                </c:pt>
                <c:pt idx="56">
                  <c:v>87.7</c:v>
                </c:pt>
                <c:pt idx="57">
                  <c:v>87.3</c:v>
                </c:pt>
                <c:pt idx="58">
                  <c:v>86.8</c:v>
                </c:pt>
                <c:pt idx="59">
                  <c:v>86.4</c:v>
                </c:pt>
                <c:pt idx="60">
                  <c:v>85.9</c:v>
                </c:pt>
                <c:pt idx="61">
                  <c:v>85.7</c:v>
                </c:pt>
                <c:pt idx="62">
                  <c:v>85.7</c:v>
                </c:pt>
                <c:pt idx="63">
                  <c:v>86.1</c:v>
                </c:pt>
                <c:pt idx="64">
                  <c:v>86.3</c:v>
                </c:pt>
                <c:pt idx="65">
                  <c:v>86.6</c:v>
                </c:pt>
                <c:pt idx="66">
                  <c:v>87</c:v>
                </c:pt>
                <c:pt idx="67">
                  <c:v>87.6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150592"/>
        <c:axId val="276802944"/>
      </c:lineChart>
      <c:catAx>
        <c:axId val="279150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76802944"/>
        <c:crosses val="autoZero"/>
        <c:auto val="1"/>
        <c:lblAlgn val="ctr"/>
        <c:lblOffset val="100"/>
        <c:tickLblSkip val="8"/>
        <c:noMultiLvlLbl val="0"/>
      </c:catAx>
      <c:valAx>
        <c:axId val="276802944"/>
        <c:scaling>
          <c:orientation val="minMax"/>
          <c:max val="110"/>
          <c:min val="60"/>
        </c:scaling>
        <c:delete val="0"/>
        <c:axPos val="l"/>
        <c:majorGridlines>
          <c:spPr>
            <a:ln>
              <a:solidFill>
                <a:schemeClr val="bg1">
                  <a:lumMod val="50000"/>
                  <a:alpha val="9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9150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328252556391409"/>
          <c:y val="0.86444869781672606"/>
          <c:w val="0.43658986665103222"/>
          <c:h val="5.73005971347390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'Household consumption per capit'!$B$111:$B$357</c:f>
              <c:strCache>
                <c:ptCount val="247"/>
                <c:pt idx="0">
                  <c:v>1955</c:v>
                </c:pt>
                <c:pt idx="1">
                  <c:v>1955</c:v>
                </c:pt>
                <c:pt idx="2">
                  <c:v>1955</c:v>
                </c:pt>
                <c:pt idx="3">
                  <c:v>1955</c:v>
                </c:pt>
                <c:pt idx="4">
                  <c:v>1956</c:v>
                </c:pt>
                <c:pt idx="5">
                  <c:v>1956</c:v>
                </c:pt>
                <c:pt idx="6">
                  <c:v>1956</c:v>
                </c:pt>
                <c:pt idx="7">
                  <c:v>1956</c:v>
                </c:pt>
                <c:pt idx="8">
                  <c:v>1957</c:v>
                </c:pt>
                <c:pt idx="9">
                  <c:v>1957</c:v>
                </c:pt>
                <c:pt idx="10">
                  <c:v>1957</c:v>
                </c:pt>
                <c:pt idx="11">
                  <c:v>1957</c:v>
                </c:pt>
                <c:pt idx="12">
                  <c:v>1958</c:v>
                </c:pt>
                <c:pt idx="13">
                  <c:v>1958</c:v>
                </c:pt>
                <c:pt idx="14">
                  <c:v>1958</c:v>
                </c:pt>
                <c:pt idx="15">
                  <c:v>1958</c:v>
                </c:pt>
                <c:pt idx="16">
                  <c:v>1959</c:v>
                </c:pt>
                <c:pt idx="17">
                  <c:v>1959</c:v>
                </c:pt>
                <c:pt idx="18">
                  <c:v>1959</c:v>
                </c:pt>
                <c:pt idx="19">
                  <c:v>1959</c:v>
                </c:pt>
                <c:pt idx="20">
                  <c:v>1960</c:v>
                </c:pt>
                <c:pt idx="21">
                  <c:v>1960</c:v>
                </c:pt>
                <c:pt idx="22">
                  <c:v>1960</c:v>
                </c:pt>
                <c:pt idx="23">
                  <c:v>1960</c:v>
                </c:pt>
                <c:pt idx="24">
                  <c:v>1961</c:v>
                </c:pt>
                <c:pt idx="25">
                  <c:v>1961</c:v>
                </c:pt>
                <c:pt idx="26">
                  <c:v>1961</c:v>
                </c:pt>
                <c:pt idx="27">
                  <c:v>1961</c:v>
                </c:pt>
                <c:pt idx="28">
                  <c:v>1962</c:v>
                </c:pt>
                <c:pt idx="29">
                  <c:v>1962</c:v>
                </c:pt>
                <c:pt idx="30">
                  <c:v>1962</c:v>
                </c:pt>
                <c:pt idx="31">
                  <c:v>1962</c:v>
                </c:pt>
                <c:pt idx="32">
                  <c:v>1963</c:v>
                </c:pt>
                <c:pt idx="33">
                  <c:v>1963</c:v>
                </c:pt>
                <c:pt idx="34">
                  <c:v>1963</c:v>
                </c:pt>
                <c:pt idx="35">
                  <c:v>1963</c:v>
                </c:pt>
                <c:pt idx="36">
                  <c:v>1964</c:v>
                </c:pt>
                <c:pt idx="37">
                  <c:v>1964</c:v>
                </c:pt>
                <c:pt idx="38">
                  <c:v>1964</c:v>
                </c:pt>
                <c:pt idx="39">
                  <c:v>1964</c:v>
                </c:pt>
                <c:pt idx="40">
                  <c:v>1965</c:v>
                </c:pt>
                <c:pt idx="41">
                  <c:v>1965</c:v>
                </c:pt>
                <c:pt idx="42">
                  <c:v>1965</c:v>
                </c:pt>
                <c:pt idx="43">
                  <c:v>1965</c:v>
                </c:pt>
                <c:pt idx="44">
                  <c:v>1966</c:v>
                </c:pt>
                <c:pt idx="45">
                  <c:v>1966</c:v>
                </c:pt>
                <c:pt idx="46">
                  <c:v>1966</c:v>
                </c:pt>
                <c:pt idx="47">
                  <c:v>1966</c:v>
                </c:pt>
                <c:pt idx="48">
                  <c:v>1967</c:v>
                </c:pt>
                <c:pt idx="49">
                  <c:v>1967</c:v>
                </c:pt>
                <c:pt idx="50">
                  <c:v>1967</c:v>
                </c:pt>
                <c:pt idx="51">
                  <c:v>1967</c:v>
                </c:pt>
                <c:pt idx="52">
                  <c:v>1968</c:v>
                </c:pt>
                <c:pt idx="53">
                  <c:v>1968</c:v>
                </c:pt>
                <c:pt idx="54">
                  <c:v>1968</c:v>
                </c:pt>
                <c:pt idx="55">
                  <c:v>1968</c:v>
                </c:pt>
                <c:pt idx="56">
                  <c:v>1969</c:v>
                </c:pt>
                <c:pt idx="57">
                  <c:v>1969</c:v>
                </c:pt>
                <c:pt idx="58">
                  <c:v>1969</c:v>
                </c:pt>
                <c:pt idx="59">
                  <c:v>1969</c:v>
                </c:pt>
                <c:pt idx="60">
                  <c:v>1970</c:v>
                </c:pt>
                <c:pt idx="61">
                  <c:v>1970</c:v>
                </c:pt>
                <c:pt idx="62">
                  <c:v>1970</c:v>
                </c:pt>
                <c:pt idx="63">
                  <c:v>1970</c:v>
                </c:pt>
                <c:pt idx="64">
                  <c:v>1971</c:v>
                </c:pt>
                <c:pt idx="65">
                  <c:v>1971</c:v>
                </c:pt>
                <c:pt idx="66">
                  <c:v>1971</c:v>
                </c:pt>
                <c:pt idx="67">
                  <c:v>1971</c:v>
                </c:pt>
                <c:pt idx="68">
                  <c:v>1972</c:v>
                </c:pt>
                <c:pt idx="69">
                  <c:v>1972</c:v>
                </c:pt>
                <c:pt idx="70">
                  <c:v>1972</c:v>
                </c:pt>
                <c:pt idx="71">
                  <c:v>1972</c:v>
                </c:pt>
                <c:pt idx="72">
                  <c:v>1973</c:v>
                </c:pt>
                <c:pt idx="73">
                  <c:v>1973</c:v>
                </c:pt>
                <c:pt idx="74">
                  <c:v>1973</c:v>
                </c:pt>
                <c:pt idx="75">
                  <c:v>1973</c:v>
                </c:pt>
                <c:pt idx="76">
                  <c:v>1974</c:v>
                </c:pt>
                <c:pt idx="77">
                  <c:v>1974</c:v>
                </c:pt>
                <c:pt idx="78">
                  <c:v>1974</c:v>
                </c:pt>
                <c:pt idx="79">
                  <c:v>1974</c:v>
                </c:pt>
                <c:pt idx="80">
                  <c:v>1975</c:v>
                </c:pt>
                <c:pt idx="81">
                  <c:v>1975</c:v>
                </c:pt>
                <c:pt idx="82">
                  <c:v>1975</c:v>
                </c:pt>
                <c:pt idx="83">
                  <c:v>1975</c:v>
                </c:pt>
                <c:pt idx="84">
                  <c:v>1976</c:v>
                </c:pt>
                <c:pt idx="85">
                  <c:v>1976</c:v>
                </c:pt>
                <c:pt idx="86">
                  <c:v>1976</c:v>
                </c:pt>
                <c:pt idx="87">
                  <c:v>1976</c:v>
                </c:pt>
                <c:pt idx="88">
                  <c:v>1977</c:v>
                </c:pt>
                <c:pt idx="89">
                  <c:v>1977</c:v>
                </c:pt>
                <c:pt idx="90">
                  <c:v>1977</c:v>
                </c:pt>
                <c:pt idx="91">
                  <c:v>1977</c:v>
                </c:pt>
                <c:pt idx="92">
                  <c:v>1978</c:v>
                </c:pt>
                <c:pt idx="93">
                  <c:v>1978</c:v>
                </c:pt>
                <c:pt idx="94">
                  <c:v>1978</c:v>
                </c:pt>
                <c:pt idx="95">
                  <c:v>1978</c:v>
                </c:pt>
                <c:pt idx="96">
                  <c:v>1979</c:v>
                </c:pt>
                <c:pt idx="97">
                  <c:v>1979</c:v>
                </c:pt>
                <c:pt idx="98">
                  <c:v>1979</c:v>
                </c:pt>
                <c:pt idx="99">
                  <c:v>1979</c:v>
                </c:pt>
                <c:pt idx="100">
                  <c:v>1980</c:v>
                </c:pt>
                <c:pt idx="101">
                  <c:v>1980</c:v>
                </c:pt>
                <c:pt idx="102">
                  <c:v>1980</c:v>
                </c:pt>
                <c:pt idx="103">
                  <c:v>1980</c:v>
                </c:pt>
                <c:pt idx="104">
                  <c:v>1981</c:v>
                </c:pt>
                <c:pt idx="105">
                  <c:v>1981</c:v>
                </c:pt>
                <c:pt idx="106">
                  <c:v>1981</c:v>
                </c:pt>
                <c:pt idx="107">
                  <c:v>1981</c:v>
                </c:pt>
                <c:pt idx="108">
                  <c:v>1982</c:v>
                </c:pt>
                <c:pt idx="109">
                  <c:v>1982</c:v>
                </c:pt>
                <c:pt idx="110">
                  <c:v>1982</c:v>
                </c:pt>
                <c:pt idx="111">
                  <c:v>1982</c:v>
                </c:pt>
                <c:pt idx="112">
                  <c:v>1983</c:v>
                </c:pt>
                <c:pt idx="113">
                  <c:v>1983</c:v>
                </c:pt>
                <c:pt idx="114">
                  <c:v>1983</c:v>
                </c:pt>
                <c:pt idx="115">
                  <c:v>1983</c:v>
                </c:pt>
                <c:pt idx="116">
                  <c:v>1984</c:v>
                </c:pt>
                <c:pt idx="117">
                  <c:v>1984</c:v>
                </c:pt>
                <c:pt idx="118">
                  <c:v>1984</c:v>
                </c:pt>
                <c:pt idx="119">
                  <c:v>1984</c:v>
                </c:pt>
                <c:pt idx="120">
                  <c:v>1985</c:v>
                </c:pt>
                <c:pt idx="121">
                  <c:v>1985</c:v>
                </c:pt>
                <c:pt idx="122">
                  <c:v>1985</c:v>
                </c:pt>
                <c:pt idx="123">
                  <c:v>1985</c:v>
                </c:pt>
                <c:pt idx="124">
                  <c:v>1986</c:v>
                </c:pt>
                <c:pt idx="125">
                  <c:v>1986</c:v>
                </c:pt>
                <c:pt idx="126">
                  <c:v>1986</c:v>
                </c:pt>
                <c:pt idx="127">
                  <c:v>1986</c:v>
                </c:pt>
                <c:pt idx="128">
                  <c:v>1987</c:v>
                </c:pt>
                <c:pt idx="129">
                  <c:v>1987</c:v>
                </c:pt>
                <c:pt idx="130">
                  <c:v>1987</c:v>
                </c:pt>
                <c:pt idx="131">
                  <c:v>1987</c:v>
                </c:pt>
                <c:pt idx="132">
                  <c:v>1988</c:v>
                </c:pt>
                <c:pt idx="133">
                  <c:v>1988</c:v>
                </c:pt>
                <c:pt idx="134">
                  <c:v>1988</c:v>
                </c:pt>
                <c:pt idx="135">
                  <c:v>1988</c:v>
                </c:pt>
                <c:pt idx="136">
                  <c:v>1989</c:v>
                </c:pt>
                <c:pt idx="137">
                  <c:v>1989</c:v>
                </c:pt>
                <c:pt idx="138">
                  <c:v>1989</c:v>
                </c:pt>
                <c:pt idx="139">
                  <c:v>1989</c:v>
                </c:pt>
                <c:pt idx="140">
                  <c:v>1990</c:v>
                </c:pt>
                <c:pt idx="141">
                  <c:v>1990</c:v>
                </c:pt>
                <c:pt idx="142">
                  <c:v>1990</c:v>
                </c:pt>
                <c:pt idx="143">
                  <c:v>1990</c:v>
                </c:pt>
                <c:pt idx="144">
                  <c:v>1991</c:v>
                </c:pt>
                <c:pt idx="145">
                  <c:v>1991</c:v>
                </c:pt>
                <c:pt idx="146">
                  <c:v>1991</c:v>
                </c:pt>
                <c:pt idx="147">
                  <c:v>1991</c:v>
                </c:pt>
                <c:pt idx="148">
                  <c:v>1992</c:v>
                </c:pt>
                <c:pt idx="149">
                  <c:v>1992</c:v>
                </c:pt>
                <c:pt idx="150">
                  <c:v>1992</c:v>
                </c:pt>
                <c:pt idx="151">
                  <c:v>1992</c:v>
                </c:pt>
                <c:pt idx="152">
                  <c:v>1993</c:v>
                </c:pt>
                <c:pt idx="153">
                  <c:v>1993</c:v>
                </c:pt>
                <c:pt idx="154">
                  <c:v>1993</c:v>
                </c:pt>
                <c:pt idx="155">
                  <c:v>1993</c:v>
                </c:pt>
                <c:pt idx="156">
                  <c:v>1994</c:v>
                </c:pt>
                <c:pt idx="157">
                  <c:v>1994</c:v>
                </c:pt>
                <c:pt idx="158">
                  <c:v>1994</c:v>
                </c:pt>
                <c:pt idx="159">
                  <c:v>1994</c:v>
                </c:pt>
                <c:pt idx="160">
                  <c:v>1995</c:v>
                </c:pt>
                <c:pt idx="161">
                  <c:v>1995</c:v>
                </c:pt>
                <c:pt idx="162">
                  <c:v>1995</c:v>
                </c:pt>
                <c:pt idx="163">
                  <c:v>1995</c:v>
                </c:pt>
                <c:pt idx="164">
                  <c:v>1996</c:v>
                </c:pt>
                <c:pt idx="165">
                  <c:v>1996</c:v>
                </c:pt>
                <c:pt idx="166">
                  <c:v>1996</c:v>
                </c:pt>
                <c:pt idx="167">
                  <c:v>1996</c:v>
                </c:pt>
                <c:pt idx="168">
                  <c:v>1997</c:v>
                </c:pt>
                <c:pt idx="169">
                  <c:v>1997</c:v>
                </c:pt>
                <c:pt idx="170">
                  <c:v>1997</c:v>
                </c:pt>
                <c:pt idx="171">
                  <c:v>1997</c:v>
                </c:pt>
                <c:pt idx="172">
                  <c:v>1998</c:v>
                </c:pt>
                <c:pt idx="173">
                  <c:v>1998</c:v>
                </c:pt>
                <c:pt idx="174">
                  <c:v>1998</c:v>
                </c:pt>
                <c:pt idx="175">
                  <c:v>1998</c:v>
                </c:pt>
                <c:pt idx="176">
                  <c:v>1999</c:v>
                </c:pt>
                <c:pt idx="177">
                  <c:v>1999</c:v>
                </c:pt>
                <c:pt idx="178">
                  <c:v>1999</c:v>
                </c:pt>
                <c:pt idx="179">
                  <c:v>1999</c:v>
                </c:pt>
                <c:pt idx="180">
                  <c:v>2000</c:v>
                </c:pt>
                <c:pt idx="181">
                  <c:v>2000</c:v>
                </c:pt>
                <c:pt idx="182">
                  <c:v>2000</c:v>
                </c:pt>
                <c:pt idx="183">
                  <c:v>2000</c:v>
                </c:pt>
                <c:pt idx="184">
                  <c:v>2001</c:v>
                </c:pt>
                <c:pt idx="185">
                  <c:v>2001</c:v>
                </c:pt>
                <c:pt idx="186">
                  <c:v>2001</c:v>
                </c:pt>
                <c:pt idx="187">
                  <c:v>2001</c:v>
                </c:pt>
                <c:pt idx="188">
                  <c:v>2002</c:v>
                </c:pt>
                <c:pt idx="189">
                  <c:v>2002</c:v>
                </c:pt>
                <c:pt idx="190">
                  <c:v>2002</c:v>
                </c:pt>
                <c:pt idx="191">
                  <c:v>2002</c:v>
                </c:pt>
                <c:pt idx="192">
                  <c:v>2003</c:v>
                </c:pt>
                <c:pt idx="193">
                  <c:v>2003</c:v>
                </c:pt>
                <c:pt idx="194">
                  <c:v>2003</c:v>
                </c:pt>
                <c:pt idx="195">
                  <c:v>2003</c:v>
                </c:pt>
                <c:pt idx="196">
                  <c:v>2004</c:v>
                </c:pt>
                <c:pt idx="197">
                  <c:v>2004</c:v>
                </c:pt>
                <c:pt idx="198">
                  <c:v>2004</c:v>
                </c:pt>
                <c:pt idx="199">
                  <c:v>2004</c:v>
                </c:pt>
                <c:pt idx="200">
                  <c:v>2005</c:v>
                </c:pt>
                <c:pt idx="201">
                  <c:v>2005</c:v>
                </c:pt>
                <c:pt idx="202">
                  <c:v>2005</c:v>
                </c:pt>
                <c:pt idx="203">
                  <c:v>2005</c:v>
                </c:pt>
                <c:pt idx="204">
                  <c:v>2006</c:v>
                </c:pt>
                <c:pt idx="205">
                  <c:v>2006</c:v>
                </c:pt>
                <c:pt idx="206">
                  <c:v>2006</c:v>
                </c:pt>
                <c:pt idx="207">
                  <c:v>2006</c:v>
                </c:pt>
                <c:pt idx="208">
                  <c:v>2007</c:v>
                </c:pt>
                <c:pt idx="209">
                  <c:v>2007</c:v>
                </c:pt>
                <c:pt idx="210">
                  <c:v>2007</c:v>
                </c:pt>
                <c:pt idx="211">
                  <c:v>2007</c:v>
                </c:pt>
                <c:pt idx="212">
                  <c:v>2008</c:v>
                </c:pt>
                <c:pt idx="213">
                  <c:v>2008</c:v>
                </c:pt>
                <c:pt idx="214">
                  <c:v>2008</c:v>
                </c:pt>
                <c:pt idx="215">
                  <c:v>2008</c:v>
                </c:pt>
                <c:pt idx="216">
                  <c:v>2009</c:v>
                </c:pt>
                <c:pt idx="217">
                  <c:v>2009</c:v>
                </c:pt>
                <c:pt idx="218">
                  <c:v>2009</c:v>
                </c:pt>
                <c:pt idx="219">
                  <c:v>2009</c:v>
                </c:pt>
                <c:pt idx="220">
                  <c:v>2010</c:v>
                </c:pt>
                <c:pt idx="221">
                  <c:v>2010</c:v>
                </c:pt>
                <c:pt idx="222">
                  <c:v>2010</c:v>
                </c:pt>
                <c:pt idx="223">
                  <c:v>2010</c:v>
                </c:pt>
                <c:pt idx="224">
                  <c:v>2011</c:v>
                </c:pt>
                <c:pt idx="225">
                  <c:v>2011</c:v>
                </c:pt>
                <c:pt idx="226">
                  <c:v>2011</c:v>
                </c:pt>
                <c:pt idx="227">
                  <c:v>2011</c:v>
                </c:pt>
                <c:pt idx="228">
                  <c:v>2012</c:v>
                </c:pt>
                <c:pt idx="229">
                  <c:v>2012</c:v>
                </c:pt>
                <c:pt idx="230">
                  <c:v>2012</c:v>
                </c:pt>
                <c:pt idx="231">
                  <c:v>2012</c:v>
                </c:pt>
                <c:pt idx="232">
                  <c:v>2013</c:v>
                </c:pt>
                <c:pt idx="233">
                  <c:v>2013</c:v>
                </c:pt>
                <c:pt idx="234">
                  <c:v>2013</c:v>
                </c:pt>
                <c:pt idx="235">
                  <c:v>2013</c:v>
                </c:pt>
                <c:pt idx="236">
                  <c:v>2014</c:v>
                </c:pt>
                <c:pt idx="237">
                  <c:v>2014</c:v>
                </c:pt>
                <c:pt idx="238">
                  <c:v>2014</c:v>
                </c:pt>
                <c:pt idx="239">
                  <c:v>2014</c:v>
                </c:pt>
                <c:pt idx="240">
                  <c:v>2015</c:v>
                </c:pt>
                <c:pt idx="241">
                  <c:v>2015</c:v>
                </c:pt>
                <c:pt idx="242">
                  <c:v>2015</c:v>
                </c:pt>
                <c:pt idx="243">
                  <c:v>2015</c:v>
                </c:pt>
                <c:pt idx="244">
                  <c:v>2016</c:v>
                </c:pt>
                <c:pt idx="245">
                  <c:v>2016</c:v>
                </c:pt>
                <c:pt idx="246">
                  <c:v>2016</c:v>
                </c:pt>
              </c:strCache>
            </c:strRef>
          </c:cat>
          <c:val>
            <c:numRef>
              <c:f>'Household consumption per capit'!$C$111:$C$357</c:f>
              <c:numCache>
                <c:formatCode>General</c:formatCode>
                <c:ptCount val="247"/>
                <c:pt idx="0">
                  <c:v>1283</c:v>
                </c:pt>
                <c:pt idx="1">
                  <c:v>1287</c:v>
                </c:pt>
                <c:pt idx="2">
                  <c:v>1295</c:v>
                </c:pt>
                <c:pt idx="3">
                  <c:v>1282</c:v>
                </c:pt>
                <c:pt idx="4">
                  <c:v>1277</c:v>
                </c:pt>
                <c:pt idx="5">
                  <c:v>1271</c:v>
                </c:pt>
                <c:pt idx="6">
                  <c:v>1270</c:v>
                </c:pt>
                <c:pt idx="7">
                  <c:v>1269</c:v>
                </c:pt>
                <c:pt idx="8">
                  <c:v>1272</c:v>
                </c:pt>
                <c:pt idx="9">
                  <c:v>1278</c:v>
                </c:pt>
                <c:pt idx="10">
                  <c:v>1288</c:v>
                </c:pt>
                <c:pt idx="11">
                  <c:v>1294</c:v>
                </c:pt>
                <c:pt idx="12">
                  <c:v>1297</c:v>
                </c:pt>
                <c:pt idx="13">
                  <c:v>1294</c:v>
                </c:pt>
                <c:pt idx="14">
                  <c:v>1303</c:v>
                </c:pt>
                <c:pt idx="15">
                  <c:v>1323</c:v>
                </c:pt>
                <c:pt idx="16">
                  <c:v>1322</c:v>
                </c:pt>
                <c:pt idx="17">
                  <c:v>1342</c:v>
                </c:pt>
                <c:pt idx="18">
                  <c:v>1343</c:v>
                </c:pt>
                <c:pt idx="19">
                  <c:v>1379</c:v>
                </c:pt>
                <c:pt idx="20">
                  <c:v>1387</c:v>
                </c:pt>
                <c:pt idx="21">
                  <c:v>1379</c:v>
                </c:pt>
                <c:pt idx="22">
                  <c:v>1383</c:v>
                </c:pt>
                <c:pt idx="23">
                  <c:v>1378</c:v>
                </c:pt>
                <c:pt idx="24">
                  <c:v>1400</c:v>
                </c:pt>
                <c:pt idx="25">
                  <c:v>1396</c:v>
                </c:pt>
                <c:pt idx="26">
                  <c:v>1397</c:v>
                </c:pt>
                <c:pt idx="27">
                  <c:v>1394</c:v>
                </c:pt>
                <c:pt idx="28">
                  <c:v>1402</c:v>
                </c:pt>
                <c:pt idx="29">
                  <c:v>1421</c:v>
                </c:pt>
                <c:pt idx="30">
                  <c:v>1410</c:v>
                </c:pt>
                <c:pt idx="31">
                  <c:v>1426</c:v>
                </c:pt>
                <c:pt idx="32">
                  <c:v>1446</c:v>
                </c:pt>
                <c:pt idx="33">
                  <c:v>1487</c:v>
                </c:pt>
                <c:pt idx="34">
                  <c:v>1498</c:v>
                </c:pt>
                <c:pt idx="35">
                  <c:v>1491</c:v>
                </c:pt>
                <c:pt idx="36">
                  <c:v>1507</c:v>
                </c:pt>
                <c:pt idx="37">
                  <c:v>1509</c:v>
                </c:pt>
                <c:pt idx="38">
                  <c:v>1515</c:v>
                </c:pt>
                <c:pt idx="39">
                  <c:v>1532</c:v>
                </c:pt>
                <c:pt idx="40">
                  <c:v>1525</c:v>
                </c:pt>
                <c:pt idx="41">
                  <c:v>1520</c:v>
                </c:pt>
                <c:pt idx="42">
                  <c:v>1536</c:v>
                </c:pt>
                <c:pt idx="43">
                  <c:v>1538</c:v>
                </c:pt>
                <c:pt idx="44">
                  <c:v>1557</c:v>
                </c:pt>
                <c:pt idx="45">
                  <c:v>1568</c:v>
                </c:pt>
                <c:pt idx="46">
                  <c:v>1540</c:v>
                </c:pt>
                <c:pt idx="47">
                  <c:v>1540</c:v>
                </c:pt>
                <c:pt idx="48">
                  <c:v>1551</c:v>
                </c:pt>
                <c:pt idx="49">
                  <c:v>1571</c:v>
                </c:pt>
                <c:pt idx="50">
                  <c:v>1601</c:v>
                </c:pt>
                <c:pt idx="51">
                  <c:v>1612</c:v>
                </c:pt>
                <c:pt idx="52">
                  <c:v>1658</c:v>
                </c:pt>
                <c:pt idx="53">
                  <c:v>1596</c:v>
                </c:pt>
                <c:pt idx="54">
                  <c:v>1623</c:v>
                </c:pt>
                <c:pt idx="55">
                  <c:v>1622</c:v>
                </c:pt>
                <c:pt idx="56">
                  <c:v>1620</c:v>
                </c:pt>
                <c:pt idx="57">
                  <c:v>1632</c:v>
                </c:pt>
                <c:pt idx="58">
                  <c:v>1633</c:v>
                </c:pt>
                <c:pt idx="59">
                  <c:v>1644</c:v>
                </c:pt>
                <c:pt idx="60">
                  <c:v>1650</c:v>
                </c:pt>
                <c:pt idx="61">
                  <c:v>1674</c:v>
                </c:pt>
                <c:pt idx="62">
                  <c:v>1697</c:v>
                </c:pt>
                <c:pt idx="63">
                  <c:v>1686</c:v>
                </c:pt>
                <c:pt idx="64">
                  <c:v>1679</c:v>
                </c:pt>
                <c:pt idx="65">
                  <c:v>1714</c:v>
                </c:pt>
                <c:pt idx="66">
                  <c:v>1741</c:v>
                </c:pt>
                <c:pt idx="67">
                  <c:v>1755</c:v>
                </c:pt>
                <c:pt idx="68">
                  <c:v>1779</c:v>
                </c:pt>
                <c:pt idx="69">
                  <c:v>1820</c:v>
                </c:pt>
                <c:pt idx="70">
                  <c:v>1845</c:v>
                </c:pt>
                <c:pt idx="71">
                  <c:v>1862</c:v>
                </c:pt>
                <c:pt idx="72">
                  <c:v>1931</c:v>
                </c:pt>
                <c:pt idx="73">
                  <c:v>1916</c:v>
                </c:pt>
                <c:pt idx="74">
                  <c:v>1932</c:v>
                </c:pt>
                <c:pt idx="75">
                  <c:v>1915</c:v>
                </c:pt>
                <c:pt idx="76">
                  <c:v>1882</c:v>
                </c:pt>
                <c:pt idx="77">
                  <c:v>1889</c:v>
                </c:pt>
                <c:pt idx="78">
                  <c:v>1909</c:v>
                </c:pt>
                <c:pt idx="79">
                  <c:v>1913</c:v>
                </c:pt>
                <c:pt idx="80">
                  <c:v>1905</c:v>
                </c:pt>
                <c:pt idx="81">
                  <c:v>1908</c:v>
                </c:pt>
                <c:pt idx="82">
                  <c:v>1890</c:v>
                </c:pt>
                <c:pt idx="83">
                  <c:v>1875</c:v>
                </c:pt>
                <c:pt idx="84">
                  <c:v>1887</c:v>
                </c:pt>
                <c:pt idx="85">
                  <c:v>1899</c:v>
                </c:pt>
                <c:pt idx="86">
                  <c:v>1917</c:v>
                </c:pt>
                <c:pt idx="87">
                  <c:v>1920</c:v>
                </c:pt>
                <c:pt idx="88">
                  <c:v>1886</c:v>
                </c:pt>
                <c:pt idx="89">
                  <c:v>1876</c:v>
                </c:pt>
                <c:pt idx="90">
                  <c:v>1898</c:v>
                </c:pt>
                <c:pt idx="91">
                  <c:v>1936</c:v>
                </c:pt>
                <c:pt idx="92">
                  <c:v>1976</c:v>
                </c:pt>
                <c:pt idx="93">
                  <c:v>1985</c:v>
                </c:pt>
                <c:pt idx="94">
                  <c:v>2024</c:v>
                </c:pt>
                <c:pt idx="95">
                  <c:v>2014</c:v>
                </c:pt>
                <c:pt idx="96">
                  <c:v>2036</c:v>
                </c:pt>
                <c:pt idx="97">
                  <c:v>2155</c:v>
                </c:pt>
                <c:pt idx="98">
                  <c:v>2075</c:v>
                </c:pt>
                <c:pt idx="99">
                  <c:v>2095</c:v>
                </c:pt>
                <c:pt idx="100">
                  <c:v>2126</c:v>
                </c:pt>
                <c:pt idx="101">
                  <c:v>2075</c:v>
                </c:pt>
                <c:pt idx="102">
                  <c:v>2098</c:v>
                </c:pt>
                <c:pt idx="103">
                  <c:v>2063</c:v>
                </c:pt>
                <c:pt idx="104">
                  <c:v>2091</c:v>
                </c:pt>
                <c:pt idx="105">
                  <c:v>2098</c:v>
                </c:pt>
                <c:pt idx="106">
                  <c:v>2106</c:v>
                </c:pt>
                <c:pt idx="107">
                  <c:v>2103</c:v>
                </c:pt>
                <c:pt idx="108">
                  <c:v>2095</c:v>
                </c:pt>
                <c:pt idx="109">
                  <c:v>2112</c:v>
                </c:pt>
                <c:pt idx="110">
                  <c:v>2146</c:v>
                </c:pt>
                <c:pt idx="111">
                  <c:v>2167</c:v>
                </c:pt>
                <c:pt idx="112">
                  <c:v>2186</c:v>
                </c:pt>
                <c:pt idx="113">
                  <c:v>2211</c:v>
                </c:pt>
                <c:pt idx="114">
                  <c:v>2247</c:v>
                </c:pt>
                <c:pt idx="115">
                  <c:v>2246</c:v>
                </c:pt>
                <c:pt idx="116">
                  <c:v>2264</c:v>
                </c:pt>
                <c:pt idx="117">
                  <c:v>2274</c:v>
                </c:pt>
                <c:pt idx="118">
                  <c:v>2263</c:v>
                </c:pt>
                <c:pt idx="119">
                  <c:v>2305</c:v>
                </c:pt>
                <c:pt idx="120">
                  <c:v>2356</c:v>
                </c:pt>
                <c:pt idx="121">
                  <c:v>2369</c:v>
                </c:pt>
                <c:pt idx="122">
                  <c:v>2400</c:v>
                </c:pt>
                <c:pt idx="123">
                  <c:v>2434</c:v>
                </c:pt>
                <c:pt idx="124">
                  <c:v>2482</c:v>
                </c:pt>
                <c:pt idx="125">
                  <c:v>2521</c:v>
                </c:pt>
                <c:pt idx="126">
                  <c:v>2541</c:v>
                </c:pt>
                <c:pt idx="127">
                  <c:v>2554</c:v>
                </c:pt>
                <c:pt idx="128">
                  <c:v>2576</c:v>
                </c:pt>
                <c:pt idx="129">
                  <c:v>2621</c:v>
                </c:pt>
                <c:pt idx="130">
                  <c:v>2676</c:v>
                </c:pt>
                <c:pt idx="131">
                  <c:v>2719</c:v>
                </c:pt>
                <c:pt idx="132">
                  <c:v>2778</c:v>
                </c:pt>
                <c:pt idx="133">
                  <c:v>2812</c:v>
                </c:pt>
                <c:pt idx="134">
                  <c:v>2878</c:v>
                </c:pt>
                <c:pt idx="135">
                  <c:v>2896</c:v>
                </c:pt>
                <c:pt idx="136">
                  <c:v>2930</c:v>
                </c:pt>
                <c:pt idx="137">
                  <c:v>2944</c:v>
                </c:pt>
                <c:pt idx="138">
                  <c:v>2949</c:v>
                </c:pt>
                <c:pt idx="139">
                  <c:v>2945</c:v>
                </c:pt>
                <c:pt idx="140">
                  <c:v>2961</c:v>
                </c:pt>
                <c:pt idx="141">
                  <c:v>2984</c:v>
                </c:pt>
                <c:pt idx="142">
                  <c:v>2964</c:v>
                </c:pt>
                <c:pt idx="143">
                  <c:v>2962</c:v>
                </c:pt>
                <c:pt idx="144">
                  <c:v>2957</c:v>
                </c:pt>
                <c:pt idx="145">
                  <c:v>2936</c:v>
                </c:pt>
                <c:pt idx="146">
                  <c:v>2935</c:v>
                </c:pt>
                <c:pt idx="147">
                  <c:v>2944</c:v>
                </c:pt>
                <c:pt idx="148">
                  <c:v>2929</c:v>
                </c:pt>
                <c:pt idx="149">
                  <c:v>2962</c:v>
                </c:pt>
                <c:pt idx="150">
                  <c:v>2977</c:v>
                </c:pt>
                <c:pt idx="151">
                  <c:v>2978</c:v>
                </c:pt>
                <c:pt idx="152">
                  <c:v>3003</c:v>
                </c:pt>
                <c:pt idx="153">
                  <c:v>3025</c:v>
                </c:pt>
                <c:pt idx="154">
                  <c:v>3075</c:v>
                </c:pt>
                <c:pt idx="155">
                  <c:v>3092</c:v>
                </c:pt>
                <c:pt idx="156">
                  <c:v>3121</c:v>
                </c:pt>
                <c:pt idx="157">
                  <c:v>3128</c:v>
                </c:pt>
                <c:pt idx="158">
                  <c:v>3155</c:v>
                </c:pt>
                <c:pt idx="159">
                  <c:v>3171</c:v>
                </c:pt>
                <c:pt idx="160">
                  <c:v>3174</c:v>
                </c:pt>
                <c:pt idx="161">
                  <c:v>3191</c:v>
                </c:pt>
                <c:pt idx="162">
                  <c:v>3209</c:v>
                </c:pt>
                <c:pt idx="163">
                  <c:v>3237</c:v>
                </c:pt>
                <c:pt idx="164">
                  <c:v>3280</c:v>
                </c:pt>
                <c:pt idx="165">
                  <c:v>3290</c:v>
                </c:pt>
                <c:pt idx="166">
                  <c:v>3326</c:v>
                </c:pt>
                <c:pt idx="167">
                  <c:v>3362</c:v>
                </c:pt>
                <c:pt idx="168">
                  <c:v>3448</c:v>
                </c:pt>
                <c:pt idx="169">
                  <c:v>3470</c:v>
                </c:pt>
                <c:pt idx="170">
                  <c:v>3486</c:v>
                </c:pt>
                <c:pt idx="171">
                  <c:v>3504</c:v>
                </c:pt>
                <c:pt idx="172">
                  <c:v>3543</c:v>
                </c:pt>
                <c:pt idx="173">
                  <c:v>3589</c:v>
                </c:pt>
                <c:pt idx="174">
                  <c:v>3641</c:v>
                </c:pt>
                <c:pt idx="175">
                  <c:v>3626</c:v>
                </c:pt>
                <c:pt idx="176">
                  <c:v>3683</c:v>
                </c:pt>
                <c:pt idx="177">
                  <c:v>3746</c:v>
                </c:pt>
                <c:pt idx="178">
                  <c:v>3774</c:v>
                </c:pt>
                <c:pt idx="179">
                  <c:v>3821</c:v>
                </c:pt>
                <c:pt idx="180">
                  <c:v>3880</c:v>
                </c:pt>
                <c:pt idx="181">
                  <c:v>3896</c:v>
                </c:pt>
                <c:pt idx="182">
                  <c:v>3936</c:v>
                </c:pt>
                <c:pt idx="183">
                  <c:v>3969</c:v>
                </c:pt>
                <c:pt idx="184">
                  <c:v>3981</c:v>
                </c:pt>
                <c:pt idx="185">
                  <c:v>4012</c:v>
                </c:pt>
                <c:pt idx="186">
                  <c:v>4075</c:v>
                </c:pt>
                <c:pt idx="187">
                  <c:v>4115</c:v>
                </c:pt>
                <c:pt idx="188">
                  <c:v>4128</c:v>
                </c:pt>
                <c:pt idx="189">
                  <c:v>4173</c:v>
                </c:pt>
                <c:pt idx="190">
                  <c:v>4195</c:v>
                </c:pt>
                <c:pt idx="191">
                  <c:v>4214</c:v>
                </c:pt>
                <c:pt idx="192">
                  <c:v>4248</c:v>
                </c:pt>
                <c:pt idx="193">
                  <c:v>4308</c:v>
                </c:pt>
                <c:pt idx="194">
                  <c:v>4342</c:v>
                </c:pt>
                <c:pt idx="195">
                  <c:v>4352</c:v>
                </c:pt>
                <c:pt idx="196">
                  <c:v>4379</c:v>
                </c:pt>
                <c:pt idx="197">
                  <c:v>4428</c:v>
                </c:pt>
                <c:pt idx="198">
                  <c:v>4455</c:v>
                </c:pt>
                <c:pt idx="199">
                  <c:v>4474</c:v>
                </c:pt>
                <c:pt idx="200">
                  <c:v>4507</c:v>
                </c:pt>
                <c:pt idx="201">
                  <c:v>4518</c:v>
                </c:pt>
                <c:pt idx="202">
                  <c:v>4532</c:v>
                </c:pt>
                <c:pt idx="203">
                  <c:v>4568</c:v>
                </c:pt>
                <c:pt idx="204">
                  <c:v>4545</c:v>
                </c:pt>
                <c:pt idx="205">
                  <c:v>4575</c:v>
                </c:pt>
                <c:pt idx="206">
                  <c:v>4590</c:v>
                </c:pt>
                <c:pt idx="207">
                  <c:v>4573</c:v>
                </c:pt>
                <c:pt idx="208">
                  <c:v>4611</c:v>
                </c:pt>
                <c:pt idx="209">
                  <c:v>4640</c:v>
                </c:pt>
                <c:pt idx="210">
                  <c:v>4693</c:v>
                </c:pt>
                <c:pt idx="211">
                  <c:v>4712</c:v>
                </c:pt>
                <c:pt idx="212">
                  <c:v>4689</c:v>
                </c:pt>
                <c:pt idx="213">
                  <c:v>4647</c:v>
                </c:pt>
                <c:pt idx="214">
                  <c:v>4579</c:v>
                </c:pt>
                <c:pt idx="215">
                  <c:v>4472</c:v>
                </c:pt>
                <c:pt idx="216">
                  <c:v>4454</c:v>
                </c:pt>
                <c:pt idx="217">
                  <c:v>4394</c:v>
                </c:pt>
                <c:pt idx="218">
                  <c:v>4407</c:v>
                </c:pt>
                <c:pt idx="219">
                  <c:v>4411</c:v>
                </c:pt>
                <c:pt idx="220">
                  <c:v>4373</c:v>
                </c:pt>
                <c:pt idx="221">
                  <c:v>4439</c:v>
                </c:pt>
                <c:pt idx="222">
                  <c:v>4426</c:v>
                </c:pt>
                <c:pt idx="223">
                  <c:v>4387</c:v>
                </c:pt>
                <c:pt idx="224">
                  <c:v>4368</c:v>
                </c:pt>
                <c:pt idx="225">
                  <c:v>4337</c:v>
                </c:pt>
                <c:pt idx="226">
                  <c:v>4336</c:v>
                </c:pt>
                <c:pt idx="227">
                  <c:v>4364</c:v>
                </c:pt>
                <c:pt idx="228">
                  <c:v>4377</c:v>
                </c:pt>
                <c:pt idx="229">
                  <c:v>4392</c:v>
                </c:pt>
                <c:pt idx="230">
                  <c:v>4397</c:v>
                </c:pt>
                <c:pt idx="231">
                  <c:v>4418</c:v>
                </c:pt>
                <c:pt idx="232">
                  <c:v>4414</c:v>
                </c:pt>
                <c:pt idx="233">
                  <c:v>4419</c:v>
                </c:pt>
                <c:pt idx="234">
                  <c:v>4444</c:v>
                </c:pt>
                <c:pt idx="235">
                  <c:v>4465</c:v>
                </c:pt>
                <c:pt idx="236">
                  <c:v>4467</c:v>
                </c:pt>
                <c:pt idx="237">
                  <c:v>4479</c:v>
                </c:pt>
                <c:pt idx="238">
                  <c:v>4529</c:v>
                </c:pt>
                <c:pt idx="239">
                  <c:v>4513</c:v>
                </c:pt>
                <c:pt idx="240">
                  <c:v>4538</c:v>
                </c:pt>
                <c:pt idx="241">
                  <c:v>4551</c:v>
                </c:pt>
                <c:pt idx="242">
                  <c:v>4587</c:v>
                </c:pt>
                <c:pt idx="243">
                  <c:v>4598</c:v>
                </c:pt>
                <c:pt idx="244">
                  <c:v>4626</c:v>
                </c:pt>
                <c:pt idx="245">
                  <c:v>4652</c:v>
                </c:pt>
                <c:pt idx="246">
                  <c:v>4676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692928"/>
        <c:axId val="21925824"/>
      </c:lineChart>
      <c:catAx>
        <c:axId val="277692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925824"/>
        <c:crosses val="autoZero"/>
        <c:auto val="1"/>
        <c:lblAlgn val="ctr"/>
        <c:lblOffset val="100"/>
        <c:tickLblSkip val="25"/>
        <c:noMultiLvlLbl val="0"/>
      </c:catAx>
      <c:valAx>
        <c:axId val="219258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 sz="1400" b="0" dirty="0" smtClean="0"/>
                  <a:t>£</a:t>
                </a:r>
                <a:r>
                  <a:rPr lang="en-GB" sz="1400" b="0" baseline="0" dirty="0" smtClean="0"/>
                  <a:t> </a:t>
                </a:r>
                <a:r>
                  <a:rPr lang="en-GB" sz="1400" b="0" dirty="0" smtClean="0"/>
                  <a:t>Per</a:t>
                </a:r>
                <a:r>
                  <a:rPr lang="en-GB" sz="1400" b="0" baseline="0" dirty="0" smtClean="0"/>
                  <a:t> </a:t>
                </a:r>
                <a:r>
                  <a:rPr lang="en-GB" sz="1400" b="0" dirty="0" smtClean="0"/>
                  <a:t>quarter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7692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63732849720315"/>
          <c:y val="3.93183466563009E-2"/>
          <c:w val="0.83103372282546317"/>
          <c:h val="0.69194930626410456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Total Consumption</c:v>
                </c:pt>
              </c:strCache>
            </c:strRef>
          </c:tx>
          <c:marker>
            <c:symbol val="none"/>
          </c:marker>
          <c:cat>
            <c:strRef>
              <c:f>Sheet6!$F$2:$F$72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Sheet6!$B$2:$B$72</c:f>
              <c:numCache>
                <c:formatCode>_-* #,##0_-;\-* #,##0_-;_-* "-"??_-;_-@_-</c:formatCode>
                <c:ptCount val="71"/>
                <c:pt idx="0">
                  <c:v>201447</c:v>
                </c:pt>
                <c:pt idx="1">
                  <c:v>204968</c:v>
                </c:pt>
                <c:pt idx="2">
                  <c:v>206777</c:v>
                </c:pt>
                <c:pt idx="3">
                  <c:v>209314</c:v>
                </c:pt>
                <c:pt idx="4">
                  <c:v>212982</c:v>
                </c:pt>
                <c:pt idx="5">
                  <c:v>214147</c:v>
                </c:pt>
                <c:pt idx="6">
                  <c:v>216225</c:v>
                </c:pt>
                <c:pt idx="7">
                  <c:v>218334</c:v>
                </c:pt>
                <c:pt idx="8">
                  <c:v>218994</c:v>
                </c:pt>
                <c:pt idx="9">
                  <c:v>220375</c:v>
                </c:pt>
                <c:pt idx="10">
                  <c:v>223595</c:v>
                </c:pt>
                <c:pt idx="11">
                  <c:v>226283</c:v>
                </c:pt>
                <c:pt idx="12">
                  <c:v>227095</c:v>
                </c:pt>
                <c:pt idx="13">
                  <c:v>229891</c:v>
                </c:pt>
                <c:pt idx="14">
                  <c:v>231141</c:v>
                </c:pt>
                <c:pt idx="15">
                  <c:v>232560</c:v>
                </c:pt>
                <c:pt idx="16">
                  <c:v>234840</c:v>
                </c:pt>
                <c:pt idx="17">
                  <c:v>238846</c:v>
                </c:pt>
                <c:pt idx="18">
                  <c:v>240901</c:v>
                </c:pt>
                <c:pt idx="19">
                  <c:v>241670</c:v>
                </c:pt>
                <c:pt idx="20">
                  <c:v>243217</c:v>
                </c:pt>
                <c:pt idx="21">
                  <c:v>246491</c:v>
                </c:pt>
                <c:pt idx="22">
                  <c:v>248008</c:v>
                </c:pt>
                <c:pt idx="23">
                  <c:v>249863</c:v>
                </c:pt>
                <c:pt idx="24">
                  <c:v>252336</c:v>
                </c:pt>
                <c:pt idx="25">
                  <c:v>253972</c:v>
                </c:pt>
                <c:pt idx="26">
                  <c:v>254892</c:v>
                </c:pt>
                <c:pt idx="27">
                  <c:v>257834</c:v>
                </c:pt>
                <c:pt idx="28">
                  <c:v>257040</c:v>
                </c:pt>
                <c:pt idx="29">
                  <c:v>259627</c:v>
                </c:pt>
                <c:pt idx="30">
                  <c:v>261213</c:v>
                </c:pt>
                <c:pt idx="31">
                  <c:v>260336</c:v>
                </c:pt>
                <c:pt idx="32">
                  <c:v>262894</c:v>
                </c:pt>
                <c:pt idx="33">
                  <c:v>264841</c:v>
                </c:pt>
                <c:pt idx="34">
                  <c:v>268553</c:v>
                </c:pt>
                <c:pt idx="35">
                  <c:v>271058</c:v>
                </c:pt>
                <c:pt idx="36">
                  <c:v>269976</c:v>
                </c:pt>
                <c:pt idx="37">
                  <c:v>268723</c:v>
                </c:pt>
                <c:pt idx="38">
                  <c:v>264723</c:v>
                </c:pt>
                <c:pt idx="39">
                  <c:v>259279</c:v>
                </c:pt>
                <c:pt idx="40">
                  <c:v>259350</c:v>
                </c:pt>
                <c:pt idx="41">
                  <c:v>256228</c:v>
                </c:pt>
                <c:pt idx="42">
                  <c:v>258314</c:v>
                </c:pt>
                <c:pt idx="43">
                  <c:v>258850</c:v>
                </c:pt>
                <c:pt idx="44">
                  <c:v>257413</c:v>
                </c:pt>
                <c:pt idx="45">
                  <c:v>262526</c:v>
                </c:pt>
                <c:pt idx="46">
                  <c:v>261259</c:v>
                </c:pt>
                <c:pt idx="47">
                  <c:v>260569</c:v>
                </c:pt>
                <c:pt idx="48">
                  <c:v>259314</c:v>
                </c:pt>
                <c:pt idx="49">
                  <c:v>257869</c:v>
                </c:pt>
                <c:pt idx="50">
                  <c:v>258836</c:v>
                </c:pt>
                <c:pt idx="51">
                  <c:v>260913</c:v>
                </c:pt>
                <c:pt idx="52">
                  <c:v>261881</c:v>
                </c:pt>
                <c:pt idx="53">
                  <c:v>263322</c:v>
                </c:pt>
                <c:pt idx="54">
                  <c:v>264113</c:v>
                </c:pt>
                <c:pt idx="55">
                  <c:v>266389</c:v>
                </c:pt>
                <c:pt idx="56">
                  <c:v>266958</c:v>
                </c:pt>
                <c:pt idx="57">
                  <c:v>267813</c:v>
                </c:pt>
                <c:pt idx="58">
                  <c:v>269295</c:v>
                </c:pt>
                <c:pt idx="59">
                  <c:v>271191</c:v>
                </c:pt>
                <c:pt idx="60">
                  <c:v>271224</c:v>
                </c:pt>
                <c:pt idx="61">
                  <c:v>273118</c:v>
                </c:pt>
                <c:pt idx="62">
                  <c:v>276003</c:v>
                </c:pt>
                <c:pt idx="63">
                  <c:v>275383</c:v>
                </c:pt>
                <c:pt idx="64">
                  <c:v>277062</c:v>
                </c:pt>
                <c:pt idx="65">
                  <c:v>278514</c:v>
                </c:pt>
                <c:pt idx="66">
                  <c:v>280542</c:v>
                </c:pt>
                <c:pt idx="67">
                  <c:v>281688</c:v>
                </c:pt>
                <c:pt idx="68">
                  <c:v>283983</c:v>
                </c:pt>
                <c:pt idx="69">
                  <c:v>286043</c:v>
                </c:pt>
                <c:pt idx="70">
                  <c:v>288140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Durable consumption</c:v>
                </c:pt>
              </c:strCache>
            </c:strRef>
          </c:tx>
          <c:marker>
            <c:symbol val="none"/>
          </c:marker>
          <c:cat>
            <c:strRef>
              <c:f>Sheet6!$F$2:$F$72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Sheet6!$C$2:$C$72</c:f>
              <c:numCache>
                <c:formatCode>_-* #,##0_-;\-* #,##0_-;_-* "-"??_-;_-@_-</c:formatCode>
                <c:ptCount val="71"/>
                <c:pt idx="0">
                  <c:v>12373</c:v>
                </c:pt>
                <c:pt idx="1">
                  <c:v>13026</c:v>
                </c:pt>
                <c:pt idx="2">
                  <c:v>13051</c:v>
                </c:pt>
                <c:pt idx="3">
                  <c:v>13323</c:v>
                </c:pt>
                <c:pt idx="4">
                  <c:v>13738</c:v>
                </c:pt>
                <c:pt idx="5">
                  <c:v>14088</c:v>
                </c:pt>
                <c:pt idx="6">
                  <c:v>14185</c:v>
                </c:pt>
                <c:pt idx="7">
                  <c:v>14863</c:v>
                </c:pt>
                <c:pt idx="8">
                  <c:v>15575</c:v>
                </c:pt>
                <c:pt idx="9">
                  <c:v>15548</c:v>
                </c:pt>
                <c:pt idx="10">
                  <c:v>15954</c:v>
                </c:pt>
                <c:pt idx="11">
                  <c:v>16336</c:v>
                </c:pt>
                <c:pt idx="12">
                  <c:v>16485</c:v>
                </c:pt>
                <c:pt idx="13">
                  <c:v>16641</c:v>
                </c:pt>
                <c:pt idx="14">
                  <c:v>16678</c:v>
                </c:pt>
                <c:pt idx="15">
                  <c:v>16854</c:v>
                </c:pt>
                <c:pt idx="16">
                  <c:v>17285</c:v>
                </c:pt>
                <c:pt idx="17">
                  <c:v>18093</c:v>
                </c:pt>
                <c:pt idx="18">
                  <c:v>18415</c:v>
                </c:pt>
                <c:pt idx="19">
                  <c:v>18198</c:v>
                </c:pt>
                <c:pt idx="20">
                  <c:v>18526</c:v>
                </c:pt>
                <c:pt idx="21">
                  <c:v>18422</c:v>
                </c:pt>
                <c:pt idx="22">
                  <c:v>18941</c:v>
                </c:pt>
                <c:pt idx="23">
                  <c:v>18930</c:v>
                </c:pt>
                <c:pt idx="24">
                  <c:v>19217</c:v>
                </c:pt>
                <c:pt idx="25">
                  <c:v>19493</c:v>
                </c:pt>
                <c:pt idx="26">
                  <c:v>20088</c:v>
                </c:pt>
                <c:pt idx="27">
                  <c:v>20193</c:v>
                </c:pt>
                <c:pt idx="28">
                  <c:v>20805</c:v>
                </c:pt>
                <c:pt idx="29">
                  <c:v>21166</c:v>
                </c:pt>
                <c:pt idx="30">
                  <c:v>21159</c:v>
                </c:pt>
                <c:pt idx="31">
                  <c:v>20935</c:v>
                </c:pt>
                <c:pt idx="32">
                  <c:v>21351</c:v>
                </c:pt>
                <c:pt idx="33">
                  <c:v>22145</c:v>
                </c:pt>
                <c:pt idx="34">
                  <c:v>22863</c:v>
                </c:pt>
                <c:pt idx="35">
                  <c:v>23537</c:v>
                </c:pt>
                <c:pt idx="36">
                  <c:v>23690</c:v>
                </c:pt>
                <c:pt idx="37">
                  <c:v>23550</c:v>
                </c:pt>
                <c:pt idx="38">
                  <c:v>22792</c:v>
                </c:pt>
                <c:pt idx="39">
                  <c:v>21910</c:v>
                </c:pt>
                <c:pt idx="40">
                  <c:v>21183</c:v>
                </c:pt>
                <c:pt idx="41">
                  <c:v>21629</c:v>
                </c:pt>
                <c:pt idx="42">
                  <c:v>22920</c:v>
                </c:pt>
                <c:pt idx="43">
                  <c:v>23802</c:v>
                </c:pt>
                <c:pt idx="44">
                  <c:v>22097</c:v>
                </c:pt>
                <c:pt idx="45">
                  <c:v>21839</c:v>
                </c:pt>
                <c:pt idx="46">
                  <c:v>21550</c:v>
                </c:pt>
                <c:pt idx="47">
                  <c:v>22266</c:v>
                </c:pt>
                <c:pt idx="48">
                  <c:v>22086</c:v>
                </c:pt>
                <c:pt idx="49">
                  <c:v>21678</c:v>
                </c:pt>
                <c:pt idx="50">
                  <c:v>22140</c:v>
                </c:pt>
                <c:pt idx="51">
                  <c:v>22532</c:v>
                </c:pt>
                <c:pt idx="52">
                  <c:v>22527</c:v>
                </c:pt>
                <c:pt idx="53">
                  <c:v>22856</c:v>
                </c:pt>
                <c:pt idx="54">
                  <c:v>23097</c:v>
                </c:pt>
                <c:pt idx="55">
                  <c:v>23697</c:v>
                </c:pt>
                <c:pt idx="56">
                  <c:v>23249</c:v>
                </c:pt>
                <c:pt idx="57">
                  <c:v>24572</c:v>
                </c:pt>
                <c:pt idx="58">
                  <c:v>25041</c:v>
                </c:pt>
                <c:pt idx="59">
                  <c:v>25089</c:v>
                </c:pt>
                <c:pt idx="60">
                  <c:v>25713</c:v>
                </c:pt>
                <c:pt idx="61">
                  <c:v>26165</c:v>
                </c:pt>
                <c:pt idx="62">
                  <c:v>26437</c:v>
                </c:pt>
                <c:pt idx="63">
                  <c:v>26607</c:v>
                </c:pt>
                <c:pt idx="64">
                  <c:v>27343</c:v>
                </c:pt>
                <c:pt idx="65">
                  <c:v>27891</c:v>
                </c:pt>
                <c:pt idx="66">
                  <c:v>28587</c:v>
                </c:pt>
                <c:pt idx="67">
                  <c:v>29161</c:v>
                </c:pt>
                <c:pt idx="68">
                  <c:v>29843</c:v>
                </c:pt>
                <c:pt idx="69">
                  <c:v>29730</c:v>
                </c:pt>
                <c:pt idx="70">
                  <c:v>30117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Sheet6!$D$1</c:f>
              <c:strCache>
                <c:ptCount val="1"/>
                <c:pt idx="0">
                  <c:v>Non-durable consumption</c:v>
                </c:pt>
              </c:strCache>
            </c:strRef>
          </c:tx>
          <c:marker>
            <c:symbol val="none"/>
          </c:marker>
          <c:cat>
            <c:strRef>
              <c:f>Sheet6!$F$2:$F$72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Sheet6!$D$2:$D$72</c:f>
              <c:numCache>
                <c:formatCode>_-* #,##0_-;\-* #,##0_-;_-* "-"??_-;_-@_-</c:formatCode>
                <c:ptCount val="71"/>
                <c:pt idx="0">
                  <c:v>189074</c:v>
                </c:pt>
                <c:pt idx="1">
                  <c:v>191942</c:v>
                </c:pt>
                <c:pt idx="2">
                  <c:v>193726</c:v>
                </c:pt>
                <c:pt idx="3">
                  <c:v>195991</c:v>
                </c:pt>
                <c:pt idx="4">
                  <c:v>199244</c:v>
                </c:pt>
                <c:pt idx="5">
                  <c:v>200059</c:v>
                </c:pt>
                <c:pt idx="6">
                  <c:v>202040</c:v>
                </c:pt>
                <c:pt idx="7">
                  <c:v>203471</c:v>
                </c:pt>
                <c:pt idx="8">
                  <c:v>203419</c:v>
                </c:pt>
                <c:pt idx="9">
                  <c:v>204827</c:v>
                </c:pt>
                <c:pt idx="10">
                  <c:v>207641</c:v>
                </c:pt>
                <c:pt idx="11">
                  <c:v>209947</c:v>
                </c:pt>
                <c:pt idx="12">
                  <c:v>210610</c:v>
                </c:pt>
                <c:pt idx="13">
                  <c:v>213250</c:v>
                </c:pt>
                <c:pt idx="14">
                  <c:v>214463</c:v>
                </c:pt>
                <c:pt idx="15">
                  <c:v>215706</c:v>
                </c:pt>
                <c:pt idx="16">
                  <c:v>217555</c:v>
                </c:pt>
                <c:pt idx="17">
                  <c:v>220753</c:v>
                </c:pt>
                <c:pt idx="18">
                  <c:v>222486</c:v>
                </c:pt>
                <c:pt idx="19">
                  <c:v>223472</c:v>
                </c:pt>
                <c:pt idx="20">
                  <c:v>224691</c:v>
                </c:pt>
                <c:pt idx="21">
                  <c:v>228069</c:v>
                </c:pt>
                <c:pt idx="22">
                  <c:v>229067</c:v>
                </c:pt>
                <c:pt idx="23">
                  <c:v>230933</c:v>
                </c:pt>
                <c:pt idx="24">
                  <c:v>233119</c:v>
                </c:pt>
                <c:pt idx="25">
                  <c:v>234479</c:v>
                </c:pt>
                <c:pt idx="26">
                  <c:v>234804</c:v>
                </c:pt>
                <c:pt idx="27">
                  <c:v>237641</c:v>
                </c:pt>
                <c:pt idx="28">
                  <c:v>236235</c:v>
                </c:pt>
                <c:pt idx="29">
                  <c:v>238461</c:v>
                </c:pt>
                <c:pt idx="30">
                  <c:v>240054</c:v>
                </c:pt>
                <c:pt idx="31">
                  <c:v>239401</c:v>
                </c:pt>
                <c:pt idx="32">
                  <c:v>241543</c:v>
                </c:pt>
                <c:pt idx="33">
                  <c:v>242696</c:v>
                </c:pt>
                <c:pt idx="34">
                  <c:v>245690</c:v>
                </c:pt>
                <c:pt idx="35">
                  <c:v>247521</c:v>
                </c:pt>
                <c:pt idx="36">
                  <c:v>246286</c:v>
                </c:pt>
                <c:pt idx="37">
                  <c:v>245173</c:v>
                </c:pt>
                <c:pt idx="38">
                  <c:v>241931</c:v>
                </c:pt>
                <c:pt idx="39">
                  <c:v>237369</c:v>
                </c:pt>
                <c:pt idx="40">
                  <c:v>238167</c:v>
                </c:pt>
                <c:pt idx="41">
                  <c:v>234599</c:v>
                </c:pt>
                <c:pt idx="42">
                  <c:v>235394</c:v>
                </c:pt>
                <c:pt idx="43">
                  <c:v>235048</c:v>
                </c:pt>
                <c:pt idx="44">
                  <c:v>235316</c:v>
                </c:pt>
                <c:pt idx="45">
                  <c:v>240687</c:v>
                </c:pt>
                <c:pt idx="46">
                  <c:v>239709</c:v>
                </c:pt>
                <c:pt idx="47">
                  <c:v>238303</c:v>
                </c:pt>
                <c:pt idx="48">
                  <c:v>237228</c:v>
                </c:pt>
                <c:pt idx="49">
                  <c:v>236191</c:v>
                </c:pt>
                <c:pt idx="50">
                  <c:v>236696</c:v>
                </c:pt>
                <c:pt idx="51">
                  <c:v>238381</c:v>
                </c:pt>
                <c:pt idx="52">
                  <c:v>239354</c:v>
                </c:pt>
                <c:pt idx="53">
                  <c:v>240466</c:v>
                </c:pt>
                <c:pt idx="54">
                  <c:v>241016</c:v>
                </c:pt>
                <c:pt idx="55">
                  <c:v>242692</c:v>
                </c:pt>
                <c:pt idx="56">
                  <c:v>243709</c:v>
                </c:pt>
                <c:pt idx="57">
                  <c:v>243241</c:v>
                </c:pt>
                <c:pt idx="58">
                  <c:v>244254</c:v>
                </c:pt>
                <c:pt idx="59">
                  <c:v>246102</c:v>
                </c:pt>
                <c:pt idx="60">
                  <c:v>245511</c:v>
                </c:pt>
                <c:pt idx="61">
                  <c:v>246953</c:v>
                </c:pt>
                <c:pt idx="62">
                  <c:v>249566</c:v>
                </c:pt>
                <c:pt idx="63">
                  <c:v>248776</c:v>
                </c:pt>
                <c:pt idx="64">
                  <c:v>249719</c:v>
                </c:pt>
                <c:pt idx="65">
                  <c:v>250623</c:v>
                </c:pt>
                <c:pt idx="66">
                  <c:v>251955</c:v>
                </c:pt>
                <c:pt idx="67">
                  <c:v>252527</c:v>
                </c:pt>
                <c:pt idx="68">
                  <c:v>254140</c:v>
                </c:pt>
                <c:pt idx="69">
                  <c:v>256313</c:v>
                </c:pt>
                <c:pt idx="70">
                  <c:v>258023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Sheet6!$E$1</c:f>
              <c:strCache>
                <c:ptCount val="1"/>
                <c:pt idx="0">
                  <c:v>Real households disposable income</c:v>
                </c:pt>
              </c:strCache>
            </c:strRef>
          </c:tx>
          <c:marker>
            <c:symbol val="none"/>
          </c:marker>
          <c:cat>
            <c:strRef>
              <c:f>Sheet6!$F$2:$F$72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Sheet6!$E$2:$E$72</c:f>
              <c:numCache>
                <c:formatCode>General</c:formatCode>
                <c:ptCount val="71"/>
                <c:pt idx="0">
                  <c:v>215731</c:v>
                </c:pt>
                <c:pt idx="1">
                  <c:v>228303</c:v>
                </c:pt>
                <c:pt idx="2">
                  <c:v>227002</c:v>
                </c:pt>
                <c:pt idx="3">
                  <c:v>231204</c:v>
                </c:pt>
                <c:pt idx="4">
                  <c:v>232868</c:v>
                </c:pt>
                <c:pt idx="5">
                  <c:v>236633</c:v>
                </c:pt>
                <c:pt idx="6">
                  <c:v>242917</c:v>
                </c:pt>
                <c:pt idx="7">
                  <c:v>244637</c:v>
                </c:pt>
                <c:pt idx="8">
                  <c:v>247572</c:v>
                </c:pt>
                <c:pt idx="9">
                  <c:v>247679</c:v>
                </c:pt>
                <c:pt idx="10">
                  <c:v>251730</c:v>
                </c:pt>
                <c:pt idx="11">
                  <c:v>255356</c:v>
                </c:pt>
                <c:pt idx="12">
                  <c:v>253966</c:v>
                </c:pt>
                <c:pt idx="13">
                  <c:v>257609</c:v>
                </c:pt>
                <c:pt idx="14">
                  <c:v>257315</c:v>
                </c:pt>
                <c:pt idx="15">
                  <c:v>257350</c:v>
                </c:pt>
                <c:pt idx="16">
                  <c:v>259414</c:v>
                </c:pt>
                <c:pt idx="17">
                  <c:v>263505</c:v>
                </c:pt>
                <c:pt idx="18">
                  <c:v>263102</c:v>
                </c:pt>
                <c:pt idx="19">
                  <c:v>266042</c:v>
                </c:pt>
                <c:pt idx="20">
                  <c:v>262650</c:v>
                </c:pt>
                <c:pt idx="21">
                  <c:v>267365</c:v>
                </c:pt>
                <c:pt idx="22">
                  <c:v>269799</c:v>
                </c:pt>
                <c:pt idx="23">
                  <c:v>267439</c:v>
                </c:pt>
                <c:pt idx="24">
                  <c:v>267406</c:v>
                </c:pt>
                <c:pt idx="25">
                  <c:v>272137</c:v>
                </c:pt>
                <c:pt idx="26">
                  <c:v>273654</c:v>
                </c:pt>
                <c:pt idx="27">
                  <c:v>275064</c:v>
                </c:pt>
                <c:pt idx="28">
                  <c:v>271501</c:v>
                </c:pt>
                <c:pt idx="29">
                  <c:v>277059</c:v>
                </c:pt>
                <c:pt idx="30">
                  <c:v>280063</c:v>
                </c:pt>
                <c:pt idx="31">
                  <c:v>277281</c:v>
                </c:pt>
                <c:pt idx="32">
                  <c:v>280152</c:v>
                </c:pt>
                <c:pt idx="33">
                  <c:v>282031</c:v>
                </c:pt>
                <c:pt idx="34">
                  <c:v>286586</c:v>
                </c:pt>
                <c:pt idx="35">
                  <c:v>287226</c:v>
                </c:pt>
                <c:pt idx="36">
                  <c:v>279740</c:v>
                </c:pt>
                <c:pt idx="37">
                  <c:v>283802</c:v>
                </c:pt>
                <c:pt idx="38">
                  <c:v>280416</c:v>
                </c:pt>
                <c:pt idx="39">
                  <c:v>282296</c:v>
                </c:pt>
                <c:pt idx="40">
                  <c:v>278255</c:v>
                </c:pt>
                <c:pt idx="41">
                  <c:v>291367</c:v>
                </c:pt>
                <c:pt idx="42">
                  <c:v>289694</c:v>
                </c:pt>
                <c:pt idx="43">
                  <c:v>292090</c:v>
                </c:pt>
                <c:pt idx="44">
                  <c:v>290879</c:v>
                </c:pt>
                <c:pt idx="45">
                  <c:v>289116</c:v>
                </c:pt>
                <c:pt idx="46">
                  <c:v>292870</c:v>
                </c:pt>
                <c:pt idx="47">
                  <c:v>289813</c:v>
                </c:pt>
                <c:pt idx="48">
                  <c:v>284583</c:v>
                </c:pt>
                <c:pt idx="49">
                  <c:v>285702</c:v>
                </c:pt>
                <c:pt idx="50">
                  <c:v>285140</c:v>
                </c:pt>
                <c:pt idx="51">
                  <c:v>283104</c:v>
                </c:pt>
                <c:pt idx="52">
                  <c:v>285501</c:v>
                </c:pt>
                <c:pt idx="53">
                  <c:v>292806</c:v>
                </c:pt>
                <c:pt idx="54">
                  <c:v>293003</c:v>
                </c:pt>
                <c:pt idx="55">
                  <c:v>291755</c:v>
                </c:pt>
                <c:pt idx="56">
                  <c:v>284802</c:v>
                </c:pt>
                <c:pt idx="57">
                  <c:v>291670</c:v>
                </c:pt>
                <c:pt idx="58">
                  <c:v>293721</c:v>
                </c:pt>
                <c:pt idx="59">
                  <c:v>291349</c:v>
                </c:pt>
                <c:pt idx="60">
                  <c:v>289135</c:v>
                </c:pt>
                <c:pt idx="61">
                  <c:v>295571</c:v>
                </c:pt>
                <c:pt idx="62">
                  <c:v>294641</c:v>
                </c:pt>
                <c:pt idx="63">
                  <c:v>299828</c:v>
                </c:pt>
                <c:pt idx="64">
                  <c:v>299577</c:v>
                </c:pt>
                <c:pt idx="65">
                  <c:v>303971</c:v>
                </c:pt>
                <c:pt idx="66">
                  <c:v>309360</c:v>
                </c:pt>
                <c:pt idx="67">
                  <c:v>309207</c:v>
                </c:pt>
                <c:pt idx="68">
                  <c:v>309589</c:v>
                </c:pt>
                <c:pt idx="69">
                  <c:v>312183</c:v>
                </c:pt>
                <c:pt idx="70">
                  <c:v>310245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025728"/>
        <c:axId val="271575872"/>
      </c:lineChart>
      <c:catAx>
        <c:axId val="2780257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71575872"/>
        <c:crosses val="autoZero"/>
        <c:auto val="1"/>
        <c:lblAlgn val="ctr"/>
        <c:lblOffset val="100"/>
        <c:tickLblSkip val="8"/>
        <c:noMultiLvlLbl val="0"/>
      </c:catAx>
      <c:valAx>
        <c:axId val="2715758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/>
                  <a:t>£ million constant prices</a:t>
                </a:r>
              </a:p>
            </c:rich>
          </c:tx>
          <c:overlay val="0"/>
        </c:title>
        <c:numFmt formatCode="_-* #,##0_-;\-* #,##0_-;_-* &quot;-&quot;??_-;_-@_-" sourceLinked="1"/>
        <c:majorTickMark val="out"/>
        <c:minorTickMark val="none"/>
        <c:tickLblPos val="nextTo"/>
        <c:crossAx val="278025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7749209920188549E-2"/>
          <c:y val="0.84123365279269235"/>
          <c:w val="0.96255794556292706"/>
          <c:h val="0.133976620694597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Real!$J$2:$J$72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Real!$C$2:$C$72</c:f>
              <c:numCache>
                <c:formatCode>General</c:formatCode>
                <c:ptCount val="71"/>
                <c:pt idx="0">
                  <c:v>0.93378791179756271</c:v>
                </c:pt>
                <c:pt idx="1">
                  <c:v>0.89778934135775701</c:v>
                </c:pt>
                <c:pt idx="2">
                  <c:v>0.91090386868838158</c:v>
                </c:pt>
                <c:pt idx="3">
                  <c:v>0.90532170723689898</c:v>
                </c:pt>
                <c:pt idx="4">
                  <c:v>0.91460398165484313</c:v>
                </c:pt>
                <c:pt idx="5">
                  <c:v>0.90497521478407494</c:v>
                </c:pt>
                <c:pt idx="6">
                  <c:v>0.89011884717825429</c:v>
                </c:pt>
                <c:pt idx="7">
                  <c:v>0.89248151342601489</c:v>
                </c:pt>
                <c:pt idx="8">
                  <c:v>0.88456691386748099</c:v>
                </c:pt>
                <c:pt idx="9">
                  <c:v>0.88976053682387279</c:v>
                </c:pt>
                <c:pt idx="10">
                  <c:v>0.88823342470106859</c:v>
                </c:pt>
                <c:pt idx="11">
                  <c:v>0.88614718275662208</c:v>
                </c:pt>
                <c:pt idx="12">
                  <c:v>0.89419449847617394</c:v>
                </c:pt>
                <c:pt idx="13">
                  <c:v>0.89240282754096323</c:v>
                </c:pt>
                <c:pt idx="14">
                  <c:v>0.89828031789829588</c:v>
                </c:pt>
                <c:pt idx="15">
                  <c:v>0.90367204196619388</c:v>
                </c:pt>
                <c:pt idx="16">
                  <c:v>0.90527111104258062</c:v>
                </c:pt>
                <c:pt idx="17">
                  <c:v>0.9064192330316313</c:v>
                </c:pt>
                <c:pt idx="18">
                  <c:v>0.91561827732210321</c:v>
                </c:pt>
                <c:pt idx="19">
                  <c:v>0.90839040452259423</c:v>
                </c:pt>
                <c:pt idx="20">
                  <c:v>0.92601180277936412</c:v>
                </c:pt>
                <c:pt idx="21">
                  <c:v>0.92192695378976308</c:v>
                </c:pt>
                <c:pt idx="22">
                  <c:v>0.91923246565035455</c:v>
                </c:pt>
                <c:pt idx="23">
                  <c:v>0.93428034056364251</c:v>
                </c:pt>
                <c:pt idx="24">
                  <c:v>0.94364374770947546</c:v>
                </c:pt>
                <c:pt idx="25">
                  <c:v>0.93325053190121154</c:v>
                </c:pt>
                <c:pt idx="26">
                  <c:v>0.93143897037865331</c:v>
                </c:pt>
                <c:pt idx="27">
                  <c:v>0.93736003257423728</c:v>
                </c:pt>
                <c:pt idx="28">
                  <c:v>0.94673684443151218</c:v>
                </c:pt>
                <c:pt idx="29">
                  <c:v>0.93708199336603393</c:v>
                </c:pt>
                <c:pt idx="30">
                  <c:v>0.93269371534261936</c:v>
                </c:pt>
                <c:pt idx="31">
                  <c:v>0.93888870856640017</c:v>
                </c:pt>
                <c:pt idx="32">
                  <c:v>0.93839772694822809</c:v>
                </c:pt>
                <c:pt idx="33">
                  <c:v>0.93904925345086177</c:v>
                </c:pt>
                <c:pt idx="34">
                  <c:v>0.93707647966055563</c:v>
                </c:pt>
                <c:pt idx="35">
                  <c:v>0.94370983128268338</c:v>
                </c:pt>
                <c:pt idx="36">
                  <c:v>0.96509616072066917</c:v>
                </c:pt>
                <c:pt idx="37">
                  <c:v>0.94686788676612565</c:v>
                </c:pt>
                <c:pt idx="38">
                  <c:v>0.94403671687778157</c:v>
                </c:pt>
                <c:pt idx="39">
                  <c:v>0.91846501544478132</c:v>
                </c:pt>
                <c:pt idx="40">
                  <c:v>0.93205872311369065</c:v>
                </c:pt>
                <c:pt idx="41">
                  <c:v>0.87939952019274659</c:v>
                </c:pt>
                <c:pt idx="42">
                  <c:v>0.89167880591244553</c:v>
                </c:pt>
                <c:pt idx="43">
                  <c:v>0.88619945907083431</c:v>
                </c:pt>
                <c:pt idx="44">
                  <c:v>0.88494872438367844</c:v>
                </c:pt>
                <c:pt idx="45">
                  <c:v>0.90802999488094749</c:v>
                </c:pt>
                <c:pt idx="46">
                  <c:v>0.89206473862123126</c:v>
                </c:pt>
                <c:pt idx="47">
                  <c:v>0.89909355342928021</c:v>
                </c:pt>
                <c:pt idx="48">
                  <c:v>0.91120692381484492</c:v>
                </c:pt>
                <c:pt idx="49">
                  <c:v>0.90258031095337099</c:v>
                </c:pt>
                <c:pt idx="50">
                  <c:v>0.90775057866311282</c:v>
                </c:pt>
                <c:pt idx="51">
                  <c:v>0.92161537809426919</c:v>
                </c:pt>
                <c:pt idx="52">
                  <c:v>0.91726824074171365</c:v>
                </c:pt>
                <c:pt idx="53">
                  <c:v>0.89930534210364543</c:v>
                </c:pt>
                <c:pt idx="54">
                  <c:v>0.90140032695910965</c:v>
                </c:pt>
                <c:pt idx="55">
                  <c:v>0.913057188394372</c:v>
                </c:pt>
                <c:pt idx="56">
                  <c:v>0.93734594560431461</c:v>
                </c:pt>
                <c:pt idx="57">
                  <c:v>0.91820550622278607</c:v>
                </c:pt>
                <c:pt idx="58">
                  <c:v>0.91683944968184095</c:v>
                </c:pt>
                <c:pt idx="59">
                  <c:v>0.93081150098335674</c:v>
                </c:pt>
                <c:pt idx="60">
                  <c:v>0.93805315855915061</c:v>
                </c:pt>
                <c:pt idx="61">
                  <c:v>0.92403517259812362</c:v>
                </c:pt>
                <c:pt idx="62">
                  <c:v>0.9367433588672317</c:v>
                </c:pt>
                <c:pt idx="63">
                  <c:v>0.91846992275571326</c:v>
                </c:pt>
                <c:pt idx="64">
                  <c:v>0.92484403008241622</c:v>
                </c:pt>
                <c:pt idx="65">
                  <c:v>0.91625187929111662</c:v>
                </c:pt>
                <c:pt idx="66">
                  <c:v>0.90684639255236621</c:v>
                </c:pt>
                <c:pt idx="67">
                  <c:v>0.91100136801560117</c:v>
                </c:pt>
                <c:pt idx="68">
                  <c:v>0.91729034300314283</c:v>
                </c:pt>
                <c:pt idx="69">
                  <c:v>0.91626706130698976</c:v>
                </c:pt>
                <c:pt idx="70">
                  <c:v>0.92874985898241713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084608"/>
        <c:axId val="271579328"/>
      </c:lineChart>
      <c:catAx>
        <c:axId val="278084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271579328"/>
        <c:crosses val="autoZero"/>
        <c:auto val="1"/>
        <c:lblAlgn val="ctr"/>
        <c:lblOffset val="100"/>
        <c:tickLblSkip val="8"/>
        <c:noMultiLvlLbl val="0"/>
      </c:catAx>
      <c:valAx>
        <c:axId val="2715793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sz="1400" b="0" dirty="0" smtClean="0"/>
                  <a:t>Ratio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8084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Real!$J$2:$J$72</c:f>
              <c:strCache>
                <c:ptCount val="71"/>
                <c:pt idx="0">
                  <c:v>1999</c:v>
                </c:pt>
                <c:pt idx="1">
                  <c:v>1999</c:v>
                </c:pt>
                <c:pt idx="2">
                  <c:v>1999</c:v>
                </c:pt>
                <c:pt idx="3">
                  <c:v>1999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2001</c:v>
                </c:pt>
                <c:pt idx="9">
                  <c:v>2001</c:v>
                </c:pt>
                <c:pt idx="10">
                  <c:v>2001</c:v>
                </c:pt>
                <c:pt idx="11">
                  <c:v>2001</c:v>
                </c:pt>
                <c:pt idx="12">
                  <c:v>2002</c:v>
                </c:pt>
                <c:pt idx="13">
                  <c:v>2002</c:v>
                </c:pt>
                <c:pt idx="14">
                  <c:v>2002</c:v>
                </c:pt>
                <c:pt idx="15">
                  <c:v>2002</c:v>
                </c:pt>
                <c:pt idx="16">
                  <c:v>2003</c:v>
                </c:pt>
                <c:pt idx="17">
                  <c:v>2003</c:v>
                </c:pt>
                <c:pt idx="18">
                  <c:v>2003</c:v>
                </c:pt>
                <c:pt idx="19">
                  <c:v>2003</c:v>
                </c:pt>
                <c:pt idx="20">
                  <c:v>2004</c:v>
                </c:pt>
                <c:pt idx="21">
                  <c:v>2004</c:v>
                </c:pt>
                <c:pt idx="22">
                  <c:v>2004</c:v>
                </c:pt>
                <c:pt idx="23">
                  <c:v>2004</c:v>
                </c:pt>
                <c:pt idx="24">
                  <c:v>2005</c:v>
                </c:pt>
                <c:pt idx="25">
                  <c:v>2005</c:v>
                </c:pt>
                <c:pt idx="26">
                  <c:v>2005</c:v>
                </c:pt>
                <c:pt idx="27">
                  <c:v>2005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2007</c:v>
                </c:pt>
                <c:pt idx="33">
                  <c:v>2007</c:v>
                </c:pt>
                <c:pt idx="34">
                  <c:v>2007</c:v>
                </c:pt>
                <c:pt idx="35">
                  <c:v>2007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2009</c:v>
                </c:pt>
                <c:pt idx="41">
                  <c:v>2009</c:v>
                </c:pt>
                <c:pt idx="42">
                  <c:v>2009</c:v>
                </c:pt>
                <c:pt idx="43">
                  <c:v>2009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2012</c:v>
                </c:pt>
                <c:pt idx="53">
                  <c:v>2012</c:v>
                </c:pt>
                <c:pt idx="54">
                  <c:v>2012</c:v>
                </c:pt>
                <c:pt idx="55">
                  <c:v>2012</c:v>
                </c:pt>
                <c:pt idx="56">
                  <c:v>2013</c:v>
                </c:pt>
                <c:pt idx="57">
                  <c:v>2013</c:v>
                </c:pt>
                <c:pt idx="58">
                  <c:v>2013</c:v>
                </c:pt>
                <c:pt idx="59">
                  <c:v>2013</c:v>
                </c:pt>
                <c:pt idx="60">
                  <c:v>2014</c:v>
                </c:pt>
                <c:pt idx="61">
                  <c:v>2014</c:v>
                </c:pt>
                <c:pt idx="62">
                  <c:v>2014</c:v>
                </c:pt>
                <c:pt idx="63">
                  <c:v>2014</c:v>
                </c:pt>
                <c:pt idx="64">
                  <c:v>2015</c:v>
                </c:pt>
                <c:pt idx="65">
                  <c:v>2015</c:v>
                </c:pt>
                <c:pt idx="66">
                  <c:v>2015</c:v>
                </c:pt>
                <c:pt idx="67">
                  <c:v>2015</c:v>
                </c:pt>
                <c:pt idx="68">
                  <c:v>2016</c:v>
                </c:pt>
                <c:pt idx="69">
                  <c:v>2016</c:v>
                </c:pt>
                <c:pt idx="70">
                  <c:v>2016</c:v>
                </c:pt>
              </c:strCache>
            </c:strRef>
          </c:cat>
          <c:val>
            <c:numRef>
              <c:f>Real!$B$2:$B$72</c:f>
              <c:numCache>
                <c:formatCode>General</c:formatCode>
                <c:ptCount val="71"/>
                <c:pt idx="0">
                  <c:v>0.93857937819873216</c:v>
                </c:pt>
                <c:pt idx="1">
                  <c:v>0.93644861636938448</c:v>
                </c:pt>
                <c:pt idx="2">
                  <c:v>0.93688369596231691</c:v>
                </c:pt>
                <c:pt idx="3">
                  <c:v>0.93634921696589812</c:v>
                </c:pt>
                <c:pt idx="4">
                  <c:v>0.93549689645134326</c:v>
                </c:pt>
                <c:pt idx="5">
                  <c:v>0.93421341415009318</c:v>
                </c:pt>
                <c:pt idx="6">
                  <c:v>0.93439704012024516</c:v>
                </c:pt>
                <c:pt idx="7">
                  <c:v>0.93192539870107272</c:v>
                </c:pt>
                <c:pt idx="8">
                  <c:v>0.92887933002730672</c:v>
                </c:pt>
                <c:pt idx="9">
                  <c:v>0.92944753261486102</c:v>
                </c:pt>
                <c:pt idx="10">
                  <c:v>0.9286477783492475</c:v>
                </c:pt>
                <c:pt idx="11">
                  <c:v>0.92780721485926909</c:v>
                </c:pt>
                <c:pt idx="12">
                  <c:v>0.92740923402100439</c:v>
                </c:pt>
                <c:pt idx="13">
                  <c:v>0.92761352119047724</c:v>
                </c:pt>
                <c:pt idx="14">
                  <c:v>0.92784490851904244</c:v>
                </c:pt>
                <c:pt idx="15">
                  <c:v>0.92752837977296176</c:v>
                </c:pt>
                <c:pt idx="16">
                  <c:v>0.92639669562255156</c:v>
                </c:pt>
                <c:pt idx="17">
                  <c:v>0.9242482603853529</c:v>
                </c:pt>
                <c:pt idx="18">
                  <c:v>0.92355781005475279</c:v>
                </c:pt>
                <c:pt idx="19">
                  <c:v>0.92469896966938392</c:v>
                </c:pt>
                <c:pt idx="20">
                  <c:v>0.92382933758742192</c:v>
                </c:pt>
                <c:pt idx="21">
                  <c:v>0.92526299134654</c:v>
                </c:pt>
                <c:pt idx="22">
                  <c:v>0.92362746363020543</c:v>
                </c:pt>
                <c:pt idx="23">
                  <c:v>0.92423848268851327</c:v>
                </c:pt>
                <c:pt idx="24">
                  <c:v>0.92384360535159471</c:v>
                </c:pt>
                <c:pt idx="25">
                  <c:v>0.92324744460019215</c:v>
                </c:pt>
                <c:pt idx="26">
                  <c:v>0.92119015112282854</c:v>
                </c:pt>
                <c:pt idx="27">
                  <c:v>0.92168216759620536</c:v>
                </c:pt>
                <c:pt idx="28">
                  <c:v>0.91905929038281975</c:v>
                </c:pt>
                <c:pt idx="29">
                  <c:v>0.91847535117688073</c:v>
                </c:pt>
                <c:pt idx="30">
                  <c:v>0.91899714026484136</c:v>
                </c:pt>
                <c:pt idx="31">
                  <c:v>0.91958469055374592</c:v>
                </c:pt>
                <c:pt idx="32">
                  <c:v>0.91878475735467524</c:v>
                </c:pt>
                <c:pt idx="33">
                  <c:v>0.91638379253967472</c:v>
                </c:pt>
                <c:pt idx="34">
                  <c:v>0.91486596686687549</c:v>
                </c:pt>
                <c:pt idx="35">
                  <c:v>0.91316618583476594</c:v>
                </c:pt>
                <c:pt idx="36">
                  <c:v>0.91225145938898278</c:v>
                </c:pt>
                <c:pt idx="37">
                  <c:v>0.9123632885908538</c:v>
                </c:pt>
                <c:pt idx="38">
                  <c:v>0.91390245653003332</c:v>
                </c:pt>
                <c:pt idx="39">
                  <c:v>0.91549643434292793</c:v>
                </c:pt>
                <c:pt idx="40">
                  <c:v>0.91832272990167729</c:v>
                </c:pt>
                <c:pt idx="41">
                  <c:v>0.91558689916792857</c:v>
                </c:pt>
                <c:pt idx="42">
                  <c:v>0.91127077897442643</c:v>
                </c:pt>
                <c:pt idx="43">
                  <c:v>0.90804713154336492</c:v>
                </c:pt>
                <c:pt idx="44">
                  <c:v>0.91415740463768336</c:v>
                </c:pt>
                <c:pt idx="45">
                  <c:v>0.91681204909228042</c:v>
                </c:pt>
                <c:pt idx="46">
                  <c:v>0.91751480331778046</c:v>
                </c:pt>
                <c:pt idx="47">
                  <c:v>0.91454854568271748</c:v>
                </c:pt>
                <c:pt idx="48">
                  <c:v>0.91482912607880795</c:v>
                </c:pt>
                <c:pt idx="49">
                  <c:v>0.91593405954186036</c:v>
                </c:pt>
                <c:pt idx="50">
                  <c:v>0.9144632122270473</c:v>
                </c:pt>
                <c:pt idx="51">
                  <c:v>0.91364171198828725</c:v>
                </c:pt>
                <c:pt idx="52">
                  <c:v>0.91398001382307226</c:v>
                </c:pt>
                <c:pt idx="53">
                  <c:v>0.91320132765207618</c:v>
                </c:pt>
                <c:pt idx="54">
                  <c:v>0.91254879540196809</c:v>
                </c:pt>
                <c:pt idx="55">
                  <c:v>0.9110436241736708</c:v>
                </c:pt>
                <c:pt idx="56">
                  <c:v>0.91291139430172541</c:v>
                </c:pt>
                <c:pt idx="57">
                  <c:v>0.90824941283656879</c:v>
                </c:pt>
                <c:pt idx="58">
                  <c:v>0.90701275552832394</c:v>
                </c:pt>
                <c:pt idx="59">
                  <c:v>0.907485867893846</c:v>
                </c:pt>
                <c:pt idx="60">
                  <c:v>0.90519644279267319</c:v>
                </c:pt>
                <c:pt idx="61">
                  <c:v>0.90419891768393146</c:v>
                </c:pt>
                <c:pt idx="62">
                  <c:v>0.90421480925931963</c:v>
                </c:pt>
                <c:pt idx="63">
                  <c:v>0.90338183548004047</c:v>
                </c:pt>
                <c:pt idx="64">
                  <c:v>0.90131089792176478</c:v>
                </c:pt>
                <c:pt idx="65">
                  <c:v>0.89985781684224131</c:v>
                </c:pt>
                <c:pt idx="66">
                  <c:v>0.89810081912868667</c:v>
                </c:pt>
                <c:pt idx="67">
                  <c:v>0.89647766323024058</c:v>
                </c:pt>
                <c:pt idx="68">
                  <c:v>0.8949127236489508</c:v>
                </c:pt>
                <c:pt idx="69">
                  <c:v>0.89606457770335224</c:v>
                </c:pt>
                <c:pt idx="70">
                  <c:v>0.89547789269105293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757952"/>
        <c:axId val="276760256"/>
      </c:lineChart>
      <c:catAx>
        <c:axId val="2777579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76760256"/>
        <c:crosses val="autoZero"/>
        <c:auto val="1"/>
        <c:lblAlgn val="ctr"/>
        <c:lblOffset val="100"/>
        <c:tickLblSkip val="8"/>
        <c:noMultiLvlLbl val="0"/>
      </c:catAx>
      <c:valAx>
        <c:axId val="2767602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 dirty="0" smtClean="0"/>
                  <a:t>Ratio</a:t>
                </a:r>
                <a:endParaRPr lang="en-US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7757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 over Y'!$D$1</c:f>
              <c:strCache>
                <c:ptCount val="1"/>
                <c:pt idx="0">
                  <c:v>C/Ydisp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'C over Y'!$A$2:$A$162</c:f>
              <c:numCache>
                <c:formatCode>General</c:formatCode>
                <c:ptCount val="161"/>
                <c:pt idx="0">
                  <c:v>1855</c:v>
                </c:pt>
                <c:pt idx="1">
                  <c:v>1856</c:v>
                </c:pt>
                <c:pt idx="2">
                  <c:v>1857</c:v>
                </c:pt>
                <c:pt idx="3">
                  <c:v>1858</c:v>
                </c:pt>
                <c:pt idx="4">
                  <c:v>1859</c:v>
                </c:pt>
                <c:pt idx="5">
                  <c:v>1860</c:v>
                </c:pt>
                <c:pt idx="6">
                  <c:v>1861</c:v>
                </c:pt>
                <c:pt idx="7">
                  <c:v>1862</c:v>
                </c:pt>
                <c:pt idx="8">
                  <c:v>1863</c:v>
                </c:pt>
                <c:pt idx="9">
                  <c:v>1864</c:v>
                </c:pt>
                <c:pt idx="10">
                  <c:v>1865</c:v>
                </c:pt>
                <c:pt idx="11">
                  <c:v>1866</c:v>
                </c:pt>
                <c:pt idx="12">
                  <c:v>1867</c:v>
                </c:pt>
                <c:pt idx="13">
                  <c:v>1868</c:v>
                </c:pt>
                <c:pt idx="14">
                  <c:v>1869</c:v>
                </c:pt>
                <c:pt idx="15">
                  <c:v>1870</c:v>
                </c:pt>
                <c:pt idx="16">
                  <c:v>1871</c:v>
                </c:pt>
                <c:pt idx="17">
                  <c:v>1872</c:v>
                </c:pt>
                <c:pt idx="18">
                  <c:v>1873</c:v>
                </c:pt>
                <c:pt idx="19">
                  <c:v>1874</c:v>
                </c:pt>
                <c:pt idx="20">
                  <c:v>1875</c:v>
                </c:pt>
                <c:pt idx="21">
                  <c:v>1876</c:v>
                </c:pt>
                <c:pt idx="22">
                  <c:v>1877</c:v>
                </c:pt>
                <c:pt idx="23">
                  <c:v>1878</c:v>
                </c:pt>
                <c:pt idx="24">
                  <c:v>1879</c:v>
                </c:pt>
                <c:pt idx="25">
                  <c:v>1880</c:v>
                </c:pt>
                <c:pt idx="26">
                  <c:v>1881</c:v>
                </c:pt>
                <c:pt idx="27">
                  <c:v>1882</c:v>
                </c:pt>
                <c:pt idx="28">
                  <c:v>1883</c:v>
                </c:pt>
                <c:pt idx="29">
                  <c:v>1884</c:v>
                </c:pt>
                <c:pt idx="30">
                  <c:v>1885</c:v>
                </c:pt>
                <c:pt idx="31">
                  <c:v>1886</c:v>
                </c:pt>
                <c:pt idx="32">
                  <c:v>1887</c:v>
                </c:pt>
                <c:pt idx="33">
                  <c:v>1888</c:v>
                </c:pt>
                <c:pt idx="34">
                  <c:v>1889</c:v>
                </c:pt>
                <c:pt idx="35">
                  <c:v>1890</c:v>
                </c:pt>
                <c:pt idx="36">
                  <c:v>1891</c:v>
                </c:pt>
                <c:pt idx="37">
                  <c:v>1892</c:v>
                </c:pt>
                <c:pt idx="38">
                  <c:v>1893</c:v>
                </c:pt>
                <c:pt idx="39">
                  <c:v>1894</c:v>
                </c:pt>
                <c:pt idx="40">
                  <c:v>1895</c:v>
                </c:pt>
                <c:pt idx="41">
                  <c:v>1896</c:v>
                </c:pt>
                <c:pt idx="42">
                  <c:v>1897</c:v>
                </c:pt>
                <c:pt idx="43">
                  <c:v>1898</c:v>
                </c:pt>
                <c:pt idx="44">
                  <c:v>1899</c:v>
                </c:pt>
                <c:pt idx="45">
                  <c:v>1900</c:v>
                </c:pt>
                <c:pt idx="46">
                  <c:v>1901</c:v>
                </c:pt>
                <c:pt idx="47">
                  <c:v>1902</c:v>
                </c:pt>
                <c:pt idx="48">
                  <c:v>1903</c:v>
                </c:pt>
                <c:pt idx="49">
                  <c:v>1904</c:v>
                </c:pt>
                <c:pt idx="50">
                  <c:v>1905</c:v>
                </c:pt>
                <c:pt idx="51">
                  <c:v>1906</c:v>
                </c:pt>
                <c:pt idx="52">
                  <c:v>1907</c:v>
                </c:pt>
                <c:pt idx="53">
                  <c:v>1908</c:v>
                </c:pt>
                <c:pt idx="54">
                  <c:v>1909</c:v>
                </c:pt>
                <c:pt idx="55">
                  <c:v>1910</c:v>
                </c:pt>
                <c:pt idx="56">
                  <c:v>1911</c:v>
                </c:pt>
                <c:pt idx="57">
                  <c:v>1912</c:v>
                </c:pt>
                <c:pt idx="58">
                  <c:v>1913</c:v>
                </c:pt>
                <c:pt idx="59">
                  <c:v>1914</c:v>
                </c:pt>
                <c:pt idx="60">
                  <c:v>1915</c:v>
                </c:pt>
                <c:pt idx="61">
                  <c:v>1916</c:v>
                </c:pt>
                <c:pt idx="62">
                  <c:v>1917</c:v>
                </c:pt>
                <c:pt idx="63">
                  <c:v>1918</c:v>
                </c:pt>
                <c:pt idx="64">
                  <c:v>1919</c:v>
                </c:pt>
                <c:pt idx="65">
                  <c:v>1920</c:v>
                </c:pt>
                <c:pt idx="66">
                  <c:v>1921</c:v>
                </c:pt>
                <c:pt idx="67">
                  <c:v>1922</c:v>
                </c:pt>
                <c:pt idx="68">
                  <c:v>1923</c:v>
                </c:pt>
                <c:pt idx="69">
                  <c:v>1924</c:v>
                </c:pt>
                <c:pt idx="70">
                  <c:v>1925</c:v>
                </c:pt>
                <c:pt idx="71">
                  <c:v>1926</c:v>
                </c:pt>
                <c:pt idx="72">
                  <c:v>1927</c:v>
                </c:pt>
                <c:pt idx="73">
                  <c:v>1928</c:v>
                </c:pt>
                <c:pt idx="74">
                  <c:v>1929</c:v>
                </c:pt>
                <c:pt idx="75">
                  <c:v>1930</c:v>
                </c:pt>
                <c:pt idx="76">
                  <c:v>1931</c:v>
                </c:pt>
                <c:pt idx="77">
                  <c:v>1932</c:v>
                </c:pt>
                <c:pt idx="78">
                  <c:v>1933</c:v>
                </c:pt>
                <c:pt idx="79">
                  <c:v>1934</c:v>
                </c:pt>
                <c:pt idx="80">
                  <c:v>1935</c:v>
                </c:pt>
                <c:pt idx="81">
                  <c:v>1936</c:v>
                </c:pt>
                <c:pt idx="82">
                  <c:v>1937</c:v>
                </c:pt>
                <c:pt idx="83">
                  <c:v>1938</c:v>
                </c:pt>
                <c:pt idx="84">
                  <c:v>1939</c:v>
                </c:pt>
                <c:pt idx="85">
                  <c:v>1940</c:v>
                </c:pt>
                <c:pt idx="86">
                  <c:v>1941</c:v>
                </c:pt>
                <c:pt idx="87">
                  <c:v>1942</c:v>
                </c:pt>
                <c:pt idx="88">
                  <c:v>1943</c:v>
                </c:pt>
                <c:pt idx="89">
                  <c:v>1944</c:v>
                </c:pt>
                <c:pt idx="90">
                  <c:v>1945</c:v>
                </c:pt>
                <c:pt idx="91">
                  <c:v>1946</c:v>
                </c:pt>
                <c:pt idx="92">
                  <c:v>1947</c:v>
                </c:pt>
                <c:pt idx="93">
                  <c:v>1948</c:v>
                </c:pt>
                <c:pt idx="94">
                  <c:v>1949</c:v>
                </c:pt>
                <c:pt idx="95">
                  <c:v>1950</c:v>
                </c:pt>
                <c:pt idx="96">
                  <c:v>1951</c:v>
                </c:pt>
                <c:pt idx="97">
                  <c:v>1952</c:v>
                </c:pt>
                <c:pt idx="98">
                  <c:v>1953</c:v>
                </c:pt>
                <c:pt idx="99">
                  <c:v>1954</c:v>
                </c:pt>
                <c:pt idx="100">
                  <c:v>1955</c:v>
                </c:pt>
                <c:pt idx="101">
                  <c:v>1956</c:v>
                </c:pt>
                <c:pt idx="102">
                  <c:v>1957</c:v>
                </c:pt>
                <c:pt idx="103">
                  <c:v>1958</c:v>
                </c:pt>
                <c:pt idx="104">
                  <c:v>1959</c:v>
                </c:pt>
                <c:pt idx="105">
                  <c:v>1960</c:v>
                </c:pt>
                <c:pt idx="106">
                  <c:v>1961</c:v>
                </c:pt>
                <c:pt idx="107">
                  <c:v>1962</c:v>
                </c:pt>
                <c:pt idx="108">
                  <c:v>1963</c:v>
                </c:pt>
                <c:pt idx="109">
                  <c:v>1964</c:v>
                </c:pt>
                <c:pt idx="110">
                  <c:v>1965</c:v>
                </c:pt>
                <c:pt idx="111">
                  <c:v>1966</c:v>
                </c:pt>
                <c:pt idx="112">
                  <c:v>1967</c:v>
                </c:pt>
                <c:pt idx="113">
                  <c:v>1968</c:v>
                </c:pt>
                <c:pt idx="114">
                  <c:v>1969</c:v>
                </c:pt>
                <c:pt idx="115">
                  <c:v>1970</c:v>
                </c:pt>
                <c:pt idx="116">
                  <c:v>1971</c:v>
                </c:pt>
                <c:pt idx="117">
                  <c:v>1972</c:v>
                </c:pt>
                <c:pt idx="118">
                  <c:v>1973</c:v>
                </c:pt>
                <c:pt idx="119">
                  <c:v>1974</c:v>
                </c:pt>
                <c:pt idx="120">
                  <c:v>1975</c:v>
                </c:pt>
                <c:pt idx="121">
                  <c:v>1976</c:v>
                </c:pt>
                <c:pt idx="122">
                  <c:v>1977</c:v>
                </c:pt>
                <c:pt idx="123">
                  <c:v>1978</c:v>
                </c:pt>
                <c:pt idx="124">
                  <c:v>1979</c:v>
                </c:pt>
                <c:pt idx="125">
                  <c:v>1980</c:v>
                </c:pt>
                <c:pt idx="126">
                  <c:v>1981</c:v>
                </c:pt>
                <c:pt idx="127">
                  <c:v>1982</c:v>
                </c:pt>
                <c:pt idx="128">
                  <c:v>1983</c:v>
                </c:pt>
                <c:pt idx="129">
                  <c:v>1984</c:v>
                </c:pt>
                <c:pt idx="130">
                  <c:v>1985</c:v>
                </c:pt>
                <c:pt idx="131">
                  <c:v>1986</c:v>
                </c:pt>
                <c:pt idx="132">
                  <c:v>1987</c:v>
                </c:pt>
                <c:pt idx="133">
                  <c:v>1988</c:v>
                </c:pt>
                <c:pt idx="134">
                  <c:v>1989</c:v>
                </c:pt>
                <c:pt idx="135">
                  <c:v>1990</c:v>
                </c:pt>
                <c:pt idx="136">
                  <c:v>1991</c:v>
                </c:pt>
                <c:pt idx="137">
                  <c:v>1992</c:v>
                </c:pt>
                <c:pt idx="138">
                  <c:v>1993</c:v>
                </c:pt>
                <c:pt idx="139">
                  <c:v>1994</c:v>
                </c:pt>
                <c:pt idx="140">
                  <c:v>1995</c:v>
                </c:pt>
                <c:pt idx="141">
                  <c:v>1996</c:v>
                </c:pt>
                <c:pt idx="142">
                  <c:v>1997</c:v>
                </c:pt>
                <c:pt idx="143">
                  <c:v>1998</c:v>
                </c:pt>
                <c:pt idx="144">
                  <c:v>1999</c:v>
                </c:pt>
                <c:pt idx="145">
                  <c:v>2000</c:v>
                </c:pt>
                <c:pt idx="146">
                  <c:v>2001</c:v>
                </c:pt>
                <c:pt idx="147">
                  <c:v>2002</c:v>
                </c:pt>
                <c:pt idx="148">
                  <c:v>2003</c:v>
                </c:pt>
                <c:pt idx="149">
                  <c:v>2004</c:v>
                </c:pt>
                <c:pt idx="150">
                  <c:v>2005</c:v>
                </c:pt>
                <c:pt idx="151">
                  <c:v>2006</c:v>
                </c:pt>
                <c:pt idx="152">
                  <c:v>2007</c:v>
                </c:pt>
                <c:pt idx="153">
                  <c:v>2008</c:v>
                </c:pt>
                <c:pt idx="154">
                  <c:v>2009</c:v>
                </c:pt>
                <c:pt idx="155">
                  <c:v>2010</c:v>
                </c:pt>
                <c:pt idx="156">
                  <c:v>2011</c:v>
                </c:pt>
                <c:pt idx="157">
                  <c:v>2012</c:v>
                </c:pt>
                <c:pt idx="158">
                  <c:v>2013</c:v>
                </c:pt>
                <c:pt idx="159">
                  <c:v>2014</c:v>
                </c:pt>
                <c:pt idx="160">
                  <c:v>2015</c:v>
                </c:pt>
              </c:numCache>
            </c:numRef>
          </c:cat>
          <c:val>
            <c:numRef>
              <c:f>'C over Y'!$D$2:$D$167</c:f>
              <c:numCache>
                <c:formatCode>General</c:formatCode>
                <c:ptCount val="166"/>
                <c:pt idx="0">
                  <c:v>0.99397371402716406</c:v>
                </c:pt>
                <c:pt idx="1">
                  <c:v>1.0180168308314732</c:v>
                </c:pt>
                <c:pt idx="2">
                  <c:v>1.0415195884107391</c:v>
                </c:pt>
                <c:pt idx="3">
                  <c:v>1.0352682556614266</c:v>
                </c:pt>
                <c:pt idx="4">
                  <c:v>0.99703331414689489</c:v>
                </c:pt>
                <c:pt idx="5">
                  <c:v>1.0324451936123591</c:v>
                </c:pt>
                <c:pt idx="6">
                  <c:v>1.0248569003830748</c:v>
                </c:pt>
                <c:pt idx="7">
                  <c:v>1.0316570008012997</c:v>
                </c:pt>
                <c:pt idx="8">
                  <c:v>0.98801545274750313</c:v>
                </c:pt>
                <c:pt idx="9">
                  <c:v>0.99638792190211467</c:v>
                </c:pt>
                <c:pt idx="10">
                  <c:v>0.97010901075720801</c:v>
                </c:pt>
                <c:pt idx="11">
                  <c:v>0.98804517536430958</c:v>
                </c:pt>
                <c:pt idx="12">
                  <c:v>0.996511519887327</c:v>
                </c:pt>
                <c:pt idx="13">
                  <c:v>1.0032592111703498</c:v>
                </c:pt>
                <c:pt idx="14">
                  <c:v>0.99925858629946795</c:v>
                </c:pt>
                <c:pt idx="15">
                  <c:v>0.96221592819358759</c:v>
                </c:pt>
                <c:pt idx="16">
                  <c:v>0.95980877862825553</c:v>
                </c:pt>
                <c:pt idx="17">
                  <c:v>0.96243738869758189</c:v>
                </c:pt>
                <c:pt idx="18">
                  <c:v>0.95355675444049048</c:v>
                </c:pt>
                <c:pt idx="19">
                  <c:v>0.91307916480773221</c:v>
                </c:pt>
                <c:pt idx="20">
                  <c:v>0.96311327258986923</c:v>
                </c:pt>
                <c:pt idx="21">
                  <c:v>0.99908987108693592</c:v>
                </c:pt>
                <c:pt idx="22">
                  <c:v>1.0459193835796585</c:v>
                </c:pt>
                <c:pt idx="23">
                  <c:v>0.97773672009702639</c:v>
                </c:pt>
                <c:pt idx="24">
                  <c:v>1.0508925100991093</c:v>
                </c:pt>
                <c:pt idx="25">
                  <c:v>0.94777045008027694</c:v>
                </c:pt>
                <c:pt idx="26">
                  <c:v>0.9875049519803194</c:v>
                </c:pt>
                <c:pt idx="27">
                  <c:v>0.99444005173929062</c:v>
                </c:pt>
                <c:pt idx="28">
                  <c:v>0.96636488791000086</c:v>
                </c:pt>
                <c:pt idx="29">
                  <c:v>0.96223083966962553</c:v>
                </c:pt>
                <c:pt idx="30">
                  <c:v>0.9880229547398045</c:v>
                </c:pt>
                <c:pt idx="31">
                  <c:v>0.97901979022003438</c:v>
                </c:pt>
                <c:pt idx="32">
                  <c:v>0.97921962725161027</c:v>
                </c:pt>
                <c:pt idx="33">
                  <c:v>0.98811343919287065</c:v>
                </c:pt>
                <c:pt idx="34">
                  <c:v>0.97513765439731959</c:v>
                </c:pt>
                <c:pt idx="35">
                  <c:v>0.96130274479039268</c:v>
                </c:pt>
                <c:pt idx="36">
                  <c:v>0.98859521908302306</c:v>
                </c:pt>
                <c:pt idx="37">
                  <c:v>0.99202435520155996</c:v>
                </c:pt>
                <c:pt idx="38">
                  <c:v>1.016932557679197</c:v>
                </c:pt>
                <c:pt idx="39">
                  <c:v>0.98962544835977428</c:v>
                </c:pt>
                <c:pt idx="40">
                  <c:v>1.0022977025702628</c:v>
                </c:pt>
                <c:pt idx="41">
                  <c:v>0.98460614453840711</c:v>
                </c:pt>
                <c:pt idx="42">
                  <c:v>1.0174531708927839</c:v>
                </c:pt>
                <c:pt idx="43">
                  <c:v>0.99363725853093265</c:v>
                </c:pt>
                <c:pt idx="44">
                  <c:v>0.95764836629047434</c:v>
                </c:pt>
                <c:pt idx="45">
                  <c:v>0.98077906064961518</c:v>
                </c:pt>
                <c:pt idx="46">
                  <c:v>0.9462011102931065</c:v>
                </c:pt>
                <c:pt idx="47">
                  <c:v>0.98653403294953823</c:v>
                </c:pt>
                <c:pt idx="48">
                  <c:v>1.0002181537830206</c:v>
                </c:pt>
                <c:pt idx="49">
                  <c:v>0.99037403019536785</c:v>
                </c:pt>
                <c:pt idx="50">
                  <c:v>0.96898106001238871</c:v>
                </c:pt>
                <c:pt idx="51">
                  <c:v>0.97424512106530048</c:v>
                </c:pt>
                <c:pt idx="52">
                  <c:v>0.97658003068703025</c:v>
                </c:pt>
                <c:pt idx="53">
                  <c:v>0.98317010200093424</c:v>
                </c:pt>
                <c:pt idx="54">
                  <c:v>0.96978464776937867</c:v>
                </c:pt>
                <c:pt idx="55">
                  <c:v>0.97471459812461547</c:v>
                </c:pt>
                <c:pt idx="56">
                  <c:v>0.95291675778380269</c:v>
                </c:pt>
                <c:pt idx="57">
                  <c:v>0.97347703436856192</c:v>
                </c:pt>
                <c:pt idx="58">
                  <c:v>0.94221702047250089</c:v>
                </c:pt>
                <c:pt idx="59">
                  <c:v>0.92682754627382724</c:v>
                </c:pt>
                <c:pt idx="60">
                  <c:v>0.86079287757102829</c:v>
                </c:pt>
                <c:pt idx="61">
                  <c:v>0.82075868882661795</c:v>
                </c:pt>
                <c:pt idx="62">
                  <c:v>0.75154153031607707</c:v>
                </c:pt>
                <c:pt idx="63">
                  <c:v>0.77221765451555702</c:v>
                </c:pt>
                <c:pt idx="64">
                  <c:v>0.90405443588785994</c:v>
                </c:pt>
                <c:pt idx="65">
                  <c:v>0.97686344081251297</c:v>
                </c:pt>
                <c:pt idx="66">
                  <c:v>0.97529500102457833</c:v>
                </c:pt>
                <c:pt idx="67">
                  <c:v>0.97770070883876647</c:v>
                </c:pt>
                <c:pt idx="68">
                  <c:v>0.96630648730696611</c:v>
                </c:pt>
                <c:pt idx="69">
                  <c:v>0.95620032859934345</c:v>
                </c:pt>
                <c:pt idx="70">
                  <c:v>0.96115811030203147</c:v>
                </c:pt>
                <c:pt idx="71">
                  <c:v>0.96447377531719125</c:v>
                </c:pt>
                <c:pt idx="72">
                  <c:v>0.94202423211842945</c:v>
                </c:pt>
                <c:pt idx="73">
                  <c:v>0.95020153576436328</c:v>
                </c:pt>
                <c:pt idx="74">
                  <c:v>0.95197534564596387</c:v>
                </c:pt>
                <c:pt idx="75">
                  <c:v>0.95470382037573509</c:v>
                </c:pt>
                <c:pt idx="76">
                  <c:v>0.96357687968507988</c:v>
                </c:pt>
                <c:pt idx="77">
                  <c:v>0.97126609771174444</c:v>
                </c:pt>
                <c:pt idx="78">
                  <c:v>0.96395850825119778</c:v>
                </c:pt>
                <c:pt idx="79">
                  <c:v>0.97157658061444185</c:v>
                </c:pt>
                <c:pt idx="80">
                  <c:v>0.95806734906595747</c:v>
                </c:pt>
                <c:pt idx="81">
                  <c:v>0.94909428077450553</c:v>
                </c:pt>
                <c:pt idx="82">
                  <c:v>0.95445977336543486</c:v>
                </c:pt>
                <c:pt idx="83">
                  <c:v>0.95388094893746933</c:v>
                </c:pt>
                <c:pt idx="84">
                  <c:v>0.9177208815792236</c:v>
                </c:pt>
                <c:pt idx="85">
                  <c:v>0.79999209517834791</c:v>
                </c:pt>
                <c:pt idx="86">
                  <c:v>0.78053526458769729</c:v>
                </c:pt>
                <c:pt idx="87">
                  <c:v>0.78552946754640451</c:v>
                </c:pt>
                <c:pt idx="88">
                  <c:v>0.77743278599110166</c:v>
                </c:pt>
                <c:pt idx="89">
                  <c:v>0.81451337197815854</c:v>
                </c:pt>
                <c:pt idx="90">
                  <c:v>0.89525599013988089</c:v>
                </c:pt>
                <c:pt idx="91">
                  <c:v>0.97655714705966523</c:v>
                </c:pt>
                <c:pt idx="92">
                  <c:v>0.99991210221670801</c:v>
                </c:pt>
                <c:pt idx="93">
                  <c:v>1.0261666465693959</c:v>
                </c:pt>
                <c:pt idx="94">
                  <c:v>1.0188073394495414</c:v>
                </c:pt>
                <c:pt idx="95">
                  <c:v>1.0155759870200107</c:v>
                </c:pt>
                <c:pt idx="96">
                  <c:v>1.0152030406081216</c:v>
                </c:pt>
                <c:pt idx="97">
                  <c:v>0.99599925567547454</c:v>
                </c:pt>
                <c:pt idx="98">
                  <c:v>0.99219021173203747</c:v>
                </c:pt>
                <c:pt idx="99">
                  <c:v>1.0007417174880502</c:v>
                </c:pt>
                <c:pt idx="100">
                  <c:v>0.99703579843429357</c:v>
                </c:pt>
                <c:pt idx="101">
                  <c:v>0.97954127141441316</c:v>
                </c:pt>
                <c:pt idx="102">
                  <c:v>0.98499125050477854</c:v>
                </c:pt>
                <c:pt idx="103">
                  <c:v>0.99377287025743077</c:v>
                </c:pt>
                <c:pt idx="104">
                  <c:v>0.98545213087045758</c:v>
                </c:pt>
                <c:pt idx="105">
                  <c:v>0.95972253300514654</c:v>
                </c:pt>
                <c:pt idx="106">
                  <c:v>0.9422215275606961</c:v>
                </c:pt>
                <c:pt idx="107">
                  <c:v>0.95218965431731384</c:v>
                </c:pt>
                <c:pt idx="108">
                  <c:v>0.95837630074060187</c:v>
                </c:pt>
                <c:pt idx="109">
                  <c:v>0.94851827817434564</c:v>
                </c:pt>
                <c:pt idx="110">
                  <c:v>0.94259855189058728</c:v>
                </c:pt>
                <c:pt idx="111">
                  <c:v>0.94027877460053644</c:v>
                </c:pt>
                <c:pt idx="112">
                  <c:v>0.95193490054249552</c:v>
                </c:pt>
                <c:pt idx="113">
                  <c:v>0.96438467256876392</c:v>
                </c:pt>
                <c:pt idx="114">
                  <c:v>0.96239866250276018</c:v>
                </c:pt>
                <c:pt idx="115">
                  <c:v>0.95547309833024119</c:v>
                </c:pt>
                <c:pt idx="116">
                  <c:v>0.97294014266515039</c:v>
                </c:pt>
                <c:pt idx="117">
                  <c:v>0.95552584670231733</c:v>
                </c:pt>
                <c:pt idx="118">
                  <c:v>0.94827652240520877</c:v>
                </c:pt>
                <c:pt idx="119">
                  <c:v>0.9439445802770986</c:v>
                </c:pt>
                <c:pt idx="120">
                  <c:v>0.93415573190854084</c:v>
                </c:pt>
                <c:pt idx="121">
                  <c:v>0.94262840390144897</c:v>
                </c:pt>
                <c:pt idx="122">
                  <c:v>0.95715897405177663</c:v>
                </c:pt>
                <c:pt idx="123">
                  <c:v>0.93938495174015102</c:v>
                </c:pt>
                <c:pt idx="124">
                  <c:v>0.92814960629921262</c:v>
                </c:pt>
                <c:pt idx="125">
                  <c:v>0.91439964974144761</c:v>
                </c:pt>
                <c:pt idx="126">
                  <c:v>0.92151296730766175</c:v>
                </c:pt>
                <c:pt idx="127">
                  <c:v>0.93169380348929731</c:v>
                </c:pt>
                <c:pt idx="128">
                  <c:v>0.94866713488800714</c:v>
                </c:pt>
                <c:pt idx="129">
                  <c:v>0.93829513410715459</c:v>
                </c:pt>
                <c:pt idx="130">
                  <c:v>0.94213662113630559</c:v>
                </c:pt>
                <c:pt idx="131">
                  <c:v>0.95753039836631459</c:v>
                </c:pt>
                <c:pt idx="132">
                  <c:v>0.98845935282752351</c:v>
                </c:pt>
                <c:pt idx="133">
                  <c:v>1.0055567604321143</c:v>
                </c:pt>
                <c:pt idx="134">
                  <c:v>0.99120528474044378</c:v>
                </c:pt>
                <c:pt idx="135">
                  <c:v>0.96251904112883824</c:v>
                </c:pt>
                <c:pt idx="136">
                  <c:v>0.93784508359589502</c:v>
                </c:pt>
                <c:pt idx="137">
                  <c:v>0.92012201395655668</c:v>
                </c:pt>
                <c:pt idx="138">
                  <c:v>0.92374684508786131</c:v>
                </c:pt>
                <c:pt idx="139">
                  <c:v>0.93570578289179551</c:v>
                </c:pt>
                <c:pt idx="140">
                  <c:v>0.93055429856378058</c:v>
                </c:pt>
                <c:pt idx="141">
                  <c:v>0.93891835264846457</c:v>
                </c:pt>
                <c:pt idx="142">
                  <c:v>0.95075912116619377</c:v>
                </c:pt>
                <c:pt idx="143">
                  <c:v>0.96607728079766775</c:v>
                </c:pt>
                <c:pt idx="144">
                  <c:v>0.97700178784181546</c:v>
                </c:pt>
                <c:pt idx="145">
                  <c:v>0.96527579135661712</c:v>
                </c:pt>
                <c:pt idx="146">
                  <c:v>0.95461836106606046</c:v>
                </c:pt>
                <c:pt idx="147">
                  <c:v>0.96681721006135823</c:v>
                </c:pt>
                <c:pt idx="148">
                  <c:v>0.97829995400760961</c:v>
                </c:pt>
                <c:pt idx="149">
                  <c:v>0.99704401633557715</c:v>
                </c:pt>
                <c:pt idx="150">
                  <c:v>1.0066634060800657</c:v>
                </c:pt>
                <c:pt idx="151">
                  <c:v>1.0066525613161295</c:v>
                </c:pt>
                <c:pt idx="152">
                  <c:v>1.0080935233492856</c:v>
                </c:pt>
                <c:pt idx="153">
                  <c:v>1.0100418790428889</c:v>
                </c:pt>
                <c:pt idx="154">
                  <c:v>0.95617052573917405</c:v>
                </c:pt>
                <c:pt idx="155">
                  <c:v>0.95234672194484071</c:v>
                </c:pt>
                <c:pt idx="156">
                  <c:v>0.96814601802329836</c:v>
                </c:pt>
                <c:pt idx="157">
                  <c:v>0.9638851919258915</c:v>
                </c:pt>
                <c:pt idx="158">
                  <c:v>0.98020217951653921</c:v>
                </c:pt>
                <c:pt idx="159">
                  <c:v>0.98639775719763112</c:v>
                </c:pt>
                <c:pt idx="160">
                  <c:v>0.97760715902084372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759488"/>
        <c:axId val="276762560"/>
      </c:lineChart>
      <c:catAx>
        <c:axId val="27775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76762560"/>
        <c:crosses val="autoZero"/>
        <c:auto val="1"/>
        <c:lblAlgn val="ctr"/>
        <c:lblOffset val="100"/>
        <c:tickLblSkip val="20"/>
        <c:noMultiLvlLbl val="0"/>
      </c:catAx>
      <c:valAx>
        <c:axId val="276762560"/>
        <c:scaling>
          <c:orientation val="minMax"/>
          <c:min val="0.70000000000000007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b="0" dirty="0" smtClean="0"/>
                  <a:t>Ratio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7759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'Savings rate'!$D$5</c:f>
              <c:strCache>
                <c:ptCount val="1"/>
                <c:pt idx="0">
                  <c:v>Spliced Saving Ratio</c:v>
                </c:pt>
              </c:strCache>
            </c:strRef>
          </c:tx>
          <c:marker>
            <c:symbol val="none"/>
          </c:marker>
          <c:cat>
            <c:numRef>
              <c:f>'Savings rate'!$A$7:$A$167</c:f>
              <c:numCache>
                <c:formatCode>General</c:formatCode>
                <c:ptCount val="161"/>
                <c:pt idx="0">
                  <c:v>1855</c:v>
                </c:pt>
                <c:pt idx="1">
                  <c:v>1856</c:v>
                </c:pt>
                <c:pt idx="2">
                  <c:v>1857</c:v>
                </c:pt>
                <c:pt idx="3">
                  <c:v>1858</c:v>
                </c:pt>
                <c:pt idx="4">
                  <c:v>1859</c:v>
                </c:pt>
                <c:pt idx="5">
                  <c:v>1860</c:v>
                </c:pt>
                <c:pt idx="6">
                  <c:v>1861</c:v>
                </c:pt>
                <c:pt idx="7">
                  <c:v>1862</c:v>
                </c:pt>
                <c:pt idx="8">
                  <c:v>1863</c:v>
                </c:pt>
                <c:pt idx="9">
                  <c:v>1864</c:v>
                </c:pt>
                <c:pt idx="10">
                  <c:v>1865</c:v>
                </c:pt>
                <c:pt idx="11">
                  <c:v>1866</c:v>
                </c:pt>
                <c:pt idx="12">
                  <c:v>1867</c:v>
                </c:pt>
                <c:pt idx="13">
                  <c:v>1868</c:v>
                </c:pt>
                <c:pt idx="14">
                  <c:v>1869</c:v>
                </c:pt>
                <c:pt idx="15">
                  <c:v>1870</c:v>
                </c:pt>
                <c:pt idx="16">
                  <c:v>1871</c:v>
                </c:pt>
                <c:pt idx="17">
                  <c:v>1872</c:v>
                </c:pt>
                <c:pt idx="18">
                  <c:v>1873</c:v>
                </c:pt>
                <c:pt idx="19">
                  <c:v>1874</c:v>
                </c:pt>
                <c:pt idx="20">
                  <c:v>1875</c:v>
                </c:pt>
                <c:pt idx="21">
                  <c:v>1876</c:v>
                </c:pt>
                <c:pt idx="22">
                  <c:v>1877</c:v>
                </c:pt>
                <c:pt idx="23">
                  <c:v>1878</c:v>
                </c:pt>
                <c:pt idx="24">
                  <c:v>1879</c:v>
                </c:pt>
                <c:pt idx="25">
                  <c:v>1880</c:v>
                </c:pt>
                <c:pt idx="26">
                  <c:v>1881</c:v>
                </c:pt>
                <c:pt idx="27">
                  <c:v>1882</c:v>
                </c:pt>
                <c:pt idx="28">
                  <c:v>1883</c:v>
                </c:pt>
                <c:pt idx="29">
                  <c:v>1884</c:v>
                </c:pt>
                <c:pt idx="30">
                  <c:v>1885</c:v>
                </c:pt>
                <c:pt idx="31">
                  <c:v>1886</c:v>
                </c:pt>
                <c:pt idx="32">
                  <c:v>1887</c:v>
                </c:pt>
                <c:pt idx="33">
                  <c:v>1888</c:v>
                </c:pt>
                <c:pt idx="34">
                  <c:v>1889</c:v>
                </c:pt>
                <c:pt idx="35">
                  <c:v>1890</c:v>
                </c:pt>
                <c:pt idx="36">
                  <c:v>1891</c:v>
                </c:pt>
                <c:pt idx="37">
                  <c:v>1892</c:v>
                </c:pt>
                <c:pt idx="38">
                  <c:v>1893</c:v>
                </c:pt>
                <c:pt idx="39">
                  <c:v>1894</c:v>
                </c:pt>
                <c:pt idx="40">
                  <c:v>1895</c:v>
                </c:pt>
                <c:pt idx="41">
                  <c:v>1896</c:v>
                </c:pt>
                <c:pt idx="42">
                  <c:v>1897</c:v>
                </c:pt>
                <c:pt idx="43">
                  <c:v>1898</c:v>
                </c:pt>
                <c:pt idx="44">
                  <c:v>1899</c:v>
                </c:pt>
                <c:pt idx="45">
                  <c:v>1900</c:v>
                </c:pt>
                <c:pt idx="46">
                  <c:v>1901</c:v>
                </c:pt>
                <c:pt idx="47">
                  <c:v>1902</c:v>
                </c:pt>
                <c:pt idx="48">
                  <c:v>1903</c:v>
                </c:pt>
                <c:pt idx="49">
                  <c:v>1904</c:v>
                </c:pt>
                <c:pt idx="50">
                  <c:v>1905</c:v>
                </c:pt>
                <c:pt idx="51">
                  <c:v>1906</c:v>
                </c:pt>
                <c:pt idx="52">
                  <c:v>1907</c:v>
                </c:pt>
                <c:pt idx="53">
                  <c:v>1908</c:v>
                </c:pt>
                <c:pt idx="54">
                  <c:v>1909</c:v>
                </c:pt>
                <c:pt idx="55">
                  <c:v>1910</c:v>
                </c:pt>
                <c:pt idx="56">
                  <c:v>1911</c:v>
                </c:pt>
                <c:pt idx="57">
                  <c:v>1912</c:v>
                </c:pt>
                <c:pt idx="58">
                  <c:v>1913</c:v>
                </c:pt>
                <c:pt idx="59">
                  <c:v>1914</c:v>
                </c:pt>
                <c:pt idx="60">
                  <c:v>1915</c:v>
                </c:pt>
                <c:pt idx="61">
                  <c:v>1916</c:v>
                </c:pt>
                <c:pt idx="62">
                  <c:v>1917</c:v>
                </c:pt>
                <c:pt idx="63">
                  <c:v>1918</c:v>
                </c:pt>
                <c:pt idx="64">
                  <c:v>1919</c:v>
                </c:pt>
                <c:pt idx="65">
                  <c:v>1920</c:v>
                </c:pt>
                <c:pt idx="66">
                  <c:v>1921</c:v>
                </c:pt>
                <c:pt idx="67">
                  <c:v>1922</c:v>
                </c:pt>
                <c:pt idx="68">
                  <c:v>1923</c:v>
                </c:pt>
                <c:pt idx="69">
                  <c:v>1924</c:v>
                </c:pt>
                <c:pt idx="70">
                  <c:v>1925</c:v>
                </c:pt>
                <c:pt idx="71">
                  <c:v>1926</c:v>
                </c:pt>
                <c:pt idx="72">
                  <c:v>1927</c:v>
                </c:pt>
                <c:pt idx="73">
                  <c:v>1928</c:v>
                </c:pt>
                <c:pt idx="74">
                  <c:v>1929</c:v>
                </c:pt>
                <c:pt idx="75">
                  <c:v>1930</c:v>
                </c:pt>
                <c:pt idx="76">
                  <c:v>1931</c:v>
                </c:pt>
                <c:pt idx="77">
                  <c:v>1932</c:v>
                </c:pt>
                <c:pt idx="78">
                  <c:v>1933</c:v>
                </c:pt>
                <c:pt idx="79">
                  <c:v>1934</c:v>
                </c:pt>
                <c:pt idx="80">
                  <c:v>1935</c:v>
                </c:pt>
                <c:pt idx="81">
                  <c:v>1936</c:v>
                </c:pt>
                <c:pt idx="82">
                  <c:v>1937</c:v>
                </c:pt>
                <c:pt idx="83">
                  <c:v>1938</c:v>
                </c:pt>
                <c:pt idx="84">
                  <c:v>1939</c:v>
                </c:pt>
                <c:pt idx="85">
                  <c:v>1940</c:v>
                </c:pt>
                <c:pt idx="86">
                  <c:v>1941</c:v>
                </c:pt>
                <c:pt idx="87">
                  <c:v>1942</c:v>
                </c:pt>
                <c:pt idx="88">
                  <c:v>1943</c:v>
                </c:pt>
                <c:pt idx="89">
                  <c:v>1944</c:v>
                </c:pt>
                <c:pt idx="90">
                  <c:v>1945</c:v>
                </c:pt>
                <c:pt idx="91">
                  <c:v>1946</c:v>
                </c:pt>
                <c:pt idx="92">
                  <c:v>1947</c:v>
                </c:pt>
                <c:pt idx="93">
                  <c:v>1948</c:v>
                </c:pt>
                <c:pt idx="94">
                  <c:v>1949</c:v>
                </c:pt>
                <c:pt idx="95">
                  <c:v>1950</c:v>
                </c:pt>
                <c:pt idx="96">
                  <c:v>1951</c:v>
                </c:pt>
                <c:pt idx="97">
                  <c:v>1952</c:v>
                </c:pt>
                <c:pt idx="98">
                  <c:v>1953</c:v>
                </c:pt>
                <c:pt idx="99">
                  <c:v>1954</c:v>
                </c:pt>
                <c:pt idx="100">
                  <c:v>1955</c:v>
                </c:pt>
                <c:pt idx="101">
                  <c:v>1956</c:v>
                </c:pt>
                <c:pt idx="102">
                  <c:v>1957</c:v>
                </c:pt>
                <c:pt idx="103">
                  <c:v>1958</c:v>
                </c:pt>
                <c:pt idx="104">
                  <c:v>1959</c:v>
                </c:pt>
                <c:pt idx="105">
                  <c:v>1960</c:v>
                </c:pt>
                <c:pt idx="106">
                  <c:v>1961</c:v>
                </c:pt>
                <c:pt idx="107">
                  <c:v>1962</c:v>
                </c:pt>
                <c:pt idx="108">
                  <c:v>1963</c:v>
                </c:pt>
                <c:pt idx="109">
                  <c:v>1964</c:v>
                </c:pt>
                <c:pt idx="110">
                  <c:v>1965</c:v>
                </c:pt>
                <c:pt idx="111">
                  <c:v>1966</c:v>
                </c:pt>
                <c:pt idx="112">
                  <c:v>1967</c:v>
                </c:pt>
                <c:pt idx="113">
                  <c:v>1968</c:v>
                </c:pt>
                <c:pt idx="114">
                  <c:v>1969</c:v>
                </c:pt>
                <c:pt idx="115">
                  <c:v>1970</c:v>
                </c:pt>
                <c:pt idx="116">
                  <c:v>1971</c:v>
                </c:pt>
                <c:pt idx="117">
                  <c:v>1972</c:v>
                </c:pt>
                <c:pt idx="118">
                  <c:v>1973</c:v>
                </c:pt>
                <c:pt idx="119">
                  <c:v>1974</c:v>
                </c:pt>
                <c:pt idx="120">
                  <c:v>1975</c:v>
                </c:pt>
                <c:pt idx="121">
                  <c:v>1976</c:v>
                </c:pt>
                <c:pt idx="122">
                  <c:v>1977</c:v>
                </c:pt>
                <c:pt idx="123">
                  <c:v>1978</c:v>
                </c:pt>
                <c:pt idx="124">
                  <c:v>1979</c:v>
                </c:pt>
                <c:pt idx="125">
                  <c:v>1980</c:v>
                </c:pt>
                <c:pt idx="126">
                  <c:v>1981</c:v>
                </c:pt>
                <c:pt idx="127">
                  <c:v>1982</c:v>
                </c:pt>
                <c:pt idx="128">
                  <c:v>1983</c:v>
                </c:pt>
                <c:pt idx="129">
                  <c:v>1984</c:v>
                </c:pt>
                <c:pt idx="130">
                  <c:v>1985</c:v>
                </c:pt>
                <c:pt idx="131">
                  <c:v>1986</c:v>
                </c:pt>
                <c:pt idx="132">
                  <c:v>1987</c:v>
                </c:pt>
                <c:pt idx="133">
                  <c:v>1988</c:v>
                </c:pt>
                <c:pt idx="134">
                  <c:v>1989</c:v>
                </c:pt>
                <c:pt idx="135">
                  <c:v>1990</c:v>
                </c:pt>
                <c:pt idx="136">
                  <c:v>1991</c:v>
                </c:pt>
                <c:pt idx="137">
                  <c:v>1992</c:v>
                </c:pt>
                <c:pt idx="138">
                  <c:v>1993</c:v>
                </c:pt>
                <c:pt idx="139">
                  <c:v>1994</c:v>
                </c:pt>
                <c:pt idx="140">
                  <c:v>1995</c:v>
                </c:pt>
                <c:pt idx="141">
                  <c:v>1996</c:v>
                </c:pt>
                <c:pt idx="142">
                  <c:v>1997</c:v>
                </c:pt>
                <c:pt idx="143">
                  <c:v>1998</c:v>
                </c:pt>
                <c:pt idx="144">
                  <c:v>1999</c:v>
                </c:pt>
                <c:pt idx="145">
                  <c:v>2000</c:v>
                </c:pt>
                <c:pt idx="146">
                  <c:v>2001</c:v>
                </c:pt>
                <c:pt idx="147">
                  <c:v>2002</c:v>
                </c:pt>
                <c:pt idx="148">
                  <c:v>2003</c:v>
                </c:pt>
                <c:pt idx="149">
                  <c:v>2004</c:v>
                </c:pt>
                <c:pt idx="150">
                  <c:v>2005</c:v>
                </c:pt>
                <c:pt idx="151">
                  <c:v>2006</c:v>
                </c:pt>
                <c:pt idx="152">
                  <c:v>2007</c:v>
                </c:pt>
                <c:pt idx="153">
                  <c:v>2008</c:v>
                </c:pt>
                <c:pt idx="154">
                  <c:v>2009</c:v>
                </c:pt>
                <c:pt idx="155">
                  <c:v>2010</c:v>
                </c:pt>
                <c:pt idx="156">
                  <c:v>2011</c:v>
                </c:pt>
                <c:pt idx="157">
                  <c:v>2012</c:v>
                </c:pt>
                <c:pt idx="158">
                  <c:v>2013</c:v>
                </c:pt>
                <c:pt idx="159">
                  <c:v>2014</c:v>
                </c:pt>
                <c:pt idx="160">
                  <c:v>2015</c:v>
                </c:pt>
              </c:numCache>
            </c:numRef>
          </c:cat>
          <c:val>
            <c:numRef>
              <c:f>'Savings rate'!$D$7:$D$167</c:f>
              <c:numCache>
                <c:formatCode>General</c:formatCode>
                <c:ptCount val="161"/>
                <c:pt idx="0">
                  <c:v>2.5166128041954581</c:v>
                </c:pt>
                <c:pt idx="1">
                  <c:v>0.1585982694525753</c:v>
                </c:pt>
                <c:pt idx="2">
                  <c:v>-2.1464208522161399</c:v>
                </c:pt>
                <c:pt idx="3">
                  <c:v>-1.5333250708176609</c:v>
                </c:pt>
                <c:pt idx="4">
                  <c:v>2.2165443225777479</c:v>
                </c:pt>
                <c:pt idx="5">
                  <c:v>-1.2564549213123946</c:v>
                </c:pt>
                <c:pt idx="6">
                  <c:v>-0.51223752744536688</c:v>
                </c:pt>
                <c:pt idx="7">
                  <c:v>-1.1791533751033438</c:v>
                </c:pt>
                <c:pt idx="8">
                  <c:v>3.1009657736373808</c:v>
                </c:pt>
                <c:pt idx="9">
                  <c:v>2.2798407872661453</c:v>
                </c:pt>
                <c:pt idx="10">
                  <c:v>4.8571295365268288</c:v>
                </c:pt>
                <c:pt idx="11">
                  <c:v>3.0980507454814772</c:v>
                </c:pt>
                <c:pt idx="12">
                  <c:v>2.2677189875856874</c:v>
                </c:pt>
                <c:pt idx="13">
                  <c:v>1.6059431350275739</c:v>
                </c:pt>
                <c:pt idx="14">
                  <c:v>1.9983020654597108</c:v>
                </c:pt>
                <c:pt idx="15">
                  <c:v>5.6312389650351591</c:v>
                </c:pt>
                <c:pt idx="16">
                  <c:v>5.867318742401455</c:v>
                </c:pt>
                <c:pt idx="17">
                  <c:v>5.6095193564028758</c:v>
                </c:pt>
                <c:pt idx="18">
                  <c:v>6.4804823362193549</c:v>
                </c:pt>
                <c:pt idx="19">
                  <c:v>10.450298124341117</c:v>
                </c:pt>
                <c:pt idx="20">
                  <c:v>5.5432324413250909</c:v>
                </c:pt>
                <c:pt idx="21">
                  <c:v>2.0148487106646886</c:v>
                </c:pt>
                <c:pt idx="22">
                  <c:v>-2.5779281747752627</c:v>
                </c:pt>
                <c:pt idx="23">
                  <c:v>4.1090464308097792</c:v>
                </c:pt>
                <c:pt idx="24">
                  <c:v>-3.0656646322164809</c:v>
                </c:pt>
                <c:pt idx="25">
                  <c:v>7.047970731957852</c:v>
                </c:pt>
                <c:pt idx="26">
                  <c:v>3.1510328360243158</c:v>
                </c:pt>
                <c:pt idx="27">
                  <c:v>2.470877007449924</c:v>
                </c:pt>
                <c:pt idx="28">
                  <c:v>5.2243321819008566</c:v>
                </c:pt>
                <c:pt idx="29">
                  <c:v>5.6297765307960033</c:v>
                </c:pt>
                <c:pt idx="30">
                  <c:v>3.1002300201563169</c:v>
                </c:pt>
                <c:pt idx="31">
                  <c:v>3.9832100833939861</c:v>
                </c:pt>
                <c:pt idx="32">
                  <c:v>3.9636111840968886</c:v>
                </c:pt>
                <c:pt idx="33">
                  <c:v>3.0913558106586692</c:v>
                </c:pt>
                <c:pt idx="34">
                  <c:v>4.3639482701405328</c:v>
                </c:pt>
                <c:pt idx="35">
                  <c:v>5.7207988900294033</c:v>
                </c:pt>
                <c:pt idx="36">
                  <c:v>3.0441055313886096</c:v>
                </c:pt>
                <c:pt idx="37">
                  <c:v>2.7077950241056166</c:v>
                </c:pt>
                <c:pt idx="38">
                  <c:v>0.26493772092683576</c:v>
                </c:pt>
                <c:pt idx="39">
                  <c:v>2.943066401209681</c:v>
                </c:pt>
                <c:pt idx="40">
                  <c:v>1.7002425252747422</c:v>
                </c:pt>
                <c:pt idx="41">
                  <c:v>3.4353316703678498</c:v>
                </c:pt>
                <c:pt idx="42">
                  <c:v>0.21387888630860957</c:v>
                </c:pt>
                <c:pt idx="43">
                  <c:v>2.5496104790338374</c:v>
                </c:pt>
                <c:pt idx="44">
                  <c:v>6.0791999113443067</c:v>
                </c:pt>
                <c:pt idx="45">
                  <c:v>3.8106706710848441</c:v>
                </c:pt>
                <c:pt idx="46">
                  <c:v>7.201882808258846</c:v>
                </c:pt>
                <c:pt idx="47">
                  <c:v>3.246255148725067</c:v>
                </c:pt>
                <c:pt idx="48">
                  <c:v>1.904193049074755</c:v>
                </c:pt>
                <c:pt idx="49">
                  <c:v>2.8696496781142193</c:v>
                </c:pt>
                <c:pt idx="50">
                  <c:v>4.9677526421918596</c:v>
                </c:pt>
                <c:pt idx="51">
                  <c:v>4.4514829515536141</c:v>
                </c:pt>
                <c:pt idx="52">
                  <c:v>4.2224880641535334</c:v>
                </c:pt>
                <c:pt idx="53">
                  <c:v>3.5761706973305762</c:v>
                </c:pt>
                <c:pt idx="54">
                  <c:v>4.8889412457183212</c:v>
                </c:pt>
                <c:pt idx="55">
                  <c:v>4.4054392651795524</c:v>
                </c:pt>
                <c:pt idx="56">
                  <c:v>6.5432496317801521</c:v>
                </c:pt>
                <c:pt idx="57">
                  <c:v>4.5268126024301676</c:v>
                </c:pt>
                <c:pt idx="58">
                  <c:v>7.592620073363606</c:v>
                </c:pt>
                <c:pt idx="65">
                  <c:v>3.7927954653580653</c:v>
                </c:pt>
                <c:pt idx="66">
                  <c:v>3.9472645560966768</c:v>
                </c:pt>
                <c:pt idx="67">
                  <c:v>3.7103364307717266</c:v>
                </c:pt>
                <c:pt idx="68">
                  <c:v>4.832505769518975</c:v>
                </c:pt>
                <c:pt idx="69">
                  <c:v>5.8278191748759323</c:v>
                </c:pt>
                <c:pt idx="70">
                  <c:v>5.3395479402477859</c:v>
                </c:pt>
                <c:pt idx="71">
                  <c:v>5.0130019267983359</c:v>
                </c:pt>
                <c:pt idx="72">
                  <c:v>7.2239637705910695</c:v>
                </c:pt>
                <c:pt idx="73">
                  <c:v>6.4186152525301816</c:v>
                </c:pt>
                <c:pt idx="74">
                  <c:v>6.2439201181286217</c:v>
                </c:pt>
                <c:pt idx="75">
                  <c:v>5.9752040259629018</c:v>
                </c:pt>
                <c:pt idx="76">
                  <c:v>5.1013334355023598</c:v>
                </c:pt>
                <c:pt idx="77">
                  <c:v>4.3440544336518281</c:v>
                </c:pt>
                <c:pt idx="78">
                  <c:v>5.063748430287891</c:v>
                </c:pt>
                <c:pt idx="79">
                  <c:v>4.3134762679877765</c:v>
                </c:pt>
                <c:pt idx="80">
                  <c:v>5.6439441188573554</c:v>
                </c:pt>
                <c:pt idx="81">
                  <c:v>6.5276641766998216</c:v>
                </c:pt>
                <c:pt idx="82">
                  <c:v>5.9992391977741288</c:v>
                </c:pt>
                <c:pt idx="83">
                  <c:v>6.0562452006649687</c:v>
                </c:pt>
                <c:pt idx="91">
                  <c:v>3.8229610591317167</c:v>
                </c:pt>
                <c:pt idx="92">
                  <c:v>1.5228289692030337</c:v>
                </c:pt>
                <c:pt idx="93">
                  <c:v>-1.0628715626972767</c:v>
                </c:pt>
                <c:pt idx="94">
                  <c:v>-0.3380841095767147</c:v>
                </c:pt>
                <c:pt idx="95">
                  <c:v>-1.9841690909913643E-2</c:v>
                </c:pt>
                <c:pt idx="96">
                  <c:v>1.688824515898036E-2</c:v>
                </c:pt>
                <c:pt idx="97">
                  <c:v>1.9081888995449692</c:v>
                </c:pt>
                <c:pt idx="98">
                  <c:v>2.2833257451237987</c:v>
                </c:pt>
                <c:pt idx="99">
                  <c:v>1.4411236225184372</c:v>
                </c:pt>
                <c:pt idx="100">
                  <c:v>1.8061041279788967</c:v>
                </c:pt>
                <c:pt idx="101">
                  <c:v>3.5290671020446656</c:v>
                </c:pt>
                <c:pt idx="102">
                  <c:v>2.9923214002910954</c:v>
                </c:pt>
                <c:pt idx="103">
                  <c:v>2.1274563102574731</c:v>
                </c:pt>
                <c:pt idx="104">
                  <c:v>2.946931215998803</c:v>
                </c:pt>
                <c:pt idx="105">
                  <c:v>5.4809319585827927</c:v>
                </c:pt>
                <c:pt idx="106">
                  <c:v>7.20453296565465</c:v>
                </c:pt>
                <c:pt idx="107">
                  <c:v>6.2228137512437662</c:v>
                </c:pt>
                <c:pt idx="108">
                  <c:v>5.6135167574554519</c:v>
                </c:pt>
                <c:pt idx="109">
                  <c:v>6.6544618528610355</c:v>
                </c:pt>
                <c:pt idx="110">
                  <c:v>7.0709073604060917</c:v>
                </c:pt>
                <c:pt idx="111">
                  <c:v>7.3579217685808924</c:v>
                </c:pt>
                <c:pt idx="112">
                  <c:v>6.6796667257578441</c:v>
                </c:pt>
                <c:pt idx="113">
                  <c:v>5.9668544693749794</c:v>
                </c:pt>
                <c:pt idx="114">
                  <c:v>6.0914799310514649</c:v>
                </c:pt>
                <c:pt idx="115">
                  <c:v>6.9492703266157054</c:v>
                </c:pt>
                <c:pt idx="116">
                  <c:v>5.5166528624852544</c:v>
                </c:pt>
                <c:pt idx="117">
                  <c:v>7.8140114791805502</c:v>
                </c:pt>
                <c:pt idx="118">
                  <c:v>8.6533849843202368</c:v>
                </c:pt>
                <c:pt idx="119">
                  <c:v>8.9335136495156622</c:v>
                </c:pt>
                <c:pt idx="120">
                  <c:v>9.7392162569118454</c:v>
                </c:pt>
                <c:pt idx="121">
                  <c:v>9.4565029026947407</c:v>
                </c:pt>
                <c:pt idx="122">
                  <c:v>8.520992366412214</c:v>
                </c:pt>
                <c:pt idx="123">
                  <c:v>10.410150725340445</c:v>
                </c:pt>
                <c:pt idx="124">
                  <c:v>11.984319581855516</c:v>
                </c:pt>
                <c:pt idx="125">
                  <c:v>13.541847312273086</c:v>
                </c:pt>
                <c:pt idx="126">
                  <c:v>13.415538338284543</c:v>
                </c:pt>
                <c:pt idx="127">
                  <c:v>12.469347384158182</c:v>
                </c:pt>
                <c:pt idx="128">
                  <c:v>11.214104190478583</c:v>
                </c:pt>
                <c:pt idx="129">
                  <c:v>12.659855329019656</c:v>
                </c:pt>
                <c:pt idx="130">
                  <c:v>12.369887664005311</c:v>
                </c:pt>
                <c:pt idx="131">
                  <c:v>11.504967379120721</c:v>
                </c:pt>
                <c:pt idx="132">
                  <c:v>9.4602432430020791</c:v>
                </c:pt>
                <c:pt idx="133">
                  <c:v>7.847055474083982</c:v>
                </c:pt>
                <c:pt idx="134">
                  <c:v>9.093547521095898</c:v>
                </c:pt>
                <c:pt idx="135">
                  <c:v>11.170617908330033</c:v>
                </c:pt>
                <c:pt idx="136">
                  <c:v>13.273346885089083</c:v>
                </c:pt>
                <c:pt idx="137">
                  <c:v>14.78195067264574</c:v>
                </c:pt>
                <c:pt idx="138">
                  <c:v>14.4503816659228</c:v>
                </c:pt>
                <c:pt idx="139">
                  <c:v>12.561808416260341</c:v>
                </c:pt>
                <c:pt idx="140">
                  <c:v>13.618995765470734</c:v>
                </c:pt>
                <c:pt idx="141">
                  <c:v>12.620971734543875</c:v>
                </c:pt>
                <c:pt idx="142">
                  <c:v>11.426403641881638</c:v>
                </c:pt>
                <c:pt idx="143">
                  <c:v>9.7186597092243883</c:v>
                </c:pt>
                <c:pt idx="144">
                  <c:v>7.5899964470625889</c:v>
                </c:pt>
                <c:pt idx="145">
                  <c:v>8.97045898375662</c:v>
                </c:pt>
                <c:pt idx="146">
                  <c:v>9.9254733975575515</c:v>
                </c:pt>
                <c:pt idx="147">
                  <c:v>9.0628841761979295</c:v>
                </c:pt>
                <c:pt idx="148">
                  <c:v>8.3484979731983184</c:v>
                </c:pt>
                <c:pt idx="149">
                  <c:v>7.1828313916095086</c:v>
                </c:pt>
                <c:pt idx="150">
                  <c:v>6.4796750071156879</c:v>
                </c:pt>
                <c:pt idx="151">
                  <c:v>6.181678604421295</c:v>
                </c:pt>
                <c:pt idx="152">
                  <c:v>6.8394686892742733</c:v>
                </c:pt>
                <c:pt idx="153">
                  <c:v>5.3787768681952963</c:v>
                </c:pt>
                <c:pt idx="154">
                  <c:v>9.3244005372755332</c:v>
                </c:pt>
                <c:pt idx="155">
                  <c:v>10.972797644059968</c:v>
                </c:pt>
                <c:pt idx="156">
                  <c:v>8.9311619797176451</c:v>
                </c:pt>
                <c:pt idx="157">
                  <c:v>8.3217664928921451</c:v>
                </c:pt>
                <c:pt idx="158">
                  <c:v>6.6535268127628209</c:v>
                </c:pt>
                <c:pt idx="159">
                  <c:v>6.7977122182327605</c:v>
                </c:pt>
                <c:pt idx="160">
                  <c:v>6.1463779804052461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856768"/>
        <c:axId val="276764864"/>
      </c:lineChart>
      <c:catAx>
        <c:axId val="27785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76764864"/>
        <c:crosses val="autoZero"/>
        <c:auto val="1"/>
        <c:lblAlgn val="ctr"/>
        <c:lblOffset val="100"/>
        <c:tickLblSkip val="20"/>
        <c:noMultiLvlLbl val="0"/>
      </c:catAx>
      <c:valAx>
        <c:axId val="27676486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7856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Real!$K$5</c:f>
              <c:strCache>
                <c:ptCount val="1"/>
                <c:pt idx="0">
                  <c:v>Total Consumption</c:v>
                </c:pt>
              </c:strCache>
            </c:strRef>
          </c:tx>
          <c:marker>
            <c:symbol val="none"/>
          </c:marker>
          <c:cat>
            <c:strRef>
              <c:f>Real!$J$6:$J$72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Real!$K$6:$K$72</c:f>
              <c:numCache>
                <c:formatCode>_(* #,##0.00_);_(* \(#,##0.00\);_(* "-"??_);_(@_)</c:formatCode>
                <c:ptCount val="67"/>
                <c:pt idx="0">
                  <c:v>5.7260718700204025</c:v>
                </c:pt>
                <c:pt idx="1">
                  <c:v>4.4782600210764603</c:v>
                </c:pt>
                <c:pt idx="2">
                  <c:v>4.569173554118688</c:v>
                </c:pt>
                <c:pt idx="3">
                  <c:v>4.3093151915304277</c:v>
                </c:pt>
                <c:pt idx="4">
                  <c:v>2.8227737555286363</c:v>
                </c:pt>
                <c:pt idx="5">
                  <c:v>2.908282628288045</c:v>
                </c:pt>
                <c:pt idx="6">
                  <c:v>3.4084865302347089</c:v>
                </c:pt>
                <c:pt idx="7">
                  <c:v>3.640752241977887</c:v>
                </c:pt>
                <c:pt idx="8">
                  <c:v>3.6991881056101996</c:v>
                </c:pt>
                <c:pt idx="9">
                  <c:v>4.3180941576857634</c:v>
                </c:pt>
                <c:pt idx="10">
                  <c:v>3.3748518526800693</c:v>
                </c:pt>
                <c:pt idx="11">
                  <c:v>2.7739600411873631</c:v>
                </c:pt>
                <c:pt idx="12">
                  <c:v>3.410466985182413</c:v>
                </c:pt>
                <c:pt idx="13">
                  <c:v>3.8953243058666933</c:v>
                </c:pt>
                <c:pt idx="14">
                  <c:v>4.2225308361562854</c:v>
                </c:pt>
                <c:pt idx="15">
                  <c:v>3.9172686618507049</c:v>
                </c:pt>
                <c:pt idx="16">
                  <c:v>3.5671095213762563</c:v>
                </c:pt>
                <c:pt idx="17">
                  <c:v>3.2008072146906374</c:v>
                </c:pt>
                <c:pt idx="18">
                  <c:v>2.9501745530321584</c:v>
                </c:pt>
                <c:pt idx="19">
                  <c:v>3.3901601357222657</c:v>
                </c:pt>
                <c:pt idx="20">
                  <c:v>3.7493267329175186</c:v>
                </c:pt>
                <c:pt idx="21">
                  <c:v>3.0349992494654976</c:v>
                </c:pt>
                <c:pt idx="22">
                  <c:v>2.7757169123576659</c:v>
                </c:pt>
                <c:pt idx="23">
                  <c:v>3.1901482012142655</c:v>
                </c:pt>
                <c:pt idx="24">
                  <c:v>1.8641810918774968</c:v>
                </c:pt>
                <c:pt idx="25">
                  <c:v>2.226623407304742</c:v>
                </c:pt>
                <c:pt idx="26">
                  <c:v>2.479873828915776</c:v>
                </c:pt>
                <c:pt idx="27">
                  <c:v>0.97039180247756296</c:v>
                </c:pt>
                <c:pt idx="28">
                  <c:v>2.2774665421724247</c:v>
                </c:pt>
                <c:pt idx="29">
                  <c:v>2.0082657042603427</c:v>
                </c:pt>
                <c:pt idx="30">
                  <c:v>2.8099673446574251</c:v>
                </c:pt>
                <c:pt idx="31">
                  <c:v>4.118523753918014</c:v>
                </c:pt>
                <c:pt idx="32">
                  <c:v>2.6938614042161477</c:v>
                </c:pt>
                <c:pt idx="33">
                  <c:v>1.4657851314562322</c:v>
                </c:pt>
                <c:pt idx="34">
                  <c:v>-1.426161688754175</c:v>
                </c:pt>
                <c:pt idx="35">
                  <c:v>-4.3455644179474504</c:v>
                </c:pt>
                <c:pt idx="36">
                  <c:v>-3.9359054138145613</c:v>
                </c:pt>
                <c:pt idx="37">
                  <c:v>-4.6497694652113886</c:v>
                </c:pt>
                <c:pt idx="38">
                  <c:v>-2.4210212184056541</c:v>
                </c:pt>
                <c:pt idx="39">
                  <c:v>-0.16545883006336803</c:v>
                </c:pt>
                <c:pt idx="40">
                  <c:v>-0.74686716791979957</c:v>
                </c:pt>
                <c:pt idx="41">
                  <c:v>2.4579671230310502</c:v>
                </c:pt>
                <c:pt idx="42">
                  <c:v>1.1400853225144592</c:v>
                </c:pt>
                <c:pt idx="43">
                  <c:v>0.66409117249372229</c:v>
                </c:pt>
                <c:pt idx="44">
                  <c:v>0.73850194046143747</c:v>
                </c:pt>
                <c:pt idx="45">
                  <c:v>-1.7739195355888562</c:v>
                </c:pt>
                <c:pt idx="46">
                  <c:v>-0.92743216501632486</c:v>
                </c:pt>
                <c:pt idx="47">
                  <c:v>0.13201877429778677</c:v>
                </c:pt>
                <c:pt idx="48">
                  <c:v>0.98991955698496814</c:v>
                </c:pt>
                <c:pt idx="49">
                  <c:v>2.1146396038298514</c:v>
                </c:pt>
                <c:pt idx="50">
                  <c:v>2.0387426787618415</c:v>
                </c:pt>
                <c:pt idx="51">
                  <c:v>2.0987838858163448</c:v>
                </c:pt>
                <c:pt idx="52">
                  <c:v>1.9386667990423132</c:v>
                </c:pt>
                <c:pt idx="53">
                  <c:v>1.7055164399480485</c:v>
                </c:pt>
                <c:pt idx="54">
                  <c:v>1.9620389757414438</c:v>
                </c:pt>
                <c:pt idx="55">
                  <c:v>1.802626985348494</c:v>
                </c:pt>
                <c:pt idx="56">
                  <c:v>1.5980041804328771</c:v>
                </c:pt>
                <c:pt idx="57">
                  <c:v>1.9808597790249165</c:v>
                </c:pt>
                <c:pt idx="58">
                  <c:v>2.4909485879797248</c:v>
                </c:pt>
                <c:pt idx="59">
                  <c:v>1.5457740116744287</c:v>
                </c:pt>
                <c:pt idx="60">
                  <c:v>2.1524643836828599</c:v>
                </c:pt>
                <c:pt idx="61">
                  <c:v>1.9757028097745297</c:v>
                </c:pt>
                <c:pt idx="62">
                  <c:v>1.6445473418767187</c:v>
                </c:pt>
                <c:pt idx="63">
                  <c:v>2.2895385699189856</c:v>
                </c:pt>
                <c:pt idx="64">
                  <c:v>2.4979968382528099</c:v>
                </c:pt>
                <c:pt idx="65">
                  <c:v>2.7032752393057442</c:v>
                </c:pt>
                <c:pt idx="66">
                  <c:v>2.7083288776725052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Real!$L$5</c:f>
              <c:strCache>
                <c:ptCount val="1"/>
                <c:pt idx="0">
                  <c:v>Durable consumption</c:v>
                </c:pt>
              </c:strCache>
            </c:strRef>
          </c:tx>
          <c:marker>
            <c:symbol val="none"/>
          </c:marker>
          <c:cat>
            <c:strRef>
              <c:f>Real!$J$6:$J$72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Real!$L$6:$L$72</c:f>
              <c:numCache>
                <c:formatCode>_(* #,##0.00_);_(* \(#,##0.00\);_(* "-"??_);_(@_)</c:formatCode>
                <c:ptCount val="67"/>
                <c:pt idx="0">
                  <c:v>11.032085993695951</c:v>
                </c:pt>
                <c:pt idx="1">
                  <c:v>8.1529249193919853</c:v>
                </c:pt>
                <c:pt idx="2">
                  <c:v>8.6889893494751362</c:v>
                </c:pt>
                <c:pt idx="3">
                  <c:v>11.558958192599263</c:v>
                </c:pt>
                <c:pt idx="4">
                  <c:v>13.371669820934635</c:v>
                </c:pt>
                <c:pt idx="5">
                  <c:v>10.363429869392391</c:v>
                </c:pt>
                <c:pt idx="6">
                  <c:v>12.470919985900601</c:v>
                </c:pt>
                <c:pt idx="7">
                  <c:v>9.910516046558568</c:v>
                </c:pt>
                <c:pt idx="8">
                  <c:v>5.8426966292134832</c:v>
                </c:pt>
                <c:pt idx="9">
                  <c:v>7.0298430666323641</c:v>
                </c:pt>
                <c:pt idx="10">
                  <c:v>4.5380468847937827</c:v>
                </c:pt>
                <c:pt idx="11">
                  <c:v>3.1709108716944172</c:v>
                </c:pt>
                <c:pt idx="12">
                  <c:v>4.8528965726417956</c:v>
                </c:pt>
                <c:pt idx="13">
                  <c:v>8.7254371732467995</c:v>
                </c:pt>
                <c:pt idx="14">
                  <c:v>10.414917855858016</c:v>
                </c:pt>
                <c:pt idx="15">
                  <c:v>7.9743681025275901</c:v>
                </c:pt>
                <c:pt idx="16">
                  <c:v>7.1796355221290131</c:v>
                </c:pt>
                <c:pt idx="17">
                  <c:v>1.8183827999778919</c:v>
                </c:pt>
                <c:pt idx="18">
                  <c:v>2.856367092044529</c:v>
                </c:pt>
                <c:pt idx="19">
                  <c:v>4.0224200461589188</c:v>
                </c:pt>
                <c:pt idx="20">
                  <c:v>3.7298931231782357</c:v>
                </c:pt>
                <c:pt idx="21">
                  <c:v>5.8137010096623598</c:v>
                </c:pt>
                <c:pt idx="22">
                  <c:v>6.0556464811783961</c:v>
                </c:pt>
                <c:pt idx="23">
                  <c:v>6.6719492868462753</c:v>
                </c:pt>
                <c:pt idx="24">
                  <c:v>8.2635166779414053</c:v>
                </c:pt>
                <c:pt idx="25">
                  <c:v>8.5825681013697217</c:v>
                </c:pt>
                <c:pt idx="26">
                  <c:v>5.3315412186379927</c:v>
                </c:pt>
                <c:pt idx="27">
                  <c:v>3.674540682414698</c:v>
                </c:pt>
                <c:pt idx="28">
                  <c:v>2.624369142033165</c:v>
                </c:pt>
                <c:pt idx="29">
                  <c:v>4.625342530473401</c:v>
                </c:pt>
                <c:pt idx="30">
                  <c:v>8.0533106479512266</c:v>
                </c:pt>
                <c:pt idx="31">
                  <c:v>12.428946739909243</c:v>
                </c:pt>
                <c:pt idx="32">
                  <c:v>10.954990398576179</c:v>
                </c:pt>
                <c:pt idx="33">
                  <c:v>6.3445473018740124</c:v>
                </c:pt>
                <c:pt idx="34">
                  <c:v>-0.31054542273542407</c:v>
                </c:pt>
                <c:pt idx="35">
                  <c:v>-6.9125207120703562</c:v>
                </c:pt>
                <c:pt idx="36">
                  <c:v>-10.58252427184466</c:v>
                </c:pt>
                <c:pt idx="37">
                  <c:v>-8.1571125265392794</c:v>
                </c:pt>
                <c:pt idx="38">
                  <c:v>0.5616005616005616</c:v>
                </c:pt>
                <c:pt idx="39">
                  <c:v>8.6353263350068463</c:v>
                </c:pt>
                <c:pt idx="40">
                  <c:v>4.314780720388991</c:v>
                </c:pt>
                <c:pt idx="41">
                  <c:v>0.97091867400249665</c:v>
                </c:pt>
                <c:pt idx="42">
                  <c:v>-5.9773123909249559</c:v>
                </c:pt>
                <c:pt idx="43">
                  <c:v>-6.4532392235946565</c:v>
                </c:pt>
                <c:pt idx="44">
                  <c:v>-4.9780513191835997E-2</c:v>
                </c:pt>
                <c:pt idx="45">
                  <c:v>-0.73721324236457708</c:v>
                </c:pt>
                <c:pt idx="46">
                  <c:v>2.7378190255220418</c:v>
                </c:pt>
                <c:pt idx="47">
                  <c:v>1.1946465463037816</c:v>
                </c:pt>
                <c:pt idx="48">
                  <c:v>1.9967400162999183</c:v>
                </c:pt>
                <c:pt idx="49">
                  <c:v>5.4340806347449027</c:v>
                </c:pt>
                <c:pt idx="50">
                  <c:v>4.3224932249322494</c:v>
                </c:pt>
                <c:pt idx="51">
                  <c:v>5.1704242854606779</c:v>
                </c:pt>
                <c:pt idx="52">
                  <c:v>3.2050428374839082</c:v>
                </c:pt>
                <c:pt idx="53">
                  <c:v>7.5078753937696892</c:v>
                </c:pt>
                <c:pt idx="54">
                  <c:v>8.4166774905831918</c:v>
                </c:pt>
                <c:pt idx="55">
                  <c:v>5.8741612862387642</c:v>
                </c:pt>
                <c:pt idx="56">
                  <c:v>10.598305303453911</c:v>
                </c:pt>
                <c:pt idx="57">
                  <c:v>6.4829887677030769</c:v>
                </c:pt>
                <c:pt idx="58">
                  <c:v>5.574857234136017</c:v>
                </c:pt>
                <c:pt idx="59">
                  <c:v>6.0504603611144328</c:v>
                </c:pt>
                <c:pt idx="60">
                  <c:v>6.3392058491813481</c:v>
                </c:pt>
                <c:pt idx="61">
                  <c:v>6.5965985094592003</c:v>
                </c:pt>
                <c:pt idx="62">
                  <c:v>8.1325415137874941</c:v>
                </c:pt>
                <c:pt idx="63">
                  <c:v>9.5989777126320153</c:v>
                </c:pt>
                <c:pt idx="64">
                  <c:v>9.1431079252459497</c:v>
                </c:pt>
                <c:pt idx="65">
                  <c:v>6.5935247929439615</c:v>
                </c:pt>
                <c:pt idx="66">
                  <c:v>5.352083114702487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Real!$M$5</c:f>
              <c:strCache>
                <c:ptCount val="1"/>
                <c:pt idx="0">
                  <c:v>Non-durable consumption</c:v>
                </c:pt>
              </c:strCache>
            </c:strRef>
          </c:tx>
          <c:marker>
            <c:symbol val="none"/>
          </c:marker>
          <c:cat>
            <c:strRef>
              <c:f>Real!$J$6:$J$72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Real!$M$6:$M$72</c:f>
              <c:numCache>
                <c:formatCode>_(* #,##0.00_);_(* \(#,##0.00\);_(* "-"??_);_(@_)</c:formatCode>
                <c:ptCount val="67"/>
                <c:pt idx="0">
                  <c:v>5.3788463776087667</c:v>
                </c:pt>
                <c:pt idx="1">
                  <c:v>4.228881641329151</c:v>
                </c:pt>
                <c:pt idx="2">
                  <c:v>4.2916283823544594</c:v>
                </c:pt>
                <c:pt idx="3">
                  <c:v>3.8165017781428738</c:v>
                </c:pt>
                <c:pt idx="4">
                  <c:v>2.0954206902089898</c:v>
                </c:pt>
                <c:pt idx="5">
                  <c:v>2.3832969274064153</c:v>
                </c:pt>
                <c:pt idx="6">
                  <c:v>2.7722233221144328</c:v>
                </c:pt>
                <c:pt idx="7">
                  <c:v>3.1827631456079737</c:v>
                </c:pt>
                <c:pt idx="8">
                  <c:v>3.5350680123292317</c:v>
                </c:pt>
                <c:pt idx="9">
                  <c:v>4.1122508263070792</c:v>
                </c:pt>
                <c:pt idx="10">
                  <c:v>3.2854783014915165</c:v>
                </c:pt>
                <c:pt idx="11">
                  <c:v>2.7430732518206975</c:v>
                </c:pt>
                <c:pt idx="12">
                  <c:v>3.2975642182232563</c:v>
                </c:pt>
                <c:pt idx="13">
                  <c:v>3.5184056271981241</c:v>
                </c:pt>
                <c:pt idx="14">
                  <c:v>3.7409716361330392</c:v>
                </c:pt>
                <c:pt idx="15">
                  <c:v>3.6002707388760631</c:v>
                </c:pt>
                <c:pt idx="16">
                  <c:v>3.2800900921606027</c:v>
                </c:pt>
                <c:pt idx="17">
                  <c:v>3.3141112465062759</c:v>
                </c:pt>
                <c:pt idx="18">
                  <c:v>2.9579389264942515</c:v>
                </c:pt>
                <c:pt idx="19">
                  <c:v>3.33867330135319</c:v>
                </c:pt>
                <c:pt idx="20">
                  <c:v>3.7509290536781625</c:v>
                </c:pt>
                <c:pt idx="21">
                  <c:v>2.8105529466959562</c:v>
                </c:pt>
                <c:pt idx="22">
                  <c:v>2.5045074148611541</c:v>
                </c:pt>
                <c:pt idx="23">
                  <c:v>2.9047386038374765</c:v>
                </c:pt>
                <c:pt idx="24">
                  <c:v>1.3366563857943796</c:v>
                </c:pt>
                <c:pt idx="25">
                  <c:v>1.6982331040306382</c:v>
                </c:pt>
                <c:pt idx="26">
                  <c:v>2.2359073951040016</c:v>
                </c:pt>
                <c:pt idx="27">
                  <c:v>0.74061294136954481</c:v>
                </c:pt>
                <c:pt idx="28">
                  <c:v>2.2469151480517282</c:v>
                </c:pt>
                <c:pt idx="29">
                  <c:v>1.7759717521942793</c:v>
                </c:pt>
                <c:pt idx="30">
                  <c:v>2.3478050771909653</c:v>
                </c:pt>
                <c:pt idx="31">
                  <c:v>3.3917986975827166</c:v>
                </c:pt>
                <c:pt idx="32">
                  <c:v>1.9636255242337803</c:v>
                </c:pt>
                <c:pt idx="33">
                  <c:v>1.0206183867884102</c:v>
                </c:pt>
                <c:pt idx="34">
                  <c:v>-1.5299768000325613</c:v>
                </c:pt>
                <c:pt idx="35">
                  <c:v>-4.1014701782879026</c:v>
                </c:pt>
                <c:pt idx="36">
                  <c:v>-3.2965739018864246</c:v>
                </c:pt>
                <c:pt idx="37">
                  <c:v>-4.3128729509366854</c:v>
                </c:pt>
                <c:pt idx="38">
                  <c:v>-2.7020100772534317</c:v>
                </c:pt>
                <c:pt idx="39">
                  <c:v>-0.97780249316465084</c:v>
                </c:pt>
                <c:pt idx="40">
                  <c:v>-1.1970592063552046</c:v>
                </c:pt>
                <c:pt idx="41">
                  <c:v>2.595066475134165</c:v>
                </c:pt>
                <c:pt idx="42">
                  <c:v>1.8330968503870109</c:v>
                </c:pt>
                <c:pt idx="43">
                  <c:v>1.3848235254075763</c:v>
                </c:pt>
                <c:pt idx="44">
                  <c:v>0.81252443522752382</c:v>
                </c:pt>
                <c:pt idx="45">
                  <c:v>-1.8679862227706523</c:v>
                </c:pt>
                <c:pt idx="46">
                  <c:v>-1.2569407072742367</c:v>
                </c:pt>
                <c:pt idx="47">
                  <c:v>3.2731438546724126E-2</c:v>
                </c:pt>
                <c:pt idx="48">
                  <c:v>0.89618426155428543</c:v>
                </c:pt>
                <c:pt idx="49">
                  <c:v>1.8099758246503888</c:v>
                </c:pt>
                <c:pt idx="50">
                  <c:v>1.8251258998884645</c:v>
                </c:pt>
                <c:pt idx="51">
                  <c:v>1.8084494989114064</c:v>
                </c:pt>
                <c:pt idx="52">
                  <c:v>1.8194807690700803</c:v>
                </c:pt>
                <c:pt idx="53">
                  <c:v>1.154009298611862</c:v>
                </c:pt>
                <c:pt idx="54">
                  <c:v>1.3434792710857371</c:v>
                </c:pt>
                <c:pt idx="55">
                  <c:v>1.4050730967646234</c:v>
                </c:pt>
                <c:pt idx="56">
                  <c:v>0.73940642323426709</c:v>
                </c:pt>
                <c:pt idx="57">
                  <c:v>1.5260585180952224</c:v>
                </c:pt>
                <c:pt idx="58">
                  <c:v>2.1747852645197212</c:v>
                </c:pt>
                <c:pt idx="59">
                  <c:v>1.0865413527724277</c:v>
                </c:pt>
                <c:pt idx="60">
                  <c:v>1.7139761558545237</c:v>
                </c:pt>
                <c:pt idx="61">
                  <c:v>1.4861127421007236</c:v>
                </c:pt>
                <c:pt idx="62">
                  <c:v>0.95726180649607728</c:v>
                </c:pt>
                <c:pt idx="63">
                  <c:v>1.5077821011673151</c:v>
                </c:pt>
                <c:pt idx="64">
                  <c:v>1.7703899182681333</c:v>
                </c:pt>
                <c:pt idx="65">
                  <c:v>2.2703423069710285</c:v>
                </c:pt>
                <c:pt idx="66">
                  <c:v>2.4083665733960427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Real!$N$5</c:f>
              <c:strCache>
                <c:ptCount val="1"/>
                <c:pt idx="0">
                  <c:v>Real households disposable income</c:v>
                </c:pt>
              </c:strCache>
            </c:strRef>
          </c:tx>
          <c:marker>
            <c:symbol val="none"/>
          </c:marker>
          <c:cat>
            <c:strRef>
              <c:f>Real!$J$6:$J$72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Real!$N$6:$N$72</c:f>
              <c:numCache>
                <c:formatCode>_(* #,##0.00_);_(* \(#,##0.00\);_(* "-"??_);_(@_)</c:formatCode>
                <c:ptCount val="67"/>
                <c:pt idx="0">
                  <c:v>7.9436891313719409</c:v>
                </c:pt>
                <c:pt idx="1">
                  <c:v>3.6486598949641484</c:v>
                </c:pt>
                <c:pt idx="2">
                  <c:v>7.0109514453617159</c:v>
                </c:pt>
                <c:pt idx="3">
                  <c:v>5.8100205878791025</c:v>
                </c:pt>
                <c:pt idx="4">
                  <c:v>6.3143068175962354</c:v>
                </c:pt>
                <c:pt idx="5">
                  <c:v>4.6679879813889018</c:v>
                </c:pt>
                <c:pt idx="6">
                  <c:v>3.6279881605651312</c:v>
                </c:pt>
                <c:pt idx="7">
                  <c:v>4.381593953490273</c:v>
                </c:pt>
                <c:pt idx="8">
                  <c:v>2.5826830174656261</c:v>
                </c:pt>
                <c:pt idx="9">
                  <c:v>4.0092216134593563</c:v>
                </c:pt>
                <c:pt idx="10">
                  <c:v>2.2186469630159298</c:v>
                </c:pt>
                <c:pt idx="11">
                  <c:v>0.78087062767273918</c:v>
                </c:pt>
                <c:pt idx="12">
                  <c:v>2.1451690383752156</c:v>
                </c:pt>
                <c:pt idx="13">
                  <c:v>2.2887399120372347</c:v>
                </c:pt>
                <c:pt idx="14">
                  <c:v>2.2489944231778169</c:v>
                </c:pt>
                <c:pt idx="15">
                  <c:v>3.3775014571595103</c:v>
                </c:pt>
                <c:pt idx="16">
                  <c:v>1.247426892920197</c:v>
                </c:pt>
                <c:pt idx="17">
                  <c:v>1.464867839319937</c:v>
                </c:pt>
                <c:pt idx="18">
                  <c:v>2.5454006430965936</c:v>
                </c:pt>
                <c:pt idx="19">
                  <c:v>0.52510505859976997</c:v>
                </c:pt>
                <c:pt idx="20">
                  <c:v>1.8107747953550353</c:v>
                </c:pt>
                <c:pt idx="21">
                  <c:v>1.7848259869466834</c:v>
                </c:pt>
                <c:pt idx="22">
                  <c:v>1.4288414708727608</c:v>
                </c:pt>
                <c:pt idx="23">
                  <c:v>2.851117451082303</c:v>
                </c:pt>
                <c:pt idx="24">
                  <c:v>1.5313792510265289</c:v>
                </c:pt>
                <c:pt idx="25">
                  <c:v>1.8086478501637044</c:v>
                </c:pt>
                <c:pt idx="26">
                  <c:v>2.3420085217098965</c:v>
                </c:pt>
                <c:pt idx="27">
                  <c:v>0.80599424134019715</c:v>
                </c:pt>
                <c:pt idx="28">
                  <c:v>3.1863602712328869</c:v>
                </c:pt>
                <c:pt idx="29">
                  <c:v>1.7945636128044931</c:v>
                </c:pt>
                <c:pt idx="30">
                  <c:v>2.3291188054116398</c:v>
                </c:pt>
                <c:pt idx="31">
                  <c:v>3.586614301015937</c:v>
                </c:pt>
                <c:pt idx="32">
                  <c:v>-0.14706302293040921</c:v>
                </c:pt>
                <c:pt idx="33">
                  <c:v>0.62794515496523429</c:v>
                </c:pt>
                <c:pt idx="34">
                  <c:v>-2.1529314062794414</c:v>
                </c:pt>
                <c:pt idx="35">
                  <c:v>-1.7164184300864127</c:v>
                </c:pt>
                <c:pt idx="36">
                  <c:v>-0.53085007506970761</c:v>
                </c:pt>
                <c:pt idx="37">
                  <c:v>2.6655907992191739</c:v>
                </c:pt>
                <c:pt idx="38">
                  <c:v>3.3086557115143216</c:v>
                </c:pt>
                <c:pt idx="39">
                  <c:v>3.4694079972794514</c:v>
                </c:pt>
                <c:pt idx="40">
                  <c:v>4.536845699088965</c:v>
                </c:pt>
                <c:pt idx="41">
                  <c:v>-0.77256518411487918</c:v>
                </c:pt>
                <c:pt idx="42">
                  <c:v>1.0963292301531962</c:v>
                </c:pt>
                <c:pt idx="43">
                  <c:v>-0.77955424697867093</c:v>
                </c:pt>
                <c:pt idx="44">
                  <c:v>-2.1644738877677661</c:v>
                </c:pt>
                <c:pt idx="45">
                  <c:v>-1.1808409081475948</c:v>
                </c:pt>
                <c:pt idx="46">
                  <c:v>-2.639396319185987</c:v>
                </c:pt>
                <c:pt idx="47">
                  <c:v>-2.314941013688137</c:v>
                </c:pt>
                <c:pt idx="48">
                  <c:v>0.32257724459999365</c:v>
                </c:pt>
                <c:pt idx="49">
                  <c:v>2.4865069197975513</c:v>
                </c:pt>
                <c:pt idx="50">
                  <c:v>2.7575927614505154</c:v>
                </c:pt>
                <c:pt idx="51">
                  <c:v>3.0557674918051316</c:v>
                </c:pt>
                <c:pt idx="52">
                  <c:v>-0.24483276766105896</c:v>
                </c:pt>
                <c:pt idx="53">
                  <c:v>-0.38797019186765302</c:v>
                </c:pt>
                <c:pt idx="54">
                  <c:v>0.24504868550833953</c:v>
                </c:pt>
                <c:pt idx="55">
                  <c:v>-0.13915785504961356</c:v>
                </c:pt>
                <c:pt idx="56">
                  <c:v>1.5214078552819152</c:v>
                </c:pt>
                <c:pt idx="57">
                  <c:v>1.3374704289093839</c:v>
                </c:pt>
                <c:pt idx="58">
                  <c:v>0.31322241174447862</c:v>
                </c:pt>
                <c:pt idx="59">
                  <c:v>2.9102553981650869</c:v>
                </c:pt>
                <c:pt idx="60">
                  <c:v>3.6114617739118406</c:v>
                </c:pt>
                <c:pt idx="61">
                  <c:v>2.8419567548913798</c:v>
                </c:pt>
                <c:pt idx="62">
                  <c:v>4.9955708811740394</c:v>
                </c:pt>
                <c:pt idx="63">
                  <c:v>3.128126792694478</c:v>
                </c:pt>
                <c:pt idx="64">
                  <c:v>3.3420456176542261</c:v>
                </c:pt>
                <c:pt idx="65">
                  <c:v>2.7015735053672882</c:v>
                </c:pt>
                <c:pt idx="66">
                  <c:v>0.28607447633824673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858816"/>
        <c:axId val="277894208"/>
      </c:lineChart>
      <c:catAx>
        <c:axId val="277858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77894208"/>
        <c:crosses val="autoZero"/>
        <c:auto val="1"/>
        <c:lblAlgn val="ctr"/>
        <c:lblOffset val="100"/>
        <c:tickLblSkip val="8"/>
        <c:noMultiLvlLbl val="0"/>
      </c:catAx>
      <c:valAx>
        <c:axId val="2778942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Percent</a:t>
                </a:r>
              </a:p>
            </c:rich>
          </c:tx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778588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Sheet12!$D$290</c:f>
              <c:strCache>
                <c:ptCount val="1"/>
                <c:pt idx="0">
                  <c:v>Disposable income</c:v>
                </c:pt>
              </c:strCache>
            </c:strRef>
          </c:tx>
          <c:marker>
            <c:symbol val="none"/>
          </c:marker>
          <c:cat>
            <c:strRef>
              <c:f>Sheet12!$F$291:$F$357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Sheet12!$D$291:$D$357</c:f>
              <c:numCache>
                <c:formatCode>General</c:formatCode>
                <c:ptCount val="67"/>
                <c:pt idx="0">
                  <c:v>7.6849962125050064</c:v>
                </c:pt>
                <c:pt idx="1">
                  <c:v>3.5275798047553453</c:v>
                </c:pt>
                <c:pt idx="2">
                  <c:v>7.1946673604600564</c:v>
                </c:pt>
                <c:pt idx="3">
                  <c:v>6.1268852761714525</c:v>
                </c:pt>
                <c:pt idx="4">
                  <c:v>6.6459368517265638</c:v>
                </c:pt>
                <c:pt idx="5">
                  <c:v>4.574304556949472</c:v>
                </c:pt>
                <c:pt idx="6">
                  <c:v>3.6741321013692207</c:v>
                </c:pt>
                <c:pt idx="7">
                  <c:v>4.1930611244236715</c:v>
                </c:pt>
                <c:pt idx="8">
                  <c:v>2.528757845913403</c:v>
                </c:pt>
                <c:pt idx="9">
                  <c:v>3.9304709294514648</c:v>
                </c:pt>
                <c:pt idx="10">
                  <c:v>2.3225212716147055</c:v>
                </c:pt>
                <c:pt idx="11">
                  <c:v>0.82733075772871145</c:v>
                </c:pt>
                <c:pt idx="12">
                  <c:v>2.2631443077187852</c:v>
                </c:pt>
                <c:pt idx="13">
                  <c:v>2.2697807399409173</c:v>
                </c:pt>
                <c:pt idx="14">
                  <c:v>2.3818352517928854</c:v>
                </c:pt>
                <c:pt idx="15">
                  <c:v>3.1206949766258401</c:v>
                </c:pt>
                <c:pt idx="16">
                  <c:v>1.4080556490519467</c:v>
                </c:pt>
                <c:pt idx="17">
                  <c:v>1.4264417768624229</c:v>
                </c:pt>
                <c:pt idx="18">
                  <c:v>2.5506665639207831</c:v>
                </c:pt>
                <c:pt idx="19">
                  <c:v>0.44348083177293784</c:v>
                </c:pt>
                <c:pt idx="20">
                  <c:v>2.1013284441950701</c:v>
                </c:pt>
                <c:pt idx="21">
                  <c:v>1.7182987083437185</c:v>
                </c:pt>
                <c:pt idx="22">
                  <c:v>1.3630898707544334</c:v>
                </c:pt>
                <c:pt idx="23">
                  <c:v>2.6796616082330367</c:v>
                </c:pt>
                <c:pt idx="24">
                  <c:v>1.586711868604777</c:v>
                </c:pt>
                <c:pt idx="25">
                  <c:v>1.7249455887228125</c:v>
                </c:pt>
                <c:pt idx="26">
                  <c:v>2.3058846205168502</c:v>
                </c:pt>
                <c:pt idx="27">
                  <c:v>0.89963830434813385</c:v>
                </c:pt>
                <c:pt idx="28">
                  <c:v>3.2312873339022308</c:v>
                </c:pt>
                <c:pt idx="29">
                  <c:v>1.805506849023921</c:v>
                </c:pt>
                <c:pt idx="30">
                  <c:v>2.0173255219938482</c:v>
                </c:pt>
                <c:pt idx="31">
                  <c:v>3.8351455629603648</c:v>
                </c:pt>
                <c:pt idx="32">
                  <c:v>0.1612677043892862</c:v>
                </c:pt>
                <c:pt idx="33">
                  <c:v>0.56089074460681976</c:v>
                </c:pt>
                <c:pt idx="34">
                  <c:v>-2.2555109259634132</c:v>
                </c:pt>
                <c:pt idx="35">
                  <c:v>-1.8359377639054972</c:v>
                </c:pt>
                <c:pt idx="36">
                  <c:v>-0.61897831733691944</c:v>
                </c:pt>
                <c:pt idx="37">
                  <c:v>2.7594009937303641</c:v>
                </c:pt>
                <c:pt idx="38">
                  <c:v>3.3852179663258557</c:v>
                </c:pt>
                <c:pt idx="39">
                  <c:v>3.2821861052515668</c:v>
                </c:pt>
                <c:pt idx="40">
                  <c:v>4.4273082840565738</c:v>
                </c:pt>
                <c:pt idx="41">
                  <c:v>-0.50035860155495016</c:v>
                </c:pt>
                <c:pt idx="42">
                  <c:v>1.2785413803889043</c:v>
                </c:pt>
                <c:pt idx="43">
                  <c:v>-0.93890456691444246</c:v>
                </c:pt>
                <c:pt idx="44">
                  <c:v>-2.5486638951707099</c:v>
                </c:pt>
                <c:pt idx="45">
                  <c:v>-0.88256892531666553</c:v>
                </c:pt>
                <c:pt idx="46">
                  <c:v>-2.3485240178915334</c:v>
                </c:pt>
                <c:pt idx="47">
                  <c:v>-2.5524773055203331</c:v>
                </c:pt>
                <c:pt idx="48">
                  <c:v>0.20728748479041742</c:v>
                </c:pt>
                <c:pt idx="49">
                  <c:v>2.4681368281249467</c:v>
                </c:pt>
                <c:pt idx="50">
                  <c:v>2.8076172742552759</c:v>
                </c:pt>
                <c:pt idx="51">
                  <c:v>3.0483553653401443</c:v>
                </c:pt>
                <c:pt idx="52">
                  <c:v>-0.42280607997324293</c:v>
                </c:pt>
                <c:pt idx="53">
                  <c:v>-0.28321815794910066</c:v>
                </c:pt>
                <c:pt idx="54">
                  <c:v>8.1226625742273101E-2</c:v>
                </c:pt>
                <c:pt idx="55">
                  <c:v>8.5409395703404986E-2</c:v>
                </c:pt>
                <c:pt idx="56">
                  <c:v>1.4731438752263566</c:v>
                </c:pt>
                <c:pt idx="57">
                  <c:v>1.2924697265363949</c:v>
                </c:pt>
                <c:pt idx="58">
                  <c:v>0.41961809572818415</c:v>
                </c:pt>
                <c:pt idx="59">
                  <c:v>2.8495701382451468</c:v>
                </c:pt>
                <c:pt idx="60">
                  <c:v>3.6011498926023338</c:v>
                </c:pt>
                <c:pt idx="61">
                  <c:v>2.8752391634228407</c:v>
                </c:pt>
                <c:pt idx="62">
                  <c:v>4.8826539736693677</c:v>
                </c:pt>
                <c:pt idx="63">
                  <c:v>3.259667070139133</c:v>
                </c:pt>
                <c:pt idx="64">
                  <c:v>3.2686457277008349</c:v>
                </c:pt>
                <c:pt idx="65">
                  <c:v>2.4793494433328203</c:v>
                </c:pt>
                <c:pt idx="66">
                  <c:v>0.45153314686140189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Sheet12!$E$290</c:f>
              <c:strCache>
                <c:ptCount val="1"/>
                <c:pt idx="0">
                  <c:v>Consumption</c:v>
                </c:pt>
              </c:strCache>
            </c:strRef>
          </c:tx>
          <c:marker>
            <c:symbol val="none"/>
          </c:marker>
          <c:cat>
            <c:strRef>
              <c:f>Sheet12!$F$291:$F$357</c:f>
              <c:strCache>
                <c:ptCount val="67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2001</c:v>
                </c:pt>
                <c:pt idx="5">
                  <c:v>2001</c:v>
                </c:pt>
                <c:pt idx="6">
                  <c:v>2001</c:v>
                </c:pt>
                <c:pt idx="7">
                  <c:v>2001</c:v>
                </c:pt>
                <c:pt idx="8">
                  <c:v>2002</c:v>
                </c:pt>
                <c:pt idx="9">
                  <c:v>2002</c:v>
                </c:pt>
                <c:pt idx="10">
                  <c:v>2002</c:v>
                </c:pt>
                <c:pt idx="11">
                  <c:v>2002</c:v>
                </c:pt>
                <c:pt idx="12">
                  <c:v>2003</c:v>
                </c:pt>
                <c:pt idx="13">
                  <c:v>2003</c:v>
                </c:pt>
                <c:pt idx="14">
                  <c:v>2003</c:v>
                </c:pt>
                <c:pt idx="15">
                  <c:v>2003</c:v>
                </c:pt>
                <c:pt idx="16">
                  <c:v>2004</c:v>
                </c:pt>
                <c:pt idx="17">
                  <c:v>2004</c:v>
                </c:pt>
                <c:pt idx="18">
                  <c:v>2004</c:v>
                </c:pt>
                <c:pt idx="19">
                  <c:v>2004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2007</c:v>
                </c:pt>
                <c:pt idx="29">
                  <c:v>2007</c:v>
                </c:pt>
                <c:pt idx="30">
                  <c:v>2007</c:v>
                </c:pt>
                <c:pt idx="31">
                  <c:v>2007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2009</c:v>
                </c:pt>
                <c:pt idx="37">
                  <c:v>2009</c:v>
                </c:pt>
                <c:pt idx="38">
                  <c:v>2009</c:v>
                </c:pt>
                <c:pt idx="39">
                  <c:v>2009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2011</c:v>
                </c:pt>
                <c:pt idx="45">
                  <c:v>2011</c:v>
                </c:pt>
                <c:pt idx="46">
                  <c:v>2011</c:v>
                </c:pt>
                <c:pt idx="47">
                  <c:v>2011</c:v>
                </c:pt>
                <c:pt idx="48">
                  <c:v>2012</c:v>
                </c:pt>
                <c:pt idx="49">
                  <c:v>2012</c:v>
                </c:pt>
                <c:pt idx="50">
                  <c:v>2012</c:v>
                </c:pt>
                <c:pt idx="51">
                  <c:v>2012</c:v>
                </c:pt>
                <c:pt idx="52">
                  <c:v>2013</c:v>
                </c:pt>
                <c:pt idx="53">
                  <c:v>2013</c:v>
                </c:pt>
                <c:pt idx="54">
                  <c:v>2013</c:v>
                </c:pt>
                <c:pt idx="55">
                  <c:v>2013</c:v>
                </c:pt>
                <c:pt idx="56">
                  <c:v>2014</c:v>
                </c:pt>
                <c:pt idx="57">
                  <c:v>2014</c:v>
                </c:pt>
                <c:pt idx="58">
                  <c:v>2014</c:v>
                </c:pt>
                <c:pt idx="59">
                  <c:v>2014</c:v>
                </c:pt>
                <c:pt idx="60">
                  <c:v>2015</c:v>
                </c:pt>
                <c:pt idx="61">
                  <c:v>2015</c:v>
                </c:pt>
                <c:pt idx="62">
                  <c:v>2015</c:v>
                </c:pt>
                <c:pt idx="63">
                  <c:v>2015</c:v>
                </c:pt>
                <c:pt idx="64">
                  <c:v>2016</c:v>
                </c:pt>
                <c:pt idx="65">
                  <c:v>2016</c:v>
                </c:pt>
                <c:pt idx="66">
                  <c:v>2016</c:v>
                </c:pt>
              </c:strCache>
            </c:strRef>
          </c:cat>
          <c:val>
            <c:numRef>
              <c:f>Sheet12!$E$291:$E$357</c:f>
              <c:numCache>
                <c:formatCode>General</c:formatCode>
                <c:ptCount val="67"/>
                <c:pt idx="0">
                  <c:v>5.5478016372891847</c:v>
                </c:pt>
                <c:pt idx="1">
                  <c:v>4.5429565854552116</c:v>
                </c:pt>
                <c:pt idx="2">
                  <c:v>4.3299226954141599</c:v>
                </c:pt>
                <c:pt idx="3">
                  <c:v>4.6723033611457669</c:v>
                </c:pt>
                <c:pt idx="4">
                  <c:v>2.81971879748418</c:v>
                </c:pt>
                <c:pt idx="5">
                  <c:v>2.947068322922537</c:v>
                </c:pt>
                <c:pt idx="6">
                  <c:v>3.2667834747325708</c:v>
                </c:pt>
                <c:pt idx="7">
                  <c:v>3.7162416642665659</c:v>
                </c:pt>
                <c:pt idx="8">
                  <c:v>3.4111528892380791</c:v>
                </c:pt>
                <c:pt idx="9">
                  <c:v>4.4042285009798423</c:v>
                </c:pt>
                <c:pt idx="10">
                  <c:v>3.3067666822941084</c:v>
                </c:pt>
                <c:pt idx="11">
                  <c:v>3.061451177415496</c:v>
                </c:pt>
                <c:pt idx="12">
                  <c:v>3.0508045332440914</c:v>
                </c:pt>
                <c:pt idx="13">
                  <c:v>4.0399901302455108</c:v>
                </c:pt>
                <c:pt idx="14">
                  <c:v>4.3838683326778209</c:v>
                </c:pt>
                <c:pt idx="15">
                  <c:v>3.9429940556628726</c:v>
                </c:pt>
                <c:pt idx="16">
                  <c:v>3.620078290940369</c:v>
                </c:pt>
                <c:pt idx="17">
                  <c:v>3.1695076760190579</c:v>
                </c:pt>
                <c:pt idx="18">
                  <c:v>2.7700257542005846</c:v>
                </c:pt>
                <c:pt idx="19">
                  <c:v>3.5489531405782655</c:v>
                </c:pt>
                <c:pt idx="20">
                  <c:v>3.7930348090141752</c:v>
                </c:pt>
                <c:pt idx="21">
                  <c:v>3.0577688016452593</c:v>
                </c:pt>
                <c:pt idx="22">
                  <c:v>2.8238868027912525</c:v>
                </c:pt>
                <c:pt idx="23">
                  <c:v>3.096873086358892</c:v>
                </c:pt>
                <c:pt idx="24">
                  <c:v>1.7798778323193498</c:v>
                </c:pt>
                <c:pt idx="25">
                  <c:v>2.1811692915581262</c:v>
                </c:pt>
                <c:pt idx="26">
                  <c:v>2.5602144091406003</c:v>
                </c:pt>
                <c:pt idx="27">
                  <c:v>1.0497216930031006</c:v>
                </c:pt>
                <c:pt idx="28">
                  <c:v>2.3404895062842024</c:v>
                </c:pt>
                <c:pt idx="29">
                  <c:v>1.9876507597433479</c:v>
                </c:pt>
                <c:pt idx="30">
                  <c:v>2.7855142561328305</c:v>
                </c:pt>
                <c:pt idx="31">
                  <c:v>4.0303142329020334</c:v>
                </c:pt>
                <c:pt idx="32">
                  <c:v>2.892589502219193</c:v>
                </c:pt>
                <c:pt idx="33">
                  <c:v>1.4096081151842466</c:v>
                </c:pt>
                <c:pt idx="34">
                  <c:v>-1.3994305637121893</c:v>
                </c:pt>
                <c:pt idx="35">
                  <c:v>-4.2473045678424466</c:v>
                </c:pt>
                <c:pt idx="36">
                  <c:v>-3.6267832191793858</c:v>
                </c:pt>
                <c:pt idx="37">
                  <c:v>-4.6592617998575312</c:v>
                </c:pt>
                <c:pt idx="38">
                  <c:v>-2.516652655943123</c:v>
                </c:pt>
                <c:pt idx="39">
                  <c:v>-0.51772128409723517</c:v>
                </c:pt>
                <c:pt idx="40">
                  <c:v>-0.73637760685178821</c:v>
                </c:pt>
                <c:pt idx="41">
                  <c:v>2.2228898754343587</c:v>
                </c:pt>
                <c:pt idx="42">
                  <c:v>1.0785121250439873</c:v>
                </c:pt>
                <c:pt idx="43">
                  <c:v>0.92406409132454159</c:v>
                </c:pt>
                <c:pt idx="44">
                  <c:v>0.63597686922675878</c:v>
                </c:pt>
                <c:pt idx="45">
                  <c:v>-1.5225344378185643</c:v>
                </c:pt>
                <c:pt idx="46">
                  <c:v>-0.84166711300528718</c:v>
                </c:pt>
                <c:pt idx="47">
                  <c:v>-0.10941404344033238</c:v>
                </c:pt>
                <c:pt idx="48">
                  <c:v>1.0634132837680186</c:v>
                </c:pt>
                <c:pt idx="49">
                  <c:v>1.897936342751674</c:v>
                </c:pt>
                <c:pt idx="50">
                  <c:v>2.1772009290625265</c:v>
                </c:pt>
                <c:pt idx="51">
                  <c:v>2.0752231382939357</c:v>
                </c:pt>
                <c:pt idx="52">
                  <c:v>2.375231849237343</c:v>
                </c:pt>
                <c:pt idx="53">
                  <c:v>1.5407857313529469</c:v>
                </c:pt>
                <c:pt idx="54">
                  <c:v>1.8944299906732271</c:v>
                </c:pt>
                <c:pt idx="55">
                  <c:v>1.6193935702788531</c:v>
                </c:pt>
                <c:pt idx="56">
                  <c:v>1.2227471485796411</c:v>
                </c:pt>
                <c:pt idx="57">
                  <c:v>2.2112070928661431</c:v>
                </c:pt>
                <c:pt idx="58">
                  <c:v>2.7389696345322885</c:v>
                </c:pt>
                <c:pt idx="59">
                  <c:v>1.4466075180781346</c:v>
                </c:pt>
                <c:pt idx="60">
                  <c:v>2.0247486056724679</c:v>
                </c:pt>
                <c:pt idx="61">
                  <c:v>2.0174376722044398</c:v>
                </c:pt>
                <c:pt idx="62">
                  <c:v>1.4442516691495002</c:v>
                </c:pt>
                <c:pt idx="63">
                  <c:v>2.5597293628633522</c:v>
                </c:pt>
                <c:pt idx="64">
                  <c:v>2.7688435701463812</c:v>
                </c:pt>
                <c:pt idx="65">
                  <c:v>2.8230840628241762</c:v>
                </c:pt>
                <c:pt idx="66">
                  <c:v>2.8086232092760302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420992"/>
        <c:axId val="277931712"/>
      </c:lineChart>
      <c:catAx>
        <c:axId val="278420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77931712"/>
        <c:crosses val="autoZero"/>
        <c:auto val="1"/>
        <c:lblAlgn val="ctr"/>
        <c:lblOffset val="100"/>
        <c:tickLblSkip val="8"/>
        <c:noMultiLvlLbl val="0"/>
      </c:catAx>
      <c:valAx>
        <c:axId val="27793171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784209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0.80512</cdr:x>
      <cdr:y>0.25424</cdr:y>
    </cdr:from>
    <cdr:to>
      <cdr:x>0.95442</cdr:x>
      <cdr:y>0.31667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8713" y="1098439"/>
          <a:ext cx="1188444" cy="269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dirty="0" smtClean="0"/>
            <a:t>Consumption</a:t>
          </a:r>
          <a:endParaRPr lang="en-GB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0.67021</cdr:x>
      <cdr:y>0.64516</cdr:y>
    </cdr:from>
    <cdr:to>
      <cdr:x>1</cdr:x>
      <cdr:y>0.85484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36504" y="2880320"/>
          <a:ext cx="223224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Average growth of 6.7</a:t>
          </a:r>
          <a:r>
            <a:rPr lang="en-GB" sz="1400" b="1" dirty="0" smtClean="0"/>
            <a:t>% over the period 1995 - 2015</a:t>
          </a:r>
          <a:endParaRPr lang="en-GB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514" y="0"/>
            <a:ext cx="294163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6A648-57DA-4BA8-AF2E-DB1B9F7CC2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339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514" y="9431339"/>
            <a:ext cx="294163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6071-6A06-4A88-92CC-781FF0DEBA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8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0A138-9CE8-4941-AE03-A9971F42E49D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16662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8" y="943160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0D292-4617-450E-9CD5-A99C022B5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5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AC56-6E05-485D-8584-E72FDA0C470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How do we get to 11.9 </a:t>
            </a:r>
            <a:r>
              <a:rPr lang="en-GB" dirty="0" err="1" smtClean="0"/>
              <a:t>Tn</a:t>
            </a:r>
            <a:r>
              <a:rPr lang="en-GB" dirty="0" smtClean="0"/>
              <a:t> on assets.  5.6+.33 does not get me 11?  HELP?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09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Is this real total</a:t>
            </a:r>
            <a:r>
              <a:rPr lang="en-GB" baseline="0" dirty="0" smtClean="0"/>
              <a:t> consumption i.e. durable and non-durable?  Here it is total consumption in constant prices, and Income is equal to real Total Resources, while in the other graphs I use the disposable income not total resources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92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this cannot be consumption</a:t>
            </a:r>
            <a:r>
              <a:rPr lang="en-GB" baseline="0" dirty="0" smtClean="0"/>
              <a:t> per head i.e. £5bn per head?  Is it nominal consumption but not per head?  Please check and change. </a:t>
            </a:r>
          </a:p>
          <a:p>
            <a:r>
              <a:rPr lang="en-GB" baseline="0" dirty="0" smtClean="0"/>
              <a:t>I changed it, it in pound per quarter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268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can you give the fraction</a:t>
            </a:r>
            <a:r>
              <a:rPr lang="en-GB" baseline="0" dirty="0" smtClean="0"/>
              <a:t> of total consumption that is non-durable.  Chart 15 tells us that consumption&gt;income in 2007/8 but not in this chart.  Please explain or change. </a:t>
            </a:r>
          </a:p>
          <a:p>
            <a:r>
              <a:rPr lang="en-GB" baseline="0" dirty="0" smtClean="0"/>
              <a:t>In chart 15 for the 3centuries dataset, the BoE uses Final consumption expenditure by households (Domestic + tourists) plus the consumption expenditure by NPIHs, while here I am using consumption by households only (domestic, so not the </a:t>
            </a:r>
            <a:r>
              <a:rPr lang="en-GB" baseline="0" dirty="0" err="1" smtClean="0"/>
              <a:t>tourrists</a:t>
            </a:r>
            <a:r>
              <a:rPr lang="en-GB" baseline="0" dirty="0" smtClean="0"/>
              <a:t> included) and the disposable income from households.</a:t>
            </a:r>
          </a:p>
          <a:p>
            <a:r>
              <a:rPr lang="en-GB" baseline="0" dirty="0" smtClean="0"/>
              <a:t>I don’t know why they use Household + NPIH consumption and disposable income, because if I am correct disposable income is only for the household sector. Therefore I believe it is better to use total domestic consumption </a:t>
            </a:r>
            <a:r>
              <a:rPr lang="en-GB" baseline="0" smtClean="0"/>
              <a:t>by households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322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</a:t>
            </a:r>
            <a:r>
              <a:rPr lang="en-GB" baseline="0" dirty="0" smtClean="0"/>
              <a:t> what is the final quarter in this dataset? 2016 Q3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804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</a:t>
            </a:r>
            <a:r>
              <a:rPr lang="en-GB" baseline="0" dirty="0" smtClean="0"/>
              <a:t> is this consistent with Figure 4? Pretty much, but they use total </a:t>
            </a:r>
            <a:r>
              <a:rPr lang="en-GB" baseline="0" dirty="0" err="1" smtClean="0"/>
              <a:t>ressources</a:t>
            </a:r>
            <a:r>
              <a:rPr lang="en-GB" baseline="0" dirty="0" smtClean="0"/>
              <a:t> divided by the consumption expenditure deflator, here it is disposable income in constant prices. It is difficult to verify which series of consumption they use..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Can we re-do</a:t>
            </a:r>
            <a:r>
              <a:rPr lang="en-GB" baseline="0" dirty="0" smtClean="0"/>
              <a:t> this in terms of the correlation in q/q growth rates not levels?  Please annualise the growth rates.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33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091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Q: How do we get to 11.9 </a:t>
            </a:r>
            <a:r>
              <a:rPr lang="en-GB" dirty="0" err="1" smtClean="0"/>
              <a:t>Tn</a:t>
            </a:r>
            <a:r>
              <a:rPr lang="en-GB" dirty="0" smtClean="0"/>
              <a:t> on assets.  5.6+.33 does not get me 11?  HELP?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09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6" name="Picture 5" descr="ppt botto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19789"/>
            <a:ext cx="5630061" cy="4382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A6A1-A259-422E-BC5D-C9658E7A0524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FDB56-D0B6-47E2-99B0-17988AC4898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83568" y="1124744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560" y="5877272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iesr_logo round corners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1560" y="5949280"/>
            <a:ext cx="755904" cy="755904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/>
        </p:nvSpPr>
        <p:spPr>
          <a:xfrm>
            <a:off x="1403648" y="6309320"/>
            <a:ext cx="727280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Institute of Economic and Social Research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73DC2-B9C1-4598-9D30-524FB1E9FF5C}" type="datetimeFigureOut">
              <a:rPr lang="en-GB" smtClean="0"/>
              <a:pPr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E719-185E-43A7-BA87-57C4B1E4D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esr_logo round corn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949280"/>
            <a:ext cx="755904" cy="75590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11560" y="5877272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67544" y="3356992"/>
            <a:ext cx="792088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Professor Jagjit S. Chadha</a:t>
            </a:r>
          </a:p>
          <a:p>
            <a:pPr algn="ctr"/>
            <a:r>
              <a:rPr lang="en-GB" sz="2800" dirty="0" smtClean="0"/>
              <a:t>Mercers</a:t>
            </a:r>
            <a:r>
              <a:rPr lang="en-GB" sz="2800" dirty="0"/>
              <a:t>’ School Memorial Professor of Commerce </a:t>
            </a:r>
            <a:endParaRPr lang="en-GB" sz="2800" dirty="0" smtClean="0"/>
          </a:p>
          <a:p>
            <a:pPr algn="ctr"/>
            <a:r>
              <a:rPr lang="en-GB" sz="1600" dirty="0" smtClean="0"/>
              <a:t>© Jagjit S. Chadha 2016-7</a:t>
            </a:r>
            <a:endParaRPr lang="en-GB" sz="1600" dirty="0"/>
          </a:p>
          <a:p>
            <a:pPr>
              <a:lnSpc>
                <a:spcPct val="90000"/>
              </a:lnSpc>
            </a:pPr>
            <a:endParaRPr lang="en-GB" sz="3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11154" y="39229"/>
            <a:ext cx="79208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2016-7 Lecture Series: </a:t>
            </a:r>
          </a:p>
          <a:p>
            <a:pPr algn="ctr"/>
            <a:r>
              <a:rPr lang="en-GB" sz="3200" dirty="0" smtClean="0"/>
              <a:t>Where </a:t>
            </a:r>
            <a:r>
              <a:rPr lang="en-GB" sz="3200" dirty="0"/>
              <a:t>are we after the Storm? The UK Economy in the Aftermath of Financial </a:t>
            </a:r>
            <a:r>
              <a:rPr lang="en-GB" sz="3200" dirty="0" smtClean="0"/>
              <a:t>Crisis:</a:t>
            </a:r>
          </a:p>
          <a:p>
            <a:pPr algn="ctr"/>
            <a:r>
              <a:rPr lang="en-GB" sz="3600" i="1" dirty="0" smtClean="0"/>
              <a:t>Consumption, Debt and the Household Balance Sheet</a:t>
            </a:r>
          </a:p>
          <a:p>
            <a:endParaRPr lang="en-GB" sz="4400" dirty="0"/>
          </a:p>
        </p:txBody>
      </p:sp>
      <p:pic>
        <p:nvPicPr>
          <p:cNvPr id="6" name="Picture 2" descr="https://bestmobileappawards.com/pub/wpscreenshots/Gresham-College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81128"/>
            <a:ext cx="1689051" cy="168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502474" cy="4600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income and consumption: US and UK</a:t>
            </a:r>
          </a:p>
        </p:txBody>
      </p:sp>
    </p:spTree>
    <p:extLst>
      <p:ext uri="{BB962C8B-B14F-4D97-AF65-F5344CB8AC3E}">
        <p14:creationId xmlns:p14="http://schemas.microsoft.com/office/powerpoint/2010/main" val="2259692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7965"/>
            <a:ext cx="8878088" cy="2815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9807" y="33265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non-durable consumption per adult: US and UK</a:t>
            </a:r>
          </a:p>
        </p:txBody>
      </p:sp>
    </p:spTree>
    <p:extLst>
      <p:ext uri="{BB962C8B-B14F-4D97-AF65-F5344CB8AC3E}">
        <p14:creationId xmlns:p14="http://schemas.microsoft.com/office/powerpoint/2010/main" val="239737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8300" y="505619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Life-Cycle Permanent Income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3148" y="1700808"/>
            <a:ext cx="8384752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Consumption equals income over the lifetime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Consumption is smooth over the life time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Saving occurs in mid-life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Increases in future income expectations will tend to increase indebtedness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Reductions in interest rates (increase in supply of funds) will tend to tile or bring forward consumption</a:t>
            </a:r>
          </a:p>
          <a:p>
            <a:pPr>
              <a:spcBef>
                <a:spcPts val="600"/>
              </a:spcBef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76427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Household </a:t>
            </a:r>
            <a:r>
              <a:rPr lang="en-GB" sz="2400" dirty="0" smtClean="0"/>
              <a:t> real consumption </a:t>
            </a:r>
            <a:r>
              <a:rPr lang="en-GB" sz="2400" dirty="0"/>
              <a:t>per </a:t>
            </a:r>
            <a:r>
              <a:rPr lang="en-GB" sz="2400" dirty="0" smtClean="0"/>
              <a:t>head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284425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United </a:t>
            </a:r>
            <a:r>
              <a:rPr lang="en-GB" sz="1200" dirty="0"/>
              <a:t>Kingdom Economic Accounts time series dataset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709839"/>
              </p:ext>
            </p:extLst>
          </p:nvPr>
        </p:nvGraphicFramePr>
        <p:xfrm>
          <a:off x="436563" y="1183481"/>
          <a:ext cx="7935118" cy="4112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40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Real household </a:t>
            </a:r>
            <a:r>
              <a:rPr lang="en-GB" sz="2400" dirty="0"/>
              <a:t>consumption </a:t>
            </a:r>
            <a:r>
              <a:rPr lang="en-GB" sz="2400" dirty="0" smtClean="0"/>
              <a:t>and disposable income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50429" y="5536435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ONS, Consumer trends</a:t>
            </a:r>
            <a:endParaRPr lang="en-GB" sz="1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213974"/>
              </p:ext>
            </p:extLst>
          </p:nvPr>
        </p:nvGraphicFramePr>
        <p:xfrm>
          <a:off x="683568" y="1196752"/>
          <a:ext cx="7776864" cy="4458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615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002525"/>
              </p:ext>
            </p:extLst>
          </p:nvPr>
        </p:nvGraphicFramePr>
        <p:xfrm>
          <a:off x="683568" y="1196752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Ratio of household consumption to disposable income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53642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49189"/>
              </p:ext>
            </p:extLst>
          </p:nvPr>
        </p:nvGraphicFramePr>
        <p:xfrm>
          <a:off x="683568" y="1196752"/>
          <a:ext cx="78488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50429" y="5536435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ONS, Consumer trends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Fraction </a:t>
            </a:r>
            <a:r>
              <a:rPr lang="en-GB" sz="2400" dirty="0"/>
              <a:t>of total consumption that is non-durable</a:t>
            </a:r>
          </a:p>
        </p:txBody>
      </p:sp>
    </p:spTree>
    <p:extLst>
      <p:ext uri="{BB962C8B-B14F-4D97-AF65-F5344CB8AC3E}">
        <p14:creationId xmlns:p14="http://schemas.microsoft.com/office/powerpoint/2010/main" val="749165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201085"/>
              </p:ext>
            </p:extLst>
          </p:nvPr>
        </p:nvGraphicFramePr>
        <p:xfrm>
          <a:off x="971600" y="1196752"/>
          <a:ext cx="67687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331208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Ratio of household national consumption to disposable income</a:t>
            </a:r>
            <a:endParaRPr lang="en-GB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900608" y="5517232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Bank of England, Three Centuries dataset</a:t>
            </a:r>
            <a:endParaRPr lang="en-GB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47664" y="2348880"/>
            <a:ext cx="59046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Household nationa</a:t>
            </a:r>
            <a:r>
              <a:rPr lang="en-GB" sz="2400" dirty="0"/>
              <a:t>l</a:t>
            </a:r>
            <a:r>
              <a:rPr lang="en-GB" sz="2400" dirty="0" smtClean="0"/>
              <a:t> savings rate</a:t>
            </a:r>
            <a:endParaRPr lang="en-GB" sz="2400" b="1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647586"/>
              </p:ext>
            </p:extLst>
          </p:nvPr>
        </p:nvGraphicFramePr>
        <p:xfrm>
          <a:off x="755576" y="1268760"/>
          <a:ext cx="7125565" cy="42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60032" y="288242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Households + NPISH (</a:t>
            </a:r>
            <a:r>
              <a:rPr lang="en-GB" sz="1400" i="1" dirty="0"/>
              <a:t>Non Profit Institutions Serving Households</a:t>
            </a:r>
            <a:r>
              <a:rPr lang="en-GB" sz="1400" i="1" dirty="0" smtClean="0"/>
              <a:t>) : (Disposable Income - consumption) / Disposable income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5517232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Bank of England, Three Centuries dataset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880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7431" y="33265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Growth of real household </a:t>
            </a:r>
            <a:r>
              <a:rPr lang="en-GB" sz="2400" dirty="0"/>
              <a:t>consumption </a:t>
            </a:r>
            <a:r>
              <a:rPr lang="en-GB" sz="2400" dirty="0" smtClean="0"/>
              <a:t>and disposable income</a:t>
            </a:r>
            <a:endParaRPr lang="en-GB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761699"/>
              </p:ext>
            </p:extLst>
          </p:nvPr>
        </p:nvGraphicFramePr>
        <p:xfrm>
          <a:off x="755576" y="1163654"/>
          <a:ext cx="7632848" cy="4497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50429" y="5536435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ONS, Consumer trends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9171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i="1" dirty="0" smtClean="0"/>
              <a:t>Polonius</a:t>
            </a:r>
            <a:endParaRPr lang="en-GB" sz="3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400" i="1" dirty="0" smtClean="0"/>
          </a:p>
          <a:p>
            <a:pPr marL="0" indent="0" algn="ctr">
              <a:buNone/>
            </a:pPr>
            <a:r>
              <a:rPr lang="en-GB" sz="2400" i="1" dirty="0" smtClean="0"/>
              <a:t>Costly thy habit as thy purse can buy,</a:t>
            </a:r>
            <a:br>
              <a:rPr lang="en-GB" sz="2400" i="1" dirty="0" smtClean="0"/>
            </a:br>
            <a:r>
              <a:rPr lang="en-GB" sz="2400" i="1" dirty="0" smtClean="0"/>
              <a:t>But not </a:t>
            </a:r>
            <a:r>
              <a:rPr lang="en-GB" sz="2400" i="1" dirty="0" err="1" smtClean="0"/>
              <a:t>express'd</a:t>
            </a:r>
            <a:r>
              <a:rPr lang="en-GB" sz="2400" i="1" dirty="0" smtClean="0"/>
              <a:t> in fancy; rich, not gaudy;</a:t>
            </a:r>
            <a:br>
              <a:rPr lang="en-GB" sz="2400" i="1" dirty="0" smtClean="0"/>
            </a:br>
            <a:r>
              <a:rPr lang="en-GB" sz="2400" i="1" dirty="0" smtClean="0"/>
              <a:t>For the apparel oft proclaims the man,</a:t>
            </a:r>
            <a:br>
              <a:rPr lang="en-GB" sz="2400" i="1" dirty="0" smtClean="0"/>
            </a:br>
            <a:r>
              <a:rPr lang="en-GB" sz="2400" i="1" dirty="0" smtClean="0"/>
              <a:t>And they in France of the best rank and station</a:t>
            </a:r>
            <a:br>
              <a:rPr lang="en-GB" sz="2400" i="1" dirty="0" smtClean="0"/>
            </a:br>
            <a:r>
              <a:rPr lang="en-GB" sz="2400" i="1" dirty="0" smtClean="0"/>
              <a:t>Are of a most select and generous, chief in that.</a:t>
            </a:r>
            <a:br>
              <a:rPr lang="en-GB" sz="2400" i="1" dirty="0" smtClean="0"/>
            </a:br>
            <a:r>
              <a:rPr lang="en-GB" sz="2400" i="1" dirty="0" smtClean="0"/>
              <a:t>Neither a borrower nor a lender be;</a:t>
            </a:r>
            <a:br>
              <a:rPr lang="en-GB" sz="2400" i="1" dirty="0" smtClean="0"/>
            </a:br>
            <a:r>
              <a:rPr lang="en-GB" sz="2400" i="1" dirty="0" smtClean="0"/>
              <a:t>For loan oft loses both itself and friend,</a:t>
            </a:r>
            <a:br>
              <a:rPr lang="en-GB" sz="2400" i="1" dirty="0" smtClean="0"/>
            </a:br>
            <a:r>
              <a:rPr lang="en-GB" sz="2400" i="1" dirty="0" smtClean="0"/>
              <a:t>And borrowing dulls the edge of husbandry. </a:t>
            </a:r>
          </a:p>
          <a:p>
            <a:pPr marL="0" indent="0" algn="ctr">
              <a:buNone/>
            </a:pPr>
            <a:endParaRPr lang="en-GB" sz="2400" i="1" dirty="0" smtClean="0"/>
          </a:p>
          <a:p>
            <a:pPr marL="0" indent="0" algn="ctr">
              <a:buNone/>
            </a:pPr>
            <a:r>
              <a:rPr lang="en-GB" sz="2400" i="1" dirty="0" smtClean="0"/>
              <a:t>Hamlet, Act </a:t>
            </a:r>
            <a:r>
              <a:rPr lang="en-GB" sz="2400" i="1" dirty="0" err="1" smtClean="0"/>
              <a:t>i</a:t>
            </a:r>
            <a:r>
              <a:rPr lang="en-GB" sz="2400" i="1" dirty="0" smtClean="0"/>
              <a:t> Scene iii, William Shakespeare.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7634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902145"/>
              </p:ext>
            </p:extLst>
          </p:nvPr>
        </p:nvGraphicFramePr>
        <p:xfrm>
          <a:off x="683568" y="1196752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5517232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United </a:t>
            </a:r>
            <a:r>
              <a:rPr lang="en-GB" sz="1200" dirty="0"/>
              <a:t>Kingdom Economic Accounts time series dataset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260648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Real growth of household consumption and disposable income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70430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9771" y="46316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Consumption and disposable income 2000 - 2016</a:t>
            </a:r>
            <a:endParaRPr lang="en-GB" sz="2400" b="1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89197"/>
              </p:ext>
            </p:extLst>
          </p:nvPr>
        </p:nvGraphicFramePr>
        <p:xfrm>
          <a:off x="683568" y="1196752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84168" y="47971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 </a:t>
            </a:r>
            <a:r>
              <a:rPr lang="en-GB" b="1" dirty="0"/>
              <a:t>estimate </a:t>
            </a:r>
            <a:r>
              <a:rPr lang="en-GB" b="1" dirty="0" smtClean="0"/>
              <a:t>≈ 0.5</a:t>
            </a:r>
          </a:p>
        </p:txBody>
      </p:sp>
    </p:spTree>
    <p:extLst>
      <p:ext uri="{BB962C8B-B14F-4D97-AF65-F5344CB8AC3E}">
        <p14:creationId xmlns:p14="http://schemas.microsoft.com/office/powerpoint/2010/main" val="1101734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15746"/>
              </p:ext>
            </p:extLst>
          </p:nvPr>
        </p:nvGraphicFramePr>
        <p:xfrm>
          <a:off x="1278899" y="1268760"/>
          <a:ext cx="6606748" cy="25722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52941"/>
                <a:gridCol w="1450433"/>
                <a:gridCol w="2077959"/>
                <a:gridCol w="1225415"/>
              </a:tblGrid>
              <a:tr h="2252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</a:rPr>
                        <a:t>Assets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Liabilities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Tangible Assets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Real Estate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Durable </a:t>
                      </a:r>
                      <a:r>
                        <a:rPr lang="en-GB" sz="1400" dirty="0">
                          <a:effectLst/>
                        </a:rPr>
                        <a:t>goods</a:t>
                      </a:r>
                      <a:endParaRPr lang="en-GB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Financial liabilities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Loans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Insurance &amp; pensions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Debt securities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Other</a:t>
                      </a: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Financial </a:t>
                      </a:r>
                      <a:r>
                        <a:rPr lang="en-GB" sz="1400" b="1" dirty="0" smtClean="0">
                          <a:effectLst/>
                        </a:rPr>
                        <a:t>Assets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Insurance &amp; pensions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Equities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Cash &amp; deposits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Debt securities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Other</a:t>
                      </a:r>
                      <a:endParaRPr lang="en-GB" sz="1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Net </a:t>
                      </a:r>
                      <a:r>
                        <a:rPr lang="en-GB" sz="1400" b="1" dirty="0">
                          <a:effectLst/>
                        </a:rPr>
                        <a:t>Wealth (= Assets – </a:t>
                      </a:r>
                      <a:r>
                        <a:rPr lang="en-GB" sz="1400" b="1" dirty="0" smtClean="0">
                          <a:effectLst/>
                        </a:rPr>
                        <a:t>Liabilities</a:t>
                      </a:r>
                      <a:r>
                        <a:rPr lang="en-GB" sz="1400" b="1" dirty="0">
                          <a:effectLst/>
                        </a:rPr>
                        <a:t>)</a:t>
                      </a:r>
                      <a:endParaRPr lang="en-GB" sz="14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Balance Sheet of the Household sector</a:t>
            </a:r>
            <a:endParaRPr lang="en-GB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580" y="386104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On a given </a:t>
            </a:r>
            <a:r>
              <a:rPr lang="en-GB" dirty="0" smtClean="0"/>
              <a:t>year household </a:t>
            </a:r>
            <a:r>
              <a:rPr lang="en-GB" b="1" dirty="0"/>
              <a:t>income</a:t>
            </a:r>
            <a:r>
              <a:rPr lang="en-GB" dirty="0"/>
              <a:t> can come from transfers from the government, wages from employment or interests from tangible and financial </a:t>
            </a:r>
            <a:r>
              <a:rPr lang="en-GB" dirty="0" smtClean="0"/>
              <a:t>assets.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This </a:t>
            </a:r>
            <a:r>
              <a:rPr lang="en-GB" dirty="0"/>
              <a:t>income can be used to pay taxes and to purchase consumption goods, tangible assets and financial </a:t>
            </a:r>
            <a:r>
              <a:rPr lang="en-GB" dirty="0" smtClean="0"/>
              <a:t>assets.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If </a:t>
            </a: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a given year </a:t>
            </a:r>
            <a:r>
              <a:rPr lang="en-GB" b="1" dirty="0" smtClean="0"/>
              <a:t>expenditure </a:t>
            </a:r>
            <a:r>
              <a:rPr lang="en-GB" dirty="0" smtClean="0"/>
              <a:t>exceeds </a:t>
            </a:r>
            <a:r>
              <a:rPr lang="en-GB" b="1" dirty="0" smtClean="0"/>
              <a:t>income</a:t>
            </a:r>
            <a:r>
              <a:rPr lang="en-GB" dirty="0" smtClean="0"/>
              <a:t> then </a:t>
            </a:r>
            <a:r>
              <a:rPr lang="en-GB" dirty="0"/>
              <a:t>there is </a:t>
            </a:r>
            <a:r>
              <a:rPr lang="en-GB" b="1" dirty="0"/>
              <a:t>borrowing</a:t>
            </a:r>
            <a:r>
              <a:rPr lang="en-GB" dirty="0"/>
              <a:t> </a:t>
            </a:r>
            <a:r>
              <a:rPr lang="en-GB" dirty="0" smtClean="0"/>
              <a:t>in the </a:t>
            </a:r>
            <a:r>
              <a:rPr lang="en-GB" dirty="0"/>
              <a:t>household sector.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5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47584"/>
              </p:ext>
            </p:extLst>
          </p:nvPr>
        </p:nvGraphicFramePr>
        <p:xfrm>
          <a:off x="971600" y="1294780"/>
          <a:ext cx="7560840" cy="33302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620179"/>
                <a:gridCol w="2378041"/>
                <a:gridCol w="1402380"/>
              </a:tblGrid>
              <a:tr h="3127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  <a:effectLst/>
                        </a:rPr>
                        <a:t>Assets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3,401,418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Liabilities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3,401,418</a:t>
                      </a:r>
                      <a:endParaRPr lang="en-GB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1220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effectLst/>
                        </a:rPr>
                        <a:t>Tangible Assets             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1,257,570   37%</a:t>
                      </a:r>
                      <a:endParaRPr lang="en-GB" sz="18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Real Estate                    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1,132,286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90%</a:t>
                      </a:r>
                      <a:endParaRPr lang="en-GB" sz="18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Durable goods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125,284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effectLst/>
                        </a:rPr>
                        <a:t>Financial</a:t>
                      </a:r>
                      <a:r>
                        <a:rPr lang="en-GB" sz="1800" b="1" baseline="0" dirty="0" smtClean="0">
                          <a:effectLst/>
                        </a:rPr>
                        <a:t> liabilities            </a:t>
                      </a: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556,439  16%</a:t>
                      </a:r>
                      <a:endParaRPr lang="en-GB" sz="1800" b="1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Loans        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493,365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89%</a:t>
                      </a:r>
                      <a:endParaRPr lang="en-GB" sz="1800" b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Insurance &amp; pensions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12,389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2%</a:t>
                      </a:r>
                      <a:endParaRPr lang="en-GB" sz="1800" b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Debt securities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1,737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0%</a:t>
                      </a:r>
                      <a:endParaRPr lang="en-GB" sz="1800" b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Other        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48,948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9%</a:t>
                      </a:r>
                    </a:p>
                  </a:txBody>
                  <a:tcPr marL="68580" marR="6858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1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Financial </a:t>
                      </a:r>
                      <a:r>
                        <a:rPr lang="en-GB" sz="1800" b="1" dirty="0" smtClean="0">
                          <a:effectLst/>
                        </a:rPr>
                        <a:t>Assets            </a:t>
                      </a: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2,143,848   63%</a:t>
                      </a:r>
                      <a:endParaRPr lang="en-GB" sz="1800" b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Insurance &amp; pensions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1,157,510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54%</a:t>
                      </a:r>
                      <a:endParaRPr lang="en-GB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Equities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402,955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19%</a:t>
                      </a:r>
                      <a:endParaRPr lang="en-GB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Cash &amp; deposits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468,451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22%</a:t>
                      </a:r>
                      <a:endParaRPr lang="en-GB" sz="18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Debt</a:t>
                      </a:r>
                      <a:r>
                        <a:rPr lang="en-GB" sz="1800" baseline="0" dirty="0" smtClean="0">
                          <a:effectLst/>
                        </a:rPr>
                        <a:t> securities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42,538  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2%</a:t>
                      </a:r>
                      <a:endParaRPr lang="en-GB" sz="18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</a:rPr>
                        <a:t>Other   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72,394  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3%</a:t>
                      </a:r>
                      <a:endParaRPr lang="en-GB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Net </a:t>
                      </a:r>
                      <a:r>
                        <a:rPr lang="en-GB" sz="1800" b="1" dirty="0">
                          <a:effectLst/>
                        </a:rPr>
                        <a:t>Wealth (= Assets – </a:t>
                      </a:r>
                      <a:r>
                        <a:rPr lang="en-GB" sz="1800" b="1" dirty="0" smtClean="0">
                          <a:effectLst/>
                        </a:rPr>
                        <a:t>Liabilities</a:t>
                      </a:r>
                      <a:r>
                        <a:rPr lang="en-GB" sz="1800" b="1" dirty="0">
                          <a:effectLst/>
                        </a:rPr>
                        <a:t>)</a:t>
                      </a:r>
                      <a:endParaRPr lang="en-GB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alibri"/>
                        <a:ea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2,844,979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84%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Balance Sheet of the Household </a:t>
            </a:r>
            <a:r>
              <a:rPr lang="en-GB" sz="2400" dirty="0" smtClean="0"/>
              <a:t>sector - 1995</a:t>
            </a:r>
            <a:endParaRPr lang="en-GB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4647619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ONS, National </a:t>
            </a:r>
            <a:r>
              <a:rPr lang="en-GB" sz="1200" dirty="0"/>
              <a:t>balance sheet: households &amp; non-profit institutions serving households (NPISH),  </a:t>
            </a:r>
            <a:r>
              <a:rPr lang="en-GB" sz="1200" dirty="0" smtClean="0"/>
              <a:t>£ million, 1995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816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102247"/>
              </p:ext>
            </p:extLst>
          </p:nvPr>
        </p:nvGraphicFramePr>
        <p:xfrm>
          <a:off x="971600" y="1294780"/>
          <a:ext cx="7560840" cy="33302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32248"/>
                <a:gridCol w="1548171"/>
                <a:gridCol w="2268253"/>
                <a:gridCol w="109788"/>
                <a:gridCol w="1402380"/>
              </a:tblGrid>
              <a:tr h="3127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  <a:effectLst/>
                        </a:rPr>
                        <a:t>Assets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11,947,663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Liabilities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11,947,663</a:t>
                      </a:r>
                      <a:endParaRPr lang="en-GB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1220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Tangible </a:t>
                      </a:r>
                      <a:r>
                        <a:rPr lang="en-GB" sz="1800" b="1" dirty="0" smtClean="0">
                          <a:effectLst/>
                        </a:rPr>
                        <a:t>Assets              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5,636,735  47%</a:t>
                      </a:r>
                      <a:endParaRPr lang="en-GB" sz="1800" b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Real Estate                     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5,306637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94%</a:t>
                      </a:r>
                      <a:endParaRPr lang="en-GB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Durable goods               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330,098       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Calibri"/>
                        </a:rPr>
                        <a:t>6%</a:t>
                      </a:r>
                      <a:endParaRPr lang="en-GB" sz="1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effectLst/>
                        </a:rPr>
                        <a:t>Financial</a:t>
                      </a:r>
                      <a:r>
                        <a:rPr lang="en-GB" sz="1800" b="1" baseline="0" dirty="0" smtClean="0">
                          <a:effectLst/>
                        </a:rPr>
                        <a:t> liabilities         </a:t>
                      </a: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1,750946   15%</a:t>
                      </a:r>
                      <a:endParaRPr lang="en-GB" sz="1800" b="1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Loans     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1,622,233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92%</a:t>
                      </a:r>
                      <a:endParaRPr lang="en-GB" sz="1800" b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Insurance &amp; pensions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63,777 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4%</a:t>
                      </a:r>
                      <a:endParaRPr lang="en-GB" sz="1800" b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Debt securities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3,017  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0%</a:t>
                      </a:r>
                      <a:endParaRPr lang="en-GB" sz="1800" b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 smtClean="0">
                          <a:effectLst/>
                          <a:latin typeface="Calibri"/>
                          <a:ea typeface="Calibri"/>
                        </a:rPr>
                        <a:t>Other     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61,919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4%</a:t>
                      </a:r>
                      <a:endParaRPr lang="en-GB" sz="1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1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Financial </a:t>
                      </a:r>
                      <a:r>
                        <a:rPr lang="en-GB" sz="1800" b="1" dirty="0" smtClean="0">
                          <a:effectLst/>
                        </a:rPr>
                        <a:t>Assets             </a:t>
                      </a:r>
                      <a:r>
                        <a:rPr lang="en-GB" sz="1800" b="1" dirty="0" smtClean="0">
                          <a:effectLst/>
                          <a:latin typeface="+mn-lt"/>
                          <a:ea typeface="Calibri"/>
                        </a:rPr>
                        <a:t>6,310,928  53%</a:t>
                      </a:r>
                      <a:endParaRPr lang="en-GB" sz="1800" b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Insurance &amp; pensions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3,730,675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59%</a:t>
                      </a:r>
                      <a:endParaRPr lang="en-GB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Equities             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791,130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13%</a:t>
                      </a:r>
                      <a:endParaRPr lang="en-GB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Cash &amp; deposits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1,473,887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23%</a:t>
                      </a:r>
                      <a:endParaRPr lang="en-GB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</a:rPr>
                        <a:t>Debt securities              </a:t>
                      </a:r>
                      <a:r>
                        <a:rPr lang="en-GB" sz="1800" b="0" dirty="0" smtClean="0">
                          <a:effectLst/>
                          <a:latin typeface="+mn-lt"/>
                          <a:ea typeface="Calibri"/>
                        </a:rPr>
                        <a:t>94,318  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1%</a:t>
                      </a:r>
                      <a:endParaRPr lang="en-GB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</a:rPr>
                        <a:t>Other</a:t>
                      </a:r>
                      <a:r>
                        <a:rPr lang="en-GB" sz="1800" baseline="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GB" sz="1800" baseline="0" dirty="0" smtClean="0">
                          <a:effectLst/>
                          <a:latin typeface="Calibri"/>
                          <a:ea typeface="Calibri"/>
                        </a:rPr>
                        <a:t>                             </a:t>
                      </a:r>
                      <a:r>
                        <a:rPr lang="en-GB" sz="1800" b="0" dirty="0" smtClean="0">
                          <a:effectLst/>
                          <a:latin typeface="Calibri"/>
                          <a:ea typeface="Calibri"/>
                        </a:rPr>
                        <a:t>220,918         </a:t>
                      </a:r>
                      <a:r>
                        <a:rPr lang="en-GB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Calibri"/>
                        </a:rPr>
                        <a:t>4%</a:t>
                      </a:r>
                      <a:endParaRPr lang="en-GB" sz="1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Net </a:t>
                      </a:r>
                      <a:r>
                        <a:rPr lang="en-GB" sz="1800" b="1" dirty="0">
                          <a:effectLst/>
                        </a:rPr>
                        <a:t>Wealth (= Assets – </a:t>
                      </a:r>
                      <a:r>
                        <a:rPr lang="en-GB" sz="1800" b="1" dirty="0" smtClean="0">
                          <a:effectLst/>
                        </a:rPr>
                        <a:t>Liabilities</a:t>
                      </a:r>
                      <a:r>
                        <a:rPr lang="en-GB" sz="1800" b="1" dirty="0">
                          <a:effectLst/>
                        </a:rPr>
                        <a:t>)</a:t>
                      </a:r>
                      <a:endParaRPr lang="en-GB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alibri"/>
                        <a:ea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/>
                          <a:ea typeface="Calibri"/>
                        </a:rPr>
                        <a:t>10,196,717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/>
                          <a:ea typeface="Calibri"/>
                        </a:rPr>
                        <a:t>85%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GB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Balance Sheet of the Household </a:t>
            </a:r>
            <a:r>
              <a:rPr lang="en-GB" sz="2400" dirty="0" smtClean="0"/>
              <a:t>sector - 2015</a:t>
            </a:r>
            <a:endParaRPr lang="en-GB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5536" y="4653136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ONS, National </a:t>
            </a:r>
            <a:r>
              <a:rPr lang="en-GB" sz="1200" dirty="0"/>
              <a:t>balance sheet: households &amp; non-profit institutions serving households (NPISH),  </a:t>
            </a:r>
            <a:r>
              <a:rPr lang="en-GB" sz="1200" dirty="0" smtClean="0"/>
              <a:t>£ million, 2015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109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319258"/>
              </p:ext>
            </p:extLst>
          </p:nvPr>
        </p:nvGraphicFramePr>
        <p:xfrm>
          <a:off x="755576" y="1268760"/>
          <a:ext cx="73448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" y="5445224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ONS, National </a:t>
            </a:r>
            <a:r>
              <a:rPr lang="en-GB" sz="1200" dirty="0"/>
              <a:t>balance sheet: households &amp; non-profit institutions serving households (</a:t>
            </a:r>
            <a:r>
              <a:rPr lang="en-GB" sz="1200" dirty="0" smtClean="0"/>
              <a:t>NPISH)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Ratio of household net wealth to consumption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50866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756067"/>
              </p:ext>
            </p:extLst>
          </p:nvPr>
        </p:nvGraphicFramePr>
        <p:xfrm>
          <a:off x="683568" y="1124744"/>
          <a:ext cx="727280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Household Sector </a:t>
            </a:r>
            <a:r>
              <a:rPr lang="en-GB" sz="2400" dirty="0" smtClean="0"/>
              <a:t>Net Wealth</a:t>
            </a:r>
            <a:endParaRPr lang="en-GB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5517232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</a:t>
            </a:r>
            <a:r>
              <a:rPr lang="en-GB" sz="1200" dirty="0"/>
              <a:t>: </a:t>
            </a:r>
            <a:r>
              <a:rPr lang="en-GB" sz="1200" dirty="0" smtClean="0"/>
              <a:t>ONS, National </a:t>
            </a:r>
            <a:r>
              <a:rPr lang="en-GB" sz="1200" dirty="0"/>
              <a:t>balance sheet: households &amp; non-profit institutions serving households (NPISH</a:t>
            </a:r>
            <a:r>
              <a:rPr lang="en-GB" sz="1200" dirty="0" smtClean="0"/>
              <a:t>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78669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Household debt to GDP ratio</a:t>
            </a:r>
            <a:endParaRPr lang="en-GB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60307" y="5517231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 BIS </a:t>
            </a:r>
            <a:r>
              <a:rPr lang="en-GB" sz="1200" dirty="0"/>
              <a:t>long series on total credit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348010"/>
              </p:ext>
            </p:extLst>
          </p:nvPr>
        </p:nvGraphicFramePr>
        <p:xfrm>
          <a:off x="755576" y="1268760"/>
          <a:ext cx="6940028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260648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Household debt in the UK compared to the advanced economies</a:t>
            </a:r>
            <a:endParaRPr lang="en-GB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5636013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Source:  BIS </a:t>
            </a:r>
            <a:r>
              <a:rPr lang="en-GB" sz="1200" dirty="0"/>
              <a:t>long series on total credit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46968"/>
              </p:ext>
            </p:extLst>
          </p:nvPr>
        </p:nvGraphicFramePr>
        <p:xfrm>
          <a:off x="618705" y="1357497"/>
          <a:ext cx="8050606" cy="45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143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8300" y="505619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Concluding Remarks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148" y="1412776"/>
            <a:ext cx="838475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GB" sz="2800" dirty="0" smtClean="0"/>
              <a:t>Consumption is closely related to welfare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GB" sz="2800" dirty="0" smtClean="0"/>
              <a:t>Aggregate consumption follows current income and sentiment and may not be fully rational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GB" sz="2800" dirty="0" smtClean="0"/>
              <a:t>Cohort and household level analysis required to understand aggregate patterns e.g. in booms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GB" sz="2800" dirty="0" smtClean="0"/>
              <a:t>Debt accumulation matched by net wealth, which is concentrated on housing assets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GB" sz="2800" dirty="0" smtClean="0"/>
              <a:t>Adjustment of household debt far from complete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en-GB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en-GB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7642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8300" y="505619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Issues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148" y="1700808"/>
            <a:ext cx="838475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Consumption is some stable fraction of income 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Life-Cycle Permanent Income Hypothesis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Consumption and savings go hand in hand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Consumption is tilted by the returns on savings or the prices of assets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But does consumption make you happy?</a:t>
            </a:r>
          </a:p>
          <a:p>
            <a:pPr>
              <a:spcBef>
                <a:spcPts val="600"/>
              </a:spcBef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41389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928574"/>
              </p:ext>
            </p:extLst>
          </p:nvPr>
        </p:nvGraphicFramePr>
        <p:xfrm>
          <a:off x="539552" y="1196752"/>
          <a:ext cx="7959972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7971570" y="2564904"/>
            <a:ext cx="1800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Consumption and Income: UK in the 21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century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16216" y="4437112"/>
            <a:ext cx="2661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 standard deviation : </a:t>
            </a:r>
            <a:r>
              <a:rPr lang="en-GB" sz="1400" b="1" dirty="0" smtClean="0"/>
              <a:t>0.0621</a:t>
            </a:r>
          </a:p>
          <a:p>
            <a:r>
              <a:rPr lang="en-GB" sz="1400" dirty="0" smtClean="0"/>
              <a:t>Consumption standard deviation : </a:t>
            </a:r>
            <a:r>
              <a:rPr lang="en-GB" sz="1400" b="1" dirty="0" smtClean="0"/>
              <a:t>0.0567</a:t>
            </a:r>
          </a:p>
          <a:p>
            <a:r>
              <a:rPr lang="en-GB" sz="1400" b="1" dirty="0" smtClean="0"/>
              <a:t>=&gt; </a:t>
            </a:r>
            <a:r>
              <a:rPr lang="en-GB" sz="1400" dirty="0" smtClean="0"/>
              <a:t>Consumption less </a:t>
            </a:r>
            <a:r>
              <a:rPr lang="en-GB" sz="1400" b="1" dirty="0" smtClean="0"/>
              <a:t>volatile</a:t>
            </a:r>
            <a:r>
              <a:rPr lang="en-GB" sz="1400" dirty="0" smtClean="0"/>
              <a:t> than income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9787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8300" y="505619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GB" sz="3200" b="1" noProof="0" dirty="0" smtClean="0">
                <a:latin typeface="+mj-lt"/>
                <a:ea typeface="+mj-ea"/>
                <a:cs typeface="+mj-cs"/>
              </a:rPr>
              <a:t>Issues: post-referendum consumption resilience?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148" y="1484784"/>
            <a:ext cx="8384752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Permanent </a:t>
            </a:r>
            <a:r>
              <a:rPr lang="en-GB" sz="2800" dirty="0"/>
              <a:t>income has risen following the referendum </a:t>
            </a:r>
            <a:r>
              <a:rPr lang="en-GB" sz="2800" dirty="0" smtClean="0"/>
              <a:t>vote;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Was </a:t>
            </a:r>
            <a:r>
              <a:rPr lang="en-GB" sz="2800" dirty="0"/>
              <a:t>it the result of confidence in the future by those who voted to </a:t>
            </a:r>
            <a:r>
              <a:rPr lang="en-GB" sz="2800" dirty="0" smtClean="0"/>
              <a:t>leave;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Were </a:t>
            </a:r>
            <a:r>
              <a:rPr lang="en-GB" sz="2800" dirty="0"/>
              <a:t>households bringing forward consumption before prices </a:t>
            </a:r>
            <a:r>
              <a:rPr lang="en-GB" sz="2800" dirty="0" smtClean="0"/>
              <a:t>rose; 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Did </a:t>
            </a:r>
            <a:r>
              <a:rPr lang="en-GB" sz="2800" dirty="0"/>
              <a:t>the response of monetary policy induce more expenditure or, relatedly, did increased lending encourage greater consumer expenditure?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47986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31640" y="1412776"/>
            <a:ext cx="0" cy="4104456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43608" y="5229200"/>
            <a:ext cx="4816152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331640" y="4653136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83768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483768" y="2708920"/>
            <a:ext cx="151216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95936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995936" y="4653136"/>
            <a:ext cx="1368152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5516" y="1431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Income,</a:t>
            </a:r>
          </a:p>
          <a:p>
            <a:r>
              <a:rPr lang="en-GB" sz="1400" dirty="0" smtClean="0"/>
              <a:t>consumption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533256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Time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43608" y="5207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1334344" y="3681028"/>
            <a:ext cx="402974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income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4088" y="352713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Consumption path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5891212" y="2247255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Households smooth there consumption over their life time income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95736" y="236637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7619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31640" y="1412776"/>
            <a:ext cx="0" cy="4104456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43608" y="5229200"/>
            <a:ext cx="4816152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331640" y="4653136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83768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483768" y="2708920"/>
            <a:ext cx="151216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95936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995936" y="4653136"/>
            <a:ext cx="1368152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5516" y="1431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Income,</a:t>
            </a:r>
          </a:p>
          <a:p>
            <a:r>
              <a:rPr lang="en-GB" sz="1400" dirty="0" smtClean="0"/>
              <a:t>consumption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533256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Time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43608" y="5207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1331640" y="3170586"/>
            <a:ext cx="4032448" cy="762470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income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4088" y="352713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Consumption path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5891212" y="2247255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Cutting rates might tilt consumption and bring it forward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95736" y="236637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461366" y="1997047"/>
            <a:ext cx="518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81330" y="1997047"/>
            <a:ext cx="0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96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31640" y="1412776"/>
            <a:ext cx="0" cy="4104456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43608" y="5229200"/>
            <a:ext cx="4816152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331640" y="4653136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83768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483768" y="2708920"/>
            <a:ext cx="151216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95936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995936" y="4653136"/>
            <a:ext cx="1368152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5516" y="1431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Income,</a:t>
            </a:r>
          </a:p>
          <a:p>
            <a:r>
              <a:rPr lang="en-GB" sz="1400" dirty="0" smtClean="0"/>
              <a:t>consumption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533256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Time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43608" y="5207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1334344" y="3681028"/>
            <a:ext cx="402974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income with a positive income shock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4088" y="2942364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Consumption path after anticipating a higher future income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5848920" y="1211263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household expectations about their future income change they optimise they consumption accordingly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483768" y="2247255"/>
            <a:ext cx="1512168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483768" y="2247255"/>
            <a:ext cx="0" cy="453281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995936" y="2255639"/>
            <a:ext cx="0" cy="453281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11960" y="2287560"/>
            <a:ext cx="4564" cy="372669"/>
          </a:xfrm>
          <a:prstGeom prst="line">
            <a:avLst/>
          </a:prstGeom>
          <a:ln w="22225">
            <a:solidFill>
              <a:schemeClr val="accent3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6524" y="222066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Higher expected future income</a:t>
            </a:r>
            <a:endParaRPr lang="en-GB" sz="1400" dirty="0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334344" y="3284984"/>
            <a:ext cx="402974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63936" y="3269678"/>
            <a:ext cx="4564" cy="372669"/>
          </a:xfrm>
          <a:prstGeom prst="line">
            <a:avLst/>
          </a:prstGeom>
          <a:ln w="22225">
            <a:solidFill>
              <a:schemeClr val="accent3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004048" y="3269678"/>
            <a:ext cx="4564" cy="372669"/>
          </a:xfrm>
          <a:prstGeom prst="line">
            <a:avLst/>
          </a:prstGeom>
          <a:ln w="22225">
            <a:solidFill>
              <a:schemeClr val="accent3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51720" y="193947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391980" y="368863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6" name="Oval 5"/>
          <p:cNvSpPr/>
          <p:nvPr/>
        </p:nvSpPr>
        <p:spPr>
          <a:xfrm>
            <a:off x="4445691" y="3742493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391980" y="3315632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endParaRPr lang="en-GB" sz="1000" dirty="0"/>
          </a:p>
        </p:txBody>
      </p:sp>
      <p:sp>
        <p:nvSpPr>
          <p:cNvPr id="37" name="Oval 36"/>
          <p:cNvSpPr/>
          <p:nvPr/>
        </p:nvSpPr>
        <p:spPr>
          <a:xfrm>
            <a:off x="4445691" y="3369495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061184" y="27438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40" name="Oval 39"/>
          <p:cNvSpPr/>
          <p:nvPr/>
        </p:nvSpPr>
        <p:spPr>
          <a:xfrm>
            <a:off x="3114895" y="2797752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061184" y="2273855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endParaRPr lang="en-GB" sz="1000" dirty="0"/>
          </a:p>
        </p:txBody>
      </p:sp>
      <p:sp>
        <p:nvSpPr>
          <p:cNvPr id="42" name="Oval 41"/>
          <p:cNvSpPr/>
          <p:nvPr/>
        </p:nvSpPr>
        <p:spPr>
          <a:xfrm>
            <a:off x="3114895" y="2327718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19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331640" y="1412776"/>
            <a:ext cx="0" cy="4104456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043608" y="5229200"/>
            <a:ext cx="4816152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1331640" y="4653136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483768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483768" y="2708920"/>
            <a:ext cx="1512168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936" y="2708920"/>
            <a:ext cx="0" cy="1944216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95936" y="4653136"/>
            <a:ext cx="1368152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5516" y="1431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Income,</a:t>
            </a:r>
          </a:p>
          <a:p>
            <a:r>
              <a:rPr lang="en-GB" sz="1400" dirty="0" smtClean="0"/>
              <a:t>consumption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42674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cycle income with liquidity constraint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64088" y="533256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Time</a:t>
            </a:r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43608" y="5207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334344" y="4141547"/>
            <a:ext cx="1149424" cy="0"/>
          </a:xfrm>
          <a:prstGeom prst="line">
            <a:avLst/>
          </a:prstGeom>
          <a:ln w="22225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334344" y="3681028"/>
            <a:ext cx="402974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78276" y="3914472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/>
                </a:solidFill>
              </a:rPr>
              <a:t>Consumption path</a:t>
            </a:r>
          </a:p>
          <a:p>
            <a:r>
              <a:rPr lang="en-GB" sz="1400" dirty="0" smtClean="0">
                <a:solidFill>
                  <a:schemeClr val="accent2"/>
                </a:solidFill>
              </a:rPr>
              <a:t>with liquidity constraint</a:t>
            </a:r>
            <a:endParaRPr lang="en-GB" sz="1400" dirty="0">
              <a:solidFill>
                <a:schemeClr val="accent2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148064" y="3729661"/>
            <a:ext cx="0" cy="369622"/>
          </a:xfrm>
          <a:prstGeom prst="line">
            <a:avLst/>
          </a:prstGeom>
          <a:ln w="22225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912268" y="3729661"/>
            <a:ext cx="0" cy="369622"/>
          </a:xfrm>
          <a:prstGeom prst="line">
            <a:avLst/>
          </a:prstGeom>
          <a:ln w="22225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29597" y="1492627"/>
            <a:ext cx="3407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Households facing a liquidity constraint are not able to perfectly smooth their consumption over their life time, it implies a higher variation of consumption over time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998640" y="4142894"/>
            <a:ext cx="1379636" cy="0"/>
          </a:xfrm>
          <a:prstGeom prst="line">
            <a:avLst/>
          </a:prstGeom>
          <a:ln w="22225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483768" y="3212976"/>
            <a:ext cx="1512168" cy="0"/>
          </a:xfrm>
          <a:prstGeom prst="line">
            <a:avLst/>
          </a:prstGeom>
          <a:ln w="22225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31716" y="3212976"/>
            <a:ext cx="0" cy="417057"/>
          </a:xfrm>
          <a:prstGeom prst="line">
            <a:avLst/>
          </a:prstGeom>
          <a:ln w="22225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50604" y="236621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Income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391980" y="368863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42" name="Oval 41"/>
          <p:cNvSpPr/>
          <p:nvPr/>
        </p:nvSpPr>
        <p:spPr>
          <a:xfrm>
            <a:off x="4445691" y="3742493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4401304" y="4160693"/>
            <a:ext cx="28803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accent2"/>
                </a:solidFill>
              </a:rPr>
              <a:t>2</a:t>
            </a:r>
            <a:endParaRPr lang="en-GB" sz="1000" dirty="0">
              <a:solidFill>
                <a:schemeClr val="accent2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455015" y="4214556"/>
            <a:ext cx="144016" cy="138499"/>
          </a:xfrm>
          <a:prstGeom prst="ellipse">
            <a:avLst/>
          </a:prstGeom>
          <a:noFill/>
          <a:ln w="63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475656" y="372816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48" name="Oval 47"/>
          <p:cNvSpPr/>
          <p:nvPr/>
        </p:nvSpPr>
        <p:spPr>
          <a:xfrm>
            <a:off x="1529367" y="3782032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1484980" y="4200232"/>
            <a:ext cx="28803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accent2"/>
                </a:solidFill>
              </a:rPr>
              <a:t>2</a:t>
            </a:r>
            <a:endParaRPr lang="en-GB" sz="1000" dirty="0">
              <a:solidFill>
                <a:schemeClr val="accent2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1538691" y="4254095"/>
            <a:ext cx="144016" cy="138499"/>
          </a:xfrm>
          <a:prstGeom prst="ellipse">
            <a:avLst/>
          </a:prstGeom>
          <a:noFill/>
          <a:ln w="63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3433387" y="3425957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53" name="Oval 52"/>
          <p:cNvSpPr/>
          <p:nvPr/>
        </p:nvSpPr>
        <p:spPr>
          <a:xfrm>
            <a:off x="3487098" y="3479820"/>
            <a:ext cx="144016" cy="138499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3433387" y="2902579"/>
            <a:ext cx="28803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accent2"/>
                </a:solidFill>
              </a:rPr>
              <a:t>2</a:t>
            </a:r>
            <a:endParaRPr lang="en-GB" sz="1000" dirty="0">
              <a:solidFill>
                <a:schemeClr val="accent2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487098" y="2956442"/>
            <a:ext cx="144016" cy="138499"/>
          </a:xfrm>
          <a:prstGeom prst="ellipse">
            <a:avLst/>
          </a:prstGeom>
          <a:noFill/>
          <a:ln w="63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8675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s confere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13214</TotalTime>
  <Words>1360</Words>
  <Application>Microsoft Office PowerPoint</Application>
  <PresentationFormat>On-screen Show (4:3)</PresentationFormat>
  <Paragraphs>222</Paragraphs>
  <Slides>29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press conference</vt:lpstr>
      <vt:lpstr>Custom Design</vt:lpstr>
      <vt:lpstr>PowerPoint Presentation</vt:lpstr>
      <vt:lpstr>Polonius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JMeaning</dc:creator>
  <cp:lastModifiedBy>Lucia Graves</cp:lastModifiedBy>
  <cp:revision>209</cp:revision>
  <cp:lastPrinted>2017-03-16T12:03:09Z</cp:lastPrinted>
  <dcterms:created xsi:type="dcterms:W3CDTF">2016-05-10T09:05:55Z</dcterms:created>
  <dcterms:modified xsi:type="dcterms:W3CDTF">2017-03-16T13:51:20Z</dcterms:modified>
</cp:coreProperties>
</file>