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332" r:id="rId3"/>
    <p:sldId id="372" r:id="rId4"/>
    <p:sldId id="379" r:id="rId5"/>
    <p:sldId id="380" r:id="rId6"/>
    <p:sldId id="387" r:id="rId7"/>
    <p:sldId id="376" r:id="rId8"/>
    <p:sldId id="362" r:id="rId9"/>
    <p:sldId id="294" r:id="rId10"/>
    <p:sldId id="297" r:id="rId11"/>
    <p:sldId id="298" r:id="rId12"/>
    <p:sldId id="302" r:id="rId13"/>
    <p:sldId id="303" r:id="rId14"/>
    <p:sldId id="389" r:id="rId15"/>
    <p:sldId id="353" r:id="rId16"/>
    <p:sldId id="351" r:id="rId17"/>
    <p:sldId id="309" r:id="rId18"/>
    <p:sldId id="310" r:id="rId19"/>
    <p:sldId id="311" r:id="rId20"/>
    <p:sldId id="312" r:id="rId21"/>
    <p:sldId id="391" r:id="rId22"/>
    <p:sldId id="390" r:id="rId23"/>
    <p:sldId id="381" r:id="rId24"/>
    <p:sldId id="382" r:id="rId25"/>
    <p:sldId id="384" r:id="rId26"/>
    <p:sldId id="392" r:id="rId27"/>
    <p:sldId id="383" r:id="rId28"/>
    <p:sldId id="388" r:id="rId29"/>
    <p:sldId id="386" r:id="rId30"/>
    <p:sldId id="385" r:id="rId31"/>
    <p:sldId id="393" r:id="rId32"/>
    <p:sldId id="377" r:id="rId33"/>
    <p:sldId id="314" r:id="rId34"/>
    <p:sldId id="32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652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264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35A3D-E04C-154C-86F6-67B48B0EAF21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B6070-60E2-D34F-ADD3-AEA8B53F4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0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F1571-A917-4A40-BD32-83BCA4CDC7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51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7F539-327F-1A44-923F-210909929E2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72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 </a:t>
            </a:r>
            <a:r>
              <a:rPr lang="en-US" dirty="0">
                <a:solidFill>
                  <a:srgbClr val="000000"/>
                </a:solidFill>
              </a:rPr>
              <a:t>is this a robust </a:t>
            </a:r>
            <a:r>
              <a:rPr lang="en-US" dirty="0" smtClean="0">
                <a:solidFill>
                  <a:srgbClr val="000000"/>
                </a:solidFill>
              </a:rPr>
              <a:t>goal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 err="1" smtClean="0">
                <a:solidFill>
                  <a:srgbClr val="000000"/>
                </a:solidFill>
              </a:rPr>
              <a:t>Eg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string-inspired inflation</a:t>
            </a:r>
          </a:p>
          <a:p>
            <a:r>
              <a:rPr lang="en-US" dirty="0">
                <a:solidFill>
                  <a:srgbClr val="000000"/>
                </a:solidFill>
              </a:rPr>
              <a:t> generically </a:t>
            </a:r>
            <a:r>
              <a:rPr lang="en-US" dirty="0" smtClean="0">
                <a:solidFill>
                  <a:srgbClr val="000000"/>
                </a:solidFill>
              </a:rPr>
              <a:t>predicts    </a:t>
            </a:r>
            <a:r>
              <a:rPr lang="en-US" dirty="0" err="1" smtClean="0">
                <a:solidFill>
                  <a:srgbClr val="000000"/>
                </a:solidFill>
              </a:rPr>
              <a:t>unmeaurably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low r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8371A-04D7-2246-A8F5-E416E3BC44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04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6070-60E2-D34F-ADD3-AEA8B53F45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78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6070-60E2-D34F-ADD3-AEA8B53F45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84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</a:t>
            </a:r>
            <a:r>
              <a:rPr lang="en-US" dirty="0" err="1" smtClean="0"/>
              <a:t>NlogN</a:t>
            </a:r>
            <a:r>
              <a:rPr lang="en-US" dirty="0" smtClean="0"/>
              <a:t> </a:t>
            </a:r>
            <a:r>
              <a:rPr lang="en-US" dirty="0" err="1" smtClean="0"/>
              <a:t>corelator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7F539-327F-1A44-923F-210909929E2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5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7F539-327F-1A44-923F-210909929E2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2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4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7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3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1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5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4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9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ED087-09FB-9B47-8A4A-FEAC385063E2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D7A27-BEA7-4849-916F-C4BF1B18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3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0084" y="5934670"/>
            <a:ext cx="1197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Joseph Silk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 </a:t>
            </a:r>
            <a:r>
              <a:rPr lang="en-US" sz="1400" dirty="0" smtClean="0">
                <a:solidFill>
                  <a:srgbClr val="FFFF00"/>
                </a:solidFill>
              </a:rPr>
              <a:t>IAP/JHU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2346" y="5319405"/>
            <a:ext cx="1943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5 April 2017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4933" y="220134"/>
            <a:ext cx="58256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</a:rPr>
              <a:t>the dark ages</a:t>
            </a:r>
          </a:p>
          <a:p>
            <a:r>
              <a:rPr lang="en-US" sz="7200" dirty="0" smtClean="0">
                <a:solidFill>
                  <a:srgbClr val="FFFF00"/>
                </a:solidFill>
              </a:rPr>
              <a:t>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32150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2375" y="317500"/>
            <a:ext cx="67288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NON-GAUSSIANITY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50" y="1475720"/>
            <a:ext cx="75244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is an essential part of the observed universe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 descr="coles_gravN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5" t="12090" r="5937" b="19945"/>
          <a:stretch/>
        </p:blipFill>
        <p:spPr>
          <a:xfrm>
            <a:off x="4841875" y="2413000"/>
            <a:ext cx="3109364" cy="3159126"/>
          </a:xfrm>
          <a:prstGeom prst="rect">
            <a:avLst/>
          </a:prstGeom>
        </p:spPr>
      </p:pic>
      <p:pic>
        <p:nvPicPr>
          <p:cNvPr id="5" name="Picture 4" descr="coles_gravN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12090" r="47355" b="19945"/>
          <a:stretch/>
        </p:blipFill>
        <p:spPr>
          <a:xfrm>
            <a:off x="549275" y="2413000"/>
            <a:ext cx="3165475" cy="3159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69975"/>
            <a:ext cx="861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These simulations of galaxy clustering have exactly the same power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333" y="2696865"/>
            <a:ext cx="12996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is us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774266" y="2696865"/>
            <a:ext cx="17962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is not us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90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AP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9" r="3451" b="12994"/>
          <a:stretch/>
        </p:blipFill>
        <p:spPr>
          <a:xfrm>
            <a:off x="513748" y="668827"/>
            <a:ext cx="7449345" cy="3842565"/>
          </a:xfrm>
          <a:prstGeom prst="rect">
            <a:avLst/>
          </a:prstGeom>
        </p:spPr>
      </p:pic>
      <p:pic>
        <p:nvPicPr>
          <p:cNvPr id="4" name="Picture 3" descr="WMAP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9378" r="60008" b="48390"/>
          <a:stretch/>
        </p:blipFill>
        <p:spPr>
          <a:xfrm>
            <a:off x="3968257" y="3712233"/>
            <a:ext cx="5175743" cy="3145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11392"/>
            <a:ext cx="4308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Seek primordial </a:t>
            </a:r>
            <a:r>
              <a:rPr lang="en-US" sz="2000" dirty="0" err="1" smtClean="0">
                <a:solidFill>
                  <a:srgbClr val="FFFF00"/>
                </a:solidFill>
              </a:rPr>
              <a:t>nongaussianity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But  be very careful with your statistics!</a:t>
            </a:r>
          </a:p>
          <a:p>
            <a:r>
              <a:rPr lang="en-US" sz="2000" dirty="0" smtClean="0"/>
              <a:t>!MAP7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85158" y="-39059"/>
            <a:ext cx="8578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An example of </a:t>
            </a:r>
            <a:r>
              <a:rPr lang="en-US" sz="4000" dirty="0" err="1" smtClean="0">
                <a:solidFill>
                  <a:srgbClr val="FFFF00"/>
                </a:solidFill>
              </a:rPr>
              <a:t>nongaussian</a:t>
            </a:r>
            <a:r>
              <a:rPr lang="en-US" sz="4000" dirty="0" smtClean="0">
                <a:solidFill>
                  <a:srgbClr val="FFFF00"/>
                </a:solidFill>
              </a:rPr>
              <a:t> foregrounds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2600334" y="1914798"/>
            <a:ext cx="914400" cy="914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0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9223" y="4180344"/>
            <a:ext cx="983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simple inflation already is  strongly constrained by the failure to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detect gravitational waves in the cosmic microwave background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Can we </a:t>
            </a:r>
            <a:r>
              <a:rPr lang="en-US" sz="2400" dirty="0" smtClean="0">
                <a:solidFill>
                  <a:srgbClr val="FFFF00"/>
                </a:solidFill>
              </a:rPr>
              <a:t> improve on Planck precision by  100 or more?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9223" y="396668"/>
            <a:ext cx="9193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Only robust </a:t>
            </a:r>
            <a:r>
              <a:rPr lang="en-US" sz="2400" dirty="0">
                <a:solidFill>
                  <a:srgbClr val="FFFF00"/>
                </a:solidFill>
              </a:rPr>
              <a:t>prediction of inflation is </a:t>
            </a:r>
            <a:r>
              <a:rPr lang="en-US" sz="2400" dirty="0" smtClean="0">
                <a:solidFill>
                  <a:srgbClr val="FFFF00"/>
                </a:solidFill>
              </a:rPr>
              <a:t>non</a:t>
            </a:r>
            <a:r>
              <a:rPr lang="en-US" sz="2400" dirty="0">
                <a:solidFill>
                  <a:srgbClr val="FFFF00"/>
                </a:solidFill>
              </a:rPr>
              <a:t>-</a:t>
            </a:r>
            <a:r>
              <a:rPr lang="en-US" sz="2400" dirty="0" err="1" smtClean="0">
                <a:solidFill>
                  <a:srgbClr val="FFFF00"/>
                </a:solidFill>
              </a:rPr>
              <a:t>gaussianity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The signal is a small fraction  </a:t>
            </a:r>
            <a:r>
              <a:rPr lang="en-US" sz="2400" dirty="0" err="1" smtClean="0">
                <a:solidFill>
                  <a:srgbClr val="FFFF00"/>
                </a:solidFill>
              </a:rPr>
              <a:t>f</a:t>
            </a:r>
            <a:r>
              <a:rPr lang="en-US" sz="2400" baseline="-25000" dirty="0" err="1" smtClean="0">
                <a:solidFill>
                  <a:srgbClr val="FFFF00"/>
                </a:solidFill>
              </a:rPr>
              <a:t>nl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err="1" smtClean="0">
                <a:solidFill>
                  <a:srgbClr val="FFFF00"/>
                </a:solidFill>
              </a:rPr>
              <a:t>T</a:t>
            </a:r>
            <a:r>
              <a:rPr lang="en-US" sz="2400" dirty="0" smtClean="0">
                <a:solidFill>
                  <a:srgbClr val="FFFF00"/>
                </a:solidFill>
              </a:rPr>
              <a:t>/T </a:t>
            </a:r>
            <a:r>
              <a:rPr lang="en-US" sz="2400" dirty="0" smtClean="0">
                <a:solidFill>
                  <a:srgbClr val="FFFF00"/>
                </a:solidFill>
                <a:cs typeface="Symbol" charset="2"/>
              </a:rPr>
              <a:t>of  temperature fluctuations </a:t>
            </a:r>
            <a:endParaRPr lang="en-US" sz="2400" dirty="0" smtClean="0">
              <a:solidFill>
                <a:srgbClr val="FFFF00"/>
              </a:solidFill>
              <a:latin typeface="Symbol" charset="2"/>
              <a:cs typeface="Symbol" charset="2"/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FFFF00"/>
                </a:solidFill>
              </a:rPr>
              <a:t>nl</a:t>
            </a:r>
            <a:r>
              <a:rPr lang="en-US" sz="2800" dirty="0" smtClean="0">
                <a:solidFill>
                  <a:srgbClr val="FFFF00"/>
                </a:solidFill>
              </a:rPr>
              <a:t> &lt; 10 (current limit)  </a:t>
            </a:r>
            <a:r>
              <a:rPr lang="en-US" sz="2800" dirty="0" err="1" smtClean="0">
                <a:solidFill>
                  <a:srgbClr val="FFFF00"/>
                </a:solidFill>
              </a:rPr>
              <a:t>vs</a:t>
            </a:r>
            <a:r>
              <a:rPr lang="en-US" sz="2800" dirty="0" smtClean="0">
                <a:solidFill>
                  <a:srgbClr val="FFFF00"/>
                </a:solidFill>
              </a:rPr>
              <a:t>  ~1 (</a:t>
            </a:r>
            <a:r>
              <a:rPr lang="en-US" sz="2800" dirty="0" err="1" smtClean="0">
                <a:solidFill>
                  <a:srgbClr val="FFFF00"/>
                </a:solidFill>
              </a:rPr>
              <a:t>multifield</a:t>
            </a:r>
            <a:r>
              <a:rPr lang="en-US" sz="2800" dirty="0" smtClean="0">
                <a:solidFill>
                  <a:srgbClr val="FFFF00"/>
                </a:solidFill>
              </a:rPr>
              <a:t> prediction)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but we’d like to get to  ~0.01 (vanilla inflation, guaranteed)  </a:t>
            </a:r>
          </a:p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/>
                <a:cs typeface="Arial"/>
              </a:rPr>
              <a:t>Maldacena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 2003     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sz="2400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nl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~  </a:t>
            </a:r>
            <a:r>
              <a:rPr lang="en-US" sz="2400" dirty="0" smtClean="0">
                <a:solidFill>
                  <a:schemeClr val="bg1"/>
                </a:solidFill>
              </a:rPr>
              <a:t>n</a:t>
            </a:r>
            <a:r>
              <a:rPr lang="en-US" sz="2400" baseline="-25000" dirty="0" smtClean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-1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  </a:t>
            </a:r>
            <a:r>
              <a:rPr lang="en-US" sz="2000" dirty="0" smtClean="0">
                <a:solidFill>
                  <a:schemeClr val="bg1"/>
                </a:solidFill>
                <a:cs typeface="Symbol" charset="2"/>
              </a:rPr>
              <a:t>with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cs typeface="Symbol" charset="2"/>
              </a:rPr>
              <a:t>Planck n</a:t>
            </a:r>
            <a:r>
              <a:rPr lang="en-US" sz="2000" baseline="-25000" dirty="0" smtClean="0">
                <a:solidFill>
                  <a:schemeClr val="bg1"/>
                </a:solidFill>
                <a:cs typeface="Symbol" charset="2"/>
              </a:rPr>
              <a:t>s</a:t>
            </a:r>
            <a:r>
              <a:rPr lang="en-US" sz="2000" dirty="0" smtClean="0">
                <a:solidFill>
                  <a:schemeClr val="bg1"/>
                </a:solidFill>
                <a:cs typeface="Symbol" charset="2"/>
              </a:rPr>
              <a:t>=0.96..</a:t>
            </a:r>
            <a:endParaRPr lang="en-US" sz="20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285" y="-60027"/>
            <a:ext cx="8289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ULTIMATE PROBE OF INFLATION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0094" y="97"/>
            <a:ext cx="9070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Microwave background  probes N~10</a:t>
            </a:r>
            <a:r>
              <a:rPr lang="en-US" sz="2800" baseline="30000" dirty="0" smtClean="0">
                <a:solidFill>
                  <a:srgbClr val="FFFF00"/>
                </a:solidFill>
              </a:rPr>
              <a:t>6</a:t>
            </a:r>
            <a:r>
              <a:rPr lang="en-US" sz="2800" dirty="0" smtClean="0">
                <a:solidFill>
                  <a:srgbClr val="FFFF00"/>
                </a:solidFill>
              </a:rPr>
              <a:t> independent  samples 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to l~1000 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0094" y="734372"/>
            <a:ext cx="5057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2D  limiting accuracy  N</a:t>
            </a:r>
            <a:r>
              <a:rPr lang="en-US" sz="2800" baseline="30000" dirty="0">
                <a:solidFill>
                  <a:srgbClr val="FFFF00"/>
                </a:solidFill>
              </a:rPr>
              <a:t>-1/2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~ 0.1%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89884"/>
            <a:ext cx="569250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4400" dirty="0" smtClean="0">
                <a:solidFill>
                  <a:srgbClr val="FFFF00"/>
                </a:solidFill>
              </a:rPr>
              <a:t>How do we increase N </a:t>
            </a:r>
            <a:r>
              <a:rPr lang="en-US" sz="44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50094" y="3142415"/>
            <a:ext cx="1005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galaxy surveys?  3D probe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allow N~ 10</a:t>
            </a:r>
            <a:r>
              <a:rPr lang="en-US" sz="2400" baseline="30000" dirty="0">
                <a:solidFill>
                  <a:srgbClr val="FFFF00"/>
                </a:solidFill>
              </a:rPr>
              <a:t>9</a:t>
            </a:r>
            <a:r>
              <a:rPr lang="en-US" sz="2400" baseline="30000" dirty="0" smtClean="0">
                <a:solidFill>
                  <a:srgbClr val="FFFF00"/>
                </a:solidFill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 but galaxies are biased probes 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-50094" y="3907809"/>
            <a:ext cx="54769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Need to go back  to the dark ages and use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gas clouds, the building blocks of galaxies.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This allows N &gt; </a:t>
            </a:r>
            <a:r>
              <a:rPr lang="en-US" sz="2400" dirty="0">
                <a:solidFill>
                  <a:srgbClr val="FFFF00"/>
                </a:solidFill>
              </a:rPr>
              <a:t>&gt; 10</a:t>
            </a:r>
            <a:r>
              <a:rPr lang="en-US" sz="2400" baseline="30000" dirty="0" smtClean="0">
                <a:solidFill>
                  <a:srgbClr val="FFFF00"/>
                </a:solidFill>
              </a:rPr>
              <a:t>10</a:t>
            </a:r>
            <a:r>
              <a:rPr lang="en-US" sz="2400" dirty="0" smtClean="0">
                <a:solidFill>
                  <a:srgbClr val="FFFF00"/>
                </a:solidFill>
              </a:rPr>
              <a:t>    in 3D</a:t>
            </a:r>
            <a:endParaRPr lang="en-US" sz="2400" baseline="30000" dirty="0" smtClean="0">
              <a:solidFill>
                <a:srgbClr val="FFFF00"/>
              </a:solidFill>
            </a:endParaRPr>
          </a:p>
          <a:p>
            <a:endParaRPr lang="en-US" sz="2400" dirty="0"/>
          </a:p>
        </p:txBody>
      </p:sp>
      <p:pic>
        <p:nvPicPr>
          <p:cNvPr id="9" name="Picture 8" descr="heirarch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50000" r="46624" b="19215"/>
          <a:stretch/>
        </p:blipFill>
        <p:spPr>
          <a:xfrm flipV="1">
            <a:off x="6603828" y="3613466"/>
            <a:ext cx="2231452" cy="27476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04938" y="639806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4938" y="3244134"/>
            <a:ext cx="102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Long ago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planck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t="1942" r="-714" b="-1942"/>
          <a:stretch/>
        </p:blipFill>
        <p:spPr>
          <a:xfrm>
            <a:off x="5007701" y="734372"/>
            <a:ext cx="4136299" cy="15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795866"/>
            <a:ext cx="9211734" cy="84666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 absorption against cosmic microwave background</a:t>
            </a:r>
            <a:endParaRPr lang="en-US" sz="3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 descr="pritchard21cm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2" b="17308"/>
          <a:stretch/>
        </p:blipFill>
        <p:spPr>
          <a:xfrm>
            <a:off x="457200" y="1642534"/>
            <a:ext cx="8229600" cy="4704284"/>
          </a:xfrm>
          <a:prstGeom prst="rect">
            <a:avLst/>
          </a:prstGeom>
        </p:spPr>
      </p:pic>
      <p:pic>
        <p:nvPicPr>
          <p:cNvPr id="5" name="Content Placeholder 3" descr="pritchard21c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-4295" b="90951"/>
          <a:stretch/>
        </p:blipFill>
        <p:spPr>
          <a:xfrm>
            <a:off x="1739681" y="6346817"/>
            <a:ext cx="4736960" cy="55527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6200000">
            <a:off x="2576573" y="3727873"/>
            <a:ext cx="1608667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evron 8"/>
          <p:cNvSpPr/>
          <p:nvPr/>
        </p:nvSpPr>
        <p:spPr>
          <a:xfrm rot="16200000">
            <a:off x="3161450" y="2946398"/>
            <a:ext cx="484632" cy="484632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2933" y="149535"/>
            <a:ext cx="7091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Observing atomic hydrogen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286"/>
            <a:ext cx="841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The best one can ever do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, via the smallest hydrogen clouds that condense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11" y="2187327"/>
            <a:ext cx="899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Detectable in absorption against  the cosmic microwave background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530" y="483002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Highly </a:t>
            </a:r>
            <a:r>
              <a:rPr lang="en-US" dirty="0" err="1" smtClean="0">
                <a:solidFill>
                  <a:srgbClr val="FFFF00"/>
                </a:solidFill>
              </a:rPr>
              <a:t>redshifted</a:t>
            </a:r>
            <a:r>
              <a:rPr lang="en-US" dirty="0" smtClean="0">
                <a:solidFill>
                  <a:srgbClr val="FFFF00"/>
                </a:solidFill>
              </a:rPr>
              <a:t> from  a wavelength of 21 cm or a very precise frequency 1420.40575177 GHz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111" y="6008942"/>
            <a:ext cx="596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a very challenging experiment!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0" name="Content Placeholder 3" descr="loeb21cm200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 t="27802" r="6431" b="7957"/>
          <a:stretch/>
        </p:blipFill>
        <p:spPr>
          <a:xfrm>
            <a:off x="2345338" y="2582360"/>
            <a:ext cx="6493862" cy="2099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03960" y="2682858"/>
            <a:ext cx="151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temperature</a:t>
            </a:r>
            <a:endParaRPr lang="en-US" sz="2000" dirty="0"/>
          </a:p>
        </p:txBody>
      </p:sp>
      <p:sp>
        <p:nvSpPr>
          <p:cNvPr id="12" name="Chevron 11"/>
          <p:cNvSpPr/>
          <p:nvPr/>
        </p:nvSpPr>
        <p:spPr>
          <a:xfrm rot="16200000">
            <a:off x="5091850" y="3589865"/>
            <a:ext cx="484632" cy="484632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6200000">
            <a:off x="4528987" y="4532205"/>
            <a:ext cx="1608667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21537" y="5199355"/>
            <a:ext cx="126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edshift 50!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8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 descr="loebzaldariaga0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6597" r="12654" b="1074"/>
          <a:stretch/>
        </p:blipFill>
        <p:spPr>
          <a:xfrm>
            <a:off x="0" y="1610567"/>
            <a:ext cx="9225177" cy="524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3678" y="5642827"/>
            <a:ext cx="50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10’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864415" y="5642827"/>
            <a:ext cx="42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1”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6129" y="502571"/>
            <a:ext cx="9437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f</a:t>
            </a:r>
            <a:r>
              <a:rPr lang="en-US" sz="2400" baseline="-25000" dirty="0" err="1" smtClean="0">
                <a:solidFill>
                  <a:srgbClr val="FFFF00"/>
                </a:solidFill>
              </a:rPr>
              <a:t>nl</a:t>
            </a:r>
            <a:r>
              <a:rPr lang="en-US" sz="24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df</a:t>
            </a:r>
            <a:r>
              <a:rPr lang="en-US" sz="2400" dirty="0" smtClean="0">
                <a:solidFill>
                  <a:srgbClr val="FFFF00"/>
                </a:solidFill>
              </a:rPr>
              <a:t> ~ </a:t>
            </a:r>
            <a:r>
              <a:rPr lang="en-US" sz="2400" dirty="0">
                <a:solidFill>
                  <a:srgbClr val="FFFF00"/>
                </a:solidFill>
              </a:rPr>
              <a:t>(n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-1) </a:t>
            </a:r>
            <a:r>
              <a:rPr lang="en-US" sz="2400" dirty="0" err="1">
                <a:solidFill>
                  <a:srgbClr val="FFFF00"/>
                </a:solidFill>
                <a:latin typeface="Symbol" charset="2"/>
                <a:cs typeface="Symbol" charset="2"/>
              </a:rPr>
              <a:t>df</a:t>
            </a:r>
            <a:r>
              <a:rPr lang="en-US" sz="2400" dirty="0">
                <a:solidFill>
                  <a:srgbClr val="FFFF00"/>
                </a:solidFill>
                <a:latin typeface="Symbol" charset="2"/>
                <a:cs typeface="Symbol" charset="2"/>
              </a:rPr>
              <a:t> ~10</a:t>
            </a:r>
            <a:r>
              <a:rPr lang="en-US" sz="2400" baseline="30000" dirty="0">
                <a:solidFill>
                  <a:srgbClr val="FFFF00"/>
                </a:solidFill>
                <a:latin typeface="Symbol" charset="2"/>
                <a:cs typeface="Symbol" charset="2"/>
              </a:rPr>
              <a:t>-6  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requires   N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~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10</a:t>
            </a:r>
            <a:r>
              <a:rPr lang="en-US" sz="2400" baseline="30000" dirty="0" smtClean="0">
                <a:solidFill>
                  <a:srgbClr val="FFFF00"/>
                </a:solidFill>
                <a:latin typeface="Arial"/>
                <a:cs typeface="Arial"/>
              </a:rPr>
              <a:t>12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 modes </a:t>
            </a:r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lang="en-US" sz="1600" dirty="0" smtClean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t few </a:t>
            </a:r>
            <a:r>
              <a:rPr lang="en-US" dirty="0">
                <a:solidFill>
                  <a:srgbClr val="FFFF00"/>
                </a:solidFill>
              </a:rPr>
              <a:t>arc-</a:t>
            </a:r>
            <a:r>
              <a:rPr lang="en-US" dirty="0" smtClean="0">
                <a:solidFill>
                  <a:srgbClr val="FFFF00"/>
                </a:solidFill>
              </a:rPr>
              <a:t>sec resolution) 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slice sky in  3D  using redshift:   </a:t>
            </a:r>
            <a:r>
              <a:rPr lang="en-US" sz="2400" dirty="0" err="1" smtClean="0">
                <a:solidFill>
                  <a:srgbClr val="FFFF00"/>
                </a:solidFill>
                <a:cs typeface="Symbol" charset="2"/>
              </a:rPr>
              <a:t>eg</a:t>
            </a:r>
            <a:r>
              <a:rPr lang="en-US" sz="24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Symbol" charset="2"/>
                <a:cs typeface="Symbol" charset="2"/>
              </a:rPr>
              <a:t>Dn</a:t>
            </a:r>
            <a:r>
              <a:rPr lang="en-US" sz="2400" dirty="0">
                <a:solidFill>
                  <a:srgbClr val="FFFF00"/>
                </a:solidFill>
                <a:latin typeface="Symbol" charset="2"/>
                <a:cs typeface="Symbol" charset="2"/>
              </a:rPr>
              <a:t>/n</a:t>
            </a:r>
            <a:r>
              <a:rPr lang="en-US" sz="2400" dirty="0">
                <a:solidFill>
                  <a:srgbClr val="FFFF00"/>
                </a:solidFill>
              </a:rPr>
              <a:t>~</a:t>
            </a:r>
            <a:r>
              <a:rPr lang="en-US" sz="2400" dirty="0" smtClean="0">
                <a:solidFill>
                  <a:srgbClr val="FFFF00"/>
                </a:solidFill>
              </a:rPr>
              <a:t>0.01 for N </a:t>
            </a:r>
            <a:r>
              <a:rPr lang="en-US" sz="2400" dirty="0">
                <a:solidFill>
                  <a:srgbClr val="FFFF00"/>
                </a:solidFill>
              </a:rPr>
              <a:t>~ 10</a:t>
            </a:r>
            <a:r>
              <a:rPr lang="en-US" sz="2400" baseline="30000" dirty="0">
                <a:solidFill>
                  <a:srgbClr val="FFFF00"/>
                </a:solidFill>
              </a:rPr>
              <a:t>10</a:t>
            </a:r>
            <a:r>
              <a:rPr lang="en-US" sz="2400" dirty="0">
                <a:solidFill>
                  <a:srgbClr val="FFFF00"/>
                </a:solidFill>
              </a:rPr>
              <a:t> x 10</a:t>
            </a:r>
            <a:r>
              <a:rPr lang="en-US" sz="2400" baseline="30000" dirty="0">
                <a:solidFill>
                  <a:srgbClr val="FFFF00"/>
                </a:solidFill>
              </a:rPr>
              <a:t>2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dirty="0">
              <a:solidFill>
                <a:srgbClr val="FFFF00"/>
              </a:solidFill>
              <a:latin typeface="Symbol" charset="2"/>
              <a:cs typeface="Symbol" charset="2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130" y="33867"/>
            <a:ext cx="912904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Sweet spot </a:t>
            </a:r>
            <a:r>
              <a:rPr lang="en-US" sz="2800" dirty="0" smtClean="0">
                <a:solidFill>
                  <a:srgbClr val="FFFF00"/>
                </a:solidFill>
              </a:rPr>
              <a:t>is at redshift  around 50 </a:t>
            </a:r>
            <a:r>
              <a:rPr lang="en-US" sz="2800" dirty="0">
                <a:solidFill>
                  <a:srgbClr val="FFFF00"/>
                </a:solidFill>
              </a:rPr>
              <a:t>or </a:t>
            </a:r>
            <a:r>
              <a:rPr lang="en-US" sz="2800" dirty="0" smtClean="0">
                <a:solidFill>
                  <a:srgbClr val="FFFF00"/>
                </a:solidFill>
              </a:rPr>
              <a:t>a frequency of 30 </a:t>
            </a:r>
            <a:r>
              <a:rPr lang="en-US" sz="2800" dirty="0">
                <a:solidFill>
                  <a:srgbClr val="FFFF00"/>
                </a:solidFill>
              </a:rPr>
              <a:t>MHz</a:t>
            </a:r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184942" y="3940999"/>
            <a:ext cx="50626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Precision increases as  1/√N ~ 1/l</a:t>
            </a:r>
          </a:p>
          <a:p>
            <a:r>
              <a:rPr lang="en-US" dirty="0" smtClean="0"/>
              <a:t>can gain ~ 1000 over cosmic microwave background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2598" y="4948998"/>
            <a:ext cx="8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luster</a:t>
            </a:r>
          </a:p>
          <a:p>
            <a:r>
              <a:rPr lang="en-US" dirty="0" smtClean="0"/>
              <a:t>CMB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72484" y="4948998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alaxy</a:t>
            </a:r>
          </a:p>
          <a:p>
            <a:r>
              <a:rPr lang="en-US" dirty="0" smtClean="0"/>
              <a:t>optical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4415" y="4948998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building blocks</a:t>
            </a:r>
          </a:p>
          <a:p>
            <a:r>
              <a:rPr lang="en-US" dirty="0" smtClean="0"/>
              <a:t>21cm predicted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37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   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5" name="Picture 4" descr="DAREinterferen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75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746" y="2643516"/>
            <a:ext cx="865969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Need to go to far side of MOON for low radio interference</a:t>
            </a:r>
          </a:p>
          <a:p>
            <a:endParaRPr lang="en-US" dirty="0"/>
          </a:p>
        </p:txBody>
      </p:sp>
      <p:pic>
        <p:nvPicPr>
          <p:cNvPr id="7" name="Picture 6" descr="fars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5954"/>
            <a:ext cx="3349225" cy="341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746" y="1910613"/>
            <a:ext cx="863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30-40 MHz is a very difficult frequency range to map from the Earth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9225" y="3999991"/>
            <a:ext cx="52533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Most radio-quiet environment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in inner solar system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A vision for the ultimate future of cosmology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1196752"/>
            <a:ext cx="2019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of foregrounds…</a:t>
            </a:r>
            <a:endParaRPr lang="en-US" dirty="0"/>
          </a:p>
        </p:txBody>
      </p:sp>
      <p:pic>
        <p:nvPicPr>
          <p:cNvPr id="7" name="Picture 6" descr="EDG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85" b="11102"/>
          <a:stretch/>
        </p:blipFill>
        <p:spPr>
          <a:xfrm>
            <a:off x="6692900" y="2639207"/>
            <a:ext cx="2260600" cy="4090424"/>
          </a:xfrm>
          <a:prstGeom prst="rect">
            <a:avLst/>
          </a:prstGeom>
        </p:spPr>
      </p:pic>
      <p:pic>
        <p:nvPicPr>
          <p:cNvPr id="9" name="Content Placeholder 3" descr="DAREexplorer21c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8" b="10685"/>
          <a:stretch/>
        </p:blipFill>
        <p:spPr>
          <a:xfrm>
            <a:off x="0" y="2247633"/>
            <a:ext cx="4813300" cy="3371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672" y="4993668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</a:rPr>
              <a:t>Circumlunar orbit</a:t>
            </a:r>
            <a:endParaRPr lang="en-US" dirty="0">
              <a:solidFill>
                <a:srgbClr val="F2F2F2"/>
              </a:solidFill>
            </a:endParaRPr>
          </a:p>
          <a:p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93526"/>
            <a:ext cx="83041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</a:t>
            </a:r>
            <a:r>
              <a:rPr lang="en-US" sz="2800" dirty="0">
                <a:solidFill>
                  <a:srgbClr val="FFFF00"/>
                </a:solidFill>
              </a:rPr>
              <a:t>far side of the </a:t>
            </a:r>
            <a:r>
              <a:rPr lang="en-US" sz="2800" dirty="0" smtClean="0">
                <a:solidFill>
                  <a:srgbClr val="FFFF00"/>
                </a:solidFill>
              </a:rPr>
              <a:t>Moon: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first, launch  a  30 MHz pathfinder: lunar satellite dipole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905" y="19352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9872" y="6021659"/>
            <a:ext cx="362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Aim: probe </a:t>
            </a:r>
            <a:r>
              <a:rPr lang="en-US" dirty="0" err="1" smtClean="0">
                <a:solidFill>
                  <a:srgbClr val="FFFF00"/>
                </a:solidFill>
              </a:rPr>
              <a:t>reionization</a:t>
            </a:r>
            <a:r>
              <a:rPr lang="en-US" dirty="0" smtClean="0">
                <a:solidFill>
                  <a:srgbClr val="FFFF00"/>
                </a:solidFill>
              </a:rPr>
              <a:t> epoch z ~ 10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533887"/>
            <a:ext cx="10077921" cy="5098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>
                <a:solidFill>
                  <a:srgbClr val="FFFFFF"/>
                </a:solidFill>
              </a:rPr>
              <a:t>N</a:t>
            </a:r>
            <a:r>
              <a:rPr lang="en-US" sz="2000" dirty="0" smtClean="0">
                <a:solidFill>
                  <a:srgbClr val="FFFFFF"/>
                </a:solidFill>
              </a:rPr>
              <a:t>eed to resolve   </a:t>
            </a:r>
            <a:r>
              <a:rPr lang="en-US" sz="2000" dirty="0" smtClean="0">
                <a:solidFill>
                  <a:schemeClr val="bg1"/>
                </a:solidFill>
              </a:rPr>
              <a:t>( </a:t>
            </a:r>
            <a:r>
              <a:rPr lang="en-US" sz="2000" dirty="0" smtClean="0">
                <a:solidFill>
                  <a:schemeClr val="bg1"/>
                </a:solidFill>
                <a:latin typeface="Brush Script MT Italic"/>
                <a:cs typeface="Brush Script MT Italic"/>
              </a:rPr>
              <a:t>l </a:t>
            </a:r>
            <a:r>
              <a:rPr lang="en-US" sz="2000" dirty="0">
                <a:solidFill>
                  <a:schemeClr val="bg1"/>
                </a:solidFill>
              </a:rPr>
              <a:t>~</a:t>
            </a:r>
            <a:r>
              <a:rPr lang="en-US" sz="2000" dirty="0" smtClean="0">
                <a:solidFill>
                  <a:schemeClr val="bg1"/>
                </a:solidFill>
              </a:rPr>
              <a:t> 10</a:t>
            </a:r>
            <a:r>
              <a:rPr lang="en-US" sz="2000" baseline="30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)   </a:t>
            </a:r>
            <a:r>
              <a:rPr lang="en-US" sz="2000" dirty="0" smtClean="0">
                <a:solidFill>
                  <a:srgbClr val="FFFFFF"/>
                </a:solidFill>
              </a:rPr>
              <a:t>a  few arc-seconds  </a:t>
            </a:r>
            <a:endParaRPr lang="en-US" sz="1600" dirty="0" smtClean="0">
              <a:solidFill>
                <a:srgbClr val="FFFFFF"/>
              </a:solidFill>
            </a:endParaRPr>
          </a:p>
          <a:p>
            <a:endParaRPr lang="en-US" sz="2000" baseline="30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Optimal telescope  array size  </a:t>
            </a:r>
            <a:r>
              <a:rPr lang="en-US" sz="2000" dirty="0" smtClean="0">
                <a:solidFill>
                  <a:schemeClr val="bg1"/>
                </a:solidFill>
              </a:rPr>
              <a:t>is   </a:t>
            </a:r>
            <a:r>
              <a:rPr lang="en-US" sz="2000" dirty="0" smtClean="0">
                <a:solidFill>
                  <a:schemeClr val="bg1"/>
                </a:solidFill>
                <a:latin typeface="Brush Script MT Italic"/>
                <a:cs typeface="Brush Script MT Italic"/>
              </a:rPr>
              <a:t>l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l/2p  </a:t>
            </a:r>
            <a:r>
              <a:rPr lang="en-US" sz="2000" dirty="0" smtClean="0">
                <a:solidFill>
                  <a:srgbClr val="FFFFFF"/>
                </a:solidFill>
                <a:cs typeface="Symbol" charset="2"/>
              </a:rPr>
              <a:t>or a  few100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km  </a:t>
            </a:r>
            <a:endParaRPr lang="en-US" sz="1600" dirty="0" smtClean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 smtClean="0">
              <a:solidFill>
                <a:srgbClr val="FFFFFF"/>
              </a:solidFill>
              <a:latin typeface="Symbol" charset="2"/>
              <a:cs typeface="Symbol" charset="2"/>
            </a:endParaRPr>
          </a:p>
          <a:p>
            <a:endParaRPr lang="en-US" sz="2000" dirty="0">
              <a:solidFill>
                <a:srgbClr val="FFFFFF"/>
              </a:solidFill>
              <a:latin typeface="Symbol" charset="2"/>
              <a:cs typeface="Symbol" charset="2"/>
            </a:endParaRPr>
          </a:p>
          <a:p>
            <a:endParaRPr lang="en-US" sz="2000" dirty="0" smtClean="0">
              <a:solidFill>
                <a:srgbClr val="FFFFFF"/>
              </a:solidFill>
              <a:latin typeface="Symbol" charset="2"/>
              <a:cs typeface="Symbol" charset="2"/>
            </a:endParaRPr>
          </a:p>
          <a:p>
            <a:r>
              <a:rPr lang="en-US" sz="2400" dirty="0" smtClean="0">
                <a:solidFill>
                  <a:srgbClr val="FFFFFF"/>
                </a:solidFill>
                <a:cs typeface="Symbol" charset="2"/>
              </a:rPr>
              <a:t>Far side of the moon is unique site for radio interferometer  dipole array</a:t>
            </a:r>
          </a:p>
          <a:p>
            <a:endParaRPr lang="en-US" sz="2000" dirty="0">
              <a:solidFill>
                <a:srgbClr val="FFFFFF"/>
              </a:solidFill>
              <a:latin typeface="Symbol" charset="2"/>
              <a:cs typeface="Symbol" charset="2"/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Allows N </a:t>
            </a:r>
            <a:r>
              <a:rPr lang="en-US" sz="2000" dirty="0">
                <a:solidFill>
                  <a:srgbClr val="FFFFFF"/>
                </a:solidFill>
              </a:rPr>
              <a:t>~ </a:t>
            </a:r>
            <a:r>
              <a:rPr lang="en-US" sz="2000" dirty="0" smtClean="0">
                <a:solidFill>
                  <a:srgbClr val="FFFFFF"/>
                </a:solidFill>
              </a:rPr>
              <a:t>10</a:t>
            </a:r>
            <a:r>
              <a:rPr lang="en-US" sz="2000" baseline="30000" dirty="0" smtClean="0">
                <a:solidFill>
                  <a:srgbClr val="FFFFFF"/>
                </a:solidFill>
              </a:rPr>
              <a:t>10</a:t>
            </a:r>
            <a:r>
              <a:rPr lang="en-US" sz="2000" dirty="0" smtClean="0">
                <a:solidFill>
                  <a:srgbClr val="FFFFFF"/>
                </a:solidFill>
              </a:rPr>
              <a:t>  patches on the sky  x 10</a:t>
            </a:r>
            <a:r>
              <a:rPr lang="en-US" sz="2000" baseline="30000" dirty="0">
                <a:solidFill>
                  <a:srgbClr val="FFFFFF"/>
                </a:solidFill>
              </a:rPr>
              <a:t>2</a:t>
            </a:r>
            <a:r>
              <a:rPr lang="en-US" sz="2000" baseline="30000" dirty="0" smtClean="0">
                <a:solidFill>
                  <a:srgbClr val="FFFFFF"/>
                </a:solidFill>
              </a:rPr>
              <a:t>  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along</a:t>
            </a:r>
            <a:r>
              <a:rPr lang="en-US" sz="2000" baseline="30000" dirty="0" smtClean="0">
                <a:solidFill>
                  <a:srgbClr val="FFFFFF"/>
                </a:solidFill>
              </a:rPr>
              <a:t>  </a:t>
            </a:r>
            <a:r>
              <a:rPr lang="en-US" sz="2000" dirty="0" smtClean="0">
                <a:solidFill>
                  <a:srgbClr val="FFFFFF"/>
                </a:solidFill>
              </a:rPr>
              <a:t>line of sight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 attain 10</a:t>
            </a:r>
            <a:r>
              <a:rPr lang="en-US" sz="2000" baseline="30000" dirty="0" smtClean="0">
                <a:solidFill>
                  <a:srgbClr val="FFFF00"/>
                </a:solidFill>
              </a:rPr>
              <a:t>12</a:t>
            </a:r>
            <a:r>
              <a:rPr lang="en-US" sz="2000" dirty="0" smtClean="0">
                <a:solidFill>
                  <a:srgbClr val="FFFF00"/>
                </a:solidFill>
              </a:rPr>
              <a:t>  modes  versus 10</a:t>
            </a:r>
            <a:r>
              <a:rPr lang="en-US" sz="2000" baseline="30000" dirty="0" smtClean="0">
                <a:solidFill>
                  <a:srgbClr val="FFFF00"/>
                </a:solidFill>
              </a:rPr>
              <a:t>6</a:t>
            </a:r>
            <a:r>
              <a:rPr lang="en-US" sz="2000" dirty="0" smtClean="0">
                <a:solidFill>
                  <a:srgbClr val="FFFF00"/>
                </a:solidFill>
              </a:rPr>
              <a:t> in the  cosmic microwave background</a:t>
            </a: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 </a:t>
            </a:r>
            <a:endParaRPr lang="en-US" sz="2000" dirty="0" smtClean="0">
              <a:solidFill>
                <a:srgbClr val="FFFF00"/>
              </a:solidFill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97" y="4839852"/>
            <a:ext cx="7986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gain up to  ~10</a:t>
            </a:r>
            <a:r>
              <a:rPr lang="en-US" sz="3600" baseline="30000" dirty="0">
                <a:solidFill>
                  <a:srgbClr val="FFFF00"/>
                </a:solidFill>
              </a:rPr>
              <a:t>3</a:t>
            </a:r>
            <a:r>
              <a:rPr lang="en-US" sz="3600" dirty="0" smtClean="0">
                <a:solidFill>
                  <a:srgbClr val="FFFF00"/>
                </a:solidFill>
              </a:rPr>
              <a:t>   </a:t>
            </a:r>
            <a:r>
              <a:rPr lang="en-US" sz="3600" dirty="0">
                <a:solidFill>
                  <a:srgbClr val="FFFF00"/>
                </a:solidFill>
              </a:rPr>
              <a:t>in N</a:t>
            </a:r>
            <a:r>
              <a:rPr lang="en-US" sz="3600" baseline="30000" dirty="0">
                <a:solidFill>
                  <a:srgbClr val="FFFF00"/>
                </a:solidFill>
              </a:rPr>
              <a:t>1/</a:t>
            </a:r>
            <a:r>
              <a:rPr lang="en-US" sz="3600" baseline="30000" dirty="0" smtClean="0">
                <a:solidFill>
                  <a:srgbClr val="FFFF00"/>
                </a:solidFill>
              </a:rPr>
              <a:t>2  </a:t>
            </a:r>
            <a:r>
              <a:rPr lang="en-US" sz="3600" dirty="0" smtClean="0">
                <a:solidFill>
                  <a:srgbClr val="FFFF00"/>
                </a:solidFill>
              </a:rPr>
              <a:t>relative to CMB  </a:t>
            </a:r>
            <a:r>
              <a:rPr lang="en-US" dirty="0" smtClean="0">
                <a:solidFill>
                  <a:srgbClr val="FFFFFF"/>
                </a:solidFill>
              </a:rPr>
              <a:t>  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39" y="2036862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Optimal </a:t>
            </a:r>
            <a:r>
              <a:rPr lang="en-US" sz="2000" dirty="0" smtClean="0">
                <a:solidFill>
                  <a:srgbClr val="FFFFFF"/>
                </a:solidFill>
              </a:rPr>
              <a:t>bandwidth   L=0.1 </a:t>
            </a:r>
            <a:r>
              <a:rPr lang="en-US" sz="2000" dirty="0" err="1" smtClean="0">
                <a:solidFill>
                  <a:srgbClr val="FFFFFF"/>
                </a:solidFill>
              </a:rPr>
              <a:t>Mpc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Dn</a:t>
            </a:r>
            <a:r>
              <a:rPr lang="en-US" sz="2000" dirty="0" smtClean="0">
                <a:solidFill>
                  <a:srgbClr val="FFFFFF"/>
                </a:solidFill>
              </a:rPr>
              <a:t>/0.01MHz)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Need millions of dipoles for resolving a weak signal  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3100" y="5632719"/>
            <a:ext cx="94149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This enables precision cosmology at  a  part in a million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17495"/>
            <a:ext cx="9205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need lunar satellites to add baselines, download data to Earth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-26451"/>
            <a:ext cx="2746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STRATEGY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78" y="3163462"/>
            <a:ext cx="8229600" cy="36945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What is the matter</a:t>
            </a:r>
            <a:r>
              <a:rPr lang="en-US" sz="4400" dirty="0" smtClean="0">
                <a:solidFill>
                  <a:srgbClr val="FFFF00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D</a:t>
            </a:r>
            <a:r>
              <a:rPr lang="en-US" sz="4400" dirty="0" smtClean="0">
                <a:solidFill>
                  <a:srgbClr val="FFFF00"/>
                </a:solidFill>
              </a:rPr>
              <a:t>ark matter, dark energy</a:t>
            </a:r>
          </a:p>
          <a:p>
            <a:pPr marL="0" indent="0">
              <a:buNone/>
            </a:pPr>
            <a:endParaRPr lang="en-US" sz="44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Where </a:t>
            </a:r>
            <a:r>
              <a:rPr lang="en-US" sz="4400" dirty="0">
                <a:solidFill>
                  <a:srgbClr val="FFFF00"/>
                </a:solidFill>
              </a:rPr>
              <a:t>do we come from</a:t>
            </a:r>
            <a:r>
              <a:rPr lang="en-US" sz="4400" dirty="0" smtClean="0">
                <a:solidFill>
                  <a:srgbClr val="FFFF00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Inflation....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0"/>
            <a:ext cx="809147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We have made remarkable progress 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in cosmology in past 100 yrs.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its now a precision science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But the big questions are unanswered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314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Lunar </a:t>
            </a:r>
            <a:r>
              <a:rPr lang="en-US" dirty="0"/>
              <a:t>Radio Array of </a:t>
            </a:r>
            <a:r>
              <a:rPr lang="en-US" dirty="0" smtClean="0"/>
              <a:t> ~ 10</a:t>
            </a:r>
            <a:r>
              <a:rPr lang="en-US" baseline="30000" dirty="0" smtClean="0"/>
              <a:t>6 </a:t>
            </a:r>
            <a:r>
              <a:rPr lang="en-US" dirty="0" smtClean="0"/>
              <a:t>dipoles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200" dirty="0" smtClean="0"/>
              <a:t>sensitivity and high angular resolution at  40 MHz</a:t>
            </a:r>
            <a:endParaRPr lang="en-US" sz="2200" dirty="0"/>
          </a:p>
        </p:txBody>
      </p:sp>
      <p:pic>
        <p:nvPicPr>
          <p:cNvPr id="4" name="Content Placeholder 3" descr="LunarRadioArray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2774" r="31444" b="13574"/>
          <a:stretch/>
        </p:blipFill>
        <p:spPr>
          <a:xfrm>
            <a:off x="11956" y="1714500"/>
            <a:ext cx="9132044" cy="5185408"/>
          </a:xfrm>
        </p:spPr>
      </p:pic>
      <p:sp>
        <p:nvSpPr>
          <p:cNvPr id="7" name="Rectangle 6"/>
          <p:cNvSpPr/>
          <p:nvPr/>
        </p:nvSpPr>
        <p:spPr>
          <a:xfrm>
            <a:off x="714633" y="-31493"/>
            <a:ext cx="7225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Far side of the Moon ~ 2040</a:t>
            </a:r>
            <a:endParaRPr 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0" y="856138"/>
            <a:ext cx="9256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ultimate dark ages explorer: a lunar dipole array with &gt; 10</a:t>
            </a:r>
            <a:r>
              <a:rPr lang="en-US" sz="2400" baseline="30000" dirty="0" smtClean="0">
                <a:solidFill>
                  <a:srgbClr val="FFFF00"/>
                </a:solidFill>
              </a:rPr>
              <a:t>6</a:t>
            </a:r>
            <a:r>
              <a:rPr lang="en-US" sz="2400" dirty="0" smtClean="0">
                <a:solidFill>
                  <a:srgbClr val="FFFF00"/>
                </a:solidFill>
              </a:rPr>
              <a:t> dipoles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9988" y="6304002"/>
            <a:ext cx="915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J. Lazio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533" y="701427"/>
            <a:ext cx="740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</a:t>
            </a:r>
            <a:r>
              <a:rPr lang="en-US" sz="2400" baseline="30000" dirty="0" smtClean="0">
                <a:solidFill>
                  <a:schemeClr val="bg1"/>
                </a:solidFill>
              </a:rPr>
              <a:t>15</a:t>
            </a:r>
            <a:r>
              <a:rPr lang="en-US" sz="2400" dirty="0" smtClean="0">
                <a:solidFill>
                  <a:schemeClr val="bg1"/>
                </a:solidFill>
              </a:rPr>
              <a:t> multiplies/sec for 1024 antennae at 400 MHz  in 2017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35765"/>
            <a:ext cx="91137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LUNAR RADIO ARRAY: </a:t>
            </a:r>
            <a:r>
              <a:rPr lang="en-US" sz="2400" dirty="0" smtClean="0">
                <a:solidFill>
                  <a:schemeClr val="bg1"/>
                </a:solidFill>
              </a:rPr>
              <a:t>10</a:t>
            </a:r>
            <a:r>
              <a:rPr lang="en-US" sz="2400" baseline="30000" dirty="0" smtClean="0">
                <a:solidFill>
                  <a:schemeClr val="bg1"/>
                </a:solidFill>
              </a:rPr>
              <a:t>20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multiplies/sec for </a:t>
            </a:r>
            <a:r>
              <a:rPr lang="en-US" sz="2400" dirty="0" smtClean="0">
                <a:solidFill>
                  <a:schemeClr val="bg1"/>
                </a:solidFill>
              </a:rPr>
              <a:t>10</a:t>
            </a:r>
            <a:r>
              <a:rPr lang="en-US" sz="2400" baseline="30000" dirty="0" smtClean="0">
                <a:solidFill>
                  <a:schemeClr val="bg1"/>
                </a:solidFill>
              </a:rPr>
              <a:t>6 </a:t>
            </a:r>
            <a:r>
              <a:rPr lang="en-US" sz="2400" dirty="0" smtClean="0">
                <a:solidFill>
                  <a:schemeClr val="bg1"/>
                </a:solidFill>
              </a:rPr>
              <a:t>antennae at 30 MHz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computing power achievable in 15 years from now?</a:t>
            </a:r>
            <a:r>
              <a:rPr lang="en-US" sz="3200" dirty="0" smtClean="0">
                <a:solidFill>
                  <a:srgbClr val="FFFFFF"/>
                </a:solidFill>
              </a:rPr>
              <a:t> 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8533"/>
            <a:ext cx="8959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CHIME: the world’s most powerful radio telescope in British Columbia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CHIM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"/>
          <a:stretch/>
        </p:blipFill>
        <p:spPr>
          <a:xfrm>
            <a:off x="0" y="1371599"/>
            <a:ext cx="9144000" cy="41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oore'sLaw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7" b="356"/>
          <a:stretch/>
        </p:blipFill>
        <p:spPr>
          <a:xfrm>
            <a:off x="152400" y="-28850"/>
            <a:ext cx="8991600" cy="6717517"/>
          </a:xfrm>
        </p:spPr>
      </p:pic>
      <p:sp>
        <p:nvSpPr>
          <p:cNvPr id="7" name="TextBox 6"/>
          <p:cNvSpPr txBox="1"/>
          <p:nvPr/>
        </p:nvSpPr>
        <p:spPr>
          <a:xfrm>
            <a:off x="1610388" y="2048933"/>
            <a:ext cx="49723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i</a:t>
            </a:r>
            <a:r>
              <a:rPr lang="en-US" sz="2800" dirty="0" smtClean="0">
                <a:solidFill>
                  <a:srgbClr val="FFFFFF"/>
                </a:solidFill>
              </a:rPr>
              <a:t>n 16 </a:t>
            </a:r>
            <a:r>
              <a:rPr lang="en-US" sz="2800" dirty="0" err="1" smtClean="0">
                <a:solidFill>
                  <a:srgbClr val="FFFFFF"/>
                </a:solidFill>
              </a:rPr>
              <a:t>yrs</a:t>
            </a:r>
            <a:r>
              <a:rPr lang="en-US" sz="2800" dirty="0" smtClean="0">
                <a:solidFill>
                  <a:srgbClr val="FFFFFF"/>
                </a:solidFill>
              </a:rPr>
              <a:t>, compute power should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i</a:t>
            </a:r>
            <a:r>
              <a:rPr lang="en-US" sz="2800" dirty="0" smtClean="0">
                <a:solidFill>
                  <a:srgbClr val="FFFFFF"/>
                </a:solidFill>
              </a:rPr>
              <a:t>ncrease by 2</a:t>
            </a:r>
            <a:r>
              <a:rPr lang="en-US" sz="2800" baseline="30000" dirty="0" smtClean="0">
                <a:solidFill>
                  <a:srgbClr val="FFFFFF"/>
                </a:solidFill>
              </a:rPr>
              <a:t>16</a:t>
            </a:r>
            <a:r>
              <a:rPr lang="en-US" sz="2800" dirty="0" smtClean="0">
                <a:solidFill>
                  <a:srgbClr val="FFFFFF"/>
                </a:solidFill>
              </a:rPr>
              <a:t> or 100,000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9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moon 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652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" y="137067"/>
            <a:ext cx="3322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Moon </a:t>
            </a:r>
            <a:r>
              <a:rPr lang="en-US" sz="2400" dirty="0">
                <a:solidFill>
                  <a:schemeClr val="bg1"/>
                </a:solidFill>
              </a:rPr>
              <a:t>v</a:t>
            </a:r>
            <a:r>
              <a:rPr lang="en-US" sz="2400" dirty="0" smtClean="0">
                <a:solidFill>
                  <a:schemeClr val="bg1"/>
                </a:solidFill>
              </a:rPr>
              <a:t>iewed from earth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AC144.SPoleMoon 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" b="564"/>
          <a:stretch/>
        </p:blipFill>
        <p:spPr>
          <a:xfrm>
            <a:off x="457200" y="202143"/>
            <a:ext cx="8229600" cy="6824132"/>
          </a:xfrm>
        </p:spPr>
      </p:pic>
      <p:sp>
        <p:nvSpPr>
          <p:cNvPr id="5" name="TextBox 4"/>
          <p:cNvSpPr txBox="1"/>
          <p:nvPr/>
        </p:nvSpPr>
        <p:spPr>
          <a:xfrm>
            <a:off x="592666" y="202143"/>
            <a:ext cx="345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Viewed from lunar orbiter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46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C144closeup 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71900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6534" y="6231466"/>
            <a:ext cx="2994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Close-up of south pole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3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vinerThermalImag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04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" y="274638"/>
            <a:ext cx="196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Diviner </a:t>
            </a:r>
            <a:r>
              <a:rPr lang="en-US" dirty="0" err="1" smtClean="0">
                <a:solidFill>
                  <a:schemeClr val="bg1"/>
                </a:solidFill>
              </a:rPr>
              <a:t>spacecrsaft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vinerThermalImag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0477" cy="6858000"/>
          </a:xfrm>
          <a:prstGeom prst="rect">
            <a:avLst/>
          </a:prstGeom>
        </p:spPr>
      </p:pic>
      <p:pic>
        <p:nvPicPr>
          <p:cNvPr id="5" name="Picture 4" descr="DivinerThermalMoonSpole 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6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7599" y="-103313"/>
            <a:ext cx="538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Thermal image of south pole region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5929"/>
            <a:ext cx="8200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FFFF"/>
                </a:solidFill>
              </a:rPr>
              <a:t>Chang’e</a:t>
            </a:r>
            <a:r>
              <a:rPr lang="en-US" sz="4800" dirty="0" smtClean="0">
                <a:solidFill>
                  <a:srgbClr val="FFFFFF"/>
                </a:solidFill>
              </a:rPr>
              <a:t> lander  December 2013 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5" name="Picture 4" descr="chang'e 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9938" b="11606"/>
          <a:stretch/>
        </p:blipFill>
        <p:spPr>
          <a:xfrm>
            <a:off x="6539541" y="3200400"/>
            <a:ext cx="2604459" cy="3657600"/>
          </a:xfrm>
          <a:prstGeom prst="rect">
            <a:avLst/>
          </a:prstGeom>
        </p:spPr>
      </p:pic>
      <p:pic>
        <p:nvPicPr>
          <p:cNvPr id="6" name="Picture 5" descr="YutuJadeRabbi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16690"/>
          <a:stretch/>
        </p:blipFill>
        <p:spPr>
          <a:xfrm>
            <a:off x="0" y="1708540"/>
            <a:ext cx="6874934" cy="5149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933" y="1073034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Yutu</a:t>
            </a:r>
            <a:r>
              <a:rPr lang="en-US" sz="2400" dirty="0" smtClean="0">
                <a:solidFill>
                  <a:srgbClr val="FFFFFF"/>
                </a:solidFill>
              </a:rPr>
              <a:t> (</a:t>
            </a:r>
            <a:r>
              <a:rPr lang="en-US" sz="2400" smtClean="0">
                <a:solidFill>
                  <a:srgbClr val="FFFFFF"/>
                </a:solidFill>
              </a:rPr>
              <a:t>jade rabbit) moon </a:t>
            </a:r>
            <a:r>
              <a:rPr lang="en-US" sz="2400" dirty="0" smtClean="0">
                <a:solidFill>
                  <a:srgbClr val="FFFFFF"/>
                </a:solidFill>
              </a:rPr>
              <a:t>rover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onVillageB 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4985"/>
            <a:ext cx="9144000" cy="5384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1067" y="101600"/>
            <a:ext cx="444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Concept: Moon Village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98417" y="896348"/>
            <a:ext cx="9907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Slow roll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=-</a:t>
            </a:r>
            <a:r>
              <a:rPr lang="en-US" sz="2400" dirty="0" smtClean="0">
                <a:latin typeface="Symbol" charset="2"/>
                <a:cs typeface="Symbol" charset="2"/>
              </a:rPr>
              <a:t>r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pic>
        <p:nvPicPr>
          <p:cNvPr id="14" name="Picture 13" descr="BigBa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3" t="985" r="7226" b="8945"/>
          <a:stretch/>
        </p:blipFill>
        <p:spPr>
          <a:xfrm>
            <a:off x="23971" y="1417639"/>
            <a:ext cx="9240061" cy="52710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0966" y="217309"/>
            <a:ext cx="4679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</a:rPr>
              <a:t>INFLATION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4533" y="1964267"/>
            <a:ext cx="125564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DARK 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onVillage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922"/>
            <a:ext cx="9144000" cy="54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Amoonbase 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71" y="-60955"/>
            <a:ext cx="9225071" cy="6055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0401" y="6027003"/>
            <a:ext cx="5824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</a:rPr>
              <a:t>ESA moon base: 2030s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2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243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WORKING ON THE MOON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 descr="MoonVilla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/>
          <a:stretch/>
        </p:blipFill>
        <p:spPr>
          <a:xfrm>
            <a:off x="457200" y="1386595"/>
            <a:ext cx="8229600" cy="54714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7554" y="5965056"/>
            <a:ext cx="3083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ESA’s moon village concept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24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6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non-</a:t>
            </a:r>
            <a:r>
              <a:rPr lang="en-US" dirty="0" err="1" smtClean="0">
                <a:solidFill>
                  <a:srgbClr val="FFFFFF"/>
                </a:solidFill>
              </a:rPr>
              <a:t>gaussianity</a:t>
            </a:r>
            <a:r>
              <a:rPr lang="en-US" dirty="0" smtClean="0">
                <a:solidFill>
                  <a:srgbClr val="FFFFFF"/>
                </a:solidFill>
              </a:rPr>
              <a:t> program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1939" y="1052736"/>
            <a:ext cx="9324528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CMB: suborbital +space     N~10</a:t>
            </a:r>
            <a:r>
              <a:rPr lang="en-US" baseline="30000" dirty="0" smtClean="0">
                <a:solidFill>
                  <a:srgbClr val="FFFFFF"/>
                </a:solidFill>
              </a:rPr>
              <a:t>6</a:t>
            </a:r>
            <a:r>
              <a:rPr lang="en-US" dirty="0" smtClean="0">
                <a:solidFill>
                  <a:srgbClr val="FFFFFF"/>
                </a:solidFill>
              </a:rPr>
              <a:t>     f</a:t>
            </a:r>
            <a:r>
              <a:rPr lang="en-US" baseline="-25000" dirty="0" smtClean="0">
                <a:solidFill>
                  <a:srgbClr val="FFFFFF"/>
                </a:solidFill>
              </a:rPr>
              <a:t>nl</a:t>
            </a:r>
            <a:r>
              <a:rPr lang="en-US" dirty="0" smtClean="0">
                <a:solidFill>
                  <a:srgbClr val="FFFFFF"/>
                </a:solidFill>
              </a:rPr>
              <a:t>~10   (&gt;3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s)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Optical/IR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galaxy surveys  N</a:t>
            </a:r>
            <a:r>
              <a:rPr lang="en-US" dirty="0">
                <a:solidFill>
                  <a:srgbClr val="FFFFFF"/>
                </a:solidFill>
              </a:rPr>
              <a:t>~</a:t>
            </a:r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>
                <a:solidFill>
                  <a:srgbClr val="FFFFFF"/>
                </a:solidFill>
              </a:rPr>
              <a:t>8</a:t>
            </a:r>
            <a:r>
              <a:rPr lang="en-US" dirty="0" smtClean="0">
                <a:solidFill>
                  <a:srgbClr val="FFFFFF"/>
                </a:solidFill>
              </a:rPr>
              <a:t>     f</a:t>
            </a:r>
            <a:r>
              <a:rPr lang="en-US" baseline="-25000" dirty="0" smtClean="0">
                <a:solidFill>
                  <a:srgbClr val="FFFFFF"/>
                </a:solidFill>
              </a:rPr>
              <a:t>nl</a:t>
            </a:r>
            <a:r>
              <a:rPr lang="en-US" dirty="0" smtClean="0">
                <a:solidFill>
                  <a:srgbClr val="FFFFFF"/>
                </a:solidFill>
              </a:rPr>
              <a:t>~1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Radio: far side of Moon…         N</a:t>
            </a:r>
            <a:r>
              <a:rPr lang="en-US" dirty="0">
                <a:solidFill>
                  <a:srgbClr val="FFFFFF"/>
                </a:solidFill>
              </a:rPr>
              <a:t>~</a:t>
            </a:r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10</a:t>
            </a:r>
            <a:r>
              <a:rPr lang="en-US" dirty="0" smtClean="0">
                <a:solidFill>
                  <a:srgbClr val="FFFFFF"/>
                </a:solidFill>
              </a:rPr>
              <a:t>   f</a:t>
            </a:r>
            <a:r>
              <a:rPr lang="en-US" baseline="-25000" dirty="0" smtClean="0">
                <a:solidFill>
                  <a:srgbClr val="FFFFFF"/>
                </a:solidFill>
              </a:rPr>
              <a:t>nl</a:t>
            </a:r>
            <a:r>
              <a:rPr lang="en-US" dirty="0" smtClean="0">
                <a:solidFill>
                  <a:srgbClr val="FFFFFF"/>
                </a:solidFill>
              </a:rPr>
              <a:t>~0.1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  </a:t>
            </a:r>
            <a:r>
              <a:rPr lang="en-US" sz="2400" dirty="0" smtClean="0">
                <a:solidFill>
                  <a:srgbClr val="FFFFFF"/>
                </a:solidFill>
              </a:rPr>
              <a:t>and eventually      N</a:t>
            </a:r>
            <a:r>
              <a:rPr lang="en-US" sz="2400" dirty="0">
                <a:solidFill>
                  <a:srgbClr val="FFFFFF"/>
                </a:solidFill>
              </a:rPr>
              <a:t>~</a:t>
            </a:r>
            <a:r>
              <a:rPr lang="en-US" sz="2400" dirty="0" smtClean="0">
                <a:solidFill>
                  <a:srgbClr val="FFFFFF"/>
                </a:solidFill>
              </a:rPr>
              <a:t>10</a:t>
            </a:r>
            <a:r>
              <a:rPr lang="en-US" sz="2400" baseline="30000" dirty="0" smtClean="0">
                <a:solidFill>
                  <a:srgbClr val="FFFFFF"/>
                </a:solidFill>
              </a:rPr>
              <a:t>12</a:t>
            </a:r>
            <a:r>
              <a:rPr lang="en-US" sz="2400" dirty="0" smtClean="0">
                <a:solidFill>
                  <a:srgbClr val="FFFFFF"/>
                </a:solidFill>
              </a:rPr>
              <a:t>   </a:t>
            </a:r>
            <a:r>
              <a:rPr lang="en-US" sz="2400" dirty="0">
                <a:solidFill>
                  <a:srgbClr val="FFFFFF"/>
                </a:solidFill>
              </a:rPr>
              <a:t>f</a:t>
            </a:r>
            <a:r>
              <a:rPr lang="en-US" sz="2400" baseline="-25000" dirty="0">
                <a:solidFill>
                  <a:srgbClr val="FFFFFF"/>
                </a:solidFill>
              </a:rPr>
              <a:t>nl</a:t>
            </a:r>
            <a:r>
              <a:rPr lang="en-US" sz="2400" dirty="0">
                <a:solidFill>
                  <a:srgbClr val="FFFFFF"/>
                </a:solidFill>
              </a:rPr>
              <a:t>~</a:t>
            </a:r>
            <a:r>
              <a:rPr lang="en-US" sz="2400" dirty="0" smtClean="0">
                <a:solidFill>
                  <a:srgbClr val="FFFFFF"/>
                </a:solidFill>
              </a:rPr>
              <a:t>0.01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meerburg15bispectru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0572" r="5041"/>
          <a:stretch/>
        </p:blipFill>
        <p:spPr>
          <a:xfrm>
            <a:off x="0" y="4708825"/>
            <a:ext cx="9112589" cy="1857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4978" y="6566527"/>
            <a:ext cx="1269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Meerburg</a:t>
            </a:r>
            <a:r>
              <a:rPr lang="en-US" sz="1200" dirty="0" smtClean="0">
                <a:solidFill>
                  <a:srgbClr val="FFFFFF"/>
                </a:solidFill>
              </a:rPr>
              <a:t> + 2015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861" y="3501008"/>
            <a:ext cx="83923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f</a:t>
            </a:r>
            <a:r>
              <a:rPr lang="en-US" sz="3200" baseline="-25000" dirty="0" smtClean="0">
                <a:solidFill>
                  <a:srgbClr val="FFFF00"/>
                </a:solidFill>
              </a:rPr>
              <a:t>nl</a:t>
            </a:r>
            <a:r>
              <a:rPr lang="en-US" sz="3200" dirty="0" smtClean="0">
                <a:solidFill>
                  <a:srgbClr val="FFFF00"/>
                </a:solidFill>
              </a:rPr>
              <a:t>~1 is a generic prediction in </a:t>
            </a:r>
            <a:r>
              <a:rPr lang="en-US" sz="3200" dirty="0" err="1" smtClean="0">
                <a:solidFill>
                  <a:srgbClr val="FFFF00"/>
                </a:solidFill>
              </a:rPr>
              <a:t>multifield</a:t>
            </a:r>
            <a:r>
              <a:rPr lang="en-US" sz="3200" dirty="0" smtClean="0">
                <a:solidFill>
                  <a:srgbClr val="FFFF00"/>
                </a:solidFill>
              </a:rPr>
              <a:t> inflation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Aim:  detect pattern  of </a:t>
            </a:r>
            <a:r>
              <a:rPr lang="en-US" sz="3200" dirty="0" err="1" smtClean="0">
                <a:solidFill>
                  <a:srgbClr val="FFFF00"/>
                </a:solidFill>
              </a:rPr>
              <a:t>nongaussianity</a:t>
            </a:r>
            <a:r>
              <a:rPr lang="en-US" sz="3200" dirty="0" smtClean="0">
                <a:solidFill>
                  <a:srgbClr val="FFFF00"/>
                </a:solidFill>
              </a:rPr>
              <a:t> on the sky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0357" y="2928362"/>
            <a:ext cx="169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Foregrounds???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5733256"/>
            <a:ext cx="2661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Joe Silk (IAP, CEA, JHU, BIPAC)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47864" y="6237312"/>
            <a:ext cx="1097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Sep1-3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46F2C-22AE-3F47-89E5-1E763CF4807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840" y="2274327"/>
            <a:ext cx="9144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5400" dirty="0" smtClean="0">
                <a:solidFill>
                  <a:srgbClr val="FFFF00"/>
                </a:solidFill>
              </a:rPr>
              <a:t>The ultimate probe of inflation</a:t>
            </a:r>
            <a:endParaRPr lang="en-US" sz="5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      </a:t>
            </a:r>
            <a:r>
              <a:rPr lang="en-US" sz="4000" dirty="0" smtClean="0">
                <a:solidFill>
                  <a:srgbClr val="FFFF00"/>
                </a:solidFill>
              </a:rPr>
              <a:t>science on the far side of the moon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3600" dirty="0" smtClean="0">
                <a:solidFill>
                  <a:srgbClr val="FFFF00"/>
                </a:solidFill>
              </a:rPr>
              <a:t>A radio interferometer will provide at least  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&gt; 100  improvement  in precision cosmology.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We’ll be able  to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study  the creation of the observable universe via inflation at 10</a:t>
            </a:r>
            <a:r>
              <a:rPr lang="en-US" sz="2400" baseline="30000" dirty="0" smtClean="0">
                <a:solidFill>
                  <a:srgbClr val="FFFF00"/>
                </a:solidFill>
              </a:rPr>
              <a:t>-36 </a:t>
            </a:r>
            <a:r>
              <a:rPr lang="en-US" sz="2400" dirty="0" smtClean="0">
                <a:solidFill>
                  <a:srgbClr val="FFFF00"/>
                </a:solidFill>
              </a:rPr>
              <a:t>second after the Big Bang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6660" y="254551"/>
            <a:ext cx="6198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THE  LIMITS OF COSMOLOGY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6660" y="1551052"/>
            <a:ext cx="63044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Where did we come from?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106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THE DARK AGES</a:t>
            </a:r>
            <a:br>
              <a:rPr lang="en-US" sz="6600" dirty="0" smtClean="0">
                <a:solidFill>
                  <a:srgbClr val="FFFF00"/>
                </a:solidFill>
              </a:rPr>
            </a:br>
            <a:r>
              <a:rPr lang="en-US" sz="6600" dirty="0" smtClean="0">
                <a:solidFill>
                  <a:srgbClr val="FFFF00"/>
                </a:solidFill>
              </a:rPr>
              <a:t>OF THE UNIVERSE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robertson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8248" r="5850" b="5246"/>
          <a:stretch/>
        </p:blipFill>
        <p:spPr>
          <a:xfrm>
            <a:off x="0" y="2286000"/>
            <a:ext cx="9080689" cy="35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6526"/>
            <a:ext cx="9736667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</a:rPr>
              <a:t>three  new challenges</a:t>
            </a:r>
          </a:p>
          <a:p>
            <a:endParaRPr lang="en-US" sz="5400" b="1" dirty="0">
              <a:solidFill>
                <a:srgbClr val="FFFF00"/>
              </a:solidFill>
            </a:endParaRPr>
          </a:p>
          <a:p>
            <a:r>
              <a:rPr lang="en-US" sz="4400" b="1" dirty="0" smtClean="0">
                <a:solidFill>
                  <a:srgbClr val="FFFF00"/>
                </a:solidFill>
              </a:rPr>
              <a:t>Find building blocks of galaxies</a:t>
            </a:r>
          </a:p>
          <a:p>
            <a:endParaRPr lang="en-US" sz="4400" b="1" dirty="0" smtClean="0">
              <a:solidFill>
                <a:srgbClr val="FFFF00"/>
              </a:solidFill>
            </a:endParaRPr>
          </a:p>
          <a:p>
            <a:r>
              <a:rPr lang="en-US" sz="4400" b="1" dirty="0" smtClean="0">
                <a:solidFill>
                  <a:srgbClr val="FFFF00"/>
                </a:solidFill>
              </a:rPr>
              <a:t>Find gravity wave background</a:t>
            </a:r>
          </a:p>
          <a:p>
            <a:endParaRPr lang="en-US" sz="4400" b="1" dirty="0" smtClean="0">
              <a:solidFill>
                <a:srgbClr val="FFFF00"/>
              </a:solidFill>
            </a:endParaRPr>
          </a:p>
          <a:p>
            <a:r>
              <a:rPr lang="en-US" sz="4400" b="1" dirty="0" smtClean="0">
                <a:solidFill>
                  <a:srgbClr val="FFFF00"/>
                </a:solidFill>
              </a:rPr>
              <a:t>Detect </a:t>
            </a:r>
            <a:r>
              <a:rPr lang="en-US" sz="4400" b="1" dirty="0" err="1" smtClean="0">
                <a:solidFill>
                  <a:srgbClr val="FFFF00"/>
                </a:solidFill>
              </a:rPr>
              <a:t>nongaussianity</a:t>
            </a:r>
            <a:r>
              <a:rPr lang="en-US" sz="4400" b="1" dirty="0" smtClean="0">
                <a:solidFill>
                  <a:srgbClr val="FFFF00"/>
                </a:solidFill>
              </a:rPr>
              <a:t> of fluctuations  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irarch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50000" r="46624" b="19215"/>
          <a:stretch/>
        </p:blipFill>
        <p:spPr>
          <a:xfrm flipV="1">
            <a:off x="1549631" y="203199"/>
            <a:ext cx="5331065" cy="65641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18672" y="6398062"/>
            <a:ext cx="860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6060" y="203199"/>
            <a:ext cx="155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LONG AGO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231" y="6044119"/>
            <a:ext cx="1349723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Large-scale</a:t>
            </a:r>
          </a:p>
          <a:p>
            <a:r>
              <a:rPr lang="en-US" sz="2000" dirty="0" smtClean="0"/>
              <a:t> structure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872863" y="2598511"/>
            <a:ext cx="1007833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Dwarf </a:t>
            </a:r>
          </a:p>
          <a:p>
            <a:r>
              <a:rPr lang="en-US" sz="2000" dirty="0" smtClean="0"/>
              <a:t>galaxies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631284" y="464809"/>
            <a:ext cx="232617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redicted by theory!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65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32416" cy="7130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smtClean="0"/>
              <a:t>             </a:t>
            </a:r>
          </a:p>
          <a:p>
            <a:endParaRPr lang="en-US" sz="2800" dirty="0" smtClean="0"/>
          </a:p>
          <a:p>
            <a:r>
              <a:rPr lang="en-US" sz="2800" dirty="0" smtClean="0"/>
              <a:t>Density </a:t>
            </a:r>
            <a:r>
              <a:rPr lang="en-US" sz="2800" dirty="0"/>
              <a:t>fluctuation damping gives  </a:t>
            </a:r>
            <a:r>
              <a:rPr lang="en-US" sz="2800" dirty="0">
                <a:latin typeface="Symbol"/>
              </a:rPr>
              <a:t>m</a:t>
            </a:r>
            <a:r>
              <a:rPr lang="en-US" sz="2800" dirty="0"/>
              <a:t>=10</a:t>
            </a:r>
            <a:r>
              <a:rPr lang="en-US" sz="2800" baseline="30000" dirty="0"/>
              <a:t>-8</a:t>
            </a:r>
            <a:endParaRPr lang="en-US" sz="3200" baseline="30000" dirty="0"/>
          </a:p>
          <a:p>
            <a:r>
              <a:rPr lang="en-US" sz="2800" dirty="0"/>
              <a:t>c</a:t>
            </a:r>
            <a:r>
              <a:rPr lang="en-US" sz="2800" dirty="0" smtClean="0"/>
              <a:t>omplements CMB acoustic peaks</a:t>
            </a:r>
          </a:p>
          <a:p>
            <a:endParaRPr lang="en-US" sz="2800" baseline="30000" dirty="0" smtClean="0"/>
          </a:p>
          <a:p>
            <a:endParaRPr lang="en-US" sz="2800" baseline="30000" dirty="0"/>
          </a:p>
          <a:p>
            <a:endParaRPr lang="en-US" sz="2800" baseline="30000" dirty="0" smtClean="0"/>
          </a:p>
          <a:p>
            <a:endParaRPr lang="en-US" sz="2800" baseline="30000" dirty="0"/>
          </a:p>
          <a:p>
            <a:endParaRPr lang="en-US" sz="2800" baseline="30000" dirty="0" smtClean="0"/>
          </a:p>
          <a:p>
            <a:endParaRPr lang="en-US" sz="2800" baseline="30000" dirty="0"/>
          </a:p>
          <a:p>
            <a:endParaRPr lang="en-US" sz="2800" baseline="30000" dirty="0" smtClean="0"/>
          </a:p>
          <a:p>
            <a:endParaRPr lang="en-US" sz="2800" baseline="30000" dirty="0"/>
          </a:p>
          <a:p>
            <a:endParaRPr lang="en-US" sz="2800" baseline="30000" dirty="0" smtClean="0"/>
          </a:p>
          <a:p>
            <a:endParaRPr lang="en-US" sz="2800" baseline="30000" dirty="0"/>
          </a:p>
          <a:p>
            <a:endParaRPr lang="en-US" sz="2800" baseline="30000" dirty="0" smtClean="0"/>
          </a:p>
          <a:p>
            <a:endParaRPr lang="en-US" sz="2800" baseline="30000" dirty="0"/>
          </a:p>
          <a:p>
            <a:endParaRPr lang="en-US" sz="2800" baseline="30000" dirty="0" smtClean="0"/>
          </a:p>
          <a:p>
            <a:endParaRPr lang="en-US" sz="2800" baseline="30000" dirty="0"/>
          </a:p>
          <a:p>
            <a:endParaRPr lang="en-US" sz="2800" baseline="30000" dirty="0" smtClean="0"/>
          </a:p>
          <a:p>
            <a:endParaRPr lang="en-US" sz="2800" baseline="30000" dirty="0"/>
          </a:p>
          <a:p>
            <a:endParaRPr lang="en-US" sz="2800" baseline="30000" dirty="0"/>
          </a:p>
        </p:txBody>
      </p:sp>
      <p:pic>
        <p:nvPicPr>
          <p:cNvPr id="3" name="Picture 2" descr="pajer1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7617" r="10113" b="35339"/>
          <a:stretch/>
        </p:blipFill>
        <p:spPr>
          <a:xfrm>
            <a:off x="101446" y="2330967"/>
            <a:ext cx="5467482" cy="3590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3140968"/>
            <a:ext cx="88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clusters</a:t>
            </a:r>
            <a:endParaRPr lang="en-US" sz="1800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5877272"/>
            <a:ext cx="234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first star-forming dwarfs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446" y="1042771"/>
            <a:ext cx="4971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g</a:t>
            </a:r>
            <a:r>
              <a:rPr lang="en-US" sz="2800" dirty="0" smtClean="0">
                <a:solidFill>
                  <a:srgbClr val="FFFF00"/>
                </a:solidFill>
              </a:rPr>
              <a:t>uaranteed signal from clumps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predicted by cold dark matter!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540" y="5652328"/>
            <a:ext cx="16221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Pajer</a:t>
            </a:r>
            <a:r>
              <a:rPr lang="en-US" sz="1100" dirty="0" smtClean="0"/>
              <a:t> &amp; </a:t>
            </a:r>
            <a:r>
              <a:rPr lang="en-US" sz="1100" dirty="0" err="1" smtClean="0"/>
              <a:t>Zaldarriaga</a:t>
            </a:r>
            <a:r>
              <a:rPr lang="en-US" sz="1100" dirty="0" smtClean="0"/>
              <a:t> 2013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-63127" y="47486"/>
            <a:ext cx="936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search for deviations from near-perfect radiation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5453" y="397011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dwarfs</a:t>
            </a:r>
            <a:endParaRPr lang="en-US" sz="18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9926" y="5624811"/>
            <a:ext cx="52676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Probes back to 1 </a:t>
            </a:r>
            <a:r>
              <a:rPr lang="en-US" sz="2800" dirty="0" err="1" smtClean="0">
                <a:solidFill>
                  <a:srgbClr val="FFFF00"/>
                </a:solidFill>
              </a:rPr>
              <a:t>yr</a:t>
            </a:r>
            <a:r>
              <a:rPr lang="en-US" sz="2800" dirty="0" smtClean="0">
                <a:solidFill>
                  <a:srgbClr val="FFFF00"/>
                </a:solidFill>
              </a:rPr>
              <a:t> after beginning</a:t>
            </a:r>
          </a:p>
          <a:p>
            <a:r>
              <a:rPr lang="en-US" sz="2800" dirty="0">
                <a:solidFill>
                  <a:srgbClr val="FFFF00"/>
                </a:solidFill>
              </a:rPr>
              <a:t>b</a:t>
            </a:r>
            <a:r>
              <a:rPr lang="en-US" sz="2800" dirty="0" smtClean="0">
                <a:solidFill>
                  <a:srgbClr val="FFFF00"/>
                </a:solidFill>
              </a:rPr>
              <a:t>ut can we do more?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E974B-E080-6D49-8704-219DD00CF8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PIXI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781" y="3738628"/>
            <a:ext cx="3984010" cy="29828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64931" y="4044709"/>
            <a:ext cx="2421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PIXIE (for 2022 launch?)</a:t>
            </a:r>
          </a:p>
        </p:txBody>
      </p:sp>
      <p:pic>
        <p:nvPicPr>
          <p:cNvPr id="16" name="Picture 15" descr="CMBspectru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2280" r="10727" b="4780"/>
          <a:stretch/>
        </p:blipFill>
        <p:spPr>
          <a:xfrm>
            <a:off x="4891198" y="646738"/>
            <a:ext cx="4286669" cy="33233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57781" y="277814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perfect blackbody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5092" y="3629210"/>
            <a:ext cx="1349723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Large-scale</a:t>
            </a:r>
          </a:p>
          <a:p>
            <a:r>
              <a:rPr lang="en-US" sz="2000" dirty="0" smtClean="0"/>
              <a:t> structure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563487" y="3970111"/>
            <a:ext cx="1007833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Dwarf </a:t>
            </a:r>
          </a:p>
          <a:p>
            <a:r>
              <a:rPr lang="en-US" sz="2000" dirty="0" smtClean="0"/>
              <a:t>galaxies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805107" y="4506812"/>
            <a:ext cx="126807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Predicted!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160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212976"/>
            <a:ext cx="845794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Satellites: </a:t>
            </a:r>
            <a:r>
              <a:rPr lang="en-US" sz="2000" dirty="0" err="1" smtClean="0">
                <a:solidFill>
                  <a:srgbClr val="FFFF00"/>
                </a:solidFill>
              </a:rPr>
              <a:t>LiteBIRD</a:t>
            </a:r>
            <a:r>
              <a:rPr lang="en-US" sz="2000" dirty="0" smtClean="0">
                <a:solidFill>
                  <a:srgbClr val="FFFF00"/>
                </a:solidFill>
              </a:rPr>
              <a:t> (JAXA launch in 2022?)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smtClean="0"/>
              <a:t>    </a:t>
            </a:r>
            <a:r>
              <a:rPr lang="en-US" sz="2000" dirty="0" smtClean="0">
                <a:solidFill>
                  <a:srgbClr val="FFFF00"/>
                </a:solidFill>
              </a:rPr>
              <a:t>             PIXIE (NASA launch in 2022?)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 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667" y="0"/>
            <a:ext cx="671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Inflation at 10</a:t>
            </a:r>
            <a:r>
              <a:rPr lang="en-US" sz="2400" baseline="30000" dirty="0" smtClean="0">
                <a:solidFill>
                  <a:srgbClr val="FFFF00"/>
                </a:solidFill>
              </a:rPr>
              <a:t>-37 </a:t>
            </a:r>
            <a:r>
              <a:rPr lang="en-US" sz="2400" dirty="0" smtClean="0">
                <a:solidFill>
                  <a:srgbClr val="FFFF00"/>
                </a:solidFill>
              </a:rPr>
              <a:t>sec predicts gravity </a:t>
            </a:r>
            <a:r>
              <a:rPr lang="en-US" sz="2400" dirty="0">
                <a:solidFill>
                  <a:srgbClr val="FFFF00"/>
                </a:solidFill>
              </a:rPr>
              <a:t>w</a:t>
            </a:r>
            <a:r>
              <a:rPr lang="en-US" sz="2400" dirty="0" smtClean="0">
                <a:solidFill>
                  <a:srgbClr val="FFFF00"/>
                </a:solidFill>
              </a:rPr>
              <a:t>aves that distort </a:t>
            </a:r>
            <a:r>
              <a:rPr lang="en-US" sz="2400" dirty="0">
                <a:solidFill>
                  <a:srgbClr val="FFFF00"/>
                </a:solidFill>
              </a:rPr>
              <a:t>t</a:t>
            </a:r>
            <a:r>
              <a:rPr lang="en-US" sz="2400" dirty="0" smtClean="0">
                <a:solidFill>
                  <a:srgbClr val="FFFF00"/>
                </a:solidFill>
              </a:rPr>
              <a:t>he Cosmic Microwave Background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" name="Picture 2" descr="Hu_BmodeG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9" r="77719" b="16733"/>
          <a:stretch/>
        </p:blipFill>
        <p:spPr>
          <a:xfrm>
            <a:off x="0" y="896880"/>
            <a:ext cx="2573867" cy="2656653"/>
          </a:xfrm>
          <a:prstGeom prst="rect">
            <a:avLst/>
          </a:prstGeom>
        </p:spPr>
      </p:pic>
      <p:pic>
        <p:nvPicPr>
          <p:cNvPr id="4" name="Picture 3" descr="Hu_BmodeG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0" t="45014" r="1294" b="15841"/>
          <a:stretch/>
        </p:blipFill>
        <p:spPr>
          <a:xfrm>
            <a:off x="6585082" y="332656"/>
            <a:ext cx="2558918" cy="2747226"/>
          </a:xfrm>
          <a:prstGeom prst="rect">
            <a:avLst/>
          </a:prstGeom>
        </p:spPr>
      </p:pic>
      <p:pic>
        <p:nvPicPr>
          <p:cNvPr id="13" name="Picture 12" descr="SPT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30860" r="25111" b="21094"/>
          <a:stretch/>
        </p:blipFill>
        <p:spPr>
          <a:xfrm>
            <a:off x="3491880" y="4923031"/>
            <a:ext cx="2016224" cy="1513431"/>
          </a:xfrm>
          <a:prstGeom prst="rect">
            <a:avLst/>
          </a:prstGeom>
        </p:spPr>
      </p:pic>
      <p:pic>
        <p:nvPicPr>
          <p:cNvPr id="14" name="Picture 13" descr="ACTPo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941168"/>
            <a:ext cx="1920932" cy="1296144"/>
          </a:xfrm>
          <a:prstGeom prst="rect">
            <a:avLst/>
          </a:prstGeom>
        </p:spPr>
      </p:pic>
      <p:pic>
        <p:nvPicPr>
          <p:cNvPr id="15" name="Picture 14" descr="SPIDER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"/>
          <a:stretch/>
        </p:blipFill>
        <p:spPr>
          <a:xfrm>
            <a:off x="7516928" y="4986390"/>
            <a:ext cx="1607684" cy="1250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68253" y="4955809"/>
            <a:ext cx="3635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g</a:t>
            </a:r>
            <a:r>
              <a:rPr lang="en-US" sz="2000" dirty="0" smtClean="0">
                <a:solidFill>
                  <a:srgbClr val="FFFF00"/>
                </a:solidFill>
              </a:rPr>
              <a:t>round/balloon: CMB-S4, c. 2020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91880" y="5013176"/>
            <a:ext cx="1143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South Pole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6136" y="5013176"/>
            <a:ext cx="100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Atacama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8" name="Picture 17" descr="WMAPsphere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/>
          <a:stretch/>
        </p:blipFill>
        <p:spPr>
          <a:xfrm>
            <a:off x="2699792" y="980727"/>
            <a:ext cx="2952328" cy="28274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7544" y="6226064"/>
            <a:ext cx="699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But there is no guarantee of a signal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" name="Picture 5" descr="LiteBIRD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t="10772" r="11209" b="7180"/>
          <a:stretch/>
        </p:blipFill>
        <p:spPr>
          <a:xfrm>
            <a:off x="5364088" y="3068960"/>
            <a:ext cx="1814186" cy="19489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2240" y="476672"/>
            <a:ext cx="1559291" cy="6306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Gravity waves:</a:t>
            </a:r>
          </a:p>
          <a:p>
            <a:r>
              <a:rPr lang="en-US" sz="1800" dirty="0">
                <a:solidFill>
                  <a:srgbClr val="FFFFFF"/>
                </a:solidFill>
              </a:rPr>
              <a:t>p</a:t>
            </a:r>
            <a:r>
              <a:rPr lang="en-US" sz="1800" dirty="0" smtClean="0">
                <a:solidFill>
                  <a:srgbClr val="FFFFFF"/>
                </a:solidFill>
              </a:rPr>
              <a:t>olarization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1052736"/>
            <a:ext cx="21170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Lensing fluctuations:</a:t>
            </a:r>
          </a:p>
          <a:p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E mode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 descr="PIXIE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t="6721" r="8804" b="17495"/>
          <a:stretch/>
        </p:blipFill>
        <p:spPr>
          <a:xfrm>
            <a:off x="7075324" y="3284984"/>
            <a:ext cx="2068676" cy="1618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1628800"/>
            <a:ext cx="73225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FF00"/>
                </a:solidFill>
              </a:rPr>
              <a:t>To B or not to B?</a:t>
            </a:r>
            <a:endParaRPr lang="en-US" sz="80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5816" y="980728"/>
            <a:ext cx="2649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Temperature fluctuations: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s</a:t>
            </a:r>
            <a:r>
              <a:rPr lang="en-US" sz="1800" dirty="0" smtClean="0">
                <a:solidFill>
                  <a:srgbClr val="FFFFFF"/>
                </a:solidFill>
              </a:rPr>
              <a:t>calar   mode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1452" y="5399441"/>
            <a:ext cx="360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The ultimate goal!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6" grpId="0"/>
      <p:bldP spid="17" grpId="0"/>
      <p:bldP spid="8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3" y="1014930"/>
            <a:ext cx="9113747" cy="10287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SEEK NON-RANDOM PATTERNS ON THE SKY TO PROBE INFLATION</a:t>
            </a:r>
            <a:r>
              <a:rPr lang="en-US" sz="2800" dirty="0">
                <a:solidFill>
                  <a:srgbClr val="FFFF00"/>
                </a:solidFill>
              </a:rPr>
              <a:t/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we call this non-</a:t>
            </a:r>
            <a:r>
              <a:rPr lang="en-US" sz="2800" dirty="0" err="1" smtClean="0">
                <a:solidFill>
                  <a:srgbClr val="FFFF00"/>
                </a:solidFill>
              </a:rPr>
              <a:t>gaussianity</a:t>
            </a:r>
            <a:r>
              <a:rPr lang="en-US" sz="2800" dirty="0" smtClean="0">
                <a:solidFill>
                  <a:srgbClr val="FFFF00"/>
                </a:solidFill>
              </a:rPr>
              <a:t> and its guaranteed!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57226" y="2199568"/>
            <a:ext cx="8656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Inflation most likely is complex,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p</a:t>
            </a:r>
            <a:r>
              <a:rPr lang="en-US" sz="2800" dirty="0" smtClean="0">
                <a:solidFill>
                  <a:srgbClr val="FFFF00"/>
                </a:solidFill>
              </a:rPr>
              <a:t>redicts   very low gravity waves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but  generically predicts non-</a:t>
            </a:r>
            <a:r>
              <a:rPr lang="en-US" sz="2800" dirty="0" err="1" smtClean="0">
                <a:solidFill>
                  <a:srgbClr val="FFFF00"/>
                </a:solidFill>
              </a:rPr>
              <a:t>gaussianity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7226" y="3714056"/>
            <a:ext cx="88519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there is always some non-</a:t>
            </a:r>
            <a:r>
              <a:rPr lang="en-US" sz="2800" dirty="0" err="1" smtClean="0">
                <a:solidFill>
                  <a:srgbClr val="FFFF00"/>
                </a:solidFill>
              </a:rPr>
              <a:t>gaussianity</a:t>
            </a:r>
            <a:r>
              <a:rPr lang="en-US" sz="2800" dirty="0" smtClean="0">
                <a:solidFill>
                  <a:srgbClr val="FFFF00"/>
                </a:solidFill>
              </a:rPr>
              <a:t>, since corrections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involve square of a </a:t>
            </a:r>
            <a:r>
              <a:rPr lang="en-US" sz="2800" dirty="0" err="1" smtClean="0">
                <a:solidFill>
                  <a:srgbClr val="FFFF00"/>
                </a:solidFill>
              </a:rPr>
              <a:t>gaussian</a:t>
            </a:r>
            <a:r>
              <a:rPr lang="en-US" sz="2800" dirty="0" smtClean="0">
                <a:solidFill>
                  <a:srgbClr val="FFFF00"/>
                </a:solidFill>
              </a:rPr>
              <a:t> , which is   non-</a:t>
            </a:r>
            <a:r>
              <a:rPr lang="en-US" sz="2800" dirty="0" err="1" smtClean="0">
                <a:solidFill>
                  <a:srgbClr val="FFFF00"/>
                </a:solidFill>
              </a:rPr>
              <a:t>gaussian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But its </a:t>
            </a:r>
            <a:r>
              <a:rPr lang="en-US" sz="2800" dirty="0" smtClean="0">
                <a:solidFill>
                  <a:srgbClr val="FFFF00"/>
                </a:solidFill>
              </a:rPr>
              <a:t>very </a:t>
            </a:r>
            <a:r>
              <a:rPr lang="en-US" sz="2800" dirty="0">
                <a:solidFill>
                  <a:srgbClr val="FFFF00"/>
                </a:solidFill>
              </a:rPr>
              <a:t>small</a:t>
            </a:r>
            <a:r>
              <a:rPr lang="en-US" sz="2800" dirty="0" smtClean="0">
                <a:solidFill>
                  <a:srgbClr val="FFFF00"/>
                </a:solidFill>
              </a:rPr>
              <a:t>!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its   larger in complex inflation models</a:t>
            </a:r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Ideally you want gravity wave and non-</a:t>
            </a:r>
            <a:r>
              <a:rPr lang="en-US" sz="2800" dirty="0" err="1" smtClean="0">
                <a:solidFill>
                  <a:srgbClr val="FFFF00"/>
                </a:solidFill>
              </a:rPr>
              <a:t>gaussianity</a:t>
            </a:r>
            <a:r>
              <a:rPr lang="en-US" sz="2800" dirty="0" smtClean="0">
                <a:solidFill>
                  <a:srgbClr val="FFFF00"/>
                </a:solidFill>
              </a:rPr>
              <a:t> signals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12700"/>
            <a:ext cx="6499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A different direction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923" y="42781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17976</TotalTime>
  <Words>1099</Words>
  <Application>Microsoft Office PowerPoint</Application>
  <PresentationFormat>On-screen Show (4:3)</PresentationFormat>
  <Paragraphs>388</Paragraphs>
  <Slides>34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THE DARK AGES OF THE UNIVERSE</vt:lpstr>
      <vt:lpstr>PowerPoint Presentation</vt:lpstr>
      <vt:lpstr>PowerPoint Presentation</vt:lpstr>
      <vt:lpstr>PowerPoint Presentation</vt:lpstr>
      <vt:lpstr>PowerPoint Presentation</vt:lpstr>
      <vt:lpstr>SEEK NON-RANDOM PATTERNS ON THE SKY TO PROBE INFLATION we call this non-gaussianity and its guaranteed!</vt:lpstr>
      <vt:lpstr>PowerPoint Presentation</vt:lpstr>
      <vt:lpstr>PowerPoint Presentation</vt:lpstr>
      <vt:lpstr>PowerPoint Presentation</vt:lpstr>
      <vt:lpstr>PowerPoint Presentation</vt:lpstr>
      <vt:lpstr>in absorption against cosmic microwave background</vt:lpstr>
      <vt:lpstr>PowerPoint Presentation</vt:lpstr>
      <vt:lpstr>PowerPoint Presentation</vt:lpstr>
      <vt:lpstr>PowerPoint Presentation</vt:lpstr>
      <vt:lpstr>A vision for the ultimate future of cosmology </vt:lpstr>
      <vt:lpstr>PowerPoint Presentation</vt:lpstr>
      <vt:lpstr>Lunar Radio Array of  ~ 106 dipoles  sensitivity and high angular resolution at  40 MHz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WORKING ON THE MOON</vt:lpstr>
      <vt:lpstr>A non-gaussianity program</vt:lpstr>
      <vt:lpstr>PowerPoint Presentation</vt:lpstr>
    </vt:vector>
  </TitlesOfParts>
  <Company>Johns Hopkins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LIMITS OF COSMOLOGY</dc:title>
  <dc:creator>Joe Silk</dc:creator>
  <cp:lastModifiedBy>Lucia Graves</cp:lastModifiedBy>
  <cp:revision>194</cp:revision>
  <dcterms:created xsi:type="dcterms:W3CDTF">2016-04-21T17:43:37Z</dcterms:created>
  <dcterms:modified xsi:type="dcterms:W3CDTF">2017-04-05T09:38:02Z</dcterms:modified>
</cp:coreProperties>
</file>