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317" r:id="rId4"/>
    <p:sldId id="319" r:id="rId5"/>
    <p:sldId id="318" r:id="rId6"/>
    <p:sldId id="320" r:id="rId7"/>
    <p:sldId id="321" r:id="rId8"/>
    <p:sldId id="260" r:id="rId9"/>
    <p:sldId id="322" r:id="rId10"/>
    <p:sldId id="326" r:id="rId11"/>
    <p:sldId id="323" r:id="rId12"/>
    <p:sldId id="324" r:id="rId13"/>
    <p:sldId id="325" r:id="rId14"/>
    <p:sldId id="328" r:id="rId15"/>
    <p:sldId id="327" r:id="rId16"/>
    <p:sldId id="310" r:id="rId17"/>
    <p:sldId id="277" r:id="rId18"/>
    <p:sldId id="312" r:id="rId19"/>
    <p:sldId id="288" r:id="rId20"/>
    <p:sldId id="275" r:id="rId21"/>
    <p:sldId id="331" r:id="rId22"/>
    <p:sldId id="332" r:id="rId23"/>
    <p:sldId id="282" r:id="rId24"/>
    <p:sldId id="334" r:id="rId25"/>
    <p:sldId id="333" r:id="rId26"/>
    <p:sldId id="286" r:id="rId27"/>
    <p:sldId id="285" r:id="rId28"/>
    <p:sldId id="316" r:id="rId29"/>
    <p:sldId id="289" r:id="rId30"/>
    <p:sldId id="287" r:id="rId31"/>
    <p:sldId id="290" r:id="rId32"/>
    <p:sldId id="291" r:id="rId33"/>
  </p:sldIdLst>
  <p:sldSz cx="13004800" cy="9753600"/>
  <p:notesSz cx="6888163" cy="100203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1pPr>
    <a:lvl2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2pPr>
    <a:lvl3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3pPr>
    <a:lvl4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4pPr>
    <a:lvl5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5pPr>
    <a:lvl6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6pPr>
    <a:lvl7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7pPr>
    <a:lvl8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8pPr>
    <a:lvl9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CCE0F1"/>
          </a:solidFill>
        </a:fill>
      </a:tcStyle>
    </a:wholeTbl>
    <a:band2H>
      <a:tcTxStyle/>
      <a:tcStyle>
        <a:tcBdr/>
        <a:fill>
          <a:solidFill>
            <a:srgbClr val="E7F0F8"/>
          </a:solidFill>
        </a:fill>
      </a:tcStyle>
    </a:band2H>
    <a:firstCo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firstCol>
    <a:la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lastRow>
    <a:fir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1"/>
          </a:solidFill>
        </a:fill>
      </a:tcStyle>
    </a:firstRow>
  </a:tblStyle>
  <a:tblStyle styleId="{C7B018BB-80A7-4F77-B60F-C8B233D01FF8}" styleName="">
    <a:tblBg/>
    <a:wholeTb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D9E8D1"/>
          </a:solidFill>
        </a:fill>
      </a:tcStyle>
    </a:wholeTbl>
    <a:band2H>
      <a:tcTxStyle/>
      <a:tcStyle>
        <a:tcBdr/>
        <a:fill>
          <a:solidFill>
            <a:srgbClr val="EDF4E9"/>
          </a:solidFill>
        </a:fill>
      </a:tcStyle>
    </a:band2H>
    <a:firstCo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firstCol>
    <a:la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lastRow>
    <a:fir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3"/>
          </a:solidFill>
        </a:fill>
      </a:tcStyle>
    </a:firstRow>
  </a:tblStyle>
  <a:tblStyle styleId="{EEE7283C-3CF3-47DC-8721-378D4A62B228}" styleName="">
    <a:tblBg/>
    <a:wholeTb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EACBD1"/>
          </a:solidFill>
        </a:fill>
      </a:tcStyle>
    </a:wholeTbl>
    <a:band2H>
      <a:tcTxStyle/>
      <a:tcStyle>
        <a:tcBdr/>
        <a:fill>
          <a:solidFill>
            <a:srgbClr val="F5E7E9"/>
          </a:solidFill>
        </a:fill>
      </a:tcStyle>
    </a:band2H>
    <a:firstCo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firstCol>
    <a:la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lastRow>
    <a:fir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chemeClr val="accent6"/>
          </a:solidFill>
        </a:fill>
      </a:tcStyle>
    </a:firstRow>
  </a:tblStyle>
  <a:tblStyle styleId="{CF821DB8-F4EB-4A41-A1BA-3FCAFE7338EE}" styleName="">
    <a:tblBg/>
    <a:wholeTbl>
      <a:tcTxStyle b="on" i="off">
        <a:fontRef idx="major">
          <a:srgbClr val="222222"/>
        </a:fontRef>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222222"/>
          </a:solidFill>
        </a:fill>
      </a:tcStyle>
    </a:band2H>
    <a:firstCol>
      <a:tcTxStyle b="on" i="off">
        <a:fontRef idx="major">
          <a:srgbClr val="222222"/>
        </a:fontRef>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222222"/>
        </a:fontRef>
        <a:srgbClr val="222222"/>
      </a:tcTxStyle>
      <a:tcStyle>
        <a:tcBdr>
          <a:left>
            <a:ln w="12700" cap="flat">
              <a:noFill/>
              <a:miter lim="400000"/>
            </a:ln>
          </a:left>
          <a:right>
            <a:ln w="12700" cap="flat">
              <a:noFill/>
              <a:miter lim="400000"/>
            </a:ln>
          </a:right>
          <a:top>
            <a:ln w="508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rgbClr val="222222"/>
          </a:solidFill>
        </a:fill>
      </a:tcStyle>
    </a:lastRow>
    <a:firstRow>
      <a:tcTxStyle b="on" i="off">
        <a:fontRef idx="major">
          <a:srgbClr val="222222"/>
        </a:fontRef>
        <a:srgbClr val="222222"/>
      </a:tcTxStyle>
      <a:tcStyle>
        <a:tcBdr>
          <a:left>
            <a:ln w="12700" cap="flat">
              <a:noFill/>
              <a:miter lim="400000"/>
            </a:ln>
          </a:left>
          <a:right>
            <a:ln w="12700" cap="flat">
              <a:noFill/>
              <a:miter lim="400000"/>
            </a:ln>
          </a:right>
          <a:top>
            <a:ln w="254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CBCBCB"/>
          </a:solidFill>
        </a:fill>
      </a:tcStyle>
    </a:wholeTbl>
    <a:band2H>
      <a:tcTxStyle/>
      <a:tcStyle>
        <a:tcBdr/>
        <a:fill>
          <a:solidFill>
            <a:srgbClr val="E7E7E7"/>
          </a:solidFill>
        </a:fill>
      </a:tcStyle>
    </a:band2H>
    <a:firstCo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firstCol>
    <a:la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381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lastRow>
    <a:fir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381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solidFill>
        </a:fill>
      </a:tcStyle>
    </a:firstRow>
  </a:tblStyle>
  <a:tblStyle styleId="{2708684C-4D16-4618-839F-0558EEFCDFE6}" styleName="">
    <a:tblBg/>
    <a:wholeTb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alpha val="20000"/>
            </a:srgbClr>
          </a:solidFill>
        </a:fill>
      </a:tcStyle>
    </a:wholeTbl>
    <a:band2H>
      <a:tcTxStyle/>
      <a:tcStyle>
        <a:tcBdr/>
        <a:fill>
          <a:solidFill>
            <a:srgbClr val="FFFFFF"/>
          </a:solidFill>
        </a:fill>
      </a:tcStyle>
    </a:band2H>
    <a:firstCol>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solidFill>
            <a:srgbClr val="222222">
              <a:alpha val="20000"/>
            </a:srgbClr>
          </a:solidFill>
        </a:fill>
      </a:tcStyle>
    </a:firstCol>
    <a:la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50800" cap="flat">
              <a:solidFill>
                <a:srgbClr val="222222"/>
              </a:solidFill>
              <a:prstDash val="solid"/>
              <a:round/>
            </a:ln>
          </a:top>
          <a:bottom>
            <a:ln w="127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noFill/>
        </a:fill>
      </a:tcStyle>
    </a:lastRow>
    <a:firstRow>
      <a:tcTxStyle b="on" i="off">
        <a:fontRef idx="major">
          <a:srgbClr val="222222"/>
        </a:fontRef>
        <a:srgbClr val="222222"/>
      </a:tcTxStyle>
      <a:tcStyle>
        <a:tcBdr>
          <a:left>
            <a:ln w="12700" cap="flat">
              <a:solidFill>
                <a:srgbClr val="222222"/>
              </a:solidFill>
              <a:prstDash val="solid"/>
              <a:round/>
            </a:ln>
          </a:left>
          <a:right>
            <a:ln w="12700" cap="flat">
              <a:solidFill>
                <a:srgbClr val="222222"/>
              </a:solidFill>
              <a:prstDash val="solid"/>
              <a:round/>
            </a:ln>
          </a:right>
          <a:top>
            <a:ln w="12700" cap="flat">
              <a:solidFill>
                <a:srgbClr val="222222"/>
              </a:solidFill>
              <a:prstDash val="solid"/>
              <a:round/>
            </a:ln>
          </a:top>
          <a:bottom>
            <a:ln w="25400" cap="flat">
              <a:solidFill>
                <a:srgbClr val="222222"/>
              </a:solidFill>
              <a:prstDash val="solid"/>
              <a:round/>
            </a:ln>
          </a:bottom>
          <a:insideH>
            <a:ln w="12700" cap="flat">
              <a:solidFill>
                <a:srgbClr val="222222"/>
              </a:solidFill>
              <a:prstDash val="solid"/>
              <a:round/>
            </a:ln>
          </a:insideH>
          <a:insideV>
            <a:ln w="12700" cap="flat">
              <a:solidFill>
                <a:srgbClr val="22222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660"/>
  </p:normalViewPr>
  <p:slideViewPr>
    <p:cSldViewPr snapToGrid="0">
      <p:cViewPr>
        <p:scale>
          <a:sx n="50" d="100"/>
          <a:sy n="50" d="100"/>
        </p:scale>
        <p:origin x="-2742" y="-94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939800" y="750888"/>
            <a:ext cx="5008563" cy="3757612"/>
          </a:xfrm>
          <a:prstGeom prst="rect">
            <a:avLst/>
          </a:prstGeom>
        </p:spPr>
        <p:txBody>
          <a:bodyPr lIns="96616" tIns="48308" rIns="96616" bIns="48308"/>
          <a:lstStyle/>
          <a:p>
            <a:endParaRPr dirty="0"/>
          </a:p>
        </p:txBody>
      </p:sp>
      <p:sp>
        <p:nvSpPr>
          <p:cNvPr id="157" name="Shape 157"/>
          <p:cNvSpPr>
            <a:spLocks noGrp="1"/>
          </p:cNvSpPr>
          <p:nvPr>
            <p:ph type="body" sz="quarter" idx="1"/>
          </p:nvPr>
        </p:nvSpPr>
        <p:spPr>
          <a:xfrm>
            <a:off x="918422" y="4759643"/>
            <a:ext cx="5051320" cy="4509135"/>
          </a:xfrm>
          <a:prstGeom prst="rect">
            <a:avLst/>
          </a:prstGeom>
        </p:spPr>
        <p:txBody>
          <a:bodyPr lIns="96616" tIns="48308" rIns="96616" bIns="48308"/>
          <a:lstStyle/>
          <a:p>
            <a:endParaRPr/>
          </a:p>
        </p:txBody>
      </p:sp>
    </p:spTree>
    <p:extLst>
      <p:ext uri="{BB962C8B-B14F-4D97-AF65-F5344CB8AC3E}">
        <p14:creationId xmlns:p14="http://schemas.microsoft.com/office/powerpoint/2010/main" val="19357231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Pictures Press Association (PA) and Guardian Article by Caroline Davies   </a:t>
            </a:r>
            <a:endParaRPr lang="en-GB" dirty="0"/>
          </a:p>
        </p:txBody>
      </p:sp>
    </p:spTree>
    <p:extLst>
      <p:ext uri="{BB962C8B-B14F-4D97-AF65-F5344CB8AC3E}">
        <p14:creationId xmlns:p14="http://schemas.microsoft.com/office/powerpoint/2010/main" val="419690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8902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2007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6749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25" name="Shape 125"/>
          <p:cNvSpPr>
            <a:spLocks noGrp="1"/>
          </p:cNvSpPr>
          <p:nvPr>
            <p:ph type="body" sz="quarter" idx="1"/>
          </p:nvPr>
        </p:nvSpPr>
        <p:spPr>
          <a:xfrm>
            <a:off x="5892800" y="2641600"/>
            <a:ext cx="6705600" cy="2501900"/>
          </a:xfrm>
          <a:prstGeom prst="rect">
            <a:avLst/>
          </a:prstGeom>
        </p:spPr>
        <p:txBody>
          <a:bodyPr anchor="t"/>
          <a:lstStyle>
            <a:lvl1pPr>
              <a:spcBef>
                <a:spcPts val="0"/>
              </a:spcBef>
              <a:defRPr sz="9400">
                <a:solidFill>
                  <a:srgbClr val="FFFFFF"/>
                </a:solidFill>
                <a:latin typeface="DIN Condensed"/>
                <a:ea typeface="DIN Condensed"/>
                <a:cs typeface="DIN Condensed"/>
                <a:sym typeface="DIN Condensed"/>
              </a:defRPr>
            </a:lvl1pPr>
            <a:lvl2pPr marL="1673411" indent="-1228911">
              <a:spcBef>
                <a:spcPts val="0"/>
              </a:spcBef>
              <a:buSzPct val="104999"/>
              <a:buChar char="‣"/>
              <a:defRPr sz="9400">
                <a:solidFill>
                  <a:srgbClr val="FFFFFF"/>
                </a:solidFill>
                <a:latin typeface="DIN Condensed"/>
                <a:ea typeface="DIN Condensed"/>
                <a:cs typeface="DIN Condensed"/>
                <a:sym typeface="DIN Condensed"/>
              </a:defRPr>
            </a:lvl2pPr>
            <a:lvl3pPr marL="2117911" indent="-1228911">
              <a:spcBef>
                <a:spcPts val="0"/>
              </a:spcBef>
              <a:buSzPct val="104999"/>
              <a:buChar char="‣"/>
              <a:defRPr sz="9400">
                <a:solidFill>
                  <a:srgbClr val="FFFFFF"/>
                </a:solidFill>
                <a:latin typeface="DIN Condensed"/>
                <a:ea typeface="DIN Condensed"/>
                <a:cs typeface="DIN Condensed"/>
                <a:sym typeface="DIN Condensed"/>
              </a:defRPr>
            </a:lvl3pPr>
            <a:lvl4pPr marL="2562411" indent="-1228911">
              <a:spcBef>
                <a:spcPts val="0"/>
              </a:spcBef>
              <a:buSzPct val="104999"/>
              <a:buChar char="‣"/>
              <a:defRPr sz="9400">
                <a:solidFill>
                  <a:srgbClr val="FFFFFF"/>
                </a:solidFill>
                <a:latin typeface="DIN Condensed"/>
                <a:ea typeface="DIN Condensed"/>
                <a:cs typeface="DIN Condensed"/>
                <a:sym typeface="DIN Condensed"/>
              </a:defRPr>
            </a:lvl4pPr>
            <a:lvl5pPr marL="3006911" indent="-1228911">
              <a:spcBef>
                <a:spcPts val="0"/>
              </a:spcBef>
              <a:buSzPct val="104999"/>
              <a:buChar char="‣"/>
              <a:defRPr sz="9400">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26" name="Shape 126"/>
          <p:cNvSpPr>
            <a:spLocks noGrp="1"/>
          </p:cNvSpPr>
          <p:nvPr>
            <p:ph type="pic" idx="13"/>
          </p:nvPr>
        </p:nvSpPr>
        <p:spPr>
          <a:xfrm>
            <a:off x="0" y="0"/>
            <a:ext cx="5486400" cy="9753600"/>
          </a:xfrm>
          <a:prstGeom prst="rect">
            <a:avLst/>
          </a:prstGeom>
        </p:spPr>
        <p:txBody>
          <a:bodyPr lIns="91439" tIns="45719" rIns="91439" bIns="45719" anchor="t">
            <a:noAutofit/>
          </a:bodyPr>
          <a:lstStyle/>
          <a:p>
            <a:endParaRPr dirty="0"/>
          </a:p>
        </p:txBody>
      </p:sp>
      <p:sp>
        <p:nvSpPr>
          <p:cNvPr id="127" name="Shape 127"/>
          <p:cNvSpPr>
            <a:spLocks noGrp="1"/>
          </p:cNvSpPr>
          <p:nvPr>
            <p:ph type="body" sz="quarter" idx="14"/>
          </p:nvPr>
        </p:nvSpPr>
        <p:spPr>
          <a:xfrm>
            <a:off x="5892800" y="7789333"/>
            <a:ext cx="6705600" cy="863604"/>
          </a:xfrm>
          <a:prstGeom prst="rect">
            <a:avLst/>
          </a:prstGeom>
        </p:spPr>
        <p:txBody>
          <a:bodyPr anchor="ctr"/>
          <a:lstStyle/>
          <a:p>
            <a:pPr defTabSz="537463">
              <a:spcBef>
                <a:spcPts val="2100"/>
              </a:spcBef>
              <a:defRPr sz="4968"/>
            </a:pPr>
            <a:endParaRPr/>
          </a:p>
        </p:txBody>
      </p:sp>
      <p:sp>
        <p:nvSpPr>
          <p:cNvPr id="128" name="Shape 128"/>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Shape 135"/>
          <p:cNvSpPr>
            <a:spLocks noGrp="1"/>
          </p:cNvSpPr>
          <p:nvPr>
            <p:ph type="pic" idx="13"/>
          </p:nvPr>
        </p:nvSpPr>
        <p:spPr>
          <a:xfrm>
            <a:off x="0" y="0"/>
            <a:ext cx="13004800" cy="9753600"/>
          </a:xfrm>
          <a:prstGeom prst="rect">
            <a:avLst/>
          </a:prstGeom>
        </p:spPr>
        <p:txBody>
          <a:bodyPr lIns="91439" tIns="45719" rIns="91439" bIns="45719" anchor="t">
            <a:noAutofit/>
          </a:bodyPr>
          <a:lstStyle/>
          <a:p>
            <a:endParaRPr dirty="0"/>
          </a:p>
        </p:txBody>
      </p:sp>
      <p:sp>
        <p:nvSpPr>
          <p:cNvPr id="136" name="Shape 136"/>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hape 143"/>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Alt">
    <p:bg>
      <p:bgPr>
        <a:solidFill>
          <a:srgbClr val="FFFFFF"/>
        </a:solidFill>
        <a:effectLst/>
      </p:bgPr>
    </p:bg>
    <p:spTree>
      <p:nvGrpSpPr>
        <p:cNvPr id="1" name=""/>
        <p:cNvGrpSpPr/>
        <p:nvPr/>
      </p:nvGrpSpPr>
      <p:grpSpPr>
        <a:xfrm>
          <a:off x="0" y="0"/>
          <a:ext cx="0" cy="0"/>
          <a:chOff x="0" y="0"/>
          <a:chExt cx="0" cy="0"/>
        </a:xfrm>
      </p:grpSpPr>
      <p:sp>
        <p:nvSpPr>
          <p:cNvPr id="150" name="Shape 150"/>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chor="t">
            <a:noAutofit/>
          </a:bodyPr>
          <a:lstStyle/>
          <a:p>
            <a:endParaRPr dirty="0"/>
          </a:p>
        </p:txBody>
      </p:sp>
      <p:sp>
        <p:nvSpPr>
          <p:cNvPr id="22" name="Shape 22"/>
          <p:cNvSpPr>
            <a:spLocks noGrp="1"/>
          </p:cNvSpPr>
          <p:nvPr>
            <p:ph type="body" sz="quarter" idx="1"/>
          </p:nvPr>
        </p:nvSpPr>
        <p:spPr>
          <a:xfrm>
            <a:off x="406400" y="6140894"/>
            <a:ext cx="12192000" cy="266"/>
          </a:xfrm>
          <a:prstGeom prst="rect">
            <a:avLst/>
          </a:prstGeom>
          <a:ln w="38100">
            <a:solidFill>
              <a:srgbClr val="A6AAA9"/>
            </a:solidFill>
          </a:ln>
        </p:spPr>
        <p:txBody>
          <a:bodyPr anchor="ctr"/>
          <a:lstStyle>
            <a:lvl1pPr marL="444500" indent="-444500">
              <a:lnSpc>
                <a:spcPct val="100000"/>
              </a:lnSpc>
              <a:spcBef>
                <a:spcPts val="2800"/>
              </a:spcBef>
              <a:buClr>
                <a:srgbClr val="39A3D5"/>
              </a:buClr>
              <a:buSzPct val="104999"/>
              <a:buFont typeface="Avenir Next"/>
              <a:buChar char="‣"/>
              <a:defRPr sz="3400" b="0" cap="none">
                <a:solidFill>
                  <a:srgbClr val="838787"/>
                </a:solidFill>
                <a:latin typeface="Avenir Next Medium"/>
                <a:ea typeface="Avenir Next Medium"/>
                <a:cs typeface="Avenir Next Medium"/>
                <a:sym typeface="Avenir Next Medium"/>
              </a:defRPr>
            </a:lvl1pPr>
            <a:lvl2pPr marL="889000" indent="-444500">
              <a:lnSpc>
                <a:spcPct val="100000"/>
              </a:lnSpc>
              <a:spcBef>
                <a:spcPts val="2800"/>
              </a:spcBef>
              <a:buClr>
                <a:srgbClr val="39A3D5"/>
              </a:buClr>
              <a:buSzPct val="104999"/>
              <a:buFont typeface="Avenir Next"/>
              <a:buChar char="‣"/>
              <a:defRPr sz="3400" b="0" cap="none">
                <a:solidFill>
                  <a:srgbClr val="838787"/>
                </a:solidFill>
                <a:latin typeface="Avenir Next Medium"/>
                <a:ea typeface="Avenir Next Medium"/>
                <a:cs typeface="Avenir Next Medium"/>
                <a:sym typeface="Avenir Next Medium"/>
              </a:defRPr>
            </a:lvl2pPr>
            <a:lvl3pPr marL="1333500" indent="-444500">
              <a:lnSpc>
                <a:spcPct val="100000"/>
              </a:lnSpc>
              <a:spcBef>
                <a:spcPts val="2800"/>
              </a:spcBef>
              <a:buClr>
                <a:srgbClr val="39A3D5"/>
              </a:buClr>
              <a:buSzPct val="104999"/>
              <a:buFont typeface="Avenir Next"/>
              <a:buChar char="‣"/>
              <a:defRPr sz="3400" b="0" cap="none">
                <a:solidFill>
                  <a:srgbClr val="838787"/>
                </a:solidFill>
                <a:latin typeface="Avenir Next Medium"/>
                <a:ea typeface="Avenir Next Medium"/>
                <a:cs typeface="Avenir Next Medium"/>
                <a:sym typeface="Avenir Next Medium"/>
              </a:defRPr>
            </a:lvl3pPr>
            <a:lvl4pPr marL="1778000" indent="-444500">
              <a:lnSpc>
                <a:spcPct val="100000"/>
              </a:lnSpc>
              <a:spcBef>
                <a:spcPts val="2800"/>
              </a:spcBef>
              <a:buClr>
                <a:srgbClr val="39A3D5"/>
              </a:buClr>
              <a:buSzPct val="104999"/>
              <a:buFont typeface="Avenir Next"/>
              <a:buChar char="‣"/>
              <a:defRPr sz="3400" b="0" cap="none">
                <a:solidFill>
                  <a:srgbClr val="838787"/>
                </a:solidFill>
                <a:latin typeface="Avenir Next Medium"/>
                <a:ea typeface="Avenir Next Medium"/>
                <a:cs typeface="Avenir Next Medium"/>
                <a:sym typeface="Avenir Next Medium"/>
              </a:defRPr>
            </a:lvl4pPr>
            <a:lvl5pPr marL="2222500" indent="-444500">
              <a:lnSpc>
                <a:spcPct val="100000"/>
              </a:lnSpc>
              <a:spcBef>
                <a:spcPts val="2800"/>
              </a:spcBef>
              <a:buClr>
                <a:srgbClr val="39A3D5"/>
              </a:buClr>
              <a:buSzPct val="104999"/>
              <a:buFont typeface="Avenir Next"/>
              <a:buChar char="‣"/>
              <a:defRPr sz="3400" b="0" cap="none">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title"/>
          </p:nvPr>
        </p:nvSpPr>
        <p:spPr>
          <a:prstGeom prst="rect">
            <a:avLst/>
          </a:prstGeom>
        </p:spPr>
        <p:txBody>
          <a:bodyPr/>
          <a:lstStyle/>
          <a:p>
            <a:r>
              <a:t>Title Text</a:t>
            </a:r>
          </a:p>
        </p:txBody>
      </p:sp>
      <p:sp>
        <p:nvSpPr>
          <p:cNvPr id="24" name="Shape 24"/>
          <p:cNvSpPr>
            <a:spLocks noGrp="1"/>
          </p:cNvSpPr>
          <p:nvPr>
            <p:ph type="body" sz="quarter" idx="14"/>
          </p:nvPr>
        </p:nvSpPr>
        <p:spPr>
          <a:prstGeom prst="rect">
            <a:avLst/>
          </a:prstGeom>
        </p:spPr>
        <p:txBody>
          <a:bodyPr/>
          <a:lstStyle/>
          <a:p>
            <a:endParaRP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Alt">
    <p:bg>
      <p:bgPr>
        <a:solidFill>
          <a:srgbClr val="FFFFFF"/>
        </a:solidFill>
        <a:effectLst/>
      </p:bgPr>
    </p:bg>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r>
              <a:t>Title Text</a:t>
            </a:r>
          </a:p>
        </p:txBody>
      </p:sp>
      <p:sp>
        <p:nvSpPr>
          <p:cNvPr id="33" name="Shape 33"/>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xfrm>
            <a:off x="12115427" y="419100"/>
            <a:ext cx="453332"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re">
    <p:spTree>
      <p:nvGrpSpPr>
        <p:cNvPr id="1" name=""/>
        <p:cNvGrpSpPr/>
        <p:nvPr/>
      </p:nvGrpSpPr>
      <p:grpSpPr>
        <a:xfrm>
          <a:off x="0" y="0"/>
          <a:ext cx="0" cy="0"/>
          <a:chOff x="0" y="0"/>
          <a:chExt cx="0" cy="0"/>
        </a:xfrm>
      </p:grpSpPr>
      <p:sp>
        <p:nvSpPr>
          <p:cNvPr id="41" name="Shape 41"/>
          <p:cNvSpPr>
            <a:spLocks noGrp="1"/>
          </p:cNvSpPr>
          <p:nvPr>
            <p:ph type="title"/>
          </p:nvPr>
        </p:nvSpPr>
        <p:spPr>
          <a:xfrm>
            <a:off x="406400" y="4038600"/>
            <a:ext cx="12192000" cy="4521200"/>
          </a:xfrm>
          <a:prstGeom prst="rect">
            <a:avLst/>
          </a:prstGeom>
        </p:spPr>
        <p:txBody>
          <a:bodyPr/>
          <a:lstStyle/>
          <a:p>
            <a:r>
              <a:t>Title Text</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9" name="Shape 59"/>
          <p:cNvSpPr/>
          <p:nvPr/>
        </p:nvSpPr>
        <p:spPr>
          <a:xfrm flipV="1">
            <a:off x="406400" y="993158"/>
            <a:ext cx="12192000" cy="266"/>
          </a:xfrm>
          <a:prstGeom prst="line">
            <a:avLst/>
          </a:prstGeom>
          <a:ln w="25400">
            <a:solidFill>
              <a:srgbClr val="A6AAA9"/>
            </a:solidFill>
            <a:miter lim="400000"/>
          </a:ln>
        </p:spPr>
        <p:txBody>
          <a:bodyPr lIns="45718" tIns="45718" rIns="45718" bIns="45718"/>
          <a:lstStyle/>
          <a:p>
            <a:endParaRPr dirty="0"/>
          </a:p>
        </p:txBody>
      </p:sp>
      <p:sp>
        <p:nvSpPr>
          <p:cNvPr id="60" name="Shape 60"/>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title"/>
          </p:nvPr>
        </p:nvSpPr>
        <p:spPr>
          <a:xfrm>
            <a:off x="406400" y="1536700"/>
            <a:ext cx="12192000" cy="723900"/>
          </a:xfrm>
          <a:prstGeom prst="rect">
            <a:avLst/>
          </a:prstGeom>
        </p:spPr>
        <p:txBody>
          <a:bodyPr/>
          <a:lstStyle>
            <a:lvl1pPr>
              <a:spcBef>
                <a:spcPts val="2800"/>
              </a:spcBef>
              <a:defRPr sz="6000"/>
            </a:lvl1pPr>
          </a:lstStyle>
          <a:p>
            <a:r>
              <a:t>Title Text</a:t>
            </a:r>
          </a:p>
        </p:txBody>
      </p:sp>
      <p:sp>
        <p:nvSpPr>
          <p:cNvPr id="62" name="Shape 62"/>
          <p:cNvSpPr>
            <a:spLocks noGrp="1"/>
          </p:cNvSpPr>
          <p:nvPr>
            <p:ph type="body" idx="13"/>
          </p:nvPr>
        </p:nvSpPr>
        <p:spPr>
          <a:xfrm>
            <a:off x="406400" y="2743200"/>
            <a:ext cx="12192000" cy="6108700"/>
          </a:xfrm>
          <a:prstGeom prst="rect">
            <a:avLst/>
          </a:prstGeom>
        </p:spPr>
        <p:txBody>
          <a:bodyPr anchor="t"/>
          <a:lstStyle/>
          <a:p>
            <a:endParaRPr/>
          </a:p>
        </p:txBody>
      </p:sp>
      <p:sp>
        <p:nvSpPr>
          <p:cNvPr id="63" name="Shape 63"/>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1" name="Shape 81"/>
          <p:cNvSpPr/>
          <p:nvPr/>
        </p:nvSpPr>
        <p:spPr>
          <a:xfrm flipV="1">
            <a:off x="406400" y="993158"/>
            <a:ext cx="12192000" cy="266"/>
          </a:xfrm>
          <a:prstGeom prst="line">
            <a:avLst/>
          </a:prstGeom>
          <a:ln w="25400">
            <a:solidFill>
              <a:srgbClr val="A6AAA9"/>
            </a:solidFill>
            <a:miter lim="400000"/>
          </a:ln>
        </p:spPr>
        <p:txBody>
          <a:bodyPr lIns="45718" tIns="45718" rIns="45718" bIns="45718"/>
          <a:lstStyle/>
          <a:p>
            <a:endParaRPr dirty="0"/>
          </a:p>
        </p:txBody>
      </p:sp>
      <p:sp>
        <p:nvSpPr>
          <p:cNvPr id="82" name="Shape 82"/>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pic" sz="half" idx="13"/>
          </p:nvPr>
        </p:nvSpPr>
        <p:spPr>
          <a:xfrm>
            <a:off x="7112000" y="1536700"/>
            <a:ext cx="5486400" cy="7797800"/>
          </a:xfrm>
          <a:prstGeom prst="rect">
            <a:avLst/>
          </a:prstGeom>
        </p:spPr>
        <p:txBody>
          <a:bodyPr lIns="91439" tIns="45719" rIns="91439" bIns="45719" anchor="t">
            <a:noAutofit/>
          </a:bodyPr>
          <a:lstStyle/>
          <a:p>
            <a:endParaRPr dirty="0"/>
          </a:p>
        </p:txBody>
      </p:sp>
      <p:sp>
        <p:nvSpPr>
          <p:cNvPr id="84" name="Shape 84"/>
          <p:cNvSpPr>
            <a:spLocks noGrp="1"/>
          </p:cNvSpPr>
          <p:nvPr>
            <p:ph type="title"/>
          </p:nvPr>
        </p:nvSpPr>
        <p:spPr>
          <a:xfrm>
            <a:off x="406400" y="1536700"/>
            <a:ext cx="6299200" cy="723900"/>
          </a:xfrm>
          <a:prstGeom prst="rect">
            <a:avLst/>
          </a:prstGeom>
        </p:spPr>
        <p:txBody>
          <a:bodyPr/>
          <a:lstStyle>
            <a:lvl1pPr>
              <a:spcBef>
                <a:spcPts val="2800"/>
              </a:spcBef>
              <a:defRPr sz="6000"/>
            </a:lvl1pPr>
          </a:lstStyle>
          <a:p>
            <a:r>
              <a:t>Title Text</a:t>
            </a:r>
          </a:p>
        </p:txBody>
      </p:sp>
      <p:sp>
        <p:nvSpPr>
          <p:cNvPr id="85" name="Shape 85"/>
          <p:cNvSpPr>
            <a:spLocks noGrp="1"/>
          </p:cNvSpPr>
          <p:nvPr>
            <p:ph type="body" sz="half" idx="14"/>
          </p:nvPr>
        </p:nvSpPr>
        <p:spPr>
          <a:xfrm>
            <a:off x="406400" y="2743200"/>
            <a:ext cx="6299200" cy="6108700"/>
          </a:xfrm>
          <a:prstGeom prst="rect">
            <a:avLst/>
          </a:prstGeom>
        </p:spPr>
        <p:txBody>
          <a:bodyPr anchor="t"/>
          <a:lstStyle/>
          <a:p>
            <a:endParaRPr/>
          </a:p>
        </p:txBody>
      </p:sp>
      <p:sp>
        <p:nvSpPr>
          <p:cNvPr id="86" name="Shape 86"/>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3" name="Shape 93"/>
          <p:cNvSpPr/>
          <p:nvPr/>
        </p:nvSpPr>
        <p:spPr>
          <a:xfrm flipV="1">
            <a:off x="406400" y="993158"/>
            <a:ext cx="12192000" cy="266"/>
          </a:xfrm>
          <a:prstGeom prst="line">
            <a:avLst/>
          </a:prstGeom>
          <a:ln w="25400">
            <a:solidFill>
              <a:srgbClr val="A6AAA9"/>
            </a:solidFill>
            <a:miter lim="400000"/>
          </a:ln>
        </p:spPr>
        <p:txBody>
          <a:bodyPr lIns="45718" tIns="45718" rIns="45718" bIns="45718"/>
          <a:lstStyle/>
          <a:p>
            <a:endParaRPr dirty="0"/>
          </a:p>
        </p:txBody>
      </p:sp>
      <p:sp>
        <p:nvSpPr>
          <p:cNvPr id="94" name="Shape 94"/>
          <p:cNvSpPr>
            <a:spLocks noGrp="1"/>
          </p:cNvSpPr>
          <p:nvPr>
            <p:ph type="body" sz="quarter" idx="1"/>
          </p:nvPr>
        </p:nvSpPr>
        <p:spPr>
          <a:xfrm>
            <a:off x="406400" y="457200"/>
            <a:ext cx="11176000" cy="457200"/>
          </a:xfrm>
          <a:prstGeom prst="rect">
            <a:avLst/>
          </a:prstGeom>
        </p:spPr>
        <p:txBody>
          <a:bodyPr/>
          <a:lstStyle>
            <a:lvl1pPr defTabSz="457200">
              <a:spcBef>
                <a:spcPts val="0"/>
              </a:spcBef>
              <a:defRPr sz="2400" spc="120">
                <a:solidFill>
                  <a:srgbClr val="838787"/>
                </a:solidFill>
              </a:defRPr>
            </a:lvl1pPr>
            <a:lvl2pPr marL="758263" indent="-313763" defTabSz="457200">
              <a:spcBef>
                <a:spcPts val="0"/>
              </a:spcBef>
              <a:buSzPct val="104999"/>
              <a:buChar char="‣"/>
              <a:defRPr sz="2400" spc="120">
                <a:solidFill>
                  <a:srgbClr val="838787"/>
                </a:solidFill>
              </a:defRPr>
            </a:lvl2pPr>
            <a:lvl3pPr marL="1202763" indent="-313763" defTabSz="457200">
              <a:spcBef>
                <a:spcPts val="0"/>
              </a:spcBef>
              <a:buSzPct val="104999"/>
              <a:buChar char="‣"/>
              <a:defRPr sz="2400" spc="120">
                <a:solidFill>
                  <a:srgbClr val="838787"/>
                </a:solidFill>
              </a:defRPr>
            </a:lvl3pPr>
            <a:lvl4pPr marL="1647263" indent="-313763" defTabSz="457200">
              <a:spcBef>
                <a:spcPts val="0"/>
              </a:spcBef>
              <a:buSzPct val="104999"/>
              <a:buChar char="‣"/>
              <a:defRPr sz="2400" spc="120">
                <a:solidFill>
                  <a:srgbClr val="838787"/>
                </a:solidFill>
              </a:defRPr>
            </a:lvl4pPr>
            <a:lvl5pPr marL="2091763" indent="-313763" defTabSz="457200">
              <a:spcBef>
                <a:spcPts val="0"/>
              </a:spcBef>
              <a:buSzPct val="104999"/>
              <a:buChar char="‣"/>
              <a:defRPr sz="2400" spc="12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body" idx="13"/>
          </p:nvPr>
        </p:nvSpPr>
        <p:spPr>
          <a:xfrm>
            <a:off x="406400" y="2743200"/>
            <a:ext cx="12192000" cy="6108700"/>
          </a:xfrm>
          <a:prstGeom prst="rect">
            <a:avLst/>
          </a:prstGeom>
        </p:spPr>
        <p:txBody>
          <a:bodyPr anchor="t"/>
          <a:lstStyle/>
          <a:p>
            <a:endParaRPr/>
          </a:p>
        </p:txBody>
      </p:sp>
      <p:sp>
        <p:nvSpPr>
          <p:cNvPr id="96" name="Shape 96"/>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03" name="Shape 103"/>
          <p:cNvSpPr>
            <a:spLocks noGrp="1"/>
          </p:cNvSpPr>
          <p:nvPr>
            <p:ph type="pic" sz="half" idx="13"/>
          </p:nvPr>
        </p:nvSpPr>
        <p:spPr>
          <a:xfrm>
            <a:off x="6503154" y="0"/>
            <a:ext cx="6502401" cy="4864100"/>
          </a:xfrm>
          <a:prstGeom prst="rect">
            <a:avLst/>
          </a:prstGeom>
        </p:spPr>
        <p:txBody>
          <a:bodyPr lIns="91439" tIns="45719" rIns="91439" bIns="45719" anchor="t">
            <a:noAutofit/>
          </a:bodyPr>
          <a:lstStyle/>
          <a:p>
            <a:endParaRPr dirty="0"/>
          </a:p>
        </p:txBody>
      </p:sp>
      <p:sp>
        <p:nvSpPr>
          <p:cNvPr id="104" name="Shape 104"/>
          <p:cNvSpPr>
            <a:spLocks noGrp="1"/>
          </p:cNvSpPr>
          <p:nvPr>
            <p:ph type="pic" sz="half" idx="14"/>
          </p:nvPr>
        </p:nvSpPr>
        <p:spPr>
          <a:xfrm>
            <a:off x="6502400" y="4902200"/>
            <a:ext cx="6502400" cy="4864100"/>
          </a:xfrm>
          <a:prstGeom prst="rect">
            <a:avLst/>
          </a:prstGeom>
        </p:spPr>
        <p:txBody>
          <a:bodyPr lIns="91439" tIns="45719" rIns="91439" bIns="45719" anchor="t">
            <a:noAutofit/>
          </a:bodyPr>
          <a:lstStyle/>
          <a:p>
            <a:endParaRPr dirty="0"/>
          </a:p>
        </p:txBody>
      </p:sp>
      <p:sp>
        <p:nvSpPr>
          <p:cNvPr id="105" name="Shape 105"/>
          <p:cNvSpPr>
            <a:spLocks noGrp="1"/>
          </p:cNvSpPr>
          <p:nvPr>
            <p:ph type="pic" idx="15"/>
          </p:nvPr>
        </p:nvSpPr>
        <p:spPr>
          <a:xfrm>
            <a:off x="0" y="0"/>
            <a:ext cx="6468534" cy="9753600"/>
          </a:xfrm>
          <a:prstGeom prst="rect">
            <a:avLst/>
          </a:prstGeom>
        </p:spPr>
        <p:txBody>
          <a:bodyPr lIns="91439" tIns="45719" rIns="91439" bIns="45719" anchor="t">
            <a:noAutofit/>
          </a:bodyPr>
          <a:lstStyle/>
          <a:p>
            <a:endParaRPr dirty="0"/>
          </a:p>
        </p:txBody>
      </p:sp>
      <p:sp>
        <p:nvSpPr>
          <p:cNvPr id="106" name="Shape 106"/>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3" name="Shape 113"/>
          <p:cNvSpPr/>
          <p:nvPr/>
        </p:nvSpPr>
        <p:spPr>
          <a:xfrm flipV="1">
            <a:off x="406400" y="993158"/>
            <a:ext cx="12192000" cy="266"/>
          </a:xfrm>
          <a:prstGeom prst="line">
            <a:avLst/>
          </a:prstGeom>
          <a:ln w="25400">
            <a:solidFill>
              <a:srgbClr val="A6AAA9"/>
            </a:solidFill>
            <a:miter lim="400000"/>
          </a:ln>
        </p:spPr>
        <p:txBody>
          <a:bodyPr lIns="45718" tIns="45718" rIns="45718" bIns="45718"/>
          <a:lstStyle/>
          <a:p>
            <a:endParaRPr dirty="0"/>
          </a:p>
        </p:txBody>
      </p:sp>
      <p:sp>
        <p:nvSpPr>
          <p:cNvPr id="114" name="Shape 114"/>
          <p:cNvSpPr/>
          <p:nvPr/>
        </p:nvSpPr>
        <p:spPr>
          <a:xfrm>
            <a:off x="469898" y="2362200"/>
            <a:ext cx="12065004"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DIN Condensed"/>
                <a:ea typeface="DIN Condensed"/>
                <a:cs typeface="DIN Condensed"/>
                <a:sym typeface="DIN Condensed"/>
              </a:defRPr>
            </a:pPr>
            <a:endParaRPr dirty="0"/>
          </a:p>
        </p:txBody>
      </p:sp>
      <p:sp>
        <p:nvSpPr>
          <p:cNvPr id="115" name="Shape 115"/>
          <p:cNvSpPr>
            <a:spLocks noGrp="1"/>
          </p:cNvSpPr>
          <p:nvPr>
            <p:ph type="body" sz="quarter" idx="1"/>
          </p:nvPr>
        </p:nvSpPr>
        <p:spPr>
          <a:xfrm>
            <a:off x="889000" y="2908300"/>
            <a:ext cx="11226800" cy="1297940"/>
          </a:xfrm>
          <a:prstGeom prst="rect">
            <a:avLst/>
          </a:prstGeom>
        </p:spPr>
        <p:txBody>
          <a:bodyPr anchor="t"/>
          <a:lstStyle>
            <a:lvl1pPr>
              <a:spcBef>
                <a:spcPts val="0"/>
              </a:spcBef>
              <a:defRPr sz="9400">
                <a:solidFill>
                  <a:srgbClr val="FFFFFF"/>
                </a:solidFill>
                <a:latin typeface="DIN Condensed"/>
                <a:ea typeface="DIN Condensed"/>
                <a:cs typeface="DIN Condensed"/>
                <a:sym typeface="DIN Condensed"/>
              </a:defRPr>
            </a:lvl1pPr>
            <a:lvl2pPr marL="1673411" indent="-1228911">
              <a:spcBef>
                <a:spcPts val="0"/>
              </a:spcBef>
              <a:buSzPct val="104999"/>
              <a:buChar char="‣"/>
              <a:defRPr sz="9400">
                <a:solidFill>
                  <a:srgbClr val="FFFFFF"/>
                </a:solidFill>
                <a:latin typeface="DIN Condensed"/>
                <a:ea typeface="DIN Condensed"/>
                <a:cs typeface="DIN Condensed"/>
                <a:sym typeface="DIN Condensed"/>
              </a:defRPr>
            </a:lvl2pPr>
            <a:lvl3pPr marL="2117911" indent="-1228911">
              <a:spcBef>
                <a:spcPts val="0"/>
              </a:spcBef>
              <a:buSzPct val="104999"/>
              <a:buChar char="‣"/>
              <a:defRPr sz="9400">
                <a:solidFill>
                  <a:srgbClr val="FFFFFF"/>
                </a:solidFill>
                <a:latin typeface="DIN Condensed"/>
                <a:ea typeface="DIN Condensed"/>
                <a:cs typeface="DIN Condensed"/>
                <a:sym typeface="DIN Condensed"/>
              </a:defRPr>
            </a:lvl3pPr>
            <a:lvl4pPr marL="2562411" indent="-1228911">
              <a:spcBef>
                <a:spcPts val="0"/>
              </a:spcBef>
              <a:buSzPct val="104999"/>
              <a:buChar char="‣"/>
              <a:defRPr sz="9400">
                <a:solidFill>
                  <a:srgbClr val="FFFFFF"/>
                </a:solidFill>
                <a:latin typeface="DIN Condensed"/>
                <a:ea typeface="DIN Condensed"/>
                <a:cs typeface="DIN Condensed"/>
                <a:sym typeface="DIN Condensed"/>
              </a:defRPr>
            </a:lvl4pPr>
            <a:lvl5pPr marL="3006911" indent="-1228911">
              <a:spcBef>
                <a:spcPts val="0"/>
              </a:spcBef>
              <a:buSzPct val="104999"/>
              <a:buChar char="‣"/>
              <a:defRPr sz="9400">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16" name="Shape 116"/>
          <p:cNvSpPr>
            <a:spLocks noGrp="1"/>
          </p:cNvSpPr>
          <p:nvPr>
            <p:ph type="body" sz="quarter" idx="13"/>
          </p:nvPr>
        </p:nvSpPr>
        <p:spPr>
          <a:xfrm>
            <a:off x="406400" y="7789333"/>
            <a:ext cx="12192000" cy="863604"/>
          </a:xfrm>
          <a:prstGeom prst="rect">
            <a:avLst/>
          </a:prstGeom>
        </p:spPr>
        <p:txBody>
          <a:bodyPr anchor="t"/>
          <a:lstStyle/>
          <a:p>
            <a:pPr defTabSz="537463">
              <a:spcBef>
                <a:spcPts val="2100"/>
              </a:spcBef>
              <a:defRPr sz="4968"/>
            </a:pPr>
            <a:endParaRPr/>
          </a:p>
        </p:txBody>
      </p:sp>
      <p:sp>
        <p:nvSpPr>
          <p:cNvPr id="117" name="Shape 117"/>
          <p:cNvSpPr>
            <a:spLocks noGrp="1"/>
          </p:cNvSpPr>
          <p:nvPr>
            <p:ph type="body" sz="quarter" idx="14"/>
          </p:nvPr>
        </p:nvSpPr>
        <p:spPr>
          <a:xfrm>
            <a:off x="406400" y="457200"/>
            <a:ext cx="11176000" cy="457200"/>
          </a:xfrm>
          <a:prstGeom prst="rect">
            <a:avLst/>
          </a:prstGeom>
        </p:spPr>
        <p:txBody>
          <a:bodyPr/>
          <a:lstStyle/>
          <a:p>
            <a:pPr defTabSz="257047">
              <a:spcBef>
                <a:spcPts val="1000"/>
              </a:spcBef>
              <a:defRPr sz="2376"/>
            </a:pPr>
            <a:endParaRPr/>
          </a:p>
        </p:txBody>
      </p:sp>
      <p:sp>
        <p:nvSpPr>
          <p:cNvPr id="118" name="Shape 118"/>
          <p:cNvSpPr>
            <a:spLocks noGrp="1"/>
          </p:cNvSpPr>
          <p:nvPr>
            <p:ph type="sldNum" sz="quarter" idx="2"/>
          </p:nvPr>
        </p:nvSpPr>
        <p:spPr>
          <a:xfrm>
            <a:off x="12140188" y="431800"/>
            <a:ext cx="453331" cy="469900"/>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Shape 2"/>
          <p:cNvSpPr/>
          <p:nvPr/>
        </p:nvSpPr>
        <p:spPr>
          <a:xfrm flipV="1">
            <a:off x="406400" y="6140894"/>
            <a:ext cx="12192000" cy="266"/>
          </a:xfrm>
          <a:prstGeom prst="line">
            <a:avLst/>
          </a:prstGeom>
          <a:ln w="38100">
            <a:solidFill>
              <a:srgbClr val="A6AAA9"/>
            </a:solidFill>
            <a:miter lim="400000"/>
          </a:ln>
        </p:spPr>
        <p:txBody>
          <a:bodyPr lIns="45718" tIns="45718" rIns="45718" bIns="45718"/>
          <a:lstStyle/>
          <a:p>
            <a:endParaRPr dirty="0"/>
          </a:p>
        </p:txBody>
      </p:sp>
      <p:sp>
        <p:nvSpPr>
          <p:cNvPr id="3" name="Shape 3"/>
          <p:cNvSpPr>
            <a:spLocks noGrp="1"/>
          </p:cNvSpPr>
          <p:nvPr>
            <p:ph type="title"/>
          </p:nvPr>
        </p:nvSpPr>
        <p:spPr>
          <a:xfrm>
            <a:off x="406400" y="6426200"/>
            <a:ext cx="12192000" cy="2705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4" name="Shape 4"/>
          <p:cNvSpPr>
            <a:spLocks noGrp="1"/>
          </p:cNvSpPr>
          <p:nvPr>
            <p:ph type="body" idx="1"/>
          </p:nvPr>
        </p:nvSpPr>
        <p:spPr>
          <a:xfrm>
            <a:off x="406400" y="4267200"/>
            <a:ext cx="12192000" cy="1803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148008" y="431800"/>
            <a:ext cx="453332" cy="469900"/>
          </a:xfrm>
          <a:prstGeom prst="rect">
            <a:avLst/>
          </a:prstGeom>
          <a:ln w="12700">
            <a:miter lim="400000"/>
          </a:ln>
        </p:spPr>
        <p:txBody>
          <a:bodyPr wrap="none" lIns="50800" tIns="50800" rIns="50800" bIns="50800">
            <a:spAutoFit/>
          </a:bodyPr>
          <a:lstStyle>
            <a:lvl1pPr algn="r">
              <a:lnSpc>
                <a:spcPct val="80000"/>
              </a:lnSpc>
              <a:spcBef>
                <a:spcPts val="0"/>
              </a:spcBef>
              <a:defRPr sz="2400">
                <a:solidFill>
                  <a:srgbClr val="838787"/>
                </a:solidFill>
                <a:latin typeface="DIN Alternate"/>
                <a:ea typeface="DIN Alternate"/>
                <a:cs typeface="DIN Alternate"/>
                <a:sym typeface="DIN Alternate"/>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1pPr>
      <a:lvl2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2pPr>
      <a:lvl3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3pPr>
      <a:lvl4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4pPr>
      <a:lvl5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5pPr>
      <a:lvl6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6pPr>
      <a:lvl7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7pPr>
      <a:lvl8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8pPr>
      <a:lvl9pPr marL="0" marR="0" indent="0" algn="l" defTabSz="584200" rtl="0" latinLnBrk="0">
        <a:lnSpc>
          <a:spcPct val="80000"/>
        </a:lnSpc>
        <a:spcBef>
          <a:spcPts val="0"/>
        </a:spcBef>
        <a:spcAft>
          <a:spcPts val="0"/>
        </a:spcAft>
        <a:buClrTx/>
        <a:buSzTx/>
        <a:buFontTx/>
        <a:buNone/>
        <a:tabLst/>
        <a:defRPr sz="17000" b="1" i="0" u="none" strike="noStrike" cap="all" spc="0" baseline="0">
          <a:ln>
            <a:noFill/>
          </a:ln>
          <a:solidFill>
            <a:schemeClr val="accent1"/>
          </a:solidFill>
          <a:uFillTx/>
          <a:latin typeface="DIN Condensed"/>
          <a:ea typeface="DIN Condensed"/>
          <a:cs typeface="DIN Condensed"/>
          <a:sym typeface="DIN Condensed"/>
        </a:defRPr>
      </a:lvl9pPr>
    </p:titleStyle>
    <p:bodyStyle>
      <a:lvl1pPr marL="0" marR="0" indent="0" algn="l" defTabSz="584200" rtl="0" latinLnBrk="0">
        <a:lnSpc>
          <a:spcPct val="80000"/>
        </a:lnSpc>
        <a:spcBef>
          <a:spcPts val="2300"/>
        </a:spcBef>
        <a:spcAft>
          <a:spcPts val="0"/>
        </a:spcAft>
        <a:buClrTx/>
        <a:buSzTx/>
        <a:buFontTx/>
        <a:buNone/>
        <a:tabLst/>
        <a:defRPr sz="5400" b="1" i="0" u="none" strike="noStrike" cap="all" spc="0" baseline="0">
          <a:ln>
            <a:noFill/>
          </a:ln>
          <a:solidFill>
            <a:srgbClr val="A6AAA9"/>
          </a:solidFill>
          <a:uFillTx/>
          <a:latin typeface="DIN Alternate"/>
          <a:ea typeface="DIN Alternate"/>
          <a:cs typeface="DIN Alternate"/>
          <a:sym typeface="DIN Alternate"/>
        </a:defRPr>
      </a:lvl1pPr>
      <a:lvl2pPr marL="0" marR="0" indent="0" algn="l" defTabSz="584200" rtl="0" latinLnBrk="0">
        <a:lnSpc>
          <a:spcPct val="80000"/>
        </a:lnSpc>
        <a:spcBef>
          <a:spcPts val="2300"/>
        </a:spcBef>
        <a:spcAft>
          <a:spcPts val="0"/>
        </a:spcAft>
        <a:buClrTx/>
        <a:buSzTx/>
        <a:buFontTx/>
        <a:buNone/>
        <a:tabLst/>
        <a:defRPr sz="5400" b="1" i="0" u="none" strike="noStrike" cap="all" spc="0" baseline="0">
          <a:ln>
            <a:noFill/>
          </a:ln>
          <a:solidFill>
            <a:srgbClr val="A6AAA9"/>
          </a:solidFill>
          <a:uFillTx/>
          <a:latin typeface="DIN Alternate"/>
          <a:ea typeface="DIN Alternate"/>
          <a:cs typeface="DIN Alternate"/>
          <a:sym typeface="DIN Alternate"/>
        </a:defRPr>
      </a:lvl2pPr>
      <a:lvl3pPr marL="0" marR="0" indent="0" algn="l" defTabSz="584200" rtl="0" latinLnBrk="0">
        <a:lnSpc>
          <a:spcPct val="80000"/>
        </a:lnSpc>
        <a:spcBef>
          <a:spcPts val="2300"/>
        </a:spcBef>
        <a:spcAft>
          <a:spcPts val="0"/>
        </a:spcAft>
        <a:buClrTx/>
        <a:buSzTx/>
        <a:buFontTx/>
        <a:buNone/>
        <a:tabLst/>
        <a:defRPr sz="5400" b="1" i="0" u="none" strike="noStrike" cap="all" spc="0" baseline="0">
          <a:ln>
            <a:noFill/>
          </a:ln>
          <a:solidFill>
            <a:srgbClr val="A6AAA9"/>
          </a:solidFill>
          <a:uFillTx/>
          <a:latin typeface="DIN Alternate"/>
          <a:ea typeface="DIN Alternate"/>
          <a:cs typeface="DIN Alternate"/>
          <a:sym typeface="DIN Alternate"/>
        </a:defRPr>
      </a:lvl3pPr>
      <a:lvl4pPr marL="0" marR="0" indent="0" algn="l" defTabSz="584200" rtl="0" latinLnBrk="0">
        <a:lnSpc>
          <a:spcPct val="80000"/>
        </a:lnSpc>
        <a:spcBef>
          <a:spcPts val="2300"/>
        </a:spcBef>
        <a:spcAft>
          <a:spcPts val="0"/>
        </a:spcAft>
        <a:buClrTx/>
        <a:buSzTx/>
        <a:buFontTx/>
        <a:buNone/>
        <a:tabLst/>
        <a:defRPr sz="5400" b="1" i="0" u="none" strike="noStrike" cap="all" spc="0" baseline="0">
          <a:ln>
            <a:noFill/>
          </a:ln>
          <a:solidFill>
            <a:srgbClr val="A6AAA9"/>
          </a:solidFill>
          <a:uFillTx/>
          <a:latin typeface="DIN Alternate"/>
          <a:ea typeface="DIN Alternate"/>
          <a:cs typeface="DIN Alternate"/>
          <a:sym typeface="DIN Alternate"/>
        </a:defRPr>
      </a:lvl4pPr>
      <a:lvl5pPr marL="0" marR="0" indent="0" algn="l" defTabSz="584200" rtl="0" latinLnBrk="0">
        <a:lnSpc>
          <a:spcPct val="80000"/>
        </a:lnSpc>
        <a:spcBef>
          <a:spcPts val="2300"/>
        </a:spcBef>
        <a:spcAft>
          <a:spcPts val="0"/>
        </a:spcAft>
        <a:buClrTx/>
        <a:buSzTx/>
        <a:buFontTx/>
        <a:buNone/>
        <a:tabLst/>
        <a:defRPr sz="5400" b="1" i="0" u="none" strike="noStrike" cap="all" spc="0" baseline="0">
          <a:ln>
            <a:noFill/>
          </a:ln>
          <a:solidFill>
            <a:srgbClr val="A6AAA9"/>
          </a:solidFill>
          <a:uFillTx/>
          <a:latin typeface="DIN Alternate"/>
          <a:ea typeface="DIN Alternate"/>
          <a:cs typeface="DIN Alternate"/>
          <a:sym typeface="DIN Alternate"/>
        </a:defRPr>
      </a:lvl5pPr>
      <a:lvl6pPr marL="2928470" marR="0" indent="-705970" algn="l" defTabSz="584200" rtl="0" latinLnBrk="0">
        <a:lnSpc>
          <a:spcPct val="80000"/>
        </a:lnSpc>
        <a:spcBef>
          <a:spcPts val="2300"/>
        </a:spcBef>
        <a:spcAft>
          <a:spcPts val="0"/>
        </a:spcAft>
        <a:buClrTx/>
        <a:buSzPct val="104999"/>
        <a:buFontTx/>
        <a:buChar char="‣"/>
        <a:tabLst/>
        <a:defRPr sz="5400" b="1" i="0" u="none" strike="noStrike" cap="all" spc="0" baseline="0">
          <a:ln>
            <a:noFill/>
          </a:ln>
          <a:solidFill>
            <a:srgbClr val="A6AAA9"/>
          </a:solidFill>
          <a:uFillTx/>
          <a:latin typeface="DIN Alternate"/>
          <a:ea typeface="DIN Alternate"/>
          <a:cs typeface="DIN Alternate"/>
          <a:sym typeface="DIN Alternate"/>
        </a:defRPr>
      </a:lvl6pPr>
      <a:lvl7pPr marL="3372970" marR="0" indent="-705970" algn="l" defTabSz="584200" rtl="0" latinLnBrk="0">
        <a:lnSpc>
          <a:spcPct val="80000"/>
        </a:lnSpc>
        <a:spcBef>
          <a:spcPts val="2300"/>
        </a:spcBef>
        <a:spcAft>
          <a:spcPts val="0"/>
        </a:spcAft>
        <a:buClrTx/>
        <a:buSzPct val="104999"/>
        <a:buFontTx/>
        <a:buChar char="‣"/>
        <a:tabLst/>
        <a:defRPr sz="5400" b="1" i="0" u="none" strike="noStrike" cap="all" spc="0" baseline="0">
          <a:ln>
            <a:noFill/>
          </a:ln>
          <a:solidFill>
            <a:srgbClr val="A6AAA9"/>
          </a:solidFill>
          <a:uFillTx/>
          <a:latin typeface="DIN Alternate"/>
          <a:ea typeface="DIN Alternate"/>
          <a:cs typeface="DIN Alternate"/>
          <a:sym typeface="DIN Alternate"/>
        </a:defRPr>
      </a:lvl7pPr>
      <a:lvl8pPr marL="3817470" marR="0" indent="-705970" algn="l" defTabSz="584200" rtl="0" latinLnBrk="0">
        <a:lnSpc>
          <a:spcPct val="80000"/>
        </a:lnSpc>
        <a:spcBef>
          <a:spcPts val="2300"/>
        </a:spcBef>
        <a:spcAft>
          <a:spcPts val="0"/>
        </a:spcAft>
        <a:buClrTx/>
        <a:buSzPct val="104999"/>
        <a:buFontTx/>
        <a:buChar char="‣"/>
        <a:tabLst/>
        <a:defRPr sz="5400" b="1" i="0" u="none" strike="noStrike" cap="all" spc="0" baseline="0">
          <a:ln>
            <a:noFill/>
          </a:ln>
          <a:solidFill>
            <a:srgbClr val="A6AAA9"/>
          </a:solidFill>
          <a:uFillTx/>
          <a:latin typeface="DIN Alternate"/>
          <a:ea typeface="DIN Alternate"/>
          <a:cs typeface="DIN Alternate"/>
          <a:sym typeface="DIN Alternate"/>
        </a:defRPr>
      </a:lvl8pPr>
      <a:lvl9pPr marL="4261970" marR="0" indent="-705970" algn="l" defTabSz="584200" rtl="0" latinLnBrk="0">
        <a:lnSpc>
          <a:spcPct val="80000"/>
        </a:lnSpc>
        <a:spcBef>
          <a:spcPts val="2300"/>
        </a:spcBef>
        <a:spcAft>
          <a:spcPts val="0"/>
        </a:spcAft>
        <a:buClrTx/>
        <a:buSzPct val="104999"/>
        <a:buFontTx/>
        <a:buChar char="‣"/>
        <a:tabLst/>
        <a:defRPr sz="5400" b="1" i="0" u="none" strike="noStrike" cap="all" spc="0" baseline="0">
          <a:ln>
            <a:noFill/>
          </a:ln>
          <a:solidFill>
            <a:srgbClr val="A6AAA9"/>
          </a:solidFill>
          <a:uFillTx/>
          <a:latin typeface="DIN Alternate"/>
          <a:ea typeface="DIN Alternate"/>
          <a:cs typeface="DIN Alternate"/>
          <a:sym typeface="DIN Alternate"/>
        </a:defRPr>
      </a:lvl9pPr>
    </p:bodyStyle>
    <p:otherStyle>
      <a:lvl1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1pPr>
      <a:lvl2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2pPr>
      <a:lvl3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3pPr>
      <a:lvl4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4pPr>
      <a:lvl5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5pPr>
      <a:lvl6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6pPr>
      <a:lvl7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7pPr>
      <a:lvl8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8pPr>
      <a:lvl9pPr marL="0" marR="0" indent="0" algn="r" defTabSz="584200" rtl="0" latinLnBrk="0">
        <a:lnSpc>
          <a:spcPct val="8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ctrTitle"/>
          </p:nvPr>
        </p:nvSpPr>
        <p:spPr>
          <a:xfrm>
            <a:off x="304800" y="3765048"/>
            <a:ext cx="11582400" cy="5671052"/>
          </a:xfrm>
          <a:prstGeom prst="rect">
            <a:avLst/>
          </a:prstGeom>
        </p:spPr>
        <p:txBody>
          <a:bodyPr>
            <a:normAutofit/>
          </a:bodyPr>
          <a:lstStyle/>
          <a:p>
            <a:pPr defTabSz="262887">
              <a:defRPr sz="4500"/>
            </a:pPr>
            <a:r>
              <a:rPr lang="en-GB" dirty="0" smtClean="0"/>
              <a:t>EXPERT WITNESSES in the family court : medicine matters</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r>
              <a:rPr lang="en-GB" sz="2800" dirty="0" smtClean="0">
                <a:solidFill>
                  <a:srgbClr val="00B050"/>
                </a:solidFill>
              </a:rPr>
              <a:t>Twitter </a:t>
            </a:r>
            <a:r>
              <a:rPr lang="en-GB" sz="2800" dirty="0" smtClean="0">
                <a:solidFill>
                  <a:srgbClr val="00B050"/>
                </a:solidFill>
              </a:rPr>
              <a:t/>
            </a:r>
            <a:br>
              <a:rPr lang="en-GB" sz="2800" dirty="0" smtClean="0">
                <a:solidFill>
                  <a:srgbClr val="00B050"/>
                </a:solidFill>
              </a:rPr>
            </a:br>
            <a:r>
              <a:rPr lang="en-GB" sz="2800" dirty="0" smtClean="0">
                <a:solidFill>
                  <a:srgbClr val="00B050"/>
                </a:solidFill>
              </a:rPr>
              <a:t>	</a:t>
            </a:r>
            <a:br>
              <a:rPr lang="en-GB" sz="2800" dirty="0" smtClean="0">
                <a:solidFill>
                  <a:srgbClr val="00B050"/>
                </a:solidFill>
              </a:rPr>
            </a:br>
            <a:r>
              <a:rPr lang="en-GB" sz="2800" dirty="0">
                <a:solidFill>
                  <a:srgbClr val="00B050"/>
                </a:solidFill>
              </a:rPr>
              <a:t>	</a:t>
            </a:r>
            <a:r>
              <a:rPr lang="en-GB" sz="2800" dirty="0" smtClean="0">
                <a:solidFill>
                  <a:srgbClr val="00B050"/>
                </a:solidFill>
              </a:rPr>
              <a:t>@jodqc </a:t>
            </a:r>
            <a:br>
              <a:rPr lang="en-GB" sz="2800" dirty="0" smtClean="0">
                <a:solidFill>
                  <a:srgbClr val="00B050"/>
                </a:solidFill>
              </a:rPr>
            </a:br>
            <a:r>
              <a:rPr lang="en-GB" sz="2800" dirty="0">
                <a:solidFill>
                  <a:srgbClr val="00B050"/>
                </a:solidFill>
              </a:rPr>
              <a:t/>
            </a:r>
            <a:br>
              <a:rPr lang="en-GB" sz="2800" dirty="0">
                <a:solidFill>
                  <a:srgbClr val="00B050"/>
                </a:solidFill>
              </a:rPr>
            </a:br>
            <a:r>
              <a:rPr lang="en-GB" sz="2800" dirty="0" smtClean="0">
                <a:solidFill>
                  <a:srgbClr val="00B050"/>
                </a:solidFill>
              </a:rPr>
              <a:t>	@Greshamcollege  </a:t>
            </a:r>
            <a:endParaRPr sz="2800" dirty="0">
              <a:solidFill>
                <a:srgbClr val="00B050"/>
              </a:solidFill>
            </a:endParaRPr>
          </a:p>
        </p:txBody>
      </p:sp>
      <p:sp>
        <p:nvSpPr>
          <p:cNvPr id="160" name="Shape 160"/>
          <p:cNvSpPr>
            <a:spLocks noGrp="1"/>
          </p:cNvSpPr>
          <p:nvPr>
            <p:ph type="subTitle" sz="quarter" idx="1"/>
          </p:nvPr>
        </p:nvSpPr>
        <p:spPr>
          <a:xfrm>
            <a:off x="125523" y="560070"/>
            <a:ext cx="12192000" cy="1828800"/>
          </a:xfrm>
          <a:prstGeom prst="rect">
            <a:avLst/>
          </a:prstGeom>
        </p:spPr>
        <p:txBody>
          <a:bodyPr/>
          <a:lstStyle/>
          <a:p>
            <a:r>
              <a:rPr lang="en-GB" dirty="0" smtClean="0"/>
              <a:t>		</a:t>
            </a:r>
            <a:r>
              <a:rPr dirty="0" smtClean="0"/>
              <a:t>Johanne </a:t>
            </a:r>
            <a:r>
              <a:rPr dirty="0"/>
              <a:t>Delahunty qc</a:t>
            </a:r>
          </a:p>
        </p:txBody>
      </p:sp>
      <p:sp>
        <p:nvSpPr>
          <p:cNvPr id="161" name="Shape 161"/>
          <p:cNvSpPr>
            <a:spLocks noGrp="1"/>
          </p:cNvSpPr>
          <p:nvPr>
            <p:ph type="sldNum" sz="quarter" idx="4294967295"/>
          </p:nvPr>
        </p:nvSpPr>
        <p:spPr>
          <a:xfrm>
            <a:off x="12317523" y="431800"/>
            <a:ext cx="283816" cy="469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374" y="1166191"/>
            <a:ext cx="11608903" cy="6801862"/>
          </a:xfrm>
          <a:prstGeom prst="rect">
            <a:avLst/>
          </a:prstGeom>
          <a:gradFill>
            <a:gsLst>
              <a:gs pos="0">
                <a:srgbClr val="F5FBFD"/>
              </a:gs>
              <a:gs pos="74000">
                <a:srgbClr val="A4D7EE"/>
              </a:gs>
              <a:gs pos="83000">
                <a:srgbClr val="A4D7EE"/>
              </a:gs>
              <a:gs pos="100000">
                <a:srgbClr val="C2E4F4"/>
              </a:gs>
            </a:gsLst>
            <a:lin ang="5400000" scaled="0"/>
          </a:gradFill>
        </p:spPr>
        <p:txBody>
          <a:bodyPr wrap="square">
            <a:spAutoFit/>
          </a:bodyPr>
          <a:lstStyle/>
          <a:p>
            <a:r>
              <a:rPr lang="en-GB" sz="4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Warning: </a:t>
            </a:r>
            <a:endParaRPr lang="en-GB" sz="4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GB" sz="4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the </a:t>
            </a:r>
            <a:r>
              <a:rPr lang="en-GB" sz="4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cases discussed can be distressing: they involve very serious, sometimes fatal, injuries to a child and the discussion about the injuries they have sustained will sound dispassionate: </a:t>
            </a:r>
            <a:endParaRPr lang="en-GB" sz="4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GB" sz="4400" u="sn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but</a:t>
            </a:r>
            <a:r>
              <a:rPr lang="en-GB" sz="4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 professional or parent who deals with these cases can forget that a child has suffered pain that everyone would wish it had been spared in its short life </a:t>
            </a:r>
            <a:endParaRPr lang="en-GB" sz="4400" dirty="0">
              <a:solidFill>
                <a:schemeClr val="bg1"/>
              </a:solidFill>
            </a:endParaRPr>
          </a:p>
        </p:txBody>
      </p:sp>
    </p:spTree>
    <p:extLst>
      <p:ext uri="{BB962C8B-B14F-4D97-AF65-F5344CB8AC3E}">
        <p14:creationId xmlns:p14="http://schemas.microsoft.com/office/powerpoint/2010/main" val="358758259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5FBFD"/>
            </a:gs>
            <a:gs pos="74000">
              <a:srgbClr val="A4D7EE"/>
            </a:gs>
            <a:gs pos="83000">
              <a:srgbClr val="A4D7EE"/>
            </a:gs>
            <a:gs pos="100000">
              <a:srgbClr val="C2E4F4"/>
            </a:gs>
          </a:gsLst>
          <a:lin ang="5400000" scaled="0"/>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lstStyle/>
          <a:p>
            <a:r>
              <a:rPr lang="en-GB" dirty="0" smtClean="0">
                <a:solidFill>
                  <a:srgbClr val="FFC000"/>
                </a:solidFill>
              </a:rPr>
              <a:t>Medicine and science in the family court </a:t>
            </a:r>
            <a:endParaRPr lang="en-GB" dirty="0">
              <a:solidFill>
                <a:srgbClr val="FFC000"/>
              </a:solidFill>
            </a:endParaRPr>
          </a:p>
        </p:txBody>
      </p:sp>
      <p:sp>
        <p:nvSpPr>
          <p:cNvPr id="7" name="Title 2"/>
          <p:cNvSpPr>
            <a:spLocks noGrp="1"/>
          </p:cNvSpPr>
          <p:nvPr>
            <p:ph type="body" idx="13"/>
          </p:nvPr>
        </p:nvSpPr>
        <p:spPr>
          <a:xfrm>
            <a:off x="406400" y="1139687"/>
            <a:ext cx="12192000" cy="7712213"/>
          </a:xfrm>
          <a:gradFill>
            <a:gsLst>
              <a:gs pos="0">
                <a:srgbClr val="F5FBFD">
                  <a:alpha val="90000"/>
                </a:srgbClr>
              </a:gs>
              <a:gs pos="74000">
                <a:srgbClr val="A4D7EE"/>
              </a:gs>
              <a:gs pos="83000">
                <a:srgbClr val="A4D7EE"/>
              </a:gs>
              <a:gs pos="100000">
                <a:srgbClr val="C2E4F4"/>
              </a:gs>
            </a:gsLst>
            <a:lin ang="5400000" scaled="0"/>
          </a:gradFill>
        </p:spPr>
        <p:txBody>
          <a:bodyPr>
            <a:normAutofit fontScale="97500"/>
          </a:bodyPr>
          <a:lstStyle/>
          <a:p>
            <a:pPr marL="457200" lvl="0" indent="-457200">
              <a:buFont typeface="Arial" panose="020B0604020202020204" pitchFamily="34" charset="0"/>
              <a:buChar char="•"/>
            </a:pPr>
            <a:r>
              <a:rPr lang="en-GB" sz="3200" dirty="0" smtClean="0">
                <a:solidFill>
                  <a:schemeClr val="tx1"/>
                </a:solidFill>
              </a:rPr>
              <a:t>Questions for todays lecture  </a:t>
            </a:r>
          </a:p>
          <a:p>
            <a:pPr marL="457200" lvl="0" indent="-457200">
              <a:buFont typeface="Arial" panose="020B0604020202020204" pitchFamily="34" charset="0"/>
              <a:buChar char="•"/>
            </a:pPr>
            <a:r>
              <a:rPr lang="en-GB" sz="3200" dirty="0" smtClean="0">
                <a:solidFill>
                  <a:schemeClr val="tx1"/>
                </a:solidFill>
              </a:rPr>
              <a:t>Why the </a:t>
            </a:r>
            <a:r>
              <a:rPr lang="en-GB" sz="3200" dirty="0">
                <a:solidFill>
                  <a:schemeClr val="tx1"/>
                </a:solidFill>
              </a:rPr>
              <a:t>use of experts in family cases is so different to the approach towards them in </a:t>
            </a:r>
            <a:r>
              <a:rPr lang="en-GB" sz="3200" dirty="0" smtClean="0">
                <a:solidFill>
                  <a:schemeClr val="tx1"/>
                </a:solidFill>
              </a:rPr>
              <a:t>crime </a:t>
            </a:r>
            <a:endParaRPr lang="en-GB" sz="3200" dirty="0">
              <a:solidFill>
                <a:schemeClr val="tx1"/>
              </a:solidFill>
            </a:endParaRPr>
          </a:p>
          <a:p>
            <a:pPr marL="457200" lvl="0" indent="-457200">
              <a:buFont typeface="Arial" panose="020B0604020202020204" pitchFamily="34" charset="0"/>
              <a:buChar char="•"/>
            </a:pPr>
            <a:r>
              <a:rPr lang="en-GB" sz="3200" dirty="0">
                <a:solidFill>
                  <a:schemeClr val="tx1"/>
                </a:solidFill>
              </a:rPr>
              <a:t>What the duties of experts are in family cases</a:t>
            </a:r>
          </a:p>
          <a:p>
            <a:pPr marL="457200" lvl="0" indent="-457200">
              <a:buFont typeface="Arial" panose="020B0604020202020204" pitchFamily="34" charset="0"/>
              <a:buChar char="•"/>
            </a:pPr>
            <a:r>
              <a:rPr lang="en-GB" sz="3200" dirty="0">
                <a:solidFill>
                  <a:schemeClr val="tx1"/>
                </a:solidFill>
              </a:rPr>
              <a:t>Why treating medics may be experts in their clinical practice but they are to avoided as ‘experts ‘ in care cases</a:t>
            </a:r>
          </a:p>
          <a:p>
            <a:pPr marL="457200" lvl="0" indent="-457200">
              <a:buFont typeface="Arial" panose="020B0604020202020204" pitchFamily="34" charset="0"/>
              <a:buChar char="•"/>
            </a:pPr>
            <a:r>
              <a:rPr lang="en-GB" sz="3200" dirty="0">
                <a:solidFill>
                  <a:schemeClr val="tx1"/>
                </a:solidFill>
              </a:rPr>
              <a:t>Why science has to be placed in the context of all the evidence known to the family court</a:t>
            </a:r>
          </a:p>
          <a:p>
            <a:pPr marL="457200" lvl="0" indent="-457200">
              <a:buFont typeface="Arial" panose="020B0604020202020204" pitchFamily="34" charset="0"/>
              <a:buChar char="•"/>
            </a:pPr>
            <a:r>
              <a:rPr lang="en-GB" sz="3200" dirty="0">
                <a:solidFill>
                  <a:schemeClr val="tx1"/>
                </a:solidFill>
              </a:rPr>
              <a:t>The burden on the legal aid lawyers representing the alleged abusers in these case </a:t>
            </a:r>
          </a:p>
          <a:p>
            <a:pPr marL="457200" lvl="0" indent="-457200">
              <a:buFont typeface="Arial" panose="020B0604020202020204" pitchFamily="34" charset="0"/>
              <a:buChar char="•"/>
            </a:pPr>
            <a:r>
              <a:rPr lang="en-GB" sz="3200" dirty="0">
                <a:solidFill>
                  <a:schemeClr val="tx1"/>
                </a:solidFill>
              </a:rPr>
              <a:t>Why science and the courts don’t have all the answers : </a:t>
            </a:r>
            <a:r>
              <a:rPr lang="en-GB" sz="3200" dirty="0" smtClean="0">
                <a:solidFill>
                  <a:schemeClr val="tx1"/>
                </a:solidFill>
              </a:rPr>
              <a:t>why we </a:t>
            </a:r>
            <a:r>
              <a:rPr lang="en-GB" sz="3200" dirty="0">
                <a:solidFill>
                  <a:schemeClr val="tx1"/>
                </a:solidFill>
              </a:rPr>
              <a:t>get it wrong</a:t>
            </a:r>
          </a:p>
          <a:p>
            <a:endParaRPr lang="en-GB" sz="3200" dirty="0">
              <a:solidFill>
                <a:schemeClr val="tx1"/>
              </a:solidFill>
            </a:endParaRPr>
          </a:p>
        </p:txBody>
      </p:sp>
    </p:spTree>
    <p:extLst>
      <p:ext uri="{BB962C8B-B14F-4D97-AF65-F5344CB8AC3E}">
        <p14:creationId xmlns:p14="http://schemas.microsoft.com/office/powerpoint/2010/main" val="37779398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lstStyle/>
          <a:p>
            <a:r>
              <a:rPr lang="en-GB" dirty="0" smtClean="0">
                <a:solidFill>
                  <a:srgbClr val="FFC000"/>
                </a:solidFill>
              </a:rPr>
              <a:t>Medicine and science on the family court</a:t>
            </a:r>
            <a:endParaRPr lang="en-GB" dirty="0">
              <a:solidFill>
                <a:srgbClr val="FFC000"/>
              </a:solidFill>
            </a:endParaRPr>
          </a:p>
        </p:txBody>
      </p:sp>
      <p:sp>
        <p:nvSpPr>
          <p:cNvPr id="4" name="Text Placeholder 3"/>
          <p:cNvSpPr>
            <a:spLocks noGrp="1"/>
          </p:cNvSpPr>
          <p:nvPr>
            <p:ph type="body" idx="13"/>
          </p:nvPr>
        </p:nvSpPr>
        <p:spPr>
          <a:xfrm>
            <a:off x="406400" y="1391478"/>
            <a:ext cx="12192000" cy="7460422"/>
          </a:xfrm>
          <a:solidFill>
            <a:srgbClr val="222222"/>
          </a:solidFill>
        </p:spPr>
        <p:txBody>
          <a:bodyPr>
            <a:normAutofit lnSpcReduction="10000"/>
          </a:bodyPr>
          <a:lstStyle/>
          <a:p>
            <a:pPr marL="685800" indent="-685800">
              <a:buFont typeface="Arial" panose="020B0604020202020204" pitchFamily="34" charset="0"/>
              <a:buChar char="•"/>
            </a:pPr>
            <a:endParaRPr lang="en-GB" dirty="0" smtClean="0"/>
          </a:p>
          <a:p>
            <a:pPr marL="685800" indent="-685800">
              <a:buFont typeface="Arial" panose="020B0604020202020204" pitchFamily="34" charset="0"/>
              <a:buChar char="•"/>
            </a:pPr>
            <a:r>
              <a:rPr lang="en-GB" sz="3500" dirty="0" smtClean="0"/>
              <a:t>A child dies in suspicious circumstances</a:t>
            </a:r>
          </a:p>
          <a:p>
            <a:pPr marL="685800" indent="-685800">
              <a:buFont typeface="Arial" panose="020B0604020202020204" pitchFamily="34" charset="0"/>
              <a:buChar char="•"/>
            </a:pPr>
            <a:r>
              <a:rPr lang="en-GB" sz="3500" dirty="0" smtClean="0"/>
              <a:t>The post mortem</a:t>
            </a:r>
          </a:p>
          <a:p>
            <a:pPr marL="685800" indent="-685800">
              <a:buFont typeface="Arial" panose="020B0604020202020204" pitchFamily="34" charset="0"/>
              <a:buChar char="•"/>
            </a:pPr>
            <a:r>
              <a:rPr lang="en-GB" sz="3500" dirty="0" smtClean="0"/>
              <a:t>The clock starts ticking </a:t>
            </a:r>
          </a:p>
          <a:p>
            <a:pPr marL="685800" indent="-685800">
              <a:buFont typeface="Arial" panose="020B0604020202020204" pitchFamily="34" charset="0"/>
              <a:buChar char="•"/>
            </a:pPr>
            <a:r>
              <a:rPr lang="en-GB" sz="3500" dirty="0" smtClean="0"/>
              <a:t>The local authority apply</a:t>
            </a:r>
          </a:p>
          <a:p>
            <a:pPr marL="685800" indent="-685800">
              <a:buFont typeface="Arial" panose="020B0604020202020204" pitchFamily="34" charset="0"/>
              <a:buChar char="•"/>
            </a:pPr>
            <a:r>
              <a:rPr lang="en-GB" sz="3500" dirty="0" smtClean="0"/>
              <a:t>The criminal trial </a:t>
            </a:r>
          </a:p>
          <a:p>
            <a:pPr marL="685800" indent="-685800">
              <a:buFont typeface="Arial" panose="020B0604020202020204" pitchFamily="34" charset="0"/>
              <a:buChar char="•"/>
            </a:pPr>
            <a:r>
              <a:rPr lang="en-GB" sz="3500" dirty="0" smtClean="0"/>
              <a:t>The care time table </a:t>
            </a:r>
          </a:p>
          <a:p>
            <a:pPr marL="685800" indent="-685800">
              <a:buFont typeface="Arial" panose="020B0604020202020204" pitchFamily="34" charset="0"/>
              <a:buChar char="•"/>
            </a:pPr>
            <a:r>
              <a:rPr lang="en-GB" sz="3500" dirty="0" smtClean="0">
                <a:solidFill>
                  <a:srgbClr val="00B050"/>
                </a:solidFill>
              </a:rPr>
              <a:t>Green eyes </a:t>
            </a:r>
          </a:p>
          <a:p>
            <a:pPr marL="685800" indent="-685800">
              <a:buFont typeface="Arial" panose="020B0604020202020204" pitchFamily="34" charset="0"/>
              <a:buChar char="•"/>
            </a:pPr>
            <a:r>
              <a:rPr lang="en-GB" sz="3500" dirty="0" smtClean="0"/>
              <a:t>A zero: sum game?  </a:t>
            </a:r>
          </a:p>
          <a:p>
            <a:r>
              <a:rPr lang="en-GB" dirty="0" smtClean="0"/>
              <a:t> </a:t>
            </a:r>
            <a:endParaRPr lang="en-GB" dirty="0"/>
          </a:p>
        </p:txBody>
      </p:sp>
    </p:spTree>
    <p:extLst>
      <p:ext uri="{BB962C8B-B14F-4D97-AF65-F5344CB8AC3E}">
        <p14:creationId xmlns:p14="http://schemas.microsoft.com/office/powerpoint/2010/main" val="137298703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normAutofit fontScale="92500"/>
          </a:bodyPr>
          <a:lstStyle/>
          <a:p>
            <a:r>
              <a:rPr lang="en-GB" dirty="0" smtClean="0">
                <a:solidFill>
                  <a:srgbClr val="00B050"/>
                </a:solidFill>
              </a:rPr>
              <a:t>Green eyes </a:t>
            </a:r>
            <a:r>
              <a:rPr lang="en-GB" dirty="0" smtClean="0"/>
              <a:t>: </a:t>
            </a:r>
            <a:r>
              <a:rPr lang="en-GB" dirty="0" smtClean="0">
                <a:solidFill>
                  <a:srgbClr val="FF0000"/>
                </a:solidFill>
              </a:rPr>
              <a:t>the welfare of the child REQUIRES TRANSPARENCY   </a:t>
            </a:r>
            <a:endParaRPr lang="en-GB" dirty="0">
              <a:solidFill>
                <a:srgbClr val="FF0000"/>
              </a:solidFill>
            </a:endParaRPr>
          </a:p>
        </p:txBody>
      </p:sp>
      <p:sp>
        <p:nvSpPr>
          <p:cNvPr id="4" name="Text Placeholder 3"/>
          <p:cNvSpPr>
            <a:spLocks noGrp="1"/>
          </p:cNvSpPr>
          <p:nvPr>
            <p:ph type="body" idx="13"/>
          </p:nvPr>
        </p:nvSpPr>
        <p:spPr>
          <a:xfrm>
            <a:off x="636103" y="1311965"/>
            <a:ext cx="11445461" cy="8335618"/>
          </a:xfrm>
          <a:gradFill>
            <a:gsLst>
              <a:gs pos="0">
                <a:srgbClr val="F5FBFD"/>
              </a:gs>
              <a:gs pos="74000">
                <a:srgbClr val="A4D7EE"/>
              </a:gs>
              <a:gs pos="83000">
                <a:srgbClr val="A4D7EE"/>
              </a:gs>
              <a:gs pos="100000">
                <a:srgbClr val="C2E4F4"/>
              </a:gs>
            </a:gsLst>
            <a:lin ang="5400000" scaled="0"/>
          </a:gradFill>
        </p:spPr>
        <p:txBody>
          <a:bodyPr>
            <a:noAutofit/>
          </a:bodyPr>
          <a:lstStyle/>
          <a:p>
            <a:pPr marL="685800" lvl="0" indent="-685800">
              <a:buFont typeface="Arial" panose="020B0604020202020204" pitchFamily="34" charset="0"/>
              <a:buChar char="•"/>
            </a:pPr>
            <a:endParaRPr lang="en-GB" sz="1800" dirty="0" smtClean="0">
              <a:solidFill>
                <a:schemeClr val="bg1"/>
              </a:solidFill>
            </a:endParaRPr>
          </a:p>
          <a:p>
            <a:pPr lvl="0"/>
            <a:r>
              <a:rPr lang="en-GB" sz="1800" dirty="0" smtClean="0">
                <a:solidFill>
                  <a:schemeClr val="bg1"/>
                </a:solidFill>
              </a:rPr>
              <a:t>				</a:t>
            </a:r>
            <a:r>
              <a:rPr lang="en-GB" sz="2800" dirty="0" smtClean="0">
                <a:solidFill>
                  <a:srgbClr val="FF0000"/>
                </a:solidFill>
              </a:rPr>
              <a:t>Necessity, necessity, necessity </a:t>
            </a:r>
          </a:p>
          <a:p>
            <a:pPr marL="685800" lvl="0" indent="-685800">
              <a:buFont typeface="Arial" panose="020B0604020202020204" pitchFamily="34" charset="0"/>
              <a:buChar char="•"/>
            </a:pPr>
            <a:r>
              <a:rPr lang="en-GB" sz="1800" dirty="0" smtClean="0">
                <a:solidFill>
                  <a:schemeClr val="bg1"/>
                </a:solidFill>
              </a:rPr>
              <a:t>No </a:t>
            </a:r>
            <a:r>
              <a:rPr lang="en-GB" sz="1800" dirty="0">
                <a:solidFill>
                  <a:schemeClr val="bg1"/>
                </a:solidFill>
              </a:rPr>
              <a:t>party can </a:t>
            </a:r>
            <a:r>
              <a:rPr lang="en-GB" sz="1800" dirty="0" smtClean="0">
                <a:solidFill>
                  <a:schemeClr val="bg1"/>
                </a:solidFill>
              </a:rPr>
              <a:t>instruct an </a:t>
            </a:r>
            <a:r>
              <a:rPr lang="en-GB" sz="1800" dirty="0">
                <a:solidFill>
                  <a:schemeClr val="bg1"/>
                </a:solidFill>
              </a:rPr>
              <a:t>expert </a:t>
            </a:r>
            <a:r>
              <a:rPr lang="en-GB" sz="1800" dirty="0" smtClean="0">
                <a:solidFill>
                  <a:schemeClr val="bg1"/>
                </a:solidFill>
              </a:rPr>
              <a:t>without </a:t>
            </a:r>
            <a:r>
              <a:rPr lang="en-GB" sz="1800" dirty="0">
                <a:solidFill>
                  <a:schemeClr val="bg1"/>
                </a:solidFill>
              </a:rPr>
              <a:t>the permission of the court</a:t>
            </a:r>
          </a:p>
          <a:p>
            <a:pPr marL="685800" lvl="0" indent="-685800">
              <a:buFont typeface="Arial" panose="020B0604020202020204" pitchFamily="34" charset="0"/>
              <a:buChar char="•"/>
            </a:pPr>
            <a:r>
              <a:rPr lang="en-GB" sz="1800" dirty="0">
                <a:solidFill>
                  <a:srgbClr val="0070C0"/>
                </a:solidFill>
              </a:rPr>
              <a:t>That requires a formal application on notice to all the parties </a:t>
            </a:r>
            <a:r>
              <a:rPr lang="en-GB" sz="1800" dirty="0" smtClean="0">
                <a:solidFill>
                  <a:srgbClr val="0070C0"/>
                </a:solidFill>
              </a:rPr>
              <a:t>( PART 25) </a:t>
            </a:r>
            <a:endParaRPr lang="en-GB" sz="1800" dirty="0">
              <a:solidFill>
                <a:srgbClr val="0070C0"/>
              </a:solidFill>
            </a:endParaRPr>
          </a:p>
          <a:p>
            <a:pPr marL="685800" lvl="0" indent="-685800">
              <a:buFont typeface="Arial" panose="020B0604020202020204" pitchFamily="34" charset="0"/>
              <a:buChar char="•"/>
            </a:pPr>
            <a:r>
              <a:rPr lang="en-GB" sz="1800" dirty="0" smtClean="0">
                <a:solidFill>
                  <a:schemeClr val="bg1"/>
                </a:solidFill>
              </a:rPr>
              <a:t>Uk based</a:t>
            </a:r>
          </a:p>
          <a:p>
            <a:pPr marL="685800" lvl="0" indent="-685800">
              <a:buFont typeface="Arial" panose="020B0604020202020204" pitchFamily="34" charset="0"/>
              <a:buChar char="•"/>
            </a:pPr>
            <a:r>
              <a:rPr lang="en-GB" sz="1800" dirty="0" smtClean="0">
                <a:solidFill>
                  <a:schemeClr val="bg1"/>
                </a:solidFill>
              </a:rPr>
              <a:t>Draft questions, CV, time scale, cost : all out for argument  </a:t>
            </a:r>
          </a:p>
          <a:p>
            <a:pPr marL="685800" lvl="0" indent="-685800">
              <a:buFont typeface="Arial" panose="020B0604020202020204" pitchFamily="34" charset="0"/>
              <a:buChar char="•"/>
            </a:pPr>
            <a:r>
              <a:rPr lang="en-GB" sz="1800" dirty="0" smtClean="0">
                <a:solidFill>
                  <a:srgbClr val="0070C0"/>
                </a:solidFill>
              </a:rPr>
              <a:t>The </a:t>
            </a:r>
            <a:r>
              <a:rPr lang="en-GB" sz="1800" dirty="0">
                <a:solidFill>
                  <a:srgbClr val="0070C0"/>
                </a:solidFill>
              </a:rPr>
              <a:t>court will want this to be a ‘joint instruction’ :  </a:t>
            </a:r>
            <a:endParaRPr lang="en-GB" sz="1800" dirty="0" smtClean="0">
              <a:solidFill>
                <a:srgbClr val="0070C0"/>
              </a:solidFill>
            </a:endParaRPr>
          </a:p>
          <a:p>
            <a:pPr marL="685800" lvl="0" indent="-685800">
              <a:buFont typeface="Arial" panose="020B0604020202020204" pitchFamily="34" charset="0"/>
              <a:buChar char="•"/>
            </a:pPr>
            <a:r>
              <a:rPr lang="en-GB" sz="1800" dirty="0" smtClean="0">
                <a:solidFill>
                  <a:schemeClr val="bg1"/>
                </a:solidFill>
              </a:rPr>
              <a:t>All communication regulated, recorded and </a:t>
            </a:r>
            <a:r>
              <a:rPr lang="en-GB" sz="1800" dirty="0">
                <a:solidFill>
                  <a:schemeClr val="bg1"/>
                </a:solidFill>
              </a:rPr>
              <a:t>disclosed to all </a:t>
            </a:r>
            <a:r>
              <a:rPr lang="en-GB" sz="1800" dirty="0" smtClean="0">
                <a:solidFill>
                  <a:schemeClr val="bg1"/>
                </a:solidFill>
              </a:rPr>
              <a:t>parties</a:t>
            </a:r>
          </a:p>
          <a:p>
            <a:pPr marL="685800" indent="-685800">
              <a:buFont typeface="Arial" panose="020B0604020202020204" pitchFamily="34" charset="0"/>
              <a:buChar char="•"/>
            </a:pPr>
            <a:r>
              <a:rPr lang="en-GB" sz="1800" dirty="0">
                <a:solidFill>
                  <a:srgbClr val="0070C0"/>
                </a:solidFill>
              </a:rPr>
              <a:t>the report to be served on all parties, in its final form, simultaneously  </a:t>
            </a:r>
          </a:p>
          <a:p>
            <a:pPr marL="685800" lvl="0" indent="-685800">
              <a:buFont typeface="Arial" panose="020B0604020202020204" pitchFamily="34" charset="0"/>
              <a:buChar char="•"/>
            </a:pPr>
            <a:r>
              <a:rPr lang="en-GB" sz="1800" dirty="0" smtClean="0">
                <a:solidFill>
                  <a:schemeClr val="bg1"/>
                </a:solidFill>
              </a:rPr>
              <a:t>Unfavourable </a:t>
            </a:r>
            <a:r>
              <a:rPr lang="en-GB" sz="1800" dirty="0">
                <a:solidFill>
                  <a:schemeClr val="bg1"/>
                </a:solidFill>
              </a:rPr>
              <a:t>reports cannot be suppressed,</a:t>
            </a:r>
          </a:p>
          <a:p>
            <a:pPr marL="685800" lvl="0" indent="-685800">
              <a:buFont typeface="Arial" panose="020B0604020202020204" pitchFamily="34" charset="0"/>
              <a:buChar char="•"/>
            </a:pPr>
            <a:r>
              <a:rPr lang="en-GB" sz="1800" dirty="0" smtClean="0">
                <a:solidFill>
                  <a:srgbClr val="0070C0"/>
                </a:solidFill>
              </a:rPr>
              <a:t>No discussion with </a:t>
            </a:r>
            <a:r>
              <a:rPr lang="en-GB" sz="1800" dirty="0">
                <a:solidFill>
                  <a:srgbClr val="0070C0"/>
                </a:solidFill>
              </a:rPr>
              <a:t>any barristers instructed</a:t>
            </a:r>
          </a:p>
          <a:p>
            <a:pPr marL="685800" lvl="0" indent="-685800">
              <a:buFont typeface="Arial" panose="020B0604020202020204" pitchFamily="34" charset="0"/>
              <a:buChar char="•"/>
            </a:pPr>
            <a:r>
              <a:rPr lang="en-GB" sz="1800" dirty="0">
                <a:solidFill>
                  <a:schemeClr val="bg1"/>
                </a:solidFill>
              </a:rPr>
              <a:t>The experts duty is to the court to give a balanced and informed </a:t>
            </a:r>
            <a:r>
              <a:rPr lang="en-GB" sz="1800" dirty="0" smtClean="0">
                <a:solidFill>
                  <a:schemeClr val="bg1"/>
                </a:solidFill>
              </a:rPr>
              <a:t>decision</a:t>
            </a:r>
          </a:p>
          <a:p>
            <a:pPr marL="685800" lvl="0" indent="-685800">
              <a:buFont typeface="Arial" panose="020B0604020202020204" pitchFamily="34" charset="0"/>
              <a:buChar char="•"/>
            </a:pPr>
            <a:r>
              <a:rPr lang="en-GB" sz="1800" dirty="0" smtClean="0">
                <a:solidFill>
                  <a:schemeClr val="bg1"/>
                </a:solidFill>
              </a:rPr>
              <a:t>Stick to their area of expertise </a:t>
            </a:r>
          </a:p>
          <a:p>
            <a:pPr marL="685800" lvl="0" indent="-685800">
              <a:buFont typeface="Arial" panose="020B0604020202020204" pitchFamily="34" charset="0"/>
              <a:buChar char="•"/>
            </a:pPr>
            <a:r>
              <a:rPr lang="en-GB" sz="1800" dirty="0" smtClean="0">
                <a:solidFill>
                  <a:schemeClr val="bg1"/>
                </a:solidFill>
              </a:rPr>
              <a:t>Mainstream view  </a:t>
            </a:r>
          </a:p>
          <a:p>
            <a:pPr marL="685800" lvl="0" indent="-685800">
              <a:buFont typeface="Arial" panose="020B0604020202020204" pitchFamily="34" charset="0"/>
              <a:buChar char="•"/>
            </a:pPr>
            <a:r>
              <a:rPr lang="en-GB" sz="1800" dirty="0" smtClean="0">
                <a:solidFill>
                  <a:srgbClr val="0070C0"/>
                </a:solidFill>
              </a:rPr>
              <a:t>No duty </a:t>
            </a:r>
            <a:r>
              <a:rPr lang="en-GB" sz="1800" dirty="0">
                <a:solidFill>
                  <a:srgbClr val="0070C0"/>
                </a:solidFill>
              </a:rPr>
              <a:t>to the person </a:t>
            </a:r>
            <a:r>
              <a:rPr lang="en-GB" sz="1800" dirty="0" smtClean="0">
                <a:solidFill>
                  <a:srgbClr val="0070C0"/>
                </a:solidFill>
              </a:rPr>
              <a:t>instructing </a:t>
            </a:r>
            <a:r>
              <a:rPr lang="en-GB" sz="1800" dirty="0">
                <a:solidFill>
                  <a:srgbClr val="0070C0"/>
                </a:solidFill>
              </a:rPr>
              <a:t>him or </a:t>
            </a:r>
            <a:r>
              <a:rPr lang="en-GB" sz="1800" dirty="0" smtClean="0">
                <a:solidFill>
                  <a:srgbClr val="0070C0"/>
                </a:solidFill>
              </a:rPr>
              <a:t>her</a:t>
            </a:r>
          </a:p>
          <a:p>
            <a:pPr marL="685800" lvl="0" indent="-685800">
              <a:buFont typeface="Arial" panose="020B0604020202020204" pitchFamily="34" charset="0"/>
              <a:buChar char="•"/>
            </a:pPr>
            <a:r>
              <a:rPr lang="en-GB" sz="1800" dirty="0" smtClean="0">
                <a:solidFill>
                  <a:srgbClr val="FF0000"/>
                </a:solidFill>
              </a:rPr>
              <a:t>In court NO phone a friend/ no whispering </a:t>
            </a:r>
            <a:endParaRPr lang="en-GB" sz="1800" dirty="0">
              <a:solidFill>
                <a:srgbClr val="FF0000"/>
              </a:solidFill>
            </a:endParaRPr>
          </a:p>
          <a:p>
            <a:pPr marL="685800" indent="-685800">
              <a:buFont typeface="Arial" panose="020B0604020202020204" pitchFamily="34" charset="0"/>
              <a:buChar char="•"/>
            </a:pPr>
            <a:endParaRPr lang="en-GB" sz="1800" dirty="0">
              <a:solidFill>
                <a:srgbClr val="0070C0"/>
              </a:solidFill>
            </a:endParaRPr>
          </a:p>
        </p:txBody>
      </p:sp>
    </p:spTree>
    <p:extLst>
      <p:ext uri="{BB962C8B-B14F-4D97-AF65-F5344CB8AC3E}">
        <p14:creationId xmlns:p14="http://schemas.microsoft.com/office/powerpoint/2010/main" val="41012537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lstStyle/>
          <a:p>
            <a:r>
              <a:rPr lang="en-GB" dirty="0" smtClean="0">
                <a:solidFill>
                  <a:schemeClr val="accent1"/>
                </a:solidFill>
              </a:rPr>
              <a:t>Experts in family cases </a:t>
            </a:r>
            <a:endParaRPr lang="en-GB" dirty="0">
              <a:solidFill>
                <a:schemeClr val="accent1"/>
              </a:solidFill>
            </a:endParaRPr>
          </a:p>
        </p:txBody>
      </p:sp>
      <p:sp>
        <p:nvSpPr>
          <p:cNvPr id="4" name="Text Placeholder 3"/>
          <p:cNvSpPr>
            <a:spLocks noGrp="1"/>
          </p:cNvSpPr>
          <p:nvPr>
            <p:ph type="body" idx="13"/>
          </p:nvPr>
        </p:nvSpPr>
        <p:spPr>
          <a:xfrm>
            <a:off x="406400" y="1166190"/>
            <a:ext cx="12192000" cy="8097079"/>
          </a:xfrm>
          <a:gradFill>
            <a:gsLst>
              <a:gs pos="0">
                <a:srgbClr val="F5FBFD"/>
              </a:gs>
              <a:gs pos="74000">
                <a:srgbClr val="A4D7EE"/>
              </a:gs>
              <a:gs pos="83000">
                <a:srgbClr val="A4D7EE"/>
              </a:gs>
              <a:gs pos="100000">
                <a:srgbClr val="C2E4F4"/>
              </a:gs>
            </a:gsLst>
            <a:lin ang="5400000" scaled="0"/>
          </a:gradFill>
        </p:spPr>
        <p:txBody>
          <a:bodyPr>
            <a:normAutofit/>
          </a:bodyPr>
          <a:lstStyle/>
          <a:p>
            <a:r>
              <a:rPr lang="en-GB" sz="3600" dirty="0" smtClean="0">
                <a:solidFill>
                  <a:schemeClr val="tx1"/>
                </a:solidFill>
              </a:rPr>
              <a:t>Q:</a:t>
            </a:r>
            <a:r>
              <a:rPr lang="en-GB" dirty="0" smtClean="0">
                <a:solidFill>
                  <a:schemeClr val="tx1"/>
                </a:solidFill>
              </a:rPr>
              <a:t> 	</a:t>
            </a:r>
            <a:r>
              <a:rPr lang="en-GB" sz="3600" dirty="0" smtClean="0">
                <a:solidFill>
                  <a:schemeClr val="tx1"/>
                </a:solidFill>
              </a:rPr>
              <a:t>Why is the use </a:t>
            </a:r>
            <a:r>
              <a:rPr lang="en-GB" sz="3600" dirty="0">
                <a:solidFill>
                  <a:schemeClr val="tx1"/>
                </a:solidFill>
              </a:rPr>
              <a:t>of experts in </a:t>
            </a:r>
            <a:r>
              <a:rPr lang="en-GB" sz="3600" dirty="0" smtClean="0">
                <a:solidFill>
                  <a:schemeClr val="tx1"/>
                </a:solidFill>
              </a:rPr>
              <a:t>family </a:t>
            </a:r>
            <a:r>
              <a:rPr lang="en-GB" sz="3600" dirty="0">
                <a:solidFill>
                  <a:schemeClr val="tx1"/>
                </a:solidFill>
              </a:rPr>
              <a:t>cases </a:t>
            </a:r>
            <a:r>
              <a:rPr lang="en-GB" sz="3600" dirty="0" smtClean="0">
                <a:solidFill>
                  <a:schemeClr val="tx1"/>
                </a:solidFill>
              </a:rPr>
              <a:t>		so different </a:t>
            </a:r>
            <a:r>
              <a:rPr lang="en-GB" sz="3600" dirty="0">
                <a:solidFill>
                  <a:schemeClr val="tx1"/>
                </a:solidFill>
              </a:rPr>
              <a:t>to </a:t>
            </a:r>
            <a:r>
              <a:rPr lang="en-GB" sz="3600" dirty="0" smtClean="0">
                <a:solidFill>
                  <a:schemeClr val="tx1"/>
                </a:solidFill>
              </a:rPr>
              <a:t>in crime? </a:t>
            </a:r>
          </a:p>
          <a:p>
            <a:r>
              <a:rPr lang="en-GB" sz="3600" dirty="0">
                <a:solidFill>
                  <a:schemeClr val="tx1"/>
                </a:solidFill>
              </a:rPr>
              <a:t>A 	</a:t>
            </a:r>
            <a:r>
              <a:rPr lang="en-GB" sz="3600" dirty="0" smtClean="0">
                <a:solidFill>
                  <a:schemeClr val="tx1"/>
                </a:solidFill>
              </a:rPr>
              <a:t>	</a:t>
            </a:r>
            <a:r>
              <a:rPr lang="en-GB" sz="4800" dirty="0" smtClean="0">
                <a:solidFill>
                  <a:srgbClr val="FF0000"/>
                </a:solidFill>
              </a:rPr>
              <a:t>Welfare </a:t>
            </a:r>
            <a:r>
              <a:rPr lang="en-GB" sz="4800" dirty="0">
                <a:solidFill>
                  <a:srgbClr val="FF0000"/>
                </a:solidFill>
              </a:rPr>
              <a:t>of the child 						</a:t>
            </a:r>
            <a:r>
              <a:rPr lang="en-GB" sz="4800" dirty="0" smtClean="0">
                <a:solidFill>
                  <a:srgbClr val="FF0000"/>
                </a:solidFill>
              </a:rPr>
              <a:t>				paramount</a:t>
            </a:r>
            <a:endParaRPr lang="en-GB" dirty="0">
              <a:solidFill>
                <a:schemeClr val="tx1"/>
              </a:solidFill>
            </a:endParaRPr>
          </a:p>
          <a:p>
            <a:r>
              <a:rPr lang="en-GB" sz="3600" dirty="0" smtClean="0">
                <a:solidFill>
                  <a:schemeClr val="tx1"/>
                </a:solidFill>
              </a:rPr>
              <a:t>Q:		What is the </a:t>
            </a:r>
            <a:r>
              <a:rPr lang="en-GB" sz="3600" dirty="0">
                <a:solidFill>
                  <a:schemeClr val="tx1"/>
                </a:solidFill>
              </a:rPr>
              <a:t>duties of </a:t>
            </a:r>
            <a:r>
              <a:rPr lang="en-GB" sz="3600" dirty="0" smtClean="0">
                <a:solidFill>
                  <a:schemeClr val="tx1"/>
                </a:solidFill>
              </a:rPr>
              <a:t>an experts in 					family cases ?</a:t>
            </a:r>
          </a:p>
          <a:p>
            <a:r>
              <a:rPr lang="en-GB" sz="4800" dirty="0" smtClean="0">
                <a:solidFill>
                  <a:srgbClr val="FF0000"/>
                </a:solidFill>
              </a:rPr>
              <a:t>A		duty to the court, not a 								party </a:t>
            </a:r>
          </a:p>
          <a:p>
            <a:r>
              <a:rPr lang="en-GB" sz="4800" dirty="0" smtClean="0">
                <a:solidFill>
                  <a:srgbClr val="0070C0"/>
                </a:solidFill>
              </a:rPr>
              <a:t>Now for q 3: why do we need experts when we have medics? </a:t>
            </a:r>
            <a:endParaRPr lang="en-GB" sz="4800" dirty="0">
              <a:solidFill>
                <a:srgbClr val="0070C0"/>
              </a:solidFill>
            </a:endParaRPr>
          </a:p>
        </p:txBody>
      </p:sp>
    </p:spTree>
    <p:extLst>
      <p:ext uri="{BB962C8B-B14F-4D97-AF65-F5344CB8AC3E}">
        <p14:creationId xmlns:p14="http://schemas.microsoft.com/office/powerpoint/2010/main" val="2940060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normAutofit/>
          </a:bodyPr>
          <a:lstStyle/>
          <a:p>
            <a:r>
              <a:rPr lang="en-GB" dirty="0" smtClean="0">
                <a:solidFill>
                  <a:srgbClr val="FFFF00"/>
                </a:solidFill>
              </a:rPr>
              <a:t>Why do we need experts when we have excellent medics? </a:t>
            </a:r>
            <a:endParaRPr lang="en-GB" dirty="0">
              <a:solidFill>
                <a:srgbClr val="FFFF00"/>
              </a:solidFill>
            </a:endParaRPr>
          </a:p>
        </p:txBody>
      </p:sp>
      <p:sp>
        <p:nvSpPr>
          <p:cNvPr id="4" name="Text Placeholder 3"/>
          <p:cNvSpPr>
            <a:spLocks noGrp="1"/>
          </p:cNvSpPr>
          <p:nvPr>
            <p:ph type="body" idx="13"/>
          </p:nvPr>
        </p:nvSpPr>
        <p:spPr>
          <a:xfrm>
            <a:off x="406400" y="1331259"/>
            <a:ext cx="12192000" cy="7520641"/>
          </a:xfrm>
          <a:blipFill>
            <a:blip r:embed="rId2"/>
            <a:tile tx="0" ty="0" sx="100000" sy="100000" flip="none" algn="tl"/>
          </a:blipFill>
        </p:spPr>
        <p:txBody>
          <a:bodyPr>
            <a:normAutofit fontScale="92500" lnSpcReduction="10000"/>
          </a:bodyPr>
          <a:lstStyle/>
          <a:p>
            <a:endParaRPr lang="en-GB" sz="2800" dirty="0" smtClean="0">
              <a:solidFill>
                <a:schemeClr val="bg1"/>
              </a:solidFill>
            </a:endParaRPr>
          </a:p>
          <a:p>
            <a:r>
              <a:rPr lang="en-GB" sz="2800" dirty="0" smtClean="0">
                <a:solidFill>
                  <a:schemeClr val="bg1"/>
                </a:solidFill>
              </a:rPr>
              <a:t>Treating </a:t>
            </a:r>
            <a:r>
              <a:rPr lang="en-GB" sz="2800" dirty="0">
                <a:solidFill>
                  <a:schemeClr val="bg1"/>
                </a:solidFill>
              </a:rPr>
              <a:t>medics form opinions in less than ideal circumstances </a:t>
            </a:r>
            <a:endParaRPr lang="en-GB" sz="2800" dirty="0" smtClean="0">
              <a:solidFill>
                <a:schemeClr val="bg1"/>
              </a:solidFill>
            </a:endParaRPr>
          </a:p>
          <a:p>
            <a:r>
              <a:rPr lang="en-GB" sz="2800" dirty="0" smtClean="0">
                <a:solidFill>
                  <a:schemeClr val="bg1"/>
                </a:solidFill>
              </a:rPr>
              <a:t>because </a:t>
            </a:r>
            <a:r>
              <a:rPr lang="en-GB" sz="2800" dirty="0">
                <a:solidFill>
                  <a:schemeClr val="bg1"/>
                </a:solidFill>
              </a:rPr>
              <a:t>timely medical analysis and intervention is the clinical imperative. </a:t>
            </a:r>
            <a:endParaRPr lang="en-GB" sz="2800" dirty="0" smtClean="0">
              <a:solidFill>
                <a:schemeClr val="bg1"/>
              </a:solidFill>
            </a:endParaRPr>
          </a:p>
          <a:p>
            <a:r>
              <a:rPr lang="en-GB" sz="2800" i="1" dirty="0">
                <a:solidFill>
                  <a:srgbClr val="0070C0"/>
                </a:solidFill>
              </a:rPr>
              <a:t>there was a clear distinction to be drawn between a medical decision as to what was clinically required for a child’s treatment and a forensic decision about what was necessary to ensure a proper determination of an issue</a:t>
            </a:r>
            <a:r>
              <a:rPr lang="en-GB" sz="2800" i="1" dirty="0" smtClean="0">
                <a:solidFill>
                  <a:srgbClr val="0070C0"/>
                </a:solidFill>
              </a:rPr>
              <a:t>”</a:t>
            </a:r>
          </a:p>
          <a:p>
            <a:r>
              <a:rPr lang="en-GB" sz="1700" i="1" dirty="0" smtClean="0">
                <a:solidFill>
                  <a:srgbClr val="0070C0"/>
                </a:solidFill>
              </a:rPr>
              <a:t>					Per Thorpe J ; </a:t>
            </a:r>
            <a:r>
              <a:rPr lang="en-GB" sz="1700" dirty="0" smtClean="0">
                <a:solidFill>
                  <a:srgbClr val="0070C0"/>
                </a:solidFill>
              </a:rPr>
              <a:t>O-M, GM ( and KM) v the local authority ( 2009) EWCA civ 1405 </a:t>
            </a:r>
          </a:p>
          <a:p>
            <a:r>
              <a:rPr lang="en-GB" sz="2800" dirty="0" smtClean="0">
                <a:solidFill>
                  <a:schemeClr val="bg1"/>
                </a:solidFill>
              </a:rPr>
              <a:t>The </a:t>
            </a:r>
            <a:r>
              <a:rPr lang="en-GB" sz="2800" dirty="0">
                <a:solidFill>
                  <a:schemeClr val="bg1"/>
                </a:solidFill>
              </a:rPr>
              <a:t>hospital </a:t>
            </a:r>
            <a:r>
              <a:rPr lang="en-GB" sz="2800" dirty="0" smtClean="0">
                <a:solidFill>
                  <a:schemeClr val="bg1"/>
                </a:solidFill>
              </a:rPr>
              <a:t>is </a:t>
            </a:r>
            <a:r>
              <a:rPr lang="en-GB" sz="2800" dirty="0">
                <a:solidFill>
                  <a:schemeClr val="bg1"/>
                </a:solidFill>
              </a:rPr>
              <a:t>not immune from suspicions being aired between stressed colleagues as soon as Non Accidental Injury </a:t>
            </a:r>
            <a:r>
              <a:rPr lang="en-GB" sz="2800" dirty="0" smtClean="0">
                <a:solidFill>
                  <a:schemeClr val="bg1"/>
                </a:solidFill>
              </a:rPr>
              <a:t>is </a:t>
            </a:r>
            <a:r>
              <a:rPr lang="en-GB" sz="2800" dirty="0">
                <a:solidFill>
                  <a:schemeClr val="bg1"/>
                </a:solidFill>
              </a:rPr>
              <a:t>raised as a possible cause. </a:t>
            </a:r>
            <a:endParaRPr lang="en-GB" sz="2800" dirty="0" smtClean="0">
              <a:solidFill>
                <a:schemeClr val="bg1"/>
              </a:solidFill>
            </a:endParaRPr>
          </a:p>
          <a:p>
            <a:r>
              <a:rPr lang="en-GB" sz="2800" dirty="0" smtClean="0">
                <a:solidFill>
                  <a:schemeClr val="bg1"/>
                </a:solidFill>
              </a:rPr>
              <a:t>Corridor </a:t>
            </a:r>
            <a:r>
              <a:rPr lang="en-GB" sz="2800" dirty="0">
                <a:solidFill>
                  <a:schemeClr val="bg1"/>
                </a:solidFill>
              </a:rPr>
              <a:t>discussions inevitably take place (unrecorded</a:t>
            </a:r>
            <a:r>
              <a:rPr lang="en-GB" sz="2800" dirty="0" smtClean="0">
                <a:solidFill>
                  <a:schemeClr val="bg1"/>
                </a:solidFill>
              </a:rPr>
              <a:t>)</a:t>
            </a:r>
          </a:p>
          <a:p>
            <a:r>
              <a:rPr lang="en-GB" sz="2800" dirty="0" smtClean="0">
                <a:solidFill>
                  <a:schemeClr val="bg1"/>
                </a:solidFill>
              </a:rPr>
              <a:t>opinions </a:t>
            </a:r>
            <a:r>
              <a:rPr lang="en-GB" sz="2800" dirty="0">
                <a:solidFill>
                  <a:schemeClr val="bg1"/>
                </a:solidFill>
              </a:rPr>
              <a:t>are formed as evidence is emerging and facts are unclear. </a:t>
            </a:r>
          </a:p>
          <a:p>
            <a:r>
              <a:rPr lang="en-GB" sz="2800" dirty="0" smtClean="0">
                <a:solidFill>
                  <a:schemeClr val="bg1"/>
                </a:solidFill>
              </a:rPr>
              <a:t>if </a:t>
            </a:r>
            <a:r>
              <a:rPr lang="en-GB" sz="2800" dirty="0">
                <a:solidFill>
                  <a:schemeClr val="bg1"/>
                </a:solidFill>
              </a:rPr>
              <a:t>their evidence is put before a Court by a LA it is likely to be because they have decided that injuries have been inflicted</a:t>
            </a:r>
            <a:r>
              <a:rPr lang="en-GB" sz="2800" i="1" u="sng" dirty="0">
                <a:solidFill>
                  <a:schemeClr val="bg1"/>
                </a:solidFill>
              </a:rPr>
              <a:t>.</a:t>
            </a:r>
            <a:endParaRPr lang="en-GB" sz="2800" dirty="0">
              <a:solidFill>
                <a:schemeClr val="bg1"/>
              </a:solidFill>
            </a:endParaRPr>
          </a:p>
          <a:p>
            <a:endParaRPr lang="en-GB" sz="2800" dirty="0" smtClean="0">
              <a:solidFill>
                <a:schemeClr val="bg1"/>
              </a:solidFill>
            </a:endParaRPr>
          </a:p>
        </p:txBody>
      </p:sp>
    </p:spTree>
    <p:extLst>
      <p:ext uri="{BB962C8B-B14F-4D97-AF65-F5344CB8AC3E}">
        <p14:creationId xmlns:p14="http://schemas.microsoft.com/office/powerpoint/2010/main" val="415253460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 name="PlaceholderImage.png"/>
          <p:cNvPicPr>
            <a:picLocks noGrp="1" noChangeAspect="1"/>
          </p:cNvPicPr>
          <p:nvPr>
            <p:ph type="pic" idx="13"/>
          </p:nvPr>
        </p:nvPicPr>
        <p:blipFill>
          <a:blip r:embed="rId2">
            <a:extLst/>
          </a:blip>
          <a:stretch>
            <a:fillRect/>
          </a:stretch>
        </p:blipFill>
        <p:spPr>
          <a:xfrm>
            <a:off x="3046016" y="1348408"/>
            <a:ext cx="5486401" cy="7797801"/>
          </a:xfrm>
          <a:prstGeom prst="rect">
            <a:avLst/>
          </a:prstGeom>
        </p:spPr>
      </p:pic>
      <p:pic>
        <p:nvPicPr>
          <p:cNvPr id="216" name="image4.png"/>
          <p:cNvPicPr>
            <a:picLocks noChangeAspect="1"/>
          </p:cNvPicPr>
          <p:nvPr/>
        </p:nvPicPr>
        <p:blipFill>
          <a:blip r:embed="rId3">
            <a:extLst/>
          </a:blip>
          <a:stretch>
            <a:fillRect/>
          </a:stretch>
        </p:blipFill>
        <p:spPr>
          <a:xfrm>
            <a:off x="3061855" y="196280"/>
            <a:ext cx="7128793" cy="9273183"/>
          </a:xfrm>
          <a:prstGeom prst="rect">
            <a:avLst/>
          </a:prstGeom>
          <a:ln w="12700">
            <a:miter lim="400000"/>
          </a:ln>
        </p:spPr>
      </p:pic>
    </p:spTree>
    <p:extLst>
      <p:ext uri="{BB962C8B-B14F-4D97-AF65-F5344CB8AC3E}">
        <p14:creationId xmlns:p14="http://schemas.microsoft.com/office/powerpoint/2010/main" val="3827282799"/>
      </p:ext>
    </p:extLst>
  </p:cSld>
  <p:clrMapOvr>
    <a:masterClrMapping/>
  </p:clrMapOvr>
  <p:transition spd="med"/>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44" name="Shape 244"/>
          <p:cNvSpPr>
            <a:spLocks noGrp="1"/>
          </p:cNvSpPr>
          <p:nvPr>
            <p:ph type="body" sz="quarter" idx="1"/>
          </p:nvPr>
        </p:nvSpPr>
        <p:spPr>
          <a:xfrm>
            <a:off x="329699" y="1392951"/>
            <a:ext cx="11862301" cy="671964"/>
          </a:xfrm>
          <a:prstGeom prst="rect">
            <a:avLst/>
          </a:prstGeom>
        </p:spPr>
        <p:txBody>
          <a:bodyPr>
            <a:normAutofit/>
          </a:bodyPr>
          <a:lstStyle>
            <a:lvl1pPr defTabSz="320039">
              <a:defRPr sz="2590" u="sng" spc="107"/>
            </a:lvl1pPr>
          </a:lstStyle>
          <a:p>
            <a:r>
              <a:rPr lang="en-GB" dirty="0" smtClean="0">
                <a:solidFill>
                  <a:srgbClr val="FF0000"/>
                </a:solidFill>
              </a:rPr>
              <a:t>What the trial evidence unearthed : cross examination </a:t>
            </a:r>
            <a:r>
              <a:rPr dirty="0" smtClean="0"/>
              <a:t>  </a:t>
            </a:r>
            <a:endParaRPr dirty="0"/>
          </a:p>
        </p:txBody>
      </p:sp>
      <p:sp>
        <p:nvSpPr>
          <p:cNvPr id="245" name="Shape 245"/>
          <p:cNvSpPr>
            <a:spLocks noGrp="1"/>
          </p:cNvSpPr>
          <p:nvPr>
            <p:ph type="body" idx="13"/>
          </p:nvPr>
        </p:nvSpPr>
        <p:spPr>
          <a:xfrm>
            <a:off x="357980" y="2186248"/>
            <a:ext cx="12288840" cy="7475040"/>
          </a:xfrm>
          <a:prstGeom prst="rect">
            <a:avLst/>
          </a:prstGeom>
          <a:solidFill>
            <a:srgbClr val="0070C0"/>
          </a:solidFill>
          <a:extLst>
            <a:ext uri="{C572A759-6A51-4108-AA02-DFA0A04FC94B}">
              <ma14:wrappingTextBoxFlag xmlns:ma14="http://schemas.microsoft.com/office/mac/drawingml/2011/main" xmlns="" val="1"/>
            </a:ext>
          </a:extLst>
        </p:spPr>
        <p:txBody>
          <a:bodyPr>
            <a:normAutofit lnSpcReduction="10000"/>
          </a:bodyPr>
          <a:lstStyle/>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dirty="0" smtClean="0">
                <a:solidFill>
                  <a:schemeClr val="bg1"/>
                </a:solidFill>
              </a:rPr>
              <a:t>CCTV:  	bus and UCL: alert / with intermittent seizure activity</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dirty="0" smtClean="0">
                <a:solidFill>
                  <a:schemeClr val="bg1"/>
                </a:solidFill>
              </a:rPr>
              <a:t>Nurses: 	GCS ‘A’+  ‘alert’ upon reception. His seizures increased</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dirty="0" smtClean="0">
                <a:solidFill>
                  <a:schemeClr val="bg1"/>
                </a:solidFill>
              </a:rPr>
              <a:t>The records : </a:t>
            </a:r>
            <a:r>
              <a:rPr sz="2000" dirty="0" err="1" smtClean="0">
                <a:solidFill>
                  <a:schemeClr val="bg1"/>
                </a:solidFill>
              </a:rPr>
              <a:t>intubat</a:t>
            </a:r>
            <a:r>
              <a:rPr lang="en-GB" sz="2000" dirty="0" smtClean="0">
                <a:solidFill>
                  <a:schemeClr val="bg1"/>
                </a:solidFill>
              </a:rPr>
              <a:t>ion to decide if surgery needed  - </a:t>
            </a:r>
            <a:r>
              <a:rPr lang="en-GB" sz="2000" cap="none" dirty="0" smtClean="0">
                <a:solidFill>
                  <a:schemeClr val="bg1"/>
                </a:solidFill>
                <a:sym typeface="Helvetica"/>
              </a:rPr>
              <a:t>tube wrongly </a:t>
            </a:r>
            <a:r>
              <a:rPr lang="en-GB" sz="2000" cap="none" dirty="0">
                <a:solidFill>
                  <a:schemeClr val="bg1"/>
                </a:solidFill>
                <a:sym typeface="Helvetica"/>
              </a:rPr>
              <a:t>placed </a:t>
            </a:r>
            <a:r>
              <a:rPr lang="en-GB" sz="2000" cap="none" dirty="0" smtClean="0">
                <a:solidFill>
                  <a:schemeClr val="bg1"/>
                </a:solidFill>
                <a:sym typeface="Helvetica"/>
              </a:rPr>
              <a:t>, a lung collapses, 20 min . </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smtClean="0">
                <a:solidFill>
                  <a:schemeClr val="bg1"/>
                </a:solidFill>
                <a:sym typeface="Helvetica"/>
              </a:rPr>
              <a:t>The sats charts : CO2 levels had risen to dangerous levels</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dirty="0" smtClean="0">
                <a:solidFill>
                  <a:schemeClr val="bg1"/>
                </a:solidFill>
              </a:rPr>
              <a:t>The med charts :S</a:t>
            </a:r>
            <a:r>
              <a:rPr sz="2000" dirty="0" smtClean="0">
                <a:solidFill>
                  <a:schemeClr val="bg1"/>
                </a:solidFill>
              </a:rPr>
              <a:t>seizure med</a:t>
            </a:r>
            <a:r>
              <a:rPr lang="en-GB" sz="2000" dirty="0" smtClean="0">
                <a:solidFill>
                  <a:schemeClr val="bg1"/>
                </a:solidFill>
              </a:rPr>
              <a:t>s were d</a:t>
            </a:r>
            <a:r>
              <a:rPr sz="2000" dirty="0" err="1" smtClean="0">
                <a:solidFill>
                  <a:schemeClr val="bg1"/>
                </a:solidFill>
              </a:rPr>
              <a:t>rawn</a:t>
            </a:r>
            <a:r>
              <a:rPr sz="2000" dirty="0" smtClean="0">
                <a:solidFill>
                  <a:schemeClr val="bg1"/>
                </a:solidFill>
              </a:rPr>
              <a:t> </a:t>
            </a:r>
            <a:r>
              <a:rPr sz="2000" dirty="0">
                <a:solidFill>
                  <a:schemeClr val="bg1"/>
                </a:solidFill>
              </a:rPr>
              <a:t>but not administered </a:t>
            </a:r>
            <a:endParaRPr lang="en-GB" sz="2000" dirty="0" smtClean="0">
              <a:solidFill>
                <a:schemeClr val="bg1"/>
              </a:solidFill>
            </a:endParaRP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smtClean="0">
                <a:solidFill>
                  <a:schemeClr val="bg1"/>
                </a:solidFill>
                <a:sym typeface="Helvetica"/>
              </a:rPr>
              <a:t>The </a:t>
            </a:r>
            <a:r>
              <a:rPr lang="en-GB" sz="2000" cap="none" dirty="0">
                <a:solidFill>
                  <a:schemeClr val="bg1"/>
                </a:solidFill>
                <a:sym typeface="Helvetica"/>
              </a:rPr>
              <a:t>grey hole : Jayden was moved between different imaging departments </a:t>
            </a:r>
            <a:r>
              <a:rPr lang="en-GB" sz="2000" cap="none" dirty="0" smtClean="0">
                <a:solidFill>
                  <a:schemeClr val="bg1"/>
                </a:solidFill>
                <a:sym typeface="Helvetica"/>
              </a:rPr>
              <a:t>investigating </a:t>
            </a:r>
            <a:r>
              <a:rPr lang="en-GB" sz="2000" cap="none" dirty="0">
                <a:solidFill>
                  <a:schemeClr val="bg1"/>
                </a:solidFill>
                <a:sym typeface="Helvetica"/>
              </a:rPr>
              <a:t>NAI after a skull fracture was detected </a:t>
            </a:r>
            <a:r>
              <a:rPr lang="en-GB" sz="2000" cap="none" dirty="0" smtClean="0">
                <a:solidFill>
                  <a:schemeClr val="bg1"/>
                </a:solidFill>
                <a:sym typeface="Helvetica"/>
              </a:rPr>
              <a:t>. 30 min absence </a:t>
            </a:r>
            <a:r>
              <a:rPr lang="en-GB" sz="2000" cap="none" dirty="0">
                <a:solidFill>
                  <a:schemeClr val="bg1"/>
                </a:solidFill>
                <a:sym typeface="Helvetica"/>
              </a:rPr>
              <a:t>from paediatric care became 4 hours  </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a:solidFill>
                  <a:schemeClr val="bg1"/>
                </a:solidFill>
                <a:sym typeface="Helvetica"/>
              </a:rPr>
              <a:t>The missing 4 hours at UCLH: ‘suboptimal care’ : </a:t>
            </a:r>
            <a:endParaRPr lang="en-GB" sz="2000" cap="none" dirty="0" smtClean="0">
              <a:solidFill>
                <a:schemeClr val="bg1"/>
              </a:solidFill>
              <a:sym typeface="Helvetica"/>
            </a:endParaRP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smtClean="0">
                <a:solidFill>
                  <a:schemeClr val="bg1"/>
                </a:solidFill>
                <a:sym typeface="Helvetica"/>
              </a:rPr>
              <a:t>GOSH : Jayden’s </a:t>
            </a:r>
            <a:r>
              <a:rPr lang="en-GB" sz="2000" cap="none" dirty="0">
                <a:solidFill>
                  <a:schemeClr val="bg1"/>
                </a:solidFill>
                <a:sym typeface="Helvetica"/>
              </a:rPr>
              <a:t>condition was irrecoverable. </a:t>
            </a:r>
            <a:r>
              <a:rPr lang="en-GB" sz="2000" cap="none" dirty="0" smtClean="0">
                <a:solidFill>
                  <a:schemeClr val="bg1"/>
                </a:solidFill>
                <a:sym typeface="Helvetica"/>
              </a:rPr>
              <a:t>His brain was effectively dead , eye examination </a:t>
            </a:r>
            <a:endParaRPr lang="en-GB" sz="2000" cap="none" dirty="0">
              <a:solidFill>
                <a:schemeClr val="bg1"/>
              </a:solidFill>
              <a:sym typeface="Helvetica"/>
            </a:endParaRP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dirty="0" smtClean="0">
                <a:solidFill>
                  <a:schemeClr val="bg1"/>
                </a:solidFill>
              </a:rPr>
              <a:t>GOSH formed a clear view Jayden was a victim of NAHI: they did so without knowledge of what had occurred at UCL</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a:solidFill>
                  <a:schemeClr val="bg1"/>
                </a:solidFill>
                <a:sym typeface="Helvetica"/>
              </a:rPr>
              <a:t>Haemorrhage around the </a:t>
            </a:r>
            <a:r>
              <a:rPr lang="en-GB" sz="2000" cap="none" dirty="0" smtClean="0">
                <a:solidFill>
                  <a:schemeClr val="bg1"/>
                </a:solidFill>
                <a:sym typeface="Helvetica"/>
              </a:rPr>
              <a:t>skull </a:t>
            </a:r>
            <a:r>
              <a:rPr lang="en-GB" sz="2000" cap="none" dirty="0">
                <a:solidFill>
                  <a:schemeClr val="bg1"/>
                </a:solidFill>
                <a:sym typeface="Helvetica"/>
              </a:rPr>
              <a:t>fracture </a:t>
            </a:r>
            <a:r>
              <a:rPr lang="en-GB" sz="2000" cap="none" dirty="0" smtClean="0">
                <a:solidFill>
                  <a:schemeClr val="bg1"/>
                </a:solidFill>
                <a:sym typeface="Helvetica"/>
              </a:rPr>
              <a:t>timed to within </a:t>
            </a:r>
            <a:r>
              <a:rPr lang="en-GB" sz="2000" cap="none" dirty="0">
                <a:solidFill>
                  <a:schemeClr val="bg1"/>
                </a:solidFill>
                <a:sym typeface="Helvetica"/>
              </a:rPr>
              <a:t>24 hours of death, </a:t>
            </a:r>
            <a:r>
              <a:rPr lang="en-GB" sz="2000" cap="none" dirty="0" smtClean="0">
                <a:solidFill>
                  <a:schemeClr val="bg1"/>
                </a:solidFill>
                <a:sym typeface="Helvetica"/>
              </a:rPr>
              <a:t>Jayden on </a:t>
            </a:r>
            <a:r>
              <a:rPr lang="en-GB" sz="2000" cap="none" dirty="0">
                <a:solidFill>
                  <a:schemeClr val="bg1"/>
                </a:solidFill>
                <a:sym typeface="Helvetica"/>
              </a:rPr>
              <a:t>intensive care at GOSH and denied contact with his family. </a:t>
            </a:r>
            <a:r>
              <a:rPr lang="en-GB" sz="2000" cap="none" dirty="0" smtClean="0">
                <a:solidFill>
                  <a:schemeClr val="bg1"/>
                </a:solidFill>
                <a:sym typeface="Helvetica"/>
              </a:rPr>
              <a:t>‘ a very fragile child’</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smtClean="0">
                <a:solidFill>
                  <a:schemeClr val="bg1"/>
                </a:solidFill>
                <a:sym typeface="Helvetica"/>
              </a:rPr>
              <a:t>Radiological evidence of rickets missed / dismissed </a:t>
            </a: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r>
              <a:rPr lang="en-GB" sz="2000" cap="none" dirty="0">
                <a:solidFill>
                  <a:schemeClr val="bg1"/>
                </a:solidFill>
                <a:sym typeface="Helvetica"/>
              </a:rPr>
              <a:t>Jayden’s rickets as ‘moderate to severe’ by Dr Scheimberg was agreed by Professor </a:t>
            </a:r>
            <a:r>
              <a:rPr lang="en-GB" sz="2000" cap="none" dirty="0" smtClean="0">
                <a:solidFill>
                  <a:schemeClr val="bg1"/>
                </a:solidFill>
                <a:sym typeface="Helvetica"/>
              </a:rPr>
              <a:t>Malcolm who had only seen one case of rickets as severe as Jayden's in the 1970’s</a:t>
            </a:r>
            <a:endParaRPr lang="en-GB" sz="1600" cap="none" dirty="0">
              <a:solidFill>
                <a:schemeClr val="bg1"/>
              </a:solidFill>
              <a:sym typeface="Helvetica"/>
            </a:endParaRP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endParaRPr lang="en-GB" sz="2000" b="0" cap="none" dirty="0" smtClean="0">
              <a:solidFill>
                <a:srgbClr val="DDDDDD"/>
              </a:solidFill>
              <a:sym typeface="Helvetica"/>
            </a:endParaRP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endParaRPr lang="en-GB" sz="1600" b="0" cap="none" dirty="0">
              <a:solidFill>
                <a:srgbClr val="DDDDDD"/>
              </a:solidFill>
              <a:sym typeface="Helvetica"/>
            </a:endParaRPr>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endParaRPr lang="en-GB" sz="2000" dirty="0" smtClean="0"/>
          </a:p>
          <a:p>
            <a:pPr marL="293370" indent="-293370" defTabSz="385572">
              <a:lnSpc>
                <a:spcPct val="100000"/>
              </a:lnSpc>
              <a:spcBef>
                <a:spcPts val="1800"/>
              </a:spcBef>
              <a:buClr>
                <a:srgbClr val="39A3D5"/>
              </a:buClr>
              <a:buSzPct val="104999"/>
              <a:buFont typeface="Avenir Next"/>
              <a:buChar char="‣"/>
              <a:defRPr sz="2244" b="0" cap="none">
                <a:solidFill>
                  <a:srgbClr val="DDDDDD"/>
                </a:solidFill>
                <a:latin typeface="+mj-lt"/>
                <a:ea typeface="+mj-ea"/>
                <a:cs typeface="+mj-cs"/>
                <a:sym typeface="Helvetica"/>
              </a:defRPr>
            </a:pPr>
            <a:endParaRPr sz="2000" dirty="0"/>
          </a:p>
        </p:txBody>
      </p:sp>
      <p:sp>
        <p:nvSpPr>
          <p:cNvPr id="246" name="Shape 246"/>
          <p:cNvSpPr/>
          <p:nvPr/>
        </p:nvSpPr>
        <p:spPr>
          <a:xfrm>
            <a:off x="453762" y="512775"/>
            <a:ext cx="8802090" cy="3857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dirty="0">
                <a:solidFill>
                  <a:schemeClr val="bg1"/>
                </a:solidFill>
              </a:rPr>
              <a:t>Crime &amp; punishment # 2: when legal worlds collide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pic>
        <p:nvPicPr>
          <p:cNvPr id="256" name="image5.png"/>
          <p:cNvPicPr>
            <a:picLocks noChangeAspect="1"/>
          </p:cNvPicPr>
          <p:nvPr/>
        </p:nvPicPr>
        <p:blipFill>
          <a:blip r:embed="rId2">
            <a:extLst/>
          </a:blip>
          <a:stretch>
            <a:fillRect/>
          </a:stretch>
        </p:blipFill>
        <p:spPr>
          <a:xfrm>
            <a:off x="2759189" y="248357"/>
            <a:ext cx="7295297" cy="8331200"/>
          </a:xfrm>
          <a:prstGeom prst="rect">
            <a:avLst/>
          </a:prstGeom>
          <a:ln w="12700">
            <a:miter lim="400000"/>
          </a:ln>
        </p:spPr>
      </p:pic>
      <p:sp>
        <p:nvSpPr>
          <p:cNvPr id="2" name="Rectangle 1"/>
          <p:cNvSpPr/>
          <p:nvPr/>
        </p:nvSpPr>
        <p:spPr>
          <a:xfrm>
            <a:off x="2759189" y="8661892"/>
            <a:ext cx="6502400" cy="707886"/>
          </a:xfrm>
          <a:prstGeom prst="rect">
            <a:avLst/>
          </a:prstGeom>
        </p:spPr>
        <p:txBody>
          <a:bodyPr>
            <a:spAutoFit/>
          </a:bodyPr>
          <a:lstStyle/>
          <a:p>
            <a:r>
              <a:rPr lang="en-GB" dirty="0"/>
              <a:t>http://i.dailymail.co.uk/i/pix/2012/0</a:t>
            </a:r>
            <a:r>
              <a:rPr lang="en-GB" dirty="0">
                <a:solidFill>
                  <a:srgbClr val="FF0000"/>
                </a:solidFill>
              </a:rPr>
              <a:t>4/24/article-2134226-12AD3B78000005DC-7</a:t>
            </a:r>
            <a:r>
              <a:rPr lang="en-GB" dirty="0"/>
              <a:t>3_634x838.jpg</a:t>
            </a:r>
          </a:p>
        </p:txBody>
      </p:sp>
    </p:spTree>
    <p:extLst>
      <p:ext uri="{BB962C8B-B14F-4D97-AF65-F5344CB8AC3E}">
        <p14:creationId xmlns:p14="http://schemas.microsoft.com/office/powerpoint/2010/main" val="3821757836"/>
      </p:ext>
    </p:extLst>
  </p:cSld>
  <p:clrMapOvr>
    <a:masterClrMapping/>
  </p:clrMapOvr>
  <p:transition spd="med"/>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body" sz="quarter" idx="1"/>
          </p:nvPr>
        </p:nvSpPr>
        <p:spPr>
          <a:xfrm>
            <a:off x="498441" y="1331590"/>
            <a:ext cx="11176001" cy="733325"/>
          </a:xfrm>
          <a:prstGeom prst="rect">
            <a:avLst/>
          </a:prstGeom>
        </p:spPr>
        <p:txBody>
          <a:bodyPr/>
          <a:lstStyle>
            <a:lvl1pPr defTabSz="406908">
              <a:defRPr sz="3115" u="sng" spc="129"/>
            </a:lvl1pPr>
          </a:lstStyle>
          <a:p>
            <a:r>
              <a:rPr dirty="0">
                <a:solidFill>
                  <a:srgbClr val="FFC000"/>
                </a:solidFill>
              </a:rPr>
              <a:t>The need to learn and challenge and debate</a:t>
            </a:r>
          </a:p>
        </p:txBody>
      </p:sp>
      <p:sp>
        <p:nvSpPr>
          <p:cNvPr id="287" name="Shape 287"/>
          <p:cNvSpPr>
            <a:spLocks noGrp="1"/>
          </p:cNvSpPr>
          <p:nvPr>
            <p:ph type="body" idx="13"/>
          </p:nvPr>
        </p:nvSpPr>
        <p:spPr>
          <a:xfrm>
            <a:off x="406399" y="2259433"/>
            <a:ext cx="12192001" cy="7359477"/>
          </a:xfrm>
          <a:prstGeom prst="rect">
            <a:avLst/>
          </a:prstGeom>
          <a:extLst>
            <a:ext uri="{C572A759-6A51-4108-AA02-DFA0A04FC94B}">
              <ma14:wrappingTextBoxFlag xmlns:ma14="http://schemas.microsoft.com/office/mac/drawingml/2011/main" xmlns="" val="1"/>
            </a:ext>
          </a:extLst>
        </p:spPr>
        <p:txBody>
          <a:bodyPr>
            <a:normAutofit/>
          </a:bodyPr>
          <a:lstStyle/>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dirty="0"/>
              <a:t>In cases </a:t>
            </a:r>
            <a:r>
              <a:rPr lang="en-GB" dirty="0" smtClean="0"/>
              <a:t>involving allegations of shaking we have </a:t>
            </a:r>
            <a:r>
              <a:rPr dirty="0" smtClean="0"/>
              <a:t>a </a:t>
            </a:r>
            <a:r>
              <a:rPr dirty="0">
                <a:solidFill>
                  <a:srgbClr val="00B050"/>
                </a:solidFill>
              </a:rPr>
              <a:t>small pool of </a:t>
            </a:r>
            <a:r>
              <a:rPr lang="en-GB" dirty="0" smtClean="0">
                <a:solidFill>
                  <a:srgbClr val="00B050"/>
                </a:solidFill>
              </a:rPr>
              <a:t>willing and </a:t>
            </a:r>
            <a:r>
              <a:rPr dirty="0" smtClean="0">
                <a:solidFill>
                  <a:srgbClr val="00B050"/>
                </a:solidFill>
              </a:rPr>
              <a:t>available </a:t>
            </a:r>
            <a:r>
              <a:rPr dirty="0">
                <a:solidFill>
                  <a:srgbClr val="00B050"/>
                </a:solidFill>
              </a:rPr>
              <a:t>experts</a:t>
            </a:r>
            <a:r>
              <a:rPr dirty="0"/>
              <a:t>.  </a:t>
            </a:r>
            <a:endParaRPr lang="en-GB" dirty="0" smtClean="0"/>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dirty="0" smtClean="0"/>
              <a:t>The </a:t>
            </a:r>
            <a:r>
              <a:rPr dirty="0">
                <a:solidFill>
                  <a:srgbClr val="00B050"/>
                </a:solidFill>
              </a:rPr>
              <a:t>science</a:t>
            </a:r>
            <a:r>
              <a:rPr dirty="0"/>
              <a:t> on which their opinions depend is </a:t>
            </a:r>
            <a:r>
              <a:rPr dirty="0">
                <a:solidFill>
                  <a:srgbClr val="00B050"/>
                </a:solidFill>
              </a:rPr>
              <a:t>complex</a:t>
            </a:r>
            <a:r>
              <a:rPr dirty="0"/>
              <a:t> and </a:t>
            </a:r>
            <a:r>
              <a:rPr dirty="0">
                <a:solidFill>
                  <a:srgbClr val="00B050"/>
                </a:solidFill>
              </a:rPr>
              <a:t>sometimes controversial. </a:t>
            </a:r>
            <a:endParaRPr sz="2296" dirty="0">
              <a:solidFill>
                <a:srgbClr val="00B050"/>
              </a:solidFill>
            </a:endParaRPr>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dirty="0"/>
              <a:t>The acceptance or rejection of those opinions by the court has a </a:t>
            </a:r>
            <a:r>
              <a:rPr dirty="0">
                <a:solidFill>
                  <a:srgbClr val="00B050"/>
                </a:solidFill>
              </a:rPr>
              <a:t>pivotal</a:t>
            </a:r>
            <a:r>
              <a:rPr dirty="0"/>
              <a:t> effect on the outcome for the family at the heart of the case.</a:t>
            </a:r>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dirty="0"/>
              <a:t>But for the vigilance of </a:t>
            </a:r>
            <a:r>
              <a:rPr dirty="0" err="1"/>
              <a:t>Dr</a:t>
            </a:r>
            <a:r>
              <a:rPr dirty="0"/>
              <a:t> Irene Scheimberg, the </a:t>
            </a:r>
            <a:r>
              <a:rPr dirty="0" err="1"/>
              <a:t>paediatric</a:t>
            </a:r>
            <a:r>
              <a:rPr dirty="0"/>
              <a:t> pathologist who conducted the post mortem, Jayden's Vitamin D deficiency and rickets may have gone undetected in death as it had been in life and the outcome of the criminal and care case for the parents and Jayda may have been very different. </a:t>
            </a:r>
            <a:endParaRPr sz="2296" dirty="0"/>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dirty="0"/>
              <a:t>The importance of </a:t>
            </a:r>
            <a:r>
              <a:rPr dirty="0">
                <a:solidFill>
                  <a:srgbClr val="00B050"/>
                </a:solidFill>
              </a:rPr>
              <a:t>open minded experts </a:t>
            </a:r>
            <a:r>
              <a:rPr dirty="0"/>
              <a:t>in cases such as this cannot be under estimated. </a:t>
            </a:r>
            <a:endParaRPr sz="2296" dirty="0"/>
          </a:p>
        </p:txBody>
      </p:sp>
      <p:sp>
        <p:nvSpPr>
          <p:cNvPr id="288" name="Shape 288"/>
          <p:cNvSpPr/>
          <p:nvPr/>
        </p:nvSpPr>
        <p:spPr>
          <a:xfrm>
            <a:off x="392401" y="432559"/>
            <a:ext cx="5180905" cy="66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a:t>medicine in the family courts </a:t>
            </a:r>
          </a:p>
          <a:p>
            <a:pPr defTabSz="139331">
              <a:lnSpc>
                <a:spcPct val="80000"/>
              </a:lnSpc>
              <a:spcBef>
                <a:spcPts val="0"/>
              </a:spcBef>
              <a:defRPr sz="2300" cap="all">
                <a:solidFill>
                  <a:srgbClr val="A7A7A7"/>
                </a:solidFill>
                <a:latin typeface="DIN Condensed"/>
                <a:ea typeface="DIN Condensed"/>
                <a:cs typeface="DIN Condensed"/>
                <a:sym typeface="DIN Condensed"/>
              </a:defRPr>
            </a:pP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body" sz="quarter" idx="1"/>
          </p:nvPr>
        </p:nvSpPr>
        <p:spPr>
          <a:xfrm>
            <a:off x="406400" y="549241"/>
            <a:ext cx="11176000" cy="457201"/>
          </a:xfrm>
          <a:prstGeom prst="rect">
            <a:avLst/>
          </a:prstGeom>
        </p:spPr>
        <p:txBody>
          <a:bodyPr/>
          <a:lstStyle/>
          <a:p>
            <a:pPr defTabSz="139331">
              <a:defRPr sz="2300" spc="0">
                <a:solidFill>
                  <a:srgbClr val="A7A7A7"/>
                </a:solidFill>
                <a:latin typeface="DIN Condensed"/>
                <a:ea typeface="DIN Condensed"/>
                <a:cs typeface="DIN Condensed"/>
                <a:sym typeface="DIN Condensed"/>
              </a:defRPr>
            </a:pPr>
            <a:r>
              <a:rPr lang="en-GB" dirty="0" smtClean="0"/>
              <a:t>When worlds collide: medicine and family law </a:t>
            </a:r>
            <a:endParaRPr dirty="0"/>
          </a:p>
        </p:txBody>
      </p:sp>
      <p:sp>
        <p:nvSpPr>
          <p:cNvPr id="164" name="Shape 164"/>
          <p:cNvSpPr>
            <a:spLocks noGrp="1"/>
          </p:cNvSpPr>
          <p:nvPr>
            <p:ph type="title"/>
          </p:nvPr>
        </p:nvSpPr>
        <p:spPr>
          <a:prstGeom prst="rect">
            <a:avLst/>
          </a:prstGeom>
        </p:spPr>
        <p:txBody>
          <a:bodyPr/>
          <a:lstStyle>
            <a:lvl1pPr defTabSz="401928">
              <a:spcBef>
                <a:spcPts val="1800"/>
              </a:spcBef>
              <a:defRPr sz="4100"/>
            </a:lvl1pPr>
          </a:lstStyle>
          <a:p>
            <a:r>
              <a:rPr dirty="0"/>
              <a:t>Introduction</a:t>
            </a:r>
          </a:p>
        </p:txBody>
      </p:sp>
      <p:sp>
        <p:nvSpPr>
          <p:cNvPr id="165" name="Shape 165"/>
          <p:cNvSpPr>
            <a:spLocks noGrp="1"/>
          </p:cNvSpPr>
          <p:nvPr>
            <p:ph type="body" idx="14"/>
          </p:nvPr>
        </p:nvSpPr>
        <p:spPr>
          <a:xfrm>
            <a:off x="406399" y="2482414"/>
            <a:ext cx="5608894" cy="6369486"/>
          </a:xfrm>
          <a:prstGeom prst="rect">
            <a:avLst/>
          </a:prstGeom>
          <a:extLst>
            <a:ext uri="{C572A759-6A51-4108-AA02-DFA0A04FC94B}">
              <ma14:wrappingTextBoxFlag xmlns:ma14="http://schemas.microsoft.com/office/mac/drawingml/2011/main" xmlns="" val="1"/>
            </a:ext>
          </a:extLst>
        </p:spPr>
        <p:txBody>
          <a:bodyPr>
            <a:normAutofit/>
          </a:bodyPr>
          <a:lstStyle/>
          <a:p>
            <a:pPr marL="482600" indent="-482600" defTabSz="554990">
              <a:lnSpc>
                <a:spcPct val="90000"/>
              </a:lnSpc>
              <a:spcBef>
                <a:spcPts val="2600"/>
              </a:spcBef>
              <a:buClr>
                <a:schemeClr val="accent1"/>
              </a:buClr>
              <a:buSzPct val="104999"/>
              <a:buFont typeface="Avenir Next"/>
              <a:buChar char="▸"/>
              <a:defRPr sz="2565" b="0" cap="none">
                <a:solidFill>
                  <a:srgbClr val="838787"/>
                </a:solidFill>
                <a:latin typeface="Avenir Next Medium"/>
                <a:ea typeface="Avenir Next Medium"/>
                <a:cs typeface="Avenir Next Medium"/>
                <a:sym typeface="Avenir Next Medium"/>
              </a:defRPr>
            </a:pPr>
            <a:r>
              <a:rPr lang="en-GB" dirty="0" smtClean="0"/>
              <a:t>This lecture explores the use of medical experts in family cases and builds on previous lectures , particularly …..</a:t>
            </a:r>
          </a:p>
          <a:p>
            <a:pPr marL="482600" indent="-482600" defTabSz="554990">
              <a:lnSpc>
                <a:spcPct val="90000"/>
              </a:lnSpc>
              <a:spcBef>
                <a:spcPts val="2600"/>
              </a:spcBef>
              <a:buClr>
                <a:schemeClr val="accent1"/>
              </a:buClr>
              <a:buSzPct val="104999"/>
              <a:buFont typeface="Avenir Next"/>
              <a:buChar char="▸"/>
              <a:defRPr sz="2565" b="0" cap="none">
                <a:solidFill>
                  <a:srgbClr val="838787"/>
                </a:solidFill>
                <a:latin typeface="Avenir Next Medium"/>
                <a:ea typeface="Avenir Next Medium"/>
                <a:cs typeface="Avenir Next Medium"/>
                <a:sym typeface="Avenir Next Medium"/>
              </a:defRPr>
            </a:pPr>
            <a:r>
              <a:rPr dirty="0" smtClean="0"/>
              <a:t>‘</a:t>
            </a:r>
            <a:r>
              <a:rPr dirty="0"/>
              <a:t>Guilty Until Proven </a:t>
            </a:r>
            <a:r>
              <a:rPr dirty="0" smtClean="0"/>
              <a:t>Innocent?</a:t>
            </a:r>
            <a:r>
              <a:rPr lang="en-GB" dirty="0" smtClean="0"/>
              <a:t> </a:t>
            </a:r>
            <a:r>
              <a:rPr dirty="0" smtClean="0"/>
              <a:t>’</a:t>
            </a:r>
            <a:r>
              <a:rPr lang="en-GB" dirty="0" smtClean="0"/>
              <a:t> 2.3.17   </a:t>
            </a:r>
            <a:endParaRPr dirty="0"/>
          </a:p>
          <a:p>
            <a:pPr marL="482600" indent="-482600" defTabSz="554990">
              <a:lnSpc>
                <a:spcPct val="90000"/>
              </a:lnSpc>
              <a:spcBef>
                <a:spcPts val="2600"/>
              </a:spcBef>
              <a:buClr>
                <a:schemeClr val="accent1"/>
              </a:buClr>
              <a:buSzPct val="104999"/>
              <a:buFont typeface="Avenir Next"/>
              <a:buChar char="▸"/>
              <a:defRPr sz="2565" b="0" cap="none">
                <a:solidFill>
                  <a:srgbClr val="838787"/>
                </a:solidFill>
                <a:latin typeface="Avenir Next Medium"/>
                <a:ea typeface="Avenir Next Medium"/>
                <a:cs typeface="Avenir Next Medium"/>
                <a:sym typeface="Avenir Next Medium"/>
              </a:defRPr>
            </a:pPr>
            <a:r>
              <a:rPr i="1" dirty="0">
                <a:solidFill>
                  <a:srgbClr val="00B050"/>
                </a:solidFill>
              </a:rPr>
              <a:t>The notes that accompany this lecture have all case references </a:t>
            </a:r>
            <a:r>
              <a:rPr lang="en-GB" i="1" dirty="0" smtClean="0">
                <a:solidFill>
                  <a:srgbClr val="00B050"/>
                </a:solidFill>
              </a:rPr>
              <a:t>in </a:t>
            </a:r>
            <a:r>
              <a:rPr i="1" dirty="0" smtClean="0">
                <a:solidFill>
                  <a:srgbClr val="00B050"/>
                </a:solidFill>
              </a:rPr>
              <a:t>and </a:t>
            </a:r>
            <a:r>
              <a:rPr i="1" dirty="0">
                <a:solidFill>
                  <a:srgbClr val="00B050"/>
                </a:solidFill>
              </a:rPr>
              <a:t>significantly more explanatory detail: this is a </a:t>
            </a:r>
            <a:r>
              <a:rPr lang="en-GB" i="1" dirty="0" smtClean="0">
                <a:solidFill>
                  <a:srgbClr val="00B050"/>
                </a:solidFill>
              </a:rPr>
              <a:t>summary of the main points </a:t>
            </a:r>
            <a:r>
              <a:rPr i="1" dirty="0" smtClean="0">
                <a:solidFill>
                  <a:srgbClr val="00B050"/>
                </a:solidFill>
              </a:rPr>
              <a:t> </a:t>
            </a:r>
            <a:endParaRPr lang="en-GB" i="1" dirty="0" smtClean="0">
              <a:solidFill>
                <a:srgbClr val="00B050"/>
              </a:solidFill>
            </a:endParaRPr>
          </a:p>
          <a:p>
            <a:pPr marL="482600" indent="-482600" defTabSz="554990">
              <a:lnSpc>
                <a:spcPct val="90000"/>
              </a:lnSpc>
              <a:spcBef>
                <a:spcPts val="2600"/>
              </a:spcBef>
              <a:buClr>
                <a:schemeClr val="accent1"/>
              </a:buClr>
              <a:buSzPct val="104999"/>
              <a:buFont typeface="Avenir Next"/>
              <a:buChar char="▸"/>
              <a:defRPr sz="2565" b="0" cap="none">
                <a:solidFill>
                  <a:srgbClr val="838787"/>
                </a:solidFill>
                <a:latin typeface="Avenir Next Medium"/>
                <a:ea typeface="Avenir Next Medium"/>
                <a:cs typeface="Avenir Next Medium"/>
                <a:sym typeface="Avenir Next Medium"/>
              </a:defRPr>
            </a:pPr>
            <a:r>
              <a:rPr lang="en-GB" i="1" dirty="0" smtClean="0">
                <a:solidFill>
                  <a:srgbClr val="00B050"/>
                </a:solidFill>
              </a:rPr>
              <a:t>@JoDQC @Gresham College</a:t>
            </a:r>
            <a:endParaRPr i="1" dirty="0">
              <a:solidFill>
                <a:srgbClr val="00B050"/>
              </a:solidFill>
            </a:endParaRPr>
          </a:p>
        </p:txBody>
      </p:sp>
      <p:sp>
        <p:nvSpPr>
          <p:cNvPr id="166" name="Shape 166"/>
          <p:cNvSpPr>
            <a:spLocks noGrp="1"/>
          </p:cNvSpPr>
          <p:nvPr>
            <p:ph type="sldNum" sz="quarter" idx="4294967295"/>
          </p:nvPr>
        </p:nvSpPr>
        <p:spPr>
          <a:xfrm>
            <a:off x="12309701" y="431800"/>
            <a:ext cx="283816" cy="469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dirty="0"/>
          </a:p>
        </p:txBody>
      </p:sp>
      <p:pic>
        <p:nvPicPr>
          <p:cNvPr id="2050" name="Picture 2" descr="Doctor to ju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293" y="2260600"/>
            <a:ext cx="6683021" cy="53372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4"/>
          </p:nvPr>
        </p:nvSpPr>
        <p:spPr>
          <a:xfrm>
            <a:off x="346380" y="1303020"/>
            <a:ext cx="12072664" cy="7585651"/>
          </a:xfrm>
          <a:prstGeom prst="rect">
            <a:avLst/>
          </a:prstGeom>
          <a:solidFill>
            <a:srgbClr val="222222"/>
          </a:solidFill>
          <a:effectLst>
            <a:glow rad="647700">
              <a:schemeClr val="tx2">
                <a:alpha val="40000"/>
              </a:schemeClr>
            </a:glow>
          </a:effectLst>
          <a:extLst>
            <a:ext uri="{C572A759-6A51-4108-AA02-DFA0A04FC94B}">
              <ma14:wrappingTextBoxFlag xmlns:ma14="http://schemas.microsoft.com/office/mac/drawingml/2011/main" xmlns="" val="1"/>
            </a:ext>
          </a:extLst>
        </p:spPr>
        <p:txBody>
          <a:bodyPr>
            <a:normAutofit fontScale="85000" lnSpcReduction="20000"/>
          </a:bodyPr>
          <a:lstStyle/>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FF0000"/>
                </a:solidFill>
              </a:rPr>
              <a:t>Medics:</a:t>
            </a:r>
            <a:r>
              <a:rPr lang="en-GB" dirty="0" smtClean="0"/>
              <a:t> GP, HV, nurses, doctors, radiologists, paramedics</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FF0000"/>
                </a:solidFill>
              </a:rPr>
              <a:t>E</a:t>
            </a:r>
            <a:r>
              <a:rPr dirty="0" err="1" smtClean="0">
                <a:solidFill>
                  <a:srgbClr val="FF0000"/>
                </a:solidFill>
              </a:rPr>
              <a:t>xpert</a:t>
            </a:r>
            <a:r>
              <a:rPr lang="en-GB" dirty="0" smtClean="0">
                <a:solidFill>
                  <a:srgbClr val="FF0000"/>
                </a:solidFill>
              </a:rPr>
              <a:t> evidence </a:t>
            </a:r>
            <a:r>
              <a:rPr dirty="0" smtClean="0">
                <a:solidFill>
                  <a:srgbClr val="FF0000"/>
                </a:solidFill>
              </a:rPr>
              <a:t>:</a:t>
            </a:r>
            <a:r>
              <a:rPr lang="en-GB" dirty="0" smtClean="0">
                <a:solidFill>
                  <a:srgbClr val="FF0000"/>
                </a:solidFill>
              </a:rPr>
              <a:t> ‘</a:t>
            </a:r>
            <a:r>
              <a:rPr lang="en-GB" sz="2800" dirty="0" smtClean="0">
                <a:solidFill>
                  <a:srgbClr val="FF0000"/>
                </a:solidFill>
              </a:rPr>
              <a:t>D</a:t>
            </a:r>
            <a:r>
              <a:rPr lang="en-GB" sz="3200" b="0" cap="none" dirty="0" smtClean="0">
                <a:solidFill>
                  <a:srgbClr val="FF0000"/>
                </a:solidFill>
                <a:sym typeface="Helvetica"/>
              </a:rPr>
              <a:t>avid </a:t>
            </a:r>
            <a:r>
              <a:rPr lang="en-GB" sz="3200" b="0" cap="none" dirty="0">
                <a:solidFill>
                  <a:srgbClr val="FF0000"/>
                </a:solidFill>
                <a:sym typeface="Helvetica"/>
              </a:rPr>
              <a:t>and </a:t>
            </a:r>
            <a:r>
              <a:rPr lang="en-GB" sz="3200" b="0" cap="none" dirty="0" smtClean="0">
                <a:solidFill>
                  <a:srgbClr val="FF0000"/>
                </a:solidFill>
                <a:sym typeface="Helvetica"/>
              </a:rPr>
              <a:t>Goliath’ </a:t>
            </a:r>
            <a:endParaRPr dirty="0">
              <a:solidFill>
                <a:srgbClr val="FF0000"/>
              </a:solidFill>
            </a:endParaRP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a:solidFill>
                  <a:srgbClr val="00B050"/>
                </a:solidFill>
              </a:rPr>
              <a:t>Paediatric </a:t>
            </a:r>
            <a:r>
              <a:rPr dirty="0" smtClean="0">
                <a:solidFill>
                  <a:srgbClr val="00B050"/>
                </a:solidFill>
              </a:rPr>
              <a:t>pathologists</a:t>
            </a:r>
            <a:r>
              <a:rPr dirty="0" smtClean="0"/>
              <a:t> </a:t>
            </a:r>
            <a:r>
              <a:rPr lang="en-GB" dirty="0" smtClean="0"/>
              <a:t> 				the body in death</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00B050"/>
                </a:solidFill>
              </a:rPr>
              <a:t>Paediatrician	</a:t>
            </a:r>
            <a:r>
              <a:rPr lang="en-GB" dirty="0" smtClean="0"/>
              <a:t>							the body in life </a:t>
            </a:r>
            <a:endParaRPr dirty="0"/>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smtClean="0">
                <a:solidFill>
                  <a:srgbClr val="00B050"/>
                </a:solidFill>
              </a:rPr>
              <a:t>Neuropathologist</a:t>
            </a:r>
            <a:r>
              <a:rPr dirty="0" smtClean="0"/>
              <a:t> </a:t>
            </a:r>
            <a:r>
              <a:rPr lang="en-GB" dirty="0" smtClean="0"/>
              <a:t>						the nervous system tissue: brain and its blood </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smtClean="0">
                <a:solidFill>
                  <a:srgbClr val="00B050"/>
                </a:solidFill>
              </a:rPr>
              <a:t>Ophthalmologists</a:t>
            </a:r>
            <a:r>
              <a:rPr dirty="0" smtClean="0"/>
              <a:t> </a:t>
            </a:r>
            <a:r>
              <a:rPr lang="en-GB" dirty="0" smtClean="0"/>
              <a:t>						the eyes and its blood </a:t>
            </a:r>
            <a:endParaRPr dirty="0"/>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smtClean="0">
                <a:solidFill>
                  <a:srgbClr val="00B050"/>
                </a:solidFill>
              </a:rPr>
              <a:t>Histopathologist</a:t>
            </a:r>
            <a:r>
              <a:rPr dirty="0" smtClean="0"/>
              <a:t> </a:t>
            </a:r>
            <a:r>
              <a:rPr lang="en-GB" dirty="0" smtClean="0"/>
              <a:t>							the study of tissue inc bones </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smtClean="0">
                <a:solidFill>
                  <a:srgbClr val="00B050"/>
                </a:solidFill>
              </a:rPr>
              <a:t>Paediatric Neurologist</a:t>
            </a:r>
            <a:r>
              <a:rPr dirty="0" smtClean="0"/>
              <a:t> </a:t>
            </a:r>
            <a:r>
              <a:rPr lang="en-GB" dirty="0" smtClean="0"/>
              <a:t>					the nervous system , the brain , spinal cord</a:t>
            </a:r>
            <a:endParaRPr dirty="0"/>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smtClean="0">
                <a:solidFill>
                  <a:srgbClr val="00B050"/>
                </a:solidFill>
              </a:rPr>
              <a:t>Endocrinologist</a:t>
            </a:r>
            <a:r>
              <a:rPr dirty="0" smtClean="0"/>
              <a:t> </a:t>
            </a:r>
            <a:r>
              <a:rPr lang="en-GB" dirty="0" smtClean="0"/>
              <a:t>							the hormonal system / endocrine system </a:t>
            </a:r>
            <a:endParaRPr dirty="0"/>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dirty="0">
                <a:solidFill>
                  <a:srgbClr val="00B050"/>
                </a:solidFill>
              </a:rPr>
              <a:t>Paediatric </a:t>
            </a:r>
            <a:r>
              <a:rPr dirty="0" smtClean="0">
                <a:solidFill>
                  <a:srgbClr val="00B050"/>
                </a:solidFill>
              </a:rPr>
              <a:t>Neuroradiologist</a:t>
            </a:r>
            <a:r>
              <a:rPr dirty="0" smtClean="0"/>
              <a:t> </a:t>
            </a:r>
            <a:r>
              <a:rPr lang="en-GB" dirty="0" smtClean="0"/>
              <a:t>			imaging (CT and MRI) of the brain and skull</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00B050"/>
                </a:solidFill>
              </a:rPr>
              <a:t>Odontology</a:t>
            </a:r>
            <a:r>
              <a:rPr lang="en-GB" dirty="0" smtClean="0"/>
              <a:t> 								dental analysis (bites) </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00B050"/>
                </a:solidFill>
              </a:rPr>
              <a:t>Immunologist</a:t>
            </a:r>
            <a:r>
              <a:rPr lang="en-GB" dirty="0" smtClean="0"/>
              <a:t>								the immune system</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00B050"/>
                </a:solidFill>
              </a:rPr>
              <a:t>Microbiologist</a:t>
            </a:r>
            <a:r>
              <a:rPr lang="en-GB" dirty="0" smtClean="0"/>
              <a:t>							the study of cells and micro-organisms</a:t>
            </a:r>
            <a:endParaRPr dirty="0"/>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00B050"/>
                </a:solidFill>
              </a:rPr>
              <a:t>Psychiatrist</a:t>
            </a:r>
            <a:r>
              <a:rPr lang="en-GB" dirty="0" smtClean="0"/>
              <a:t>								mental illness   </a:t>
            </a:r>
          </a:p>
          <a:p>
            <a:pPr marL="327884" indent="-327884" defTabSz="385572">
              <a:lnSpc>
                <a:spcPct val="100000"/>
              </a:lnSpc>
              <a:spcBef>
                <a:spcPts val="1800"/>
              </a:spcBef>
              <a:buClr>
                <a:srgbClr val="39A3D5"/>
              </a:buClr>
              <a:buSzPct val="104999"/>
              <a:buFont typeface="Avenir Next"/>
              <a:buChar char="‣"/>
              <a:defRPr sz="2508" b="0" cap="none">
                <a:solidFill>
                  <a:srgbClr val="DDDDDD"/>
                </a:solidFill>
                <a:latin typeface="+mj-lt"/>
                <a:ea typeface="+mj-ea"/>
                <a:cs typeface="+mj-cs"/>
                <a:sym typeface="Helvetica"/>
              </a:defRPr>
            </a:pPr>
            <a:r>
              <a:rPr lang="en-GB" dirty="0" smtClean="0">
                <a:solidFill>
                  <a:srgbClr val="00B050"/>
                </a:solidFill>
              </a:rPr>
              <a:t>Psychologist </a:t>
            </a:r>
            <a:r>
              <a:rPr dirty="0" smtClean="0">
                <a:solidFill>
                  <a:srgbClr val="00B050"/>
                </a:solidFill>
              </a:rPr>
              <a:t> </a:t>
            </a:r>
            <a:r>
              <a:rPr lang="en-GB" dirty="0" smtClean="0">
                <a:solidFill>
                  <a:srgbClr val="00B050"/>
                </a:solidFill>
              </a:rPr>
              <a:t>	</a:t>
            </a:r>
            <a:r>
              <a:rPr lang="en-GB" dirty="0" smtClean="0"/>
              <a:t>						mental process, emotions and behaviours  </a:t>
            </a:r>
            <a:endParaRPr dirty="0"/>
          </a:p>
        </p:txBody>
      </p:sp>
      <p:sp>
        <p:nvSpPr>
          <p:cNvPr id="238" name="Shape 238"/>
          <p:cNvSpPr/>
          <p:nvPr/>
        </p:nvSpPr>
        <p:spPr>
          <a:xfrm>
            <a:off x="346380" y="558796"/>
            <a:ext cx="11475898" cy="3857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smtClean="0">
                <a:solidFill>
                  <a:srgbClr val="FFC000"/>
                </a:solidFill>
              </a:rPr>
              <a:t>The barristers task : challenging Medicine and science in court </a:t>
            </a:r>
            <a:endParaRPr dirty="0">
              <a:solidFill>
                <a:srgbClr val="FFC000"/>
              </a:solidFill>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4"/>
          </p:nvPr>
        </p:nvSpPr>
        <p:spPr>
          <a:xfrm>
            <a:off x="406400" y="1338470"/>
            <a:ext cx="6299200" cy="7996030"/>
          </a:xfrm>
          <a:blipFill>
            <a:blip r:embed="rId2"/>
            <a:tile tx="0" ty="0" sx="100000" sy="100000" flip="none" algn="tl"/>
          </a:blipFill>
        </p:spPr>
        <p:txBody>
          <a:bodyPr>
            <a:normAutofit lnSpcReduction="10000"/>
          </a:bodyPr>
          <a:lstStyle/>
          <a:p>
            <a:endParaRPr lang="en-GB" sz="4400" dirty="0" smtClean="0">
              <a:solidFill>
                <a:schemeClr val="accent1"/>
              </a:solidFill>
            </a:endParaRPr>
          </a:p>
          <a:p>
            <a:r>
              <a:rPr lang="en-GB" sz="4400" dirty="0" smtClean="0">
                <a:solidFill>
                  <a:schemeClr val="accent1"/>
                </a:solidFill>
              </a:rPr>
              <a:t>The child in life</a:t>
            </a:r>
          </a:p>
          <a:p>
            <a:r>
              <a:rPr lang="en-GB" sz="4400" dirty="0" smtClean="0">
                <a:solidFill>
                  <a:schemeClr val="accent1"/>
                </a:solidFill>
              </a:rPr>
              <a:t>The neighbours</a:t>
            </a:r>
          </a:p>
          <a:p>
            <a:r>
              <a:rPr lang="en-GB" sz="4400" dirty="0" smtClean="0">
                <a:solidFill>
                  <a:schemeClr val="accent1"/>
                </a:solidFill>
              </a:rPr>
              <a:t>The parents</a:t>
            </a:r>
          </a:p>
          <a:p>
            <a:r>
              <a:rPr lang="en-GB" sz="4400" dirty="0" smtClean="0">
                <a:solidFill>
                  <a:schemeClr val="accent1"/>
                </a:solidFill>
              </a:rPr>
              <a:t>The 999 call</a:t>
            </a:r>
          </a:p>
          <a:p>
            <a:r>
              <a:rPr lang="en-GB" sz="4400" dirty="0" smtClean="0">
                <a:solidFill>
                  <a:schemeClr val="accent1"/>
                </a:solidFill>
              </a:rPr>
              <a:t>The story</a:t>
            </a:r>
          </a:p>
          <a:p>
            <a:r>
              <a:rPr lang="en-GB" sz="4400" dirty="0" smtClean="0">
                <a:solidFill>
                  <a:schemeClr val="accent1"/>
                </a:solidFill>
              </a:rPr>
              <a:t>Body cam </a:t>
            </a:r>
          </a:p>
          <a:p>
            <a:r>
              <a:rPr lang="en-GB" sz="4400" dirty="0" smtClean="0">
                <a:solidFill>
                  <a:schemeClr val="accent1"/>
                </a:solidFill>
              </a:rPr>
              <a:t>social media </a:t>
            </a:r>
          </a:p>
          <a:p>
            <a:r>
              <a:rPr lang="en-GB" sz="4400" dirty="0" smtClean="0">
                <a:solidFill>
                  <a:schemeClr val="accent1"/>
                </a:solidFill>
              </a:rPr>
              <a:t>The records</a:t>
            </a:r>
          </a:p>
          <a:p>
            <a:r>
              <a:rPr lang="en-GB" sz="4400" dirty="0" smtClean="0">
                <a:solidFill>
                  <a:schemeClr val="accent1"/>
                </a:solidFill>
              </a:rPr>
              <a:t>The research</a:t>
            </a:r>
            <a:endParaRPr lang="en-GB" sz="4400" dirty="0">
              <a:solidFill>
                <a:schemeClr val="accent1"/>
              </a:solidFill>
            </a:endParaRPr>
          </a:p>
        </p:txBody>
      </p:sp>
      <p:sp>
        <p:nvSpPr>
          <p:cNvPr id="6" name="Title 3"/>
          <p:cNvSpPr>
            <a:spLocks noGrp="1"/>
          </p:cNvSpPr>
          <p:nvPr>
            <p:ph type="body" sz="quarter" idx="1"/>
          </p:nvPr>
        </p:nvSpPr>
        <p:spPr>
          <a:xfrm>
            <a:off x="406399" y="397564"/>
            <a:ext cx="12328939" cy="940906"/>
          </a:xfrm>
          <a:blipFill>
            <a:blip r:embed="rId2"/>
            <a:tile tx="0" ty="0" sx="100000" sy="100000" flip="none" algn="tl"/>
          </a:blipFill>
        </p:spPr>
        <p:txBody>
          <a:bodyPr>
            <a:normAutofit fontScale="97500"/>
          </a:bodyPr>
          <a:lstStyle/>
          <a:p>
            <a:r>
              <a:rPr lang="en-GB" dirty="0" smtClean="0">
                <a:solidFill>
                  <a:schemeClr val="tx1"/>
                </a:solidFill>
              </a:rPr>
              <a:t> Q : Why does science have </a:t>
            </a:r>
            <a:r>
              <a:rPr lang="en-GB" dirty="0">
                <a:solidFill>
                  <a:schemeClr val="tx1"/>
                </a:solidFill>
              </a:rPr>
              <a:t>to be placed in the context of all the </a:t>
            </a:r>
            <a:r>
              <a:rPr lang="en-GB" dirty="0" smtClean="0">
                <a:solidFill>
                  <a:schemeClr val="tx1"/>
                </a:solidFill>
              </a:rPr>
              <a:t>evidence ?  Aka ‘the broad canvas’ </a:t>
            </a:r>
            <a:endParaRPr lang="en-GB" dirty="0"/>
          </a:p>
        </p:txBody>
      </p:sp>
      <p:sp>
        <p:nvSpPr>
          <p:cNvPr id="7" name="AutoShape 2" descr="Image result for listening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 name="Picture Placeholder 9"/>
          <p:cNvPicPr>
            <a:picLocks noGrp="1" noChangeAspect="1"/>
          </p:cNvPicPr>
          <p:nvPr>
            <p:ph type="pic" sz="half" idx="13"/>
          </p:nvPr>
        </p:nvPicPr>
        <p:blipFill rotWithShape="1">
          <a:blip r:embed="rId3"/>
          <a:srcRect l="14162" t="-1819" r="18416" b="1323"/>
          <a:stretch/>
        </p:blipFill>
        <p:spPr>
          <a:xfrm>
            <a:off x="6955406" y="1748118"/>
            <a:ext cx="5779931" cy="7156075"/>
          </a:xfrm>
          <a:prstGeom prst="rect">
            <a:avLst/>
          </a:prstGeom>
          <a:effectLst>
            <a:reflection stA="45000" endPos="65000" dist="469900" dir="5400000" sy="-100000" algn="bl" rotWithShape="0"/>
          </a:effectLst>
        </p:spPr>
      </p:pic>
    </p:spTree>
    <p:extLst>
      <p:ext uri="{BB962C8B-B14F-4D97-AF65-F5344CB8AC3E}">
        <p14:creationId xmlns:p14="http://schemas.microsoft.com/office/powerpoint/2010/main" val="420878621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a:xfrm>
            <a:off x="406400" y="457200"/>
            <a:ext cx="12112812" cy="457200"/>
          </a:xfrm>
          <a:gradFill>
            <a:gsLst>
              <a:gs pos="0">
                <a:srgbClr val="F5FBFD"/>
              </a:gs>
              <a:gs pos="74000">
                <a:srgbClr val="A4D7EE"/>
              </a:gs>
              <a:gs pos="83000">
                <a:srgbClr val="A4D7EE"/>
              </a:gs>
              <a:gs pos="100000">
                <a:srgbClr val="C2E4F4"/>
              </a:gs>
            </a:gsLst>
            <a:lin ang="5400000" scaled="0"/>
          </a:gradFill>
        </p:spPr>
        <p:txBody>
          <a:bodyPr>
            <a:normAutofit fontScale="77500" lnSpcReduction="20000"/>
          </a:bodyPr>
          <a:lstStyle/>
          <a:p>
            <a:r>
              <a:rPr lang="en-GB" dirty="0">
                <a:solidFill>
                  <a:schemeClr val="tx1"/>
                </a:solidFill>
              </a:rPr>
              <a:t>Q 4:The burden on the legal aid lawyers representing the alleged abusers </a:t>
            </a:r>
            <a:r>
              <a:rPr lang="en-GB" dirty="0" smtClean="0">
                <a:solidFill>
                  <a:srgbClr val="FFC000"/>
                </a:solidFill>
              </a:rPr>
              <a:t> </a:t>
            </a:r>
            <a:endParaRPr lang="en-GB" dirty="0">
              <a:solidFill>
                <a:srgbClr val="FFC000"/>
              </a:solidFill>
            </a:endParaRPr>
          </a:p>
        </p:txBody>
      </p:sp>
      <p:sp>
        <p:nvSpPr>
          <p:cNvPr id="5" name="Text Placeholder 4"/>
          <p:cNvSpPr>
            <a:spLocks noGrp="1"/>
          </p:cNvSpPr>
          <p:nvPr>
            <p:ph type="body" sz="half" idx="14"/>
          </p:nvPr>
        </p:nvSpPr>
        <p:spPr>
          <a:xfrm>
            <a:off x="406400" y="1536700"/>
            <a:ext cx="6299200" cy="7315200"/>
          </a:xfrm>
        </p:spPr>
        <p:txBody>
          <a:bodyPr>
            <a:normAutofit lnSpcReduction="10000"/>
          </a:bodyPr>
          <a:lstStyle/>
          <a:p>
            <a:r>
              <a:rPr lang="en-GB" sz="2800" dirty="0" smtClean="0">
                <a:solidFill>
                  <a:srgbClr val="00B0F0"/>
                </a:solidFill>
              </a:rPr>
              <a:t>We ‘</a:t>
            </a:r>
            <a:r>
              <a:rPr lang="en-GB" sz="2800" dirty="0" smtClean="0">
                <a:solidFill>
                  <a:srgbClr val="00B0F0"/>
                </a:solidFill>
              </a:rPr>
              <a:t>inhabit’ our </a:t>
            </a:r>
            <a:r>
              <a:rPr lang="en-GB" sz="2800" dirty="0" smtClean="0">
                <a:solidFill>
                  <a:srgbClr val="00B0F0"/>
                </a:solidFill>
              </a:rPr>
              <a:t>clients lives</a:t>
            </a:r>
          </a:p>
          <a:p>
            <a:r>
              <a:rPr lang="en-GB" sz="2800" dirty="0" smtClean="0">
                <a:solidFill>
                  <a:srgbClr val="00B0F0"/>
                </a:solidFill>
              </a:rPr>
              <a:t>We decode and dig into the medical records</a:t>
            </a:r>
          </a:p>
          <a:p>
            <a:r>
              <a:rPr lang="en-GB" sz="2800" dirty="0" smtClean="0">
                <a:solidFill>
                  <a:srgbClr val="00B0F0"/>
                </a:solidFill>
              </a:rPr>
              <a:t>We research</a:t>
            </a:r>
          </a:p>
          <a:p>
            <a:r>
              <a:rPr lang="en-GB" sz="2800" dirty="0" smtClean="0">
                <a:solidFill>
                  <a:srgbClr val="00B0F0"/>
                </a:solidFill>
              </a:rPr>
              <a:t>We work as a team</a:t>
            </a:r>
          </a:p>
          <a:p>
            <a:r>
              <a:rPr lang="en-GB" sz="2800" dirty="0" smtClean="0">
                <a:solidFill>
                  <a:srgbClr val="00B0F0"/>
                </a:solidFill>
              </a:rPr>
              <a:t>We prepare</a:t>
            </a:r>
          </a:p>
          <a:p>
            <a:r>
              <a:rPr lang="en-GB" sz="2800" dirty="0" smtClean="0">
                <a:solidFill>
                  <a:srgbClr val="00B0F0"/>
                </a:solidFill>
              </a:rPr>
              <a:t>We enter the court room to tackle the expert on issues in their own field </a:t>
            </a:r>
          </a:p>
          <a:p>
            <a:r>
              <a:rPr lang="en-GB" sz="2800" dirty="0" smtClean="0">
                <a:solidFill>
                  <a:srgbClr val="00B0F0"/>
                </a:solidFill>
              </a:rPr>
              <a:t>There are no second chances  when you are on your feet </a:t>
            </a:r>
          </a:p>
          <a:p>
            <a:r>
              <a:rPr lang="en-GB" sz="2800" dirty="0" smtClean="0">
                <a:solidFill>
                  <a:srgbClr val="00B0F0"/>
                </a:solidFill>
              </a:rPr>
              <a:t>We are as good as our last cross examination </a:t>
            </a:r>
          </a:p>
          <a:p>
            <a:endParaRPr lang="en-GB" sz="2800" dirty="0">
              <a:solidFill>
                <a:srgbClr val="00B0F0"/>
              </a:solidFill>
            </a:endParaRPr>
          </a:p>
          <a:p>
            <a:r>
              <a:rPr lang="en-GB" sz="1100" dirty="0" smtClean="0">
                <a:solidFill>
                  <a:srgbClr val="FF0000"/>
                </a:solidFill>
              </a:rPr>
              <a:t>						Picture Abovethelaw.com</a:t>
            </a:r>
            <a:endParaRPr lang="en-GB" sz="1100" dirty="0">
              <a:solidFill>
                <a:srgbClr val="FF0000"/>
              </a:solidFill>
            </a:endParaRPr>
          </a:p>
        </p:txBody>
      </p:sp>
      <p:sp>
        <p:nvSpPr>
          <p:cNvPr id="6" name="AutoShape 2" descr="Image result for exhausted lawyer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100" name="Picture 4" descr="Image result for exhausted lawyer image"/>
          <p:cNvPicPr>
            <a:picLocks noGrp="1" noChangeAspect="1" noChangeArrowheads="1"/>
          </p:cNvPicPr>
          <p:nvPr>
            <p:ph type="pic" sz="half" idx="13"/>
          </p:nvPr>
        </p:nvPicPr>
        <p:blipFill>
          <a:blip r:embed="rId3">
            <a:extLst>
              <a:ext uri="{28A0092B-C50C-407E-A947-70E740481C1C}">
                <a14:useLocalDpi xmlns:a14="http://schemas.microsoft.com/office/drawing/2010/main" val="0"/>
              </a:ext>
            </a:extLst>
          </a:blip>
          <a:srcRect l="26590" r="26590"/>
          <a:stretch>
            <a:fillRect/>
          </a:stretch>
        </p:blipFill>
        <p:spPr bwMode="auto">
          <a:xfrm>
            <a:off x="7651652" y="1518919"/>
            <a:ext cx="4324364" cy="6270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abovethelaw.com/wp-content/uploads/2015/10/sad-lawyer-bar-exam-hel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9816" y="-8101496"/>
            <a:ext cx="39952246" cy="2659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15944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body" sz="quarter" idx="1"/>
          </p:nvPr>
        </p:nvSpPr>
        <p:spPr>
          <a:xfrm>
            <a:off x="452420" y="1323920"/>
            <a:ext cx="11176001" cy="833036"/>
          </a:xfrm>
          <a:prstGeom prst="rect">
            <a:avLst/>
          </a:prstGeom>
        </p:spPr>
        <p:txBody>
          <a:bodyPr/>
          <a:lstStyle>
            <a:lvl1pPr>
              <a:defRPr sz="3500" u="sng" spc="145"/>
            </a:lvl1pPr>
          </a:lstStyle>
          <a:p>
            <a:r>
              <a:rPr dirty="0">
                <a:solidFill>
                  <a:srgbClr val="92D050"/>
                </a:solidFill>
              </a:rPr>
              <a:t>The wisdom of baker </a:t>
            </a:r>
            <a:r>
              <a:rPr dirty="0" smtClean="0">
                <a:solidFill>
                  <a:srgbClr val="92D050"/>
                </a:solidFill>
              </a:rPr>
              <a:t>j</a:t>
            </a:r>
            <a:r>
              <a:rPr lang="en-GB" dirty="0" smtClean="0">
                <a:solidFill>
                  <a:srgbClr val="92D050"/>
                </a:solidFill>
              </a:rPr>
              <a:t>  </a:t>
            </a:r>
            <a:r>
              <a:rPr dirty="0" smtClean="0">
                <a:solidFill>
                  <a:srgbClr val="92D050"/>
                </a:solidFill>
              </a:rPr>
              <a:t> </a:t>
            </a:r>
            <a:endParaRPr dirty="0">
              <a:solidFill>
                <a:srgbClr val="92D050"/>
              </a:solidFill>
            </a:endParaRPr>
          </a:p>
        </p:txBody>
      </p:sp>
      <p:sp>
        <p:nvSpPr>
          <p:cNvPr id="263" name="Shape 263"/>
          <p:cNvSpPr>
            <a:spLocks noGrp="1"/>
          </p:cNvSpPr>
          <p:nvPr>
            <p:ph type="body" idx="13"/>
          </p:nvPr>
        </p:nvSpPr>
        <p:spPr>
          <a:xfrm>
            <a:off x="406399" y="2322894"/>
            <a:ext cx="12192001" cy="6927851"/>
          </a:xfrm>
          <a:prstGeom prst="rect">
            <a:avLst/>
          </a:prstGeom>
          <a:extLst>
            <a:ext uri="{C572A759-6A51-4108-AA02-DFA0A04FC94B}">
              <ma14:wrappingTextBoxFlag xmlns:ma14="http://schemas.microsoft.com/office/mac/drawingml/2011/main" xmlns="" val="1"/>
            </a:ext>
          </a:extLst>
        </p:spPr>
        <p:txBody>
          <a:bodyPr>
            <a:normAutofit/>
          </a:bodyPr>
          <a:lstStyle/>
          <a:p>
            <a:pPr marL="342264" indent="-342264" defTabSz="449833">
              <a:lnSpc>
                <a:spcPct val="100000"/>
              </a:lnSpc>
              <a:spcBef>
                <a:spcPts val="2100"/>
              </a:spcBef>
              <a:buClr>
                <a:srgbClr val="39A3D5"/>
              </a:buClr>
              <a:buSzPct val="104999"/>
              <a:buFont typeface="Avenir Next"/>
              <a:buChar char="‣"/>
              <a:defRPr sz="2618" b="0" cap="none">
                <a:solidFill>
                  <a:srgbClr val="DDDDDD"/>
                </a:solidFill>
                <a:latin typeface="Avenir Next Medium"/>
                <a:ea typeface="Avenir Next Medium"/>
                <a:cs typeface="Avenir Next Medium"/>
                <a:sym typeface="Avenir Next Medium"/>
              </a:defRPr>
            </a:pPr>
            <a:r>
              <a:rPr i="1" dirty="0">
                <a:solidFill>
                  <a:srgbClr val="00B0F0"/>
                </a:solidFill>
              </a:rPr>
              <a:t>‘ </a:t>
            </a:r>
            <a:r>
              <a:rPr sz="4800" i="1" dirty="0">
                <a:solidFill>
                  <a:srgbClr val="00B0F0"/>
                </a:solidFill>
              </a:rPr>
              <a:t>A court hearing application for care orders based on cases of suspected physical abuse of children must follow the evidence and pursue the enquiry in whatever detail and for however long is necessary to arrive at the truth.'</a:t>
            </a:r>
            <a:r>
              <a:rPr sz="4800" dirty="0"/>
              <a:t>  </a:t>
            </a:r>
            <a:endParaRPr lang="en-GB" sz="4800" dirty="0" smtClean="0"/>
          </a:p>
          <a:p>
            <a:pPr marL="342264" indent="-342264" defTabSz="449833">
              <a:lnSpc>
                <a:spcPct val="100000"/>
              </a:lnSpc>
              <a:spcBef>
                <a:spcPts val="2100"/>
              </a:spcBef>
              <a:buClr>
                <a:srgbClr val="39A3D5"/>
              </a:buClr>
              <a:buSzPct val="104999"/>
              <a:buFont typeface="Avenir Next"/>
              <a:buChar char="‣"/>
              <a:defRPr sz="2618" b="0" cap="none">
                <a:solidFill>
                  <a:srgbClr val="DDDDDD"/>
                </a:solidFill>
                <a:latin typeface="Avenir Next Medium"/>
                <a:ea typeface="Avenir Next Medium"/>
                <a:cs typeface="Avenir Next Medium"/>
                <a:sym typeface="Avenir Next Medium"/>
              </a:defRPr>
            </a:pPr>
            <a:endParaRPr lang="en-GB" sz="2618" i="1" u="sng" cap="none" dirty="0" smtClean="0">
              <a:sym typeface="Avenir Next Medium"/>
            </a:endParaRPr>
          </a:p>
          <a:p>
            <a:pPr marL="342264" lvl="3" indent="-342264" defTabSz="449833">
              <a:lnSpc>
                <a:spcPct val="100000"/>
              </a:lnSpc>
              <a:spcBef>
                <a:spcPts val="2100"/>
              </a:spcBef>
              <a:buClr>
                <a:srgbClr val="39A3D5"/>
              </a:buClr>
              <a:buSzPct val="104999"/>
              <a:buFont typeface="Avenir Next"/>
              <a:buChar char="‣"/>
              <a:defRPr sz="2618" b="0" cap="none">
                <a:solidFill>
                  <a:srgbClr val="DDDDDD"/>
                </a:solidFill>
                <a:latin typeface="Avenir Next Medium"/>
                <a:ea typeface="Avenir Next Medium"/>
                <a:cs typeface="Avenir Next Medium"/>
                <a:sym typeface="Avenir Next Medium"/>
              </a:defRPr>
            </a:pPr>
            <a:r>
              <a:rPr lang="en-GB" sz="2618" i="1" u="sng" cap="none" dirty="0" smtClean="0">
                <a:sym typeface="Avenir Next Medium"/>
              </a:rPr>
              <a:t>Devon </a:t>
            </a:r>
            <a:r>
              <a:rPr lang="en-GB" sz="2618" i="1" u="sng" cap="none" dirty="0">
                <a:sym typeface="Avenir Next Medium"/>
              </a:rPr>
              <a:t>County Council v EB &amp; Ors (Minors) [2013] EWHC 968 (FAM</a:t>
            </a:r>
            <a:endParaRPr sz="4800" dirty="0"/>
          </a:p>
        </p:txBody>
      </p:sp>
      <p:sp>
        <p:nvSpPr>
          <p:cNvPr id="264" name="Shape 264"/>
          <p:cNvSpPr/>
          <p:nvPr/>
        </p:nvSpPr>
        <p:spPr>
          <a:xfrm>
            <a:off x="392401" y="432559"/>
            <a:ext cx="5180905" cy="66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a:t>medicine in the family courts </a:t>
            </a:r>
          </a:p>
          <a:p>
            <a:pPr defTabSz="139331">
              <a:lnSpc>
                <a:spcPct val="80000"/>
              </a:lnSpc>
              <a:spcBef>
                <a:spcPts val="0"/>
              </a:spcBef>
              <a:defRPr sz="2300" cap="all">
                <a:solidFill>
                  <a:srgbClr val="A7A7A7"/>
                </a:solidFill>
                <a:latin typeface="DIN Condensed"/>
                <a:ea typeface="DIN Condensed"/>
                <a:cs typeface="DIN Condensed"/>
                <a:sym typeface="DIN Condensed"/>
              </a:defRPr>
            </a:pP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lstStyle/>
          <a:p>
            <a:r>
              <a:rPr lang="en-GB" dirty="0">
                <a:solidFill>
                  <a:srgbClr val="FFC000"/>
                </a:solidFill>
              </a:rPr>
              <a:t>The wisdom of Baker J (cont)</a:t>
            </a:r>
          </a:p>
        </p:txBody>
      </p:sp>
      <p:sp>
        <p:nvSpPr>
          <p:cNvPr id="4" name="Text Placeholder 3"/>
          <p:cNvSpPr>
            <a:spLocks noGrp="1"/>
          </p:cNvSpPr>
          <p:nvPr>
            <p:ph type="body" idx="13"/>
          </p:nvPr>
        </p:nvSpPr>
        <p:spPr>
          <a:xfrm>
            <a:off x="406400" y="1129553"/>
            <a:ext cx="12192000" cy="7722347"/>
          </a:xfrm>
          <a:gradFill>
            <a:gsLst>
              <a:gs pos="0">
                <a:srgbClr val="F5FBFD"/>
              </a:gs>
              <a:gs pos="74000">
                <a:srgbClr val="A4D7EE"/>
              </a:gs>
              <a:gs pos="83000">
                <a:srgbClr val="A4D7EE"/>
              </a:gs>
              <a:gs pos="100000">
                <a:srgbClr val="C2E4F4"/>
              </a:gs>
            </a:gsLst>
            <a:lin ang="5400000" scaled="0"/>
          </a:gradFill>
        </p:spPr>
        <p:txBody>
          <a:bodyPr>
            <a:normAutofit fontScale="55000" lnSpcReduction="20000"/>
          </a:bodyPr>
          <a:lstStyle/>
          <a:p>
            <a:endParaRPr lang="en-GB" sz="6000" b="0" i="1" dirty="0" smtClean="0"/>
          </a:p>
          <a:p>
            <a:pPr>
              <a:lnSpc>
                <a:spcPct val="120000"/>
              </a:lnSpc>
            </a:pPr>
            <a:r>
              <a:rPr lang="en-GB" sz="5200" b="0" i="1" dirty="0" smtClean="0">
                <a:solidFill>
                  <a:schemeClr val="bg1"/>
                </a:solidFill>
              </a:rPr>
              <a:t>	this </a:t>
            </a:r>
            <a:r>
              <a:rPr lang="en-GB" sz="5200" b="0" i="1" dirty="0">
                <a:solidFill>
                  <a:schemeClr val="bg1"/>
                </a:solidFill>
              </a:rPr>
              <a:t>case required the involvement of a range of </a:t>
            </a:r>
            <a:r>
              <a:rPr lang="en-GB" sz="5200" b="0" i="1" dirty="0" smtClean="0">
                <a:solidFill>
                  <a:schemeClr val="bg1"/>
                </a:solidFill>
              </a:rPr>
              <a:t>	experts </a:t>
            </a:r>
            <a:r>
              <a:rPr lang="en-GB" sz="5200" b="0" i="1" dirty="0">
                <a:solidFill>
                  <a:schemeClr val="bg1"/>
                </a:solidFill>
              </a:rPr>
              <a:t>from different disciplines.  </a:t>
            </a:r>
            <a:r>
              <a:rPr lang="en-GB" sz="5200" i="1" dirty="0">
                <a:solidFill>
                  <a:srgbClr val="00B050"/>
                </a:solidFill>
              </a:rPr>
              <a:t>If the case had </a:t>
            </a:r>
            <a:r>
              <a:rPr lang="en-GB" sz="5200" i="1" dirty="0" smtClean="0">
                <a:solidFill>
                  <a:srgbClr val="00B050"/>
                </a:solidFill>
              </a:rPr>
              <a:t>	been </a:t>
            </a:r>
            <a:r>
              <a:rPr lang="en-GB" sz="5200" i="1" dirty="0">
                <a:solidFill>
                  <a:srgbClr val="00B050"/>
                </a:solidFill>
              </a:rPr>
              <a:t>decided purely on the basis of the treating </a:t>
            </a:r>
            <a:r>
              <a:rPr lang="en-GB" sz="5200" i="1" dirty="0" smtClean="0">
                <a:solidFill>
                  <a:srgbClr val="00B050"/>
                </a:solidFill>
              </a:rPr>
              <a:t>	doctors</a:t>
            </a:r>
            <a:r>
              <a:rPr lang="en-GB" sz="5200" i="1" dirty="0">
                <a:solidFill>
                  <a:srgbClr val="00B050"/>
                </a:solidFill>
              </a:rPr>
              <a:t>, the outcome may have been very different</a:t>
            </a:r>
            <a:r>
              <a:rPr lang="en-GB" sz="5200" b="0" i="1" dirty="0" smtClean="0">
                <a:solidFill>
                  <a:schemeClr val="bg1"/>
                </a:solidFill>
              </a:rPr>
              <a:t>.</a:t>
            </a:r>
          </a:p>
          <a:p>
            <a:pPr>
              <a:lnSpc>
                <a:spcPct val="120000"/>
              </a:lnSpc>
            </a:pPr>
            <a:r>
              <a:rPr lang="en-GB" sz="5200" b="0" i="1" dirty="0">
                <a:solidFill>
                  <a:schemeClr val="bg1"/>
                </a:solidFill>
              </a:rPr>
              <a:t>  </a:t>
            </a:r>
            <a:endParaRPr lang="en-GB" sz="5200" b="0" i="1" dirty="0" smtClean="0">
              <a:solidFill>
                <a:schemeClr val="bg1"/>
              </a:solidFill>
            </a:endParaRPr>
          </a:p>
          <a:p>
            <a:pPr>
              <a:lnSpc>
                <a:spcPct val="120000"/>
              </a:lnSpc>
            </a:pPr>
            <a:r>
              <a:rPr lang="en-GB" sz="5200" b="0" i="1" dirty="0" smtClean="0">
                <a:solidFill>
                  <a:schemeClr val="bg1"/>
                </a:solidFill>
              </a:rPr>
              <a:t>	Judges </a:t>
            </a:r>
            <a:r>
              <a:rPr lang="en-GB" sz="5200" b="0" i="1" dirty="0">
                <a:solidFill>
                  <a:schemeClr val="bg1"/>
                </a:solidFill>
              </a:rPr>
              <a:t>will be rigorous in resisting the call for </a:t>
            </a:r>
            <a:r>
              <a:rPr lang="en-GB" sz="5200" b="0" i="1" dirty="0" smtClean="0">
                <a:solidFill>
                  <a:schemeClr val="bg1"/>
                </a:solidFill>
              </a:rPr>
              <a:t>	unnecessary </a:t>
            </a:r>
            <a:r>
              <a:rPr lang="en-GB" sz="5200" b="0" i="1" dirty="0">
                <a:solidFill>
                  <a:schemeClr val="bg1"/>
                </a:solidFill>
              </a:rPr>
              <a:t>use of experts in family proceedings </a:t>
            </a:r>
            <a:r>
              <a:rPr lang="en-GB" sz="5200" b="0" i="1" dirty="0" smtClean="0">
                <a:solidFill>
                  <a:schemeClr val="bg1"/>
                </a:solidFill>
              </a:rPr>
              <a:t>	but </a:t>
            </a:r>
            <a:r>
              <a:rPr lang="en-GB" sz="5200" b="0" i="1" dirty="0">
                <a:solidFill>
                  <a:schemeClr val="bg1"/>
                </a:solidFill>
              </a:rPr>
              <a:t>equally will not hesitate to endorse the </a:t>
            </a:r>
            <a:r>
              <a:rPr lang="en-GB" sz="5200" b="0" i="1" dirty="0" smtClean="0">
                <a:solidFill>
                  <a:schemeClr val="bg1"/>
                </a:solidFill>
              </a:rPr>
              <a:t>	instruction </a:t>
            </a:r>
            <a:r>
              <a:rPr lang="en-GB" sz="5200" b="0" i="1" dirty="0">
                <a:solidFill>
                  <a:schemeClr val="bg1"/>
                </a:solidFill>
              </a:rPr>
              <a:t>of experts where, under the new rules, </a:t>
            </a:r>
            <a:r>
              <a:rPr lang="en-GB" sz="5200" b="0" i="1" dirty="0" smtClean="0">
                <a:solidFill>
                  <a:schemeClr val="bg1"/>
                </a:solidFill>
              </a:rPr>
              <a:t>	they </a:t>
            </a:r>
            <a:r>
              <a:rPr lang="en-GB" sz="5200" b="0" i="1" dirty="0">
                <a:solidFill>
                  <a:schemeClr val="bg1"/>
                </a:solidFill>
              </a:rPr>
              <a:t>are satisfied that they are </a:t>
            </a:r>
            <a:r>
              <a:rPr lang="en-GB" sz="5200" i="1" dirty="0">
                <a:solidFill>
                  <a:srgbClr val="00B050"/>
                </a:solidFill>
              </a:rPr>
              <a:t>necessary for the </a:t>
            </a:r>
            <a:r>
              <a:rPr lang="en-GB" sz="5200" i="1" dirty="0" smtClean="0">
                <a:solidFill>
                  <a:srgbClr val="00B050"/>
                </a:solidFill>
              </a:rPr>
              <a:t>	determination </a:t>
            </a:r>
            <a:r>
              <a:rPr lang="en-GB" sz="5200" i="1" dirty="0">
                <a:solidFill>
                  <a:srgbClr val="00B050"/>
                </a:solidFill>
              </a:rPr>
              <a:t>of the issues in proceedings.</a:t>
            </a:r>
            <a:br>
              <a:rPr lang="en-GB" sz="5200" i="1" dirty="0">
                <a:solidFill>
                  <a:srgbClr val="00B050"/>
                </a:solidFill>
              </a:rPr>
            </a:br>
            <a:r>
              <a:rPr lang="en-GB" sz="5200" i="1" dirty="0">
                <a:solidFill>
                  <a:srgbClr val="00B050"/>
                </a:solidFill>
              </a:rPr>
              <a:t/>
            </a:r>
            <a:br>
              <a:rPr lang="en-GB" sz="5200" i="1" dirty="0">
                <a:solidFill>
                  <a:srgbClr val="00B050"/>
                </a:solidFill>
              </a:rPr>
            </a:br>
            <a:endParaRPr lang="en-GB" sz="5200" dirty="0">
              <a:solidFill>
                <a:srgbClr val="00B050"/>
              </a:solidFill>
            </a:endParaRPr>
          </a:p>
        </p:txBody>
      </p:sp>
    </p:spTree>
    <p:extLst>
      <p:ext uri="{BB962C8B-B14F-4D97-AF65-F5344CB8AC3E}">
        <p14:creationId xmlns:p14="http://schemas.microsoft.com/office/powerpoint/2010/main" val="427196158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p:txBody>
          <a:bodyPr/>
          <a:lstStyle/>
          <a:p>
            <a:r>
              <a:rPr lang="en-GB" dirty="0" smtClean="0">
                <a:solidFill>
                  <a:srgbClr val="FFC000"/>
                </a:solidFill>
              </a:rPr>
              <a:t>Legal aid lawyers ; per baker j  </a:t>
            </a:r>
            <a:endParaRPr lang="en-GB" dirty="0">
              <a:solidFill>
                <a:srgbClr val="FFC000"/>
              </a:solidFill>
            </a:endParaRPr>
          </a:p>
        </p:txBody>
      </p:sp>
      <p:pic>
        <p:nvPicPr>
          <p:cNvPr id="6" name="Picture Placeholder 5"/>
          <p:cNvPicPr>
            <a:picLocks noGrp="1" noChangeAspect="1"/>
          </p:cNvPicPr>
          <p:nvPr>
            <p:ph type="pic" sz="half" idx="13"/>
          </p:nvPr>
        </p:nvPicPr>
        <p:blipFill>
          <a:blip r:embed="rId2"/>
          <a:srcRect l="45947" r="45947"/>
          <a:stretch>
            <a:fillRect/>
          </a:stretch>
        </p:blipFill>
        <p:spPr>
          <a:prstGeom prst="rect">
            <a:avLst/>
          </a:prstGeom>
        </p:spPr>
      </p:pic>
      <p:sp>
        <p:nvSpPr>
          <p:cNvPr id="5" name="Text Placeholder 4"/>
          <p:cNvSpPr>
            <a:spLocks noGrp="1"/>
          </p:cNvSpPr>
          <p:nvPr>
            <p:ph type="body" sz="half" idx="14"/>
          </p:nvPr>
        </p:nvSpPr>
        <p:spPr>
          <a:xfrm>
            <a:off x="537882" y="1536700"/>
            <a:ext cx="6299200" cy="7797800"/>
          </a:xfrm>
        </p:spPr>
        <p:txBody>
          <a:bodyPr>
            <a:normAutofit/>
          </a:bodyPr>
          <a:lstStyle/>
          <a:p>
            <a:r>
              <a:rPr lang="en-GB" sz="2800" b="0" i="1" dirty="0">
                <a:solidFill>
                  <a:srgbClr val="FFC000"/>
                </a:solidFill>
              </a:rPr>
              <a:t>Finally, this case demonstrates again the crucial role played by the specialist family bar and solicitors.  The role played by all of the representatives for all of the parties in this case has been of the utmost importance.  </a:t>
            </a:r>
            <a:endParaRPr lang="en-GB" sz="2800" b="0" i="1" dirty="0" smtClean="0">
              <a:solidFill>
                <a:srgbClr val="FFC000"/>
              </a:solidFill>
            </a:endParaRPr>
          </a:p>
          <a:p>
            <a:r>
              <a:rPr lang="en-GB" sz="2800" b="0" i="1" dirty="0" smtClean="0">
                <a:solidFill>
                  <a:srgbClr val="FFC000"/>
                </a:solidFill>
              </a:rPr>
              <a:t>All </a:t>
            </a:r>
            <a:r>
              <a:rPr lang="en-GB" sz="2800" b="0" i="1" dirty="0">
                <a:solidFill>
                  <a:srgbClr val="FFC000"/>
                </a:solidFill>
              </a:rPr>
              <a:t>judges are very concerned at the prospect of an increase in self-represented litigants and the consequences for the family justice system.  </a:t>
            </a:r>
            <a:endParaRPr lang="en-GB" sz="2800" b="0" i="1" dirty="0" smtClean="0">
              <a:solidFill>
                <a:srgbClr val="FFC000"/>
              </a:solidFill>
            </a:endParaRPr>
          </a:p>
          <a:p>
            <a:r>
              <a:rPr lang="en-GB" sz="2800" b="0" i="1" dirty="0" smtClean="0">
                <a:solidFill>
                  <a:srgbClr val="FFC000"/>
                </a:solidFill>
              </a:rPr>
              <a:t>Not </a:t>
            </a:r>
            <a:r>
              <a:rPr lang="en-GB" sz="2800" b="0" i="1" dirty="0">
                <a:solidFill>
                  <a:srgbClr val="FFC000"/>
                </a:solidFill>
              </a:rPr>
              <a:t>enough recognition is given to the contribution to the family justice system made by family lawyers.</a:t>
            </a:r>
            <a:r>
              <a:rPr lang="en-GB" sz="2800" b="0" dirty="0">
                <a:solidFill>
                  <a:srgbClr val="FFC000"/>
                </a:solidFill>
              </a:rPr>
              <a:t> </a:t>
            </a:r>
            <a:endParaRPr lang="en-GB" sz="2800" dirty="0">
              <a:solidFill>
                <a:srgbClr val="FFC000"/>
              </a:solidFill>
            </a:endParaRPr>
          </a:p>
        </p:txBody>
      </p:sp>
      <p:pic>
        <p:nvPicPr>
          <p:cNvPr id="7" name="Picture 6"/>
          <p:cNvPicPr>
            <a:picLocks noChangeAspect="1"/>
          </p:cNvPicPr>
          <p:nvPr/>
        </p:nvPicPr>
        <p:blipFill>
          <a:blip r:embed="rId2"/>
          <a:stretch>
            <a:fillRect/>
          </a:stretch>
        </p:blipFill>
        <p:spPr>
          <a:xfrm>
            <a:off x="3353543" y="4514056"/>
            <a:ext cx="6297714" cy="725487"/>
          </a:xfrm>
          <a:prstGeom prst="rect">
            <a:avLst/>
          </a:prstGeom>
        </p:spPr>
      </p:pic>
      <p:pic>
        <p:nvPicPr>
          <p:cNvPr id="8" name="Picture 7"/>
          <p:cNvPicPr>
            <a:picLocks noChangeAspect="1"/>
          </p:cNvPicPr>
          <p:nvPr/>
        </p:nvPicPr>
        <p:blipFill>
          <a:blip r:embed="rId3"/>
          <a:stretch>
            <a:fillRect/>
          </a:stretch>
        </p:blipFill>
        <p:spPr>
          <a:xfrm>
            <a:off x="7112000" y="2113101"/>
            <a:ext cx="5721387" cy="6252883"/>
          </a:xfrm>
          <a:prstGeom prst="rect">
            <a:avLst/>
          </a:prstGeom>
        </p:spPr>
      </p:pic>
    </p:spTree>
    <p:extLst>
      <p:ext uri="{BB962C8B-B14F-4D97-AF65-F5344CB8AC3E}">
        <p14:creationId xmlns:p14="http://schemas.microsoft.com/office/powerpoint/2010/main" val="200288054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sz="quarter" idx="1"/>
          </p:nvPr>
        </p:nvSpPr>
        <p:spPr>
          <a:xfrm>
            <a:off x="421740" y="1011867"/>
            <a:ext cx="11176001" cy="868966"/>
          </a:xfrm>
          <a:prstGeom prst="rect">
            <a:avLst/>
          </a:prstGeom>
        </p:spPr>
        <p:txBody>
          <a:bodyPr/>
          <a:lstStyle>
            <a:lvl1pPr>
              <a:defRPr sz="3500" u="sng" spc="145"/>
            </a:lvl1pPr>
          </a:lstStyle>
          <a:p>
            <a:r>
              <a:rPr dirty="0">
                <a:solidFill>
                  <a:srgbClr val="FF0000"/>
                </a:solidFill>
              </a:rPr>
              <a:t>Miscarriages of justice?</a:t>
            </a:r>
          </a:p>
        </p:txBody>
      </p:sp>
      <p:sp>
        <p:nvSpPr>
          <p:cNvPr id="279" name="Shape 279"/>
          <p:cNvSpPr>
            <a:spLocks noGrp="1"/>
          </p:cNvSpPr>
          <p:nvPr>
            <p:ph type="body" idx="13"/>
          </p:nvPr>
        </p:nvSpPr>
        <p:spPr>
          <a:xfrm>
            <a:off x="406400" y="1886576"/>
            <a:ext cx="12192001" cy="7632849"/>
          </a:xfrm>
          <a:prstGeom prst="rect">
            <a:avLst/>
          </a:prstGeom>
          <a:extLst>
            <a:ext uri="{C572A759-6A51-4108-AA02-DFA0A04FC94B}">
              <ma14:wrappingTextBoxFlag xmlns:ma14="http://schemas.microsoft.com/office/mac/drawingml/2011/main" xmlns="" val="1"/>
            </a:ext>
          </a:extLst>
        </p:spPr>
        <p:txBody>
          <a:bodyPr/>
          <a:lstStyle/>
          <a:p>
            <a:pPr marL="368934" indent="-368934" defTabSz="484886">
              <a:lnSpc>
                <a:spcPct val="100000"/>
              </a:lnSpc>
              <a:buClr>
                <a:srgbClr val="39A3D5"/>
              </a:buClr>
              <a:buSzPct val="104999"/>
              <a:buFont typeface="Avenir Next"/>
              <a:buChar char="‣"/>
              <a:defRPr sz="2822" b="0" cap="none">
                <a:solidFill>
                  <a:srgbClr val="DDDDDD"/>
                </a:solidFill>
                <a:latin typeface="Avenir Next Medium"/>
                <a:ea typeface="Avenir Next Medium"/>
                <a:cs typeface="Avenir Next Medium"/>
                <a:sym typeface="Avenir Next Medium"/>
              </a:defRPr>
            </a:pPr>
            <a:r>
              <a:rPr dirty="0"/>
              <a:t>Science is constantly evolving </a:t>
            </a:r>
            <a:endParaRPr sz="1992" dirty="0"/>
          </a:p>
          <a:p>
            <a:pPr marL="368934" indent="-368934" defTabSz="484886">
              <a:lnSpc>
                <a:spcPct val="100000"/>
              </a:lnSpc>
              <a:buClr>
                <a:srgbClr val="39A3D5"/>
              </a:buClr>
              <a:buSzPct val="104999"/>
              <a:buFont typeface="Avenir Next"/>
              <a:buChar char="‣"/>
              <a:defRPr sz="2822" b="0" cap="none">
                <a:solidFill>
                  <a:srgbClr val="DDDDDD"/>
                </a:solidFill>
                <a:latin typeface="Avenir Next Medium"/>
                <a:ea typeface="Avenir Next Medium"/>
                <a:cs typeface="Avenir Next Medium"/>
                <a:sym typeface="Avenir Next Medium"/>
              </a:defRPr>
            </a:pPr>
            <a:r>
              <a:rPr lang="en-GB" dirty="0" smtClean="0"/>
              <a:t>M</a:t>
            </a:r>
            <a:r>
              <a:rPr dirty="0" err="1" smtClean="0"/>
              <a:t>iscarriages</a:t>
            </a:r>
            <a:r>
              <a:rPr dirty="0" smtClean="0"/>
              <a:t> </a:t>
            </a:r>
            <a:r>
              <a:rPr dirty="0"/>
              <a:t>of justice have happened with parents wrongly accused of shaking their child to death based on scientific research and hypothesis, genuinely held, but discarded or refined as science develops. </a:t>
            </a:r>
            <a:endParaRPr sz="1992" dirty="0"/>
          </a:p>
          <a:p>
            <a:pPr marL="368934" indent="-368934" defTabSz="484886">
              <a:lnSpc>
                <a:spcPct val="100000"/>
              </a:lnSpc>
              <a:buClr>
                <a:srgbClr val="39A3D5"/>
              </a:buClr>
              <a:buSzPct val="104999"/>
              <a:buFont typeface="Avenir Next"/>
              <a:buChar char="‣"/>
              <a:defRPr sz="2822" b="0" cap="none">
                <a:solidFill>
                  <a:srgbClr val="DDDDDD"/>
                </a:solidFill>
                <a:latin typeface="Avenir Next Medium"/>
                <a:ea typeface="Avenir Next Medium"/>
                <a:cs typeface="Avenir Next Medium"/>
                <a:sym typeface="Avenir Next Medium"/>
              </a:defRPr>
            </a:pPr>
            <a:r>
              <a:rPr lang="en-GB" dirty="0"/>
              <a:t>The judge can only make a decision based on the evidence made known to the court at the time a decision has to be made </a:t>
            </a:r>
            <a:endParaRPr lang="en-GB" dirty="0" smtClean="0"/>
          </a:p>
          <a:p>
            <a:pPr marL="368934" indent="-368934" defTabSz="484886">
              <a:lnSpc>
                <a:spcPct val="100000"/>
              </a:lnSpc>
              <a:buClr>
                <a:srgbClr val="39A3D5"/>
              </a:buClr>
              <a:buSzPct val="104999"/>
              <a:buFont typeface="Avenir Next"/>
              <a:buChar char="‣"/>
              <a:defRPr sz="2822" b="0" cap="none">
                <a:solidFill>
                  <a:srgbClr val="DDDDDD"/>
                </a:solidFill>
                <a:latin typeface="Avenir Next Medium"/>
                <a:ea typeface="Avenir Next Medium"/>
                <a:cs typeface="Avenir Next Medium"/>
                <a:sym typeface="Avenir Next Medium"/>
              </a:defRPr>
            </a:pPr>
            <a:r>
              <a:rPr lang="en-GB" dirty="0" smtClean="0"/>
              <a:t>Medical evidence mustn’t be seen in isolation of the child’s life, the ‘broad canvass’  </a:t>
            </a:r>
          </a:p>
          <a:p>
            <a:pPr marL="368934" indent="-368934" defTabSz="484886">
              <a:lnSpc>
                <a:spcPct val="100000"/>
              </a:lnSpc>
              <a:buClr>
                <a:srgbClr val="39A3D5"/>
              </a:buClr>
              <a:buSzPct val="104999"/>
              <a:buFont typeface="Avenir Next"/>
              <a:buChar char="‣"/>
              <a:defRPr sz="2822" b="0" cap="none">
                <a:solidFill>
                  <a:srgbClr val="DDDDDD"/>
                </a:solidFill>
                <a:latin typeface="Avenir Next Medium"/>
                <a:ea typeface="Avenir Next Medium"/>
                <a:cs typeface="Avenir Next Medium"/>
                <a:sym typeface="Avenir Next Medium"/>
              </a:defRPr>
            </a:pPr>
            <a:r>
              <a:rPr dirty="0" smtClean="0"/>
              <a:t>Human </a:t>
            </a:r>
            <a:r>
              <a:rPr dirty="0"/>
              <a:t>justice is inevitably </a:t>
            </a:r>
            <a:r>
              <a:rPr dirty="0" smtClean="0"/>
              <a:t>fallible</a:t>
            </a:r>
            <a:r>
              <a:rPr lang="en-GB" dirty="0" smtClean="0"/>
              <a:t> h</a:t>
            </a:r>
            <a:r>
              <a:rPr dirty="0" err="1" smtClean="0"/>
              <a:t>owever</a:t>
            </a:r>
            <a:r>
              <a:rPr dirty="0" smtClean="0"/>
              <a:t> </a:t>
            </a:r>
            <a:r>
              <a:rPr dirty="0"/>
              <a:t>hard we struggle to avoid them, and however rigorous the procedural and other safeguards we strive to erect against </a:t>
            </a:r>
            <a:r>
              <a:rPr dirty="0" smtClean="0"/>
              <a:t>them</a:t>
            </a:r>
            <a:r>
              <a:rPr lang="en-GB" dirty="0" smtClean="0"/>
              <a:t>.</a:t>
            </a:r>
            <a:r>
              <a:rPr dirty="0" smtClean="0"/>
              <a:t>  </a:t>
            </a:r>
            <a:endParaRPr sz="1992" dirty="0"/>
          </a:p>
          <a:p>
            <a:pPr marL="368934" indent="-368934" defTabSz="484886">
              <a:lnSpc>
                <a:spcPct val="100000"/>
              </a:lnSpc>
              <a:buClr>
                <a:srgbClr val="39A3D5"/>
              </a:buClr>
              <a:buSzPct val="104999"/>
              <a:buFont typeface="Avenir Next"/>
              <a:buChar char="‣"/>
              <a:defRPr sz="2822" b="0" cap="none">
                <a:solidFill>
                  <a:srgbClr val="DDDDDD"/>
                </a:solidFill>
                <a:latin typeface="Avenir Next Medium"/>
                <a:ea typeface="Avenir Next Medium"/>
                <a:cs typeface="Avenir Next Medium"/>
                <a:sym typeface="Avenir Next Medium"/>
              </a:defRPr>
            </a:pPr>
            <a:r>
              <a:rPr dirty="0"/>
              <a:t>In the investigation of possible miscarriages of justice and in righting judicially inflicted wrongs, dedicated legal aid lawyers, </a:t>
            </a:r>
            <a:r>
              <a:rPr dirty="0" smtClean="0"/>
              <a:t>investigative </a:t>
            </a:r>
            <a:r>
              <a:rPr dirty="0"/>
              <a:t>journalists and the </a:t>
            </a:r>
            <a:r>
              <a:rPr lang="en-GB" dirty="0" smtClean="0"/>
              <a:t>informed public </a:t>
            </a:r>
            <a:r>
              <a:rPr dirty="0" smtClean="0"/>
              <a:t>have </a:t>
            </a:r>
            <a:r>
              <a:rPr dirty="0"/>
              <a:t>an absolutely vital role to play. </a:t>
            </a:r>
          </a:p>
        </p:txBody>
      </p:sp>
      <p:sp>
        <p:nvSpPr>
          <p:cNvPr id="280" name="Shape 280"/>
          <p:cNvSpPr/>
          <p:nvPr/>
        </p:nvSpPr>
        <p:spPr>
          <a:xfrm>
            <a:off x="392401" y="432559"/>
            <a:ext cx="5180905" cy="66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a:t>medicine in the family courts </a:t>
            </a:r>
          </a:p>
          <a:p>
            <a:pPr defTabSz="139331">
              <a:lnSpc>
                <a:spcPct val="80000"/>
              </a:lnSpc>
              <a:spcBef>
                <a:spcPts val="0"/>
              </a:spcBef>
              <a:defRPr sz="2300" cap="all">
                <a:solidFill>
                  <a:srgbClr val="A7A7A7"/>
                </a:solidFill>
                <a:latin typeface="DIN Condensed"/>
                <a:ea typeface="DIN Condensed"/>
                <a:cs typeface="DIN Condensed"/>
                <a:sym typeface="DIN Condensed"/>
              </a:defRPr>
            </a:pP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body" sz="quarter" idx="1"/>
          </p:nvPr>
        </p:nvSpPr>
        <p:spPr>
          <a:xfrm>
            <a:off x="467760" y="1211290"/>
            <a:ext cx="11176001" cy="853625"/>
          </a:xfrm>
          <a:prstGeom prst="rect">
            <a:avLst/>
          </a:prstGeom>
        </p:spPr>
        <p:txBody>
          <a:bodyPr/>
          <a:lstStyle>
            <a:lvl1pPr>
              <a:defRPr sz="3500" u="sng" spc="145"/>
            </a:lvl1pPr>
          </a:lstStyle>
          <a:p>
            <a:r>
              <a:rPr lang="en-GB" dirty="0" smtClean="0">
                <a:solidFill>
                  <a:srgbClr val="00B050"/>
                </a:solidFill>
              </a:rPr>
              <a:t>The wisdom of hedley j:‘</a:t>
            </a:r>
            <a:r>
              <a:rPr dirty="0" smtClean="0">
                <a:solidFill>
                  <a:srgbClr val="00B050"/>
                </a:solidFill>
              </a:rPr>
              <a:t>Unknown cause</a:t>
            </a:r>
            <a:r>
              <a:rPr lang="en-GB" dirty="0" smtClean="0">
                <a:solidFill>
                  <a:srgbClr val="00B050"/>
                </a:solidFill>
              </a:rPr>
              <a:t>'</a:t>
            </a:r>
            <a:r>
              <a:rPr dirty="0" smtClean="0">
                <a:solidFill>
                  <a:srgbClr val="00B050"/>
                </a:solidFill>
              </a:rPr>
              <a:t>  </a:t>
            </a:r>
            <a:endParaRPr dirty="0">
              <a:solidFill>
                <a:srgbClr val="00B050"/>
              </a:solidFill>
            </a:endParaRPr>
          </a:p>
        </p:txBody>
      </p:sp>
      <p:sp>
        <p:nvSpPr>
          <p:cNvPr id="275" name="Shape 275"/>
          <p:cNvSpPr>
            <a:spLocks noGrp="1"/>
          </p:cNvSpPr>
          <p:nvPr>
            <p:ph type="body" idx="13"/>
          </p:nvPr>
        </p:nvSpPr>
        <p:spPr>
          <a:xfrm>
            <a:off x="406400" y="2270080"/>
            <a:ext cx="12192001" cy="6757197"/>
          </a:xfrm>
          <a:prstGeom prst="rect">
            <a:avLst/>
          </a:prstGeom>
          <a:gradFill>
            <a:gsLst>
              <a:gs pos="0">
                <a:srgbClr val="F5FBFD"/>
              </a:gs>
              <a:gs pos="49000">
                <a:srgbClr val="A4D7EE"/>
              </a:gs>
              <a:gs pos="83000">
                <a:srgbClr val="A4D7EE"/>
              </a:gs>
              <a:gs pos="100000">
                <a:srgbClr val="C2E4F4"/>
              </a:gs>
            </a:gsLst>
            <a:lin ang="5400000" scaled="0"/>
          </a:gradFill>
          <a:extLst>
            <a:ext uri="{C572A759-6A51-4108-AA02-DFA0A04FC94B}">
              <ma14:wrappingTextBoxFlag xmlns:ma14="http://schemas.microsoft.com/office/mac/drawingml/2011/main" xmlns="" val="1"/>
            </a:ext>
          </a:extLst>
        </p:spPr>
        <p:txBody>
          <a:bodyPr/>
          <a:lstStyle/>
          <a:p>
            <a:pPr marL="311150" indent="-311150" defTabSz="408940">
              <a:lnSpc>
                <a:spcPct val="100000"/>
              </a:lnSpc>
              <a:spcBef>
                <a:spcPts val="1900"/>
              </a:spcBef>
              <a:buClr>
                <a:srgbClr val="39A3D5"/>
              </a:buClr>
              <a:buSzPct val="104999"/>
              <a:buFont typeface="Avenir Next"/>
              <a:buChar char="‣"/>
              <a:defRPr sz="2380" b="0" cap="none">
                <a:solidFill>
                  <a:srgbClr val="DDDDDD"/>
                </a:solidFill>
                <a:latin typeface="+mj-lt"/>
                <a:ea typeface="+mj-ea"/>
                <a:cs typeface="+mj-cs"/>
                <a:sym typeface="Helvetica"/>
              </a:defRPr>
            </a:pPr>
            <a:r>
              <a:rPr i="1" dirty="0">
                <a:solidFill>
                  <a:srgbClr val="0070C0"/>
                </a:solidFill>
              </a:rPr>
              <a:t>'I have been impressed over the years by the willingness of the best </a:t>
            </a:r>
            <a:r>
              <a:rPr i="1" dirty="0" err="1">
                <a:solidFill>
                  <a:srgbClr val="0070C0"/>
                </a:solidFill>
              </a:rPr>
              <a:t>paediatricians</a:t>
            </a:r>
            <a:r>
              <a:rPr i="1" dirty="0">
                <a:solidFill>
                  <a:srgbClr val="0070C0"/>
                </a:solidFill>
              </a:rPr>
              <a:t>, and those who </a:t>
            </a:r>
            <a:r>
              <a:rPr i="1" dirty="0" err="1">
                <a:solidFill>
                  <a:srgbClr val="0070C0"/>
                </a:solidFill>
              </a:rPr>
              <a:t>practise</a:t>
            </a:r>
            <a:r>
              <a:rPr i="1" dirty="0">
                <a:solidFill>
                  <a:srgbClr val="0070C0"/>
                </a:solidFill>
              </a:rPr>
              <a:t> in the specialties of </a:t>
            </a:r>
            <a:r>
              <a:rPr i="1" dirty="0" err="1">
                <a:solidFill>
                  <a:srgbClr val="0070C0"/>
                </a:solidFill>
              </a:rPr>
              <a:t>paediatric</a:t>
            </a:r>
            <a:r>
              <a:rPr i="1" dirty="0">
                <a:solidFill>
                  <a:srgbClr val="0070C0"/>
                </a:solidFill>
              </a:rPr>
              <a:t> medicine, to </a:t>
            </a:r>
            <a:r>
              <a:rPr i="1" dirty="0" err="1">
                <a:solidFill>
                  <a:srgbClr val="0070C0"/>
                </a:solidFill>
              </a:rPr>
              <a:t>recognise</a:t>
            </a:r>
            <a:r>
              <a:rPr i="1" dirty="0">
                <a:solidFill>
                  <a:srgbClr val="0070C0"/>
                </a:solidFill>
              </a:rPr>
              <a:t> how much we do not know about the growth patterns and what goes wrong in them, particularly in infants.  </a:t>
            </a:r>
            <a:br>
              <a:rPr i="1" dirty="0">
                <a:solidFill>
                  <a:srgbClr val="0070C0"/>
                </a:solidFill>
              </a:rPr>
            </a:br>
            <a:r>
              <a:rPr i="1" dirty="0" smtClean="0">
                <a:solidFill>
                  <a:srgbClr val="0070C0"/>
                </a:solidFill>
              </a:rPr>
              <a:t>Since </a:t>
            </a:r>
            <a:r>
              <a:rPr i="1" dirty="0">
                <a:solidFill>
                  <a:srgbClr val="0070C0"/>
                </a:solidFill>
              </a:rPr>
              <a:t>they grow at a remarkable speed and cannot themselves give any clue as to what is happening inside them, and since research using controlled samples is self-evidently impossible in many areas, perhaps we should not be surprised.  </a:t>
            </a:r>
            <a:endParaRPr sz="1679" i="1" dirty="0">
              <a:solidFill>
                <a:srgbClr val="0070C0"/>
              </a:solidFill>
            </a:endParaRPr>
          </a:p>
          <a:p>
            <a:pPr marL="311150" indent="-311150" defTabSz="408940">
              <a:lnSpc>
                <a:spcPct val="100000"/>
              </a:lnSpc>
              <a:spcBef>
                <a:spcPts val="1900"/>
              </a:spcBef>
              <a:buClr>
                <a:srgbClr val="39A3D5"/>
              </a:buClr>
              <a:buSzPct val="104999"/>
              <a:buFont typeface="Avenir Next"/>
              <a:buChar char="‣"/>
              <a:defRPr sz="2380" b="0" cap="none">
                <a:solidFill>
                  <a:srgbClr val="DDDDDD"/>
                </a:solidFill>
                <a:latin typeface="+mj-lt"/>
                <a:ea typeface="+mj-ea"/>
                <a:cs typeface="+mj-cs"/>
                <a:sym typeface="Helvetica"/>
              </a:defRPr>
            </a:pPr>
            <a:r>
              <a:rPr i="1" dirty="0">
                <a:solidFill>
                  <a:srgbClr val="0070C0"/>
                </a:solidFill>
              </a:rPr>
              <a:t>In my judgment, a conclusion of unknown </a:t>
            </a:r>
            <a:r>
              <a:rPr i="1" dirty="0" err="1">
                <a:solidFill>
                  <a:srgbClr val="0070C0"/>
                </a:solidFill>
              </a:rPr>
              <a:t>aetiology</a:t>
            </a:r>
            <a:r>
              <a:rPr i="1" dirty="0">
                <a:solidFill>
                  <a:srgbClr val="0070C0"/>
                </a:solidFill>
              </a:rPr>
              <a:t> in respect of an infant represents neither professional nor forensic failure.</a:t>
            </a:r>
            <a:r>
              <a:rPr i="1" dirty="0"/>
              <a:t> </a:t>
            </a:r>
            <a:endParaRPr sz="1679" i="1" dirty="0"/>
          </a:p>
          <a:p>
            <a:pPr marL="311150" indent="-311150" defTabSz="408940">
              <a:lnSpc>
                <a:spcPct val="100000"/>
              </a:lnSpc>
              <a:spcBef>
                <a:spcPts val="1900"/>
              </a:spcBef>
              <a:buClr>
                <a:srgbClr val="39A3D5"/>
              </a:buClr>
              <a:buSzPct val="104999"/>
              <a:buFont typeface="Avenir Next"/>
              <a:buChar char="‣"/>
              <a:defRPr sz="2380" b="0" cap="none">
                <a:solidFill>
                  <a:srgbClr val="DDDDDD"/>
                </a:solidFill>
                <a:latin typeface="+mj-lt"/>
                <a:ea typeface="+mj-ea"/>
                <a:cs typeface="+mj-cs"/>
                <a:sym typeface="Helvetica"/>
              </a:defRPr>
            </a:pPr>
            <a:r>
              <a:rPr i="1" dirty="0"/>
              <a:t> </a:t>
            </a:r>
            <a:r>
              <a:rPr i="1" dirty="0">
                <a:solidFill>
                  <a:srgbClr val="0070C0"/>
                </a:solidFill>
              </a:rPr>
              <a:t>It simply recognises that we still have much to learn, </a:t>
            </a:r>
            <a:endParaRPr sz="1679" i="1" dirty="0">
              <a:solidFill>
                <a:srgbClr val="0070C0"/>
              </a:solidFill>
            </a:endParaRPr>
          </a:p>
          <a:p>
            <a:pPr marL="311150" indent="-311150" defTabSz="408940">
              <a:lnSpc>
                <a:spcPct val="100000"/>
              </a:lnSpc>
              <a:spcBef>
                <a:spcPts val="1900"/>
              </a:spcBef>
              <a:buClr>
                <a:srgbClr val="39A3D5"/>
              </a:buClr>
              <a:buSzPct val="104999"/>
              <a:buFont typeface="Avenir Next"/>
              <a:buChar char="‣"/>
              <a:defRPr sz="2380" b="0" cap="none">
                <a:solidFill>
                  <a:srgbClr val="DDDDDD"/>
                </a:solidFill>
                <a:latin typeface="+mj-lt"/>
                <a:ea typeface="+mj-ea"/>
                <a:cs typeface="+mj-cs"/>
                <a:sym typeface="Helvetica"/>
              </a:defRPr>
            </a:pPr>
            <a:r>
              <a:rPr i="1" dirty="0">
                <a:solidFill>
                  <a:srgbClr val="0070C0"/>
                </a:solidFill>
              </a:rPr>
              <a:t>it also recognises that it is dangerous and wrong to infer non-accidental injury merely from the absence of any other understood mechanism. </a:t>
            </a:r>
            <a:r>
              <a:rPr i="1" dirty="0"/>
              <a:t> </a:t>
            </a:r>
            <a:endParaRPr sz="1679" i="1" dirty="0"/>
          </a:p>
          <a:p>
            <a:pPr marL="311150" indent="-311150" defTabSz="408940">
              <a:lnSpc>
                <a:spcPct val="100000"/>
              </a:lnSpc>
              <a:spcBef>
                <a:spcPts val="1900"/>
              </a:spcBef>
              <a:buClr>
                <a:srgbClr val="39A3D5"/>
              </a:buClr>
              <a:buSzPct val="104999"/>
              <a:buFont typeface="Avenir Next"/>
              <a:buChar char="‣"/>
              <a:defRPr sz="2380" b="0" cap="none">
                <a:solidFill>
                  <a:srgbClr val="DDDDDD"/>
                </a:solidFill>
                <a:latin typeface="+mj-lt"/>
                <a:ea typeface="+mj-ea"/>
                <a:cs typeface="+mj-cs"/>
                <a:sym typeface="Helvetica"/>
              </a:defRPr>
            </a:pPr>
            <a:r>
              <a:rPr i="1" dirty="0">
                <a:solidFill>
                  <a:srgbClr val="FF0000"/>
                </a:solidFill>
              </a:rPr>
              <a:t>Maybe it simply represents a general acknowledgement that we are fearfully and wonderfully made.'</a:t>
            </a:r>
          </a:p>
        </p:txBody>
      </p:sp>
      <p:sp>
        <p:nvSpPr>
          <p:cNvPr id="276" name="Shape 276"/>
          <p:cNvSpPr/>
          <p:nvPr/>
        </p:nvSpPr>
        <p:spPr>
          <a:xfrm>
            <a:off x="392401" y="432559"/>
            <a:ext cx="5180905" cy="66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smtClean="0"/>
              <a:t>medicine </a:t>
            </a:r>
            <a:r>
              <a:rPr lang="en-GB" dirty="0"/>
              <a:t>in the family courts </a:t>
            </a:r>
          </a:p>
          <a:p>
            <a:pPr defTabSz="139331">
              <a:lnSpc>
                <a:spcPct val="80000"/>
              </a:lnSpc>
              <a:spcBef>
                <a:spcPts val="0"/>
              </a:spcBef>
              <a:defRPr sz="2300" cap="all">
                <a:solidFill>
                  <a:srgbClr val="A7A7A7"/>
                </a:solidFill>
                <a:latin typeface="DIN Condensed"/>
                <a:ea typeface="DIN Condensed"/>
                <a:cs typeface="DIN Condensed"/>
                <a:sym typeface="DIN Condensed"/>
              </a:defRPr>
            </a:pPr>
            <a:endParaRPr dirty="0"/>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a:xfrm>
            <a:off x="406400" y="0"/>
            <a:ext cx="11176000" cy="914400"/>
          </a:xfrm>
        </p:spPr>
        <p:txBody>
          <a:bodyPr>
            <a:normAutofit/>
          </a:bodyPr>
          <a:lstStyle/>
          <a:p>
            <a:r>
              <a:rPr lang="en-GB" dirty="0">
                <a:solidFill>
                  <a:srgbClr val="FFC000"/>
                </a:solidFill>
              </a:rPr>
              <a:t>medicine </a:t>
            </a:r>
            <a:r>
              <a:rPr lang="en-GB" dirty="0" smtClean="0">
                <a:solidFill>
                  <a:srgbClr val="FFC000"/>
                </a:solidFill>
              </a:rPr>
              <a:t>and science in </a:t>
            </a:r>
            <a:r>
              <a:rPr lang="en-GB" dirty="0">
                <a:solidFill>
                  <a:srgbClr val="FFC000"/>
                </a:solidFill>
              </a:rPr>
              <a:t>the family courts </a:t>
            </a:r>
          </a:p>
          <a:p>
            <a:endParaRPr lang="en-GB" dirty="0"/>
          </a:p>
        </p:txBody>
      </p:sp>
      <p:sp>
        <p:nvSpPr>
          <p:cNvPr id="3" name="Title 2"/>
          <p:cNvSpPr>
            <a:spLocks noGrp="1"/>
          </p:cNvSpPr>
          <p:nvPr>
            <p:ph type="title"/>
          </p:nvPr>
        </p:nvSpPr>
        <p:spPr>
          <a:xfrm>
            <a:off x="406400" y="1245704"/>
            <a:ext cx="12192000" cy="1497496"/>
          </a:xfrm>
          <a:blipFill>
            <a:blip r:embed="rId2"/>
            <a:tile tx="0" ty="0" sx="100000" sy="100000" flip="none" algn="tl"/>
          </a:blipFill>
        </p:spPr>
        <p:txBody>
          <a:bodyPr>
            <a:normAutofit/>
          </a:bodyPr>
          <a:lstStyle/>
          <a:p>
            <a:r>
              <a:rPr lang="en-GB" sz="3100" dirty="0" smtClean="0">
                <a:solidFill>
                  <a:schemeClr val="bg1"/>
                </a:solidFill>
              </a:rPr>
              <a:t>	Last Question : </a:t>
            </a:r>
            <a:br>
              <a:rPr lang="en-GB" sz="3100" dirty="0" smtClean="0">
                <a:solidFill>
                  <a:schemeClr val="bg1"/>
                </a:solidFill>
              </a:rPr>
            </a:br>
            <a:r>
              <a:rPr lang="en-GB" sz="3100" dirty="0" smtClean="0">
                <a:solidFill>
                  <a:schemeClr val="bg1"/>
                </a:solidFill>
              </a:rPr>
              <a:t>	Why</a:t>
            </a:r>
            <a:r>
              <a:rPr lang="en-GB" sz="3600" dirty="0" smtClean="0">
                <a:solidFill>
                  <a:schemeClr val="tx1"/>
                </a:solidFill>
              </a:rPr>
              <a:t> </a:t>
            </a:r>
            <a:r>
              <a:rPr lang="en-GB" sz="3200" dirty="0" smtClean="0">
                <a:solidFill>
                  <a:schemeClr val="tx1"/>
                </a:solidFill>
              </a:rPr>
              <a:t>science </a:t>
            </a:r>
            <a:r>
              <a:rPr lang="en-GB" sz="3200" dirty="0">
                <a:solidFill>
                  <a:schemeClr val="tx1"/>
                </a:solidFill>
              </a:rPr>
              <a:t>and the courts don’t have all the </a:t>
            </a:r>
            <a:r>
              <a:rPr lang="en-GB" sz="3200" dirty="0" smtClean="0">
                <a:solidFill>
                  <a:schemeClr val="tx1"/>
                </a:solidFill>
              </a:rPr>
              <a:t>	answers: </a:t>
            </a:r>
            <a:r>
              <a:rPr lang="en-GB" sz="3200" dirty="0">
                <a:solidFill>
                  <a:schemeClr val="tx1"/>
                </a:solidFill>
              </a:rPr>
              <a:t>why we get it </a:t>
            </a:r>
            <a:r>
              <a:rPr lang="en-GB" sz="3200" dirty="0" smtClean="0">
                <a:solidFill>
                  <a:schemeClr val="tx1"/>
                </a:solidFill>
              </a:rPr>
              <a:t>wrong</a:t>
            </a:r>
            <a:endParaRPr lang="en-GB" dirty="0"/>
          </a:p>
        </p:txBody>
      </p:sp>
      <p:sp>
        <p:nvSpPr>
          <p:cNvPr id="4" name="Text Placeholder 3"/>
          <p:cNvSpPr>
            <a:spLocks noGrp="1"/>
          </p:cNvSpPr>
          <p:nvPr>
            <p:ph type="body" idx="13"/>
          </p:nvPr>
        </p:nvSpPr>
        <p:spPr/>
        <p:txBody>
          <a:bodyPr>
            <a:normAutofit fontScale="92500"/>
          </a:bodyPr>
          <a:lstStyle/>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lang="en-GB" sz="4400" b="0" cap="none" dirty="0" smtClean="0">
                <a:solidFill>
                  <a:srgbClr val="00B050"/>
                </a:solidFill>
                <a:sym typeface="Helvetica"/>
              </a:rPr>
              <a:t>Science </a:t>
            </a:r>
            <a:r>
              <a:rPr lang="en-GB" sz="4400" b="0" cap="none" dirty="0">
                <a:solidFill>
                  <a:srgbClr val="00B050"/>
                </a:solidFill>
                <a:sym typeface="Helvetica"/>
              </a:rPr>
              <a:t>doesn’t stand still </a:t>
            </a:r>
            <a:endParaRPr lang="en-GB" sz="4400" b="0" cap="none" dirty="0" smtClean="0">
              <a:solidFill>
                <a:srgbClr val="00B050"/>
              </a:solidFill>
              <a:sym typeface="Helvetica"/>
            </a:endParaRPr>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lang="en-GB" sz="4400" b="0" cap="none" dirty="0" smtClean="0">
                <a:solidFill>
                  <a:srgbClr val="00B050"/>
                </a:solidFill>
                <a:sym typeface="Helvetica"/>
              </a:rPr>
              <a:t>Expert </a:t>
            </a:r>
            <a:r>
              <a:rPr lang="en-GB" sz="4400" b="0" cap="none" dirty="0">
                <a:solidFill>
                  <a:srgbClr val="00B050"/>
                </a:solidFill>
                <a:sym typeface="Helvetica"/>
              </a:rPr>
              <a:t>evidence is an art; not a science </a:t>
            </a:r>
            <a:endParaRPr lang="en-GB" sz="4400" b="0" cap="none" dirty="0" smtClean="0">
              <a:solidFill>
                <a:srgbClr val="00B050"/>
              </a:solidFill>
              <a:sym typeface="Helvetica"/>
            </a:endParaRPr>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lang="en-GB" sz="4400" b="0" cap="none" dirty="0" smtClean="0">
                <a:solidFill>
                  <a:srgbClr val="00B050"/>
                </a:solidFill>
                <a:sym typeface="Helvetica"/>
              </a:rPr>
              <a:t>Medical understanding on NAI develops through mutually respectful challenge and scientific respect </a:t>
            </a:r>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lang="en-GB" sz="4400" b="0" cap="none" dirty="0">
                <a:solidFill>
                  <a:schemeClr val="accent5"/>
                </a:solidFill>
                <a:sym typeface="Helvetica"/>
              </a:rPr>
              <a:t>Do not rush to judgement </a:t>
            </a:r>
            <a:endParaRPr lang="en-GB" sz="4400" b="0" cap="none" dirty="0" smtClean="0">
              <a:solidFill>
                <a:schemeClr val="accent5"/>
              </a:solidFill>
              <a:sym typeface="Helvetica"/>
            </a:endParaRPr>
          </a:p>
          <a:p>
            <a:pPr marL="364489" indent="-364489" defTabSz="479044">
              <a:lnSpc>
                <a:spcPct val="100000"/>
              </a:lnSpc>
              <a:spcBef>
                <a:spcPts val="2200"/>
              </a:spcBef>
              <a:buClr>
                <a:srgbClr val="39A3D5"/>
              </a:buClr>
              <a:buSzPct val="104999"/>
              <a:buFont typeface="Avenir Next"/>
              <a:buChar char="‣"/>
              <a:defRPr sz="2788" b="0" cap="none">
                <a:solidFill>
                  <a:srgbClr val="DDDDDD"/>
                </a:solidFill>
                <a:latin typeface="+mj-lt"/>
                <a:ea typeface="+mj-ea"/>
                <a:cs typeface="+mj-cs"/>
                <a:sym typeface="Helvetica"/>
              </a:defRPr>
            </a:pPr>
            <a:r>
              <a:rPr lang="en-GB" sz="4400" b="0" cap="none" dirty="0" smtClean="0">
                <a:solidFill>
                  <a:schemeClr val="accent5"/>
                </a:solidFill>
                <a:sym typeface="Helvetica"/>
              </a:rPr>
              <a:t>Please </a:t>
            </a:r>
            <a:endParaRPr lang="en-GB" sz="4400" b="0" cap="none" dirty="0">
              <a:solidFill>
                <a:schemeClr val="accent5"/>
              </a:solidFill>
              <a:sym typeface="Helvetica"/>
            </a:endParaRPr>
          </a:p>
          <a:p>
            <a:pPr defTabSz="479044">
              <a:lnSpc>
                <a:spcPct val="100000"/>
              </a:lnSpc>
              <a:spcBef>
                <a:spcPts val="2200"/>
              </a:spcBef>
              <a:buClr>
                <a:srgbClr val="39A3D5"/>
              </a:buClr>
              <a:buSzPct val="104999"/>
              <a:defRPr sz="2788" b="0" cap="none">
                <a:solidFill>
                  <a:srgbClr val="DDDDDD"/>
                </a:solidFill>
                <a:latin typeface="+mj-lt"/>
                <a:ea typeface="+mj-ea"/>
                <a:cs typeface="+mj-cs"/>
                <a:sym typeface="Helvetica"/>
              </a:defRPr>
            </a:pPr>
            <a:r>
              <a:rPr lang="en-GB" sz="4400" b="0" cap="none" dirty="0" smtClean="0">
                <a:solidFill>
                  <a:srgbClr val="00B050"/>
                </a:solidFill>
                <a:sym typeface="Helvetica"/>
              </a:rPr>
              <a:t> </a:t>
            </a:r>
            <a:endParaRPr lang="en-GB" sz="4400" b="0" cap="none" dirty="0">
              <a:solidFill>
                <a:srgbClr val="00B050"/>
              </a:solidFill>
              <a:sym typeface="Helvetica"/>
            </a:endParaRPr>
          </a:p>
          <a:p>
            <a:endParaRPr lang="en-GB" sz="4400" dirty="0"/>
          </a:p>
        </p:txBody>
      </p:sp>
    </p:spTree>
    <p:extLst>
      <p:ext uri="{BB962C8B-B14F-4D97-AF65-F5344CB8AC3E}">
        <p14:creationId xmlns:p14="http://schemas.microsoft.com/office/powerpoint/2010/main" val="3811137504"/>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body" sz="quarter" idx="1"/>
          </p:nvPr>
        </p:nvSpPr>
        <p:spPr>
          <a:xfrm>
            <a:off x="360379" y="1174655"/>
            <a:ext cx="11176001" cy="844239"/>
          </a:xfrm>
          <a:prstGeom prst="rect">
            <a:avLst/>
          </a:prstGeom>
        </p:spPr>
        <p:txBody>
          <a:bodyPr/>
          <a:lstStyle>
            <a:lvl1pPr>
              <a:defRPr sz="3200" u="sng" spc="133"/>
            </a:lvl1pPr>
          </a:lstStyle>
          <a:p>
            <a:r>
              <a:rPr dirty="0">
                <a:solidFill>
                  <a:srgbClr val="FF0000"/>
                </a:solidFill>
              </a:rPr>
              <a:t>The need for an informed and open debate</a:t>
            </a:r>
          </a:p>
        </p:txBody>
      </p:sp>
      <p:sp>
        <p:nvSpPr>
          <p:cNvPr id="291" name="Shape 291"/>
          <p:cNvSpPr>
            <a:spLocks noGrp="1"/>
          </p:cNvSpPr>
          <p:nvPr>
            <p:ph type="body" idx="13"/>
          </p:nvPr>
        </p:nvSpPr>
        <p:spPr>
          <a:xfrm>
            <a:off x="406399" y="2187425"/>
            <a:ext cx="12560166" cy="7431485"/>
          </a:xfrm>
          <a:prstGeom prst="rect">
            <a:avLst/>
          </a:prstGeom>
          <a:extLst>
            <a:ext uri="{C572A759-6A51-4108-AA02-DFA0A04FC94B}">
              <ma14:wrappingTextBoxFlag xmlns:ma14="http://schemas.microsoft.com/office/mac/drawingml/2011/main" xmlns="" val="1"/>
            </a:ext>
          </a:extLst>
        </p:spPr>
        <p:txBody>
          <a:bodyPr>
            <a:normAutofit/>
          </a:bodyPr>
          <a:lstStyle/>
          <a:p>
            <a:pPr>
              <a:spcBef>
                <a:spcPts val="0"/>
              </a:spcBef>
              <a:defRPr sz="3600" b="0" cap="none">
                <a:solidFill>
                  <a:srgbClr val="838787"/>
                </a:solidFill>
              </a:defRPr>
            </a:pPr>
            <a:endParaRPr lang="en-GB" dirty="0" smtClean="0"/>
          </a:p>
          <a:p>
            <a:pPr>
              <a:spcBef>
                <a:spcPts val="0"/>
              </a:spcBef>
              <a:defRPr sz="3600" b="0" cap="none">
                <a:solidFill>
                  <a:srgbClr val="838787"/>
                </a:solidFill>
              </a:defRPr>
            </a:pPr>
            <a:r>
              <a:rPr dirty="0" smtClean="0">
                <a:solidFill>
                  <a:srgbClr val="00B050"/>
                </a:solidFill>
              </a:rPr>
              <a:t>As </a:t>
            </a:r>
            <a:r>
              <a:rPr dirty="0">
                <a:solidFill>
                  <a:srgbClr val="00B050"/>
                </a:solidFill>
              </a:rPr>
              <a:t>the legal profession struggles to keep up with the evolving science in relation to alleged inflicted trauma, the Court in care proceedings is enjoined to </a:t>
            </a:r>
          </a:p>
          <a:p>
            <a:pPr>
              <a:spcBef>
                <a:spcPts val="0"/>
              </a:spcBef>
              <a:defRPr sz="3600" b="0" cap="none">
                <a:solidFill>
                  <a:srgbClr val="838787"/>
                </a:solidFill>
              </a:defRPr>
            </a:pPr>
            <a:endParaRPr dirty="0">
              <a:solidFill>
                <a:srgbClr val="00B050"/>
              </a:solidFill>
            </a:endParaRPr>
          </a:p>
          <a:p>
            <a:pPr algn="ctr">
              <a:spcBef>
                <a:spcPts val="0"/>
              </a:spcBef>
              <a:defRPr sz="3600" cap="none">
                <a:solidFill>
                  <a:srgbClr val="838787"/>
                </a:solidFill>
              </a:defRPr>
            </a:pPr>
            <a:endParaRPr lang="en-GB" dirty="0" smtClean="0"/>
          </a:p>
          <a:p>
            <a:pPr algn="ctr">
              <a:spcBef>
                <a:spcPts val="0"/>
              </a:spcBef>
              <a:defRPr sz="3600" cap="none">
                <a:solidFill>
                  <a:srgbClr val="838787"/>
                </a:solidFill>
              </a:defRPr>
            </a:pPr>
            <a:r>
              <a:rPr dirty="0" smtClean="0"/>
              <a:t>‘</a:t>
            </a:r>
            <a:r>
              <a:rPr dirty="0">
                <a:solidFill>
                  <a:srgbClr val="0070C0"/>
                </a:solidFill>
              </a:rPr>
              <a:t>never forget that today’s medical certainty </a:t>
            </a:r>
            <a:endParaRPr lang="en-GB" dirty="0" smtClean="0">
              <a:solidFill>
                <a:srgbClr val="0070C0"/>
              </a:solidFill>
            </a:endParaRPr>
          </a:p>
          <a:p>
            <a:pPr algn="ctr">
              <a:spcBef>
                <a:spcPts val="0"/>
              </a:spcBef>
              <a:defRPr sz="3600" cap="none">
                <a:solidFill>
                  <a:srgbClr val="838787"/>
                </a:solidFill>
              </a:defRPr>
            </a:pPr>
            <a:r>
              <a:rPr dirty="0" smtClean="0">
                <a:solidFill>
                  <a:srgbClr val="0070C0"/>
                </a:solidFill>
              </a:rPr>
              <a:t>may be </a:t>
            </a:r>
            <a:r>
              <a:rPr dirty="0">
                <a:solidFill>
                  <a:srgbClr val="0070C0"/>
                </a:solidFill>
              </a:rPr>
              <a:t>discarded by the next generation of experts </a:t>
            </a:r>
            <a:endParaRPr lang="en-GB" dirty="0" smtClean="0">
              <a:solidFill>
                <a:srgbClr val="0070C0"/>
              </a:solidFill>
            </a:endParaRPr>
          </a:p>
          <a:p>
            <a:pPr algn="ctr">
              <a:spcBef>
                <a:spcPts val="0"/>
              </a:spcBef>
              <a:defRPr sz="3600" cap="none">
                <a:solidFill>
                  <a:srgbClr val="838787"/>
                </a:solidFill>
              </a:defRPr>
            </a:pPr>
            <a:r>
              <a:rPr dirty="0" smtClean="0">
                <a:solidFill>
                  <a:srgbClr val="0070C0"/>
                </a:solidFill>
              </a:rPr>
              <a:t>or </a:t>
            </a:r>
            <a:r>
              <a:rPr dirty="0">
                <a:solidFill>
                  <a:srgbClr val="0070C0"/>
                </a:solidFill>
              </a:rPr>
              <a:t>that scientific research will throw light into corners that are </a:t>
            </a:r>
            <a:r>
              <a:rPr dirty="0" smtClean="0">
                <a:solidFill>
                  <a:srgbClr val="0070C0"/>
                </a:solidFill>
              </a:rPr>
              <a:t>at </a:t>
            </a:r>
            <a:r>
              <a:rPr dirty="0">
                <a:solidFill>
                  <a:srgbClr val="0070C0"/>
                </a:solidFill>
              </a:rPr>
              <a:t>present dark</a:t>
            </a:r>
            <a:r>
              <a:rPr dirty="0"/>
              <a:t>’</a:t>
            </a:r>
          </a:p>
          <a:p>
            <a:pPr algn="ctr">
              <a:spcBef>
                <a:spcPts val="0"/>
              </a:spcBef>
              <a:defRPr sz="3600" cap="none">
                <a:solidFill>
                  <a:srgbClr val="838787"/>
                </a:solidFill>
              </a:defRPr>
            </a:pPr>
            <a:endParaRPr dirty="0"/>
          </a:p>
          <a:p>
            <a:pPr algn="ctr">
              <a:spcBef>
                <a:spcPts val="0"/>
              </a:spcBef>
              <a:defRPr sz="3600" cap="none">
                <a:solidFill>
                  <a:srgbClr val="838787"/>
                </a:solidFill>
              </a:defRPr>
            </a:pPr>
            <a:endParaRPr lang="en-GB" sz="2400" u="sng" dirty="0" smtClean="0"/>
          </a:p>
          <a:p>
            <a:pPr algn="ctr">
              <a:spcBef>
                <a:spcPts val="0"/>
              </a:spcBef>
              <a:defRPr sz="3600" cap="none">
                <a:solidFill>
                  <a:srgbClr val="838787"/>
                </a:solidFill>
              </a:defRPr>
            </a:pPr>
            <a:endParaRPr lang="en-GB" sz="2400" u="sng" dirty="0"/>
          </a:p>
          <a:p>
            <a:pPr algn="ctr">
              <a:spcBef>
                <a:spcPts val="0"/>
              </a:spcBef>
              <a:defRPr sz="3600" cap="none">
                <a:solidFill>
                  <a:srgbClr val="838787"/>
                </a:solidFill>
              </a:defRPr>
            </a:pPr>
            <a:r>
              <a:rPr lang="en-GB" sz="2400" dirty="0" smtClean="0"/>
              <a:t>							</a:t>
            </a:r>
            <a:r>
              <a:rPr sz="2400" u="sng" dirty="0" smtClean="0"/>
              <a:t>R </a:t>
            </a:r>
            <a:r>
              <a:rPr sz="2400" u="sng" dirty="0"/>
              <a:t>v </a:t>
            </a:r>
            <a:r>
              <a:rPr sz="2400" u="sng" dirty="0" err="1"/>
              <a:t>Cannings</a:t>
            </a:r>
            <a:r>
              <a:rPr sz="2400" u="sng" dirty="0"/>
              <a:t> [2004] </a:t>
            </a:r>
            <a:r>
              <a:rPr sz="2400" u="sng" dirty="0" smtClean="0"/>
              <a:t>1 </a:t>
            </a:r>
            <a:r>
              <a:rPr sz="2400" u="sng" dirty="0"/>
              <a:t>WLR </a:t>
            </a:r>
            <a:r>
              <a:rPr sz="2400" u="sng" dirty="0" smtClean="0"/>
              <a:t>2607</a:t>
            </a:r>
            <a:endParaRPr sz="2400" dirty="0"/>
          </a:p>
        </p:txBody>
      </p:sp>
      <p:sp>
        <p:nvSpPr>
          <p:cNvPr id="292" name="Shape 292"/>
          <p:cNvSpPr/>
          <p:nvPr/>
        </p:nvSpPr>
        <p:spPr>
          <a:xfrm>
            <a:off x="392401" y="574136"/>
            <a:ext cx="4901983" cy="3857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smtClean="0"/>
              <a:t>Medicine in the family court</a:t>
            </a:r>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1302964" cy="621846"/>
          </a:xfrm>
          <a:prstGeom prst="rect">
            <a:avLst/>
          </a:prstGeom>
        </p:spPr>
      </p:pic>
      <p:sp>
        <p:nvSpPr>
          <p:cNvPr id="6" name="Shape 163"/>
          <p:cNvSpPr>
            <a:spLocks noGrp="1"/>
          </p:cNvSpPr>
          <p:nvPr>
            <p:ph type="body" sz="quarter" idx="4294967295"/>
          </p:nvPr>
        </p:nvSpPr>
        <p:spPr>
          <a:xfrm>
            <a:off x="0" y="457200"/>
            <a:ext cx="11176000" cy="1327150"/>
          </a:xfrm>
          <a:prstGeom prst="rect">
            <a:avLst/>
          </a:prstGeom>
        </p:spPr>
        <p:txBody>
          <a:bodyPr/>
          <a:lstStyle/>
          <a:p>
            <a:pPr defTabSz="139331">
              <a:defRPr sz="2300" spc="0">
                <a:solidFill>
                  <a:srgbClr val="A7A7A7"/>
                </a:solidFill>
                <a:latin typeface="DIN Condensed"/>
                <a:ea typeface="DIN Condensed"/>
                <a:cs typeface="DIN Condensed"/>
                <a:sym typeface="DIN Condensed"/>
              </a:defRPr>
            </a:pPr>
            <a:r>
              <a:rPr lang="en-GB" dirty="0" smtClean="0"/>
              <a:t> </a:t>
            </a:r>
            <a:endParaRPr dirty="0"/>
          </a:p>
        </p:txBody>
      </p:sp>
      <p:sp>
        <p:nvSpPr>
          <p:cNvPr id="8" name="Rectangle 7"/>
          <p:cNvSpPr/>
          <p:nvPr/>
        </p:nvSpPr>
        <p:spPr>
          <a:xfrm>
            <a:off x="541867" y="1501422"/>
            <a:ext cx="6265333" cy="6309420"/>
          </a:xfrm>
          <a:prstGeom prst="rect">
            <a:avLst/>
          </a:prstGeom>
        </p:spPr>
        <p:txBody>
          <a:bodyPr wrap="square">
            <a:spAutoFit/>
          </a:bodyPr>
          <a:lstStyle/>
          <a:p>
            <a:r>
              <a:rPr lang="en-GB" sz="4800" dirty="0" smtClean="0">
                <a:solidFill>
                  <a:srgbClr val="FF0000"/>
                </a:solidFill>
              </a:rPr>
              <a:t>'I </a:t>
            </a:r>
            <a:r>
              <a:rPr lang="en-GB" sz="4800" dirty="0">
                <a:solidFill>
                  <a:srgbClr val="FF0000"/>
                </a:solidFill>
              </a:rPr>
              <a:t>am truly sorry that the mother will regard the decision as wrong, but my objective duty is clear,' says Judge Mark Rogers</a:t>
            </a:r>
          </a:p>
          <a:p>
            <a:r>
              <a:rPr lang="en-GB" sz="4800" b="0" dirty="0" smtClean="0">
                <a:solidFill>
                  <a:srgbClr val="281E1E"/>
                </a:solidFill>
                <a:latin typeface="Fira Sans"/>
              </a:rPr>
              <a:t>Mark </a:t>
            </a:r>
            <a:r>
              <a:rPr lang="en-GB" sz="4800" b="0" dirty="0">
                <a:solidFill>
                  <a:srgbClr val="281E1E"/>
                </a:solidFill>
                <a:latin typeface="Fira Sans"/>
              </a:rPr>
              <a:t>Rogers</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57156" y="1419168"/>
            <a:ext cx="4463724" cy="6765278"/>
          </a:xfrm>
          <a:prstGeom prst="rect">
            <a:avLst/>
          </a:prstGeom>
          <a:noFill/>
          <a:ln w="12700">
            <a:miter lim="400000"/>
          </a:ln>
          <a:extLst>
            <a:ext uri="{909E8E84-426E-40DD-AFC4-6F175D3DCCD1}">
              <a14:hiddenFill xmlns:a14="http://schemas.microsoft.com/office/drawing/2010/main">
                <a:solidFill>
                  <a:srgbClr val="FFFFFF"/>
                </a:solidFill>
              </a14:hiddenFill>
            </a:ex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6645233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body" sz="quarter" idx="1"/>
          </p:nvPr>
        </p:nvSpPr>
        <p:spPr>
          <a:xfrm>
            <a:off x="391059" y="1377611"/>
            <a:ext cx="11176001" cy="764005"/>
          </a:xfrm>
          <a:prstGeom prst="rect">
            <a:avLst/>
          </a:prstGeom>
        </p:spPr>
        <p:txBody>
          <a:bodyPr/>
          <a:lstStyle>
            <a:lvl1pPr>
              <a:defRPr sz="3500" u="sng" spc="145"/>
            </a:lvl1pPr>
          </a:lstStyle>
          <a:p>
            <a:r>
              <a:rPr dirty="0">
                <a:solidFill>
                  <a:srgbClr val="FF0000"/>
                </a:solidFill>
              </a:rPr>
              <a:t>Concluding remarks </a:t>
            </a:r>
          </a:p>
        </p:txBody>
      </p:sp>
      <p:sp>
        <p:nvSpPr>
          <p:cNvPr id="283" name="Shape 283"/>
          <p:cNvSpPr>
            <a:spLocks noGrp="1"/>
          </p:cNvSpPr>
          <p:nvPr>
            <p:ph type="body" idx="13"/>
          </p:nvPr>
        </p:nvSpPr>
        <p:spPr>
          <a:xfrm>
            <a:off x="406399" y="2259432"/>
            <a:ext cx="12192001" cy="7314873"/>
          </a:xfrm>
          <a:prstGeom prst="rect">
            <a:avLst/>
          </a:prstGeom>
          <a:extLst>
            <a:ext uri="{C572A759-6A51-4108-AA02-DFA0A04FC94B}">
              <ma14:wrappingTextBoxFlag xmlns:ma14="http://schemas.microsoft.com/office/mac/drawingml/2011/main" xmlns="" val="1"/>
            </a:ext>
          </a:extLst>
        </p:spPr>
        <p:txBody>
          <a:bodyPr>
            <a:normAutofit fontScale="92500"/>
          </a:bodyPr>
          <a:lstStyle/>
          <a:p>
            <a:pPr lvl="0"/>
            <a:r>
              <a:rPr lang="en-GB" sz="2800" dirty="0"/>
              <a:t>Isn’t it simply unrealistic to expect advocates who are not medics and who operate under time constraints and restricted funds to advance a forensic case with an appropriate degree of knowledge to inform an inquisitorial process considering such a complex area of science?   </a:t>
            </a:r>
          </a:p>
          <a:p>
            <a:pPr lvl="0"/>
            <a:r>
              <a:rPr lang="en-GB" sz="2800" dirty="0"/>
              <a:t>Do we not risk creating a lottery for those lucky clients who can be represented by those “in the know” on the science and those who unfortunately are not?  </a:t>
            </a:r>
            <a:endParaRPr lang="en-GB" sz="2800" dirty="0" smtClean="0"/>
          </a:p>
          <a:p>
            <a:pPr lvl="0"/>
            <a:r>
              <a:rPr lang="en-GB" sz="2800" dirty="0" smtClean="0"/>
              <a:t>Some experts are simply not prepared </a:t>
            </a:r>
            <a:r>
              <a:rPr lang="en-GB" sz="2800" dirty="0"/>
              <a:t>to </a:t>
            </a:r>
            <a:r>
              <a:rPr lang="en-GB" sz="2800" dirty="0" smtClean="0"/>
              <a:t>become involved in </a:t>
            </a:r>
            <a:r>
              <a:rPr lang="en-GB" sz="2800" dirty="0"/>
              <a:t>family proceedings. </a:t>
            </a:r>
            <a:endParaRPr lang="en-GB" sz="2800" dirty="0" smtClean="0"/>
          </a:p>
          <a:p>
            <a:pPr lvl="0"/>
            <a:r>
              <a:rPr lang="en-GB" sz="2800" dirty="0" smtClean="0"/>
              <a:t>well </a:t>
            </a:r>
            <a:r>
              <a:rPr lang="en-GB" sz="2800" dirty="0"/>
              <a:t>renowned experts are busy not only with their </a:t>
            </a:r>
            <a:r>
              <a:rPr lang="en-GB" sz="2800" dirty="0" smtClean="0"/>
              <a:t>clinical </a:t>
            </a:r>
            <a:r>
              <a:rPr lang="en-GB" sz="2800" dirty="0"/>
              <a:t>and research commitments but are much sought after for their opinion evidence. </a:t>
            </a:r>
            <a:r>
              <a:rPr lang="en-GB" sz="2800" dirty="0" smtClean="0"/>
              <a:t>Time and cost is a problem </a:t>
            </a:r>
          </a:p>
          <a:p>
            <a:pPr lvl="0"/>
            <a:r>
              <a:rPr lang="en-GB" sz="2600" dirty="0"/>
              <a:t>Al Alas </a:t>
            </a:r>
            <a:r>
              <a:rPr lang="en-GB" sz="2600" dirty="0" smtClean="0"/>
              <a:t>26 </a:t>
            </a:r>
            <a:r>
              <a:rPr lang="en-GB" sz="2600" dirty="0"/>
              <a:t>weeks </a:t>
            </a:r>
            <a:r>
              <a:rPr lang="en-GB" sz="2600" dirty="0" smtClean="0"/>
              <a:t>: no </a:t>
            </a:r>
            <a:r>
              <a:rPr lang="en-GB" sz="2600" dirty="0"/>
              <a:t>realistic prospect of obtaining the expert evidence which exonerated </a:t>
            </a:r>
            <a:r>
              <a:rPr lang="en-GB" sz="2600" dirty="0" smtClean="0"/>
              <a:t>them : the </a:t>
            </a:r>
            <a:r>
              <a:rPr lang="en-GB" sz="2600" dirty="0"/>
              <a:t>delay of </a:t>
            </a:r>
            <a:r>
              <a:rPr lang="en-GB" sz="2600" dirty="0" smtClean="0"/>
              <a:t>2 </a:t>
            </a:r>
            <a:r>
              <a:rPr lang="en-GB" sz="2600" dirty="0"/>
              <a:t>years would have been unacceptable for Jayda</a:t>
            </a:r>
            <a:r>
              <a:rPr lang="en-GB" sz="4000" dirty="0"/>
              <a:t>. </a:t>
            </a:r>
            <a:endParaRPr lang="en-GB" sz="4000" dirty="0" smtClean="0"/>
          </a:p>
          <a:p>
            <a:pPr lvl="0"/>
            <a:r>
              <a:rPr lang="en-GB" sz="3000" dirty="0" smtClean="0"/>
              <a:t>Adoption is irrevocable </a:t>
            </a:r>
            <a:endParaRPr sz="3000" dirty="0"/>
          </a:p>
        </p:txBody>
      </p:sp>
      <p:sp>
        <p:nvSpPr>
          <p:cNvPr id="284" name="Shape 284"/>
          <p:cNvSpPr/>
          <p:nvPr/>
        </p:nvSpPr>
        <p:spPr>
          <a:xfrm>
            <a:off x="392401" y="432559"/>
            <a:ext cx="5180905" cy="668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a:t>medicine in the family courts </a:t>
            </a:r>
          </a:p>
          <a:p>
            <a:pPr defTabSz="139331">
              <a:lnSpc>
                <a:spcPct val="80000"/>
              </a:lnSpc>
              <a:spcBef>
                <a:spcPts val="0"/>
              </a:spcBef>
              <a:defRPr sz="2300" cap="all">
                <a:solidFill>
                  <a:srgbClr val="A7A7A7"/>
                </a:solidFill>
                <a:latin typeface="DIN Condensed"/>
                <a:ea typeface="DIN Condensed"/>
                <a:cs typeface="DIN Condensed"/>
                <a:sym typeface="DIN Condensed"/>
              </a:defRPr>
            </a:pP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body" sz="quarter" idx="1"/>
          </p:nvPr>
        </p:nvSpPr>
        <p:spPr>
          <a:xfrm>
            <a:off x="360379" y="1162848"/>
            <a:ext cx="11176001" cy="733325"/>
          </a:xfrm>
          <a:prstGeom prst="rect">
            <a:avLst/>
          </a:prstGeom>
        </p:spPr>
        <p:txBody>
          <a:bodyPr/>
          <a:lstStyle>
            <a:lvl1pPr>
              <a:defRPr sz="3700" u="sng" spc="154"/>
            </a:lvl1pPr>
          </a:lstStyle>
          <a:p>
            <a:r>
              <a:rPr dirty="0"/>
              <a:t>My next lecture </a:t>
            </a:r>
          </a:p>
        </p:txBody>
      </p:sp>
      <p:sp>
        <p:nvSpPr>
          <p:cNvPr id="295" name="Shape 295"/>
          <p:cNvSpPr>
            <a:spLocks noGrp="1"/>
          </p:cNvSpPr>
          <p:nvPr>
            <p:ph type="body" idx="13"/>
          </p:nvPr>
        </p:nvSpPr>
        <p:spPr>
          <a:prstGeom prst="rect">
            <a:avLst/>
          </a:prstGeom>
          <a:extLst>
            <a:ext uri="{C572A759-6A51-4108-AA02-DFA0A04FC94B}">
              <ma14:wrappingTextBoxFlag xmlns:ma14="http://schemas.microsoft.com/office/mac/drawingml/2011/main" xmlns="" val="1"/>
            </a:ext>
          </a:extLst>
        </p:spPr>
        <p:txBody>
          <a:bodyPr/>
          <a:lstStyle/>
          <a:p>
            <a:pPr>
              <a:spcBef>
                <a:spcPts val="0"/>
              </a:spcBef>
              <a:defRPr sz="4000" cap="none">
                <a:solidFill>
                  <a:srgbClr val="838787"/>
                </a:solidFill>
              </a:defRPr>
            </a:pPr>
            <a:r>
              <a:rPr dirty="0"/>
              <a:t> </a:t>
            </a:r>
          </a:p>
          <a:p>
            <a:pPr>
              <a:spcBef>
                <a:spcPts val="0"/>
              </a:spcBef>
              <a:defRPr sz="4000" cap="none">
                <a:solidFill>
                  <a:srgbClr val="838787"/>
                </a:solidFill>
              </a:defRPr>
            </a:pPr>
            <a:r>
              <a:rPr dirty="0">
                <a:solidFill>
                  <a:srgbClr val="00B0F0"/>
                </a:solidFill>
              </a:rPr>
              <a:t>Next lecture </a:t>
            </a:r>
            <a:r>
              <a:rPr lang="en-GB" dirty="0" smtClean="0">
                <a:solidFill>
                  <a:srgbClr val="00B0F0"/>
                </a:solidFill>
              </a:rPr>
              <a:t>3rd May </a:t>
            </a:r>
            <a:r>
              <a:rPr dirty="0" smtClean="0">
                <a:solidFill>
                  <a:srgbClr val="00B0F0"/>
                </a:solidFill>
              </a:rPr>
              <a:t> </a:t>
            </a:r>
            <a:endParaRPr lang="en-GB" dirty="0" smtClean="0">
              <a:solidFill>
                <a:srgbClr val="00B0F0"/>
              </a:solidFill>
            </a:endParaRPr>
          </a:p>
          <a:p>
            <a:pPr>
              <a:spcBef>
                <a:spcPts val="0"/>
              </a:spcBef>
              <a:defRPr sz="4000" cap="none">
                <a:solidFill>
                  <a:srgbClr val="838787"/>
                </a:solidFill>
              </a:defRPr>
            </a:pPr>
            <a:endParaRPr dirty="0"/>
          </a:p>
          <a:p>
            <a:pPr>
              <a:spcBef>
                <a:spcPts val="0"/>
              </a:spcBef>
              <a:defRPr sz="4000" cap="none">
                <a:solidFill>
                  <a:srgbClr val="838787"/>
                </a:solidFill>
              </a:defRPr>
            </a:pPr>
            <a:r>
              <a:rPr dirty="0"/>
              <a:t>         </a:t>
            </a:r>
            <a:r>
              <a:rPr dirty="0" smtClean="0">
                <a:solidFill>
                  <a:srgbClr val="FF0000"/>
                </a:solidFill>
              </a:rPr>
              <a:t>‘</a:t>
            </a:r>
            <a:r>
              <a:rPr lang="en-GB" dirty="0" smtClean="0">
                <a:solidFill>
                  <a:srgbClr val="FF0000"/>
                </a:solidFill>
              </a:rPr>
              <a:t>2.1 children …or ….. </a:t>
            </a:r>
          </a:p>
          <a:p>
            <a:pPr>
              <a:spcBef>
                <a:spcPts val="0"/>
              </a:spcBef>
              <a:defRPr sz="4000" cap="none">
                <a:solidFill>
                  <a:srgbClr val="838787"/>
                </a:solidFill>
              </a:defRPr>
            </a:pPr>
            <a:endParaRPr lang="en-GB" dirty="0" smtClean="0">
              <a:solidFill>
                <a:srgbClr val="FF0000"/>
              </a:solidFill>
            </a:endParaRPr>
          </a:p>
          <a:p>
            <a:pPr>
              <a:spcBef>
                <a:spcPts val="0"/>
              </a:spcBef>
              <a:defRPr sz="4000" cap="none">
                <a:solidFill>
                  <a:srgbClr val="838787"/>
                </a:solidFill>
              </a:defRPr>
            </a:pPr>
            <a:r>
              <a:rPr lang="en-GB" dirty="0">
                <a:solidFill>
                  <a:srgbClr val="FF0000"/>
                </a:solidFill>
              </a:rPr>
              <a:t>	</a:t>
            </a:r>
            <a:r>
              <a:rPr lang="en-GB" dirty="0" smtClean="0">
                <a:solidFill>
                  <a:srgbClr val="FF0000"/>
                </a:solidFill>
              </a:rPr>
              <a:t>	</a:t>
            </a:r>
            <a:r>
              <a:rPr lang="en-GB" sz="6000" i="1" dirty="0" smtClean="0">
                <a:solidFill>
                  <a:srgbClr val="FF0000"/>
                </a:solidFill>
              </a:rPr>
              <a:t>why there is no such thing</a:t>
            </a:r>
          </a:p>
          <a:p>
            <a:pPr>
              <a:spcBef>
                <a:spcPts val="0"/>
              </a:spcBef>
              <a:defRPr sz="4000" cap="none">
                <a:solidFill>
                  <a:srgbClr val="838787"/>
                </a:solidFill>
              </a:defRPr>
            </a:pPr>
            <a:r>
              <a:rPr lang="en-GB" sz="6000" i="1" dirty="0" smtClean="0">
                <a:solidFill>
                  <a:srgbClr val="FF0000"/>
                </a:solidFill>
              </a:rPr>
              <a:t> 		as a ‘Typical’ family </a:t>
            </a:r>
          </a:p>
          <a:p>
            <a:pPr>
              <a:spcBef>
                <a:spcPts val="0"/>
              </a:spcBef>
              <a:defRPr sz="4000" cap="none">
                <a:solidFill>
                  <a:srgbClr val="838787"/>
                </a:solidFill>
              </a:defRPr>
            </a:pPr>
            <a:r>
              <a:rPr lang="en-GB" sz="6000" i="1" dirty="0">
                <a:solidFill>
                  <a:srgbClr val="FF0000"/>
                </a:solidFill>
              </a:rPr>
              <a:t>	</a:t>
            </a:r>
            <a:r>
              <a:rPr lang="en-GB" sz="6000" i="1" dirty="0" smtClean="0">
                <a:solidFill>
                  <a:srgbClr val="FF0000"/>
                </a:solidFill>
              </a:rPr>
              <a:t>	in the family court </a:t>
            </a:r>
            <a:r>
              <a:rPr lang="en-GB" i="1" dirty="0" smtClean="0">
                <a:solidFill>
                  <a:srgbClr val="FF0000"/>
                </a:solidFill>
              </a:rPr>
              <a:t>‘</a:t>
            </a:r>
            <a:endParaRPr i="1" dirty="0">
              <a:solidFill>
                <a:srgbClr val="FF0000"/>
              </a:solidFill>
            </a:endParaRPr>
          </a:p>
        </p:txBody>
      </p:sp>
      <p:sp>
        <p:nvSpPr>
          <p:cNvPr id="296" name="Shape 296"/>
          <p:cNvSpPr/>
          <p:nvPr/>
        </p:nvSpPr>
        <p:spPr>
          <a:xfrm>
            <a:off x="392401" y="574136"/>
            <a:ext cx="3167534" cy="38574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139331">
              <a:lnSpc>
                <a:spcPct val="80000"/>
              </a:lnSpc>
              <a:spcBef>
                <a:spcPts val="0"/>
              </a:spcBef>
              <a:defRPr sz="2300" cap="all">
                <a:solidFill>
                  <a:srgbClr val="A7A7A7"/>
                </a:solidFill>
                <a:latin typeface="DIN Condensed"/>
                <a:ea typeface="DIN Condensed"/>
                <a:cs typeface="DIN Condensed"/>
                <a:sym typeface="DIN Condensed"/>
              </a:defRPr>
            </a:pPr>
            <a:r>
              <a:rPr lang="en-GB" dirty="0" smtClean="0"/>
              <a:t>Last in the series </a:t>
            </a:r>
            <a:endParaRPr dirty="0"/>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6.jpeg" descr="Image result for thanks for listening"/>
          <p:cNvPicPr>
            <a:picLocks noChangeAspect="1"/>
          </p:cNvPicPr>
          <p:nvPr/>
        </p:nvPicPr>
        <p:blipFill>
          <a:blip r:embed="rId2">
            <a:extLst/>
          </a:blip>
          <a:stretch>
            <a:fillRect/>
          </a:stretch>
        </p:blipFill>
        <p:spPr>
          <a:xfrm>
            <a:off x="406400" y="1981199"/>
            <a:ext cx="10570438" cy="6379634"/>
          </a:xfrm>
          <a:prstGeom prst="rect">
            <a:avLst/>
          </a:prstGeom>
          <a:ln w="12700">
            <a:miter lim="400000"/>
          </a:ln>
        </p:spPr>
      </p:pic>
      <p:sp>
        <p:nvSpPr>
          <p:cNvPr id="300" name="Shape 300"/>
          <p:cNvSpPr>
            <a:spLocks noGrp="1"/>
          </p:cNvSpPr>
          <p:nvPr>
            <p:ph type="sldNum" sz="quarter" idx="4294967295"/>
          </p:nvPr>
        </p:nvSpPr>
        <p:spPr>
          <a:xfrm>
            <a:off x="12140186" y="431800"/>
            <a:ext cx="453331" cy="4699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dirty="0"/>
          </a:p>
        </p:txBody>
      </p:sp>
      <p:sp>
        <p:nvSpPr>
          <p:cNvPr id="301" name="Shape 301"/>
          <p:cNvSpPr/>
          <p:nvPr/>
        </p:nvSpPr>
        <p:spPr>
          <a:xfrm>
            <a:off x="7620000" y="9253854"/>
            <a:ext cx="5384800" cy="342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600">
                <a:solidFill>
                  <a:srgbClr val="595959"/>
                </a:solidFill>
                <a:latin typeface="DIN Condensed"/>
                <a:ea typeface="DIN Condensed"/>
                <a:cs typeface="DIN Condensed"/>
                <a:sym typeface="DIN Condensed"/>
              </a:defRPr>
            </a:lvl1pPr>
          </a:lstStyle>
          <a:p>
            <a:r>
              <a:rPr dirty="0"/>
              <a:t>http://quotesgram.com/thank-you-for-listening-quotes/</a:t>
            </a:r>
          </a:p>
        </p:txBody>
      </p:sp>
      <p:sp>
        <p:nvSpPr>
          <p:cNvPr id="302" name="Shape 302"/>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lvl1pPr defTabSz="139331">
              <a:lnSpc>
                <a:spcPct val="80000"/>
              </a:lnSpc>
              <a:spcBef>
                <a:spcPts val="0"/>
              </a:spcBef>
              <a:defRPr sz="2300" cap="all">
                <a:solidFill>
                  <a:srgbClr val="A7A7A7"/>
                </a:solidFill>
                <a:latin typeface="DIN Condensed"/>
                <a:ea typeface="DIN Condensed"/>
                <a:cs typeface="DIN Condensed"/>
                <a:sym typeface="DIN Condensed"/>
              </a:defRPr>
            </a:lvl1pPr>
          </a:lstStyle>
          <a:p>
            <a:r>
              <a:rPr lang="en-GB" dirty="0" smtClean="0"/>
              <a:t>medicine in the family courts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315" y="594360"/>
            <a:ext cx="6383555" cy="8275320"/>
          </a:xfrm>
          <a:prstGeom prst="rect">
            <a:avLst/>
          </a:prstGeom>
        </p:spPr>
      </p:pic>
    </p:spTree>
    <p:extLst>
      <p:ext uri="{BB962C8B-B14F-4D97-AF65-F5344CB8AC3E}">
        <p14:creationId xmlns:p14="http://schemas.microsoft.com/office/powerpoint/2010/main" val="62172915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964" y="124179"/>
            <a:ext cx="6082480" cy="9155288"/>
          </a:xfrm>
          <a:prstGeom prst="rect">
            <a:avLst/>
          </a:prstGeom>
        </p:spPr>
      </p:pic>
    </p:spTree>
    <p:extLst>
      <p:ext uri="{BB962C8B-B14F-4D97-AF65-F5344CB8AC3E}">
        <p14:creationId xmlns:p14="http://schemas.microsoft.com/office/powerpoint/2010/main" val="299130382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5FBFD"/>
            </a:gs>
            <a:gs pos="74000">
              <a:srgbClr val="A4D7EE"/>
            </a:gs>
            <a:gs pos="83000">
              <a:srgbClr val="A4D7EE"/>
            </a:gs>
            <a:gs pos="100000">
              <a:srgbClr val="C2E4F4"/>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04" b="4635"/>
          <a:stretch/>
        </p:blipFill>
        <p:spPr>
          <a:xfrm>
            <a:off x="6502400" y="282387"/>
            <a:ext cx="6146689" cy="899608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303" r="817" b="20075"/>
          <a:stretch/>
        </p:blipFill>
        <p:spPr>
          <a:xfrm>
            <a:off x="437947" y="578224"/>
            <a:ext cx="5976300" cy="8404411"/>
          </a:xfrm>
          <a:prstGeom prst="rect">
            <a:avLst/>
          </a:prstGeom>
        </p:spPr>
      </p:pic>
      <p:sp>
        <p:nvSpPr>
          <p:cNvPr id="2" name="Rectangle 1"/>
          <p:cNvSpPr/>
          <p:nvPr/>
        </p:nvSpPr>
        <p:spPr>
          <a:xfrm flipH="1">
            <a:off x="6502400" y="8616282"/>
            <a:ext cx="4707467" cy="400110"/>
          </a:xfrm>
          <a:prstGeom prst="rect">
            <a:avLst/>
          </a:prstGeom>
        </p:spPr>
        <p:txBody>
          <a:bodyPr wrap="square">
            <a:spAutoFit/>
          </a:bodyPr>
          <a:lstStyle/>
          <a:p>
            <a:r>
              <a:rPr lang="en-GB" dirty="0">
                <a:solidFill>
                  <a:srgbClr val="FF0000"/>
                </a:solidFill>
                <a:latin typeface="Guardian Text Sans Web"/>
              </a:rPr>
              <a:t>Photograph: Family handout/PA</a:t>
            </a:r>
            <a:endParaRPr lang="en-GB" dirty="0">
              <a:solidFill>
                <a:srgbClr val="FF0000"/>
              </a:solidFill>
            </a:endParaRPr>
          </a:p>
        </p:txBody>
      </p:sp>
    </p:spTree>
    <p:extLst>
      <p:ext uri="{BB962C8B-B14F-4D97-AF65-F5344CB8AC3E}">
        <p14:creationId xmlns:p14="http://schemas.microsoft.com/office/powerpoint/2010/main" val="307749345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043" y="0"/>
            <a:ext cx="12284766" cy="9910405"/>
          </a:xfrm>
          <a:prstGeom prst="rect">
            <a:avLst/>
          </a:prstGeom>
        </p:spPr>
        <p:txBody>
          <a:bodyPr wrap="square">
            <a:spAutoFit/>
          </a:bodyPr>
          <a:lstStyle/>
          <a:p>
            <a:pPr marL="342900" lvl="0" indent="-342900">
              <a:lnSpc>
                <a:spcPct val="150000"/>
              </a:lnSpc>
              <a:buFont typeface="Symbol" panose="05050102010706020507" pitchFamily="18" charset="2"/>
              <a:buChar char=""/>
            </a:pPr>
            <a:r>
              <a:rPr lang="en-GB" sz="2400" dirty="0">
                <a:solidFill>
                  <a:srgbClr val="000000"/>
                </a:solidFill>
                <a:latin typeface="Times New Roman" panose="02020603050405020304" pitchFamily="18" charset="0"/>
                <a:ea typeface="Times New Roman" panose="02020603050405020304" pitchFamily="18" charset="0"/>
              </a:rPr>
              <a:t>The court does not decide what decision it might make for itself if it was, hypothetically, in the situation of the patient; nor for a child of its own if in that situation;</a:t>
            </a:r>
          </a:p>
          <a:p>
            <a:pPr marL="342900" indent="-342900">
              <a:lnSpc>
                <a:spcPct val="150000"/>
              </a:lnSpc>
              <a:buFont typeface="Symbol" panose="05050102010706020507" pitchFamily="18" charset="2"/>
              <a:buChar char=""/>
            </a:pPr>
            <a:r>
              <a:rPr lang="en-GB" sz="2400" dirty="0">
                <a:solidFill>
                  <a:srgbClr val="000000"/>
                </a:solidFill>
                <a:latin typeface="Times New Roman" panose="02020603050405020304" pitchFamily="18" charset="0"/>
                <a:ea typeface="Times New Roman" panose="02020603050405020304" pitchFamily="18" charset="0"/>
              </a:rPr>
              <a:t>objective test : </a:t>
            </a:r>
            <a:r>
              <a:rPr lang="en-GB" sz="2400" dirty="0" smtClean="0">
                <a:solidFill>
                  <a:srgbClr val="000000"/>
                </a:solidFill>
                <a:latin typeface="Times New Roman" panose="02020603050405020304" pitchFamily="18" charset="0"/>
                <a:ea typeface="Times New Roman" panose="02020603050405020304" pitchFamily="18" charset="0"/>
              </a:rPr>
              <a:t>decision depends </a:t>
            </a:r>
            <a:r>
              <a:rPr lang="en-GB" sz="2400" dirty="0">
                <a:solidFill>
                  <a:srgbClr val="000000"/>
                </a:solidFill>
                <a:latin typeface="Times New Roman" panose="02020603050405020304" pitchFamily="18" charset="0"/>
                <a:ea typeface="Times New Roman" panose="02020603050405020304" pitchFamily="18" charset="0"/>
              </a:rPr>
              <a:t>entirely on the </a:t>
            </a:r>
            <a:r>
              <a:rPr lang="en-GB" sz="2400" dirty="0" smtClean="0">
                <a:solidFill>
                  <a:srgbClr val="000000"/>
                </a:solidFill>
                <a:latin typeface="Times New Roman" panose="02020603050405020304" pitchFamily="18" charset="0"/>
                <a:ea typeface="Times New Roman" panose="02020603050405020304" pitchFamily="18" charset="0"/>
              </a:rPr>
              <a:t>unique facts </a:t>
            </a:r>
            <a:r>
              <a:rPr lang="en-GB" sz="2400" dirty="0">
                <a:solidFill>
                  <a:srgbClr val="000000"/>
                </a:solidFill>
                <a:latin typeface="Times New Roman" panose="02020603050405020304" pitchFamily="18" charset="0"/>
                <a:ea typeface="Times New Roman" panose="02020603050405020304" pitchFamily="18" charset="0"/>
              </a:rPr>
              <a:t>of the individual case.</a:t>
            </a:r>
            <a:endParaRPr lang="en-GB" sz="2400" dirty="0">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GB" sz="2400" dirty="0">
                <a:solidFill>
                  <a:srgbClr val="000000"/>
                </a:solidFill>
                <a:latin typeface="Times New Roman" panose="02020603050405020304" pitchFamily="18" charset="0"/>
                <a:ea typeface="Times New Roman" panose="02020603050405020304" pitchFamily="18" charset="0"/>
              </a:rPr>
              <a:t>That test is the best interests of the patient : medical, emotional, sensory (pleasure, pain and suffering) and instinctive (the human instinct to survive)</a:t>
            </a:r>
            <a:endParaRPr lang="en-GB" sz="2400" dirty="0">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GB" sz="2400" dirty="0">
                <a:solidFill>
                  <a:srgbClr val="000000"/>
                </a:solidFill>
                <a:latin typeface="Times New Roman" panose="02020603050405020304" pitchFamily="18" charset="0"/>
                <a:ea typeface="Times New Roman" panose="02020603050405020304" pitchFamily="18" charset="0"/>
              </a:rPr>
              <a:t>"a very strong presumption’ attached to the prolongation of life because the individual human instinct and desire to survive is strong </a:t>
            </a:r>
          </a:p>
          <a:p>
            <a:pPr marL="342900" lvl="0" indent="-342900">
              <a:lnSpc>
                <a:spcPct val="150000"/>
              </a:lnSpc>
              <a:buFont typeface="Symbol" panose="05050102010706020507" pitchFamily="18" charset="2"/>
              <a:buChar char=""/>
            </a:pPr>
            <a:r>
              <a:rPr lang="en-GB" sz="2400" dirty="0">
                <a:solidFill>
                  <a:srgbClr val="000000"/>
                </a:solidFill>
                <a:latin typeface="Times New Roman" panose="02020603050405020304" pitchFamily="18" charset="0"/>
                <a:ea typeface="Times New Roman" panose="02020603050405020304" pitchFamily="18" charset="0"/>
              </a:rPr>
              <a:t>But it is not absolute, nor necessarily decisive, and may be outweighed if the pleasures and the quality of life are sufficiently small and the pain and suffering or other burdens of living are sufficiently great.</a:t>
            </a:r>
            <a:endParaRPr lang="en-GB" sz="2400" dirty="0">
              <a:latin typeface="Times New Roman" panose="02020603050405020304" pitchFamily="18" charset="0"/>
              <a:ea typeface="Times New Roman" panose="02020603050405020304" pitchFamily="18" charset="0"/>
            </a:endParaRPr>
          </a:p>
          <a:p>
            <a:pPr marL="342900" lvl="0" indent="-342900">
              <a:lnSpc>
                <a:spcPct val="150000"/>
              </a:lnSpc>
              <a:buFont typeface="Symbol" panose="05050102010706020507" pitchFamily="18" charset="2"/>
              <a:buChar char=""/>
            </a:pPr>
            <a:r>
              <a:rPr lang="en-GB" sz="2400" dirty="0">
                <a:solidFill>
                  <a:srgbClr val="000000"/>
                </a:solidFill>
                <a:latin typeface="Times New Roman" panose="02020603050405020304" pitchFamily="18" charset="0"/>
                <a:ea typeface="Times New Roman" panose="02020603050405020304" pitchFamily="18" charset="0"/>
              </a:rPr>
              <a:t>opinions of both the doctors and parents carefully considered. But parents own wishes, however understandable in human terms, are wholly irrelevant to consideration of the objective best interests of the child save to the extent in any given case that they may illuminate the quality and value to the child of the child/parent relationship.</a:t>
            </a:r>
            <a:endParaRPr lang="en-GB" sz="2400" dirty="0">
              <a:latin typeface="Times New Roman" panose="02020603050405020304" pitchFamily="18" charset="0"/>
              <a:ea typeface="Times New Roman" panose="02020603050405020304" pitchFamily="18" charset="0"/>
            </a:endParaRPr>
          </a:p>
          <a:p>
            <a:r>
              <a:rPr lang="en-GB" sz="1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Re J (A minor) (wardship: medical treatment)</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[1991] Fam 33 at page 46</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7238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5FBFD"/>
            </a:gs>
            <a:gs pos="74000">
              <a:srgbClr val="A4D7EE"/>
            </a:gs>
            <a:gs pos="83000">
              <a:srgbClr val="A4D7EE"/>
            </a:gs>
            <a:gs pos="100000">
              <a:srgbClr val="C2E4F4"/>
            </a:gs>
          </a:gsLst>
          <a:lin ang="5400000" scaled="0"/>
        </a:gradFill>
        <a:effectLst/>
      </p:bgPr>
    </p:bg>
    <p:spTree>
      <p:nvGrpSpPr>
        <p:cNvPr id="1" name=""/>
        <p:cNvGrpSpPr/>
        <p:nvPr/>
      </p:nvGrpSpPr>
      <p:grpSpPr>
        <a:xfrm>
          <a:off x="0" y="0"/>
          <a:ext cx="0" cy="0"/>
          <a:chOff x="0" y="0"/>
          <a:chExt cx="0" cy="0"/>
        </a:xfrm>
      </p:grpSpPr>
      <p:sp>
        <p:nvSpPr>
          <p:cNvPr id="182" name="Shape 182"/>
          <p:cNvSpPr/>
          <p:nvPr/>
        </p:nvSpPr>
        <p:spPr>
          <a:xfrm>
            <a:off x="106018" y="-435062"/>
            <a:ext cx="12517064" cy="90281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buSzPct val="100000"/>
              <a:defRPr>
                <a:solidFill>
                  <a:srgbClr val="0070C0"/>
                </a:solidFill>
              </a:defRPr>
            </a:pPr>
            <a:endParaRPr lang="en-GB" sz="2800" dirty="0" smtClean="0"/>
          </a:p>
          <a:p>
            <a:pPr>
              <a:buSzPct val="100000"/>
              <a:defRPr>
                <a:solidFill>
                  <a:srgbClr val="0070C0"/>
                </a:solidFill>
              </a:defRPr>
            </a:pPr>
            <a:r>
              <a:rPr sz="2800" dirty="0" smtClean="0"/>
              <a:t>A </a:t>
            </a:r>
            <a:r>
              <a:rPr sz="2800" dirty="0"/>
              <a:t>young baby dies whilst under the sole care of a parent or child minder.  </a:t>
            </a:r>
          </a:p>
          <a:p>
            <a:pPr>
              <a:buSzPct val="100000"/>
              <a:defRPr>
                <a:solidFill>
                  <a:srgbClr val="0070C0"/>
                </a:solidFill>
              </a:defRPr>
            </a:pPr>
            <a:r>
              <a:rPr sz="2800" dirty="0"/>
              <a:t>That child can give no clue to clinicians as to what has happened.  </a:t>
            </a:r>
          </a:p>
          <a:p>
            <a:pPr>
              <a:buSzPct val="100000"/>
              <a:defRPr>
                <a:solidFill>
                  <a:srgbClr val="0070C0"/>
                </a:solidFill>
              </a:defRPr>
            </a:pPr>
            <a:r>
              <a:rPr sz="2800" dirty="0"/>
              <a:t>Experts, prosecuting authorities </a:t>
            </a:r>
            <a:r>
              <a:rPr lang="en-GB" sz="2800" dirty="0" smtClean="0"/>
              <a:t>and lawyers m</a:t>
            </a:r>
            <a:r>
              <a:rPr sz="2800" dirty="0" err="1" smtClean="0"/>
              <a:t>ust</a:t>
            </a:r>
            <a:r>
              <a:rPr sz="2800" dirty="0" smtClean="0"/>
              <a:t> </a:t>
            </a:r>
            <a:r>
              <a:rPr sz="2800" dirty="0"/>
              <a:t>reconstruct, as best they can, what has happened. </a:t>
            </a:r>
            <a:endParaRPr lang="en-GB" sz="2800" dirty="0" smtClean="0"/>
          </a:p>
          <a:p>
            <a:pPr>
              <a:buSzPct val="100000"/>
              <a:defRPr>
                <a:solidFill>
                  <a:srgbClr val="0070C0"/>
                </a:solidFill>
              </a:defRPr>
            </a:pPr>
            <a:r>
              <a:rPr lang="en-GB" sz="2800" dirty="0" smtClean="0"/>
              <a:t>Babies die: whether thorough benign causes or abuse: </a:t>
            </a:r>
          </a:p>
          <a:p>
            <a:pPr>
              <a:buSzPct val="100000"/>
              <a:defRPr>
                <a:solidFill>
                  <a:srgbClr val="0070C0"/>
                </a:solidFill>
              </a:defRPr>
            </a:pPr>
            <a:r>
              <a:rPr lang="en-GB" sz="2800" dirty="0" smtClean="0"/>
              <a:t>parents can be falsely accused but they can also lie to conceal their actions </a:t>
            </a:r>
            <a:r>
              <a:rPr sz="2800" dirty="0" smtClean="0"/>
              <a:t> </a:t>
            </a:r>
            <a:endParaRPr sz="2800" dirty="0"/>
          </a:p>
          <a:p>
            <a:pPr>
              <a:buSzPct val="100000"/>
            </a:pPr>
            <a:r>
              <a:rPr lang="en-GB" sz="2800" dirty="0"/>
              <a:t>The courts duty to protect the child from harm requires hard choices: to return a child to an abusive parent can lead to further injury or death. </a:t>
            </a:r>
          </a:p>
          <a:p>
            <a:pPr>
              <a:buSzPct val="100000"/>
            </a:pPr>
            <a:r>
              <a:rPr lang="en-GB" sz="2800" dirty="0" smtClean="0"/>
              <a:t>To </a:t>
            </a:r>
            <a:r>
              <a:rPr lang="en-GB" sz="2800" dirty="0"/>
              <a:t>remove the child and place it for adoption on medical and scientific evidence than turns out to be flawed is to make a mistake that devastates the family. </a:t>
            </a:r>
          </a:p>
          <a:p>
            <a:pPr>
              <a:buSzPct val="100000"/>
            </a:pPr>
            <a:r>
              <a:rPr lang="en-GB" sz="2800" dirty="0"/>
              <a:t>Adoption is a final, irrevocable </a:t>
            </a:r>
            <a:r>
              <a:rPr lang="en-GB" sz="2800" dirty="0" smtClean="0"/>
              <a:t>step, </a:t>
            </a:r>
            <a:r>
              <a:rPr lang="en-GB" sz="2800" dirty="0"/>
              <a:t>cannot be undone. </a:t>
            </a:r>
          </a:p>
        </p:txBody>
      </p:sp>
    </p:spTree>
  </p:cSld>
  <p:clrMapOvr>
    <a:masterClrMapping/>
  </p:clrMapOvr>
  <p:transition spd="med"/>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5FBFD"/>
            </a:gs>
            <a:gs pos="74000">
              <a:srgbClr val="A4D7EE"/>
            </a:gs>
            <a:gs pos="83000">
              <a:srgbClr val="A4D7EE"/>
            </a:gs>
            <a:gs pos="100000">
              <a:srgbClr val="C2E4F4"/>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895061" y="848139"/>
            <a:ext cx="9859617" cy="9142118"/>
          </a:xfrm>
          <a:prstGeom prst="rect">
            <a:avLst/>
          </a:prstGeom>
        </p:spPr>
        <p:txBody>
          <a:bodyPr wrap="square">
            <a:spAutoFit/>
          </a:bodyPr>
          <a:lstStyle/>
          <a:p>
            <a:pPr marL="457200">
              <a:lnSpc>
                <a:spcPct val="115000"/>
              </a:lnSpc>
              <a:spcAft>
                <a:spcPts val="1000"/>
              </a:spcAft>
            </a:pPr>
            <a:r>
              <a:rPr lang="en-GB" sz="3600" dirty="0" smtClean="0">
                <a:latin typeface="Times New Roman" panose="02020603050405020304" pitchFamily="18" charset="0"/>
                <a:ea typeface="Calibri" panose="020F0502020204030204" pitchFamily="34" charset="0"/>
                <a:cs typeface="Times New Roman" panose="02020603050405020304" pitchFamily="18" charset="0"/>
              </a:rPr>
              <a:t>‘</a:t>
            </a:r>
            <a:r>
              <a:rPr lang="en-GB" sz="3600" i="1" dirty="0" smtClean="0">
                <a:latin typeface="Times New Roman" panose="02020603050405020304" pitchFamily="18" charset="0"/>
                <a:ea typeface="Calibri" panose="020F0502020204030204" pitchFamily="34" charset="0"/>
                <a:cs typeface="Times New Roman" panose="02020603050405020304" pitchFamily="18" charset="0"/>
              </a:rPr>
              <a:t>with </a:t>
            </a:r>
            <a:r>
              <a:rPr lang="en-GB" sz="3600" i="1" dirty="0">
                <a:latin typeface="Times New Roman" panose="02020603050405020304" pitchFamily="18" charset="0"/>
                <a:ea typeface="Calibri" panose="020F0502020204030204" pitchFamily="34" charset="0"/>
                <a:cs typeface="Times New Roman" panose="02020603050405020304" pitchFamily="18" charset="0"/>
              </a:rPr>
              <a:t>the state’s abandonment of the right to impose </a:t>
            </a:r>
            <a:r>
              <a:rPr lang="en-GB"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capital sentences</a:t>
            </a:r>
            <a:r>
              <a:rPr lang="en-GB" sz="3600" i="1" dirty="0">
                <a:latin typeface="Times New Roman" panose="02020603050405020304" pitchFamily="18" charset="0"/>
                <a:ea typeface="Calibri" panose="020F0502020204030204" pitchFamily="34" charset="0"/>
                <a:cs typeface="Times New Roman" panose="02020603050405020304" pitchFamily="18" charset="0"/>
              </a:rPr>
              <a:t>, orders of the kind which family judges are typically invited to make in public law proceedings are amongst the most </a:t>
            </a:r>
            <a:r>
              <a:rPr lang="en-GB"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drastic that any judge in any jurisdiction is ever empowered to make. </a:t>
            </a:r>
            <a:endParaRPr lang="en-GB" sz="36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15000"/>
              </a:lnSpc>
              <a:spcAft>
                <a:spcPts val="1000"/>
              </a:spcAft>
            </a:pPr>
            <a:r>
              <a:rPr lang="en-GB" sz="3600" i="1" dirty="0" smtClean="0">
                <a:latin typeface="Times New Roman" panose="02020603050405020304" pitchFamily="18" charset="0"/>
                <a:ea typeface="Calibri" panose="020F0502020204030204" pitchFamily="34" charset="0"/>
                <a:cs typeface="Times New Roman" panose="02020603050405020304" pitchFamily="18" charset="0"/>
              </a:rPr>
              <a:t>When </a:t>
            </a:r>
            <a:r>
              <a:rPr lang="en-GB" sz="3600" i="1" dirty="0">
                <a:latin typeface="Times New Roman" panose="02020603050405020304" pitchFamily="18" charset="0"/>
                <a:ea typeface="Calibri" panose="020F0502020204030204" pitchFamily="34" charset="0"/>
                <a:cs typeface="Times New Roman" panose="02020603050405020304" pitchFamily="18" charset="0"/>
              </a:rPr>
              <a:t>a judge makes placement order or an adoption order in relation to a twenty year old mother’s baby, the mother will have to live with the consequences of that decision for what may be upwards of 60 or even 70 years, and the baby may be upwards of 80 or even 90 years’                        </a:t>
            </a:r>
            <a:r>
              <a:rPr lang="en-GB" i="1" dirty="0">
                <a:latin typeface="Times New Roman" panose="02020603050405020304" pitchFamily="18" charset="0"/>
                <a:ea typeface="Calibri" panose="020F0502020204030204" pitchFamily="34" charset="0"/>
                <a:cs typeface="Times New Roman" panose="02020603050405020304" pitchFamily="18" charset="0"/>
              </a:rPr>
              <a:t>             </a:t>
            </a:r>
            <a:r>
              <a:rPr lang="en-GB" dirty="0">
                <a:latin typeface="Times New Roman" panose="02020603050405020304" pitchFamily="18" charset="0"/>
                <a:ea typeface="Calibri" panose="020F0502020204030204" pitchFamily="34" charset="0"/>
                <a:cs typeface="Times New Roman" panose="02020603050405020304" pitchFamily="18" charset="0"/>
              </a:rPr>
              <a:t>Re J (A Child) [2013] EWHC 2894 (Fam) </a:t>
            </a:r>
            <a:endParaRPr lang="en-GB"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93791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ew_Template7">
  <a:themeElements>
    <a:clrScheme name="New_Template7">
      <a:dk1>
        <a:srgbClr val="222222"/>
      </a:dk1>
      <a:lt1>
        <a:srgbClr val="222222"/>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222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222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1" i="0" u="none" strike="noStrike" cap="none" spc="0" normalizeH="0" baseline="0">
            <a:ln>
              <a:noFill/>
            </a:ln>
            <a:solidFill>
              <a:srgbClr val="22222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1230</TotalTime>
  <Words>1633</Words>
  <Application>Microsoft Office PowerPoint</Application>
  <PresentationFormat>Custom</PresentationFormat>
  <Paragraphs>221</Paragraphs>
  <Slides>32</Slides>
  <Notes>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New_Template7</vt:lpstr>
      <vt:lpstr>EXPERT WITNESSES in the family court : medicine matters      Twitter     @jodqc    @Greshamcollege  </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Last Question :   Why science and the courts don’t have all the  answers: why we get it wrong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Crime &amp; punishment # 2  - when legal worlds collide.</dc:title>
  <dc:creator>Jo Delahunty QC</dc:creator>
  <cp:lastModifiedBy>Lucia Graves</cp:lastModifiedBy>
  <cp:revision>159</cp:revision>
  <dcterms:modified xsi:type="dcterms:W3CDTF">2017-04-12T14:11:36Z</dcterms:modified>
</cp:coreProperties>
</file>