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9" r:id="rId2"/>
    <p:sldId id="336" r:id="rId3"/>
    <p:sldId id="271" r:id="rId4"/>
    <p:sldId id="287" r:id="rId5"/>
    <p:sldId id="269" r:id="rId6"/>
    <p:sldId id="337" r:id="rId7"/>
    <p:sldId id="260" r:id="rId8"/>
    <p:sldId id="341" r:id="rId9"/>
    <p:sldId id="272" r:id="rId10"/>
    <p:sldId id="274" r:id="rId11"/>
    <p:sldId id="275" r:id="rId12"/>
    <p:sldId id="276" r:id="rId13"/>
    <p:sldId id="306" r:id="rId14"/>
    <p:sldId id="315" r:id="rId15"/>
    <p:sldId id="338" r:id="rId16"/>
    <p:sldId id="302" r:id="rId17"/>
    <p:sldId id="323" r:id="rId18"/>
    <p:sldId id="324" r:id="rId19"/>
    <p:sldId id="265" r:id="rId20"/>
    <p:sldId id="279" r:id="rId21"/>
    <p:sldId id="320" r:id="rId22"/>
    <p:sldId id="280" r:id="rId23"/>
    <p:sldId id="281" r:id="rId24"/>
    <p:sldId id="327" r:id="rId25"/>
    <p:sldId id="328" r:id="rId26"/>
    <p:sldId id="331" r:id="rId27"/>
    <p:sldId id="332" r:id="rId28"/>
    <p:sldId id="333" r:id="rId29"/>
    <p:sldId id="314" r:id="rId30"/>
    <p:sldId id="326" r:id="rId31"/>
    <p:sldId id="329" r:id="rId32"/>
    <p:sldId id="278" r:id="rId33"/>
    <p:sldId id="317" r:id="rId34"/>
    <p:sldId id="325" r:id="rId35"/>
    <p:sldId id="310" r:id="rId36"/>
    <p:sldId id="322" r:id="rId37"/>
    <p:sldId id="292" r:id="rId38"/>
    <p:sldId id="295" r:id="rId39"/>
    <p:sldId id="342" r:id="rId40"/>
    <p:sldId id="298" r:id="rId41"/>
    <p:sldId id="334" r:id="rId42"/>
    <p:sldId id="339" r:id="rId43"/>
    <p:sldId id="312" r:id="rId44"/>
    <p:sldId id="303" r:id="rId45"/>
    <p:sldId id="285" r:id="rId46"/>
    <p:sldId id="286" r:id="rId47"/>
    <p:sldId id="313" r:id="rId48"/>
    <p:sldId id="270" r:id="rId49"/>
    <p:sldId id="299" r:id="rId50"/>
    <p:sldId id="300" r:id="rId51"/>
    <p:sldId id="301" r:id="rId52"/>
    <p:sldId id="330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9" d="100"/>
          <a:sy n="79" d="100"/>
        </p:scale>
        <p:origin x="-2532" y="-7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5F3621-E903-4AF3-9D46-E6D825308661}" type="datetimeFigureOut">
              <a:rPr lang="en-GB" smtClean="0"/>
              <a:pPr/>
              <a:t>25/04/2017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B83858-7D72-4769-B589-E9104F398D8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4744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88E067-088D-4F8C-AF2A-74874898B239}" type="datetimeFigureOut">
              <a:rPr lang="en-GB" smtClean="0"/>
              <a:pPr/>
              <a:t>25/04/2017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165F4-88E6-4F43-AE68-0AA79C9CF56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11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DB655A-42BE-4C46-B3B4-3E1531CAD9CF}" type="slidenum">
              <a:rPr lang="en-GB"/>
              <a:pPr/>
              <a:t>10</a:t>
            </a:fld>
            <a:endParaRPr lang="en-GB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D1CA06-3AFA-4063-BCA7-AB21DA0399B6}" type="slidenum">
              <a:rPr lang="en-GB"/>
              <a:pPr/>
              <a:t>31</a:t>
            </a:fld>
            <a:endParaRPr lang="en-GB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841AF7-1786-49E7-844D-E38AA9D65627}" type="slidenum">
              <a:rPr lang="en-GB"/>
              <a:pPr/>
              <a:t>45</a:t>
            </a:fld>
            <a:endParaRPr lang="en-GB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165F4-88E6-4F43-AE68-0AA79C9CF56F}" type="slidenum">
              <a:rPr lang="en-GB" smtClean="0"/>
              <a:pPr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859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5C3533-02F9-42C3-B610-17AB40C2E036}" type="slidenum">
              <a:rPr lang="en-GB"/>
              <a:pPr/>
              <a:t>11</a:t>
            </a:fld>
            <a:endParaRPr lang="en-GB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D1CA06-3AFA-4063-BCA7-AB21DA0399B6}" type="slidenum">
              <a:rPr lang="en-GB"/>
              <a:pPr/>
              <a:t>13</a:t>
            </a:fld>
            <a:endParaRPr lang="en-GB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165F4-88E6-4F43-AE68-0AA79C9CF56F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451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D1CA06-3AFA-4063-BCA7-AB21DA0399B6}" type="slidenum">
              <a:rPr lang="en-GB"/>
              <a:pPr/>
              <a:t>17</a:t>
            </a:fld>
            <a:endParaRPr lang="en-GB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F6AF10-CD30-443F-B0AF-122A2F882597}" type="slidenum">
              <a:rPr lang="en-GB"/>
              <a:pPr/>
              <a:t>22</a:t>
            </a:fld>
            <a:endParaRPr lang="en-GB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8E84D7-CFEB-497B-BC8C-0D89C76D1EEA}" type="slidenum">
              <a:rPr lang="en-GB" smtClean="0">
                <a:latin typeface="Arial" pitchFamily="34" charset="0"/>
              </a:rPr>
              <a:pPr/>
              <a:t>23</a:t>
            </a:fld>
            <a:endParaRPr lang="en-GB">
              <a:latin typeface="Arial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856024-E7AE-4CEB-BED3-30B7F67253AD}" type="slidenum">
              <a:rPr lang="en-GB" smtClean="0">
                <a:latin typeface="Arial" pitchFamily="34" charset="0"/>
              </a:rPr>
              <a:pPr>
                <a:defRPr/>
              </a:pPr>
              <a:t>24</a:t>
            </a:fld>
            <a:endParaRPr lang="en-GB">
              <a:latin typeface="Arial" pitchFamily="34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5BCB7E-9CD8-4B6F-8F3C-F98AB4478D83}" type="slidenum">
              <a:rPr lang="en-GB" smtClean="0">
                <a:latin typeface="Arial" pitchFamily="34" charset="0"/>
              </a:rPr>
              <a:pPr>
                <a:defRPr/>
              </a:pPr>
              <a:t>25</a:t>
            </a:fld>
            <a:endParaRPr lang="en-GB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846F-E55F-446F-941A-2895CE83304F}" type="datetimeFigureOut">
              <a:rPr lang="en-GB" smtClean="0"/>
              <a:pPr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CFC6-15C4-4036-8D6E-45F400DF5DC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846F-E55F-446F-941A-2895CE83304F}" type="datetimeFigureOut">
              <a:rPr lang="en-GB" smtClean="0"/>
              <a:pPr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CFC6-15C4-4036-8D6E-45F400DF5DC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846F-E55F-446F-941A-2895CE83304F}" type="datetimeFigureOut">
              <a:rPr lang="en-GB" smtClean="0"/>
              <a:pPr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CFC6-15C4-4036-8D6E-45F400DF5DC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05CE502-5FDA-4F52-A0FF-4110F3F0BFA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846F-E55F-446F-941A-2895CE83304F}" type="datetimeFigureOut">
              <a:rPr lang="en-GB" smtClean="0"/>
              <a:pPr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CFC6-15C4-4036-8D6E-45F400DF5DC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846F-E55F-446F-941A-2895CE83304F}" type="datetimeFigureOut">
              <a:rPr lang="en-GB" smtClean="0"/>
              <a:pPr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CFC6-15C4-4036-8D6E-45F400DF5DC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846F-E55F-446F-941A-2895CE83304F}" type="datetimeFigureOut">
              <a:rPr lang="en-GB" smtClean="0"/>
              <a:pPr/>
              <a:t>25/04/2017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CFC6-15C4-4036-8D6E-45F400DF5DC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846F-E55F-446F-941A-2895CE83304F}" type="datetimeFigureOut">
              <a:rPr lang="en-GB" smtClean="0"/>
              <a:pPr/>
              <a:t>25/04/2017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CFC6-15C4-4036-8D6E-45F400DF5DC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846F-E55F-446F-941A-2895CE83304F}" type="datetimeFigureOut">
              <a:rPr lang="en-GB" smtClean="0"/>
              <a:pPr/>
              <a:t>25/04/2017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CFC6-15C4-4036-8D6E-45F400DF5DC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846F-E55F-446F-941A-2895CE83304F}" type="datetimeFigureOut">
              <a:rPr lang="en-GB" smtClean="0"/>
              <a:pPr/>
              <a:t>25/04/2017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CFC6-15C4-4036-8D6E-45F400DF5DC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846F-E55F-446F-941A-2895CE83304F}" type="datetimeFigureOut">
              <a:rPr lang="en-GB" smtClean="0"/>
              <a:pPr/>
              <a:t>25/04/2017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CFC6-15C4-4036-8D6E-45F400DF5DC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846F-E55F-446F-941A-2895CE83304F}" type="datetimeFigureOut">
              <a:rPr lang="en-GB" smtClean="0"/>
              <a:pPr/>
              <a:t>25/04/2017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CFC6-15C4-4036-8D6E-45F400DF5DC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0846F-E55F-446F-941A-2895CE83304F}" type="datetimeFigureOut">
              <a:rPr lang="en-GB" smtClean="0"/>
              <a:pPr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1CFC6-15C4-4036-8D6E-45F400DF5DCE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frm=1&amp;source=images&amp;cd=&amp;cad=rja&amp;docid=9DuQE1fys3OBqM&amp;tbnid=cGzJVu6cjw7ZqM:&amp;ved=0CAUQjRw&amp;url=http://www.thehtd.org/&amp;ei=L_JHUriSH4PFtQaio4CoDw&amp;bvm=bv.53217764,d.bGE&amp;psig=AFQjCNEvEyO4vBXroQ0tzZPVVrBAwp2zgQ&amp;ust=1380533165077707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Eradication of infectious diseases.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Gresham College 2017</a:t>
            </a:r>
          </a:p>
          <a:p>
            <a:r>
              <a:rPr lang="en-GB" dirty="0"/>
              <a:t>Christopher Whitty</a:t>
            </a:r>
          </a:p>
        </p:txBody>
      </p:sp>
      <p:pic>
        <p:nvPicPr>
          <p:cNvPr id="26628" name="Picture 4" descr="http://ctu.lshtm.ac.uk/images/Lshtm_new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373216"/>
            <a:ext cx="2414786" cy="1268917"/>
          </a:xfrm>
          <a:prstGeom prst="rect">
            <a:avLst/>
          </a:prstGeom>
          <a:noFill/>
        </p:spPr>
      </p:pic>
      <p:pic>
        <p:nvPicPr>
          <p:cNvPr id="26630" name="Picture 6" descr="http://www.thehtd.org/Content/HTDlogom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5373216"/>
            <a:ext cx="1190625" cy="1190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You also need simple-to-use technology…</a:t>
            </a:r>
          </a:p>
        </p:txBody>
      </p:sp>
      <p:pic>
        <p:nvPicPr>
          <p:cNvPr id="4" name="Content Placeholder 3" descr="jenne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556792"/>
            <a:ext cx="5976664" cy="4359449"/>
          </a:xfrm>
          <a:blipFill dpi="0" rotWithShape="1">
            <a:blip r:embed="rId4" cstate="print"/>
            <a:srcRect/>
            <a:stretch>
              <a:fillRect b="-21748"/>
            </a:stretch>
          </a:blipFill>
          <a:ln>
            <a:solidFill>
              <a:schemeClr val="tx1"/>
            </a:solidFill>
          </a:ln>
        </p:spPr>
      </p:pic>
      <p:pic>
        <p:nvPicPr>
          <p:cNvPr id="6" name="Picture 5" descr="guin pipe_filter.jpg"/>
          <p:cNvPicPr>
            <a:picLocks noChangeAspect="1"/>
          </p:cNvPicPr>
          <p:nvPr/>
        </p:nvPicPr>
        <p:blipFill>
          <a:blip r:embed="rId5" cstate="print"/>
          <a:srcRect r="3477"/>
          <a:stretch>
            <a:fillRect/>
          </a:stretch>
        </p:blipFill>
        <p:spPr>
          <a:xfrm>
            <a:off x="6051858" y="1596861"/>
            <a:ext cx="2984638" cy="435241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611560" y="1178819"/>
          <a:ext cx="7848872" cy="525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name="Image Document" r:id="rId4" imgW="8391600" imgH="5619600" progId="">
                  <p:embed/>
                </p:oleObj>
              </mc:Choice>
              <mc:Fallback>
                <p:oleObj name="Image Document" r:id="rId4" imgW="8391600" imgH="56196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178819"/>
                        <a:ext cx="7848872" cy="5256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Great organisation….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Sustained political will and money.</a:t>
            </a:r>
          </a:p>
        </p:txBody>
      </p:sp>
      <p:pic>
        <p:nvPicPr>
          <p:cNvPr id="5" name="Content Placeholder 4" descr="erad pol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1442" y="1700808"/>
            <a:ext cx="6810918" cy="4536072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Line 2"/>
          <p:cNvSpPr>
            <a:spLocks noChangeShapeType="1"/>
          </p:cNvSpPr>
          <p:nvPr/>
        </p:nvSpPr>
        <p:spPr bwMode="auto">
          <a:xfrm>
            <a:off x="1042988" y="765175"/>
            <a:ext cx="0" cy="5256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51555" name="Line 3"/>
          <p:cNvSpPr>
            <a:spLocks noChangeShapeType="1"/>
          </p:cNvSpPr>
          <p:nvPr/>
        </p:nvSpPr>
        <p:spPr bwMode="auto">
          <a:xfrm>
            <a:off x="1042988" y="6021388"/>
            <a:ext cx="6697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51556" name="Rectangle 4"/>
          <p:cNvSpPr>
            <a:spLocks noChangeArrowheads="1"/>
          </p:cNvSpPr>
          <p:nvPr/>
        </p:nvSpPr>
        <p:spPr bwMode="auto">
          <a:xfrm>
            <a:off x="1042988" y="765175"/>
            <a:ext cx="865187" cy="525621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1557" name="Rectangle 5"/>
          <p:cNvSpPr>
            <a:spLocks noChangeArrowheads="1"/>
          </p:cNvSpPr>
          <p:nvPr/>
        </p:nvSpPr>
        <p:spPr bwMode="auto">
          <a:xfrm>
            <a:off x="1908175" y="1341438"/>
            <a:ext cx="1584325" cy="46799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1558" name="Rectangle 6"/>
          <p:cNvSpPr>
            <a:spLocks noChangeArrowheads="1"/>
          </p:cNvSpPr>
          <p:nvPr/>
        </p:nvSpPr>
        <p:spPr bwMode="auto">
          <a:xfrm>
            <a:off x="3492500" y="2276475"/>
            <a:ext cx="2447925" cy="3744913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1559" name="Rectangle 7"/>
          <p:cNvSpPr>
            <a:spLocks noChangeArrowheads="1"/>
          </p:cNvSpPr>
          <p:nvPr/>
        </p:nvSpPr>
        <p:spPr bwMode="auto">
          <a:xfrm>
            <a:off x="5940425" y="3716338"/>
            <a:ext cx="2016125" cy="230505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1560" name="Freeform 8"/>
          <p:cNvSpPr>
            <a:spLocks/>
          </p:cNvSpPr>
          <p:nvPr/>
        </p:nvSpPr>
        <p:spPr bwMode="auto">
          <a:xfrm>
            <a:off x="1042988" y="2060575"/>
            <a:ext cx="6841380" cy="3888705"/>
          </a:xfrm>
          <a:custGeom>
            <a:avLst/>
            <a:gdLst/>
            <a:ahLst/>
            <a:cxnLst>
              <a:cxn ang="0">
                <a:pos x="0" y="257"/>
              </a:cxn>
              <a:cxn ang="0">
                <a:pos x="545" y="257"/>
              </a:cxn>
              <a:cxn ang="0">
                <a:pos x="1543" y="1799"/>
              </a:cxn>
              <a:cxn ang="0">
                <a:pos x="4355" y="2480"/>
              </a:cxn>
            </a:cxnLst>
            <a:rect l="0" t="0" r="r" b="b"/>
            <a:pathLst>
              <a:path w="4355" h="2480">
                <a:moveTo>
                  <a:pt x="0" y="257"/>
                </a:moveTo>
                <a:cubicBezTo>
                  <a:pt x="144" y="128"/>
                  <a:pt x="288" y="0"/>
                  <a:pt x="545" y="257"/>
                </a:cubicBezTo>
                <a:cubicBezTo>
                  <a:pt x="802" y="514"/>
                  <a:pt x="908" y="1428"/>
                  <a:pt x="1543" y="1799"/>
                </a:cubicBezTo>
                <a:cubicBezTo>
                  <a:pt x="2178" y="2170"/>
                  <a:pt x="3886" y="2366"/>
                  <a:pt x="4355" y="2480"/>
                </a:cubicBezTo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51561" name="Line 9"/>
          <p:cNvSpPr>
            <a:spLocks noChangeShapeType="1"/>
          </p:cNvSpPr>
          <p:nvPr/>
        </p:nvSpPr>
        <p:spPr bwMode="auto">
          <a:xfrm>
            <a:off x="1042988" y="5734050"/>
            <a:ext cx="6913562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51562" name="Text Box 10"/>
          <p:cNvSpPr txBox="1">
            <a:spLocks noChangeArrowheads="1"/>
          </p:cNvSpPr>
          <p:nvPr/>
        </p:nvSpPr>
        <p:spPr bwMode="auto">
          <a:xfrm>
            <a:off x="179388" y="5589588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R = 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1563" name="Text Box 11"/>
          <p:cNvSpPr txBox="1">
            <a:spLocks noChangeArrowheads="1"/>
          </p:cNvSpPr>
          <p:nvPr/>
        </p:nvSpPr>
        <p:spPr bwMode="auto">
          <a:xfrm>
            <a:off x="592138" y="280988"/>
            <a:ext cx="1847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/>
              <a:t>PREPARATION</a:t>
            </a:r>
            <a:endParaRPr lang="en-US" b="1"/>
          </a:p>
        </p:txBody>
      </p:sp>
      <p:sp>
        <p:nvSpPr>
          <p:cNvPr id="151564" name="Text Box 12"/>
          <p:cNvSpPr txBox="1">
            <a:spLocks noChangeArrowheads="1"/>
          </p:cNvSpPr>
          <p:nvPr/>
        </p:nvSpPr>
        <p:spPr bwMode="auto">
          <a:xfrm>
            <a:off x="2103438" y="857250"/>
            <a:ext cx="1123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/>
              <a:t>ATTACK</a:t>
            </a:r>
            <a:endParaRPr lang="en-US" b="1"/>
          </a:p>
        </p:txBody>
      </p:sp>
      <p:sp>
        <p:nvSpPr>
          <p:cNvPr id="151565" name="Text Box 13"/>
          <p:cNvSpPr txBox="1">
            <a:spLocks noChangeArrowheads="1"/>
          </p:cNvSpPr>
          <p:nvPr/>
        </p:nvSpPr>
        <p:spPr bwMode="auto">
          <a:xfrm>
            <a:off x="3708400" y="1700213"/>
            <a:ext cx="29080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 dirty="0"/>
              <a:t>CONSOLIDATION / CONTROL</a:t>
            </a:r>
            <a:endParaRPr lang="en-US" b="1" dirty="0"/>
          </a:p>
        </p:txBody>
      </p:sp>
      <p:sp>
        <p:nvSpPr>
          <p:cNvPr id="151566" name="Text Box 14"/>
          <p:cNvSpPr txBox="1">
            <a:spLocks noChangeArrowheads="1"/>
          </p:cNvSpPr>
          <p:nvPr/>
        </p:nvSpPr>
        <p:spPr bwMode="auto">
          <a:xfrm>
            <a:off x="5992813" y="3089275"/>
            <a:ext cx="2888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 dirty="0"/>
              <a:t>ELIMINATION/ERADICATION</a:t>
            </a:r>
            <a:endParaRPr lang="en-US" b="1" dirty="0"/>
          </a:p>
        </p:txBody>
      </p:sp>
      <p:sp>
        <p:nvSpPr>
          <p:cNvPr id="151567" name="Text Box 15"/>
          <p:cNvSpPr txBox="1">
            <a:spLocks noChangeArrowheads="1"/>
          </p:cNvSpPr>
          <p:nvPr/>
        </p:nvSpPr>
        <p:spPr bwMode="auto">
          <a:xfrm>
            <a:off x="3851920" y="188640"/>
            <a:ext cx="41631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3200" dirty="0"/>
              <a:t>Elimination and control</a:t>
            </a:r>
            <a:endParaRPr lang="en-US" sz="3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Smallpox</a:t>
            </a:r>
          </a:p>
        </p:txBody>
      </p:sp>
      <p:pic>
        <p:nvPicPr>
          <p:cNvPr id="4" name="Content Placeholder 3" descr="smallpox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4918" t="11821" r="8458" b="9431"/>
          <a:stretch>
            <a:fillRect/>
          </a:stretch>
        </p:blipFill>
        <p:spPr>
          <a:xfrm>
            <a:off x="316559" y="2420888"/>
            <a:ext cx="4088197" cy="2880320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i="1" dirty="0"/>
          </a:p>
          <a:p>
            <a:r>
              <a:rPr lang="en-GB" i="1" dirty="0" err="1"/>
              <a:t>Variola</a:t>
            </a:r>
            <a:r>
              <a:rPr lang="en-GB" i="1" dirty="0"/>
              <a:t> major </a:t>
            </a:r>
            <a:r>
              <a:rPr lang="en-GB" dirty="0"/>
              <a:t>mortality &gt;30%, &gt;80% children.</a:t>
            </a:r>
          </a:p>
          <a:p>
            <a:r>
              <a:rPr lang="en-GB" dirty="0"/>
              <a:t>300–500 million deaths during the 20th century.</a:t>
            </a:r>
          </a:p>
          <a:p>
            <a:r>
              <a:rPr lang="en-GB" dirty="0"/>
              <a:t>Eradication agreed 1959 (USSR), when 2m a year dying; declared 1979.</a:t>
            </a:r>
          </a:p>
          <a:p>
            <a:endParaRPr lang="en-GB" dirty="0"/>
          </a:p>
          <a:p>
            <a:endParaRPr lang="en-GB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Smallpox was a good target for eradication.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A simple-to-administer, highly effective vaccine.</a:t>
            </a:r>
          </a:p>
          <a:p>
            <a:r>
              <a:rPr lang="en-GB" dirty="0"/>
              <a:t>Strong public support.</a:t>
            </a:r>
          </a:p>
          <a:p>
            <a:r>
              <a:rPr lang="en-GB" dirty="0"/>
              <a:t>Little ability to evolve around the vaccine.</a:t>
            </a:r>
          </a:p>
          <a:p>
            <a:r>
              <a:rPr lang="en-GB" dirty="0"/>
              <a:t>Easy to identify cases.</a:t>
            </a:r>
          </a:p>
          <a:p>
            <a:r>
              <a:rPr lang="en-GB" dirty="0"/>
              <a:t>Excellent organisation.</a:t>
            </a:r>
          </a:p>
          <a:p>
            <a:r>
              <a:rPr lang="en-GB" dirty="0"/>
              <a:t>Even so, politics almost derailed eradication on several occasions.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18052" y="3173835"/>
            <a:ext cx="3568748" cy="29523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44860"/>
          <a:stretch/>
        </p:blipFill>
        <p:spPr>
          <a:xfrm>
            <a:off x="5118052" y="1632857"/>
            <a:ext cx="3488262" cy="12920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8024" y="6453336"/>
            <a:ext cx="4248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Bifurcated needle: smallpox vaccination NY 1947</a:t>
            </a:r>
          </a:p>
        </p:txBody>
      </p:sp>
    </p:spTree>
    <p:extLst>
      <p:ext uri="{BB962C8B-B14F-4D97-AF65-F5344CB8AC3E}">
        <p14:creationId xmlns:p14="http://schemas.microsoft.com/office/powerpoint/2010/main" val="4271677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 dirty="0"/>
              <a:t>Smallpox </a:t>
            </a:r>
            <a:r>
              <a:rPr lang="en-GB" sz="3600" dirty="0"/>
              <a:t> </a:t>
            </a:r>
          </a:p>
        </p:txBody>
      </p:sp>
      <p:pic>
        <p:nvPicPr>
          <p:cNvPr id="18435" name="Picture 1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r="272" b="51201"/>
          <a:stretch>
            <a:fillRect/>
          </a:stretch>
        </p:blipFill>
        <p:spPr>
          <a:xfrm>
            <a:off x="203250" y="2060848"/>
            <a:ext cx="2854981" cy="2088232"/>
          </a:xfrm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476375" y="2205038"/>
            <a:ext cx="25193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4427538" y="1700213"/>
            <a:ext cx="19446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6516688" y="1773238"/>
            <a:ext cx="2232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5724525" y="3141663"/>
            <a:ext cx="27352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6300788" y="908050"/>
            <a:ext cx="215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1116013" y="3429000"/>
            <a:ext cx="27352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18442" name="Text Box 12"/>
          <p:cNvSpPr txBox="1">
            <a:spLocks noChangeArrowheads="1"/>
          </p:cNvSpPr>
          <p:nvPr/>
        </p:nvSpPr>
        <p:spPr bwMode="auto">
          <a:xfrm>
            <a:off x="4500563" y="2349500"/>
            <a:ext cx="25923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pic>
        <p:nvPicPr>
          <p:cNvPr id="18443" name="Picture 1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b="51340"/>
          <a:stretch>
            <a:fillRect/>
          </a:stretch>
        </p:blipFill>
        <p:spPr>
          <a:xfrm>
            <a:off x="3132138" y="2005013"/>
            <a:ext cx="3024187" cy="2144712"/>
          </a:xfrm>
        </p:spPr>
      </p:pic>
      <p:sp>
        <p:nvSpPr>
          <p:cNvPr id="18444" name="Text Box 16"/>
          <p:cNvSpPr txBox="1">
            <a:spLocks noChangeArrowheads="1"/>
          </p:cNvSpPr>
          <p:nvPr/>
        </p:nvSpPr>
        <p:spPr bwMode="auto">
          <a:xfrm>
            <a:off x="6372225" y="1412875"/>
            <a:ext cx="2447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pic>
        <p:nvPicPr>
          <p:cNvPr id="18445" name="Picture 17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r="2724" b="53285"/>
          <a:stretch>
            <a:fillRect/>
          </a:stretch>
        </p:blipFill>
        <p:spPr>
          <a:xfrm>
            <a:off x="6227763" y="2060575"/>
            <a:ext cx="2735262" cy="2071688"/>
          </a:xfrm>
        </p:spPr>
      </p:pic>
      <p:sp>
        <p:nvSpPr>
          <p:cNvPr id="18446" name="Text Box 20"/>
          <p:cNvSpPr txBox="1">
            <a:spLocks noChangeArrowheads="1"/>
          </p:cNvSpPr>
          <p:nvPr/>
        </p:nvSpPr>
        <p:spPr bwMode="auto">
          <a:xfrm>
            <a:off x="323850" y="4365625"/>
            <a:ext cx="8640763" cy="353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 sz="2400" dirty="0"/>
              <a:t>   </a:t>
            </a:r>
            <a:r>
              <a:rPr lang="en-GB" sz="2800" dirty="0"/>
              <a:t> Last continuous case – Somalia October 1977</a:t>
            </a:r>
          </a:p>
          <a:p>
            <a:pPr lvl="2">
              <a:spcBef>
                <a:spcPct val="50000"/>
              </a:spcBef>
            </a:pPr>
            <a:r>
              <a:rPr lang="en-GB" sz="2400" dirty="0"/>
              <a:t> (last case from lab in Birmingham, 1978)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400" dirty="0"/>
              <a:t>    </a:t>
            </a:r>
            <a:r>
              <a:rPr lang="en-GB" sz="2800" dirty="0"/>
              <a:t>Total cost of programme = c. $300 million </a:t>
            </a:r>
          </a:p>
          <a:p>
            <a:pPr lvl="1">
              <a:spcBef>
                <a:spcPct val="50000"/>
              </a:spcBef>
            </a:pPr>
            <a:r>
              <a:rPr lang="en-GB" sz="2800" dirty="0"/>
              <a:t>    </a:t>
            </a:r>
            <a:r>
              <a:rPr lang="en-GB" sz="2400" dirty="0"/>
              <a:t>savings estimated at c. 1.5 billion $ per annum- ratio 160:1.</a:t>
            </a:r>
            <a:r>
              <a:rPr lang="en-GB" sz="2800" dirty="0"/>
              <a:t>    </a:t>
            </a:r>
          </a:p>
          <a:p>
            <a:pPr lvl="2">
              <a:spcBef>
                <a:spcPct val="50000"/>
              </a:spcBef>
              <a:buFontTx/>
              <a:buChar char="•"/>
            </a:pPr>
            <a:endParaRPr lang="en-GB" sz="2800" dirty="0"/>
          </a:p>
          <a:p>
            <a:pPr lvl="2">
              <a:spcBef>
                <a:spcPct val="50000"/>
              </a:spcBef>
              <a:buFontTx/>
              <a:buChar char="•"/>
            </a:pPr>
            <a:endParaRPr lang="en-GB" sz="2400" dirty="0"/>
          </a:p>
        </p:txBody>
      </p:sp>
      <p:sp>
        <p:nvSpPr>
          <p:cNvPr id="18447" name="Text Box 21"/>
          <p:cNvSpPr txBox="1">
            <a:spLocks noChangeArrowheads="1"/>
          </p:cNvSpPr>
          <p:nvPr/>
        </p:nvSpPr>
        <p:spPr bwMode="auto">
          <a:xfrm>
            <a:off x="1187450" y="1676400"/>
            <a:ext cx="1511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/>
              <a:t>1967</a:t>
            </a:r>
          </a:p>
        </p:txBody>
      </p:sp>
      <p:sp>
        <p:nvSpPr>
          <p:cNvPr id="18448" name="Text Box 22"/>
          <p:cNvSpPr txBox="1">
            <a:spLocks noChangeArrowheads="1"/>
          </p:cNvSpPr>
          <p:nvPr/>
        </p:nvSpPr>
        <p:spPr bwMode="auto">
          <a:xfrm>
            <a:off x="4140200" y="1676400"/>
            <a:ext cx="2232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/>
              <a:t>1975</a:t>
            </a:r>
          </a:p>
        </p:txBody>
      </p:sp>
      <p:sp>
        <p:nvSpPr>
          <p:cNvPr id="18449" name="Text Box 23"/>
          <p:cNvSpPr txBox="1">
            <a:spLocks noChangeArrowheads="1"/>
          </p:cNvSpPr>
          <p:nvPr/>
        </p:nvSpPr>
        <p:spPr bwMode="auto">
          <a:xfrm>
            <a:off x="6424613" y="1289050"/>
            <a:ext cx="1819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8450" name="Text Box 24"/>
          <p:cNvSpPr txBox="1">
            <a:spLocks noChangeArrowheads="1"/>
          </p:cNvSpPr>
          <p:nvPr/>
        </p:nvSpPr>
        <p:spPr bwMode="auto">
          <a:xfrm>
            <a:off x="6948488" y="1700213"/>
            <a:ext cx="2016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/>
              <a:t>1976-7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Line 2"/>
          <p:cNvSpPr>
            <a:spLocks noChangeShapeType="1"/>
          </p:cNvSpPr>
          <p:nvPr/>
        </p:nvSpPr>
        <p:spPr bwMode="auto">
          <a:xfrm>
            <a:off x="1042988" y="765175"/>
            <a:ext cx="0" cy="5256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51555" name="Line 3"/>
          <p:cNvSpPr>
            <a:spLocks noChangeShapeType="1"/>
          </p:cNvSpPr>
          <p:nvPr/>
        </p:nvSpPr>
        <p:spPr bwMode="auto">
          <a:xfrm>
            <a:off x="1042988" y="6021388"/>
            <a:ext cx="6697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51556" name="Rectangle 4"/>
          <p:cNvSpPr>
            <a:spLocks noChangeArrowheads="1"/>
          </p:cNvSpPr>
          <p:nvPr/>
        </p:nvSpPr>
        <p:spPr bwMode="auto">
          <a:xfrm>
            <a:off x="1042988" y="765175"/>
            <a:ext cx="865187" cy="525621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1557" name="Rectangle 5"/>
          <p:cNvSpPr>
            <a:spLocks noChangeArrowheads="1"/>
          </p:cNvSpPr>
          <p:nvPr/>
        </p:nvSpPr>
        <p:spPr bwMode="auto">
          <a:xfrm>
            <a:off x="1908175" y="1341438"/>
            <a:ext cx="1584325" cy="46799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1558" name="Rectangle 6"/>
          <p:cNvSpPr>
            <a:spLocks noChangeArrowheads="1"/>
          </p:cNvSpPr>
          <p:nvPr/>
        </p:nvSpPr>
        <p:spPr bwMode="auto">
          <a:xfrm>
            <a:off x="3492500" y="2276475"/>
            <a:ext cx="2447925" cy="3744913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1559" name="Rectangle 7"/>
          <p:cNvSpPr>
            <a:spLocks noChangeArrowheads="1"/>
          </p:cNvSpPr>
          <p:nvPr/>
        </p:nvSpPr>
        <p:spPr bwMode="auto">
          <a:xfrm>
            <a:off x="5940425" y="3716338"/>
            <a:ext cx="2016125" cy="230505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1560" name="Freeform 8"/>
          <p:cNvSpPr>
            <a:spLocks/>
          </p:cNvSpPr>
          <p:nvPr/>
        </p:nvSpPr>
        <p:spPr bwMode="auto">
          <a:xfrm>
            <a:off x="1042988" y="2060575"/>
            <a:ext cx="6841380" cy="3888705"/>
          </a:xfrm>
          <a:custGeom>
            <a:avLst/>
            <a:gdLst/>
            <a:ahLst/>
            <a:cxnLst>
              <a:cxn ang="0">
                <a:pos x="0" y="257"/>
              </a:cxn>
              <a:cxn ang="0">
                <a:pos x="545" y="257"/>
              </a:cxn>
              <a:cxn ang="0">
                <a:pos x="1543" y="1799"/>
              </a:cxn>
              <a:cxn ang="0">
                <a:pos x="4355" y="2480"/>
              </a:cxn>
            </a:cxnLst>
            <a:rect l="0" t="0" r="r" b="b"/>
            <a:pathLst>
              <a:path w="4355" h="2480">
                <a:moveTo>
                  <a:pt x="0" y="257"/>
                </a:moveTo>
                <a:cubicBezTo>
                  <a:pt x="144" y="128"/>
                  <a:pt x="288" y="0"/>
                  <a:pt x="545" y="257"/>
                </a:cubicBezTo>
                <a:cubicBezTo>
                  <a:pt x="802" y="514"/>
                  <a:pt x="908" y="1428"/>
                  <a:pt x="1543" y="1799"/>
                </a:cubicBezTo>
                <a:cubicBezTo>
                  <a:pt x="2178" y="2170"/>
                  <a:pt x="3886" y="2366"/>
                  <a:pt x="4355" y="2480"/>
                </a:cubicBezTo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51561" name="Line 9"/>
          <p:cNvSpPr>
            <a:spLocks noChangeShapeType="1"/>
          </p:cNvSpPr>
          <p:nvPr/>
        </p:nvSpPr>
        <p:spPr bwMode="auto">
          <a:xfrm>
            <a:off x="1042988" y="5734050"/>
            <a:ext cx="6913562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51562" name="Text Box 10"/>
          <p:cNvSpPr txBox="1">
            <a:spLocks noChangeArrowheads="1"/>
          </p:cNvSpPr>
          <p:nvPr/>
        </p:nvSpPr>
        <p:spPr bwMode="auto">
          <a:xfrm>
            <a:off x="179388" y="5589588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R = 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1563" name="Text Box 11"/>
          <p:cNvSpPr txBox="1">
            <a:spLocks noChangeArrowheads="1"/>
          </p:cNvSpPr>
          <p:nvPr/>
        </p:nvSpPr>
        <p:spPr bwMode="auto">
          <a:xfrm>
            <a:off x="592138" y="280988"/>
            <a:ext cx="1847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/>
              <a:t>PREPARATION</a:t>
            </a:r>
            <a:endParaRPr lang="en-US" b="1"/>
          </a:p>
        </p:txBody>
      </p:sp>
      <p:sp>
        <p:nvSpPr>
          <p:cNvPr id="151564" name="Text Box 12"/>
          <p:cNvSpPr txBox="1">
            <a:spLocks noChangeArrowheads="1"/>
          </p:cNvSpPr>
          <p:nvPr/>
        </p:nvSpPr>
        <p:spPr bwMode="auto">
          <a:xfrm>
            <a:off x="2103438" y="857250"/>
            <a:ext cx="1123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/>
              <a:t>ATTACK</a:t>
            </a:r>
            <a:endParaRPr lang="en-US" b="1"/>
          </a:p>
        </p:txBody>
      </p:sp>
      <p:sp>
        <p:nvSpPr>
          <p:cNvPr id="151565" name="Text Box 13"/>
          <p:cNvSpPr txBox="1">
            <a:spLocks noChangeArrowheads="1"/>
          </p:cNvSpPr>
          <p:nvPr/>
        </p:nvSpPr>
        <p:spPr bwMode="auto">
          <a:xfrm>
            <a:off x="3708400" y="1700213"/>
            <a:ext cx="29080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 dirty="0"/>
              <a:t>CONSOLIDATION / CONTROL</a:t>
            </a:r>
            <a:endParaRPr lang="en-US" b="1" dirty="0"/>
          </a:p>
        </p:txBody>
      </p:sp>
      <p:sp>
        <p:nvSpPr>
          <p:cNvPr id="151566" name="Text Box 14"/>
          <p:cNvSpPr txBox="1">
            <a:spLocks noChangeArrowheads="1"/>
          </p:cNvSpPr>
          <p:nvPr/>
        </p:nvSpPr>
        <p:spPr bwMode="auto">
          <a:xfrm>
            <a:off x="5992813" y="3089275"/>
            <a:ext cx="2888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 dirty="0"/>
              <a:t>ELIMINATION/ERADICATION</a:t>
            </a:r>
            <a:endParaRPr lang="en-US" b="1" dirty="0"/>
          </a:p>
        </p:txBody>
      </p:sp>
      <p:sp>
        <p:nvSpPr>
          <p:cNvPr id="151567" name="Text Box 15"/>
          <p:cNvSpPr txBox="1">
            <a:spLocks noChangeArrowheads="1"/>
          </p:cNvSpPr>
          <p:nvPr/>
        </p:nvSpPr>
        <p:spPr bwMode="auto">
          <a:xfrm>
            <a:off x="3635896" y="188640"/>
            <a:ext cx="550810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3200" dirty="0"/>
              <a:t>Lessons from smallpox: tactical rigidity, then tactical flexibility.</a:t>
            </a:r>
            <a:endParaRPr lang="en-US" sz="3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Guinea worm (</a:t>
            </a:r>
            <a:r>
              <a:rPr lang="en-GB" sz="3200" dirty="0" err="1"/>
              <a:t>Dracunculiasis</a:t>
            </a:r>
            <a:r>
              <a:rPr lang="en-GB" sz="320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968552" cy="456510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World Health Assembly calls for eradication in 1986 and 1991, by 1995.</a:t>
            </a:r>
          </a:p>
          <a:p>
            <a:r>
              <a:rPr lang="en-GB" dirty="0"/>
              <a:t>At that time estimated 3.5M cases.</a:t>
            </a:r>
          </a:p>
          <a:p>
            <a:r>
              <a:rPr lang="en-GB" dirty="0"/>
              <a:t>1058 cases reported 2011.</a:t>
            </a:r>
          </a:p>
          <a:p>
            <a:r>
              <a:rPr lang="en-GB" dirty="0"/>
              <a:t> 126 in 2014. Mali, South Sudan, Chad, Ethiopia.</a:t>
            </a:r>
          </a:p>
          <a:p>
            <a:r>
              <a:rPr lang="en-GB" dirty="0"/>
              <a:t>25 cases 2016 (99.9% reduction).</a:t>
            </a:r>
          </a:p>
          <a:p>
            <a:r>
              <a:rPr lang="en-GB" dirty="0"/>
              <a:t>Unexpected canine host. </a:t>
            </a:r>
          </a:p>
          <a:p>
            <a:r>
              <a:rPr lang="en-GB" dirty="0"/>
              <a:t>Cost around $30m a year.</a:t>
            </a:r>
          </a:p>
        </p:txBody>
      </p:sp>
      <p:pic>
        <p:nvPicPr>
          <p:cNvPr id="5" name="Content Placeholder 7" descr="guenea worm straw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48064" y="4221088"/>
            <a:ext cx="3768607" cy="2481000"/>
          </a:xfrm>
        </p:spPr>
      </p:pic>
      <p:pic>
        <p:nvPicPr>
          <p:cNvPr id="43010" name="Picture 2" descr="C:\Users\christopherwhitty\Pictures\guinea-wor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676134"/>
            <a:ext cx="3732262" cy="2505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allery1_map1988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928670"/>
            <a:ext cx="5580112" cy="3394568"/>
          </a:xfrm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683568" y="227856"/>
            <a:ext cx="82089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dirty="0">
                <a:cs typeface="Times New Roman" pitchFamily="18" charset="0"/>
              </a:rPr>
              <a:t>Polio 1988-2013. Around 350,000 cases 1988. 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324600" y="304800"/>
            <a:ext cx="2819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25000"/>
              </a:lnSpc>
            </a:pPr>
            <a:endParaRPr lang="en-US" sz="2400" b="1" dirty="0">
              <a:solidFill>
                <a:srgbClr val="070F73"/>
              </a:solidFill>
              <a:cs typeface="Times New Roman" pitchFamily="18" charset="0"/>
            </a:endParaRPr>
          </a:p>
          <a:p>
            <a:pPr algn="ctr" eaLnBrk="0" hangingPunct="0">
              <a:lnSpc>
                <a:spcPct val="125000"/>
              </a:lnSpc>
            </a:pPr>
            <a:endParaRPr lang="en-US" sz="2400" b="1" dirty="0">
              <a:solidFill>
                <a:srgbClr val="070F73"/>
              </a:solidFill>
              <a:cs typeface="Times New Roman" pitchFamily="18" charset="0"/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609600" y="53340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2400" b="1">
              <a:solidFill>
                <a:schemeClr val="folHlink"/>
              </a:solidFill>
              <a:cs typeface="Times New Roman" pitchFamily="18" charset="0"/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611560" y="5373216"/>
            <a:ext cx="3429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b="1">
                <a:solidFill>
                  <a:srgbClr val="CC0000"/>
                </a:solidFill>
                <a:cs typeface="Times New Roman" pitchFamily="18" charset="0"/>
              </a:rPr>
              <a:t>Polio endemic countries</a:t>
            </a:r>
            <a:endParaRPr lang="en-US" b="1">
              <a:solidFill>
                <a:srgbClr val="CC0000"/>
              </a:solidFill>
              <a:cs typeface="Times New Roman" pitchFamily="18" charset="0"/>
            </a:endParaRP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611560" y="5949280"/>
            <a:ext cx="3429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b="1" dirty="0">
              <a:solidFill>
                <a:srgbClr val="969696"/>
              </a:solidFill>
              <a:cs typeface="Times New Roman" pitchFamily="18" charset="0"/>
            </a:endParaRPr>
          </a:p>
        </p:txBody>
      </p:sp>
      <p:pic>
        <p:nvPicPr>
          <p:cNvPr id="44034" name="Picture 2" descr="C:\Users\christopherwhitty\Pictures\poliooct.jpg"/>
          <p:cNvPicPr>
            <a:picLocks noChangeAspect="1" noChangeArrowheads="1"/>
          </p:cNvPicPr>
          <p:nvPr/>
        </p:nvPicPr>
        <p:blipFill rotWithShape="1">
          <a:blip r:embed="rId3" cstate="print"/>
          <a:srcRect b="6393"/>
          <a:stretch/>
        </p:blipFill>
        <p:spPr bwMode="auto">
          <a:xfrm>
            <a:off x="3419872" y="2924944"/>
            <a:ext cx="5601479" cy="381642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1143000"/>
          </a:xfrm>
        </p:spPr>
        <p:txBody>
          <a:bodyPr>
            <a:noAutofit/>
          </a:bodyPr>
          <a:lstStyle/>
          <a:p>
            <a:r>
              <a:rPr lang="en-GB" sz="3600" dirty="0"/>
              <a:t>When this College was founded medicine was dominated by infectious diseases.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42792" cy="492514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Plague</a:t>
            </a:r>
          </a:p>
          <a:p>
            <a:r>
              <a:rPr lang="en-GB" dirty="0"/>
              <a:t>Typhus</a:t>
            </a:r>
          </a:p>
          <a:p>
            <a:r>
              <a:rPr lang="en-GB" dirty="0"/>
              <a:t>Typhoid</a:t>
            </a:r>
          </a:p>
          <a:p>
            <a:r>
              <a:rPr lang="en-GB" dirty="0"/>
              <a:t>Cholera</a:t>
            </a:r>
          </a:p>
          <a:p>
            <a:r>
              <a:rPr lang="en-GB" dirty="0"/>
              <a:t>Dysentery</a:t>
            </a:r>
          </a:p>
          <a:p>
            <a:r>
              <a:rPr lang="en-GB" dirty="0"/>
              <a:t>Malaria (marsh fever)</a:t>
            </a:r>
          </a:p>
          <a:p>
            <a:pPr lvl="0"/>
            <a:r>
              <a:rPr lang="en-GB" dirty="0">
                <a:solidFill>
                  <a:prstClr val="black"/>
                </a:solidFill>
              </a:rPr>
              <a:t>Leprosy</a:t>
            </a:r>
            <a:endParaRPr lang="en-GB" dirty="0"/>
          </a:p>
          <a:p>
            <a:r>
              <a:rPr lang="en-GB" dirty="0">
                <a:solidFill>
                  <a:schemeClr val="tx2"/>
                </a:solidFill>
              </a:rPr>
              <a:t>Puerperal sepsis</a:t>
            </a:r>
          </a:p>
          <a:p>
            <a:r>
              <a:rPr lang="en-GB" dirty="0">
                <a:solidFill>
                  <a:schemeClr val="tx2"/>
                </a:solidFill>
              </a:rPr>
              <a:t>Festering wounds</a:t>
            </a:r>
          </a:p>
          <a:p>
            <a:r>
              <a:rPr lang="en-GB" dirty="0">
                <a:solidFill>
                  <a:schemeClr val="tx2"/>
                </a:solidFill>
              </a:rPr>
              <a:t>Syphilis</a:t>
            </a:r>
          </a:p>
          <a:p>
            <a:r>
              <a:rPr lang="en-GB" dirty="0">
                <a:solidFill>
                  <a:schemeClr val="tx2"/>
                </a:solidFill>
              </a:rPr>
              <a:t>Tuberculosis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10"/>
          <a:stretch/>
        </p:blipFill>
        <p:spPr>
          <a:xfrm>
            <a:off x="5148064" y="1693426"/>
            <a:ext cx="3384376" cy="4759910"/>
          </a:xfrm>
        </p:spPr>
      </p:pic>
    </p:spTree>
    <p:extLst>
      <p:ext uri="{BB962C8B-B14F-4D97-AF65-F5344CB8AC3E}">
        <p14:creationId xmlns:p14="http://schemas.microsoft.com/office/powerpoint/2010/main" val="4108988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Polio 2017- tantalisingly close. 28 known cases last 12 months (37 in 2016).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49897" y="1268760"/>
            <a:ext cx="4258816" cy="5400600"/>
          </a:xfrm>
        </p:spPr>
        <p:txBody>
          <a:bodyPr>
            <a:normAutofit lnSpcReduction="10000"/>
          </a:bodyPr>
          <a:lstStyle/>
          <a:p>
            <a:pPr lvl="1">
              <a:lnSpc>
                <a:spcPct val="90000"/>
              </a:lnSpc>
            </a:pPr>
            <a:r>
              <a:rPr lang="en-GB" sz="2800" dirty="0"/>
              <a:t>Long term excretion by </a:t>
            </a:r>
            <a:r>
              <a:rPr lang="en-GB" sz="2800" dirty="0" err="1"/>
              <a:t>immunodeficients</a:t>
            </a:r>
            <a:r>
              <a:rPr lang="en-GB" sz="2800" dirty="0"/>
              <a:t>.</a:t>
            </a:r>
          </a:p>
          <a:p>
            <a:pPr lvl="1">
              <a:lnSpc>
                <a:spcPct val="90000"/>
              </a:lnSpc>
            </a:pPr>
            <a:r>
              <a:rPr lang="en-GB" sz="2800" dirty="0"/>
              <a:t>VDPVs  (vaccine derived polio viruses).</a:t>
            </a:r>
          </a:p>
          <a:p>
            <a:pPr lvl="1">
              <a:lnSpc>
                <a:spcPct val="90000"/>
              </a:lnSpc>
            </a:pPr>
            <a:endParaRPr lang="en-GB" sz="2800" dirty="0"/>
          </a:p>
          <a:p>
            <a:pPr lvl="1">
              <a:lnSpc>
                <a:spcPct val="90000"/>
              </a:lnSpc>
            </a:pPr>
            <a:r>
              <a:rPr lang="en-GB" sz="2800" dirty="0"/>
              <a:t>Support from local populations.</a:t>
            </a:r>
          </a:p>
          <a:p>
            <a:pPr lvl="1">
              <a:lnSpc>
                <a:spcPct val="90000"/>
              </a:lnSpc>
            </a:pPr>
            <a:r>
              <a:rPr lang="en-GB" sz="2800" dirty="0"/>
              <a:t>Security in Pakistan, Afghanistan, Northern Nigeria.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GB" sz="2800" dirty="0"/>
          </a:p>
          <a:p>
            <a:pPr>
              <a:lnSpc>
                <a:spcPct val="90000"/>
              </a:lnSpc>
            </a:pPr>
            <a:r>
              <a:rPr lang="en-GB" dirty="0"/>
              <a:t>Cost </a:t>
            </a:r>
          </a:p>
          <a:p>
            <a:pPr lvl="1">
              <a:lnSpc>
                <a:spcPct val="90000"/>
              </a:lnSpc>
            </a:pPr>
            <a:r>
              <a:rPr lang="en-GB" sz="2800" dirty="0"/>
              <a:t>&gt; $12 billion to date </a:t>
            </a: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932040" y="5949280"/>
            <a:ext cx="3754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WHO May 2017: polio last 12 months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1991" t="17217" r="16972" b="10247"/>
          <a:stretch/>
        </p:blipFill>
        <p:spPr>
          <a:xfrm>
            <a:off x="4605874" y="1772816"/>
            <a:ext cx="4286857" cy="34271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A few previous eradication or elimination campaigns.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1907 Rockefeller Foundation (RF): aims to eradicate </a:t>
            </a:r>
            <a:r>
              <a:rPr lang="en-GB" dirty="0">
                <a:solidFill>
                  <a:srgbClr val="FF0000"/>
                </a:solidFill>
              </a:rPr>
              <a:t>hookworm</a:t>
            </a:r>
            <a:r>
              <a:rPr lang="en-GB" dirty="0"/>
              <a:t>. </a:t>
            </a:r>
          </a:p>
          <a:p>
            <a:r>
              <a:rPr lang="en-GB" dirty="0"/>
              <a:t>1915 RF aims to eradicate </a:t>
            </a:r>
            <a:r>
              <a:rPr lang="en-GB" dirty="0">
                <a:solidFill>
                  <a:srgbClr val="FF0000"/>
                </a:solidFill>
              </a:rPr>
              <a:t>yellow fever</a:t>
            </a:r>
            <a:r>
              <a:rPr lang="en-GB" dirty="0"/>
              <a:t>.</a:t>
            </a:r>
          </a:p>
          <a:p>
            <a:r>
              <a:rPr lang="en-GB" dirty="0"/>
              <a:t>1954 </a:t>
            </a:r>
            <a:r>
              <a:rPr lang="en-GB" dirty="0">
                <a:solidFill>
                  <a:srgbClr val="FF0000"/>
                </a:solidFill>
              </a:rPr>
              <a:t>Yaws</a:t>
            </a:r>
            <a:r>
              <a:rPr lang="en-GB" dirty="0"/>
              <a:t> eradication goal declared by World Health Organization (WHO). </a:t>
            </a:r>
          </a:p>
          <a:p>
            <a:r>
              <a:rPr lang="en-GB" dirty="0"/>
              <a:t>1955 World Health Assembly (WHA) adopts goal of global </a:t>
            </a:r>
            <a:r>
              <a:rPr lang="en-GB" dirty="0">
                <a:solidFill>
                  <a:srgbClr val="FF0000"/>
                </a:solidFill>
              </a:rPr>
              <a:t>malaria</a:t>
            </a:r>
            <a:r>
              <a:rPr lang="en-GB" dirty="0"/>
              <a:t> eradication.</a:t>
            </a:r>
          </a:p>
          <a:p>
            <a:r>
              <a:rPr lang="en-GB" dirty="0"/>
              <a:t>1978 U.S. goal of </a:t>
            </a:r>
            <a:r>
              <a:rPr lang="en-GB" dirty="0">
                <a:solidFill>
                  <a:srgbClr val="FF0000"/>
                </a:solidFill>
              </a:rPr>
              <a:t>measles</a:t>
            </a:r>
            <a:r>
              <a:rPr lang="en-GB" dirty="0"/>
              <a:t> elimination by 1982 is announced. 1985 Europe sets goal of measles elimination by 2000.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3200" dirty="0"/>
              <a:t>Malaria 1948</a:t>
            </a:r>
          </a:p>
        </p:txBody>
      </p:sp>
      <p:pic>
        <p:nvPicPr>
          <p:cNvPr id="143363" name="Picture 3" descr="W-Den-Fig-4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03742" y="1417638"/>
            <a:ext cx="8338678" cy="4891682"/>
          </a:xfrm>
          <a:noFill/>
          <a:ln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-1404664" y="0"/>
          <a:ext cx="6192688" cy="4077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Image" r:id="rId4" imgW="6073171" imgH="4695122" progId="">
                  <p:embed/>
                </p:oleObj>
              </mc:Choice>
              <mc:Fallback>
                <p:oleObj name="Image" r:id="rId4" imgW="6073171" imgH="4695122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404664" y="0"/>
                        <a:ext cx="6192688" cy="40770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/>
          <a:srcRect r="3917" b="9633"/>
          <a:stretch>
            <a:fillRect/>
          </a:stretch>
        </p:blipFill>
        <p:spPr bwMode="auto">
          <a:xfrm>
            <a:off x="4716016" y="1988840"/>
            <a:ext cx="4427984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g-0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294119"/>
            <a:ext cx="7931150" cy="5054294"/>
          </a:xfrm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19162"/>
          </a:xfrm>
        </p:spPr>
        <p:txBody>
          <a:bodyPr/>
          <a:lstStyle/>
          <a:p>
            <a:pPr eaLnBrk="1" hangingPunct="1"/>
            <a:r>
              <a:rPr lang="de-AT" sz="3200"/>
              <a:t>Malaria 1977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79450"/>
          </a:xfrm>
        </p:spPr>
        <p:txBody>
          <a:bodyPr/>
          <a:lstStyle/>
          <a:p>
            <a:pPr eaLnBrk="1" hangingPunct="1"/>
            <a:r>
              <a:rPr lang="de-AT" sz="3200" dirty="0"/>
              <a:t>Malaria now. </a:t>
            </a:r>
          </a:p>
        </p:txBody>
      </p:sp>
      <p:pic>
        <p:nvPicPr>
          <p:cNvPr id="17411" name="Content Placeholder 8" descr="Malaria-Risk-Map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800225"/>
            <a:ext cx="8229600" cy="4125913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Why did (first) malaria eradication attempt fail?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sz="2800" dirty="0"/>
              <a:t>Biological factors included:</a:t>
            </a:r>
          </a:p>
          <a:p>
            <a:pPr>
              <a:buNone/>
            </a:pPr>
            <a:r>
              <a:rPr lang="en-GB" sz="2800" dirty="0"/>
              <a:t>-many areas where it proved impossible to interrupt transmission.</a:t>
            </a:r>
          </a:p>
          <a:p>
            <a:pPr>
              <a:buNone/>
            </a:pPr>
            <a:r>
              <a:rPr lang="en-GB" sz="2800" dirty="0"/>
              <a:t>-developing insecticide and drug resistance.</a:t>
            </a:r>
          </a:p>
          <a:p>
            <a:pPr>
              <a:buNone/>
            </a:pPr>
            <a:endParaRPr lang="en-GB" sz="2800" dirty="0"/>
          </a:p>
          <a:p>
            <a:pPr>
              <a:buNone/>
            </a:pPr>
            <a:r>
              <a:rPr lang="en-GB" sz="2800" dirty="0"/>
              <a:t>Social and political factors included:</a:t>
            </a:r>
          </a:p>
          <a:p>
            <a:pPr>
              <a:buNone/>
            </a:pPr>
            <a:r>
              <a:rPr lang="en-GB" sz="2800" dirty="0"/>
              <a:t>-organisational problems.</a:t>
            </a:r>
          </a:p>
          <a:p>
            <a:pPr>
              <a:buNone/>
            </a:pPr>
            <a:r>
              <a:rPr lang="en-GB" sz="2800" dirty="0"/>
              <a:t>-flagging enthusiasm and money drying up.</a:t>
            </a:r>
          </a:p>
          <a:p>
            <a:pPr>
              <a:buNone/>
            </a:pPr>
            <a:endParaRPr lang="en-GB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200" dirty="0"/>
              <a:t>In areas where transmission was not marginal, when control stopped malaria roared back</a:t>
            </a:r>
            <a:br>
              <a:rPr lang="en-GB" sz="3200" dirty="0"/>
            </a:br>
            <a:r>
              <a:rPr lang="en-GB" sz="2000" i="1" dirty="0"/>
              <a:t>(Cohen et al 2012)</a:t>
            </a:r>
          </a:p>
        </p:txBody>
      </p:sp>
      <p:pic>
        <p:nvPicPr>
          <p:cNvPr id="6" name="Content Placeholder 5" descr="smith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27376" y="1700808"/>
            <a:ext cx="5616624" cy="4240553"/>
          </a:xfrm>
        </p:spPr>
      </p:pic>
      <p:pic>
        <p:nvPicPr>
          <p:cNvPr id="46082" name="Picture 2" descr="An external file that holds a picture, illustration, etc.&#10;Object name is 1475-2875-11-122-2.jpg"/>
          <p:cNvPicPr>
            <a:picLocks noChangeAspect="1" noChangeArrowheads="1"/>
          </p:cNvPicPr>
          <p:nvPr/>
        </p:nvPicPr>
        <p:blipFill>
          <a:blip r:embed="rId3" cstate="print"/>
          <a:srcRect l="49139"/>
          <a:stretch>
            <a:fillRect/>
          </a:stretch>
        </p:blipFill>
        <p:spPr bwMode="auto">
          <a:xfrm>
            <a:off x="12991" y="1844824"/>
            <a:ext cx="3399331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200" dirty="0"/>
              <a:t>Malaria elimination. In some places it stuck but much lower incidence than 1940s. </a:t>
            </a:r>
            <a:r>
              <a:rPr lang="en-GB" sz="1800" i="1" dirty="0"/>
              <a:t>(</a:t>
            </a:r>
            <a:r>
              <a:rPr lang="en-GB" sz="1800" i="1" dirty="0" err="1"/>
              <a:t>Gething</a:t>
            </a:r>
            <a:r>
              <a:rPr lang="en-GB" sz="1800" i="1" dirty="0"/>
              <a:t> et al, Nature 2010) </a:t>
            </a:r>
          </a:p>
        </p:txBody>
      </p:sp>
      <p:pic>
        <p:nvPicPr>
          <p:cNvPr id="4" name="Content Placeholder 3" descr="gethi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32465"/>
          <a:stretch>
            <a:fillRect/>
          </a:stretch>
        </p:blipFill>
        <p:spPr>
          <a:xfrm>
            <a:off x="1763688" y="1529408"/>
            <a:ext cx="5553602" cy="5328592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‘Sticky’ control and elimination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Elimination is </a:t>
            </a:r>
            <a:r>
              <a:rPr lang="en-GB" sz="2800" i="1" dirty="0"/>
              <a:t>much</a:t>
            </a:r>
            <a:r>
              <a:rPr lang="en-GB" sz="2800" dirty="0"/>
              <a:t> less risky when it is ‘sticky’.</a:t>
            </a:r>
          </a:p>
          <a:p>
            <a:r>
              <a:rPr lang="en-GB" sz="2800" dirty="0"/>
              <a:t>High energy gains maintained even if the elimination/eradication efforts stop.</a:t>
            </a:r>
          </a:p>
          <a:p>
            <a:endParaRPr lang="en-GB" sz="2800" dirty="0"/>
          </a:p>
          <a:p>
            <a:r>
              <a:rPr lang="en-GB" sz="2800" dirty="0"/>
              <a:t>Area cleared, reintroduction unlikely.</a:t>
            </a:r>
          </a:p>
          <a:p>
            <a:endParaRPr lang="en-GB" sz="2800" dirty="0"/>
          </a:p>
          <a:p>
            <a:r>
              <a:rPr lang="en-GB" sz="2800" dirty="0"/>
              <a:t>R</a:t>
            </a:r>
            <a:r>
              <a:rPr lang="en-GB" sz="2800" baseline="-25000" dirty="0"/>
              <a:t>0</a:t>
            </a:r>
            <a:r>
              <a:rPr lang="en-GB" sz="2800" dirty="0"/>
              <a:t> now around or below 1. What you have, you hold.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Eradication of a major infection: the case for it is simple and compelling.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328592"/>
          </a:xfr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By the efforts of our generation we will spare all future generations.</a:t>
            </a:r>
          </a:p>
          <a:p>
            <a:r>
              <a:rPr lang="en-GB" dirty="0"/>
              <a:t>Invest now, save for all time.</a:t>
            </a:r>
          </a:p>
          <a:p>
            <a:r>
              <a:rPr lang="en-GB" dirty="0"/>
              <a:t>Excites, involves and motivates, including people outside public health.</a:t>
            </a:r>
          </a:p>
        </p:txBody>
      </p:sp>
      <p:pic>
        <p:nvPicPr>
          <p:cNvPr id="5" name="Content Placeholder 4" descr="polio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32040" y="1412776"/>
            <a:ext cx="3024336" cy="2520280"/>
          </a:xfrm>
        </p:spPr>
      </p:pic>
      <p:pic>
        <p:nvPicPr>
          <p:cNvPr id="4098" name="Picture 2" descr="C:\Users\christopherwhitty\Pictures\monaco malaria.jpg"/>
          <p:cNvPicPr>
            <a:picLocks noChangeAspect="1" noChangeArrowheads="1"/>
          </p:cNvPicPr>
          <p:nvPr/>
        </p:nvPicPr>
        <p:blipFill>
          <a:blip r:embed="rId3" cstate="print"/>
          <a:srcRect l="4920" r="2502" b="3846"/>
          <a:stretch>
            <a:fillRect/>
          </a:stretch>
        </p:blipFill>
        <p:spPr bwMode="auto">
          <a:xfrm>
            <a:off x="6300192" y="4077072"/>
            <a:ext cx="2664296" cy="1800200"/>
          </a:xfrm>
          <a:prstGeom prst="rect">
            <a:avLst/>
          </a:prstGeom>
          <a:noFill/>
        </p:spPr>
      </p:pic>
      <p:pic>
        <p:nvPicPr>
          <p:cNvPr id="4100" name="Picture 4" descr="C:\Users\christopherwhitty\Pictures\rockefell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4596134"/>
            <a:ext cx="1656184" cy="209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Optimism bias- the greatest risk to potentially rational eradication attempts.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Without optimism we would never start.</a:t>
            </a:r>
          </a:p>
          <a:p>
            <a:pPr>
              <a:buNone/>
            </a:pPr>
            <a:r>
              <a:rPr lang="en-GB" dirty="0"/>
              <a:t>V</a:t>
            </a:r>
          </a:p>
          <a:p>
            <a:r>
              <a:rPr lang="en-GB" dirty="0"/>
              <a:t>With </a:t>
            </a:r>
            <a:r>
              <a:rPr lang="en-GB" dirty="0">
                <a:solidFill>
                  <a:srgbClr val="FF0000"/>
                </a:solidFill>
              </a:rPr>
              <a:t>irrational </a:t>
            </a:r>
            <a:r>
              <a:rPr lang="en-GB" dirty="0"/>
              <a:t>optimism we will inevitably fail.</a:t>
            </a:r>
          </a:p>
          <a:p>
            <a:endParaRPr lang="en-GB" dirty="0"/>
          </a:p>
          <a:p>
            <a:r>
              <a:rPr lang="en-GB" dirty="0"/>
              <a:t>Both are true.</a:t>
            </a:r>
          </a:p>
        </p:txBody>
      </p:sp>
      <p:pic>
        <p:nvPicPr>
          <p:cNvPr id="5" name="Content Placeholder 4" descr="optimism time cover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228184" y="4149080"/>
            <a:ext cx="1872208" cy="2479746"/>
          </a:xfrm>
        </p:spPr>
      </p:pic>
      <p:pic>
        <p:nvPicPr>
          <p:cNvPr id="45058" name="Picture 2" descr="C:\Users\christopherwhitty\Pictures\optimism.png"/>
          <p:cNvPicPr>
            <a:picLocks noChangeAspect="1" noChangeArrowheads="1"/>
          </p:cNvPicPr>
          <p:nvPr/>
        </p:nvPicPr>
        <p:blipFill>
          <a:blip r:embed="rId3" cstate="print"/>
          <a:srcRect r="23204"/>
          <a:stretch>
            <a:fillRect/>
          </a:stretch>
        </p:blipFill>
        <p:spPr bwMode="auto">
          <a:xfrm>
            <a:off x="6300192" y="2060848"/>
            <a:ext cx="1785686" cy="16561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Line 2"/>
          <p:cNvSpPr>
            <a:spLocks noChangeShapeType="1"/>
          </p:cNvSpPr>
          <p:nvPr/>
        </p:nvSpPr>
        <p:spPr bwMode="auto">
          <a:xfrm>
            <a:off x="1042988" y="765175"/>
            <a:ext cx="0" cy="5256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51555" name="Line 3"/>
          <p:cNvSpPr>
            <a:spLocks noChangeShapeType="1"/>
          </p:cNvSpPr>
          <p:nvPr/>
        </p:nvSpPr>
        <p:spPr bwMode="auto">
          <a:xfrm>
            <a:off x="1042988" y="6021388"/>
            <a:ext cx="6697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51556" name="Rectangle 4"/>
          <p:cNvSpPr>
            <a:spLocks noChangeArrowheads="1"/>
          </p:cNvSpPr>
          <p:nvPr/>
        </p:nvSpPr>
        <p:spPr bwMode="auto">
          <a:xfrm>
            <a:off x="1042988" y="765175"/>
            <a:ext cx="865187" cy="525621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1557" name="Rectangle 5"/>
          <p:cNvSpPr>
            <a:spLocks noChangeArrowheads="1"/>
          </p:cNvSpPr>
          <p:nvPr/>
        </p:nvSpPr>
        <p:spPr bwMode="auto">
          <a:xfrm>
            <a:off x="1908175" y="1341438"/>
            <a:ext cx="1584325" cy="46799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1558" name="Rectangle 6"/>
          <p:cNvSpPr>
            <a:spLocks noChangeArrowheads="1"/>
          </p:cNvSpPr>
          <p:nvPr/>
        </p:nvSpPr>
        <p:spPr bwMode="auto">
          <a:xfrm>
            <a:off x="3492500" y="2276475"/>
            <a:ext cx="2447925" cy="3744913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1559" name="Rectangle 7"/>
          <p:cNvSpPr>
            <a:spLocks noChangeArrowheads="1"/>
          </p:cNvSpPr>
          <p:nvPr/>
        </p:nvSpPr>
        <p:spPr bwMode="auto">
          <a:xfrm>
            <a:off x="5940425" y="3716338"/>
            <a:ext cx="2016125" cy="230505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1560" name="Freeform 8"/>
          <p:cNvSpPr>
            <a:spLocks/>
          </p:cNvSpPr>
          <p:nvPr/>
        </p:nvSpPr>
        <p:spPr bwMode="auto">
          <a:xfrm>
            <a:off x="1042988" y="2060575"/>
            <a:ext cx="6841380" cy="3888705"/>
          </a:xfrm>
          <a:custGeom>
            <a:avLst/>
            <a:gdLst/>
            <a:ahLst/>
            <a:cxnLst>
              <a:cxn ang="0">
                <a:pos x="0" y="257"/>
              </a:cxn>
              <a:cxn ang="0">
                <a:pos x="545" y="257"/>
              </a:cxn>
              <a:cxn ang="0">
                <a:pos x="1543" y="1799"/>
              </a:cxn>
              <a:cxn ang="0">
                <a:pos x="4355" y="2480"/>
              </a:cxn>
            </a:cxnLst>
            <a:rect l="0" t="0" r="r" b="b"/>
            <a:pathLst>
              <a:path w="4355" h="2480">
                <a:moveTo>
                  <a:pt x="0" y="257"/>
                </a:moveTo>
                <a:cubicBezTo>
                  <a:pt x="144" y="128"/>
                  <a:pt x="288" y="0"/>
                  <a:pt x="545" y="257"/>
                </a:cubicBezTo>
                <a:cubicBezTo>
                  <a:pt x="802" y="514"/>
                  <a:pt x="908" y="1428"/>
                  <a:pt x="1543" y="1799"/>
                </a:cubicBezTo>
                <a:cubicBezTo>
                  <a:pt x="2178" y="2170"/>
                  <a:pt x="3886" y="2366"/>
                  <a:pt x="4355" y="2480"/>
                </a:cubicBezTo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51561" name="Line 9"/>
          <p:cNvSpPr>
            <a:spLocks noChangeShapeType="1"/>
          </p:cNvSpPr>
          <p:nvPr/>
        </p:nvSpPr>
        <p:spPr bwMode="auto">
          <a:xfrm>
            <a:off x="1042988" y="5734050"/>
            <a:ext cx="6913562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51562" name="Text Box 10"/>
          <p:cNvSpPr txBox="1">
            <a:spLocks noChangeArrowheads="1"/>
          </p:cNvSpPr>
          <p:nvPr/>
        </p:nvSpPr>
        <p:spPr bwMode="auto">
          <a:xfrm>
            <a:off x="179388" y="5589588"/>
            <a:ext cx="876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Ro = 1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51563" name="Text Box 11"/>
          <p:cNvSpPr txBox="1">
            <a:spLocks noChangeArrowheads="1"/>
          </p:cNvSpPr>
          <p:nvPr/>
        </p:nvSpPr>
        <p:spPr bwMode="auto">
          <a:xfrm>
            <a:off x="592138" y="280988"/>
            <a:ext cx="1847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/>
              <a:t>PREPARATION</a:t>
            </a:r>
            <a:endParaRPr lang="en-US" b="1"/>
          </a:p>
        </p:txBody>
      </p:sp>
      <p:sp>
        <p:nvSpPr>
          <p:cNvPr id="151564" name="Text Box 12"/>
          <p:cNvSpPr txBox="1">
            <a:spLocks noChangeArrowheads="1"/>
          </p:cNvSpPr>
          <p:nvPr/>
        </p:nvSpPr>
        <p:spPr bwMode="auto">
          <a:xfrm>
            <a:off x="2103438" y="857250"/>
            <a:ext cx="1123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/>
              <a:t>ATTACK</a:t>
            </a:r>
            <a:endParaRPr lang="en-US" b="1"/>
          </a:p>
        </p:txBody>
      </p:sp>
      <p:sp>
        <p:nvSpPr>
          <p:cNvPr id="151565" name="Text Box 13"/>
          <p:cNvSpPr txBox="1">
            <a:spLocks noChangeArrowheads="1"/>
          </p:cNvSpPr>
          <p:nvPr/>
        </p:nvSpPr>
        <p:spPr bwMode="auto">
          <a:xfrm>
            <a:off x="3708400" y="1700213"/>
            <a:ext cx="29080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 dirty="0"/>
              <a:t>CONSOLIDATION / CONTROL</a:t>
            </a:r>
            <a:endParaRPr lang="en-US" b="1" dirty="0"/>
          </a:p>
        </p:txBody>
      </p:sp>
      <p:sp>
        <p:nvSpPr>
          <p:cNvPr id="151566" name="Text Box 14"/>
          <p:cNvSpPr txBox="1">
            <a:spLocks noChangeArrowheads="1"/>
          </p:cNvSpPr>
          <p:nvPr/>
        </p:nvSpPr>
        <p:spPr bwMode="auto">
          <a:xfrm>
            <a:off x="5992813" y="3089275"/>
            <a:ext cx="2888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 dirty="0"/>
              <a:t>ELIMINATION/ERADICATION</a:t>
            </a:r>
            <a:endParaRPr lang="en-US" b="1" dirty="0"/>
          </a:p>
        </p:txBody>
      </p:sp>
      <p:sp>
        <p:nvSpPr>
          <p:cNvPr id="151567" name="Text Box 15"/>
          <p:cNvSpPr txBox="1">
            <a:spLocks noChangeArrowheads="1"/>
          </p:cNvSpPr>
          <p:nvPr/>
        </p:nvSpPr>
        <p:spPr bwMode="auto">
          <a:xfrm>
            <a:off x="2879336" y="0"/>
            <a:ext cx="626466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3200" dirty="0"/>
              <a:t>The first three phases will go well.</a:t>
            </a:r>
          </a:p>
          <a:p>
            <a:r>
              <a:rPr lang="en-GB" sz="3200" dirty="0"/>
              <a:t>The big problems start near the end.</a:t>
            </a:r>
            <a:endParaRPr lang="en-US" sz="32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Leprosy- defining success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86238" cy="45259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A terrible disease- decision to eliminate as a public health problem 1991.</a:t>
            </a:r>
          </a:p>
          <a:p>
            <a:r>
              <a:rPr lang="en-GB" dirty="0"/>
              <a:t>“R</a:t>
            </a:r>
            <a:r>
              <a:rPr lang="en-GB" baseline="0" dirty="0"/>
              <a:t>eduction in prevalence below 1 per 10 000”</a:t>
            </a:r>
          </a:p>
          <a:p>
            <a:endParaRPr lang="en-GB" dirty="0"/>
          </a:p>
          <a:p>
            <a:r>
              <a:rPr lang="en-GB" baseline="0" dirty="0"/>
              <a:t>Prevalence</a:t>
            </a:r>
            <a:r>
              <a:rPr lang="en-GB" dirty="0"/>
              <a:t> fell dramatically. Reached goal 2000. </a:t>
            </a:r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pic>
        <p:nvPicPr>
          <p:cNvPr id="5" name="Content Placeholder 4" descr="leprosy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62500" y="2434431"/>
            <a:ext cx="3810000" cy="28575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Prevalence (all cases) fell fast, incidence (new cases) did not...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Identifying new cases, cleaning registries, shortening treatment...</a:t>
            </a:r>
          </a:p>
          <a:p>
            <a:r>
              <a:rPr lang="en-GB" dirty="0"/>
              <a:t>Prevalence fell fast, new cases fell minimally.</a:t>
            </a:r>
          </a:p>
          <a:p>
            <a:r>
              <a:rPr lang="en-GB" dirty="0"/>
              <a:t>265,661 new cases in high burden countries 2006, 210,758 in 2015 (WHO)</a:t>
            </a:r>
          </a:p>
          <a:p>
            <a:r>
              <a:rPr lang="en-GB" dirty="0"/>
              <a:t>What is being eliminated? Disease, or funding and expertise? (</a:t>
            </a:r>
            <a:r>
              <a:rPr lang="en-GB" i="1" dirty="0"/>
              <a:t>Fine</a:t>
            </a:r>
            <a:r>
              <a:rPr lang="en-GB" dirty="0"/>
              <a:t>)</a:t>
            </a:r>
          </a:p>
          <a:p>
            <a:endParaRPr lang="en-GB" dirty="0"/>
          </a:p>
        </p:txBody>
      </p:sp>
      <p:pic>
        <p:nvPicPr>
          <p:cNvPr id="5" name="Content Placeholder 4" descr="leprosy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t="48362"/>
          <a:stretch>
            <a:fillRect/>
          </a:stretch>
        </p:blipFill>
        <p:spPr>
          <a:xfrm>
            <a:off x="4499992" y="2132856"/>
            <a:ext cx="4486722" cy="2880320"/>
          </a:xfrm>
        </p:spPr>
      </p:pic>
      <p:sp>
        <p:nvSpPr>
          <p:cNvPr id="6" name="TextBox 5"/>
          <p:cNvSpPr txBox="1"/>
          <p:nvPr/>
        </p:nvSpPr>
        <p:spPr>
          <a:xfrm>
            <a:off x="5148065" y="5373216"/>
            <a:ext cx="3024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Rodrigues</a:t>
            </a:r>
            <a:r>
              <a:rPr lang="en-GB" dirty="0"/>
              <a:t> &amp; Lockwood. </a:t>
            </a:r>
          </a:p>
          <a:p>
            <a:r>
              <a:rPr lang="en-GB" dirty="0"/>
              <a:t>Brazil- 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prevalence</a:t>
            </a:r>
            <a:r>
              <a:rPr lang="en-GB" dirty="0"/>
              <a:t> and </a:t>
            </a:r>
            <a:r>
              <a:rPr lang="en-GB" dirty="0">
                <a:solidFill>
                  <a:srgbClr val="FF0000"/>
                </a:solidFill>
              </a:rPr>
              <a:t>incidence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Yaws- latency and complacency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410944" cy="4997152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In 1949 Haiti alone had 1m cases out of a population of 3.5m. By 1959 only 40 cases reported.</a:t>
            </a:r>
          </a:p>
          <a:p>
            <a:r>
              <a:rPr lang="en-GB" dirty="0"/>
              <a:t>Almost invisible by 1970s so attention switched. By 1978 almost back to </a:t>
            </a:r>
            <a:r>
              <a:rPr lang="en-GB" i="1" dirty="0"/>
              <a:t>status quo ante </a:t>
            </a:r>
            <a:r>
              <a:rPr lang="en-GB" dirty="0"/>
              <a:t>in parts of Africa. New resolution.</a:t>
            </a:r>
          </a:p>
          <a:p>
            <a:r>
              <a:rPr lang="en-GB" dirty="0"/>
              <a:t>Little appreciation of latent cases. </a:t>
            </a:r>
          </a:p>
          <a:p>
            <a:r>
              <a:rPr lang="en-GB" dirty="0"/>
              <a:t>Now: </a:t>
            </a:r>
            <a:r>
              <a:rPr lang="en-GB" dirty="0" err="1"/>
              <a:t>azithromycin</a:t>
            </a:r>
            <a:r>
              <a:rPr lang="en-GB" dirty="0"/>
              <a:t>, better diagnostics, India has shown it can be done.</a:t>
            </a:r>
          </a:p>
          <a:p>
            <a:r>
              <a:rPr lang="en-GB" dirty="0"/>
              <a:t>PNG, DRC et al- not the easiest places…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Content Placeholder 4" descr="yaws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56176" y="2780928"/>
            <a:ext cx="2238375" cy="203835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Eradication cannibalism- a potential risk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Two </a:t>
            </a:r>
            <a:r>
              <a:rPr lang="en-GB" sz="2800" dirty="0">
                <a:solidFill>
                  <a:srgbClr val="FF0000"/>
                </a:solidFill>
              </a:rPr>
              <a:t>major</a:t>
            </a:r>
            <a:r>
              <a:rPr lang="en-GB" sz="2800" dirty="0"/>
              <a:t> campaigns requiring worldwide buy-in probably less than the sum of their parts.</a:t>
            </a:r>
          </a:p>
          <a:p>
            <a:r>
              <a:rPr lang="en-GB" sz="2800" dirty="0"/>
              <a:t>Malaria eradication campaign almost derailed smallpox eradication. </a:t>
            </a:r>
          </a:p>
          <a:p>
            <a:r>
              <a:rPr lang="en-GB" sz="2800" dirty="0"/>
              <a:t>Same personnel on the ground, same donors.</a:t>
            </a:r>
          </a:p>
          <a:p>
            <a:endParaRPr lang="en-GB" sz="2800" dirty="0"/>
          </a:p>
          <a:p>
            <a:r>
              <a:rPr lang="en-GB" sz="2800" dirty="0"/>
              <a:t>Smaller campaigns can be synergistic to start with (attack phase)- but may diverge at the end (surveillance).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8460432" y="1600201"/>
            <a:ext cx="683568" cy="892696"/>
          </a:xfrm>
        </p:spPr>
        <p:txBody>
          <a:bodyPr>
            <a:normAutofit/>
          </a:bodyPr>
          <a:lstStyle/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A few targets by 2020...... (WHO 2012)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2800" dirty="0"/>
              <a:t>Global eradication </a:t>
            </a:r>
            <a:r>
              <a:rPr lang="en-GB" sz="2800" dirty="0">
                <a:solidFill>
                  <a:srgbClr val="FF0000"/>
                </a:solidFill>
              </a:rPr>
              <a:t>yaws</a:t>
            </a:r>
            <a:r>
              <a:rPr lang="en-GB" sz="2800" dirty="0"/>
              <a:t>.</a:t>
            </a:r>
          </a:p>
          <a:p>
            <a:r>
              <a:rPr lang="en-GB" sz="2800" dirty="0"/>
              <a:t>Global eradication </a:t>
            </a:r>
            <a:r>
              <a:rPr lang="en-GB" sz="2800" dirty="0">
                <a:solidFill>
                  <a:srgbClr val="FF0000"/>
                </a:solidFill>
              </a:rPr>
              <a:t>Guinea worm</a:t>
            </a:r>
            <a:r>
              <a:rPr lang="en-GB" sz="2800" dirty="0"/>
              <a:t>.</a:t>
            </a:r>
          </a:p>
          <a:p>
            <a:r>
              <a:rPr lang="en-GB" sz="2800" dirty="0"/>
              <a:t>Global elimination </a:t>
            </a:r>
            <a:r>
              <a:rPr lang="en-GB" sz="2800" dirty="0">
                <a:solidFill>
                  <a:srgbClr val="FF0000"/>
                </a:solidFill>
              </a:rPr>
              <a:t>human African trypanosomiasis</a:t>
            </a:r>
            <a:r>
              <a:rPr lang="en-GB" sz="2800" dirty="0"/>
              <a:t>.</a:t>
            </a:r>
          </a:p>
          <a:p>
            <a:r>
              <a:rPr lang="en-GB" sz="2800" dirty="0"/>
              <a:t>Global elimination </a:t>
            </a:r>
            <a:r>
              <a:rPr lang="en-GB" sz="2800" dirty="0">
                <a:solidFill>
                  <a:srgbClr val="FF0000"/>
                </a:solidFill>
              </a:rPr>
              <a:t>lymphatic filariasis</a:t>
            </a:r>
            <a:r>
              <a:rPr lang="en-GB" sz="2800" dirty="0"/>
              <a:t>.</a:t>
            </a:r>
          </a:p>
          <a:p>
            <a:r>
              <a:rPr lang="en-GB" sz="2800" dirty="0"/>
              <a:t>Global elimination </a:t>
            </a:r>
            <a:r>
              <a:rPr lang="en-GB" sz="2800" dirty="0">
                <a:solidFill>
                  <a:srgbClr val="FF0000"/>
                </a:solidFill>
              </a:rPr>
              <a:t>trachoma</a:t>
            </a:r>
            <a:r>
              <a:rPr lang="en-GB" sz="2800" dirty="0"/>
              <a:t>.</a:t>
            </a:r>
          </a:p>
          <a:p>
            <a:r>
              <a:rPr lang="en-GB" sz="2800" dirty="0"/>
              <a:t>Elimination </a:t>
            </a:r>
            <a:r>
              <a:rPr lang="en-GB" sz="2800" dirty="0">
                <a:solidFill>
                  <a:srgbClr val="FF0000"/>
                </a:solidFill>
              </a:rPr>
              <a:t>human rabies </a:t>
            </a:r>
            <a:r>
              <a:rPr lang="en-GB" sz="2800" dirty="0"/>
              <a:t>Latin America, SE Asia, W. Pacific.</a:t>
            </a:r>
          </a:p>
          <a:p>
            <a:r>
              <a:rPr lang="en-GB" sz="2800" dirty="0"/>
              <a:t>Eliminate </a:t>
            </a:r>
            <a:r>
              <a:rPr lang="en-GB" sz="2800" dirty="0">
                <a:solidFill>
                  <a:srgbClr val="FF0000"/>
                </a:solidFill>
              </a:rPr>
              <a:t>visceral leishmaniasis </a:t>
            </a:r>
            <a:r>
              <a:rPr lang="en-GB" sz="2800" dirty="0"/>
              <a:t>Indian subcontinent.</a:t>
            </a:r>
          </a:p>
          <a:p>
            <a:r>
              <a:rPr lang="en-GB" sz="2800" dirty="0"/>
              <a:t>Eliminate </a:t>
            </a:r>
            <a:r>
              <a:rPr lang="en-GB" sz="2800" dirty="0">
                <a:solidFill>
                  <a:srgbClr val="FF0000"/>
                </a:solidFill>
              </a:rPr>
              <a:t>schistosomiasis</a:t>
            </a:r>
            <a:r>
              <a:rPr lang="en-GB" sz="2800" dirty="0"/>
              <a:t> Americas, Western Pacific, Caribbean.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Trachoma- Target- global elimination by 2020</a:t>
            </a:r>
          </a:p>
        </p:txBody>
      </p:sp>
      <p:pic>
        <p:nvPicPr>
          <p:cNvPr id="7" name="Content Placeholder 6" descr="Trachom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497552"/>
            <a:ext cx="4038600" cy="2731259"/>
          </a:xfrm>
        </p:spPr>
      </p:pic>
      <p:pic>
        <p:nvPicPr>
          <p:cNvPr id="522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268760"/>
            <a:ext cx="4038600" cy="267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221087"/>
            <a:ext cx="3744416" cy="259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Lymphatic filariasis- Target- global elimination by 2020</a:t>
            </a:r>
          </a:p>
        </p:txBody>
      </p:sp>
      <p:pic>
        <p:nvPicPr>
          <p:cNvPr id="5" name="Content Placeholder 4" descr="elephantiasi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412776"/>
            <a:ext cx="2943110" cy="3744415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Mass drug administration.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/>
              <a:t>Vector (mosquito) control.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/>
              <a:t>We have eliminated filariasis from small countries, but no large ones.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191125"/>
            <a:ext cx="19050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36130" cy="1143000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2804 African trypanosomiasis cases 2015: 89% reduction from 2008 but it is capable of rebounding.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97119" y="2060847"/>
            <a:ext cx="3946515" cy="285084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7830" t="32058" r="22873" b="12054"/>
          <a:stretch/>
        </p:blipFill>
        <p:spPr>
          <a:xfrm>
            <a:off x="34036" y="2060848"/>
            <a:ext cx="4825995" cy="28508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9632" y="551723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Cases 2008-2015 (WHO)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52120" y="5517232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HAT DRC/Zaire/Congo 1090-1012. </a:t>
            </a:r>
            <a:r>
              <a:rPr lang="en-GB" i="1" dirty="0" err="1"/>
              <a:t>Hasker</a:t>
            </a:r>
            <a:r>
              <a:rPr lang="en-GB" i="1" dirty="0"/>
              <a:t> et al</a:t>
            </a:r>
          </a:p>
        </p:txBody>
      </p:sp>
    </p:spTree>
    <p:extLst>
      <p:ext uri="{BB962C8B-B14F-4D97-AF65-F5344CB8AC3E}">
        <p14:creationId xmlns:p14="http://schemas.microsoft.com/office/powerpoint/2010/main" val="608986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Few health stories get journalists more  excited than eradication</a:t>
            </a:r>
            <a:r>
              <a:rPr lang="en-GB" sz="3200" dirty="0"/>
              <a:t>.</a:t>
            </a:r>
          </a:p>
        </p:txBody>
      </p:sp>
      <p:pic>
        <p:nvPicPr>
          <p:cNvPr id="8" name="Content Placeholder 7" descr="Screenshot (3).pn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5780" t="16881" r="69615" b="17174"/>
          <a:stretch/>
        </p:blipFill>
        <p:spPr>
          <a:xfrm>
            <a:off x="4644008" y="1584035"/>
            <a:ext cx="4236936" cy="4542127"/>
          </a:xfrm>
        </p:spPr>
      </p:pic>
      <p:pic>
        <p:nvPicPr>
          <p:cNvPr id="7" name="Content Placeholder 6" descr="economist erad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55601" y="1600200"/>
            <a:ext cx="3441797" cy="4525963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Measles, HIV…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pPr>
              <a:buNone/>
            </a:pPr>
            <a:r>
              <a:rPr lang="en-GB" dirty="0"/>
              <a:t>					Really?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HIV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“The world has halted and reversed the spread of HIV…. New HIV infections and AIDS-related deaths have fallen dramatically since the peak of the epidemic. Now the response is going one step further—ending the AIDS epidemic by 2030.” </a:t>
            </a:r>
          </a:p>
          <a:p>
            <a:pPr marL="0" indent="0">
              <a:buNone/>
            </a:pPr>
            <a:r>
              <a:rPr lang="en-GB" dirty="0"/>
              <a:t>UNAIDS 2015</a:t>
            </a:r>
          </a:p>
          <a:p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0797" t="22020" r="51963" b="6438"/>
          <a:stretch/>
        </p:blipFill>
        <p:spPr>
          <a:xfrm>
            <a:off x="4469150" y="1391675"/>
            <a:ext cx="4217650" cy="45576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6126163"/>
            <a:ext cx="2017951" cy="6401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82608" y="1417638"/>
            <a:ext cx="20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8656477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Measles. Effect of one ‘utterly false’ paper.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3633" y="2348880"/>
            <a:ext cx="4233637" cy="2808312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348880"/>
            <a:ext cx="4538044" cy="272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631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Single disease advocates often enthusiastic about a call for eradication. </a:t>
            </a:r>
            <a:br>
              <a:rPr lang="en-GB" sz="3200" dirty="0"/>
            </a:br>
            <a:r>
              <a:rPr lang="en-GB" sz="3200" dirty="0"/>
              <a:t>They should fear it.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122912" cy="5257800"/>
          </a:xfrm>
        </p:spPr>
        <p:txBody>
          <a:bodyPr>
            <a:normAutofit fontScale="77500" lnSpcReduction="20000"/>
          </a:bodyPr>
          <a:lstStyle/>
          <a:p>
            <a:endParaRPr lang="en-GB" dirty="0"/>
          </a:p>
          <a:p>
            <a:r>
              <a:rPr lang="en-GB" sz="3300" dirty="0"/>
              <a:t>By definition an overinvestment compared to control- and other priorities.</a:t>
            </a:r>
          </a:p>
          <a:p>
            <a:r>
              <a:rPr lang="en-GB" sz="3300" dirty="0"/>
              <a:t>Gets ‘your’ disease talked about.</a:t>
            </a:r>
          </a:p>
          <a:p>
            <a:endParaRPr lang="en-GB" sz="3300" dirty="0"/>
          </a:p>
          <a:p>
            <a:r>
              <a:rPr lang="en-GB" sz="3300" dirty="0"/>
              <a:t>Even partial success is seen as failure- and failure is an orphan.</a:t>
            </a:r>
          </a:p>
          <a:p>
            <a:r>
              <a:rPr lang="en-GB" sz="3300" dirty="0"/>
              <a:t>Malaria, leprosy, yaws: overinvestment on the promise of success led to chronic underinvestment  for years after the attack phase.</a:t>
            </a:r>
          </a:p>
        </p:txBody>
      </p:sp>
      <p:pic>
        <p:nvPicPr>
          <p:cNvPr id="5" name="Content Placeholder 4" descr="Charity-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580112" y="2276872"/>
            <a:ext cx="3231399" cy="3269176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1143000"/>
          </a:xfrm>
        </p:spPr>
        <p:txBody>
          <a:bodyPr>
            <a:noAutofit/>
          </a:bodyPr>
          <a:lstStyle/>
          <a:p>
            <a:r>
              <a:rPr lang="en-GB" sz="3200" dirty="0"/>
              <a:t>The political paradox- </a:t>
            </a:r>
            <a:r>
              <a:rPr lang="en-GB" sz="3200" dirty="0">
                <a:solidFill>
                  <a:srgbClr val="FF0000"/>
                </a:solidFill>
              </a:rPr>
              <a:t>space</a:t>
            </a:r>
            <a:r>
              <a:rPr lang="en-GB" sz="3200" dirty="0"/>
              <a:t>. </a:t>
            </a:r>
            <a:br>
              <a:rPr lang="en-GB" sz="3200" dirty="0"/>
            </a:br>
            <a:r>
              <a:rPr lang="en-GB" sz="3200" dirty="0"/>
              <a:t>Eradication most popular </a:t>
            </a:r>
            <a:r>
              <a:rPr lang="en-GB" sz="3200" dirty="0">
                <a:solidFill>
                  <a:srgbClr val="FF0000"/>
                </a:solidFill>
              </a:rPr>
              <a:t>where</a:t>
            </a:r>
            <a:r>
              <a:rPr lang="en-GB" sz="3200" dirty="0"/>
              <a:t> it is least easy.</a:t>
            </a:r>
          </a:p>
        </p:txBody>
      </p:sp>
      <p:pic>
        <p:nvPicPr>
          <p:cNvPr id="4" name="Content Placeholder 3" descr="malaria map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01" t="5405" r="2727" b="29364"/>
          <a:stretch>
            <a:fillRect/>
          </a:stretch>
        </p:blipFill>
        <p:spPr>
          <a:xfrm>
            <a:off x="755576" y="2276872"/>
            <a:ext cx="7762814" cy="3744416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Line 2"/>
          <p:cNvSpPr>
            <a:spLocks noChangeShapeType="1"/>
          </p:cNvSpPr>
          <p:nvPr/>
        </p:nvSpPr>
        <p:spPr bwMode="auto">
          <a:xfrm>
            <a:off x="1042988" y="765175"/>
            <a:ext cx="0" cy="5256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51555" name="Line 3"/>
          <p:cNvSpPr>
            <a:spLocks noChangeShapeType="1"/>
          </p:cNvSpPr>
          <p:nvPr/>
        </p:nvSpPr>
        <p:spPr bwMode="auto">
          <a:xfrm>
            <a:off x="1115616" y="6021288"/>
            <a:ext cx="6625034" cy="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51560" name="Freeform 8"/>
          <p:cNvSpPr>
            <a:spLocks/>
          </p:cNvSpPr>
          <p:nvPr/>
        </p:nvSpPr>
        <p:spPr bwMode="auto">
          <a:xfrm>
            <a:off x="1000100" y="2000240"/>
            <a:ext cx="6913562" cy="3937000"/>
          </a:xfrm>
          <a:custGeom>
            <a:avLst/>
            <a:gdLst/>
            <a:ahLst/>
            <a:cxnLst>
              <a:cxn ang="0">
                <a:pos x="0" y="257"/>
              </a:cxn>
              <a:cxn ang="0">
                <a:pos x="545" y="257"/>
              </a:cxn>
              <a:cxn ang="0">
                <a:pos x="1543" y="1799"/>
              </a:cxn>
              <a:cxn ang="0">
                <a:pos x="4355" y="2480"/>
              </a:cxn>
            </a:cxnLst>
            <a:rect l="0" t="0" r="r" b="b"/>
            <a:pathLst>
              <a:path w="4355" h="2480">
                <a:moveTo>
                  <a:pt x="0" y="257"/>
                </a:moveTo>
                <a:cubicBezTo>
                  <a:pt x="144" y="128"/>
                  <a:pt x="288" y="0"/>
                  <a:pt x="545" y="257"/>
                </a:cubicBezTo>
                <a:cubicBezTo>
                  <a:pt x="802" y="514"/>
                  <a:pt x="908" y="1428"/>
                  <a:pt x="1543" y="1799"/>
                </a:cubicBezTo>
                <a:cubicBezTo>
                  <a:pt x="2178" y="2170"/>
                  <a:pt x="3886" y="2366"/>
                  <a:pt x="4355" y="2480"/>
                </a:cubicBezTo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51561" name="Line 9"/>
          <p:cNvSpPr>
            <a:spLocks noChangeShapeType="1"/>
          </p:cNvSpPr>
          <p:nvPr/>
        </p:nvSpPr>
        <p:spPr bwMode="auto">
          <a:xfrm>
            <a:off x="1042988" y="5734050"/>
            <a:ext cx="6913562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51562" name="Text Box 10"/>
          <p:cNvSpPr txBox="1">
            <a:spLocks noChangeArrowheads="1"/>
          </p:cNvSpPr>
          <p:nvPr/>
        </p:nvSpPr>
        <p:spPr bwMode="auto">
          <a:xfrm>
            <a:off x="179388" y="5589588"/>
            <a:ext cx="876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Ro = 1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51567" name="Text Box 15"/>
          <p:cNvSpPr txBox="1">
            <a:spLocks noChangeArrowheads="1"/>
          </p:cNvSpPr>
          <p:nvPr/>
        </p:nvSpPr>
        <p:spPr bwMode="auto">
          <a:xfrm>
            <a:off x="1331640" y="620688"/>
            <a:ext cx="75243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FF"/>
                </a:solidFill>
              </a:rPr>
              <a:t> </a:t>
            </a:r>
            <a:r>
              <a:rPr lang="en-GB" sz="3600" dirty="0"/>
              <a:t>The political paradox- </a:t>
            </a:r>
            <a:r>
              <a:rPr lang="en-GB" sz="3600" dirty="0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9872" y="2060848"/>
            <a:ext cx="5040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Eradication most popular </a:t>
            </a:r>
            <a:r>
              <a:rPr lang="en-GB" sz="3200" dirty="0">
                <a:solidFill>
                  <a:srgbClr val="FF0000"/>
                </a:solidFill>
              </a:rPr>
              <a:t>when</a:t>
            </a:r>
            <a:r>
              <a:rPr lang="en-GB" sz="3200" dirty="0"/>
              <a:t> it is least achievable- near the start.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/>
              <a:t>The endgame- epidemiological and biological challenges</a:t>
            </a:r>
            <a:r>
              <a:rPr lang="en-GB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30824" cy="4709120"/>
          </a:xfrm>
        </p:spPr>
        <p:txBody>
          <a:bodyPr>
            <a:normAutofit fontScale="92500"/>
          </a:bodyPr>
          <a:lstStyle/>
          <a:p>
            <a:r>
              <a:rPr lang="en-GB" dirty="0"/>
              <a:t>It gets harder to identify islands of transmission as you get to the end-game: they fragment and become smaller. </a:t>
            </a:r>
          </a:p>
          <a:p>
            <a:r>
              <a:rPr lang="en-GB" dirty="0"/>
              <a:t>Extreme selection pressure being exerted- drug and insecticide resistance, evolving around vaccines.</a:t>
            </a:r>
          </a:p>
          <a:p>
            <a:r>
              <a:rPr lang="en-GB" dirty="0"/>
              <a:t>New modes of transmission and reservoirs identified.</a:t>
            </a:r>
          </a:p>
        </p:txBody>
      </p:sp>
      <p:pic>
        <p:nvPicPr>
          <p:cNvPr id="5" name="Content Placeholder 4" descr="microscope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31558" y="1988840"/>
            <a:ext cx="4338942" cy="3384375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68952" cy="1210146"/>
          </a:xfrm>
        </p:spPr>
        <p:txBody>
          <a:bodyPr>
            <a:normAutofit/>
          </a:bodyPr>
          <a:lstStyle/>
          <a:p>
            <a:r>
              <a:rPr lang="en-GB" sz="3200" dirty="0"/>
              <a:t>Local social and political risks of the endgame.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752528" cy="506916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Recent tragic deaths with polio an extreme example- violence also with smallpox and malaria.</a:t>
            </a:r>
          </a:p>
          <a:p>
            <a:r>
              <a:rPr lang="en-GB" dirty="0"/>
              <a:t>Government and international workers saturating a problem people never see. </a:t>
            </a:r>
          </a:p>
          <a:p>
            <a:r>
              <a:rPr lang="en-GB" dirty="0"/>
              <a:t>Easy to weave into existing conspiracy narratives.</a:t>
            </a:r>
          </a:p>
          <a:p>
            <a:r>
              <a:rPr lang="en-GB" dirty="0"/>
              <a:t>Government/ West publicly assures success.</a:t>
            </a:r>
          </a:p>
          <a:p>
            <a:r>
              <a:rPr lang="en-GB" dirty="0"/>
              <a:t> People prioritise current problems, not historic ones.</a:t>
            </a:r>
          </a:p>
          <a:p>
            <a:r>
              <a:rPr lang="en-GB" dirty="0"/>
              <a:t>Biomedical model of disease not universal.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Content Placeholder 5" descr="Screenshot (4)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5245" t="7784" r="69793" b="62782"/>
          <a:stretch>
            <a:fillRect/>
          </a:stretch>
        </p:blipFill>
        <p:spPr>
          <a:xfrm>
            <a:off x="5220072" y="4212924"/>
            <a:ext cx="3681409" cy="1736356"/>
          </a:xfrm>
        </p:spPr>
      </p:pic>
      <p:pic>
        <p:nvPicPr>
          <p:cNvPr id="9218" name="Picture 2" descr="C:\Users\christopherwhitty\Pictures\Screenshots\Screenshot (5).png"/>
          <p:cNvPicPr>
            <a:picLocks noChangeAspect="1" noChangeArrowheads="1"/>
          </p:cNvPicPr>
          <p:nvPr/>
        </p:nvPicPr>
        <p:blipFill>
          <a:blip r:embed="rId3" cstate="print"/>
          <a:srcRect l="5113" t="24407" r="75200" b="50000"/>
          <a:stretch>
            <a:fillRect/>
          </a:stretch>
        </p:blipFill>
        <p:spPr bwMode="auto">
          <a:xfrm>
            <a:off x="4932040" y="1556792"/>
            <a:ext cx="4032448" cy="21602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Unless we are very selective eradication can distort public health priorities.</a:t>
            </a:r>
          </a:p>
        </p:txBody>
      </p:sp>
      <p:pic>
        <p:nvPicPr>
          <p:cNvPr id="5" name="Content Placeholder 4" descr="DA Henderso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75389" y="1600200"/>
            <a:ext cx="3002222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7984" y="1628800"/>
            <a:ext cx="4258816" cy="471338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GB" dirty="0"/>
              <a:t>“I believe it is critical that we should not be blinded to a range of new public health programme paradigms by staring too fixedly at the blinding beacon of a few eradication dreams.” </a:t>
            </a:r>
          </a:p>
          <a:p>
            <a:pPr>
              <a:buNone/>
            </a:pPr>
            <a:r>
              <a:rPr lang="en-GB" i="1" dirty="0"/>
              <a:t>DA Henderson, leader of smallpox eradication, 1998</a:t>
            </a:r>
            <a:r>
              <a:rPr lang="en-GB" dirty="0"/>
              <a:t>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Conclusions- elimination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GB" sz="2800" dirty="0"/>
              <a:t>Elimination demonstrated for multiple diseases in many countries.</a:t>
            </a:r>
          </a:p>
          <a:p>
            <a:r>
              <a:rPr lang="en-GB" sz="2800" dirty="0"/>
              <a:t>If they are sticky (usually R</a:t>
            </a:r>
            <a:r>
              <a:rPr lang="en-GB" sz="2800" baseline="-25000" dirty="0"/>
              <a:t>0</a:t>
            </a:r>
            <a:r>
              <a:rPr lang="en-GB" sz="2800" dirty="0"/>
              <a:t> 1 or lower), we should keep  gains from elimination attempts.</a:t>
            </a:r>
          </a:p>
          <a:p>
            <a:r>
              <a:rPr lang="en-GB" sz="2800" dirty="0"/>
              <a:t>Several neglected tropical diseases potentially targets for this.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58054" y="2420887"/>
            <a:ext cx="3834426" cy="24540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6136" y="5445224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Onchocerciasis. </a:t>
            </a:r>
            <a:r>
              <a:rPr lang="en-GB" i="1" dirty="0"/>
              <a:t>Credit Carter Centre.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“Be bold, be bold, but not too bold.”</a:t>
            </a:r>
          </a:p>
        </p:txBody>
      </p:sp>
      <p:pic>
        <p:nvPicPr>
          <p:cNvPr id="7" name="Content Placeholder 6" descr="Jenner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41530" y="1268760"/>
            <a:ext cx="3942438" cy="5256584"/>
          </a:xfrm>
        </p:spPr>
      </p:pic>
      <p:pic>
        <p:nvPicPr>
          <p:cNvPr id="8" name="Content Placeholder 7" descr="be bold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t="45161" b="18460"/>
          <a:stretch>
            <a:fillRect/>
          </a:stretch>
        </p:blipFill>
        <p:spPr>
          <a:xfrm>
            <a:off x="4716016" y="1700808"/>
            <a:ext cx="3859877" cy="1872208"/>
          </a:xfrm>
        </p:spPr>
      </p:pic>
      <p:sp>
        <p:nvSpPr>
          <p:cNvPr id="6" name="TextBox 5"/>
          <p:cNvSpPr txBox="1"/>
          <p:nvPr/>
        </p:nvSpPr>
        <p:spPr>
          <a:xfrm>
            <a:off x="5076056" y="5373216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Edward </a:t>
            </a:r>
            <a:r>
              <a:rPr lang="en-GB" dirty="0" err="1"/>
              <a:t>Jenner</a:t>
            </a:r>
            <a:r>
              <a:rPr lang="en-GB" dirty="0"/>
              <a:t>, 1749-1823</a:t>
            </a:r>
          </a:p>
          <a:p>
            <a:endParaRPr lang="en-GB" dirty="0"/>
          </a:p>
          <a:p>
            <a:r>
              <a:rPr lang="en-GB" dirty="0"/>
              <a:t>Smallpox declared eradicated 1979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Eradication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68760"/>
            <a:ext cx="8363272" cy="5184576"/>
          </a:xfrm>
        </p:spPr>
        <p:txBody>
          <a:bodyPr>
            <a:normAutofit fontScale="85000" lnSpcReduction="10000"/>
          </a:bodyPr>
          <a:lstStyle/>
          <a:p>
            <a:endParaRPr lang="en-GB" dirty="0"/>
          </a:p>
          <a:p>
            <a:r>
              <a:rPr lang="en-GB" sz="3300" dirty="0"/>
              <a:t>You need good technology, the maths must be right...</a:t>
            </a:r>
          </a:p>
          <a:p>
            <a:r>
              <a:rPr lang="en-GB" sz="3300" dirty="0"/>
              <a:t>and the </a:t>
            </a:r>
            <a:r>
              <a:rPr lang="en-GB" sz="3300" dirty="0">
                <a:solidFill>
                  <a:schemeClr val="tx2"/>
                </a:solidFill>
              </a:rPr>
              <a:t>social, economic and political science </a:t>
            </a:r>
            <a:r>
              <a:rPr lang="en-GB" sz="3300" dirty="0"/>
              <a:t>for the end-game before you start.</a:t>
            </a:r>
          </a:p>
          <a:p>
            <a:endParaRPr lang="en-GB" sz="3300" dirty="0"/>
          </a:p>
          <a:p>
            <a:r>
              <a:rPr lang="en-GB" sz="3300" dirty="0"/>
              <a:t>Calling for eradication is easy. Achieving it is not.</a:t>
            </a:r>
          </a:p>
          <a:p>
            <a:r>
              <a:rPr lang="en-GB" sz="3300" dirty="0"/>
              <a:t>It will take a long time, most in ‘the final mile’ when political will and money evaporates.</a:t>
            </a:r>
          </a:p>
          <a:p>
            <a:r>
              <a:rPr lang="en-GB" sz="3300" dirty="0"/>
              <a:t>Everything that can go wrong, will. </a:t>
            </a:r>
          </a:p>
          <a:p>
            <a:endParaRPr lang="en-GB" sz="3300" dirty="0"/>
          </a:p>
          <a:p>
            <a:r>
              <a:rPr lang="en-GB" sz="3300" dirty="0"/>
              <a:t>Where it works- large investment for indefinite gain. 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5060"/>
          </a:xfrm>
        </p:spPr>
        <p:txBody>
          <a:bodyPr>
            <a:normAutofit/>
          </a:bodyPr>
          <a:lstStyle/>
          <a:p>
            <a:r>
              <a:rPr lang="en-GB" sz="3600" dirty="0"/>
              <a:t>Eradication: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6123" y="957690"/>
            <a:ext cx="6912768" cy="5760640"/>
          </a:xfrm>
        </p:spPr>
        <p:txBody>
          <a:bodyPr>
            <a:noAutofit/>
          </a:bodyPr>
          <a:lstStyle/>
          <a:p>
            <a:r>
              <a:rPr lang="en-GB" sz="2800" dirty="0"/>
              <a:t>Smallpox is gone. </a:t>
            </a:r>
          </a:p>
          <a:p>
            <a:r>
              <a:rPr lang="en-GB" sz="2800" dirty="0"/>
              <a:t>Guinea worm eradication will succeed.</a:t>
            </a:r>
          </a:p>
          <a:p>
            <a:r>
              <a:rPr lang="en-GB" sz="2800" dirty="0"/>
              <a:t>Polio will if we can sustain a long haul. </a:t>
            </a:r>
          </a:p>
          <a:p>
            <a:r>
              <a:rPr lang="en-GB" sz="2800" dirty="0"/>
              <a:t>Several NTDs could be eradicated (slowly).</a:t>
            </a:r>
          </a:p>
          <a:p>
            <a:r>
              <a:rPr lang="en-GB" sz="2800" dirty="0"/>
              <a:t>Excitement about malaria eradication has triggered widespread innovation.</a:t>
            </a:r>
          </a:p>
          <a:p>
            <a:r>
              <a:rPr lang="en-GB" sz="2800" dirty="0"/>
              <a:t>Trying and failing eradication is costly, pulls resources from other priorities, breeds cynicism, may destroy good control programmes for decades.</a:t>
            </a:r>
          </a:p>
          <a:p>
            <a:r>
              <a:rPr lang="en-GB" sz="2800" dirty="0"/>
              <a:t>Don’t call for it when we can’t do it. For most infectious diseases we can’t.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4076" b="22638"/>
          <a:stretch/>
        </p:blipFill>
        <p:spPr>
          <a:xfrm flipH="1">
            <a:off x="6896645" y="1124744"/>
            <a:ext cx="1956079" cy="27132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35309" r="55987"/>
          <a:stretch/>
        </p:blipFill>
        <p:spPr>
          <a:xfrm>
            <a:off x="6896645" y="3933056"/>
            <a:ext cx="1956079" cy="21108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04248" y="6043955"/>
            <a:ext cx="2339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Last case of wild smallpox: polio outbreak USA 1960.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GB" dirty="0"/>
          </a:p>
          <a:p>
            <a:pPr algn="ctr">
              <a:buNone/>
            </a:pPr>
            <a:endParaRPr lang="en-GB" dirty="0"/>
          </a:p>
          <a:p>
            <a:pPr algn="ctr">
              <a:buNone/>
            </a:pPr>
            <a:r>
              <a:rPr lang="en-GB" sz="3600" dirty="0"/>
              <a:t>Be bold, be bold, but not </a:t>
            </a:r>
            <a:r>
              <a:rPr lang="en-GB" sz="3600" i="1" dirty="0"/>
              <a:t>too</a:t>
            </a:r>
            <a:r>
              <a:rPr lang="en-GB" sz="3600" dirty="0"/>
              <a:t> bold.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Eradication v elimination.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244280" cy="4525963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Eradication</a:t>
            </a:r>
            <a:r>
              <a:rPr lang="en-GB" dirty="0"/>
              <a:t> is the complete and permanent removal of an infection everywhere in the world.</a:t>
            </a:r>
          </a:p>
          <a:p>
            <a:r>
              <a:rPr lang="en-GB" dirty="0"/>
              <a:t>It will never occur again. </a:t>
            </a:r>
          </a:p>
          <a:p>
            <a:endParaRPr lang="en-GB" dirty="0"/>
          </a:p>
          <a:p>
            <a:r>
              <a:rPr lang="en-GB" dirty="0"/>
              <a:t>Only one human disease to date- smallpox.</a:t>
            </a:r>
          </a:p>
          <a:p>
            <a:r>
              <a:rPr lang="en-GB" dirty="0"/>
              <a:t>One animal disease, Rinderpest.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72272" cy="4525963"/>
          </a:xfrm>
        </p:spPr>
        <p:txBody>
          <a:bodyPr>
            <a:noAutofit/>
          </a:bodyPr>
          <a:lstStyle/>
          <a:p>
            <a:pPr lvl="0"/>
            <a:r>
              <a:rPr lang="en-GB" dirty="0">
                <a:solidFill>
                  <a:schemeClr val="tx2"/>
                </a:solidFill>
              </a:rPr>
              <a:t>Elimination i</a:t>
            </a:r>
            <a:r>
              <a:rPr lang="en-GB" dirty="0">
                <a:solidFill>
                  <a:prstClr val="black"/>
                </a:solidFill>
              </a:rPr>
              <a:t>s the complete cessation of transmission of an infection in a geographical area. </a:t>
            </a:r>
          </a:p>
          <a:p>
            <a:r>
              <a:rPr lang="en-GB" dirty="0"/>
              <a:t>It can still be imported.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Examples in the UK:</a:t>
            </a:r>
          </a:p>
          <a:p>
            <a:r>
              <a:rPr lang="en-GB" dirty="0"/>
              <a:t>Malaria</a:t>
            </a:r>
          </a:p>
          <a:p>
            <a:r>
              <a:rPr lang="en-GB" dirty="0"/>
              <a:t>Cholera</a:t>
            </a:r>
          </a:p>
        </p:txBody>
      </p:sp>
    </p:spTree>
    <p:extLst>
      <p:ext uri="{BB962C8B-B14F-4D97-AF65-F5344CB8AC3E}">
        <p14:creationId xmlns:p14="http://schemas.microsoft.com/office/powerpoint/2010/main" val="4274537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The mathematics of transmission- </a:t>
            </a:r>
            <a:r>
              <a:rPr lang="en-GB" sz="3600" dirty="0">
                <a:solidFill>
                  <a:schemeClr val="tx2">
                    <a:lumMod val="75000"/>
                  </a:schemeClr>
                </a:solidFill>
              </a:rPr>
              <a:t>R</a:t>
            </a:r>
            <a:r>
              <a:rPr lang="en-GB" sz="3600" baseline="-25000" dirty="0">
                <a:solidFill>
                  <a:schemeClr val="tx2">
                    <a:lumMod val="75000"/>
                  </a:schemeClr>
                </a:solidFill>
              </a:rPr>
              <a:t>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If R greater than 1 an infection will spread.</a:t>
            </a:r>
          </a:p>
          <a:p>
            <a:r>
              <a:rPr lang="en-GB" sz="2800" dirty="0"/>
              <a:t>If=1 stable.</a:t>
            </a:r>
          </a:p>
          <a:p>
            <a:r>
              <a:rPr lang="en-GB" sz="2800" dirty="0"/>
              <a:t>If less than 1 decreasing. Elimination possible.</a:t>
            </a:r>
          </a:p>
          <a:p>
            <a:r>
              <a:rPr lang="en-GB" sz="2800" dirty="0"/>
              <a:t>If R less than 1 everywhere for long enough- eradication.</a:t>
            </a:r>
          </a:p>
          <a:p>
            <a:endParaRPr lang="en-GB" dirty="0"/>
          </a:p>
        </p:txBody>
      </p:sp>
      <p:pic>
        <p:nvPicPr>
          <p:cNvPr id="4" name="Picture 3" descr="basic reproductive number illustr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4024766"/>
            <a:ext cx="4176464" cy="258206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How you get R below 1 depends on the disease.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599" y="1700808"/>
            <a:ext cx="3360373" cy="2520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175" y="1700807"/>
            <a:ext cx="3842128" cy="4884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98" y="4345495"/>
            <a:ext cx="3360373" cy="223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48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For eradication you need: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258816" cy="4525963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en-GB" sz="2600" dirty="0">
              <a:solidFill>
                <a:srgbClr val="1F497D"/>
              </a:solidFill>
            </a:endParaRPr>
          </a:p>
          <a:p>
            <a:pPr lvl="0">
              <a:buNone/>
            </a:pPr>
            <a:r>
              <a:rPr lang="en-GB" dirty="0"/>
              <a:t>-an effective intervention to interrupt  transmission</a:t>
            </a:r>
          </a:p>
          <a:p>
            <a:pPr lvl="0">
              <a:buNone/>
            </a:pPr>
            <a:endParaRPr lang="en-GB" dirty="0"/>
          </a:p>
          <a:p>
            <a:pPr lvl="0">
              <a:buNone/>
            </a:pPr>
            <a:r>
              <a:rPr lang="en-GB" dirty="0"/>
              <a:t>-easy to diagnose and detect cases</a:t>
            </a:r>
          </a:p>
          <a:p>
            <a:pPr lvl="0">
              <a:buNone/>
            </a:pPr>
            <a:endParaRPr lang="en-GB" dirty="0"/>
          </a:p>
          <a:p>
            <a:pPr lvl="0">
              <a:buNone/>
            </a:pPr>
            <a:r>
              <a:rPr lang="en-GB" dirty="0"/>
              <a:t>-no major animal reservoir</a:t>
            </a:r>
          </a:p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99992" y="1600200"/>
            <a:ext cx="4186808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>
              <a:solidFill>
                <a:srgbClr val="FF0000"/>
              </a:solidFill>
            </a:endParaRPr>
          </a:p>
          <a:p>
            <a:pPr>
              <a:buNone/>
            </a:pPr>
            <a:endParaRPr lang="en-GB" dirty="0">
              <a:solidFill>
                <a:srgbClr val="FF0000"/>
              </a:solidFill>
            </a:endParaRPr>
          </a:p>
          <a:p>
            <a:pPr>
              <a:buNone/>
            </a:pPr>
            <a:endParaRPr lang="en-GB" dirty="0">
              <a:solidFill>
                <a:srgbClr val="FF0000"/>
              </a:solidFill>
            </a:endParaRPr>
          </a:p>
          <a:p>
            <a:pPr>
              <a:buNone/>
            </a:pP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1923784"/>
            <a:ext cx="2585863" cy="19393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2551" t="11216" r="17242" b="9346"/>
          <a:stretch/>
        </p:blipFill>
        <p:spPr>
          <a:xfrm>
            <a:off x="5580112" y="3967058"/>
            <a:ext cx="2596078" cy="2055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92080" y="6237312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Credits: </a:t>
            </a:r>
            <a:r>
              <a:rPr lang="en-GB" sz="1600" i="1" dirty="0" err="1"/>
              <a:t>Batworld</a:t>
            </a:r>
            <a:r>
              <a:rPr lang="en-GB" sz="1600" i="1" dirty="0"/>
              <a:t>, Carla </a:t>
            </a:r>
            <a:r>
              <a:rPr lang="en-GB" sz="1600" i="1" dirty="0" err="1"/>
              <a:t>Possamai</a:t>
            </a:r>
            <a:endParaRPr lang="en-GB" sz="1600" i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1977</TotalTime>
  <Words>1786</Words>
  <Application>Microsoft Office PowerPoint</Application>
  <PresentationFormat>On-screen Show (4:3)</PresentationFormat>
  <Paragraphs>270</Paragraphs>
  <Slides>52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Office Theme</vt:lpstr>
      <vt:lpstr>Image Document</vt:lpstr>
      <vt:lpstr>Image</vt:lpstr>
      <vt:lpstr>Eradication of infectious diseases.</vt:lpstr>
      <vt:lpstr>When this College was founded medicine was dominated by infectious diseases.</vt:lpstr>
      <vt:lpstr>Eradication of a major infection: the case for it is simple and compelling. </vt:lpstr>
      <vt:lpstr>Few health stories get journalists more  excited than eradication.</vt:lpstr>
      <vt:lpstr>“Be bold, be bold, but not too bold.”</vt:lpstr>
      <vt:lpstr>Eradication v elimination.</vt:lpstr>
      <vt:lpstr>The mathematics of transmission- R0</vt:lpstr>
      <vt:lpstr>How you get R below 1 depends on the disease. </vt:lpstr>
      <vt:lpstr>For eradication you need:</vt:lpstr>
      <vt:lpstr>You also need simple-to-use technology…</vt:lpstr>
      <vt:lpstr>Great organisation….</vt:lpstr>
      <vt:lpstr>Sustained political will and money.</vt:lpstr>
      <vt:lpstr>PowerPoint Presentation</vt:lpstr>
      <vt:lpstr>Smallpox</vt:lpstr>
      <vt:lpstr>Smallpox was a good target for eradication.</vt:lpstr>
      <vt:lpstr>Smallpox  </vt:lpstr>
      <vt:lpstr>PowerPoint Presentation</vt:lpstr>
      <vt:lpstr>Guinea worm (Dracunculiasis)</vt:lpstr>
      <vt:lpstr>PowerPoint Presentation</vt:lpstr>
      <vt:lpstr>Polio 2017- tantalisingly close. 28 known cases last 12 months (37 in 2016). </vt:lpstr>
      <vt:lpstr>A few previous eradication or elimination campaigns.</vt:lpstr>
      <vt:lpstr>Malaria 1948</vt:lpstr>
      <vt:lpstr>PowerPoint Presentation</vt:lpstr>
      <vt:lpstr>Malaria 1977</vt:lpstr>
      <vt:lpstr>Malaria now. </vt:lpstr>
      <vt:lpstr>Why did (first) malaria eradication attempt fail?</vt:lpstr>
      <vt:lpstr>In areas where transmission was not marginal, when control stopped malaria roared back (Cohen et al 2012)</vt:lpstr>
      <vt:lpstr>Malaria elimination. In some places it stuck but much lower incidence than 1940s. (Gething et al, Nature 2010) </vt:lpstr>
      <vt:lpstr>‘Sticky’ control and elimination </vt:lpstr>
      <vt:lpstr>Optimism bias- the greatest risk to potentially rational eradication attempts.</vt:lpstr>
      <vt:lpstr>PowerPoint Presentation</vt:lpstr>
      <vt:lpstr>Leprosy- defining success</vt:lpstr>
      <vt:lpstr>Prevalence (all cases) fell fast, incidence (new cases) did not...</vt:lpstr>
      <vt:lpstr>Yaws- latency and complacency</vt:lpstr>
      <vt:lpstr>Eradication cannibalism- a potential risk</vt:lpstr>
      <vt:lpstr>A few targets by 2020...... (WHO 2012)</vt:lpstr>
      <vt:lpstr>Trachoma- Target- global elimination by 2020</vt:lpstr>
      <vt:lpstr>Lymphatic filariasis- Target- global elimination by 2020</vt:lpstr>
      <vt:lpstr>2804 African trypanosomiasis cases 2015: 89% reduction from 2008 but it is capable of rebounding. </vt:lpstr>
      <vt:lpstr>Measles, HIV… </vt:lpstr>
      <vt:lpstr>HIV</vt:lpstr>
      <vt:lpstr>Measles. Effect of one ‘utterly false’ paper.</vt:lpstr>
      <vt:lpstr>Single disease advocates often enthusiastic about a call for eradication.  They should fear it. </vt:lpstr>
      <vt:lpstr>The political paradox- space.  Eradication most popular where it is least easy.</vt:lpstr>
      <vt:lpstr>PowerPoint Presentation</vt:lpstr>
      <vt:lpstr>The endgame- epidemiological and biological challenges.</vt:lpstr>
      <vt:lpstr>Local social and political risks of the endgame.</vt:lpstr>
      <vt:lpstr>Unless we are very selective eradication can distort public health priorities.</vt:lpstr>
      <vt:lpstr>Conclusions- elimination</vt:lpstr>
      <vt:lpstr>Eradication</vt:lpstr>
      <vt:lpstr>Eradication: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Eradication of disease:  hype, hope and reality.</dc:title>
  <dc:creator>christopherwhitty</dc:creator>
  <cp:lastModifiedBy>Lucia Graves</cp:lastModifiedBy>
  <cp:revision>98</cp:revision>
  <dcterms:created xsi:type="dcterms:W3CDTF">2013-10-13T07:32:03Z</dcterms:created>
  <dcterms:modified xsi:type="dcterms:W3CDTF">2017-04-25T08:33:43Z</dcterms:modified>
</cp:coreProperties>
</file>