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6" r:id="rId2"/>
  </p:sldMasterIdLst>
  <p:notesMasterIdLst>
    <p:notesMasterId r:id="rId42"/>
  </p:notesMasterIdLst>
  <p:handoutMasterIdLst>
    <p:handoutMasterId r:id="rId43"/>
  </p:handoutMasterIdLst>
  <p:sldIdLst>
    <p:sldId id="256" r:id="rId3"/>
    <p:sldId id="294" r:id="rId4"/>
    <p:sldId id="259" r:id="rId5"/>
    <p:sldId id="261" r:id="rId6"/>
    <p:sldId id="288" r:id="rId7"/>
    <p:sldId id="263" r:id="rId8"/>
    <p:sldId id="264" r:id="rId9"/>
    <p:sldId id="257" r:id="rId10"/>
    <p:sldId id="262" r:id="rId11"/>
    <p:sldId id="287" r:id="rId12"/>
    <p:sldId id="296" r:id="rId13"/>
    <p:sldId id="265" r:id="rId14"/>
    <p:sldId id="266" r:id="rId15"/>
    <p:sldId id="267" r:id="rId16"/>
    <p:sldId id="270" r:id="rId17"/>
    <p:sldId id="268" r:id="rId18"/>
    <p:sldId id="269" r:id="rId19"/>
    <p:sldId id="271" r:id="rId20"/>
    <p:sldId id="272" r:id="rId21"/>
    <p:sldId id="275" r:id="rId22"/>
    <p:sldId id="273" r:id="rId23"/>
    <p:sldId id="274" r:id="rId24"/>
    <p:sldId id="276" r:id="rId25"/>
    <p:sldId id="277" r:id="rId26"/>
    <p:sldId id="278" r:id="rId27"/>
    <p:sldId id="279" r:id="rId28"/>
    <p:sldId id="280" r:id="rId29"/>
    <p:sldId id="281" r:id="rId30"/>
    <p:sldId id="297" r:id="rId31"/>
    <p:sldId id="298" r:id="rId32"/>
    <p:sldId id="299" r:id="rId33"/>
    <p:sldId id="300" r:id="rId34"/>
    <p:sldId id="260" r:id="rId35"/>
    <p:sldId id="282" r:id="rId36"/>
    <p:sldId id="283" r:id="rId37"/>
    <p:sldId id="286" r:id="rId38"/>
    <p:sldId id="291" r:id="rId39"/>
    <p:sldId id="302" r:id="rId40"/>
    <p:sldId id="301" r:id="rId4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p:scale>
          <a:sx n="83" d="100"/>
          <a:sy n="83" d="100"/>
        </p:scale>
        <p:origin x="-1374" y="-6"/>
      </p:cViewPr>
      <p:guideLst>
        <p:guide orient="horz" pos="3072"/>
        <p:guide pos="1681"/>
      </p:guideLst>
    </p:cSldViewPr>
  </p:slideViewPr>
  <p:notesTextViewPr>
    <p:cViewPr>
      <p:scale>
        <a:sx n="100" d="100"/>
        <a:sy n="100" d="100"/>
      </p:scale>
      <p:origin x="0" y="0"/>
    </p:cViewPr>
  </p:notesTextViewPr>
  <p:sorterViewPr>
    <p:cViewPr>
      <p:scale>
        <a:sx n="66" d="100"/>
        <a:sy n="66" d="100"/>
      </p:scale>
      <p:origin x="0" y="51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5F9A304-88D5-204B-9E3B-768780489AFD}" type="datetimeFigureOut">
              <a:rPr lang="en-GB" smtClean="0"/>
              <a:pPr/>
              <a:t>28/04/2017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6EF07B-E87C-BC42-BFB5-9B225D81A424}" type="slidenum">
              <a:rPr lang="en-GB" smtClean="0"/>
              <a:pPr/>
              <a:t>‹#›</a:t>
            </a:fld>
            <a:endParaRPr lang="en-GB"/>
          </a:p>
        </p:txBody>
      </p:sp>
    </p:spTree>
    <p:extLst>
      <p:ext uri="{BB962C8B-B14F-4D97-AF65-F5344CB8AC3E}">
        <p14:creationId xmlns:p14="http://schemas.microsoft.com/office/powerpoint/2010/main" val="15652527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xfrm>
            <a:off x="1143000" y="685800"/>
            <a:ext cx="4572000" cy="3429000"/>
          </a:xfrm>
          <a:prstGeom prst="rect">
            <a:avLst/>
          </a:prstGeom>
        </p:spPr>
        <p:txBody>
          <a:bodyPr/>
          <a:lstStyle/>
          <a:p>
            <a:endParaRPr/>
          </a:p>
        </p:txBody>
      </p:sp>
      <p:sp>
        <p:nvSpPr>
          <p:cNvPr id="136" name="Shape 13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815494954"/>
      </p:ext>
    </p:extLst>
  </p:cSld>
  <p:clrMap bg1="lt1" tx1="dk1" bg2="lt2" tx2="dk2" accent1="accent1" accent2="accent2" accent3="accent3" accent4="accent4" accent5="accent5" accent6="accent6" hlink="hlink" folHlink="folHlink"/>
  <p:hf hdr="0" ftr="0" dt="0"/>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resources.sei.cmu.edu/asset_files/SpecialReport/2009_003_001_15035.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Another study, this time by Watts Humphrey, of the Software Engineering Institute at Carnegie-Mellon University, analysed the fault density of more than 8000 programs written by 810 industrial software developers. This was the result:</a:t>
            </a:r>
          </a:p>
          <a:p>
            <a:r>
              <a:rPr lang="en-GB" dirty="0" smtClean="0"/>
              <a:t>A “KLOC” is 1000 </a:t>
            </a:r>
            <a:r>
              <a:rPr lang="en-GB" b="1" dirty="0" smtClean="0"/>
              <a:t>L</a:t>
            </a:r>
            <a:r>
              <a:rPr lang="en-GB" dirty="0" smtClean="0"/>
              <a:t>ines </a:t>
            </a:r>
            <a:r>
              <a:rPr lang="en-GB" b="1" dirty="0" smtClean="0"/>
              <a:t>O</a:t>
            </a:r>
            <a:r>
              <a:rPr lang="en-GB" dirty="0" smtClean="0"/>
              <a:t>f </a:t>
            </a:r>
            <a:r>
              <a:rPr lang="en-GB" b="1" dirty="0" smtClean="0"/>
              <a:t>C</a:t>
            </a:r>
            <a:r>
              <a:rPr lang="en-GB" dirty="0" smtClean="0"/>
              <a:t>ode. These figures show that even the best 1% of these programmers were introducing a fault in every 100 lines of program that they wrote. The average programmer was introducing a fault in every 9 lines.</a:t>
            </a:r>
          </a:p>
          <a:p>
            <a:r>
              <a:rPr lang="en-GB" dirty="0" smtClean="0"/>
              <a:t>Different researchers and authors may describe faults as “flaws”, “errors”, “defects”, “anomalies” or “bugs” but they will almost always mean </a:t>
            </a:r>
            <a:r>
              <a:rPr lang="en-GB" i="1" dirty="0" smtClean="0"/>
              <a:t>functional </a:t>
            </a:r>
            <a:r>
              <a:rPr lang="en-GB" dirty="0" smtClean="0"/>
              <a:t>faults, that cause the software to crash or to give the wrong results. A functional error may be a simple typing mistake, such as omitting a minus sign in a mathematical formula, or testing that value A is </a:t>
            </a:r>
            <a:r>
              <a:rPr lang="en-GB" i="1" dirty="0" smtClean="0"/>
              <a:t>greater than </a:t>
            </a:r>
            <a:r>
              <a:rPr lang="en-GB" dirty="0" smtClean="0"/>
              <a:t>value B  [A&gt;B], when they should have written a test that value A is </a:t>
            </a:r>
            <a:r>
              <a:rPr lang="en-GB" i="1" dirty="0" smtClean="0"/>
              <a:t>less than </a:t>
            </a:r>
            <a:r>
              <a:rPr lang="en-GB" dirty="0" smtClean="0"/>
              <a:t>value B [A&lt;B] . </a:t>
            </a:r>
          </a:p>
          <a:p>
            <a:r>
              <a:rPr lang="en-GB" dirty="0" smtClean="0"/>
              <a:t>Or it may be a design error that means that the program sometimes attempts to divide by zero, or runs out of the available memory. </a:t>
            </a:r>
            <a:r>
              <a:rPr lang="en-GB" u="sng" dirty="0" smtClean="0">
                <a:hlinkClick r:id="rId3"/>
              </a:rPr>
              <a:t>http://resources.sei.cmu.edu/asset_files/SpecialReport/2009_003_001_15035.pdf</a:t>
            </a:r>
            <a:r>
              <a:rPr lang="en-GB" dirty="0" smtClean="0"/>
              <a:t> page 132</a:t>
            </a: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35B139D-D8C4-874A-897F-3CDB98ED1D50}"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0" y="0"/>
            <a:ext cx="2971800" cy="457200"/>
          </a:xfrm>
          <a:prstGeom prst="rect">
            <a:avLst/>
          </a:prstGeom>
          <a:ln/>
        </p:spPr>
        <p:txBody>
          <a:bodyPr/>
          <a:lstStyle/>
          <a:p>
            <a:r>
              <a:rPr lang="en-US" smtClean="0"/>
              <a:t>UNCLASSIFIED</a:t>
            </a:r>
          </a:p>
          <a:p>
            <a:endParaRPr lang="en-US"/>
          </a:p>
        </p:txBody>
      </p:sp>
      <p:sp>
        <p:nvSpPr>
          <p:cNvPr id="6" name="Rectangle 6"/>
          <p:cNvSpPr>
            <a:spLocks noGrp="1" noChangeArrowheads="1"/>
          </p:cNvSpPr>
          <p:nvPr>
            <p:ph type="ftr" sz="quarter" idx="4"/>
          </p:nvPr>
        </p:nvSpPr>
        <p:spPr>
          <a:xfrm>
            <a:off x="0" y="8685213"/>
            <a:ext cx="2971800" cy="457200"/>
          </a:xfrm>
          <a:prstGeom prst="rect">
            <a:avLst/>
          </a:prstGeom>
          <a:ln/>
        </p:spPr>
        <p:txBody>
          <a:bodyPr/>
          <a:lstStyle/>
          <a:p>
            <a:r>
              <a:rPr lang="en-US" smtClean="0"/>
              <a:t>UNCLASSIFIED</a:t>
            </a:r>
          </a:p>
          <a:p>
            <a:endParaRPr lang="en-US"/>
          </a:p>
        </p:txBody>
      </p:sp>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339BBE3B-AC84-254F-81CC-CD809B27C33F}" type="slidenum">
              <a:rPr lang="en-US"/>
              <a:pPr/>
              <a:t>28</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pPr marL="228600" indent="-228600">
              <a:buFontTx/>
              <a:buAutoNum type="arabicPeriod"/>
            </a:pPr>
            <a:r>
              <a:rPr lang="en-US"/>
              <a:t>Common Criteria requires languages whose statements leave unambiguous meaning-ALC_TAT;ADV_IMP;ADV_INT;ADV_RCR.</a:t>
            </a:r>
          </a:p>
          <a:p>
            <a:pPr marL="228600" indent="-228600">
              <a:buFontTx/>
              <a:buAutoNum type="arabicPeriod"/>
            </a:pPr>
            <a:r>
              <a:rPr lang="en-US"/>
              <a:t>U.K. Defence Standard 00-55 for military systems and DO-178B for civil avaition use Spark which is designed for high integrity systems. As a restricted subset of Ada with its annotations, it allows data &amp; information flow analysis and proof of partial code correctness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One detailed analysis of defence software, a paper called </a:t>
            </a:r>
            <a:r>
              <a:rPr lang="en-GB" i="1" dirty="0" smtClean="0"/>
              <a:t>Software Static Code Analysis Lessons Learned</a:t>
            </a:r>
            <a:r>
              <a:rPr lang="en-GB" dirty="0" smtClean="0"/>
              <a:t> was published in </a:t>
            </a:r>
            <a:r>
              <a:rPr lang="en-GB" i="1" dirty="0" smtClean="0"/>
              <a:t>Crosstalk</a:t>
            </a:r>
            <a:r>
              <a:rPr lang="en-GB" dirty="0" smtClean="0"/>
              <a:t>, the journal of defence software engineering, by Andy German, a software engineer in QinetiQ who worked on military aircraft systems at the UK Ministry of Defence at Boscombe Down.</a:t>
            </a:r>
          </a:p>
          <a:p>
            <a:r>
              <a:rPr lang="en-GB" dirty="0" smtClean="0"/>
              <a:t>He analysed a range of software systems that had been developed for an American military aircraft. The systems included:</a:t>
            </a:r>
          </a:p>
          <a:p>
            <a:pPr lvl="0"/>
            <a:r>
              <a:rPr lang="en-GB" dirty="0" smtClean="0"/>
              <a:t>Automatic flight control.</a:t>
            </a:r>
          </a:p>
          <a:p>
            <a:pPr lvl="0"/>
            <a:r>
              <a:rPr lang="en-GB" dirty="0" smtClean="0"/>
              <a:t>Engine control.</a:t>
            </a:r>
          </a:p>
          <a:p>
            <a:pPr lvl="0"/>
            <a:r>
              <a:rPr lang="en-GB" dirty="0" smtClean="0"/>
              <a:t>Fuel and centre-of-gravity management.</a:t>
            </a:r>
          </a:p>
          <a:p>
            <a:pPr lvl="0"/>
            <a:r>
              <a:rPr lang="en-GB" dirty="0" smtClean="0"/>
              <a:t>Warning systems.</a:t>
            </a:r>
          </a:p>
          <a:p>
            <a:pPr lvl="0"/>
            <a:r>
              <a:rPr lang="en-GB" dirty="0" smtClean="0"/>
              <a:t>Anti-icing systems.</a:t>
            </a:r>
          </a:p>
          <a:p>
            <a:pPr lvl="0"/>
            <a:r>
              <a:rPr lang="en-GB" dirty="0" smtClean="0"/>
              <a:t>Flight management.</a:t>
            </a:r>
          </a:p>
          <a:p>
            <a:pPr lvl="0"/>
            <a:r>
              <a:rPr lang="en-GB" dirty="0" smtClean="0"/>
              <a:t>Weapons management.</a:t>
            </a:r>
          </a:p>
          <a:p>
            <a:pPr lvl="0"/>
            <a:r>
              <a:rPr lang="en-GB" dirty="0" smtClean="0"/>
              <a:t>Air data units.</a:t>
            </a:r>
          </a:p>
          <a:p>
            <a:pPr lvl="0"/>
            <a:r>
              <a:rPr lang="en-GB" dirty="0" smtClean="0"/>
              <a:t>Radio altimeters.</a:t>
            </a:r>
          </a:p>
          <a:p>
            <a:pPr lvl="0"/>
            <a:r>
              <a:rPr lang="en-GB" dirty="0" smtClean="0"/>
              <a:t>Anti-skid brakes.</a:t>
            </a:r>
          </a:p>
          <a:p>
            <a:r>
              <a:rPr lang="en-GB" dirty="0" smtClean="0"/>
              <a:t>These systems varied in size from 3,000 lines of code to 300,000 lines of code and were written in several different languages. He reported that he found the following level of “anomalies”.</a:t>
            </a:r>
          </a:p>
          <a:p>
            <a:r>
              <a:rPr lang="en-GB" dirty="0" smtClean="0"/>
              <a:t> </a:t>
            </a:r>
          </a:p>
          <a:p>
            <a:r>
              <a:rPr lang="en-GB" dirty="0" smtClean="0"/>
              <a:t>The developers were following the then current standard for civilian aircraft software DO-178A, because the aircraft had to be certified to fly in civil airspace.</a:t>
            </a:r>
          </a:p>
          <a:p>
            <a:r>
              <a:rPr lang="en-GB" dirty="0" smtClean="0"/>
              <a:t>Again, I do not want to focus on the definition of an “anomaly” or how lines of code are defined (when a single line in a program listing could contain several program statements or none); I am simply illustrating that every detailed study finds that there are a lot of defects in most software.</a:t>
            </a: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35B139D-D8C4-874A-897F-3CDB98ED1D50}" type="slidenum">
              <a:rPr lang="en-US" smtClean="0"/>
              <a:pPr/>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0132" tIns="45066" rIns="90132" bIns="45066"/>
          <a:lstStyle/>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lIns="90132" tIns="45066" rIns="90132" bIns="45066"/>
          <a:lstStyle/>
          <a:p>
            <a:pPr>
              <a:defRPr/>
            </a:pPr>
            <a:fld id="{8297D78E-196E-44E0-84CE-FF3D128FDB61}" type="slidenum">
              <a:rPr lang="fr-FR" smtClean="0"/>
              <a:pPr>
                <a:defRPr/>
              </a:pPr>
              <a:t>34</a:t>
            </a:fld>
            <a:endParaRPr lang="fr-FR" dirty="0"/>
          </a:p>
        </p:txBody>
      </p:sp>
    </p:spTree>
    <p:extLst>
      <p:ext uri="{BB962C8B-B14F-4D97-AF65-F5344CB8AC3E}">
        <p14:creationId xmlns:p14="http://schemas.microsoft.com/office/powerpoint/2010/main" val="2212884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0132" tIns="45066" rIns="90132" bIns="45066"/>
          <a:lstStyle/>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lIns="90132" tIns="45066" rIns="90132" bIns="45066"/>
          <a:lstStyle/>
          <a:p>
            <a:pPr>
              <a:defRPr/>
            </a:pPr>
            <a:fld id="{8297D78E-196E-44E0-84CE-FF3D128FDB61}" type="slidenum">
              <a:rPr lang="fr-FR" smtClean="0"/>
              <a:pPr>
                <a:defRPr/>
              </a:pPr>
              <a:t>35</a:t>
            </a:fld>
            <a:endParaRPr lang="fr-FR" dirty="0"/>
          </a:p>
        </p:txBody>
      </p:sp>
    </p:spTree>
    <p:extLst>
      <p:ext uri="{BB962C8B-B14F-4D97-AF65-F5344CB8AC3E}">
        <p14:creationId xmlns:p14="http://schemas.microsoft.com/office/powerpoint/2010/main" val="2015277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0132" tIns="45066" rIns="90132" bIns="45066"/>
          <a:lstStyle/>
          <a:p>
            <a:endParaRPr lang="en-GB" dirty="0"/>
          </a:p>
        </p:txBody>
      </p:sp>
    </p:spTree>
    <p:extLst>
      <p:ext uri="{BB962C8B-B14F-4D97-AF65-F5344CB8AC3E}">
        <p14:creationId xmlns:p14="http://schemas.microsoft.com/office/powerpoint/2010/main" val="1851333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lvl1pPr>
              <a:defRPr sz="8000">
                <a:solidFill>
                  <a:srgbClr val="000000"/>
                </a:solidFill>
              </a:defRPr>
            </a:lvl1pPr>
          </a:lstStyle>
          <a:p>
            <a:r>
              <a:t>Title 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75360" y="541867"/>
            <a:ext cx="11054080" cy="16256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975360" y="2926080"/>
            <a:ext cx="11054080" cy="5852160"/>
          </a:xfrm>
        </p:spPr>
        <p:txBody>
          <a:bodyPr/>
          <a:lstStyle/>
          <a:p>
            <a:endParaRPr lang="en-GB"/>
          </a:p>
        </p:txBody>
      </p:sp>
      <p:sp>
        <p:nvSpPr>
          <p:cNvPr id="4" name="Date Placeholder 3"/>
          <p:cNvSpPr>
            <a:spLocks noGrp="1"/>
          </p:cNvSpPr>
          <p:nvPr>
            <p:ph type="dt" sz="half" idx="10"/>
          </p:nvPr>
        </p:nvSpPr>
        <p:spPr>
          <a:xfrm>
            <a:off x="975360" y="8994987"/>
            <a:ext cx="2709333" cy="650240"/>
          </a:xfrm>
          <a:prstGeom prst="rect">
            <a:avLst/>
          </a:prstGeom>
        </p:spPr>
        <p:txBody>
          <a:bodyPr lIns="130046" tIns="65023" rIns="130046" bIns="65023"/>
          <a:lstStyle>
            <a:lvl1pPr>
              <a:defRPr/>
            </a:lvl1pPr>
          </a:lstStyle>
          <a:p>
            <a:endParaRPr lang="en-US"/>
          </a:p>
        </p:txBody>
      </p:sp>
      <p:sp>
        <p:nvSpPr>
          <p:cNvPr id="5" name="Footer Placeholder 4"/>
          <p:cNvSpPr>
            <a:spLocks noGrp="1"/>
          </p:cNvSpPr>
          <p:nvPr>
            <p:ph type="ftr" sz="quarter" idx="11"/>
          </p:nvPr>
        </p:nvSpPr>
        <p:spPr>
          <a:xfrm>
            <a:off x="4443307" y="8994987"/>
            <a:ext cx="4118187" cy="650240"/>
          </a:xfrm>
          <a:prstGeom prst="rect">
            <a:avLst/>
          </a:prstGeom>
        </p:spPr>
        <p:txBody>
          <a:bodyPr lIns="130046" tIns="65023" rIns="130046" bIns="65023"/>
          <a:lstStyle>
            <a:lvl1pPr>
              <a:defRPr/>
            </a:lvl1pPr>
          </a:lstStyle>
          <a:p>
            <a:endParaRPr lang="en-US"/>
          </a:p>
        </p:txBody>
      </p:sp>
      <p:sp>
        <p:nvSpPr>
          <p:cNvPr id="6" name="Slide Number Placeholder 5"/>
          <p:cNvSpPr>
            <a:spLocks noGrp="1"/>
          </p:cNvSpPr>
          <p:nvPr>
            <p:ph type="sldNum" sz="quarter" idx="12"/>
          </p:nvPr>
        </p:nvSpPr>
        <p:spPr>
          <a:xfrm>
            <a:off x="10469514" y="8994987"/>
            <a:ext cx="410519" cy="379591"/>
          </a:xfrm>
        </p:spPr>
        <p:txBody>
          <a:bodyPr/>
          <a:lstStyle>
            <a:lvl1pPr>
              <a:defRPr smtClean="0"/>
            </a:lvl1pPr>
          </a:lstStyle>
          <a:p>
            <a:fld id="{40F5B1AB-16BA-F34C-8077-4649F0C7F2E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tandard sans fond">
    <p:spTree>
      <p:nvGrpSpPr>
        <p:cNvPr id="1" name=""/>
        <p:cNvGrpSpPr/>
        <p:nvPr/>
      </p:nvGrpSpPr>
      <p:grpSpPr>
        <a:xfrm>
          <a:off x="0" y="0"/>
          <a:ext cx="0" cy="0"/>
          <a:chOff x="0" y="0"/>
          <a:chExt cx="0" cy="0"/>
        </a:xfrm>
      </p:grpSpPr>
      <p:sp>
        <p:nvSpPr>
          <p:cNvPr id="11" name="Sous-titre 2"/>
          <p:cNvSpPr>
            <a:spLocks noGrp="1"/>
          </p:cNvSpPr>
          <p:nvPr>
            <p:ph type="subTitle" idx="1" hasCustomPrompt="1"/>
          </p:nvPr>
        </p:nvSpPr>
        <p:spPr>
          <a:xfrm>
            <a:off x="987402" y="1034240"/>
            <a:ext cx="11090204" cy="609422"/>
          </a:xfrm>
        </p:spPr>
        <p:txBody>
          <a:bodyPr>
            <a:normAutofit/>
          </a:bodyPr>
          <a:lstStyle>
            <a:lvl1pPr marL="0" indent="0" algn="l">
              <a:lnSpc>
                <a:spcPct val="120000"/>
              </a:lnSpc>
              <a:buFont typeface="+mj-lt"/>
              <a:buNone/>
              <a:defRPr sz="2600" kern="0" spc="356" baseline="0">
                <a:solidFill>
                  <a:srgbClr val="3095B4"/>
                </a:solidFill>
                <a:latin typeface="+mj-lt"/>
                <a:cs typeface="Lucida Bright"/>
              </a:defRPr>
            </a:lvl1pPr>
            <a:lvl2pPr marL="377044" indent="0" algn="l">
              <a:lnSpc>
                <a:spcPct val="100000"/>
              </a:lnSpc>
              <a:buNone/>
              <a:defRPr sz="2000">
                <a:solidFill>
                  <a:srgbClr val="737C82"/>
                </a:solidFill>
                <a:latin typeface="Lucida Sans"/>
                <a:cs typeface="Lucida Sans"/>
              </a:defRPr>
            </a:lvl2pPr>
            <a:lvl3pPr marL="377044" indent="0" algn="l">
              <a:lnSpc>
                <a:spcPct val="120000"/>
              </a:lnSpc>
              <a:buNone/>
              <a:defRPr sz="1400">
                <a:solidFill>
                  <a:srgbClr val="737C82"/>
                </a:solidFill>
                <a:latin typeface="Lucida Sans"/>
                <a:cs typeface="Lucida Sans"/>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pPr lvl="0"/>
            <a:r>
              <a:rPr lang="en-US" dirty="0" smtClean="0"/>
              <a:t>CLICK TO EDIT MASTER TITLE STYLE</a:t>
            </a:r>
          </a:p>
        </p:txBody>
      </p:sp>
      <p:sp>
        <p:nvSpPr>
          <p:cNvPr id="12" name="Espace réservé du texte 4"/>
          <p:cNvSpPr>
            <a:spLocks noGrp="1"/>
          </p:cNvSpPr>
          <p:nvPr>
            <p:ph type="body" sz="quarter" idx="13"/>
          </p:nvPr>
        </p:nvSpPr>
        <p:spPr>
          <a:xfrm>
            <a:off x="987187" y="2257778"/>
            <a:ext cx="10954738" cy="6325390"/>
          </a:xfrm>
        </p:spPr>
        <p:txBody>
          <a:bodyPr/>
          <a:lstStyle>
            <a:lvl1pPr marL="0" indent="0">
              <a:defRPr>
                <a:solidFill>
                  <a:schemeClr val="tx2"/>
                </a:solidFill>
                <a:latin typeface="Lucida Sans Unicode" pitchFamily="34" charset="0"/>
                <a:cs typeface="Lucida Sans Unicode" pitchFamily="34" charset="0"/>
              </a:defRPr>
            </a:lvl1pPr>
            <a:lvl2pPr marL="377044" indent="0">
              <a:buNone/>
              <a:defRPr lang="fr-FR" sz="2000" kern="1200" dirty="0" smtClean="0">
                <a:solidFill>
                  <a:srgbClr val="8B8178"/>
                </a:solidFill>
                <a:latin typeface="Lucida Sans Unicode" pitchFamily="34" charset="0"/>
                <a:ea typeface="+mn-ea"/>
                <a:cs typeface="Lucida Sans Unicode" pitchFamily="34" charset="0"/>
              </a:defRPr>
            </a:lvl2pPr>
            <a:lvl3pPr marL="1663957" indent="-257383">
              <a:buFont typeface="Wingdings" pitchFamily="2" charset="2"/>
              <a:buChar char="§"/>
              <a:defRPr lang="fr-FR" sz="2000" kern="1200" dirty="0" smtClean="0">
                <a:solidFill>
                  <a:srgbClr val="8B8178"/>
                </a:solidFill>
                <a:latin typeface="Lucida Sans Unicode" pitchFamily="34" charset="0"/>
                <a:ea typeface="+mn-ea"/>
                <a:cs typeface="Lucida Sans Unicode" pitchFamily="34" charset="0"/>
              </a:defRPr>
            </a:lvl3pPr>
            <a:lvl4pPr>
              <a:defRPr>
                <a:solidFill>
                  <a:srgbClr val="8B8178"/>
                </a:solidFill>
              </a:defRPr>
            </a:lvl4pPr>
            <a:lvl5pPr>
              <a:defRPr>
                <a:solidFill>
                  <a:srgbClr val="8B8178"/>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smtClean="0"/>
          </a:p>
        </p:txBody>
      </p:sp>
      <p:pic>
        <p:nvPicPr>
          <p:cNvPr id="5" name="Image 4" descr="angle.png"/>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 y="8779224"/>
            <a:ext cx="2482078" cy="986665"/>
          </a:xfrm>
          <a:prstGeom prst="rect">
            <a:avLst/>
          </a:prstGeom>
        </p:spPr>
      </p:pic>
      <p:sp>
        <p:nvSpPr>
          <p:cNvPr id="13" name="Espace réservé du numéro de diapositive 5"/>
          <p:cNvSpPr>
            <a:spLocks noGrp="1"/>
          </p:cNvSpPr>
          <p:nvPr>
            <p:ph type="sldNum" sz="quarter" idx="14"/>
          </p:nvPr>
        </p:nvSpPr>
        <p:spPr>
          <a:xfrm>
            <a:off x="6774" y="9150775"/>
            <a:ext cx="1171786" cy="519289"/>
          </a:xfrm>
        </p:spPr>
        <p:txBody>
          <a:bodyPr/>
          <a:lstStyle>
            <a:lvl1pPr>
              <a:defRPr/>
            </a:lvl1pPr>
          </a:lstStyle>
          <a:p>
            <a:pPr>
              <a:defRPr/>
            </a:pPr>
            <a:fld id="{9AC96FBA-2CAA-42AC-9598-5EC3B9014A49}" type="slidenum">
              <a:rPr lang="fr-FR"/>
              <a:pPr>
                <a:defRPr/>
              </a:pPr>
              <a:t>‹#›</a:t>
            </a:fld>
            <a:endParaRPr lang="fr-FR" dirty="0"/>
          </a:p>
        </p:txBody>
      </p:sp>
      <p:sp>
        <p:nvSpPr>
          <p:cNvPr id="16" name="Espace réservé du texte 15"/>
          <p:cNvSpPr>
            <a:spLocks noGrp="1"/>
          </p:cNvSpPr>
          <p:nvPr>
            <p:ph type="body" sz="quarter" idx="15" hasCustomPrompt="1"/>
          </p:nvPr>
        </p:nvSpPr>
        <p:spPr>
          <a:xfrm>
            <a:off x="993422" y="1463040"/>
            <a:ext cx="11108267" cy="433493"/>
          </a:xfrm>
        </p:spPr>
        <p:txBody>
          <a:bodyPr/>
          <a:lstStyle>
            <a:lvl1pPr marL="0" indent="0">
              <a:defRPr sz="2600">
                <a:solidFill>
                  <a:schemeClr val="accent1"/>
                </a:solidFill>
              </a:defRPr>
            </a:lvl1pPr>
          </a:lstStyle>
          <a:p>
            <a:pPr lvl="0"/>
            <a:r>
              <a:rPr lang="en-US" dirty="0" smtClean="0"/>
              <a:t>CLICK TO EDIT MASTER SUBTITLE STYLE</a:t>
            </a:r>
          </a:p>
        </p:txBody>
      </p:sp>
    </p:spTree>
    <p:extLst>
      <p:ext uri="{BB962C8B-B14F-4D97-AF65-F5344CB8AC3E}">
        <p14:creationId xmlns:p14="http://schemas.microsoft.com/office/powerpoint/2010/main" val="213483959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8" name="Image 7" descr="virgul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19" y="7664084"/>
            <a:ext cx="13004800" cy="2076910"/>
          </a:xfrm>
          <a:prstGeom prst="rect">
            <a:avLst/>
          </a:prstGeom>
        </p:spPr>
      </p:pic>
      <p:sp>
        <p:nvSpPr>
          <p:cNvPr id="3" name="Espace réservé du numéro de diapositive 2"/>
          <p:cNvSpPr>
            <a:spLocks noGrp="1"/>
          </p:cNvSpPr>
          <p:nvPr>
            <p:ph type="sldNum" sz="quarter" idx="10"/>
          </p:nvPr>
        </p:nvSpPr>
        <p:spPr>
          <a:xfrm>
            <a:off x="6774" y="9150775"/>
            <a:ext cx="1171786" cy="519289"/>
          </a:xfrm>
          <a:prstGeom prst="rect">
            <a:avLst/>
          </a:prstGeom>
        </p:spPr>
        <p:txBody>
          <a:bodyPr/>
          <a:lstStyle/>
          <a:p>
            <a:pPr>
              <a:defRPr/>
            </a:pPr>
            <a:fld id="{458F215E-E7C4-4F39-B3F3-E9A13D5B3FF9}" type="slidenum">
              <a:rPr lang="fr-FR" smtClean="0"/>
              <a:pPr>
                <a:defRPr/>
              </a:pPr>
              <a:t>‹#›</a:t>
            </a:fld>
            <a:endParaRPr lang="fr-FR" dirty="0"/>
          </a:p>
        </p:txBody>
      </p:sp>
      <p:pic>
        <p:nvPicPr>
          <p:cNvPr id="5" name="Image 7" descr="ALTRAN RGB.png"/>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1011184" y="9058205"/>
            <a:ext cx="1675271" cy="361244"/>
          </a:xfrm>
          <a:prstGeom prst="rect">
            <a:avLst/>
          </a:prstGeom>
          <a:noFill/>
          <a:ln w="9525">
            <a:noFill/>
            <a:miter lim="800000"/>
            <a:headEnd/>
            <a:tailEnd/>
          </a:ln>
        </p:spPr>
      </p:pic>
      <p:sp>
        <p:nvSpPr>
          <p:cNvPr id="6" name="Titre 5"/>
          <p:cNvSpPr>
            <a:spLocks noGrp="1"/>
          </p:cNvSpPr>
          <p:nvPr>
            <p:ph type="ctrTitle"/>
          </p:nvPr>
        </p:nvSpPr>
        <p:spPr>
          <a:xfrm>
            <a:off x="608678" y="1726291"/>
            <a:ext cx="11054080" cy="1043955"/>
          </a:xfrm>
          <a:prstGeom prst="rect">
            <a:avLst/>
          </a:prstGeom>
        </p:spPr>
        <p:txBody>
          <a:bodyPr/>
          <a:lstStyle>
            <a:lvl1pPr algn="r">
              <a:buNone/>
              <a:defRPr lang="fr-FR" sz="4600" kern="1200" dirty="0">
                <a:solidFill>
                  <a:schemeClr val="tx2"/>
                </a:solidFill>
                <a:latin typeface="Lucida Bright"/>
                <a:ea typeface="+mj-ea"/>
                <a:cs typeface="Lucida Bright"/>
              </a:defRPr>
            </a:lvl1pPr>
          </a:lstStyle>
          <a:p>
            <a:r>
              <a:rPr lang="en-US" smtClean="0"/>
              <a:t>Click to edit Master title style</a:t>
            </a:r>
            <a:endParaRPr lang="fr-FR" dirty="0"/>
          </a:p>
        </p:txBody>
      </p:sp>
      <p:sp>
        <p:nvSpPr>
          <p:cNvPr id="7" name="Espace réservé du texte 6"/>
          <p:cNvSpPr>
            <a:spLocks noGrp="1"/>
          </p:cNvSpPr>
          <p:nvPr>
            <p:ph type="body" sz="quarter" idx="11" hasCustomPrompt="1"/>
          </p:nvPr>
        </p:nvSpPr>
        <p:spPr>
          <a:xfrm>
            <a:off x="1779007" y="2456925"/>
            <a:ext cx="9886320" cy="1873956"/>
          </a:xfrm>
          <a:prstGeom prst="rect">
            <a:avLst/>
          </a:prstGeom>
        </p:spPr>
        <p:txBody>
          <a:bodyPr/>
          <a:lstStyle>
            <a:lvl1pPr algn="r">
              <a:lnSpc>
                <a:spcPct val="120000"/>
              </a:lnSpc>
              <a:buNone/>
              <a:defRPr lang="fr-FR" sz="2600" kern="1200" dirty="0">
                <a:solidFill>
                  <a:schemeClr val="accent6"/>
                </a:solidFill>
                <a:latin typeface="Lucida Sans Unicode" pitchFamily="34" charset="0"/>
                <a:ea typeface="+mn-ea"/>
                <a:cs typeface="Lucida Sans Unicode" pitchFamily="34" charset="0"/>
              </a:defRPr>
            </a:lvl1pPr>
          </a:lstStyle>
          <a:p>
            <a:r>
              <a:rPr lang="fr-FR" dirty="0" err="1" smtClean="0"/>
              <a:t>Subtitle</a:t>
            </a:r>
            <a:r>
              <a:rPr lang="fr-FR" dirty="0" smtClean="0"/>
              <a:t> in one line </a:t>
            </a:r>
            <a:r>
              <a:rPr lang="fr-FR" dirty="0" err="1" smtClean="0"/>
              <a:t>lucida</a:t>
            </a:r>
            <a:r>
              <a:rPr lang="fr-FR" dirty="0" smtClean="0"/>
              <a:t> sans 18 pts</a:t>
            </a:r>
          </a:p>
          <a:p>
            <a:r>
              <a:rPr lang="fr-FR" dirty="0" smtClean="0"/>
              <a:t>Date </a:t>
            </a:r>
            <a:r>
              <a:rPr lang="fr-FR" dirty="0" err="1" smtClean="0"/>
              <a:t>lucida</a:t>
            </a:r>
            <a:r>
              <a:rPr lang="fr-FR" dirty="0" smtClean="0"/>
              <a:t> sans 13 pts</a:t>
            </a:r>
          </a:p>
          <a:p>
            <a:endParaRPr lang="fr-FR"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7" name="Image 6" descr="virgul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19" y="7664084"/>
            <a:ext cx="13004800" cy="2076910"/>
          </a:xfrm>
          <a:prstGeom prst="rect">
            <a:avLst/>
          </a:prstGeom>
        </p:spPr>
      </p:pic>
      <p:sp>
        <p:nvSpPr>
          <p:cNvPr id="3" name="Espace réservé du numéro de diapositive 2"/>
          <p:cNvSpPr>
            <a:spLocks noGrp="1"/>
          </p:cNvSpPr>
          <p:nvPr>
            <p:ph type="sldNum" sz="quarter" idx="10"/>
          </p:nvPr>
        </p:nvSpPr>
        <p:spPr>
          <a:xfrm>
            <a:off x="6774" y="9150775"/>
            <a:ext cx="1171786" cy="519289"/>
          </a:xfrm>
          <a:prstGeom prst="rect">
            <a:avLst/>
          </a:prstGeom>
        </p:spPr>
        <p:txBody>
          <a:bodyPr/>
          <a:lstStyle/>
          <a:p>
            <a:pPr>
              <a:defRPr/>
            </a:pPr>
            <a:fld id="{458F215E-E7C4-4F39-B3F3-E9A13D5B3FF9}" type="slidenum">
              <a:rPr lang="fr-FR" smtClean="0"/>
              <a:pPr>
                <a:defRPr/>
              </a:pPr>
              <a:t>‹#›</a:t>
            </a:fld>
            <a:endParaRPr lang="fr-FR" dirty="0"/>
          </a:p>
        </p:txBody>
      </p:sp>
      <p:pic>
        <p:nvPicPr>
          <p:cNvPr id="5" name="Image 7" descr="ALTRAN RGB.png"/>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1011184" y="9058205"/>
            <a:ext cx="1675271" cy="361244"/>
          </a:xfrm>
          <a:prstGeom prst="rect">
            <a:avLst/>
          </a:prstGeom>
          <a:noFill/>
          <a:ln w="9525">
            <a:noFill/>
            <a:miter lim="800000"/>
            <a:headEnd/>
            <a:tailEnd/>
          </a:ln>
        </p:spPr>
      </p:pic>
      <p:sp>
        <p:nvSpPr>
          <p:cNvPr id="6" name="Titre 1"/>
          <p:cNvSpPr>
            <a:spLocks noGrp="1"/>
          </p:cNvSpPr>
          <p:nvPr>
            <p:ph type="ctrTitle" hasCustomPrompt="1"/>
          </p:nvPr>
        </p:nvSpPr>
        <p:spPr>
          <a:xfrm>
            <a:off x="707246" y="1536000"/>
            <a:ext cx="11124636" cy="1653328"/>
          </a:xfrm>
          <a:prstGeom prst="rect">
            <a:avLst/>
          </a:prstGeom>
        </p:spPr>
        <p:txBody>
          <a:bodyPr anchor="b"/>
          <a:lstStyle>
            <a:lvl1pPr>
              <a:buNone/>
              <a:defRPr sz="4600">
                <a:solidFill>
                  <a:srgbClr val="5C7F92"/>
                </a:solidFill>
              </a:defRPr>
            </a:lvl1pPr>
          </a:lstStyle>
          <a:p>
            <a:r>
              <a:rPr lang="en-US" dirty="0" smtClean="0"/>
              <a:t>Click to edit Master title style</a:t>
            </a:r>
            <a:endParaRPr lang="fr-FR" dirty="0"/>
          </a:p>
        </p:txBody>
      </p:sp>
      <p:sp>
        <p:nvSpPr>
          <p:cNvPr id="8" name="Sous-titre 2"/>
          <p:cNvSpPr>
            <a:spLocks noGrp="1"/>
          </p:cNvSpPr>
          <p:nvPr>
            <p:ph type="subTitle" idx="1" hasCustomPrompt="1"/>
          </p:nvPr>
        </p:nvSpPr>
        <p:spPr>
          <a:xfrm>
            <a:off x="2173070" y="3430400"/>
            <a:ext cx="9687034" cy="3843044"/>
          </a:xfrm>
          <a:prstGeom prst="rect">
            <a:avLst/>
          </a:prstGeom>
        </p:spPr>
        <p:txBody>
          <a:bodyPr/>
          <a:lstStyle>
            <a:lvl1pPr marL="487672" indent="-487672" algn="l">
              <a:lnSpc>
                <a:spcPct val="120000"/>
              </a:lnSpc>
              <a:buFont typeface="+mj-lt"/>
              <a:buAutoNum type="alphaUcPeriod"/>
              <a:defRPr sz="2600">
                <a:solidFill>
                  <a:srgbClr val="3095B4"/>
                </a:solidFill>
                <a:latin typeface="+mj-lt"/>
              </a:defRPr>
            </a:lvl1pPr>
            <a:lvl2pPr marL="381559" indent="0" algn="l">
              <a:lnSpc>
                <a:spcPct val="100000"/>
              </a:lnSpc>
              <a:buNone/>
              <a:defRPr sz="2000">
                <a:solidFill>
                  <a:srgbClr val="595959"/>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pPr lvl="0"/>
            <a:r>
              <a:rPr lang="en-US" dirty="0" smtClean="0"/>
              <a:t>Click to edit Master subtitle style</a:t>
            </a:r>
            <a:endParaRPr lang="fr-FR" dirty="0"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pic>
        <p:nvPicPr>
          <p:cNvPr id="7" name="Image 6" descr="virgul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19" y="7664084"/>
            <a:ext cx="13004800" cy="2076910"/>
          </a:xfrm>
          <a:prstGeom prst="rect">
            <a:avLst/>
          </a:prstGeom>
        </p:spPr>
      </p:pic>
      <p:sp>
        <p:nvSpPr>
          <p:cNvPr id="3" name="Espace réservé du numéro de diapositive 2"/>
          <p:cNvSpPr>
            <a:spLocks noGrp="1"/>
          </p:cNvSpPr>
          <p:nvPr>
            <p:ph type="sldNum" sz="quarter" idx="10"/>
          </p:nvPr>
        </p:nvSpPr>
        <p:spPr>
          <a:xfrm>
            <a:off x="6774" y="9150775"/>
            <a:ext cx="1171786" cy="519289"/>
          </a:xfrm>
          <a:prstGeom prst="rect">
            <a:avLst/>
          </a:prstGeom>
        </p:spPr>
        <p:txBody>
          <a:bodyPr/>
          <a:lstStyle/>
          <a:p>
            <a:pPr>
              <a:defRPr/>
            </a:pPr>
            <a:fld id="{458F215E-E7C4-4F39-B3F3-E9A13D5B3FF9}" type="slidenum">
              <a:rPr lang="fr-FR" smtClean="0"/>
              <a:pPr>
                <a:defRPr/>
              </a:pPr>
              <a:t>‹#›</a:t>
            </a:fld>
            <a:endParaRPr lang="fr-FR" dirty="0"/>
          </a:p>
        </p:txBody>
      </p:sp>
      <p:pic>
        <p:nvPicPr>
          <p:cNvPr id="5" name="Image 7" descr="ALTRAN RGB.png"/>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1011184" y="9058205"/>
            <a:ext cx="1675271" cy="361244"/>
          </a:xfrm>
          <a:prstGeom prst="rect">
            <a:avLst/>
          </a:prstGeom>
          <a:noFill/>
          <a:ln w="9525">
            <a:noFill/>
            <a:miter lim="800000"/>
            <a:headEnd/>
            <a:tailEnd/>
          </a:ln>
        </p:spPr>
      </p:pic>
      <p:sp>
        <p:nvSpPr>
          <p:cNvPr id="6" name="Titre 1"/>
          <p:cNvSpPr>
            <a:spLocks noGrp="1"/>
          </p:cNvSpPr>
          <p:nvPr>
            <p:ph type="title"/>
          </p:nvPr>
        </p:nvSpPr>
        <p:spPr>
          <a:xfrm>
            <a:off x="1426916" y="2711592"/>
            <a:ext cx="10927644" cy="1625600"/>
          </a:xfrm>
          <a:prstGeom prst="rect">
            <a:avLst/>
          </a:prstGeom>
        </p:spPr>
        <p:txBody>
          <a:bodyPr/>
          <a:lstStyle>
            <a:lvl1pPr marL="0" indent="0">
              <a:buNone/>
              <a:defRPr sz="4600">
                <a:solidFill>
                  <a:schemeClr val="accent6"/>
                </a:solidFill>
              </a:defRPr>
            </a:lvl1pPr>
          </a:lstStyle>
          <a:p>
            <a:r>
              <a:rPr lang="en-US" smtClean="0"/>
              <a:t>Click to edit Master title style</a:t>
            </a:r>
            <a:endParaRPr lang="fr-F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_Empty">
    <p:spTree>
      <p:nvGrpSpPr>
        <p:cNvPr id="1" name=""/>
        <p:cNvGrpSpPr/>
        <p:nvPr/>
      </p:nvGrpSpPr>
      <p:grpSpPr>
        <a:xfrm>
          <a:off x="0" y="0"/>
          <a:ext cx="0" cy="0"/>
          <a:chOff x="0" y="0"/>
          <a:chExt cx="0" cy="0"/>
        </a:xfrm>
      </p:grpSpPr>
      <p:pic>
        <p:nvPicPr>
          <p:cNvPr id="6" name="Image 5" descr="virgul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19" y="7664084"/>
            <a:ext cx="13004800" cy="2076910"/>
          </a:xfrm>
          <a:prstGeom prst="rect">
            <a:avLst/>
          </a:prstGeom>
        </p:spPr>
      </p:pic>
      <p:sp>
        <p:nvSpPr>
          <p:cNvPr id="3" name="Espace réservé du numéro de diapositive 2"/>
          <p:cNvSpPr>
            <a:spLocks noGrp="1"/>
          </p:cNvSpPr>
          <p:nvPr>
            <p:ph type="sldNum" sz="quarter" idx="10"/>
          </p:nvPr>
        </p:nvSpPr>
        <p:spPr>
          <a:xfrm>
            <a:off x="6774" y="9150775"/>
            <a:ext cx="1171786" cy="519289"/>
          </a:xfrm>
          <a:prstGeom prst="rect">
            <a:avLst/>
          </a:prstGeom>
        </p:spPr>
        <p:txBody>
          <a:bodyPr/>
          <a:lstStyle/>
          <a:p>
            <a:pPr>
              <a:defRPr/>
            </a:pPr>
            <a:fld id="{458F215E-E7C4-4F39-B3F3-E9A13D5B3FF9}" type="slidenum">
              <a:rPr lang="fr-FR" smtClean="0"/>
              <a:pPr>
                <a:defRPr/>
              </a:pPr>
              <a:t>‹#›</a:t>
            </a:fld>
            <a:endParaRPr lang="fr-FR" dirty="0"/>
          </a:p>
        </p:txBody>
      </p:sp>
      <p:pic>
        <p:nvPicPr>
          <p:cNvPr id="5" name="Image 7" descr="ALTRAN RGB.png"/>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1011184" y="9058205"/>
            <a:ext cx="1675271" cy="361244"/>
          </a:xfrm>
          <a:prstGeom prst="rect">
            <a:avLst/>
          </a:prstGeom>
          <a:noFill/>
          <a:ln w="9525">
            <a:noFill/>
            <a:miter lim="800000"/>
            <a:headEnd/>
            <a:tailEnd/>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7" name="Image 6" descr="virgul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19" y="7664084"/>
            <a:ext cx="13004800" cy="2076910"/>
          </a:xfrm>
          <a:prstGeom prst="rect">
            <a:avLst/>
          </a:prstGeom>
        </p:spPr>
      </p:pic>
      <p:sp>
        <p:nvSpPr>
          <p:cNvPr id="3" name="Espace réservé du numéro de diapositive 2"/>
          <p:cNvSpPr>
            <a:spLocks noGrp="1"/>
          </p:cNvSpPr>
          <p:nvPr>
            <p:ph type="sldNum" sz="quarter" idx="10"/>
          </p:nvPr>
        </p:nvSpPr>
        <p:spPr>
          <a:xfrm>
            <a:off x="6774" y="9150775"/>
            <a:ext cx="1171786" cy="519289"/>
          </a:xfrm>
          <a:prstGeom prst="rect">
            <a:avLst/>
          </a:prstGeom>
        </p:spPr>
        <p:txBody>
          <a:bodyPr/>
          <a:lstStyle/>
          <a:p>
            <a:pPr>
              <a:defRPr/>
            </a:pPr>
            <a:fld id="{458F215E-E7C4-4F39-B3F3-E9A13D5B3FF9}" type="slidenum">
              <a:rPr lang="fr-FR" smtClean="0"/>
              <a:pPr>
                <a:defRPr/>
              </a:pPr>
              <a:t>‹#›</a:t>
            </a:fld>
            <a:endParaRPr lang="fr-FR" dirty="0"/>
          </a:p>
        </p:txBody>
      </p:sp>
      <p:pic>
        <p:nvPicPr>
          <p:cNvPr id="5" name="Image 7" descr="ALTRAN RGB.png"/>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1011184" y="9058205"/>
            <a:ext cx="1675271" cy="361244"/>
          </a:xfrm>
          <a:prstGeom prst="rect">
            <a:avLst/>
          </a:prstGeom>
          <a:noFill/>
          <a:ln w="9525">
            <a:noFill/>
            <a:miter lim="800000"/>
            <a:headEnd/>
            <a:tailEnd/>
          </a:ln>
        </p:spPr>
      </p:pic>
      <p:pic>
        <p:nvPicPr>
          <p:cNvPr id="6" name="Picture 2" descr="D:\Lea\3 - Branding\DIRECT\GRAPHIC ELEMENTS\Prism_Innovation_Makers\Innovation makers block (more than 50%) [RVB] [Comp].png"/>
          <p:cNvPicPr>
            <a:picLocks noChangeAspect="1" noChangeArrowheads="1"/>
          </p:cNvPicPr>
          <p:nvPr userDrawn="1"/>
        </p:nvPicPr>
        <p:blipFill>
          <a:blip r:embed="rId4"/>
          <a:srcRect/>
          <a:stretch>
            <a:fillRect/>
          </a:stretch>
        </p:blipFill>
        <p:spPr bwMode="auto">
          <a:xfrm>
            <a:off x="2065868" y="2370667"/>
            <a:ext cx="8674382" cy="4192694"/>
          </a:xfrm>
          <a:prstGeom prst="rect">
            <a:avLst/>
          </a:prstGeom>
          <a:noFill/>
          <a:ln w="9525">
            <a:noFill/>
            <a:miter lim="800000"/>
            <a:headEnd/>
            <a:tailEnd/>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Ref idx="1001">
        <a:schemeClr val="bg1"/>
      </p:bgRef>
    </p:bg>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US" smtClean="0"/>
              <a:t>Click to edit Master title style</a:t>
            </a:r>
            <a:endParaRPr lang="fr-FR"/>
          </a:p>
        </p:txBody>
      </p:sp>
      <p:sp>
        <p:nvSpPr>
          <p:cNvPr id="5" name="Espace réservé du numéro de diapositive 4"/>
          <p:cNvSpPr>
            <a:spLocks noGrp="1"/>
          </p:cNvSpPr>
          <p:nvPr>
            <p:ph type="sldNum" sz="quarter" idx="10"/>
          </p:nvPr>
        </p:nvSpPr>
        <p:spPr/>
        <p:txBody>
          <a:bodyPr/>
          <a:lstStyle/>
          <a:p>
            <a:pPr>
              <a:defRPr/>
            </a:pPr>
            <a:fld id="{458F215E-E7C4-4F39-B3F3-E9A13D5B3FF9}" type="slidenum">
              <a:rPr lang="fr-FR" smtClean="0"/>
              <a:pPr>
                <a:defRPr/>
              </a:pPr>
              <a:t>‹#›</a:t>
            </a:fld>
            <a:endParaRPr lang="fr-FR" dirty="0"/>
          </a:p>
        </p:txBody>
      </p:sp>
    </p:spTree>
    <p:extLst>
      <p:ext uri="{BB962C8B-B14F-4D97-AF65-F5344CB8AC3E}">
        <p14:creationId xmlns:p14="http://schemas.microsoft.com/office/powerpoint/2010/main" val="3055423016"/>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Engineering Function Standard">
    <p:bg>
      <p:bgRef idx="1001">
        <a:schemeClr val="bg1"/>
      </p:bgRef>
    </p:bg>
    <p:spTree>
      <p:nvGrpSpPr>
        <p:cNvPr id="1" name=""/>
        <p:cNvGrpSpPr/>
        <p:nvPr/>
      </p:nvGrpSpPr>
      <p:grpSpPr>
        <a:xfrm>
          <a:off x="0" y="0"/>
          <a:ext cx="0" cy="0"/>
          <a:chOff x="0" y="0"/>
          <a:chExt cx="0" cy="0"/>
        </a:xfrm>
      </p:grpSpPr>
      <p:sp>
        <p:nvSpPr>
          <p:cNvPr id="12" name="Espace réservé du texte 4"/>
          <p:cNvSpPr>
            <a:spLocks noGrp="1"/>
          </p:cNvSpPr>
          <p:nvPr>
            <p:ph type="body" sz="quarter" idx="13"/>
          </p:nvPr>
        </p:nvSpPr>
        <p:spPr>
          <a:xfrm>
            <a:off x="987187" y="2257778"/>
            <a:ext cx="10954738" cy="6325390"/>
          </a:xfrm>
        </p:spPr>
        <p:txBody>
          <a:bodyPr/>
          <a:lstStyle>
            <a:lvl1pPr marL="0" indent="0">
              <a:defRPr>
                <a:solidFill>
                  <a:schemeClr val="tx1"/>
                </a:solidFill>
                <a:latin typeface="Lucida Sans Unicode" pitchFamily="34" charset="0"/>
                <a:cs typeface="Lucida Sans Unicode" pitchFamily="34" charset="0"/>
              </a:defRPr>
            </a:lvl1pPr>
            <a:lvl2pPr marL="377044" indent="0">
              <a:buNone/>
              <a:defRPr lang="fr-FR" sz="2000" kern="1200" dirty="0" smtClean="0">
                <a:solidFill>
                  <a:srgbClr val="8B8178"/>
                </a:solidFill>
                <a:latin typeface="Lucida Sans Unicode" pitchFamily="34" charset="0"/>
                <a:ea typeface="+mn-ea"/>
                <a:cs typeface="Lucida Sans Unicode" pitchFamily="34" charset="0"/>
              </a:defRPr>
            </a:lvl2pPr>
            <a:lvl3pPr marL="1663957" indent="-257383">
              <a:buFont typeface="Wingdings" pitchFamily="2" charset="2"/>
              <a:buChar char="§"/>
              <a:defRPr lang="fr-FR" sz="2300" kern="1200" dirty="0" smtClean="0">
                <a:solidFill>
                  <a:srgbClr val="8B8178"/>
                </a:solidFill>
                <a:latin typeface="Lucida Sans Unicode" pitchFamily="34" charset="0"/>
                <a:ea typeface="+mn-ea"/>
                <a:cs typeface="Lucida Sans Unicode" pitchFamily="34" charset="0"/>
              </a:defRPr>
            </a:lvl3pPr>
            <a:lvl4pPr>
              <a:defRPr>
                <a:solidFill>
                  <a:srgbClr val="8B8178"/>
                </a:solidFill>
              </a:defRPr>
            </a:lvl4pPr>
            <a:lvl5pPr>
              <a:defRPr>
                <a:solidFill>
                  <a:srgbClr val="8B8178"/>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pic>
        <p:nvPicPr>
          <p:cNvPr id="5" name="Image 4" descr="angle.png"/>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 y="8779224"/>
            <a:ext cx="2482078" cy="986665"/>
          </a:xfrm>
          <a:prstGeom prst="rect">
            <a:avLst/>
          </a:prstGeom>
        </p:spPr>
      </p:pic>
      <p:sp>
        <p:nvSpPr>
          <p:cNvPr id="13" name="Espace réservé du numéro de diapositive 5"/>
          <p:cNvSpPr>
            <a:spLocks noGrp="1"/>
          </p:cNvSpPr>
          <p:nvPr>
            <p:ph type="sldNum" sz="quarter" idx="14"/>
          </p:nvPr>
        </p:nvSpPr>
        <p:spPr>
          <a:xfrm>
            <a:off x="-1588099" y="9012910"/>
            <a:ext cx="1171786" cy="519289"/>
          </a:xfrm>
          <a:prstGeom prst="rect">
            <a:avLst/>
          </a:prstGeom>
        </p:spPr>
        <p:txBody>
          <a:bodyPr/>
          <a:lstStyle>
            <a:lvl1pPr>
              <a:defRPr/>
            </a:lvl1pPr>
          </a:lstStyle>
          <a:p>
            <a:pPr>
              <a:defRPr/>
            </a:pPr>
            <a:fld id="{9AC96FBA-2CAA-42AC-9598-5EC3B9014A49}" type="slidenum">
              <a:rPr lang="fr-FR">
                <a:solidFill>
                  <a:prstClr val="white"/>
                </a:solidFill>
              </a:rPr>
              <a:pPr>
                <a:defRPr/>
              </a:pPr>
              <a:t>‹#›</a:t>
            </a:fld>
            <a:endParaRPr lang="fr-FR" dirty="0">
              <a:solidFill>
                <a:prstClr val="white"/>
              </a:solidFill>
            </a:endParaRPr>
          </a:p>
        </p:txBody>
      </p:sp>
      <p:cxnSp>
        <p:nvCxnSpPr>
          <p:cNvPr id="7" name="Straight Connector 6"/>
          <p:cNvCxnSpPr/>
          <p:nvPr userDrawn="1"/>
        </p:nvCxnSpPr>
        <p:spPr>
          <a:xfrm>
            <a:off x="0" y="1214015"/>
            <a:ext cx="13004800"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972186" y="2363"/>
            <a:ext cx="10620410" cy="1211652"/>
          </a:xfrm>
        </p:spPr>
        <p:txBody>
          <a:bodyPr/>
          <a:lstStyle>
            <a:lvl1pPr marL="377044" indent="-377044">
              <a:buFontTx/>
              <a:buNone/>
              <a:defRPr lang="en-GB" sz="3100" b="1" kern="1200" spc="356" baseline="0" dirty="0" smtClean="0">
                <a:solidFill>
                  <a:srgbClr val="3095B5"/>
                </a:solidFill>
                <a:effectLst/>
                <a:latin typeface="Lucida Bright" panose="02040602050505020304" pitchFamily="18" charset="0"/>
                <a:ea typeface="Times New Roman"/>
                <a:cs typeface="Lucida Sans Unicode"/>
              </a:defRPr>
            </a:lvl1pPr>
          </a:lstStyle>
          <a:p>
            <a:pPr marL="0" lvl="0" indent="0" algn="l" defTabSz="650230" rtl="0" fontAlgn="base">
              <a:lnSpc>
                <a:spcPct val="120000"/>
              </a:lnSpc>
              <a:spcBef>
                <a:spcPct val="20000"/>
              </a:spcBef>
              <a:spcAft>
                <a:spcPct val="0"/>
              </a:spcAft>
              <a:buFont typeface="+mj-lt"/>
              <a:buNone/>
            </a:pPr>
            <a:r>
              <a:rPr lang="en-US" dirty="0" smtClean="0"/>
              <a:t>New standard title</a:t>
            </a:r>
            <a:endParaRPr lang="en-GB" dirty="0"/>
          </a:p>
        </p:txBody>
      </p:sp>
    </p:spTree>
    <p:extLst>
      <p:ext uri="{BB962C8B-B14F-4D97-AF65-F5344CB8AC3E}">
        <p14:creationId xmlns:p14="http://schemas.microsoft.com/office/powerpoint/2010/main" val="24321758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987402" y="1034240"/>
            <a:ext cx="11090204" cy="840394"/>
          </a:xfrm>
        </p:spPr>
        <p:txBody>
          <a:bodyPr>
            <a:normAutofit/>
          </a:bodyPr>
          <a:lstStyle>
            <a:lvl1pPr marL="377044" indent="-377044" algn="l">
              <a:lnSpc>
                <a:spcPct val="120000"/>
              </a:lnSpc>
              <a:buFont typeface="+mj-lt"/>
              <a:buAutoNum type="arabicPeriod"/>
              <a:defRPr sz="2600">
                <a:solidFill>
                  <a:srgbClr val="3095B4"/>
                </a:solidFill>
                <a:latin typeface="Lucida Bright"/>
                <a:cs typeface="Lucida Bright"/>
              </a:defRPr>
            </a:lvl1pPr>
            <a:lvl2pPr marL="377044" indent="0" algn="l">
              <a:lnSpc>
                <a:spcPct val="100000"/>
              </a:lnSpc>
              <a:buNone/>
              <a:defRPr sz="2000">
                <a:solidFill>
                  <a:srgbClr val="737C82"/>
                </a:solidFill>
                <a:latin typeface="Lucida Sans"/>
                <a:cs typeface="Lucida Sans"/>
              </a:defRPr>
            </a:lvl2pPr>
            <a:lvl3pPr marL="377044" indent="0" algn="l">
              <a:lnSpc>
                <a:spcPct val="120000"/>
              </a:lnSpc>
              <a:buNone/>
              <a:defRPr sz="1400">
                <a:solidFill>
                  <a:srgbClr val="737C82"/>
                </a:solidFill>
                <a:latin typeface="Lucida Sans"/>
                <a:cs typeface="Lucida Sans"/>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pPr lvl="0"/>
            <a:r>
              <a:rPr lang="en-US" dirty="0" smtClean="0"/>
              <a:t>Click to edit Master subtitle style</a:t>
            </a:r>
            <a:endParaRPr lang="fr-FR" dirty="0" smtClean="0"/>
          </a:p>
        </p:txBody>
      </p:sp>
      <p:sp>
        <p:nvSpPr>
          <p:cNvPr id="5" name="Espace réservé du texte 4"/>
          <p:cNvSpPr>
            <a:spLocks noGrp="1"/>
          </p:cNvSpPr>
          <p:nvPr>
            <p:ph type="body" sz="quarter" idx="13"/>
          </p:nvPr>
        </p:nvSpPr>
        <p:spPr>
          <a:xfrm>
            <a:off x="987187" y="1935360"/>
            <a:ext cx="10954738" cy="6647808"/>
          </a:xfrm>
        </p:spPr>
        <p:txBody>
          <a:bodyPr/>
          <a:lstStyle>
            <a:lvl1pPr>
              <a:defRPr>
                <a:latin typeface="Lucida Sans Unicode" pitchFamily="34" charset="0"/>
                <a:cs typeface="Lucida Sans Unicode" pitchFamily="34" charset="0"/>
              </a:defRPr>
            </a:lvl1pPr>
            <a:lvl2pPr marL="377044" indent="0">
              <a:buNone/>
              <a:defRPr lang="fr-FR" sz="2000" kern="1200" dirty="0" smtClean="0">
                <a:solidFill>
                  <a:srgbClr val="595959"/>
                </a:solidFill>
                <a:latin typeface="Lucida Sans Unicode" pitchFamily="34" charset="0"/>
                <a:ea typeface="+mn-ea"/>
                <a:cs typeface="Lucida Sans Unicode" pitchFamily="34" charset="0"/>
              </a:defRPr>
            </a:lvl2pPr>
            <a:lvl3pPr marL="1663957" indent="-257383">
              <a:buFont typeface="Wingdings" pitchFamily="2" charset="2"/>
              <a:buChar char="§"/>
              <a:defRPr lang="fr-FR" sz="2300" kern="1200" dirty="0" smtClean="0">
                <a:solidFill>
                  <a:srgbClr val="595959"/>
                </a:solidFill>
                <a:latin typeface="Lucida Sans Unicode" pitchFamily="34" charset="0"/>
                <a:ea typeface="+mn-ea"/>
                <a:cs typeface="Lucida Sans Unicode" pitchFamily="34" charset="0"/>
              </a:defRPr>
            </a:lvl3pPr>
            <a:lvl4pPr>
              <a:defRPr/>
            </a:lvl4pPr>
            <a:lvl5pPr>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Tree>
    <p:extLst>
      <p:ext uri="{BB962C8B-B14F-4D97-AF65-F5344CB8AC3E}">
        <p14:creationId xmlns:p14="http://schemas.microsoft.com/office/powerpoint/2010/main" val="32575243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718300"/>
            <a:ext cx="10464800" cy="1422400"/>
          </a:xfrm>
          <a:prstGeom prst="rect">
            <a:avLst/>
          </a:prstGeom>
        </p:spPr>
        <p:txBody>
          <a:bodyPr anchor="b"/>
          <a:lstStyle>
            <a:lvl1pPr>
              <a:defRPr sz="8000">
                <a:solidFill>
                  <a:srgbClr val="000000"/>
                </a:solidFill>
              </a:defRPr>
            </a:lvl1pPr>
          </a:lstStyle>
          <a:p>
            <a:r>
              <a:t>Title Text</a:t>
            </a:r>
          </a:p>
        </p:txBody>
      </p:sp>
      <p:sp>
        <p:nvSpPr>
          <p:cNvPr id="22" name="Shape 22"/>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6311798" y="9245600"/>
            <a:ext cx="368504" cy="381000"/>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987402" y="1034240"/>
            <a:ext cx="11090204" cy="840394"/>
          </a:xfrm>
        </p:spPr>
        <p:txBody>
          <a:bodyPr>
            <a:normAutofit/>
          </a:bodyPr>
          <a:lstStyle>
            <a:lvl1pPr marL="377044" indent="-377044" algn="l">
              <a:lnSpc>
                <a:spcPct val="120000"/>
              </a:lnSpc>
              <a:buFont typeface="+mj-lt"/>
              <a:buAutoNum type="arabicPeriod"/>
              <a:defRPr sz="2600">
                <a:solidFill>
                  <a:srgbClr val="3095B4"/>
                </a:solidFill>
                <a:latin typeface="Lucida Bright"/>
                <a:cs typeface="Lucida Bright"/>
              </a:defRPr>
            </a:lvl1pPr>
            <a:lvl2pPr marL="377044" indent="0" algn="l">
              <a:lnSpc>
                <a:spcPct val="100000"/>
              </a:lnSpc>
              <a:buNone/>
              <a:defRPr sz="2000">
                <a:solidFill>
                  <a:srgbClr val="737C82"/>
                </a:solidFill>
                <a:latin typeface="Lucida Sans"/>
                <a:cs typeface="Lucida Sans"/>
              </a:defRPr>
            </a:lvl2pPr>
            <a:lvl3pPr marL="377044" indent="0" algn="l">
              <a:lnSpc>
                <a:spcPct val="120000"/>
              </a:lnSpc>
              <a:buNone/>
              <a:defRPr sz="1400">
                <a:solidFill>
                  <a:srgbClr val="737C82"/>
                </a:solidFill>
                <a:latin typeface="Lucida Sans"/>
                <a:cs typeface="Lucida Sans"/>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pPr lvl="0"/>
            <a:r>
              <a:rPr lang="en-US" dirty="0" smtClean="0"/>
              <a:t>Click to edit Master subtitle style</a:t>
            </a:r>
            <a:endParaRPr lang="fr-FR" dirty="0" smtClean="0"/>
          </a:p>
        </p:txBody>
      </p:sp>
      <p:sp>
        <p:nvSpPr>
          <p:cNvPr id="5" name="Espace réservé du texte 4"/>
          <p:cNvSpPr>
            <a:spLocks noGrp="1"/>
          </p:cNvSpPr>
          <p:nvPr>
            <p:ph type="body" sz="quarter" idx="13"/>
          </p:nvPr>
        </p:nvSpPr>
        <p:spPr>
          <a:xfrm>
            <a:off x="987187" y="1935360"/>
            <a:ext cx="10954738" cy="6647808"/>
          </a:xfrm>
        </p:spPr>
        <p:txBody>
          <a:bodyPr/>
          <a:lstStyle>
            <a:lvl1pPr>
              <a:defRPr>
                <a:latin typeface="Lucida Sans Unicode" pitchFamily="34" charset="0"/>
                <a:cs typeface="Lucida Sans Unicode" pitchFamily="34" charset="0"/>
              </a:defRPr>
            </a:lvl1pPr>
            <a:lvl2pPr marL="377044" indent="0">
              <a:buNone/>
              <a:defRPr lang="fr-FR" sz="2000" kern="1200" dirty="0" smtClean="0">
                <a:solidFill>
                  <a:srgbClr val="595959"/>
                </a:solidFill>
                <a:latin typeface="Lucida Sans Unicode" pitchFamily="34" charset="0"/>
                <a:ea typeface="+mn-ea"/>
                <a:cs typeface="Lucida Sans Unicode" pitchFamily="34" charset="0"/>
              </a:defRPr>
            </a:lvl2pPr>
            <a:lvl3pPr marL="1663957" indent="-257383">
              <a:buFont typeface="Wingdings" pitchFamily="2" charset="2"/>
              <a:buChar char="§"/>
              <a:defRPr lang="fr-FR" sz="2300" kern="1200" dirty="0" smtClean="0">
                <a:solidFill>
                  <a:srgbClr val="595959"/>
                </a:solidFill>
                <a:latin typeface="Lucida Sans Unicode" pitchFamily="34" charset="0"/>
                <a:ea typeface="+mn-ea"/>
                <a:cs typeface="Lucida Sans Unicode" pitchFamily="34" charset="0"/>
              </a:defRPr>
            </a:lvl3pPr>
            <a:lvl4pPr>
              <a:defRPr/>
            </a:lvl4pPr>
            <a:lvl5pPr>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Tree>
    <p:extLst>
      <p:ext uri="{BB962C8B-B14F-4D97-AF65-F5344CB8AC3E}">
        <p14:creationId xmlns:p14="http://schemas.microsoft.com/office/powerpoint/2010/main" val="13357171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987402" y="1034240"/>
            <a:ext cx="11090204" cy="840394"/>
          </a:xfrm>
        </p:spPr>
        <p:txBody>
          <a:bodyPr>
            <a:normAutofit/>
          </a:bodyPr>
          <a:lstStyle>
            <a:lvl1pPr marL="377044" indent="-377044" algn="l">
              <a:lnSpc>
                <a:spcPct val="120000"/>
              </a:lnSpc>
              <a:buFont typeface="+mj-lt"/>
              <a:buAutoNum type="arabicPeriod"/>
              <a:defRPr sz="2600">
                <a:solidFill>
                  <a:srgbClr val="3095B4"/>
                </a:solidFill>
                <a:latin typeface="Lucida Bright"/>
                <a:cs typeface="Lucida Bright"/>
              </a:defRPr>
            </a:lvl1pPr>
            <a:lvl2pPr marL="377044" indent="0" algn="l">
              <a:lnSpc>
                <a:spcPct val="100000"/>
              </a:lnSpc>
              <a:buNone/>
              <a:defRPr sz="2000">
                <a:solidFill>
                  <a:srgbClr val="737C82"/>
                </a:solidFill>
                <a:latin typeface="Lucida Sans"/>
                <a:cs typeface="Lucida Sans"/>
              </a:defRPr>
            </a:lvl2pPr>
            <a:lvl3pPr marL="377044" indent="0" algn="l">
              <a:lnSpc>
                <a:spcPct val="120000"/>
              </a:lnSpc>
              <a:buNone/>
              <a:defRPr sz="1400">
                <a:solidFill>
                  <a:srgbClr val="737C82"/>
                </a:solidFill>
                <a:latin typeface="Lucida Sans"/>
                <a:cs typeface="Lucida Sans"/>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pPr lvl="0"/>
            <a:r>
              <a:rPr lang="en-US" dirty="0" smtClean="0"/>
              <a:t>Click to edit Master subtitle style</a:t>
            </a:r>
            <a:endParaRPr lang="fr-FR" dirty="0" smtClean="0"/>
          </a:p>
        </p:txBody>
      </p:sp>
      <p:sp>
        <p:nvSpPr>
          <p:cNvPr id="5" name="Espace réservé du texte 4"/>
          <p:cNvSpPr>
            <a:spLocks noGrp="1"/>
          </p:cNvSpPr>
          <p:nvPr>
            <p:ph type="body" sz="quarter" idx="13"/>
          </p:nvPr>
        </p:nvSpPr>
        <p:spPr>
          <a:xfrm>
            <a:off x="987187" y="1935360"/>
            <a:ext cx="10954738" cy="6647808"/>
          </a:xfrm>
        </p:spPr>
        <p:txBody>
          <a:bodyPr/>
          <a:lstStyle>
            <a:lvl1pPr>
              <a:defRPr>
                <a:latin typeface="Lucida Sans Unicode" pitchFamily="34" charset="0"/>
                <a:cs typeface="Lucida Sans Unicode" pitchFamily="34" charset="0"/>
              </a:defRPr>
            </a:lvl1pPr>
            <a:lvl2pPr marL="377044" indent="0">
              <a:buNone/>
              <a:defRPr lang="fr-FR" sz="2000" kern="1200" dirty="0" smtClean="0">
                <a:solidFill>
                  <a:srgbClr val="595959"/>
                </a:solidFill>
                <a:latin typeface="Lucida Sans Unicode" pitchFamily="34" charset="0"/>
                <a:ea typeface="+mn-ea"/>
                <a:cs typeface="Lucida Sans Unicode" pitchFamily="34" charset="0"/>
              </a:defRPr>
            </a:lvl2pPr>
            <a:lvl3pPr marL="1663957" indent="-257383">
              <a:buFont typeface="Wingdings" pitchFamily="2" charset="2"/>
              <a:buChar char="§"/>
              <a:defRPr lang="fr-FR" sz="2300" kern="1200" dirty="0" smtClean="0">
                <a:solidFill>
                  <a:srgbClr val="595959"/>
                </a:solidFill>
                <a:latin typeface="Lucida Sans Unicode" pitchFamily="34" charset="0"/>
                <a:ea typeface="+mn-ea"/>
                <a:cs typeface="Lucida Sans Unicode" pitchFamily="34" charset="0"/>
              </a:defRPr>
            </a:lvl3pPr>
            <a:lvl4pPr>
              <a:defRPr/>
            </a:lvl4pPr>
            <a:lvl5pPr>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Tree>
    <p:extLst>
      <p:ext uri="{BB962C8B-B14F-4D97-AF65-F5344CB8AC3E}">
        <p14:creationId xmlns:p14="http://schemas.microsoft.com/office/powerpoint/2010/main" val="1122622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635000"/>
            <a:ext cx="5334000" cy="3987800"/>
          </a:xfrm>
          <a:prstGeom prst="rect">
            <a:avLst/>
          </a:prstGeom>
        </p:spPr>
        <p:txBody>
          <a:bodyPr anchor="b"/>
          <a:lstStyle>
            <a:lvl1pPr>
              <a:defRPr>
                <a:solidFill>
                  <a:srgbClr val="000000"/>
                </a:solidFill>
              </a:defRPr>
            </a:lvl1pPr>
          </a:lstStyle>
          <a:p>
            <a:r>
              <a:t>Title Text</a:t>
            </a:r>
          </a:p>
        </p:txBody>
      </p:sp>
      <p:sp>
        <p:nvSpPr>
          <p:cNvPr id="40" name="Shape 40"/>
          <p:cNvSpPr>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Shape 94"/>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118" name="Shape 118"/>
          <p:cNvSpPr>
            <a:spLocks noGrp="1"/>
          </p:cNvSpPr>
          <p:nvPr>
            <p:ph type="title"/>
          </p:nvPr>
        </p:nvSpPr>
        <p:spPr>
          <a:xfrm>
            <a:off x="1264355" y="1643662"/>
            <a:ext cx="10476090" cy="3305387"/>
          </a:xfrm>
          <a:prstGeom prst="rect">
            <a:avLst/>
          </a:prstGeom>
        </p:spPr>
        <p:txBody>
          <a:bodyPr lIns="54186" tIns="54186" rIns="54186" bIns="54186" anchor="b">
            <a:noAutofit/>
          </a:bodyPr>
          <a:lstStyle>
            <a:lvl1pPr defTabSz="577991">
              <a:defRPr sz="7800">
                <a:solidFill>
                  <a:srgbClr val="000000"/>
                </a:solidFill>
                <a:latin typeface="Gill Sans"/>
                <a:ea typeface="Gill Sans"/>
                <a:cs typeface="Gill Sans"/>
                <a:sym typeface="Gill Sans"/>
              </a:defRPr>
            </a:lvl1pPr>
          </a:lstStyle>
          <a:p>
            <a:r>
              <a:t>Title Text</a:t>
            </a:r>
          </a:p>
        </p:txBody>
      </p:sp>
      <p:sp>
        <p:nvSpPr>
          <p:cNvPr id="119" name="Shape 119"/>
          <p:cNvSpPr>
            <a:spLocks noGrp="1"/>
          </p:cNvSpPr>
          <p:nvPr>
            <p:ph type="body" sz="quarter" idx="1"/>
          </p:nvPr>
        </p:nvSpPr>
        <p:spPr>
          <a:xfrm>
            <a:off x="1264355" y="5021297"/>
            <a:ext cx="10476090" cy="1137921"/>
          </a:xfrm>
          <a:prstGeom prst="rect">
            <a:avLst/>
          </a:prstGeom>
        </p:spPr>
        <p:txBody>
          <a:bodyPr lIns="54186" tIns="54186" rIns="54186" bIns="54186" anchor="t">
            <a:noAutofit/>
          </a:bodyPr>
          <a:lstStyle>
            <a:lvl1pPr marL="0" indent="0" algn="ctr" defTabSz="577991">
              <a:spcBef>
                <a:spcPts val="0"/>
              </a:spcBef>
              <a:buSzTx/>
              <a:buNone/>
              <a:defRPr sz="3400">
                <a:latin typeface="Gill Sans"/>
                <a:ea typeface="Gill Sans"/>
                <a:cs typeface="Gill Sans"/>
                <a:sym typeface="Gill Sans"/>
              </a:defRPr>
            </a:lvl1pPr>
            <a:lvl2pPr marL="0" indent="0" algn="ctr" defTabSz="577991">
              <a:spcBef>
                <a:spcPts val="0"/>
              </a:spcBef>
              <a:buSzTx/>
              <a:buNone/>
              <a:defRPr sz="3400">
                <a:latin typeface="Gill Sans"/>
                <a:ea typeface="Gill Sans"/>
                <a:cs typeface="Gill Sans"/>
                <a:sym typeface="Gill Sans"/>
              </a:defRPr>
            </a:lvl2pPr>
            <a:lvl3pPr marL="0" indent="0" algn="ctr" defTabSz="577991">
              <a:spcBef>
                <a:spcPts val="0"/>
              </a:spcBef>
              <a:buSzTx/>
              <a:buNone/>
              <a:defRPr sz="3400">
                <a:latin typeface="Gill Sans"/>
                <a:ea typeface="Gill Sans"/>
                <a:cs typeface="Gill Sans"/>
                <a:sym typeface="Gill Sans"/>
              </a:defRPr>
            </a:lvl3pPr>
            <a:lvl4pPr marL="0" indent="0" algn="ctr" defTabSz="577991">
              <a:spcBef>
                <a:spcPts val="0"/>
              </a:spcBef>
              <a:buSzTx/>
              <a:buNone/>
              <a:defRPr sz="3400">
                <a:latin typeface="Gill Sans"/>
                <a:ea typeface="Gill Sans"/>
                <a:cs typeface="Gill Sans"/>
                <a:sym typeface="Gill Sans"/>
              </a:defRPr>
            </a:lvl4pPr>
            <a:lvl5pPr marL="0" indent="0" algn="ctr" defTabSz="577991">
              <a:spcBef>
                <a:spcPts val="0"/>
              </a:spcBef>
              <a:buSzTx/>
              <a:buNone/>
              <a:defRPr sz="3400">
                <a:latin typeface="Gill Sans"/>
                <a:ea typeface="Gill Sans"/>
                <a:cs typeface="Gill Sans"/>
                <a:sym typeface="Gill Sans"/>
              </a:defRPr>
            </a:lvl5pPr>
          </a:lstStyle>
          <a:p>
            <a:r>
              <a:t>Body Level One</a:t>
            </a:r>
          </a:p>
          <a:p>
            <a:pPr lvl="1"/>
            <a:r>
              <a:t>Body Level Two</a:t>
            </a:r>
          </a:p>
          <a:p>
            <a:pPr lvl="2"/>
            <a:r>
              <a:t>Body Level Three</a:t>
            </a:r>
          </a:p>
          <a:p>
            <a:pPr lvl="3"/>
            <a:r>
              <a:t>Body Level Four</a:t>
            </a:r>
          </a:p>
          <a:p>
            <a:pPr lvl="4"/>
            <a:r>
              <a:t>Body Level Five</a:t>
            </a:r>
          </a:p>
        </p:txBody>
      </p:sp>
      <p:sp>
        <p:nvSpPr>
          <p:cNvPr id="120" name="Shape 120"/>
          <p:cNvSpPr>
            <a:spLocks noGrp="1"/>
          </p:cNvSpPr>
          <p:nvPr>
            <p:ph type="sldNum" sz="quarter" idx="2"/>
          </p:nvPr>
        </p:nvSpPr>
        <p:spPr>
          <a:xfrm>
            <a:off x="6331232" y="9283982"/>
            <a:ext cx="324274" cy="349674"/>
          </a:xfrm>
          <a:prstGeom prst="rect">
            <a:avLst/>
          </a:prstGeom>
        </p:spPr>
        <p:txBody>
          <a:bodyPr lIns="54186" tIns="54186" rIns="54186" bIns="54186"/>
          <a:lstStyle>
            <a:lvl1pPr defTabSz="577991">
              <a:defRPr sz="1600">
                <a:latin typeface="Gill Sans"/>
                <a:ea typeface="Gill Sans"/>
                <a:cs typeface="Gill Sans"/>
                <a:sym typeface="Gill Sans"/>
              </a:defRPr>
            </a:lvl1p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a:xfrm>
            <a:off x="650240" y="9040143"/>
            <a:ext cx="3034453" cy="519289"/>
          </a:xfrm>
          <a:prstGeom prst="rect">
            <a:avLst/>
          </a:prstGeom>
        </p:spPr>
        <p:txBody>
          <a:bodyPr lIns="130046" tIns="65023" rIns="130046" bIns="65023"/>
          <a:lstStyle/>
          <a:p>
            <a:fld id="{2C459B15-13DC-9E48-8AFE-83CCE4746991}" type="datetime1">
              <a:rPr lang="en-GB" smtClean="0"/>
              <a:pPr/>
              <a:t>28/04/2017</a:t>
            </a:fld>
            <a:endParaRPr lang="en-GB"/>
          </a:p>
        </p:txBody>
      </p:sp>
      <p:sp>
        <p:nvSpPr>
          <p:cNvPr id="5" name="Footer Placeholder 4"/>
          <p:cNvSpPr>
            <a:spLocks noGrp="1"/>
          </p:cNvSpPr>
          <p:nvPr>
            <p:ph type="ftr" sz="quarter" idx="11"/>
          </p:nvPr>
        </p:nvSpPr>
        <p:spPr>
          <a:xfrm>
            <a:off x="4443307" y="9040143"/>
            <a:ext cx="4118187" cy="519289"/>
          </a:xfrm>
          <a:prstGeom prst="rect">
            <a:avLst/>
          </a:prstGeom>
        </p:spPr>
        <p:txBody>
          <a:bodyPr lIns="130046" tIns="65023" rIns="130046" bIns="65023"/>
          <a:lstStyle/>
          <a:p>
            <a:endParaRPr lang="en-GB"/>
          </a:p>
        </p:txBody>
      </p:sp>
      <p:sp>
        <p:nvSpPr>
          <p:cNvPr id="6" name="Slide Number Placeholder 5"/>
          <p:cNvSpPr>
            <a:spLocks noGrp="1"/>
          </p:cNvSpPr>
          <p:nvPr>
            <p:ph type="sldNum" sz="quarter" idx="12"/>
          </p:nvPr>
        </p:nvSpPr>
        <p:spPr>
          <a:xfrm>
            <a:off x="6290792" y="9251950"/>
            <a:ext cx="410519" cy="379591"/>
          </a:xfrm>
        </p:spPr>
        <p:txBody>
          <a:bodyPr/>
          <a:lstStyle/>
          <a:p>
            <a:fld id="{54BEB0A0-0BE1-C745-A2BB-552CE580A55E}"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0240" y="9040143"/>
            <a:ext cx="3034453" cy="519289"/>
          </a:xfrm>
          <a:prstGeom prst="rect">
            <a:avLst/>
          </a:prstGeom>
        </p:spPr>
        <p:txBody>
          <a:bodyPr lIns="130046" tIns="65023" rIns="130046" bIns="65023"/>
          <a:lstStyle/>
          <a:p>
            <a:fld id="{F5285471-A1DD-8C4C-B5DF-17B24D016424}" type="datetime1">
              <a:rPr lang="en-GB" smtClean="0"/>
              <a:pPr/>
              <a:t>28/04/2017</a:t>
            </a:fld>
            <a:endParaRPr lang="en-US"/>
          </a:p>
        </p:txBody>
      </p:sp>
      <p:sp>
        <p:nvSpPr>
          <p:cNvPr id="3" name="Footer Placeholder 2"/>
          <p:cNvSpPr>
            <a:spLocks noGrp="1"/>
          </p:cNvSpPr>
          <p:nvPr>
            <p:ph type="ftr" sz="quarter" idx="11"/>
          </p:nvPr>
        </p:nvSpPr>
        <p:spPr>
          <a:xfrm>
            <a:off x="4443307" y="9040143"/>
            <a:ext cx="4118187" cy="519289"/>
          </a:xfrm>
          <a:prstGeom prst="rect">
            <a:avLst/>
          </a:prstGeom>
        </p:spPr>
        <p:txBody>
          <a:bodyPr lIns="130046" tIns="65023" rIns="130046" bIns="65023"/>
          <a:lstStyle/>
          <a:p>
            <a:endParaRPr lang="en-US"/>
          </a:p>
        </p:txBody>
      </p:sp>
      <p:sp>
        <p:nvSpPr>
          <p:cNvPr id="4" name="Slide Number Placeholder 3"/>
          <p:cNvSpPr>
            <a:spLocks noGrp="1"/>
          </p:cNvSpPr>
          <p:nvPr>
            <p:ph type="sldNum" sz="quarter" idx="12"/>
          </p:nvPr>
        </p:nvSpPr>
        <p:spPr>
          <a:xfrm>
            <a:off x="6290792" y="9251950"/>
            <a:ext cx="410519" cy="379591"/>
          </a:xfrm>
        </p:spPr>
        <p:txBody>
          <a:bodyPr/>
          <a:lstStyle/>
          <a:p>
            <a:fld id="{AC529C7E-47F3-694D-8696-865366C443A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lIns="50800" tIns="50800" rIns="50800" bIns="50800" anchor="ctr">
            <a:normAutofit/>
          </a:bodyPr>
          <a:lstStyle/>
          <a:p>
            <a:r>
              <a:rPr dirty="0"/>
              <a:t>Title Text</a:t>
            </a:r>
          </a:p>
        </p:txBody>
      </p:sp>
      <p:sp>
        <p:nvSpPr>
          <p:cNvPr id="3" name="Shape 3"/>
          <p:cNvSpPr>
            <a:spLocks noGrp="1"/>
          </p:cNvSpPr>
          <p:nvPr>
            <p:ph type="sldNum" sz="quarter" idx="2"/>
          </p:nvPr>
        </p:nvSpPr>
        <p:spPr>
          <a:xfrm>
            <a:off x="6002021" y="9251950"/>
            <a:ext cx="988061" cy="379591"/>
          </a:xfrm>
          <a:prstGeom prst="rect">
            <a:avLst/>
          </a:prstGeom>
          <a:ln w="12700">
            <a:miter lim="400000"/>
          </a:ln>
        </p:spPr>
        <p:txBody>
          <a:bodyPr wrap="none" lIns="50800" tIns="50800" rIns="50800" bIns="50800">
            <a:spAutoFit/>
          </a:bodyPr>
          <a:lstStyle>
            <a:lvl1pPr>
              <a:defRPr sz="1800"/>
            </a:lvl1pPr>
          </a:lstStyle>
          <a:p>
            <a:fld id="{86CB4B4D-7CA3-9044-876B-883B54F8677D}" type="slidenum">
              <a:rPr smtClean="0"/>
              <a:pPr/>
              <a:t>‹#›</a:t>
            </a:fld>
            <a:r>
              <a:rPr lang="en-GB" dirty="0" smtClean="0"/>
              <a:t> of </a:t>
            </a:r>
            <a:r>
              <a:rPr lang="en-GB" dirty="0" err="1" smtClean="0"/>
              <a:t>nn</a:t>
            </a:r>
            <a:endParaRPr dirty="0"/>
          </a:p>
        </p:txBody>
      </p:sp>
      <p:sp>
        <p:nvSpPr>
          <p:cNvPr id="4" name="Shape 4"/>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lIns="50800" tIns="50800" rIns="50800" bIns="50800" anchor="ctr">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6" r:id="rId4"/>
    <p:sldLayoutId id="2147483657" r:id="rId5"/>
    <p:sldLayoutId id="2147483658" r:id="rId6"/>
    <p:sldLayoutId id="2147483661" r:id="rId7"/>
    <p:sldLayoutId id="2147483663" r:id="rId8"/>
    <p:sldLayoutId id="2147483664" r:id="rId9"/>
    <p:sldLayoutId id="2147483665" r:id="rId10"/>
  </p:sldLayoutIdLst>
  <p:transition spd="med"/>
  <p:hf hdr="0" ftr="0" dt="0"/>
  <p:txStyles>
    <p:titleStyle>
      <a:lvl1pPr marL="0" marR="0" indent="0" algn="ctr" defTabSz="584200" latinLnBrk="0">
        <a:lnSpc>
          <a:spcPct val="100000"/>
        </a:lnSpc>
        <a:spcBef>
          <a:spcPts val="0"/>
        </a:spcBef>
        <a:spcAft>
          <a:spcPts val="0"/>
        </a:spcAft>
        <a:buClrTx/>
        <a:buSzTx/>
        <a:buFontTx/>
        <a:buNone/>
        <a:tabLst/>
        <a:defRPr sz="6000" b="0" i="0" u="none" strike="noStrike" cap="none" spc="0" baseline="0">
          <a:ln>
            <a:noFill/>
          </a:ln>
          <a:solidFill>
            <a:srgbClr val="0000FF"/>
          </a:solidFill>
          <a:uFillTx/>
          <a:latin typeface="Arial"/>
          <a:ea typeface="+mn-ea"/>
          <a:cs typeface="+mn-cs"/>
          <a:sym typeface="Helvetica Light"/>
        </a:defRPr>
      </a:lvl1pPr>
      <a:lvl2pPr marL="0" marR="0" indent="228600" algn="ctr" defTabSz="584200" latinLnBrk="0">
        <a:lnSpc>
          <a:spcPct val="100000"/>
        </a:lnSpc>
        <a:spcBef>
          <a:spcPts val="0"/>
        </a:spcBef>
        <a:spcAft>
          <a:spcPts val="0"/>
        </a:spcAft>
        <a:buClrTx/>
        <a:buSzTx/>
        <a:buFontTx/>
        <a:buNone/>
        <a:tabLst/>
        <a:defRPr sz="6000" b="0" i="0" u="none" strike="noStrike" cap="none" spc="0" baseline="0">
          <a:ln>
            <a:noFill/>
          </a:ln>
          <a:solidFill>
            <a:schemeClr val="accent1">
              <a:hueOff val="273562"/>
              <a:satOff val="2937"/>
              <a:lumOff val="-22233"/>
            </a:schemeClr>
          </a:solidFill>
          <a:uFillTx/>
          <a:latin typeface="+mn-lt"/>
          <a:ea typeface="+mn-ea"/>
          <a:cs typeface="+mn-cs"/>
          <a:sym typeface="Helvetica Light"/>
        </a:defRPr>
      </a:lvl2pPr>
      <a:lvl3pPr marL="0" marR="0" indent="457200" algn="ctr" defTabSz="584200" latinLnBrk="0">
        <a:lnSpc>
          <a:spcPct val="100000"/>
        </a:lnSpc>
        <a:spcBef>
          <a:spcPts val="0"/>
        </a:spcBef>
        <a:spcAft>
          <a:spcPts val="0"/>
        </a:spcAft>
        <a:buClrTx/>
        <a:buSzTx/>
        <a:buFontTx/>
        <a:buNone/>
        <a:tabLst/>
        <a:defRPr sz="6000" b="0" i="0" u="none" strike="noStrike" cap="none" spc="0" baseline="0">
          <a:ln>
            <a:noFill/>
          </a:ln>
          <a:solidFill>
            <a:schemeClr val="accent1">
              <a:hueOff val="273562"/>
              <a:satOff val="2937"/>
              <a:lumOff val="-22233"/>
            </a:schemeClr>
          </a:solidFill>
          <a:uFillTx/>
          <a:latin typeface="+mn-lt"/>
          <a:ea typeface="+mn-ea"/>
          <a:cs typeface="+mn-cs"/>
          <a:sym typeface="Helvetica Light"/>
        </a:defRPr>
      </a:lvl3pPr>
      <a:lvl4pPr marL="0" marR="0" indent="685800" algn="ctr" defTabSz="584200" latinLnBrk="0">
        <a:lnSpc>
          <a:spcPct val="100000"/>
        </a:lnSpc>
        <a:spcBef>
          <a:spcPts val="0"/>
        </a:spcBef>
        <a:spcAft>
          <a:spcPts val="0"/>
        </a:spcAft>
        <a:buClrTx/>
        <a:buSzTx/>
        <a:buFontTx/>
        <a:buNone/>
        <a:tabLst/>
        <a:defRPr sz="6000" b="0" i="0" u="none" strike="noStrike" cap="none" spc="0" baseline="0">
          <a:ln>
            <a:noFill/>
          </a:ln>
          <a:solidFill>
            <a:schemeClr val="accent1">
              <a:hueOff val="273562"/>
              <a:satOff val="2937"/>
              <a:lumOff val="-22233"/>
            </a:schemeClr>
          </a:solidFill>
          <a:uFillTx/>
          <a:latin typeface="+mn-lt"/>
          <a:ea typeface="+mn-ea"/>
          <a:cs typeface="+mn-cs"/>
          <a:sym typeface="Helvetica Light"/>
        </a:defRPr>
      </a:lvl4pPr>
      <a:lvl5pPr marL="0" marR="0" indent="914400" algn="ctr" defTabSz="584200" latinLnBrk="0">
        <a:lnSpc>
          <a:spcPct val="100000"/>
        </a:lnSpc>
        <a:spcBef>
          <a:spcPts val="0"/>
        </a:spcBef>
        <a:spcAft>
          <a:spcPts val="0"/>
        </a:spcAft>
        <a:buClrTx/>
        <a:buSzTx/>
        <a:buFontTx/>
        <a:buNone/>
        <a:tabLst/>
        <a:defRPr sz="6000" b="0" i="0" u="none" strike="noStrike" cap="none" spc="0" baseline="0">
          <a:ln>
            <a:noFill/>
          </a:ln>
          <a:solidFill>
            <a:schemeClr val="accent1">
              <a:hueOff val="273562"/>
              <a:satOff val="2937"/>
              <a:lumOff val="-22233"/>
            </a:schemeClr>
          </a:solidFill>
          <a:uFillTx/>
          <a:latin typeface="+mn-lt"/>
          <a:ea typeface="+mn-ea"/>
          <a:cs typeface="+mn-cs"/>
          <a:sym typeface="Helvetica Light"/>
        </a:defRPr>
      </a:lvl5pPr>
      <a:lvl6pPr marL="0" marR="0" indent="1143000" algn="ctr" defTabSz="584200" latinLnBrk="0">
        <a:lnSpc>
          <a:spcPct val="100000"/>
        </a:lnSpc>
        <a:spcBef>
          <a:spcPts val="0"/>
        </a:spcBef>
        <a:spcAft>
          <a:spcPts val="0"/>
        </a:spcAft>
        <a:buClrTx/>
        <a:buSzTx/>
        <a:buFontTx/>
        <a:buNone/>
        <a:tabLst/>
        <a:defRPr sz="6000" b="0" i="0" u="none" strike="noStrike" cap="none" spc="0" baseline="0">
          <a:ln>
            <a:noFill/>
          </a:ln>
          <a:solidFill>
            <a:schemeClr val="accent1">
              <a:hueOff val="273562"/>
              <a:satOff val="2937"/>
              <a:lumOff val="-22233"/>
            </a:schemeClr>
          </a:solidFill>
          <a:uFillTx/>
          <a:latin typeface="+mn-lt"/>
          <a:ea typeface="+mn-ea"/>
          <a:cs typeface="+mn-cs"/>
          <a:sym typeface="Helvetica Light"/>
        </a:defRPr>
      </a:lvl6pPr>
      <a:lvl7pPr marL="0" marR="0" indent="1371600" algn="ctr" defTabSz="584200" latinLnBrk="0">
        <a:lnSpc>
          <a:spcPct val="100000"/>
        </a:lnSpc>
        <a:spcBef>
          <a:spcPts val="0"/>
        </a:spcBef>
        <a:spcAft>
          <a:spcPts val="0"/>
        </a:spcAft>
        <a:buClrTx/>
        <a:buSzTx/>
        <a:buFontTx/>
        <a:buNone/>
        <a:tabLst/>
        <a:defRPr sz="6000" b="0" i="0" u="none" strike="noStrike" cap="none" spc="0" baseline="0">
          <a:ln>
            <a:noFill/>
          </a:ln>
          <a:solidFill>
            <a:schemeClr val="accent1">
              <a:hueOff val="273562"/>
              <a:satOff val="2937"/>
              <a:lumOff val="-22233"/>
            </a:schemeClr>
          </a:solidFill>
          <a:uFillTx/>
          <a:latin typeface="+mn-lt"/>
          <a:ea typeface="+mn-ea"/>
          <a:cs typeface="+mn-cs"/>
          <a:sym typeface="Helvetica Light"/>
        </a:defRPr>
      </a:lvl7pPr>
      <a:lvl8pPr marL="0" marR="0" indent="1600200" algn="ctr" defTabSz="584200" latinLnBrk="0">
        <a:lnSpc>
          <a:spcPct val="100000"/>
        </a:lnSpc>
        <a:spcBef>
          <a:spcPts val="0"/>
        </a:spcBef>
        <a:spcAft>
          <a:spcPts val="0"/>
        </a:spcAft>
        <a:buClrTx/>
        <a:buSzTx/>
        <a:buFontTx/>
        <a:buNone/>
        <a:tabLst/>
        <a:defRPr sz="6000" b="0" i="0" u="none" strike="noStrike" cap="none" spc="0" baseline="0">
          <a:ln>
            <a:noFill/>
          </a:ln>
          <a:solidFill>
            <a:schemeClr val="accent1">
              <a:hueOff val="273562"/>
              <a:satOff val="2937"/>
              <a:lumOff val="-22233"/>
            </a:schemeClr>
          </a:solidFill>
          <a:uFillTx/>
          <a:latin typeface="+mn-lt"/>
          <a:ea typeface="+mn-ea"/>
          <a:cs typeface="+mn-cs"/>
          <a:sym typeface="Helvetica Light"/>
        </a:defRPr>
      </a:lvl8pPr>
      <a:lvl9pPr marL="0" marR="0" indent="1828800" algn="ctr" defTabSz="584200" latinLnBrk="0">
        <a:lnSpc>
          <a:spcPct val="100000"/>
        </a:lnSpc>
        <a:spcBef>
          <a:spcPts val="0"/>
        </a:spcBef>
        <a:spcAft>
          <a:spcPts val="0"/>
        </a:spcAft>
        <a:buClrTx/>
        <a:buSzTx/>
        <a:buFontTx/>
        <a:buNone/>
        <a:tabLst/>
        <a:defRPr sz="6000" b="0" i="0" u="none" strike="noStrike" cap="none" spc="0" baseline="0">
          <a:ln>
            <a:noFill/>
          </a:ln>
          <a:solidFill>
            <a:schemeClr val="accent1">
              <a:hueOff val="273562"/>
              <a:satOff val="2937"/>
              <a:lumOff val="-22233"/>
            </a:schemeClr>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FF"/>
          </a:solidFill>
          <a:uFillTx/>
          <a:latin typeface="Arial"/>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FF"/>
          </a:solidFill>
          <a:uFillTx/>
          <a:latin typeface="Arial"/>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FF"/>
          </a:solidFill>
          <a:uFillTx/>
          <a:latin typeface="Arial"/>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FF"/>
          </a:solidFill>
          <a:uFillTx/>
          <a:latin typeface="Arial"/>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FF"/>
          </a:solidFill>
          <a:uFillTx/>
          <a:latin typeface="Arial"/>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Espace réservé du titre 1"/>
          <p:cNvSpPr>
            <a:spLocks noGrp="1"/>
          </p:cNvSpPr>
          <p:nvPr>
            <p:ph type="title"/>
          </p:nvPr>
        </p:nvSpPr>
        <p:spPr bwMode="auto">
          <a:xfrm>
            <a:off x="650240" y="848924"/>
            <a:ext cx="11704320" cy="1625600"/>
          </a:xfrm>
          <a:prstGeom prst="rect">
            <a:avLst/>
          </a:prstGeom>
          <a:noFill/>
          <a:ln w="9525">
            <a:noFill/>
            <a:miter lim="800000"/>
            <a:headEnd/>
            <a:tailEnd/>
          </a:ln>
        </p:spPr>
        <p:txBody>
          <a:bodyPr vert="horz" wrap="square" lIns="130046" tIns="65023" rIns="130046" bIns="65023" numCol="1" anchor="ctr" anchorCtr="0" compatLnSpc="1">
            <a:prstTxWarp prst="textNoShape">
              <a:avLst/>
            </a:prstTxWarp>
          </a:bodyPr>
          <a:lstStyle/>
          <a:p>
            <a:pPr lvl="0"/>
            <a:r>
              <a:rPr lang="fr-FR" smtClean="0"/>
              <a:t>Cliquez pour modifier les styles du texte du masque</a:t>
            </a:r>
          </a:p>
        </p:txBody>
      </p:sp>
      <p:sp>
        <p:nvSpPr>
          <p:cNvPr id="13" name="Espace réservé du texte 2"/>
          <p:cNvSpPr>
            <a:spLocks noGrp="1"/>
          </p:cNvSpPr>
          <p:nvPr>
            <p:ph type="body" idx="1"/>
          </p:nvPr>
        </p:nvSpPr>
        <p:spPr bwMode="auto">
          <a:xfrm>
            <a:off x="650240" y="2144890"/>
            <a:ext cx="11704320" cy="6436925"/>
          </a:xfrm>
          <a:prstGeom prst="rect">
            <a:avLst/>
          </a:prstGeom>
          <a:noFill/>
          <a:ln w="9525">
            <a:noFill/>
            <a:miter lim="800000"/>
            <a:headEnd/>
            <a:tailEnd/>
          </a:ln>
        </p:spPr>
        <p:txBody>
          <a:bodyPr vert="horz" wrap="square" lIns="130046" tIns="65023" rIns="130046" bIns="65023"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pic>
        <p:nvPicPr>
          <p:cNvPr id="14" name="Image 6" descr="ALTRAN RGB.png"/>
          <p:cNvPicPr>
            <a:picLocks noChangeAspect="1"/>
          </p:cNvPicPr>
          <p:nvPr/>
        </p:nvPicPr>
        <p:blipFill>
          <a:blip r:embed="rId13" cstate="print">
            <a:extLst>
              <a:ext uri="{28A0092B-C50C-407E-A947-70E740481C1C}">
                <a14:useLocalDpi xmlns:a14="http://schemas.microsoft.com/office/drawing/2010/main"/>
              </a:ext>
            </a:extLst>
          </a:blip>
          <a:srcRect/>
          <a:stretch>
            <a:fillRect/>
          </a:stretch>
        </p:blipFill>
        <p:spPr bwMode="auto">
          <a:xfrm>
            <a:off x="11011184" y="9058205"/>
            <a:ext cx="1675271" cy="361244"/>
          </a:xfrm>
          <a:prstGeom prst="rect">
            <a:avLst/>
          </a:prstGeom>
          <a:noFill/>
          <a:ln w="9525">
            <a:noFill/>
            <a:miter lim="800000"/>
            <a:headEnd/>
            <a:tailEnd/>
          </a:ln>
        </p:spPr>
      </p:pic>
      <p:pic>
        <p:nvPicPr>
          <p:cNvPr id="15" name="Image 7" descr="angle.png"/>
          <p:cNvPicPr>
            <a:picLocks noChangeAspect="1"/>
          </p:cNvPicPr>
          <p:nvPr/>
        </p:nvPicPr>
        <p:blipFill>
          <a:blip r:embed="rId14" cstate="print">
            <a:extLst>
              <a:ext uri="{28A0092B-C50C-407E-A947-70E740481C1C}">
                <a14:useLocalDpi xmlns:a14="http://schemas.microsoft.com/office/drawing/2010/main"/>
              </a:ext>
            </a:extLst>
          </a:blip>
          <a:srcRect/>
          <a:stretch>
            <a:fillRect/>
          </a:stretch>
        </p:blipFill>
        <p:spPr bwMode="auto">
          <a:xfrm>
            <a:off x="1" y="8778240"/>
            <a:ext cx="2481298" cy="986650"/>
          </a:xfrm>
          <a:prstGeom prst="rect">
            <a:avLst/>
          </a:prstGeom>
          <a:noFill/>
          <a:ln w="9525">
            <a:noFill/>
            <a:miter lim="800000"/>
            <a:headEnd/>
            <a:tailEnd/>
          </a:ln>
        </p:spPr>
      </p:pic>
      <p:sp>
        <p:nvSpPr>
          <p:cNvPr id="16" name="Espace réservé du numéro de diapositive 5"/>
          <p:cNvSpPr>
            <a:spLocks noGrp="1"/>
          </p:cNvSpPr>
          <p:nvPr>
            <p:ph type="sldNum" sz="quarter" idx="4"/>
          </p:nvPr>
        </p:nvSpPr>
        <p:spPr>
          <a:xfrm>
            <a:off x="6774" y="9150775"/>
            <a:ext cx="1171786" cy="519289"/>
          </a:xfrm>
          <a:prstGeom prst="rect">
            <a:avLst/>
          </a:prstGeom>
        </p:spPr>
        <p:txBody>
          <a:bodyPr lIns="130046" tIns="65023" rIns="130046" bIns="65023"/>
          <a:lstStyle>
            <a:lvl1pPr fontAlgn="auto">
              <a:spcBef>
                <a:spcPts val="0"/>
              </a:spcBef>
              <a:spcAft>
                <a:spcPts val="0"/>
              </a:spcAft>
              <a:defRPr sz="1600" smtClean="0">
                <a:solidFill>
                  <a:schemeClr val="bg1"/>
                </a:solidFill>
                <a:latin typeface="Lucida Sans"/>
                <a:cs typeface="Lucida Sans"/>
              </a:defRPr>
            </a:lvl1pPr>
          </a:lstStyle>
          <a:p>
            <a:pPr>
              <a:defRPr/>
            </a:pPr>
            <a:fld id="{458F215E-E7C4-4F39-B3F3-E9A13D5B3FF9}" type="slidenum">
              <a:rPr lang="fr-FR"/>
              <a:pPr>
                <a:defRPr/>
              </a:pPr>
              <a:t>‹#›</a:t>
            </a:fld>
            <a:endParaRPr lang="fr-FR" dirty="0"/>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ftr="0" dt="0"/>
  <p:txStyles>
    <p:titleStyle>
      <a:lvl1pPr marL="377044" indent="-377044" algn="l" defTabSz="650230" rtl="0" eaLnBrk="1" fontAlgn="base" hangingPunct="1">
        <a:spcBef>
          <a:spcPct val="0"/>
        </a:spcBef>
        <a:spcAft>
          <a:spcPct val="0"/>
        </a:spcAft>
        <a:buFont typeface="Lucida Bright" pitchFamily="18" charset="0"/>
        <a:buAutoNum type="arabicPeriod"/>
        <a:defRPr kern="1200" spc="142">
          <a:solidFill>
            <a:srgbClr val="3095B4"/>
          </a:solidFill>
          <a:latin typeface="Lucida Bright"/>
          <a:ea typeface="+mj-ea"/>
          <a:cs typeface="Lucida Bright"/>
        </a:defRPr>
      </a:lvl1pPr>
      <a:lvl2pPr marL="377044" indent="-377044" algn="l" defTabSz="650230" rtl="0" eaLnBrk="1" fontAlgn="base" hangingPunct="1">
        <a:spcBef>
          <a:spcPct val="0"/>
        </a:spcBef>
        <a:spcAft>
          <a:spcPct val="0"/>
        </a:spcAft>
        <a:buFont typeface="Lucida Bright" pitchFamily="18" charset="0"/>
        <a:buAutoNum type="arabicPeriod"/>
        <a:defRPr>
          <a:solidFill>
            <a:srgbClr val="3095B4"/>
          </a:solidFill>
          <a:latin typeface="Lucida Bright" pitchFamily="18" charset="0"/>
        </a:defRPr>
      </a:lvl2pPr>
      <a:lvl3pPr marL="377044" indent="-377044" algn="l" defTabSz="650230" rtl="0" eaLnBrk="1" fontAlgn="base" hangingPunct="1">
        <a:spcBef>
          <a:spcPct val="0"/>
        </a:spcBef>
        <a:spcAft>
          <a:spcPct val="0"/>
        </a:spcAft>
        <a:buFont typeface="Lucida Bright" pitchFamily="18" charset="0"/>
        <a:buAutoNum type="arabicPeriod"/>
        <a:defRPr>
          <a:solidFill>
            <a:srgbClr val="3095B4"/>
          </a:solidFill>
          <a:latin typeface="Lucida Bright" pitchFamily="18" charset="0"/>
        </a:defRPr>
      </a:lvl3pPr>
      <a:lvl4pPr marL="377044" indent="-377044" algn="l" defTabSz="650230" rtl="0" eaLnBrk="1" fontAlgn="base" hangingPunct="1">
        <a:spcBef>
          <a:spcPct val="0"/>
        </a:spcBef>
        <a:spcAft>
          <a:spcPct val="0"/>
        </a:spcAft>
        <a:buFont typeface="Lucida Bright" pitchFamily="18" charset="0"/>
        <a:buAutoNum type="arabicPeriod"/>
        <a:defRPr>
          <a:solidFill>
            <a:srgbClr val="3095B4"/>
          </a:solidFill>
          <a:latin typeface="Lucida Bright" pitchFamily="18" charset="0"/>
        </a:defRPr>
      </a:lvl4pPr>
      <a:lvl5pPr marL="377044" indent="-377044" algn="l" defTabSz="650230" rtl="0" eaLnBrk="1" fontAlgn="base" hangingPunct="1">
        <a:spcBef>
          <a:spcPct val="0"/>
        </a:spcBef>
        <a:spcAft>
          <a:spcPct val="0"/>
        </a:spcAft>
        <a:buFont typeface="Lucida Bright" pitchFamily="18" charset="0"/>
        <a:buAutoNum type="arabicPeriod"/>
        <a:defRPr>
          <a:solidFill>
            <a:srgbClr val="3095B4"/>
          </a:solidFill>
          <a:latin typeface="Lucida Bright" pitchFamily="18" charset="0"/>
        </a:defRPr>
      </a:lvl5pPr>
      <a:lvl6pPr marL="1027274" indent="-377044" algn="l" defTabSz="650230" rtl="0" eaLnBrk="1" fontAlgn="base" hangingPunct="1">
        <a:spcBef>
          <a:spcPct val="0"/>
        </a:spcBef>
        <a:spcAft>
          <a:spcPct val="0"/>
        </a:spcAft>
        <a:buFont typeface="Lucida Bright" pitchFamily="18" charset="0"/>
        <a:buAutoNum type="arabicPeriod"/>
        <a:defRPr>
          <a:solidFill>
            <a:srgbClr val="3095B4"/>
          </a:solidFill>
          <a:latin typeface="Lucida Bright" pitchFamily="18" charset="0"/>
        </a:defRPr>
      </a:lvl6pPr>
      <a:lvl7pPr marL="1677503" indent="-377044" algn="l" defTabSz="650230" rtl="0" eaLnBrk="1" fontAlgn="base" hangingPunct="1">
        <a:spcBef>
          <a:spcPct val="0"/>
        </a:spcBef>
        <a:spcAft>
          <a:spcPct val="0"/>
        </a:spcAft>
        <a:buFont typeface="Lucida Bright" pitchFamily="18" charset="0"/>
        <a:buAutoNum type="arabicPeriod"/>
        <a:defRPr>
          <a:solidFill>
            <a:srgbClr val="3095B4"/>
          </a:solidFill>
          <a:latin typeface="Lucida Bright" pitchFamily="18" charset="0"/>
        </a:defRPr>
      </a:lvl7pPr>
      <a:lvl8pPr marL="2327733" indent="-377044" algn="l" defTabSz="650230" rtl="0" eaLnBrk="1" fontAlgn="base" hangingPunct="1">
        <a:spcBef>
          <a:spcPct val="0"/>
        </a:spcBef>
        <a:spcAft>
          <a:spcPct val="0"/>
        </a:spcAft>
        <a:buFont typeface="Lucida Bright" pitchFamily="18" charset="0"/>
        <a:buAutoNum type="arabicPeriod"/>
        <a:defRPr>
          <a:solidFill>
            <a:srgbClr val="3095B4"/>
          </a:solidFill>
          <a:latin typeface="Lucida Bright" pitchFamily="18" charset="0"/>
        </a:defRPr>
      </a:lvl8pPr>
      <a:lvl9pPr marL="2977963" indent="-377044" algn="l" defTabSz="650230" rtl="0" eaLnBrk="1" fontAlgn="base" hangingPunct="1">
        <a:spcBef>
          <a:spcPct val="0"/>
        </a:spcBef>
        <a:spcAft>
          <a:spcPct val="0"/>
        </a:spcAft>
        <a:buFont typeface="Lucida Bright" pitchFamily="18" charset="0"/>
        <a:buAutoNum type="arabicPeriod"/>
        <a:defRPr>
          <a:solidFill>
            <a:srgbClr val="3095B4"/>
          </a:solidFill>
          <a:latin typeface="Lucida Bright" pitchFamily="18" charset="0"/>
        </a:defRPr>
      </a:lvl9pPr>
    </p:titleStyle>
    <p:bodyStyle>
      <a:lvl1pPr marL="383816" indent="-6774" algn="l" defTabSz="650230" rtl="0" eaLnBrk="1" fontAlgn="base" hangingPunct="1">
        <a:spcBef>
          <a:spcPct val="20000"/>
        </a:spcBef>
        <a:spcAft>
          <a:spcPct val="0"/>
        </a:spcAft>
        <a:buFont typeface="Arial" charset="0"/>
        <a:defRPr sz="2300" kern="1200">
          <a:solidFill>
            <a:schemeClr val="tx1"/>
          </a:solidFill>
          <a:latin typeface="+mn-lt"/>
          <a:ea typeface="+mn-ea"/>
          <a:cs typeface="Lucida Sans Unicode" pitchFamily="34" charset="0"/>
        </a:defRPr>
      </a:lvl1pPr>
      <a:lvl2pPr marL="383816" indent="-6774" algn="l" defTabSz="650230" rtl="0" eaLnBrk="1" fontAlgn="base" hangingPunct="1">
        <a:spcBef>
          <a:spcPct val="20000"/>
        </a:spcBef>
        <a:spcAft>
          <a:spcPct val="0"/>
        </a:spcAft>
        <a:buFont typeface="Arial" charset="0"/>
        <a:defRPr sz="2000" kern="1200">
          <a:solidFill>
            <a:schemeClr val="tx1"/>
          </a:solidFill>
          <a:latin typeface="+mn-lt"/>
          <a:ea typeface="+mn-ea"/>
          <a:cs typeface="Lucida Sans Unicode" pitchFamily="34" charset="0"/>
        </a:defRPr>
      </a:lvl2pPr>
      <a:lvl3pPr marL="1625575" indent="-325115" algn="l" defTabSz="650230" rtl="0" eaLnBrk="1" fontAlgn="base" hangingPunct="1">
        <a:spcBef>
          <a:spcPct val="20000"/>
        </a:spcBef>
        <a:spcAft>
          <a:spcPct val="0"/>
        </a:spcAft>
        <a:buClr>
          <a:schemeClr val="tx1"/>
        </a:buClr>
        <a:buFont typeface="Wingdings" pitchFamily="2" charset="2"/>
        <a:buChar char="§"/>
        <a:defRPr sz="2300" kern="1200">
          <a:solidFill>
            <a:schemeClr val="tx1"/>
          </a:solidFill>
          <a:latin typeface="+mn-lt"/>
          <a:ea typeface="+mn-ea"/>
          <a:cs typeface="Lucida Sans Unicode" pitchFamily="34" charset="0"/>
        </a:defRPr>
      </a:lvl3pPr>
      <a:lvl4pPr marL="2275804" indent="-325115" algn="l" defTabSz="650230" rtl="0" eaLnBrk="1" fontAlgn="base" hangingPunct="1">
        <a:spcBef>
          <a:spcPct val="20000"/>
        </a:spcBef>
        <a:spcAft>
          <a:spcPct val="0"/>
        </a:spcAft>
        <a:buClr>
          <a:schemeClr val="tx1"/>
        </a:buClr>
        <a:buSzPct val="150000"/>
        <a:buFont typeface="Arial" charset="0"/>
        <a:buChar char="›"/>
        <a:defRPr sz="2000" kern="1200">
          <a:solidFill>
            <a:schemeClr val="tx1"/>
          </a:solidFill>
          <a:latin typeface="+mn-lt"/>
          <a:ea typeface="+mn-ea"/>
          <a:cs typeface="Lucida Sans Unicode" pitchFamily="34" charset="0"/>
        </a:defRPr>
      </a:lvl4pPr>
      <a:lvl5pPr marL="2926034" indent="-325115" algn="l" defTabSz="650230" rtl="0" eaLnBrk="1" fontAlgn="base" hangingPunct="1">
        <a:spcBef>
          <a:spcPct val="20000"/>
        </a:spcBef>
        <a:spcAft>
          <a:spcPct val="0"/>
        </a:spcAft>
        <a:buClr>
          <a:schemeClr val="tx1"/>
        </a:buClr>
        <a:buFont typeface="Arial" charset="0"/>
        <a:buChar char="­"/>
        <a:defRPr sz="2000" kern="1200">
          <a:solidFill>
            <a:schemeClr val="tx1"/>
          </a:solidFill>
          <a:latin typeface="+mn-lt"/>
          <a:ea typeface="+mn-ea"/>
          <a:cs typeface="Lucida Sans Unicode" pitchFamily="34" charset="0"/>
        </a:defRPr>
      </a:lvl5pPr>
      <a:lvl6pPr marL="3576264" indent="-325115" algn="l" defTabSz="650230" rtl="0" eaLnBrk="1" latinLnBrk="0" hangingPunct="1">
        <a:spcBef>
          <a:spcPct val="20000"/>
        </a:spcBef>
        <a:buFont typeface="Arial"/>
        <a:buChar char="•"/>
        <a:defRPr sz="2800"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800"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800"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800" kern="1200">
          <a:solidFill>
            <a:schemeClr val="tx1"/>
          </a:solidFill>
          <a:latin typeface="+mn-lt"/>
          <a:ea typeface="+mn-ea"/>
          <a:cs typeface="+mn-cs"/>
        </a:defRPr>
      </a:lvl9pPr>
    </p:bodyStyle>
    <p:otherStyle>
      <a:defPPr>
        <a:defRPr lang="fr-FR"/>
      </a:defPPr>
      <a:lvl1pPr marL="0" algn="l" defTabSz="650230" rtl="0" eaLnBrk="1" latinLnBrk="0" hangingPunct="1">
        <a:defRPr sz="2600" kern="1200">
          <a:solidFill>
            <a:schemeClr val="tx1"/>
          </a:solidFill>
          <a:latin typeface="+mn-lt"/>
          <a:ea typeface="+mn-ea"/>
          <a:cs typeface="+mn-cs"/>
        </a:defRPr>
      </a:lvl1pPr>
      <a:lvl2pPr marL="650230" algn="l" defTabSz="650230" rtl="0" eaLnBrk="1" latinLnBrk="0" hangingPunct="1">
        <a:defRPr sz="2600" kern="1200">
          <a:solidFill>
            <a:schemeClr val="tx1"/>
          </a:solidFill>
          <a:latin typeface="+mn-lt"/>
          <a:ea typeface="+mn-ea"/>
          <a:cs typeface="+mn-cs"/>
        </a:defRPr>
      </a:lvl2pPr>
      <a:lvl3pPr marL="1300460" algn="l" defTabSz="650230" rtl="0" eaLnBrk="1" latinLnBrk="0" hangingPunct="1">
        <a:defRPr sz="2600" kern="1200">
          <a:solidFill>
            <a:schemeClr val="tx1"/>
          </a:solidFill>
          <a:latin typeface="+mn-lt"/>
          <a:ea typeface="+mn-ea"/>
          <a:cs typeface="+mn-cs"/>
        </a:defRPr>
      </a:lvl3pPr>
      <a:lvl4pPr marL="1950690" algn="l" defTabSz="650230" rtl="0" eaLnBrk="1" latinLnBrk="0" hangingPunct="1">
        <a:defRPr sz="2600" kern="1200">
          <a:solidFill>
            <a:schemeClr val="tx1"/>
          </a:solidFill>
          <a:latin typeface="+mn-lt"/>
          <a:ea typeface="+mn-ea"/>
          <a:cs typeface="+mn-cs"/>
        </a:defRPr>
      </a:lvl4pPr>
      <a:lvl5pPr marL="2600919" algn="l" defTabSz="650230" rtl="0" eaLnBrk="1" latinLnBrk="0" hangingPunct="1">
        <a:defRPr sz="2600" kern="1200">
          <a:solidFill>
            <a:schemeClr val="tx1"/>
          </a:solidFill>
          <a:latin typeface="+mn-lt"/>
          <a:ea typeface="+mn-ea"/>
          <a:cs typeface="+mn-cs"/>
        </a:defRPr>
      </a:lvl5pPr>
      <a:lvl6pPr marL="3251149" algn="l" defTabSz="650230" rtl="0" eaLnBrk="1" latinLnBrk="0" hangingPunct="1">
        <a:defRPr sz="2600" kern="1200">
          <a:solidFill>
            <a:schemeClr val="tx1"/>
          </a:solidFill>
          <a:latin typeface="+mn-lt"/>
          <a:ea typeface="+mn-ea"/>
          <a:cs typeface="+mn-cs"/>
        </a:defRPr>
      </a:lvl6pPr>
      <a:lvl7pPr marL="3901379" algn="l" defTabSz="650230" rtl="0" eaLnBrk="1" latinLnBrk="0" hangingPunct="1">
        <a:defRPr sz="2600" kern="1200">
          <a:solidFill>
            <a:schemeClr val="tx1"/>
          </a:solidFill>
          <a:latin typeface="+mn-lt"/>
          <a:ea typeface="+mn-ea"/>
          <a:cs typeface="+mn-cs"/>
        </a:defRPr>
      </a:lvl7pPr>
      <a:lvl8pPr marL="4551609" algn="l" defTabSz="650230" rtl="0" eaLnBrk="1" latinLnBrk="0" hangingPunct="1">
        <a:defRPr sz="2600" kern="1200">
          <a:solidFill>
            <a:schemeClr val="tx1"/>
          </a:solidFill>
          <a:latin typeface="+mn-lt"/>
          <a:ea typeface="+mn-ea"/>
          <a:cs typeface="+mn-cs"/>
        </a:defRPr>
      </a:lvl8pPr>
      <a:lvl9pPr marL="5201839" algn="l" defTabSz="65023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6.png"/><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24.wmf"/><Relationship Id="rId5" Type="http://schemas.openxmlformats.org/officeDocument/2006/relationships/oleObject" Target="../embeddings/oleObject1.bin"/><Relationship Id="rId4" Type="http://schemas.openxmlformats.org/officeDocument/2006/relationships/image" Target="../media/image2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p:nvPr>
        </p:nvSpPr>
        <p:spPr>
          <a:xfrm>
            <a:off x="704185" y="1643662"/>
            <a:ext cx="11596430" cy="3305387"/>
          </a:xfrm>
          <a:prstGeom prst="rect">
            <a:avLst/>
          </a:prstGeom>
        </p:spPr>
        <p:txBody>
          <a:bodyPr anchor="ctr"/>
          <a:lstStyle/>
          <a:p>
            <a:pPr>
              <a:defRPr>
                <a:solidFill>
                  <a:srgbClr val="0433FF"/>
                </a:solidFill>
              </a:defRPr>
            </a:pPr>
            <a:r>
              <a:rPr lang="en-GB" dirty="0" smtClean="0"/>
              <a:t>Making Software Correct by Construction</a:t>
            </a:r>
            <a:endParaRPr dirty="0"/>
          </a:p>
        </p:txBody>
      </p:sp>
      <p:sp>
        <p:nvSpPr>
          <p:cNvPr id="139" name="Shape 139"/>
          <p:cNvSpPr>
            <a:spLocks noGrp="1"/>
          </p:cNvSpPr>
          <p:nvPr>
            <p:ph type="body" sz="quarter" idx="1"/>
          </p:nvPr>
        </p:nvSpPr>
        <p:spPr>
          <a:prstGeom prst="rect">
            <a:avLst/>
          </a:prstGeom>
        </p:spPr>
        <p:txBody>
          <a:bodyPr/>
          <a:lstStyle/>
          <a:p>
            <a:r>
              <a:t>Martyn Thomas CBE FREng</a:t>
            </a:r>
          </a:p>
          <a:p>
            <a:r>
              <a:t>Livery Company Professor of Information Technology</a:t>
            </a:r>
          </a:p>
        </p:txBody>
      </p:sp>
      <p:pic>
        <p:nvPicPr>
          <p:cNvPr id="141" name="image1.tiff"/>
          <p:cNvPicPr>
            <a:picLocks noChangeAspect="1"/>
          </p:cNvPicPr>
          <p:nvPr/>
        </p:nvPicPr>
        <p:blipFill>
          <a:blip r:embed="rId2">
            <a:extLst/>
          </a:blip>
          <a:stretch>
            <a:fillRect/>
          </a:stretch>
        </p:blipFill>
        <p:spPr>
          <a:xfrm>
            <a:off x="-1" y="-1"/>
            <a:ext cx="1548378" cy="1643663"/>
          </a:xfrm>
          <a:prstGeom prst="rect">
            <a:avLst/>
          </a:prstGeom>
          <a:ln w="12700"/>
        </p:spPr>
      </p:pic>
      <p:sp>
        <p:nvSpPr>
          <p:cNvPr id="6" name="Slide Number Placeholder 5"/>
          <p:cNvSpPr>
            <a:spLocks noGrp="1"/>
          </p:cNvSpPr>
          <p:nvPr>
            <p:ph type="sldNum" sz="quarter" idx="2"/>
          </p:nvPr>
        </p:nvSpPr>
        <p:spPr/>
        <p:txBody>
          <a:bodyPr/>
          <a:lstStyle/>
          <a:p>
            <a:fld id="{86CB4B4D-7CA3-9044-876B-883B54F8677D}" type="slidenum">
              <a:rPr lang="en-US" smtClean="0"/>
              <a:pPr/>
              <a:t>1</a:t>
            </a:fld>
            <a:endParaRPr lang="en-US"/>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4500"/>
            <a:ext cx="13004800" cy="2159000"/>
          </a:xfrm>
        </p:spPr>
        <p:txBody>
          <a:bodyPr>
            <a:normAutofit/>
          </a:bodyPr>
          <a:lstStyle/>
          <a:p>
            <a:r>
              <a:rPr lang="en-GB" dirty="0" smtClean="0"/>
              <a:t>SPARK</a:t>
            </a:r>
            <a:br>
              <a:rPr lang="en-GB" dirty="0" smtClean="0"/>
            </a:br>
            <a:r>
              <a:rPr lang="en-GB" sz="3600" i="1" dirty="0" smtClean="0">
                <a:solidFill>
                  <a:srgbClr val="000000"/>
                </a:solidFill>
              </a:rPr>
              <a:t>see SPARK: the proven approach to High Integrity Software</a:t>
            </a:r>
            <a:br>
              <a:rPr lang="en-GB" sz="3600" i="1" dirty="0" smtClean="0">
                <a:solidFill>
                  <a:srgbClr val="000000"/>
                </a:solidFill>
              </a:rPr>
            </a:br>
            <a:r>
              <a:rPr lang="en-GB" sz="3600" i="1" dirty="0" smtClean="0">
                <a:solidFill>
                  <a:srgbClr val="000000"/>
                </a:solidFill>
              </a:rPr>
              <a:t>by </a:t>
            </a:r>
            <a:r>
              <a:rPr lang="en-GB" sz="3600" dirty="0" smtClean="0">
                <a:solidFill>
                  <a:srgbClr val="000000"/>
                </a:solidFill>
              </a:rPr>
              <a:t>John Barnes</a:t>
            </a:r>
            <a:endParaRPr lang="en-GB" dirty="0">
              <a:solidFill>
                <a:srgbClr val="000000"/>
              </a:solidFill>
            </a:endParaRPr>
          </a:p>
        </p:txBody>
      </p:sp>
      <p:sp>
        <p:nvSpPr>
          <p:cNvPr id="3" name="Content Placeholder 2"/>
          <p:cNvSpPr>
            <a:spLocks noGrp="1"/>
          </p:cNvSpPr>
          <p:nvPr>
            <p:ph idx="1"/>
          </p:nvPr>
        </p:nvSpPr>
        <p:spPr>
          <a:xfrm>
            <a:off x="0" y="2603500"/>
            <a:ext cx="13004800" cy="6648450"/>
          </a:xfrm>
        </p:spPr>
        <p:txBody>
          <a:bodyPr>
            <a:normAutofit fontScale="92500" lnSpcReduction="10000"/>
          </a:bodyPr>
          <a:lstStyle/>
          <a:p>
            <a:r>
              <a:rPr lang="en-GB" dirty="0" smtClean="0"/>
              <a:t>SPARK 2014 is a powerful programming language with very strong structuring, abstraction, and specification features. </a:t>
            </a:r>
          </a:p>
          <a:p>
            <a:r>
              <a:rPr lang="en-GB" dirty="0" smtClean="0"/>
              <a:t>Ada 2012, excluding a few features that cannot be analysed (</a:t>
            </a:r>
            <a:r>
              <a:rPr lang="en-US" dirty="0" smtClean="0"/>
              <a:t>access types, function side effects, aliasing, </a:t>
            </a:r>
            <a:r>
              <a:rPr lang="en-US" dirty="0" err="1" smtClean="0"/>
              <a:t>goto</a:t>
            </a:r>
            <a:r>
              <a:rPr lang="en-US" dirty="0" smtClean="0"/>
              <a:t>, controlled types and exception handling) -  but including tasks.</a:t>
            </a:r>
          </a:p>
          <a:p>
            <a:r>
              <a:rPr lang="en-US" dirty="0" smtClean="0"/>
              <a:t>Specification of pre- and post-conditions, data flow and data dependencies, assertions, data </a:t>
            </a:r>
            <a:r>
              <a:rPr lang="en-US" i="1" dirty="0" smtClean="0"/>
              <a:t>ranges …</a:t>
            </a:r>
          </a:p>
          <a:p>
            <a:r>
              <a:rPr lang="en-US" dirty="0" smtClean="0"/>
              <a:t>Automated static analysis and proof tools – no run-time failures</a:t>
            </a:r>
          </a:p>
          <a:p>
            <a:r>
              <a:rPr lang="en-US" dirty="0" smtClean="0">
                <a:solidFill>
                  <a:schemeClr val="tx1"/>
                </a:solidFill>
              </a:rPr>
              <a:t>More details at http://www.spark-2014.org/about</a:t>
            </a:r>
            <a:endParaRPr lang="en-GB" dirty="0">
              <a:solidFill>
                <a:schemeClr val="tx1"/>
              </a:solidFill>
            </a:endParaRPr>
          </a:p>
        </p:txBody>
      </p:sp>
      <p:sp>
        <p:nvSpPr>
          <p:cNvPr id="4" name="Slide Number Placeholder 3"/>
          <p:cNvSpPr>
            <a:spLocks noGrp="1"/>
          </p:cNvSpPr>
          <p:nvPr>
            <p:ph type="sldNum" sz="quarter" idx="12"/>
          </p:nvPr>
        </p:nvSpPr>
        <p:spPr/>
        <p:txBody>
          <a:bodyPr/>
          <a:lstStyle/>
          <a:p>
            <a:fld id="{54BEB0A0-0BE1-C745-A2BB-552CE580A55E}" type="slidenum">
              <a:rPr lang="en-GB" smtClean="0"/>
              <a:pPr/>
              <a:t>10</a:t>
            </a:fld>
            <a:endParaRPr lang="en-GB"/>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SPARK properties</a:t>
            </a:r>
            <a:endParaRPr lang="en-GB" dirty="0"/>
          </a:p>
        </p:txBody>
      </p:sp>
      <p:sp>
        <p:nvSpPr>
          <p:cNvPr id="3" name="Content Placeholder 2"/>
          <p:cNvSpPr>
            <a:spLocks noGrp="1"/>
          </p:cNvSpPr>
          <p:nvPr>
            <p:ph idx="1"/>
          </p:nvPr>
        </p:nvSpPr>
        <p:spPr/>
        <p:txBody>
          <a:bodyPr>
            <a:normAutofit/>
          </a:bodyPr>
          <a:lstStyle/>
          <a:p>
            <a:r>
              <a:rPr lang="en-GB" b="1" dirty="0" smtClean="0"/>
              <a:t>Logically sound</a:t>
            </a:r>
            <a:r>
              <a:rPr lang="en-GB" dirty="0" smtClean="0"/>
              <a:t>: the runtime behaviour is completely predictable from the program source</a:t>
            </a:r>
          </a:p>
          <a:p>
            <a:r>
              <a:rPr lang="en-GB" b="1" dirty="0" smtClean="0"/>
              <a:t>Formally defined</a:t>
            </a:r>
            <a:r>
              <a:rPr lang="en-GB" dirty="0" smtClean="0"/>
              <a:t>: SPARK has precise semantics that can be checked statically</a:t>
            </a:r>
          </a:p>
          <a:p>
            <a:r>
              <a:rPr lang="en-GB" dirty="0" smtClean="0"/>
              <a:t>SPARK programs can be </a:t>
            </a:r>
            <a:r>
              <a:rPr lang="en-GB" b="1" dirty="0" smtClean="0"/>
              <a:t>bounded in space and time</a:t>
            </a:r>
            <a:r>
              <a:rPr lang="en-GB" dirty="0" smtClean="0"/>
              <a:t>. Resource needs can be verified statically.</a:t>
            </a:r>
          </a:p>
          <a:p>
            <a:r>
              <a:rPr lang="en-GB" b="1" dirty="0" smtClean="0"/>
              <a:t>Minimal run-time system</a:t>
            </a:r>
            <a:r>
              <a:rPr lang="en-GB" dirty="0" smtClean="0"/>
              <a:t>: SPARK can be compiled to run on bare hardware.</a:t>
            </a:r>
          </a:p>
          <a:p>
            <a:endParaRPr lang="en-GB" dirty="0"/>
          </a:p>
        </p:txBody>
      </p:sp>
      <p:sp>
        <p:nvSpPr>
          <p:cNvPr id="4" name="Slide Number Placeholder 3"/>
          <p:cNvSpPr>
            <a:spLocks noGrp="1"/>
          </p:cNvSpPr>
          <p:nvPr>
            <p:ph type="sldNum" sz="quarter" idx="12"/>
          </p:nvPr>
        </p:nvSpPr>
        <p:spPr/>
        <p:txBody>
          <a:bodyPr/>
          <a:lstStyle/>
          <a:p>
            <a:fld id="{54BEB0A0-0BE1-C745-A2BB-552CE580A55E}" type="slidenum">
              <a:rPr lang="en-GB" smtClean="0"/>
              <a:pPr/>
              <a:t>11</a:t>
            </a:fld>
            <a:endParaRPr lang="en-GB"/>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Correctness by Construction</a:t>
            </a:r>
            <a:br>
              <a:rPr lang="en-GB" dirty="0" smtClean="0"/>
            </a:br>
            <a:r>
              <a:rPr lang="en-GB" dirty="0" smtClean="0"/>
              <a:t>Principles</a:t>
            </a:r>
            <a:endParaRPr lang="en-GB" dirty="0"/>
          </a:p>
        </p:txBody>
      </p:sp>
      <p:sp>
        <p:nvSpPr>
          <p:cNvPr id="3" name="Content Placeholder 2"/>
          <p:cNvSpPr>
            <a:spLocks noGrp="1"/>
          </p:cNvSpPr>
          <p:nvPr>
            <p:ph idx="1"/>
          </p:nvPr>
        </p:nvSpPr>
        <p:spPr>
          <a:xfrm>
            <a:off x="952500" y="3345041"/>
            <a:ext cx="11099800" cy="6286500"/>
          </a:xfrm>
        </p:spPr>
        <p:txBody>
          <a:bodyPr>
            <a:normAutofit/>
          </a:bodyPr>
          <a:lstStyle/>
          <a:p>
            <a:pPr marL="742950" indent="-742950">
              <a:spcBef>
                <a:spcPts val="1200"/>
              </a:spcBef>
              <a:buFont typeface="+mj-lt"/>
              <a:buAutoNum type="arabicPeriod"/>
            </a:pPr>
            <a:r>
              <a:rPr lang="en-GB" dirty="0" smtClean="0"/>
              <a:t>Avoid introducing errors</a:t>
            </a:r>
          </a:p>
          <a:p>
            <a:pPr marL="742950" indent="-742950">
              <a:spcBef>
                <a:spcPts val="1200"/>
              </a:spcBef>
              <a:buFont typeface="+mj-lt"/>
              <a:buAutoNum type="arabicPeriod"/>
            </a:pPr>
            <a:r>
              <a:rPr lang="en-GB" dirty="0" smtClean="0"/>
              <a:t>Find errors as close to where you introduce them as possible.</a:t>
            </a:r>
          </a:p>
          <a:p>
            <a:pPr marL="742950" indent="-742950">
              <a:spcBef>
                <a:spcPts val="1200"/>
              </a:spcBef>
            </a:pPr>
            <a:r>
              <a:rPr lang="en-GB" dirty="0" smtClean="0">
                <a:solidFill>
                  <a:schemeClr val="tx1"/>
                </a:solidFill>
              </a:rPr>
              <a:t>Use formal notations </a:t>
            </a:r>
          </a:p>
          <a:p>
            <a:pPr marL="742950" indent="-742950">
              <a:spcBef>
                <a:spcPts val="1200"/>
              </a:spcBef>
            </a:pPr>
            <a:r>
              <a:rPr lang="en-GB" dirty="0" smtClean="0">
                <a:solidFill>
                  <a:schemeClr val="tx1"/>
                </a:solidFill>
              </a:rPr>
              <a:t>Take small steps, checking each step against the previous one</a:t>
            </a:r>
          </a:p>
          <a:p>
            <a:pPr marL="742950" indent="-742950">
              <a:spcBef>
                <a:spcPts val="1200"/>
              </a:spcBef>
            </a:pPr>
            <a:r>
              <a:rPr lang="en-GB" dirty="0" smtClean="0">
                <a:solidFill>
                  <a:schemeClr val="tx1"/>
                </a:solidFill>
              </a:rPr>
              <a:t>Use powerful tools to check for errors</a:t>
            </a:r>
          </a:p>
          <a:p>
            <a:pPr marL="742950" indent="-742950">
              <a:spcBef>
                <a:spcPts val="1200"/>
              </a:spcBef>
            </a:pPr>
            <a:r>
              <a:rPr lang="en-GB" dirty="0" smtClean="0">
                <a:solidFill>
                  <a:schemeClr val="tx1"/>
                </a:solidFill>
              </a:rPr>
              <a:t>Do the hard things first</a:t>
            </a:r>
          </a:p>
          <a:p>
            <a:pPr marL="742950" indent="-742950">
              <a:spcBef>
                <a:spcPts val="1200"/>
              </a:spcBef>
            </a:pPr>
            <a:r>
              <a:rPr lang="en-GB" dirty="0" smtClean="0">
                <a:solidFill>
                  <a:schemeClr val="tx1"/>
                </a:solidFill>
              </a:rPr>
              <a:t>Write software that is as simple as possible </a:t>
            </a:r>
          </a:p>
          <a:p>
            <a:pPr marL="742950" indent="-742950"/>
            <a:endParaRPr lang="en-GB" dirty="0">
              <a:solidFill>
                <a:schemeClr val="tx1"/>
              </a:solidFill>
            </a:endParaRPr>
          </a:p>
        </p:txBody>
      </p:sp>
      <p:sp>
        <p:nvSpPr>
          <p:cNvPr id="4" name="Slide Number Placeholder 3"/>
          <p:cNvSpPr>
            <a:spLocks noGrp="1"/>
          </p:cNvSpPr>
          <p:nvPr>
            <p:ph type="sldNum" sz="quarter" idx="12"/>
          </p:nvPr>
        </p:nvSpPr>
        <p:spPr/>
        <p:txBody>
          <a:bodyPr/>
          <a:lstStyle/>
          <a:p>
            <a:fld id="{54BEB0A0-0BE1-C745-A2BB-552CE580A55E}" type="slidenum">
              <a:rPr lang="en-GB" smtClean="0"/>
              <a:pPr/>
              <a:t>12</a:t>
            </a:fld>
            <a:endParaRPr lang="en-GB"/>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Defect Rates for some early </a:t>
            </a:r>
            <a:br>
              <a:rPr lang="en-GB" dirty="0" smtClean="0"/>
            </a:br>
            <a:r>
              <a:rPr lang="en-GB" dirty="0" smtClean="0"/>
              <a:t>C by C Projects</a:t>
            </a:r>
            <a:endParaRPr lang="en-GB" dirty="0"/>
          </a:p>
        </p:txBody>
      </p:sp>
      <p:sp>
        <p:nvSpPr>
          <p:cNvPr id="4" name="Slide Number Placeholder 3"/>
          <p:cNvSpPr>
            <a:spLocks noGrp="1"/>
          </p:cNvSpPr>
          <p:nvPr>
            <p:ph type="sldNum" sz="quarter" idx="12"/>
          </p:nvPr>
        </p:nvSpPr>
        <p:spPr/>
        <p:txBody>
          <a:bodyPr/>
          <a:lstStyle/>
          <a:p>
            <a:fld id="{54BEB0A0-0BE1-C745-A2BB-552CE580A55E}" type="slidenum">
              <a:rPr lang="en-GB" smtClean="0"/>
              <a:pPr/>
              <a:t>13</a:t>
            </a:fld>
            <a:endParaRPr lang="en-GB"/>
          </a:p>
        </p:txBody>
      </p:sp>
      <p:pic>
        <p:nvPicPr>
          <p:cNvPr id="6" name="Content Placeholder 5" descr="CbyC metrics.tiff"/>
          <p:cNvPicPr>
            <a:picLocks noGrp="1" noChangeAspect="1"/>
          </p:cNvPicPr>
          <p:nvPr>
            <p:ph idx="1"/>
          </p:nvPr>
        </p:nvPicPr>
        <p:blipFill>
          <a:blip r:embed="rId2"/>
          <a:srcRect t="-10696" b="-10696"/>
          <a:stretch>
            <a:fillRect/>
          </a:stretch>
        </p:blipFill>
        <p:spPr>
          <a:xfrm>
            <a:off x="1151411" y="2115088"/>
            <a:ext cx="11099800" cy="6286500"/>
          </a:xfrm>
        </p:spPr>
      </p:pic>
      <p:sp>
        <p:nvSpPr>
          <p:cNvPr id="7" name="TextBox 6"/>
          <p:cNvSpPr txBox="1"/>
          <p:nvPr/>
        </p:nvSpPr>
        <p:spPr>
          <a:xfrm>
            <a:off x="1151411" y="8370810"/>
            <a:ext cx="10900889"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kumimoji="0" lang="en-GB" sz="2000" b="0" i="0" u="none" strike="noStrike" cap="none" spc="0" normalizeH="0" baseline="0" dirty="0" smtClean="0">
                <a:ln>
                  <a:noFill/>
                </a:ln>
                <a:solidFill>
                  <a:srgbClr val="000000"/>
                </a:solidFill>
                <a:effectLst/>
                <a:uFillTx/>
                <a:latin typeface="Arial"/>
                <a:ea typeface="+mn-ea"/>
                <a:cs typeface="Arial"/>
                <a:sym typeface="Helvetica Light"/>
              </a:rPr>
              <a:t>From </a:t>
            </a:r>
            <a:r>
              <a:rPr lang="en-US" sz="2000" i="1" dirty="0" smtClean="0">
                <a:latin typeface="Arial"/>
                <a:cs typeface="Arial"/>
              </a:rPr>
              <a:t>Correctness by Construction: A Manifesto for High-Integrity Software</a:t>
            </a:r>
            <a:r>
              <a:rPr lang="en-US" sz="2000" dirty="0" smtClean="0">
                <a:latin typeface="Arial"/>
                <a:cs typeface="Arial"/>
              </a:rPr>
              <a:t>,</a:t>
            </a:r>
          </a:p>
          <a:p>
            <a:r>
              <a:rPr lang="en-US" sz="2000" dirty="0" smtClean="0">
                <a:latin typeface="Arial"/>
                <a:cs typeface="Arial"/>
              </a:rPr>
              <a:t>Martin </a:t>
            </a:r>
            <a:r>
              <a:rPr lang="en-US" sz="2000" dirty="0" err="1" smtClean="0">
                <a:latin typeface="Arial"/>
                <a:cs typeface="Arial"/>
              </a:rPr>
              <a:t>Croxford</a:t>
            </a:r>
            <a:r>
              <a:rPr lang="en-US" sz="2000" dirty="0" smtClean="0">
                <a:latin typeface="Arial"/>
                <a:cs typeface="Arial"/>
              </a:rPr>
              <a:t> and Roderick Chapman, </a:t>
            </a:r>
            <a:r>
              <a:rPr lang="en-US" sz="2000" i="1" dirty="0" smtClean="0">
                <a:latin typeface="Arial"/>
                <a:cs typeface="Arial"/>
              </a:rPr>
              <a:t>Crosstalk </a:t>
            </a:r>
            <a:r>
              <a:rPr lang="en-US" sz="2000" dirty="0" smtClean="0">
                <a:latin typeface="Arial"/>
                <a:cs typeface="Arial"/>
              </a:rPr>
              <a:t>December 2005 </a:t>
            </a:r>
            <a:r>
              <a:rPr kumimoji="0" lang="en-GB" sz="2000" b="0" i="0" u="none" strike="noStrike" cap="none" spc="0" normalizeH="0" baseline="0" dirty="0" smtClean="0">
                <a:ln>
                  <a:noFill/>
                </a:ln>
                <a:solidFill>
                  <a:srgbClr val="000000"/>
                </a:solidFill>
                <a:effectLst/>
                <a:uFillTx/>
                <a:latin typeface="Arial"/>
                <a:ea typeface="+mn-ea"/>
                <a:cs typeface="Arial"/>
                <a:sym typeface="Helvetica Light"/>
              </a:rPr>
              <a:t> </a:t>
            </a:r>
            <a:endParaRPr kumimoji="0" lang="en-GB" sz="2000" b="0" i="0" u="none" strike="noStrike" cap="none" spc="0" normalizeH="0" baseline="0" dirty="0">
              <a:ln>
                <a:noFill/>
              </a:ln>
              <a:solidFill>
                <a:srgbClr val="000000"/>
              </a:solidFill>
              <a:effectLst/>
              <a:uFillTx/>
              <a:latin typeface="Arial"/>
              <a:ea typeface="+mn-ea"/>
              <a:cs typeface="Arial"/>
              <a:sym typeface="Helvetica Light"/>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Tokeneer</a:t>
            </a:r>
            <a:r>
              <a:rPr lang="en-GB" dirty="0" smtClean="0"/>
              <a:t> experiment</a:t>
            </a:r>
            <a:br>
              <a:rPr lang="en-GB" dirty="0" smtClean="0"/>
            </a:br>
            <a:r>
              <a:rPr lang="en-GB" sz="4000" dirty="0" smtClean="0"/>
              <a:t>for the US National Security Agency</a:t>
            </a:r>
            <a:endParaRPr lang="en-GB" dirty="0"/>
          </a:p>
        </p:txBody>
      </p:sp>
      <p:pic>
        <p:nvPicPr>
          <p:cNvPr id="5" name="Content Placeholder 4" descr="Tokeneer system diagram.tiff"/>
          <p:cNvPicPr>
            <a:picLocks noGrp="1" noChangeAspect="1"/>
          </p:cNvPicPr>
          <p:nvPr>
            <p:ph idx="1"/>
          </p:nvPr>
        </p:nvPicPr>
        <p:blipFill>
          <a:blip r:embed="rId2"/>
          <a:srcRect l="-5576" r="-5576"/>
          <a:stretch>
            <a:fillRect/>
          </a:stretch>
        </p:blipFill>
        <p:spPr>
          <a:xfrm>
            <a:off x="520201" y="2603500"/>
            <a:ext cx="11964397" cy="6776175"/>
          </a:xfrm>
        </p:spPr>
      </p:pic>
      <p:sp>
        <p:nvSpPr>
          <p:cNvPr id="4" name="Slide Number Placeholder 3"/>
          <p:cNvSpPr>
            <a:spLocks noGrp="1"/>
          </p:cNvSpPr>
          <p:nvPr>
            <p:ph type="sldNum" sz="quarter" idx="12"/>
          </p:nvPr>
        </p:nvSpPr>
        <p:spPr/>
        <p:txBody>
          <a:bodyPr/>
          <a:lstStyle/>
          <a:p>
            <a:fld id="{54BEB0A0-0BE1-C745-A2BB-552CE580A55E}" type="slidenum">
              <a:rPr lang="en-GB" smtClean="0"/>
              <a:pPr/>
              <a:t>14</a:t>
            </a:fld>
            <a:endParaRPr lang="en-GB"/>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990" y="444500"/>
            <a:ext cx="12504146" cy="2159000"/>
          </a:xfrm>
        </p:spPr>
        <p:txBody>
          <a:bodyPr anchor="t">
            <a:normAutofit/>
          </a:bodyPr>
          <a:lstStyle/>
          <a:p>
            <a:r>
              <a:rPr lang="en-GB" dirty="0" err="1" smtClean="0"/>
              <a:t>ITSec</a:t>
            </a:r>
            <a:r>
              <a:rPr lang="en-GB" dirty="0" smtClean="0"/>
              <a:t> </a:t>
            </a:r>
            <a:r>
              <a:rPr lang="en-GB" i="1" dirty="0" smtClean="0"/>
              <a:t>Common Criteria</a:t>
            </a:r>
            <a:endParaRPr lang="en-GB" dirty="0">
              <a:solidFill>
                <a:srgbClr val="FF0000"/>
              </a:solidFill>
            </a:endParaRPr>
          </a:p>
        </p:txBody>
      </p:sp>
      <p:sp>
        <p:nvSpPr>
          <p:cNvPr id="3" name="Content Placeholder 2"/>
          <p:cNvSpPr>
            <a:spLocks noGrp="1"/>
          </p:cNvSpPr>
          <p:nvPr>
            <p:ph idx="1"/>
          </p:nvPr>
        </p:nvSpPr>
        <p:spPr>
          <a:xfrm>
            <a:off x="952500" y="1873367"/>
            <a:ext cx="11805636" cy="6006866"/>
          </a:xfrm>
        </p:spPr>
        <p:txBody>
          <a:bodyPr>
            <a:normAutofit/>
          </a:bodyPr>
          <a:lstStyle/>
          <a:p>
            <a:pPr>
              <a:spcBef>
                <a:spcPts val="2400"/>
              </a:spcBef>
            </a:pPr>
            <a:r>
              <a:rPr lang="en-GB" dirty="0" smtClean="0"/>
              <a:t> 	   </a:t>
            </a:r>
            <a:r>
              <a:rPr lang="en-GB" i="1" dirty="0" smtClean="0"/>
              <a:t>EAL1: Functionally Tested</a:t>
            </a:r>
            <a:endParaRPr lang="en-GB" dirty="0" smtClean="0"/>
          </a:p>
          <a:p>
            <a:pPr>
              <a:spcBef>
                <a:spcPts val="2400"/>
              </a:spcBef>
            </a:pPr>
            <a:r>
              <a:rPr lang="en-GB" i="1" dirty="0" smtClean="0"/>
              <a:t>    EAL2: Structurally Tested</a:t>
            </a:r>
            <a:endParaRPr lang="en-GB" dirty="0" smtClean="0"/>
          </a:p>
          <a:p>
            <a:pPr>
              <a:spcBef>
                <a:spcPts val="2400"/>
              </a:spcBef>
            </a:pPr>
            <a:r>
              <a:rPr lang="en-GB" i="1" dirty="0" smtClean="0"/>
              <a:t>    EAL3: Methodically Tested and Checked</a:t>
            </a:r>
            <a:endParaRPr lang="en-GB" dirty="0" smtClean="0"/>
          </a:p>
          <a:p>
            <a:pPr>
              <a:spcBef>
                <a:spcPts val="2400"/>
              </a:spcBef>
            </a:pPr>
            <a:r>
              <a:rPr lang="en-GB" i="1" dirty="0" smtClean="0"/>
              <a:t>    EAL4: Methodically Designed, Tested and Reviewed</a:t>
            </a:r>
            <a:endParaRPr lang="en-GB" dirty="0" smtClean="0"/>
          </a:p>
          <a:p>
            <a:pPr>
              <a:spcBef>
                <a:spcPts val="2400"/>
              </a:spcBef>
            </a:pPr>
            <a:r>
              <a:rPr lang="en-GB" i="1" dirty="0" smtClean="0"/>
              <a:t>    </a:t>
            </a:r>
            <a:r>
              <a:rPr lang="en-GB" i="1" dirty="0" smtClean="0">
                <a:solidFill>
                  <a:srgbClr val="FF0000"/>
                </a:solidFill>
              </a:rPr>
              <a:t>EAL5 </a:t>
            </a:r>
            <a:r>
              <a:rPr lang="en-GB" i="1" dirty="0" err="1" smtClean="0">
                <a:solidFill>
                  <a:srgbClr val="FF0000"/>
                </a:solidFill>
              </a:rPr>
              <a:t>Semiformally</a:t>
            </a:r>
            <a:r>
              <a:rPr lang="en-GB" i="1" dirty="0" smtClean="0">
                <a:solidFill>
                  <a:srgbClr val="FF0000"/>
                </a:solidFill>
              </a:rPr>
              <a:t> Designed and Tested</a:t>
            </a:r>
            <a:endParaRPr lang="en-GB" dirty="0" smtClean="0">
              <a:solidFill>
                <a:srgbClr val="FF0000"/>
              </a:solidFill>
            </a:endParaRPr>
          </a:p>
          <a:p>
            <a:pPr>
              <a:spcBef>
                <a:spcPts val="2400"/>
              </a:spcBef>
            </a:pPr>
            <a:r>
              <a:rPr lang="en-GB" i="1" dirty="0" smtClean="0"/>
              <a:t>    EAL6 </a:t>
            </a:r>
            <a:r>
              <a:rPr lang="en-GB" i="1" dirty="0" err="1" smtClean="0"/>
              <a:t>Semiformally</a:t>
            </a:r>
            <a:r>
              <a:rPr lang="en-GB" i="1" dirty="0" smtClean="0"/>
              <a:t> Verified Design and Tested</a:t>
            </a:r>
            <a:endParaRPr lang="en-GB" dirty="0" smtClean="0"/>
          </a:p>
          <a:p>
            <a:pPr>
              <a:spcBef>
                <a:spcPts val="2400"/>
              </a:spcBef>
            </a:pPr>
            <a:r>
              <a:rPr lang="en-GB" i="1" dirty="0" smtClean="0"/>
              <a:t>    EAL7 Formally Verified Design and Tested</a:t>
            </a:r>
            <a:r>
              <a:rPr lang="en-GB" dirty="0" smtClean="0"/>
              <a:t> </a:t>
            </a:r>
            <a:endParaRPr lang="en-GB" dirty="0"/>
          </a:p>
        </p:txBody>
      </p:sp>
      <p:sp>
        <p:nvSpPr>
          <p:cNvPr id="4" name="Slide Number Placeholder 3"/>
          <p:cNvSpPr>
            <a:spLocks noGrp="1"/>
          </p:cNvSpPr>
          <p:nvPr>
            <p:ph type="sldNum" sz="quarter" idx="12"/>
          </p:nvPr>
        </p:nvSpPr>
        <p:spPr/>
        <p:txBody>
          <a:bodyPr/>
          <a:lstStyle/>
          <a:p>
            <a:fld id="{54BEB0A0-0BE1-C745-A2BB-552CE580A55E}" type="slidenum">
              <a:rPr lang="en-GB" smtClean="0"/>
              <a:pPr/>
              <a:t>15</a:t>
            </a:fld>
            <a:endParaRPr lang="en-GB"/>
          </a:p>
        </p:txBody>
      </p:sp>
      <p:sp>
        <p:nvSpPr>
          <p:cNvPr id="5" name="TextBox 4"/>
          <p:cNvSpPr txBox="1"/>
          <p:nvPr/>
        </p:nvSpPr>
        <p:spPr>
          <a:xfrm>
            <a:off x="333907" y="7927011"/>
            <a:ext cx="12439579"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GB" i="1" dirty="0" smtClean="0">
                <a:solidFill>
                  <a:srgbClr val="FF0000"/>
                </a:solidFill>
              </a:rPr>
              <a:t>Industry told NSA that EAL5 was too difficult and expensive </a:t>
            </a:r>
            <a:br>
              <a:rPr lang="en-GB" i="1" dirty="0" smtClean="0">
                <a:solidFill>
                  <a:srgbClr val="FF0000"/>
                </a:solidFill>
              </a:rPr>
            </a:br>
            <a:r>
              <a:rPr lang="en-GB" i="1" dirty="0" smtClean="0">
                <a:solidFill>
                  <a:srgbClr val="FF0000"/>
                </a:solidFill>
              </a:rPr>
              <a:t>so the NSA asked Altran (Praxis) to carry out an experiment</a:t>
            </a:r>
            <a:endParaRPr kumimoji="0" lang="en-GB" sz="3600" b="0" i="0" u="none" strike="noStrike" cap="none" spc="0" normalizeH="0" baseline="0" dirty="0">
              <a:ln>
                <a:noFill/>
              </a:ln>
              <a:solidFill>
                <a:srgbClr val="000000"/>
              </a:solidFill>
              <a:effectLst/>
              <a:uFillTx/>
              <a:latin typeface="+mn-lt"/>
              <a:ea typeface="+mn-ea"/>
              <a:cs typeface="+mn-cs"/>
              <a:sym typeface="Helvetica Light"/>
            </a:endParaRP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892" y="29089"/>
            <a:ext cx="11099800" cy="2159000"/>
          </a:xfrm>
        </p:spPr>
        <p:txBody>
          <a:bodyPr anchor="t">
            <a:normAutofit/>
          </a:bodyPr>
          <a:lstStyle/>
          <a:p>
            <a:r>
              <a:rPr lang="en-GB" dirty="0" err="1" smtClean="0"/>
              <a:t>Tokeneer</a:t>
            </a:r>
            <a:r>
              <a:rPr lang="en-GB" dirty="0" smtClean="0"/>
              <a:t> ID Station</a:t>
            </a:r>
            <a:br>
              <a:rPr lang="en-GB" dirty="0" smtClean="0"/>
            </a:br>
            <a:r>
              <a:rPr lang="en-GB" sz="4400" i="1" dirty="0" smtClean="0"/>
              <a:t>the referenced report gives full details</a:t>
            </a:r>
            <a:r>
              <a:rPr lang="en-GB" dirty="0" smtClean="0"/>
              <a:t> </a:t>
            </a:r>
            <a:endParaRPr lang="en-GB" dirty="0"/>
          </a:p>
        </p:txBody>
      </p:sp>
      <p:pic>
        <p:nvPicPr>
          <p:cNvPr id="5" name="Content Placeholder 4" descr="Tokeneer structure.tiff"/>
          <p:cNvPicPr>
            <a:picLocks noGrp="1" noChangeAspect="1"/>
          </p:cNvPicPr>
          <p:nvPr>
            <p:ph idx="1"/>
          </p:nvPr>
        </p:nvPicPr>
        <p:blipFill>
          <a:blip r:embed="rId2"/>
          <a:srcRect l="-29821" r="-29821"/>
          <a:stretch>
            <a:fillRect/>
          </a:stretch>
        </p:blipFill>
        <p:spPr>
          <a:xfrm>
            <a:off x="184531" y="2188089"/>
            <a:ext cx="12820269" cy="7565511"/>
          </a:xfrm>
        </p:spPr>
      </p:pic>
      <p:sp>
        <p:nvSpPr>
          <p:cNvPr id="4" name="Slide Number Placeholder 3"/>
          <p:cNvSpPr>
            <a:spLocks noGrp="1"/>
          </p:cNvSpPr>
          <p:nvPr>
            <p:ph type="sldNum" sz="quarter" idx="12"/>
          </p:nvPr>
        </p:nvSpPr>
        <p:spPr/>
        <p:txBody>
          <a:bodyPr/>
          <a:lstStyle/>
          <a:p>
            <a:fld id="{54BEB0A0-0BE1-C745-A2BB-552CE580A55E}" type="slidenum">
              <a:rPr lang="en-GB" smtClean="0"/>
              <a:pPr/>
              <a:t>16</a:t>
            </a:fld>
            <a:endParaRPr lang="en-GB"/>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Functions to be implemented</a:t>
            </a:r>
            <a:endParaRPr lang="en-GB" dirty="0"/>
          </a:p>
        </p:txBody>
      </p:sp>
      <p:sp>
        <p:nvSpPr>
          <p:cNvPr id="3" name="Content Placeholder 2"/>
          <p:cNvSpPr>
            <a:spLocks noGrp="1"/>
          </p:cNvSpPr>
          <p:nvPr>
            <p:ph idx="1"/>
          </p:nvPr>
        </p:nvSpPr>
        <p:spPr>
          <a:xfrm>
            <a:off x="952500" y="2965450"/>
            <a:ext cx="11099800" cy="6286500"/>
          </a:xfrm>
        </p:spPr>
        <p:txBody>
          <a:bodyPr>
            <a:normAutofit fontScale="92500" lnSpcReduction="20000"/>
          </a:bodyPr>
          <a:lstStyle/>
          <a:p>
            <a:pPr lvl="0">
              <a:spcBef>
                <a:spcPts val="1200"/>
              </a:spcBef>
            </a:pPr>
            <a:r>
              <a:rPr lang="en-GB" b="1" dirty="0" smtClean="0"/>
              <a:t>Controlling User access </a:t>
            </a:r>
            <a:r>
              <a:rPr lang="en-GB" dirty="0" smtClean="0"/>
              <a:t>to the enclave</a:t>
            </a:r>
          </a:p>
          <a:p>
            <a:pPr lvl="0">
              <a:spcBef>
                <a:spcPts val="1200"/>
              </a:spcBef>
            </a:pPr>
            <a:r>
              <a:rPr lang="en-GB" b="1" dirty="0" smtClean="0"/>
              <a:t>Checking the pass token and fingerprint</a:t>
            </a:r>
            <a:r>
              <a:rPr lang="en-GB" dirty="0" smtClean="0"/>
              <a:t>, and unlocking the door</a:t>
            </a:r>
          </a:p>
          <a:p>
            <a:pPr lvl="0">
              <a:spcBef>
                <a:spcPts val="1200"/>
              </a:spcBef>
            </a:pPr>
            <a:r>
              <a:rPr lang="en-GB" dirty="0" smtClean="0"/>
              <a:t>Creating </a:t>
            </a:r>
            <a:r>
              <a:rPr lang="en-GB" b="1" dirty="0" smtClean="0"/>
              <a:t>an audit trail </a:t>
            </a:r>
            <a:r>
              <a:rPr lang="en-GB" dirty="0" smtClean="0"/>
              <a:t>of all activity</a:t>
            </a:r>
          </a:p>
          <a:p>
            <a:pPr lvl="0">
              <a:spcBef>
                <a:spcPts val="1200"/>
              </a:spcBef>
            </a:pPr>
            <a:r>
              <a:rPr lang="en-GB" dirty="0" smtClean="0"/>
              <a:t>Monitoring the  door state and </a:t>
            </a:r>
            <a:r>
              <a:rPr lang="en-GB" b="1" dirty="0" smtClean="0"/>
              <a:t>raising alarms </a:t>
            </a:r>
            <a:r>
              <a:rPr lang="en-GB" dirty="0" smtClean="0"/>
              <a:t>if the door is left open</a:t>
            </a:r>
          </a:p>
          <a:p>
            <a:pPr lvl="0">
              <a:spcBef>
                <a:spcPts val="1200"/>
              </a:spcBef>
            </a:pPr>
            <a:r>
              <a:rPr lang="en-GB" dirty="0" smtClean="0"/>
              <a:t>Plus </a:t>
            </a:r>
            <a:r>
              <a:rPr lang="en-GB" b="1" dirty="0" smtClean="0"/>
              <a:t>various administrative functions</a:t>
            </a:r>
          </a:p>
          <a:p>
            <a:pPr lvl="1">
              <a:spcBef>
                <a:spcPts val="1200"/>
              </a:spcBef>
            </a:pPr>
            <a:r>
              <a:rPr lang="en-GB" dirty="0" smtClean="0"/>
              <a:t>	Guard -Override Door</a:t>
            </a:r>
          </a:p>
          <a:p>
            <a:pPr lvl="1">
              <a:spcBef>
                <a:spcPts val="1200"/>
              </a:spcBef>
            </a:pPr>
            <a:r>
              <a:rPr lang="en-GB" dirty="0" smtClean="0"/>
              <a:t>	Security Officer –Shutdown or Change Configuration</a:t>
            </a:r>
          </a:p>
          <a:p>
            <a:pPr lvl="1">
              <a:spcBef>
                <a:spcPts val="1200"/>
              </a:spcBef>
            </a:pPr>
            <a:r>
              <a:rPr lang="en-GB" dirty="0" smtClean="0"/>
              <a:t>	Audit Manager –Archive Log</a:t>
            </a:r>
          </a:p>
          <a:p>
            <a:pPr>
              <a:spcBef>
                <a:spcPts val="1200"/>
              </a:spcBef>
            </a:pPr>
            <a:r>
              <a:rPr lang="en-GB" dirty="0" smtClean="0"/>
              <a:t>Software to simulate all hardware peripherals</a:t>
            </a:r>
          </a:p>
          <a:p>
            <a:endParaRPr lang="en-GB" dirty="0"/>
          </a:p>
        </p:txBody>
      </p:sp>
      <p:sp>
        <p:nvSpPr>
          <p:cNvPr id="4" name="Slide Number Placeholder 3"/>
          <p:cNvSpPr>
            <a:spLocks noGrp="1"/>
          </p:cNvSpPr>
          <p:nvPr>
            <p:ph type="sldNum" sz="quarter" idx="12"/>
          </p:nvPr>
        </p:nvSpPr>
        <p:spPr/>
        <p:txBody>
          <a:bodyPr/>
          <a:lstStyle/>
          <a:p>
            <a:fld id="{54BEB0A0-0BE1-C745-A2BB-552CE580A55E}" type="slidenum">
              <a:rPr lang="en-GB" smtClean="0"/>
              <a:pPr/>
              <a:t>17</a:t>
            </a:fld>
            <a:endParaRPr lang="en-GB"/>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GB" dirty="0" err="1" smtClean="0"/>
              <a:t>Tokeneer</a:t>
            </a:r>
            <a:r>
              <a:rPr lang="en-GB" dirty="0" smtClean="0"/>
              <a:t> Development Process</a:t>
            </a:r>
            <a:endParaRPr lang="en-GB" dirty="0"/>
          </a:p>
        </p:txBody>
      </p:sp>
      <p:pic>
        <p:nvPicPr>
          <p:cNvPr id="5" name="Content Placeholder 4" descr="Tokeneer Dev Process.tiff"/>
          <p:cNvPicPr>
            <a:picLocks noGrp="1" noChangeAspect="1"/>
          </p:cNvPicPr>
          <p:nvPr>
            <p:ph idx="1"/>
          </p:nvPr>
        </p:nvPicPr>
        <p:blipFill>
          <a:blip r:embed="rId2"/>
          <a:srcRect l="-32967" r="-32967"/>
          <a:stretch>
            <a:fillRect/>
          </a:stretch>
        </p:blipFill>
        <p:spPr>
          <a:xfrm>
            <a:off x="0" y="1523847"/>
            <a:ext cx="12851795" cy="7728103"/>
          </a:xfrm>
        </p:spPr>
      </p:pic>
      <p:sp>
        <p:nvSpPr>
          <p:cNvPr id="4" name="Slide Number Placeholder 3"/>
          <p:cNvSpPr>
            <a:spLocks noGrp="1"/>
          </p:cNvSpPr>
          <p:nvPr>
            <p:ph type="sldNum" sz="quarter" idx="12"/>
          </p:nvPr>
        </p:nvSpPr>
        <p:spPr/>
        <p:txBody>
          <a:bodyPr/>
          <a:lstStyle/>
          <a:p>
            <a:fld id="{54BEB0A0-0BE1-C745-A2BB-552CE580A55E}" type="slidenum">
              <a:rPr lang="en-GB" smtClean="0"/>
              <a:pPr/>
              <a:t>18</a:t>
            </a:fld>
            <a:endParaRPr lang="en-GB"/>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GB" dirty="0" err="1" smtClean="0"/>
              <a:t>Tokeneer</a:t>
            </a:r>
            <a:r>
              <a:rPr lang="en-GB" dirty="0" smtClean="0"/>
              <a:t> Assurance Process</a:t>
            </a:r>
            <a:endParaRPr lang="en-GB" dirty="0"/>
          </a:p>
        </p:txBody>
      </p:sp>
      <p:pic>
        <p:nvPicPr>
          <p:cNvPr id="5" name="Content Placeholder 4" descr="Tokeneer assurance process.tiff"/>
          <p:cNvPicPr>
            <a:picLocks noGrp="1" noChangeAspect="1"/>
          </p:cNvPicPr>
          <p:nvPr>
            <p:ph idx="1"/>
          </p:nvPr>
        </p:nvPicPr>
        <p:blipFill>
          <a:blip r:embed="rId2"/>
          <a:srcRect l="-29455" r="-29455"/>
          <a:stretch>
            <a:fillRect/>
          </a:stretch>
        </p:blipFill>
        <p:spPr>
          <a:xfrm>
            <a:off x="-135011" y="2031796"/>
            <a:ext cx="12748313" cy="7220154"/>
          </a:xfrm>
        </p:spPr>
      </p:pic>
      <p:sp>
        <p:nvSpPr>
          <p:cNvPr id="4" name="Slide Number Placeholder 3"/>
          <p:cNvSpPr>
            <a:spLocks noGrp="1"/>
          </p:cNvSpPr>
          <p:nvPr>
            <p:ph type="sldNum" sz="quarter" idx="12"/>
          </p:nvPr>
        </p:nvSpPr>
        <p:spPr/>
        <p:txBody>
          <a:bodyPr/>
          <a:lstStyle/>
          <a:p>
            <a:fld id="{54BEB0A0-0BE1-C745-A2BB-552CE580A55E}" type="slidenum">
              <a:rPr lang="en-GB" smtClean="0"/>
              <a:pPr/>
              <a:t>19</a:t>
            </a:fld>
            <a:endParaRPr lang="en-GB"/>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GB" dirty="0"/>
              <a:t> </a:t>
            </a:r>
          </a:p>
        </p:txBody>
      </p:sp>
      <p:sp>
        <p:nvSpPr>
          <p:cNvPr id="15363" name="Rectangle 3"/>
          <p:cNvSpPr>
            <a:spLocks noGrp="1" noChangeArrowheads="1"/>
          </p:cNvSpPr>
          <p:nvPr>
            <p:ph type="body" idx="1"/>
          </p:nvPr>
        </p:nvSpPr>
        <p:spPr>
          <a:xfrm>
            <a:off x="335454" y="1733973"/>
            <a:ext cx="12100274" cy="5852160"/>
          </a:xfrm>
        </p:spPr>
        <p:txBody>
          <a:bodyPr>
            <a:normAutofit fontScale="92500" lnSpcReduction="10000"/>
          </a:bodyPr>
          <a:lstStyle/>
          <a:p>
            <a:pPr>
              <a:buNone/>
            </a:pPr>
            <a:r>
              <a:rPr lang="en-GB" sz="5400" i="1" dirty="0" smtClean="0"/>
              <a:t>Those who want really reliable software will find that they must find means of avoiding the majority of bugs to start with, and as a result the programming process will become cheaper.  </a:t>
            </a:r>
            <a:endParaRPr lang="en-GB" sz="5400" dirty="0" smtClean="0"/>
          </a:p>
          <a:p>
            <a:pPr>
              <a:buFontTx/>
              <a:buNone/>
            </a:pPr>
            <a:endParaRPr lang="en-GB" sz="5100" i="1" dirty="0" smtClean="0"/>
          </a:p>
          <a:p>
            <a:pPr>
              <a:buFontTx/>
              <a:buNone/>
            </a:pPr>
            <a:r>
              <a:rPr lang="en-GB" sz="2800" i="1" dirty="0" err="1"/>
              <a:t>Dijkstra</a:t>
            </a:r>
            <a:r>
              <a:rPr lang="en-GB" sz="2800" i="1" dirty="0"/>
              <a:t> 1972</a:t>
            </a:r>
            <a:endParaRPr lang="en-GB" sz="6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chor="t"/>
          <a:lstStyle/>
          <a:p>
            <a:r>
              <a:rPr lang="en-US" dirty="0" err="1" smtClean="0"/>
              <a:t>Tokeneer</a:t>
            </a:r>
            <a:r>
              <a:rPr lang="en-US" dirty="0" smtClean="0"/>
              <a:t> ID Station </a:t>
            </a:r>
            <a:br>
              <a:rPr lang="en-US" dirty="0" smtClean="0"/>
            </a:br>
            <a:r>
              <a:rPr lang="en-US" dirty="0" smtClean="0"/>
              <a:t>Code Sizes</a:t>
            </a:r>
            <a:endParaRPr lang="en-US" dirty="0"/>
          </a:p>
        </p:txBody>
      </p:sp>
      <p:pic>
        <p:nvPicPr>
          <p:cNvPr id="7" name="Content Placeholder 6" descr="Tokeneer code sizez.tiff"/>
          <p:cNvPicPr>
            <a:picLocks noGrp="1" noChangeAspect="1"/>
          </p:cNvPicPr>
          <p:nvPr>
            <p:ph idx="1"/>
          </p:nvPr>
        </p:nvPicPr>
        <p:blipFill>
          <a:blip r:embed="rId2"/>
          <a:srcRect t="-49845" b="-49845"/>
          <a:stretch>
            <a:fillRect/>
          </a:stretch>
        </p:blipFill>
        <p:spPr>
          <a:xfrm>
            <a:off x="396982" y="1749416"/>
            <a:ext cx="12607817" cy="7140583"/>
          </a:xfrm>
        </p:spPr>
      </p:pic>
      <p:sp>
        <p:nvSpPr>
          <p:cNvPr id="26" name="Slide Number Placeholder 5"/>
          <p:cNvSpPr>
            <a:spLocks noGrp="1"/>
          </p:cNvSpPr>
          <p:nvPr>
            <p:ph type="sldNum" sz="quarter" idx="12"/>
          </p:nvPr>
        </p:nvSpPr>
        <p:spPr/>
        <p:txBody>
          <a:bodyPr/>
          <a:lstStyle/>
          <a:p>
            <a:fld id="{F6FD98CC-3648-8941-8102-9B1D56C48DBF}" type="slidenum">
              <a:rPr lang="en-US"/>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GB" dirty="0" err="1" smtClean="0"/>
              <a:t>Tokeneer</a:t>
            </a:r>
            <a:r>
              <a:rPr lang="en-GB" dirty="0" smtClean="0"/>
              <a:t> Code Productivity</a:t>
            </a:r>
            <a:endParaRPr lang="en-GB" dirty="0"/>
          </a:p>
        </p:txBody>
      </p:sp>
      <p:pic>
        <p:nvPicPr>
          <p:cNvPr id="5" name="Content Placeholder 4" descr="Tokeneer productivity.tiff"/>
          <p:cNvPicPr>
            <a:picLocks noGrp="1" noChangeAspect="1"/>
          </p:cNvPicPr>
          <p:nvPr>
            <p:ph idx="1"/>
          </p:nvPr>
        </p:nvPicPr>
        <p:blipFill>
          <a:blip r:embed="rId2"/>
          <a:srcRect l="-11425" r="-11425"/>
          <a:stretch>
            <a:fillRect/>
          </a:stretch>
        </p:blipFill>
        <p:spPr>
          <a:xfrm>
            <a:off x="-22437" y="1777823"/>
            <a:ext cx="12557663" cy="7112178"/>
          </a:xfrm>
        </p:spPr>
      </p:pic>
      <p:sp>
        <p:nvSpPr>
          <p:cNvPr id="4" name="Slide Number Placeholder 3"/>
          <p:cNvSpPr>
            <a:spLocks noGrp="1"/>
          </p:cNvSpPr>
          <p:nvPr>
            <p:ph type="sldNum" sz="quarter" idx="12"/>
          </p:nvPr>
        </p:nvSpPr>
        <p:spPr/>
        <p:txBody>
          <a:bodyPr/>
          <a:lstStyle/>
          <a:p>
            <a:fld id="{54BEB0A0-0BE1-C745-A2BB-552CE580A55E}" type="slidenum">
              <a:rPr lang="en-GB" smtClean="0"/>
              <a:pPr/>
              <a:t>21</a:t>
            </a:fld>
            <a:endParaRPr lang="en-GB"/>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5"/>
          <p:cNvSpPr>
            <a:spLocks noGrp="1" noChangeArrowheads="1"/>
          </p:cNvSpPr>
          <p:nvPr>
            <p:ph type="sldNum" sz="quarter" idx="4294967295"/>
          </p:nvPr>
        </p:nvSpPr>
        <p:spPr>
          <a:xfrm>
            <a:off x="9320107" y="8994987"/>
            <a:ext cx="2709333" cy="650240"/>
          </a:xfrm>
          <a:prstGeom prst="rect">
            <a:avLst/>
          </a:prstGeom>
        </p:spPr>
        <p:txBody>
          <a:bodyPr lIns="130046" tIns="65023" rIns="130046" bIns="65023"/>
          <a:lstStyle/>
          <a:p>
            <a:fld id="{B233097F-5A32-944A-BE99-E4204A1DE442}" type="slidenum">
              <a:rPr lang="en-US"/>
              <a:pPr/>
              <a:t>22</a:t>
            </a:fld>
            <a:endParaRPr lang="en-US"/>
          </a:p>
        </p:txBody>
      </p:sp>
      <p:sp>
        <p:nvSpPr>
          <p:cNvPr id="58370" name="Rectangle 2"/>
          <p:cNvSpPr>
            <a:spLocks noGrp="1" noChangeArrowheads="1"/>
          </p:cNvSpPr>
          <p:nvPr>
            <p:ph type="ctrTitle"/>
          </p:nvPr>
        </p:nvSpPr>
        <p:spPr/>
        <p:txBody>
          <a:bodyPr>
            <a:normAutofit fontScale="90000"/>
          </a:bodyPr>
          <a:lstStyle/>
          <a:p>
            <a:r>
              <a:rPr lang="en-US"/>
              <a:t> The Path to Security Assurance </a:t>
            </a:r>
            <a:br>
              <a:rPr lang="en-US"/>
            </a:br>
            <a:endParaRPr lang="en-US"/>
          </a:p>
        </p:txBody>
      </p:sp>
      <p:sp>
        <p:nvSpPr>
          <p:cNvPr id="58371" name="Rectangle 3"/>
          <p:cNvSpPr>
            <a:spLocks noGrp="1" noChangeArrowheads="1"/>
          </p:cNvSpPr>
          <p:nvPr>
            <p:ph type="subTitle" idx="1"/>
          </p:nvPr>
        </p:nvSpPr>
        <p:spPr/>
        <p:txBody>
          <a:bodyPr/>
          <a:lstStyle/>
          <a:p>
            <a:r>
              <a:rPr lang="en-US" dirty="0"/>
              <a:t>Randolph Johnson</a:t>
            </a:r>
          </a:p>
          <a:p>
            <a:r>
              <a:rPr lang="en-US" dirty="0"/>
              <a:t>National Security </a:t>
            </a:r>
            <a:r>
              <a:rPr lang="en-US" dirty="0" smtClean="0"/>
              <a:t>Agency</a:t>
            </a:r>
            <a:endParaRPr lang="en-US" dirty="0"/>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380584" y="9251950"/>
            <a:ext cx="230935" cy="379591"/>
          </a:xfrm>
        </p:spPr>
        <p:txBody>
          <a:bodyPr/>
          <a:lstStyle/>
          <a:p>
            <a:fld id="{A0514918-04C9-784E-A554-70BBCF710559}" type="slidenum">
              <a:rPr lang="en-US"/>
              <a:pPr/>
              <a:t>23</a:t>
            </a:fld>
            <a:endParaRPr lang="en-US"/>
          </a:p>
        </p:txBody>
      </p:sp>
      <p:sp>
        <p:nvSpPr>
          <p:cNvPr id="49154" name="Rectangle 2"/>
          <p:cNvSpPr>
            <a:spLocks noGrp="1" noChangeArrowheads="1"/>
          </p:cNvSpPr>
          <p:nvPr>
            <p:ph type="title"/>
          </p:nvPr>
        </p:nvSpPr>
        <p:spPr/>
        <p:txBody>
          <a:bodyPr/>
          <a:lstStyle/>
          <a:p>
            <a:r>
              <a:rPr lang="en-US" dirty="0" smtClean="0"/>
              <a:t>Project metrics</a:t>
            </a:r>
            <a:endParaRPr lang="en-US" dirty="0"/>
          </a:p>
        </p:txBody>
      </p:sp>
      <p:sp>
        <p:nvSpPr>
          <p:cNvPr id="49155" name="Rectangle 3"/>
          <p:cNvSpPr>
            <a:spLocks noGrp="1" noChangeArrowheads="1"/>
          </p:cNvSpPr>
          <p:nvPr>
            <p:ph type="body" idx="1"/>
          </p:nvPr>
        </p:nvSpPr>
        <p:spPr/>
        <p:txBody>
          <a:bodyPr>
            <a:normAutofit lnSpcReduction="10000"/>
          </a:bodyPr>
          <a:lstStyle/>
          <a:p>
            <a:r>
              <a:rPr lang="en-US" dirty="0"/>
              <a:t>Total effort   260</a:t>
            </a:r>
            <a:r>
              <a:rPr lang="en-US" dirty="0" smtClean="0"/>
              <a:t> person days</a:t>
            </a:r>
            <a:endParaRPr lang="en-US" dirty="0"/>
          </a:p>
          <a:p>
            <a:r>
              <a:rPr lang="en-US" dirty="0"/>
              <a:t>Total cost – $250k</a:t>
            </a:r>
          </a:p>
          <a:p>
            <a:r>
              <a:rPr lang="en-US" dirty="0"/>
              <a:t>Total schedule – 9 months</a:t>
            </a:r>
          </a:p>
          <a:p>
            <a:r>
              <a:rPr lang="en-US" dirty="0"/>
              <a:t>Team – 3 people part-time</a:t>
            </a:r>
          </a:p>
          <a:p>
            <a:r>
              <a:rPr lang="en-US" dirty="0"/>
              <a:t>Testing criterion – 99.99% reliability with 90% degree of confidence</a:t>
            </a:r>
          </a:p>
          <a:p>
            <a:r>
              <a:rPr lang="en-US" b="1" dirty="0">
                <a:solidFill>
                  <a:srgbClr val="00FF00"/>
                </a:solidFill>
              </a:rPr>
              <a:t>Total critical failures – 0 [Yes, zero!]</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380584" y="9251950"/>
            <a:ext cx="230935" cy="379591"/>
          </a:xfrm>
        </p:spPr>
        <p:txBody>
          <a:bodyPr/>
          <a:lstStyle/>
          <a:p>
            <a:fld id="{9E1E82B7-7F3B-8D40-BDCB-4178033347BC}" type="slidenum">
              <a:rPr lang="en-US"/>
              <a:pPr/>
              <a:t>24</a:t>
            </a:fld>
            <a:endParaRPr lang="en-US"/>
          </a:p>
        </p:txBody>
      </p:sp>
      <p:sp>
        <p:nvSpPr>
          <p:cNvPr id="67586" name="Rectangle 2"/>
          <p:cNvSpPr>
            <a:spLocks noGrp="1" noChangeArrowheads="1"/>
          </p:cNvSpPr>
          <p:nvPr>
            <p:ph type="title"/>
          </p:nvPr>
        </p:nvSpPr>
        <p:spPr>
          <a:xfrm>
            <a:off x="0" y="444500"/>
            <a:ext cx="13004800" cy="2159000"/>
          </a:xfrm>
        </p:spPr>
        <p:txBody>
          <a:bodyPr>
            <a:normAutofit fontScale="90000"/>
          </a:bodyPr>
          <a:lstStyle/>
          <a:p>
            <a:r>
              <a:rPr lang="en-US" sz="4000" b="1" dirty="0" smtClean="0">
                <a:solidFill>
                  <a:srgbClr val="3366FF"/>
                </a:solidFill>
              </a:rPr>
              <a:t>The NSA wanted to know whether this was due to C-by-C </a:t>
            </a:r>
            <a:r>
              <a:rPr lang="en-US" sz="4000" dirty="0" smtClean="0">
                <a:solidFill>
                  <a:srgbClr val="3366FF"/>
                </a:solidFill>
              </a:rPr>
              <a:t/>
            </a:r>
            <a:br>
              <a:rPr lang="en-US" sz="4000" dirty="0" smtClean="0">
                <a:solidFill>
                  <a:srgbClr val="3366FF"/>
                </a:solidFill>
              </a:rPr>
            </a:br>
            <a:r>
              <a:rPr lang="en-US" sz="4000" i="1" dirty="0" smtClean="0">
                <a:solidFill>
                  <a:srgbClr val="000000"/>
                </a:solidFill>
              </a:rPr>
              <a:t>or could only be done by the Altran team led by Janet Barnes</a:t>
            </a:r>
            <a:r>
              <a:rPr lang="en-US" dirty="0" smtClean="0"/>
              <a:t/>
            </a:r>
            <a:br>
              <a:rPr lang="en-US" dirty="0" smtClean="0"/>
            </a:br>
            <a:r>
              <a:rPr lang="en-US" dirty="0" smtClean="0"/>
              <a:t/>
            </a:r>
            <a:br>
              <a:rPr lang="en-US" dirty="0" smtClean="0"/>
            </a:br>
            <a:r>
              <a:rPr lang="en-US" b="1" dirty="0" smtClean="0"/>
              <a:t>Phase </a:t>
            </a:r>
            <a:r>
              <a:rPr lang="en-US" b="1" dirty="0"/>
              <a:t>Two - Beginners</a:t>
            </a:r>
          </a:p>
        </p:txBody>
      </p:sp>
      <p:sp>
        <p:nvSpPr>
          <p:cNvPr id="67587" name="Rectangle 3"/>
          <p:cNvSpPr>
            <a:spLocks noGrp="1" noChangeArrowheads="1"/>
          </p:cNvSpPr>
          <p:nvPr>
            <p:ph type="body" idx="1"/>
          </p:nvPr>
        </p:nvSpPr>
        <p:spPr/>
        <p:txBody>
          <a:bodyPr/>
          <a:lstStyle/>
          <a:p>
            <a:r>
              <a:rPr lang="en-US"/>
              <a:t>Two undergraduate students studying mathematics &amp; computer science </a:t>
            </a:r>
            <a:br>
              <a:rPr lang="en-US"/>
            </a:br>
            <a:r>
              <a:rPr lang="en-US"/>
              <a:t>+ one computer science graduate student</a:t>
            </a:r>
          </a:p>
          <a:p>
            <a:r>
              <a:rPr lang="en-US"/>
              <a:t>10-12 weeks</a:t>
            </a:r>
          </a:p>
          <a:p>
            <a:r>
              <a:rPr lang="en-US"/>
              <a:t>No previous Z</a:t>
            </a:r>
          </a:p>
          <a:p>
            <a:r>
              <a:rPr lang="en-US"/>
              <a:t>One had prior exposure to SPARK</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380584" y="9251950"/>
            <a:ext cx="230935" cy="379591"/>
          </a:xfrm>
        </p:spPr>
        <p:txBody>
          <a:bodyPr/>
          <a:lstStyle/>
          <a:p>
            <a:fld id="{50415A62-42A1-BC4B-8739-2CD15CE67F9F}" type="slidenum">
              <a:rPr lang="en-US"/>
              <a:pPr/>
              <a:t>25</a:t>
            </a:fld>
            <a:endParaRPr lang="en-US"/>
          </a:p>
        </p:txBody>
      </p:sp>
      <p:sp>
        <p:nvSpPr>
          <p:cNvPr id="68610" name="Rectangle 1026"/>
          <p:cNvSpPr>
            <a:spLocks noGrp="1" noChangeArrowheads="1"/>
          </p:cNvSpPr>
          <p:nvPr>
            <p:ph type="title"/>
          </p:nvPr>
        </p:nvSpPr>
        <p:spPr>
          <a:xfrm>
            <a:off x="650240" y="541867"/>
            <a:ext cx="11379200" cy="1625600"/>
          </a:xfrm>
        </p:spPr>
        <p:txBody>
          <a:bodyPr>
            <a:normAutofit fontScale="90000"/>
          </a:bodyPr>
          <a:lstStyle/>
          <a:p>
            <a:r>
              <a:rPr lang="en-US"/>
              <a:t>Task - Adapt &amp; Extend the System</a:t>
            </a:r>
          </a:p>
        </p:txBody>
      </p:sp>
      <p:sp>
        <p:nvSpPr>
          <p:cNvPr id="68611" name="Rectangle 1027"/>
          <p:cNvSpPr>
            <a:spLocks noGrp="1" noChangeArrowheads="1"/>
          </p:cNvSpPr>
          <p:nvPr>
            <p:ph type="body" idx="1"/>
          </p:nvPr>
        </p:nvSpPr>
        <p:spPr/>
        <p:txBody>
          <a:bodyPr/>
          <a:lstStyle/>
          <a:p>
            <a:r>
              <a:rPr lang="en-US" dirty="0"/>
              <a:t>Adapt the Praxis code to run in the real demo system (change Ada &amp; SPARK code with help from SPRE)</a:t>
            </a:r>
          </a:p>
          <a:p>
            <a:r>
              <a:rPr lang="en-US" dirty="0"/>
              <a:t>Add new functionality (use entire</a:t>
            </a:r>
            <a:r>
              <a:rPr lang="en-US" dirty="0" smtClean="0"/>
              <a:t> C-by-C methodology </a:t>
            </a:r>
            <a:r>
              <a:rPr lang="en-US" dirty="0"/>
              <a:t>to add keypad device and required password)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380584" y="9251950"/>
            <a:ext cx="230935" cy="379591"/>
          </a:xfrm>
        </p:spPr>
        <p:txBody>
          <a:bodyPr/>
          <a:lstStyle/>
          <a:p>
            <a:fld id="{6DA2356A-9677-AA4B-991B-DE85EFA2438B}" type="slidenum">
              <a:rPr lang="en-US"/>
              <a:pPr/>
              <a:t>26</a:t>
            </a:fld>
            <a:endParaRPr lang="en-US"/>
          </a:p>
        </p:txBody>
      </p:sp>
      <p:sp>
        <p:nvSpPr>
          <p:cNvPr id="69634" name="Rectangle 2"/>
          <p:cNvSpPr>
            <a:spLocks noGrp="1" noChangeArrowheads="1"/>
          </p:cNvSpPr>
          <p:nvPr>
            <p:ph type="title"/>
          </p:nvPr>
        </p:nvSpPr>
        <p:spPr/>
        <p:txBody>
          <a:bodyPr/>
          <a:lstStyle/>
          <a:p>
            <a:r>
              <a:rPr lang="en-US" dirty="0"/>
              <a:t>Support Given</a:t>
            </a:r>
          </a:p>
        </p:txBody>
      </p:sp>
      <p:sp>
        <p:nvSpPr>
          <p:cNvPr id="69635" name="Rectangle 3"/>
          <p:cNvSpPr>
            <a:spLocks noGrp="1" noChangeArrowheads="1"/>
          </p:cNvSpPr>
          <p:nvPr>
            <p:ph type="body" idx="1"/>
          </p:nvPr>
        </p:nvSpPr>
        <p:spPr>
          <a:xfrm>
            <a:off x="1083733" y="2817707"/>
            <a:ext cx="11054080" cy="5852160"/>
          </a:xfrm>
        </p:spPr>
        <p:txBody>
          <a:bodyPr>
            <a:normAutofit fontScale="77500" lnSpcReduction="20000"/>
          </a:bodyPr>
          <a:lstStyle/>
          <a:p>
            <a:r>
              <a:rPr lang="en-US" b="1" dirty="0"/>
              <a:t>Training</a:t>
            </a:r>
          </a:p>
          <a:p>
            <a:pPr lvl="1"/>
            <a:r>
              <a:rPr lang="en-US" dirty="0"/>
              <a:t>3-4 days on reading and writing </a:t>
            </a:r>
            <a:r>
              <a:rPr lang="en-US" dirty="0" smtClean="0"/>
              <a:t>Z</a:t>
            </a:r>
          </a:p>
          <a:p>
            <a:pPr lvl="1"/>
            <a:r>
              <a:rPr lang="en-US" dirty="0"/>
              <a:t>3 days on TOKENEER ID Station</a:t>
            </a:r>
          </a:p>
          <a:p>
            <a:pPr lvl="1"/>
            <a:r>
              <a:rPr lang="en-US" dirty="0"/>
              <a:t>1 day on Ada</a:t>
            </a:r>
          </a:p>
          <a:p>
            <a:pPr lvl="1"/>
            <a:r>
              <a:rPr lang="en-US" dirty="0"/>
              <a:t>4-5 days on SPARK &amp; </a:t>
            </a:r>
            <a:r>
              <a:rPr lang="en-US" dirty="0" smtClean="0"/>
              <a:t>tools</a:t>
            </a:r>
          </a:p>
          <a:p>
            <a:r>
              <a:rPr lang="en-US" sz="3459" dirty="0" smtClean="0"/>
              <a:t>Z &amp; SPARK textbooks &amp; manuals</a:t>
            </a:r>
          </a:p>
          <a:p>
            <a:r>
              <a:rPr lang="en-US" sz="3459" b="1" dirty="0" smtClean="0"/>
              <a:t>Email support</a:t>
            </a:r>
            <a:r>
              <a:rPr lang="en-US" sz="3459" dirty="0" smtClean="0"/>
              <a:t> </a:t>
            </a:r>
            <a:r>
              <a:rPr lang="en-US" sz="3459" b="1" dirty="0" smtClean="0"/>
              <a:t>on SPARK from Altran</a:t>
            </a:r>
            <a:endParaRPr lang="en-US" sz="3459"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380584" y="9251950"/>
            <a:ext cx="230935" cy="379591"/>
          </a:xfrm>
        </p:spPr>
        <p:txBody>
          <a:bodyPr/>
          <a:lstStyle/>
          <a:p>
            <a:fld id="{B944AD28-A0EC-D446-B50F-4FC2270FE3BB}" type="slidenum">
              <a:rPr lang="en-US"/>
              <a:pPr/>
              <a:t>27</a:t>
            </a:fld>
            <a:endParaRPr lang="en-US"/>
          </a:p>
        </p:txBody>
      </p:sp>
      <p:sp>
        <p:nvSpPr>
          <p:cNvPr id="70658" name="Rectangle 2"/>
          <p:cNvSpPr>
            <a:spLocks noGrp="1" noChangeArrowheads="1"/>
          </p:cNvSpPr>
          <p:nvPr>
            <p:ph type="title"/>
          </p:nvPr>
        </p:nvSpPr>
        <p:spPr>
          <a:xfrm>
            <a:off x="1083733" y="541867"/>
            <a:ext cx="11054080" cy="1625600"/>
          </a:xfrm>
        </p:spPr>
        <p:txBody>
          <a:bodyPr/>
          <a:lstStyle/>
          <a:p>
            <a:r>
              <a:rPr lang="en-US" dirty="0"/>
              <a:t>Results Achieved</a:t>
            </a:r>
          </a:p>
        </p:txBody>
      </p:sp>
      <p:sp>
        <p:nvSpPr>
          <p:cNvPr id="70659" name="Rectangle 3"/>
          <p:cNvSpPr>
            <a:spLocks noGrp="1" noChangeArrowheads="1"/>
          </p:cNvSpPr>
          <p:nvPr>
            <p:ph type="body" idx="1"/>
          </p:nvPr>
        </p:nvSpPr>
        <p:spPr/>
        <p:txBody>
          <a:bodyPr>
            <a:normAutofit fontScale="92500" lnSpcReduction="10000"/>
          </a:bodyPr>
          <a:lstStyle/>
          <a:p>
            <a:pPr>
              <a:lnSpc>
                <a:spcPct val="90000"/>
              </a:lnSpc>
            </a:pPr>
            <a:r>
              <a:rPr lang="en-US" dirty="0"/>
              <a:t>Added new functionality to </a:t>
            </a:r>
          </a:p>
          <a:p>
            <a:pPr lvl="1">
              <a:lnSpc>
                <a:spcPct val="90000"/>
              </a:lnSpc>
            </a:pPr>
            <a:r>
              <a:rPr lang="en-US" dirty="0"/>
              <a:t>requirements document</a:t>
            </a:r>
          </a:p>
          <a:p>
            <a:pPr lvl="1">
              <a:lnSpc>
                <a:spcPct val="90000"/>
              </a:lnSpc>
            </a:pPr>
            <a:r>
              <a:rPr lang="en-US" dirty="0"/>
              <a:t>functional specification in Z</a:t>
            </a:r>
          </a:p>
          <a:p>
            <a:pPr lvl="1">
              <a:lnSpc>
                <a:spcPct val="90000"/>
              </a:lnSpc>
            </a:pPr>
            <a:r>
              <a:rPr lang="en-US" dirty="0"/>
              <a:t>design document in Z</a:t>
            </a:r>
          </a:p>
          <a:p>
            <a:pPr lvl="1">
              <a:lnSpc>
                <a:spcPct val="90000"/>
              </a:lnSpc>
            </a:pPr>
            <a:r>
              <a:rPr lang="en-US" dirty="0"/>
              <a:t>SPARK code and annotations</a:t>
            </a:r>
          </a:p>
          <a:p>
            <a:pPr>
              <a:lnSpc>
                <a:spcPct val="90000"/>
              </a:lnSpc>
            </a:pPr>
            <a:r>
              <a:rPr lang="en-US" dirty="0"/>
              <a:t>Ran SPARK tools (Examiner &amp; Simplifier)</a:t>
            </a:r>
          </a:p>
          <a:p>
            <a:pPr>
              <a:lnSpc>
                <a:spcPct val="90000"/>
              </a:lnSpc>
            </a:pPr>
            <a:r>
              <a:rPr lang="en-US" dirty="0"/>
              <a:t>Created </a:t>
            </a:r>
            <a:r>
              <a:rPr lang="en-US" i="1" dirty="0" err="1"/>
              <a:t>SparkPlug</a:t>
            </a:r>
            <a:r>
              <a:rPr lang="en-US" i="1" dirty="0"/>
              <a:t> </a:t>
            </a:r>
            <a:r>
              <a:rPr lang="en-US" dirty="0"/>
              <a:t>Eclipse </a:t>
            </a:r>
            <a:r>
              <a:rPr lang="en-US" dirty="0" err="1"/>
              <a:t>plugin</a:t>
            </a:r>
            <a:r>
              <a:rPr lang="en-US" dirty="0"/>
              <a:t> for SPARK tools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380584" y="9251950"/>
            <a:ext cx="230935" cy="379591"/>
          </a:xfrm>
        </p:spPr>
        <p:txBody>
          <a:bodyPr/>
          <a:lstStyle/>
          <a:p>
            <a:fld id="{87F6EBC4-7E3B-514D-9020-ED31AC158DE8}" type="slidenum">
              <a:rPr lang="en-US"/>
              <a:pPr/>
              <a:t>28</a:t>
            </a:fld>
            <a:endParaRPr lang="en-US"/>
          </a:p>
        </p:txBody>
      </p:sp>
      <p:sp>
        <p:nvSpPr>
          <p:cNvPr id="25602" name="Rectangle 2"/>
          <p:cNvSpPr>
            <a:spLocks noGrp="1" noChangeArrowheads="1"/>
          </p:cNvSpPr>
          <p:nvPr>
            <p:ph type="title"/>
          </p:nvPr>
        </p:nvSpPr>
        <p:spPr>
          <a:xfrm>
            <a:off x="0" y="444500"/>
            <a:ext cx="13004800" cy="2159000"/>
          </a:xfrm>
        </p:spPr>
        <p:txBody>
          <a:bodyPr>
            <a:normAutofit/>
          </a:bodyPr>
          <a:lstStyle/>
          <a:p>
            <a:r>
              <a:rPr lang="en-US" sz="4800" dirty="0" smtClean="0">
                <a:solidFill>
                  <a:schemeClr val="tx1"/>
                </a:solidFill>
              </a:rPr>
              <a:t>NSA Concluded …</a:t>
            </a:r>
            <a:r>
              <a:rPr lang="en-US" dirty="0" smtClean="0"/>
              <a:t/>
            </a:r>
            <a:br>
              <a:rPr lang="en-US" dirty="0" smtClean="0"/>
            </a:br>
            <a:r>
              <a:rPr lang="en-US" sz="5400" dirty="0" smtClean="0"/>
              <a:t>WHY </a:t>
            </a:r>
            <a:r>
              <a:rPr lang="en-US" sz="5400" dirty="0"/>
              <a:t>use Correct by </a:t>
            </a:r>
            <a:r>
              <a:rPr lang="en-US" sz="5400" dirty="0" smtClean="0"/>
              <a:t>Construction?</a:t>
            </a:r>
            <a:endParaRPr lang="en-US" dirty="0"/>
          </a:p>
        </p:txBody>
      </p:sp>
      <p:sp>
        <p:nvSpPr>
          <p:cNvPr id="25603" name="Rectangle 3"/>
          <p:cNvSpPr>
            <a:spLocks noGrp="1" noChangeArrowheads="1"/>
          </p:cNvSpPr>
          <p:nvPr>
            <p:ph type="body" idx="1"/>
          </p:nvPr>
        </p:nvSpPr>
        <p:spPr/>
        <p:txBody>
          <a:bodyPr/>
          <a:lstStyle/>
          <a:p>
            <a:pPr>
              <a:lnSpc>
                <a:spcPct val="90000"/>
              </a:lnSpc>
            </a:pPr>
            <a:r>
              <a:rPr lang="en-US" dirty="0"/>
              <a:t>Meets Common Criteria and ITSEC security requirements for EAL5 </a:t>
            </a:r>
            <a:r>
              <a:rPr lang="en-US" dirty="0" smtClean="0"/>
              <a:t>+ </a:t>
            </a:r>
            <a:r>
              <a:rPr lang="en-US" sz="3200" dirty="0" smtClean="0"/>
              <a:t>(</a:t>
            </a:r>
            <a:r>
              <a:rPr lang="en-US" sz="3200" dirty="0" smtClean="0">
                <a:solidFill>
                  <a:srgbClr val="000000"/>
                </a:solidFill>
              </a:rPr>
              <a:t>including much of EAL 6/7</a:t>
            </a:r>
            <a:r>
              <a:rPr lang="en-US" sz="3200" dirty="0" smtClean="0"/>
              <a:t>)</a:t>
            </a:r>
            <a:endParaRPr lang="en-US" dirty="0" smtClean="0"/>
          </a:p>
          <a:p>
            <a:pPr>
              <a:lnSpc>
                <a:spcPct val="90000"/>
              </a:lnSpc>
            </a:pPr>
            <a:r>
              <a:rPr lang="en-US" dirty="0"/>
              <a:t>Produces code more quickly and reliably and at lower cost than traditional methods</a:t>
            </a:r>
          </a:p>
          <a:p>
            <a:pPr>
              <a:lnSpc>
                <a:spcPct val="90000"/>
              </a:lnSpc>
            </a:pPr>
            <a:r>
              <a:rPr lang="en-US" dirty="0"/>
              <a:t>Is commercially </a:t>
            </a:r>
            <a:r>
              <a:rPr lang="en-US" dirty="0" smtClean="0"/>
              <a:t>supported</a:t>
            </a:r>
          </a:p>
          <a:p>
            <a:pPr>
              <a:lnSpc>
                <a:spcPct val="90000"/>
              </a:lnSpc>
            </a:pPr>
            <a:r>
              <a:rPr lang="en-US" dirty="0"/>
              <a:t>Reasonable learning curve</a:t>
            </a:r>
          </a:p>
          <a:p>
            <a:pPr>
              <a:lnSpc>
                <a:spcPct val="90000"/>
              </a:lnSpc>
            </a:pPr>
            <a:r>
              <a:rPr lang="en-US" b="1" dirty="0" smtClean="0">
                <a:solidFill>
                  <a:srgbClr val="FF0000"/>
                </a:solidFill>
              </a:rPr>
              <a:t>Correct </a:t>
            </a:r>
            <a:r>
              <a:rPr lang="en-US" b="1" dirty="0">
                <a:solidFill>
                  <a:srgbClr val="FF0000"/>
                </a:solidFill>
              </a:rPr>
              <a:t>by </a:t>
            </a:r>
            <a:r>
              <a:rPr lang="en-US" b="1" dirty="0" smtClean="0">
                <a:solidFill>
                  <a:srgbClr val="FF0000"/>
                </a:solidFill>
              </a:rPr>
              <a:t>Construction </a:t>
            </a:r>
            <a:r>
              <a:rPr lang="en-US" b="1" dirty="0">
                <a:solidFill>
                  <a:srgbClr val="FF0000"/>
                </a:solidFill>
              </a:rPr>
              <a:t>is proven and practical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dissolve">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dissolve">
                                      <p:cBhvr>
                                        <p:cTn id="12" dur="500"/>
                                        <p:tgtEl>
                                          <p:spTgt spid="25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dissolve">
                                      <p:cBhvr>
                                        <p:cTn id="17" dur="500"/>
                                        <p:tgtEl>
                                          <p:spTgt spid="256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5603">
                                            <p:txEl>
                                              <p:pRg st="3" end="3"/>
                                            </p:txEl>
                                          </p:spTgt>
                                        </p:tgtEl>
                                        <p:attrNameLst>
                                          <p:attrName>style.visibility</p:attrName>
                                        </p:attrNameLst>
                                      </p:cBhvr>
                                      <p:to>
                                        <p:strVal val="visible"/>
                                      </p:to>
                                    </p:set>
                                    <p:animEffect transition="in" filter="dissolve">
                                      <p:cBhvr>
                                        <p:cTn id="22" dur="500"/>
                                        <p:tgtEl>
                                          <p:spTgt spid="256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5603">
                                            <p:txEl>
                                              <p:pRg st="4" end="4"/>
                                            </p:txEl>
                                          </p:spTgt>
                                        </p:tgtEl>
                                        <p:attrNameLst>
                                          <p:attrName>style.visibility</p:attrName>
                                        </p:attrNameLst>
                                      </p:cBhvr>
                                      <p:to>
                                        <p:strVal val="visible"/>
                                      </p:to>
                                    </p:set>
                                    <p:animEffect transition="in" filter="dissolve">
                                      <p:cBhvr>
                                        <p:cTn id="27" dur="500"/>
                                        <p:tgtEl>
                                          <p:spTgt spid="25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Tokeneer</a:t>
            </a:r>
            <a:r>
              <a:rPr lang="en-GB" dirty="0" smtClean="0"/>
              <a:t> was Published in 2008</a:t>
            </a:r>
            <a:br>
              <a:rPr lang="en-GB" dirty="0" smtClean="0"/>
            </a:br>
            <a:endParaRPr lang="en-GB" dirty="0"/>
          </a:p>
        </p:txBody>
      </p:sp>
      <p:sp>
        <p:nvSpPr>
          <p:cNvPr id="3" name="Content Placeholder 2"/>
          <p:cNvSpPr>
            <a:spLocks noGrp="1"/>
          </p:cNvSpPr>
          <p:nvPr>
            <p:ph idx="1"/>
          </p:nvPr>
        </p:nvSpPr>
        <p:spPr>
          <a:xfrm>
            <a:off x="455258" y="2603500"/>
            <a:ext cx="12549542" cy="6286500"/>
          </a:xfrm>
        </p:spPr>
        <p:txBody>
          <a:bodyPr>
            <a:normAutofit fontScale="92500"/>
          </a:bodyPr>
          <a:lstStyle/>
          <a:p>
            <a:r>
              <a:rPr lang="en-GB" dirty="0" smtClean="0"/>
              <a:t>All the specifications, code and other deliverables are online.</a:t>
            </a:r>
          </a:p>
          <a:p>
            <a:r>
              <a:rPr lang="en-GB" dirty="0" smtClean="0"/>
              <a:t>The SPARK tools and Ada compiler are also online for free download. </a:t>
            </a:r>
            <a:r>
              <a:rPr lang="en-US" dirty="0" smtClean="0">
                <a:solidFill>
                  <a:srgbClr val="000000"/>
                </a:solidFill>
              </a:rPr>
              <a:t>http://</a:t>
            </a:r>
            <a:r>
              <a:rPr lang="en-US" dirty="0" err="1" smtClean="0">
                <a:solidFill>
                  <a:srgbClr val="000000"/>
                </a:solidFill>
              </a:rPr>
              <a:t>www.adacore.com/sparkpro/tokeneer</a:t>
            </a:r>
            <a:r>
              <a:rPr lang="en-US" dirty="0" smtClean="0">
                <a:solidFill>
                  <a:srgbClr val="000000"/>
                </a:solidFill>
              </a:rPr>
              <a:t>/</a:t>
            </a:r>
            <a:endParaRPr lang="en-GB" dirty="0" smtClean="0">
              <a:solidFill>
                <a:srgbClr val="000000"/>
              </a:solidFill>
            </a:endParaRPr>
          </a:p>
          <a:p>
            <a:r>
              <a:rPr lang="en-GB" dirty="0" smtClean="0"/>
              <a:t>Many academic teams have analysed and worked with the system. Very few errors have been found, despite new analysis methods and tools becoming available.</a:t>
            </a:r>
          </a:p>
          <a:p>
            <a:r>
              <a:rPr lang="en-GB" dirty="0" smtClean="0"/>
              <a:t>In 2011, Janet Barnes and Roderick Chapman won the inaugural </a:t>
            </a:r>
            <a:r>
              <a:rPr lang="en-GB" i="1" dirty="0" smtClean="0"/>
              <a:t>Microsoft Research Verified Software Milestone Award</a:t>
            </a:r>
            <a:endParaRPr lang="en-GB" dirty="0"/>
          </a:p>
        </p:txBody>
      </p:sp>
      <p:sp>
        <p:nvSpPr>
          <p:cNvPr id="4" name="Slide Number Placeholder 3"/>
          <p:cNvSpPr>
            <a:spLocks noGrp="1"/>
          </p:cNvSpPr>
          <p:nvPr>
            <p:ph type="sldNum" sz="quarter" idx="12"/>
          </p:nvPr>
        </p:nvSpPr>
        <p:spPr/>
        <p:txBody>
          <a:bodyPr/>
          <a:lstStyle/>
          <a:p>
            <a:fld id="{54BEB0A0-0BE1-C745-A2BB-552CE580A55E}" type="slidenum">
              <a:rPr lang="en-GB" smtClean="0"/>
              <a:pPr/>
              <a:t>29</a:t>
            </a:fld>
            <a:endParaRPr lang="en-GB"/>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Program </a:t>
            </a:r>
            <a:r>
              <a:rPr lang="en-GB" i="1" dirty="0" smtClean="0"/>
              <a:t>Correctness</a:t>
            </a:r>
            <a:endParaRPr lang="en-GB" i="1" dirty="0"/>
          </a:p>
        </p:txBody>
      </p:sp>
      <p:sp>
        <p:nvSpPr>
          <p:cNvPr id="7" name="Content Placeholder 6"/>
          <p:cNvSpPr>
            <a:spLocks noGrp="1"/>
          </p:cNvSpPr>
          <p:nvPr>
            <p:ph idx="1"/>
          </p:nvPr>
        </p:nvSpPr>
        <p:spPr>
          <a:xfrm>
            <a:off x="488443" y="2603500"/>
            <a:ext cx="12211079" cy="6286500"/>
          </a:xfrm>
        </p:spPr>
        <p:txBody>
          <a:bodyPr>
            <a:normAutofit/>
          </a:bodyPr>
          <a:lstStyle/>
          <a:p>
            <a:r>
              <a:rPr lang="en-GB" sz="4000" dirty="0" smtClean="0"/>
              <a:t>Perform the required functions </a:t>
            </a:r>
            <a:r>
              <a:rPr lang="en-GB" sz="4000" b="1" i="1" dirty="0" smtClean="0"/>
              <a:t>and nothing else</a:t>
            </a:r>
          </a:p>
          <a:p>
            <a:r>
              <a:rPr lang="en-GB" sz="4000" b="1" i="1" dirty="0" smtClean="0"/>
              <a:t>… </a:t>
            </a:r>
            <a:r>
              <a:rPr lang="en-GB" sz="4000" b="1" dirty="0" smtClean="0"/>
              <a:t>for all possible inputs</a:t>
            </a:r>
            <a:r>
              <a:rPr lang="en-GB" sz="4000" b="1" i="1" dirty="0" smtClean="0"/>
              <a:t>, </a:t>
            </a:r>
          </a:p>
          <a:p>
            <a:r>
              <a:rPr lang="en-GB" sz="4000" b="1" i="1" dirty="0" smtClean="0"/>
              <a:t>… </a:t>
            </a:r>
            <a:r>
              <a:rPr lang="en-GB" sz="4000" b="1" dirty="0" smtClean="0"/>
              <a:t>with </a:t>
            </a:r>
            <a:r>
              <a:rPr lang="en-GB" sz="4000" b="1" i="1" dirty="0" smtClean="0"/>
              <a:t>ve</a:t>
            </a:r>
            <a:r>
              <a:rPr lang="en-GB" sz="4000" b="1" dirty="0" smtClean="0"/>
              <a:t>rifiable evidence</a:t>
            </a:r>
          </a:p>
          <a:p>
            <a:r>
              <a:rPr lang="en-GB" sz="4000" b="1" dirty="0" smtClean="0">
                <a:solidFill>
                  <a:srgbClr val="000000"/>
                </a:solidFill>
              </a:rPr>
              <a:t>So that you have justified confidence that the software is fit for purpose and cybersecure</a:t>
            </a:r>
            <a:endParaRPr lang="en-GB" sz="4000" b="1" dirty="0">
              <a:solidFill>
                <a:srgbClr val="000000"/>
              </a:solidFill>
            </a:endParaRPr>
          </a:p>
        </p:txBody>
      </p:sp>
      <p:sp>
        <p:nvSpPr>
          <p:cNvPr id="4" name="Slide Number Placeholder 3"/>
          <p:cNvSpPr>
            <a:spLocks noGrp="1"/>
          </p:cNvSpPr>
          <p:nvPr>
            <p:ph type="sldNum" sz="quarter" idx="12"/>
          </p:nvPr>
        </p:nvSpPr>
        <p:spPr/>
        <p:txBody>
          <a:bodyPr/>
          <a:lstStyle/>
          <a:p>
            <a:fld id="{54BEB0A0-0BE1-C745-A2BB-552CE580A55E}" type="slidenum">
              <a:rPr lang="en-GB" smtClean="0"/>
              <a:pPr/>
              <a:t>3</a:t>
            </a:fld>
            <a:endParaRPr lang="en-GB"/>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2011 </a:t>
            </a:r>
            <a:r>
              <a:rPr lang="en-GB" i="1" dirty="0" smtClean="0"/>
              <a:t>Microsoft Research Verified Software Milestone Award</a:t>
            </a:r>
            <a:endParaRPr lang="en-GB" dirty="0"/>
          </a:p>
        </p:txBody>
      </p:sp>
      <p:pic>
        <p:nvPicPr>
          <p:cNvPr id="5" name="Content Placeholder 4" descr="Janet and Rod.tiff"/>
          <p:cNvPicPr>
            <a:picLocks noGrp="1" noChangeAspect="1"/>
          </p:cNvPicPr>
          <p:nvPr>
            <p:ph idx="1"/>
          </p:nvPr>
        </p:nvPicPr>
        <p:blipFill>
          <a:blip r:embed="rId2"/>
          <a:srcRect l="-17824" r="-17824"/>
          <a:stretch>
            <a:fillRect/>
          </a:stretch>
        </p:blipFill>
        <p:spPr/>
      </p:pic>
      <p:sp>
        <p:nvSpPr>
          <p:cNvPr id="4" name="Slide Number Placeholder 3"/>
          <p:cNvSpPr>
            <a:spLocks noGrp="1"/>
          </p:cNvSpPr>
          <p:nvPr>
            <p:ph type="sldNum" sz="quarter" idx="12"/>
          </p:nvPr>
        </p:nvSpPr>
        <p:spPr/>
        <p:txBody>
          <a:bodyPr/>
          <a:lstStyle/>
          <a:p>
            <a:fld id="{54BEB0A0-0BE1-C745-A2BB-552CE580A55E}" type="slidenum">
              <a:rPr lang="en-GB" smtClean="0"/>
              <a:pPr/>
              <a:t>30</a:t>
            </a:fld>
            <a:endParaRPr lang="en-GB"/>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few important </a:t>
            </a:r>
            <a:r>
              <a:rPr lang="en-GB" dirty="0" err="1" smtClean="0"/>
              <a:t>CbyC</a:t>
            </a:r>
            <a:r>
              <a:rPr lang="en-GB" dirty="0" smtClean="0"/>
              <a:t> Projects</a:t>
            </a:r>
            <a:endParaRPr lang="en-GB" dirty="0"/>
          </a:p>
        </p:txBody>
      </p:sp>
      <p:sp>
        <p:nvSpPr>
          <p:cNvPr id="3" name="Content Placeholder 2"/>
          <p:cNvSpPr>
            <a:spLocks noGrp="1"/>
          </p:cNvSpPr>
          <p:nvPr>
            <p:ph idx="1"/>
          </p:nvPr>
        </p:nvSpPr>
        <p:spPr/>
        <p:txBody>
          <a:bodyPr/>
          <a:lstStyle/>
          <a:p>
            <a:r>
              <a:rPr lang="en-GB" dirty="0" smtClean="0"/>
              <a:t>Lockheed C130J Hercules Flight Software</a:t>
            </a:r>
          </a:p>
          <a:p>
            <a:r>
              <a:rPr lang="en-GB" dirty="0" smtClean="0"/>
              <a:t>SHOLIS: a system to enable deck officers to determine whether a helicopter can safely land on a ship at sea.</a:t>
            </a:r>
          </a:p>
          <a:p>
            <a:r>
              <a:rPr lang="en-GB" dirty="0" err="1" smtClean="0"/>
              <a:t>Mondex</a:t>
            </a:r>
            <a:r>
              <a:rPr lang="en-GB" dirty="0" smtClean="0"/>
              <a:t> Smart Card Certification Authority</a:t>
            </a:r>
          </a:p>
          <a:p>
            <a:r>
              <a:rPr lang="en-GB" dirty="0" err="1" smtClean="0"/>
              <a:t>iFACTS</a:t>
            </a:r>
            <a:r>
              <a:rPr lang="en-GB" dirty="0" smtClean="0"/>
              <a:t>  air traffic management tools for NATS</a:t>
            </a:r>
          </a:p>
          <a:p>
            <a:endParaRPr lang="en-GB" dirty="0" smtClean="0"/>
          </a:p>
        </p:txBody>
      </p:sp>
      <p:sp>
        <p:nvSpPr>
          <p:cNvPr id="4" name="Slide Number Placeholder 3"/>
          <p:cNvSpPr>
            <a:spLocks noGrp="1"/>
          </p:cNvSpPr>
          <p:nvPr>
            <p:ph type="sldNum" sz="quarter" idx="12"/>
          </p:nvPr>
        </p:nvSpPr>
        <p:spPr/>
        <p:txBody>
          <a:bodyPr/>
          <a:lstStyle/>
          <a:p>
            <a:fld id="{54BEB0A0-0BE1-C745-A2BB-552CE580A55E}" type="slidenum">
              <a:rPr lang="en-GB" smtClean="0"/>
              <a:pPr/>
              <a:t>31</a:t>
            </a:fld>
            <a:endParaRPr lang="en-GB"/>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GB" dirty="0" smtClean="0">
                <a:solidFill>
                  <a:srgbClr val="000000"/>
                </a:solidFill>
              </a:rPr>
              <a:t>Lockheed C130J</a:t>
            </a:r>
            <a:endParaRPr lang="en-GB" dirty="0">
              <a:solidFill>
                <a:srgbClr val="000000"/>
              </a:solidFill>
            </a:endParaRPr>
          </a:p>
        </p:txBody>
      </p:sp>
      <p:sp>
        <p:nvSpPr>
          <p:cNvPr id="3" name="Content Placeholder 2"/>
          <p:cNvSpPr>
            <a:spLocks noGrp="1"/>
          </p:cNvSpPr>
          <p:nvPr>
            <p:ph idx="1"/>
          </p:nvPr>
        </p:nvSpPr>
        <p:spPr>
          <a:xfrm>
            <a:off x="287531" y="2395100"/>
            <a:ext cx="12535800" cy="7236441"/>
          </a:xfrm>
        </p:spPr>
        <p:txBody>
          <a:bodyPr>
            <a:normAutofit fontScale="92500" lnSpcReduction="10000"/>
          </a:bodyPr>
          <a:lstStyle/>
          <a:p>
            <a:r>
              <a:rPr lang="en-GB" dirty="0" smtClean="0"/>
              <a:t>Flight critical software developed to DO-178B Level A, using SPARK as part of the development process</a:t>
            </a:r>
          </a:p>
          <a:p>
            <a:pPr lvl="1"/>
            <a:r>
              <a:rPr lang="en-GB" dirty="0" smtClean="0"/>
              <a:t>The costs of testing were reduced by over 80%</a:t>
            </a:r>
          </a:p>
          <a:p>
            <a:pPr lvl="1"/>
            <a:r>
              <a:rPr lang="en-US" dirty="0" smtClean="0"/>
              <a:t>Code quality improved by a factor of 10 over industry norms for DO 178B Level A software.</a:t>
            </a:r>
          </a:p>
          <a:p>
            <a:pPr lvl="1"/>
            <a:r>
              <a:rPr lang="en-US" dirty="0" smtClean="0"/>
              <a:t>Productivity</a:t>
            </a:r>
            <a:r>
              <a:rPr lang="en-US" b="1" dirty="0" smtClean="0"/>
              <a:t> improved by a factor of four </a:t>
            </a:r>
            <a:r>
              <a:rPr lang="en-US" dirty="0" smtClean="0"/>
              <a:t>over previous comparable programs. With re-use and process maturity, there was </a:t>
            </a:r>
            <a:r>
              <a:rPr lang="en-US" b="1" dirty="0" smtClean="0"/>
              <a:t>a further productivity improvement of four </a:t>
            </a:r>
            <a:r>
              <a:rPr lang="en-US" dirty="0" smtClean="0"/>
              <a:t>on the C27J airlifter program. </a:t>
            </a:r>
          </a:p>
          <a:p>
            <a:pPr>
              <a:buNone/>
            </a:pPr>
            <a:r>
              <a:rPr lang="en-US" dirty="0" smtClean="0">
                <a:solidFill>
                  <a:srgbClr val="000000"/>
                </a:solidFill>
              </a:rPr>
              <a:t>Quoted in Peter </a:t>
            </a:r>
            <a:r>
              <a:rPr lang="en-US" dirty="0" err="1" smtClean="0">
                <a:solidFill>
                  <a:srgbClr val="000000"/>
                </a:solidFill>
              </a:rPr>
              <a:t>Amey</a:t>
            </a:r>
            <a:r>
              <a:rPr lang="en-US" dirty="0" smtClean="0">
                <a:solidFill>
                  <a:srgbClr val="000000"/>
                </a:solidFill>
              </a:rPr>
              <a:t>, </a:t>
            </a:r>
            <a:r>
              <a:rPr lang="en-US" i="1" dirty="0" smtClean="0">
                <a:solidFill>
                  <a:srgbClr val="000000"/>
                </a:solidFill>
              </a:rPr>
              <a:t>Correctness by Construction: Better Can Also Be Cheaper, </a:t>
            </a:r>
            <a:r>
              <a:rPr lang="en-US" dirty="0" smtClean="0">
                <a:solidFill>
                  <a:srgbClr val="000000"/>
                </a:solidFill>
              </a:rPr>
              <a:t>published in </a:t>
            </a:r>
            <a:r>
              <a:rPr lang="en-US" i="1" dirty="0" smtClean="0">
                <a:solidFill>
                  <a:srgbClr val="000000"/>
                </a:solidFill>
              </a:rPr>
              <a:t>Crosstalk,</a:t>
            </a:r>
            <a:r>
              <a:rPr lang="en-US" dirty="0" smtClean="0">
                <a:solidFill>
                  <a:srgbClr val="000000"/>
                </a:solidFill>
              </a:rPr>
              <a:t> March 2002</a:t>
            </a:r>
            <a:endParaRPr lang="en-US" i="1" dirty="0" smtClean="0">
              <a:solidFill>
                <a:srgbClr val="000000"/>
              </a:solidFill>
            </a:endParaRPr>
          </a:p>
          <a:p>
            <a:endParaRPr lang="en-GB" dirty="0"/>
          </a:p>
        </p:txBody>
      </p:sp>
      <p:sp>
        <p:nvSpPr>
          <p:cNvPr id="4" name="Slide Number Placeholder 3"/>
          <p:cNvSpPr>
            <a:spLocks noGrp="1"/>
          </p:cNvSpPr>
          <p:nvPr>
            <p:ph type="sldNum" sz="quarter" idx="12"/>
          </p:nvPr>
        </p:nvSpPr>
        <p:spPr/>
        <p:txBody>
          <a:bodyPr/>
          <a:lstStyle/>
          <a:p>
            <a:fld id="{54BEB0A0-0BE1-C745-A2BB-552CE580A55E}" type="slidenum">
              <a:rPr lang="en-GB" smtClean="0"/>
              <a:pPr/>
              <a:t>32</a:t>
            </a:fld>
            <a:endParaRPr lang="en-GB"/>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61619" y="116840"/>
            <a:ext cx="11099800" cy="2159000"/>
          </a:xfrm>
        </p:spPr>
        <p:txBody>
          <a:bodyPr>
            <a:normAutofit/>
          </a:bodyPr>
          <a:lstStyle/>
          <a:p>
            <a:r>
              <a:rPr lang="en-US" dirty="0" smtClean="0"/>
              <a:t>Defect rates in the software for the Lockheed C130J</a:t>
            </a:r>
            <a:endParaRPr lang="en-US" dirty="0"/>
          </a:p>
        </p:txBody>
      </p:sp>
      <p:pic>
        <p:nvPicPr>
          <p:cNvPr id="7" name="Content Placeholder 6" descr="crosstalk defect table.tiff"/>
          <p:cNvPicPr>
            <a:picLocks noGrp="1" noChangeAspect="1"/>
          </p:cNvPicPr>
          <p:nvPr>
            <p:ph idx="1"/>
          </p:nvPr>
        </p:nvPicPr>
        <p:blipFill>
          <a:blip r:embed="rId3"/>
          <a:srcRect t="-654" b="-654"/>
          <a:stretch>
            <a:fillRect/>
          </a:stretch>
        </p:blipFill>
        <p:spPr>
          <a:xfrm>
            <a:off x="352604" y="2275840"/>
            <a:ext cx="12299593" cy="6764302"/>
          </a:xfrm>
        </p:spPr>
      </p:pic>
      <p:sp>
        <p:nvSpPr>
          <p:cNvPr id="4" name="Slide Number Placeholder 3"/>
          <p:cNvSpPr>
            <a:spLocks noGrp="1"/>
          </p:cNvSpPr>
          <p:nvPr>
            <p:ph type="sldNum" sz="quarter" idx="12"/>
          </p:nvPr>
        </p:nvSpPr>
        <p:spPr>
          <a:xfrm>
            <a:off x="6380584" y="9251950"/>
            <a:ext cx="230935" cy="379591"/>
          </a:xfrm>
        </p:spPr>
        <p:txBody>
          <a:bodyPr/>
          <a:lstStyle/>
          <a:p>
            <a:fld id="{FBB34D79-63A9-AC45-AA8A-2394DB920C61}"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1928" y="1214015"/>
            <a:ext cx="13004800"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459" y="1791406"/>
            <a:ext cx="4811325" cy="3495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xt &amp; Objectives Headline"/>
          <p:cNvSpPr txBox="1">
            <a:spLocks noChangeAspect="1" noChangeArrowheads="1"/>
          </p:cNvSpPr>
          <p:nvPr/>
        </p:nvSpPr>
        <p:spPr bwMode="auto">
          <a:xfrm>
            <a:off x="5887933" y="1804461"/>
            <a:ext cx="6493833" cy="2673210"/>
          </a:xfrm>
          <a:prstGeom prst="rect">
            <a:avLst/>
          </a:prstGeom>
          <a:noFill/>
          <a:ln w="9525">
            <a:noFill/>
            <a:miter lim="800000"/>
            <a:headEnd/>
            <a:tailEnd/>
          </a:ln>
        </p:spPr>
        <p:txBody>
          <a:bodyPr lIns="130039" tIns="65020" rIns="130039" bIns="65020"/>
          <a:lstStyle/>
          <a:p>
            <a:pPr marL="160292" indent="-160292" defTabSz="1300393">
              <a:spcAft>
                <a:spcPct val="20000"/>
              </a:spcAft>
              <a:buSzPct val="120000"/>
              <a:defRPr/>
            </a:pPr>
            <a:r>
              <a:rPr lang="en-GB" sz="2000" b="1" dirty="0">
                <a:solidFill>
                  <a:schemeClr val="bg2">
                    <a:lumMod val="50000"/>
                  </a:schemeClr>
                </a:solidFill>
                <a:latin typeface="Lucida Sans" pitchFamily="34" charset="0"/>
                <a:ea typeface="ヒラギノ角ゴ Pro W3"/>
                <a:cs typeface="Arial" pitchFamily="34" charset="0"/>
              </a:rPr>
              <a:t>CONTEXT &amp; OBJECTIVES</a:t>
            </a:r>
          </a:p>
          <a:p>
            <a:pPr defTabSz="1300393" eaLnBrk="0">
              <a:buClr>
                <a:srgbClr val="FFFFFF">
                  <a:lumMod val="75000"/>
                </a:srgbClr>
              </a:buClr>
              <a:buSzPct val="120000"/>
              <a:defRPr/>
            </a:pPr>
            <a:endParaRPr lang="fr-FR" sz="1300" dirty="0">
              <a:solidFill>
                <a:schemeClr val="bg2">
                  <a:lumMod val="50000"/>
                </a:schemeClr>
              </a:solidFill>
              <a:latin typeface="Lucida Sans" pitchFamily="34" charset="0"/>
            </a:endParaRPr>
          </a:p>
          <a:p>
            <a:pPr marL="406374" indent="-406374">
              <a:buSzPct val="120000"/>
              <a:buFont typeface="Arial" panose="020B0604020202020204" pitchFamily="34" charset="0"/>
              <a:buChar char="•"/>
              <a:defRPr/>
            </a:pPr>
            <a:r>
              <a:rPr lang="en-GB" sz="2000" dirty="0">
                <a:solidFill>
                  <a:schemeClr val="bg2">
                    <a:lumMod val="50000"/>
                  </a:schemeClr>
                </a:solidFill>
                <a:latin typeface="Lucida Sans" pitchFamily="34" charset="0"/>
              </a:rPr>
              <a:t>A military system that displays whether ship and helicopter parameters are within safe landing limits</a:t>
            </a:r>
            <a:r>
              <a:rPr lang="en-GB" sz="2000" dirty="0" smtClean="0">
                <a:solidFill>
                  <a:schemeClr val="bg2">
                    <a:lumMod val="50000"/>
                  </a:schemeClr>
                </a:solidFill>
                <a:latin typeface="Lucida Sans" pitchFamily="34" charset="0"/>
              </a:rPr>
              <a:t>.</a:t>
            </a:r>
          </a:p>
          <a:p>
            <a:pPr marL="406374" indent="-406374">
              <a:buSzPct val="120000"/>
              <a:buFont typeface="Arial" panose="020B0604020202020204" pitchFamily="34" charset="0"/>
              <a:buChar char="•"/>
              <a:defRPr/>
            </a:pPr>
            <a:endParaRPr lang="en-GB" sz="400" dirty="0">
              <a:solidFill>
                <a:schemeClr val="bg2">
                  <a:lumMod val="50000"/>
                </a:schemeClr>
              </a:solidFill>
              <a:latin typeface="Lucida Sans" pitchFamily="34" charset="0"/>
            </a:endParaRPr>
          </a:p>
          <a:p>
            <a:pPr marL="406374" indent="-406374">
              <a:buSzPct val="120000"/>
              <a:buFont typeface="Arial" panose="020B0604020202020204" pitchFamily="34" charset="0"/>
              <a:buChar char="•"/>
              <a:defRPr/>
            </a:pPr>
            <a:r>
              <a:rPr lang="en-GB" sz="2000" dirty="0" smtClean="0">
                <a:solidFill>
                  <a:schemeClr val="bg2">
                    <a:lumMod val="50000"/>
                  </a:schemeClr>
                </a:solidFill>
                <a:latin typeface="Lucida Sans" pitchFamily="34" charset="0"/>
              </a:rPr>
              <a:t>UK MOD required the system certified to </a:t>
            </a:r>
            <a:r>
              <a:rPr lang="en-GB" sz="2000" dirty="0" err="1" smtClean="0">
                <a:solidFill>
                  <a:schemeClr val="bg2">
                    <a:lumMod val="50000"/>
                  </a:schemeClr>
                </a:solidFill>
                <a:latin typeface="Lucida Sans" pitchFamily="34" charset="0"/>
              </a:rPr>
              <a:t>Def</a:t>
            </a:r>
            <a:r>
              <a:rPr lang="en-GB" sz="2000" dirty="0" smtClean="0">
                <a:solidFill>
                  <a:schemeClr val="bg2">
                    <a:lumMod val="50000"/>
                  </a:schemeClr>
                </a:solidFill>
                <a:latin typeface="Lucida Sans" pitchFamily="34" charset="0"/>
              </a:rPr>
              <a:t> Stan 00-55.</a:t>
            </a:r>
          </a:p>
          <a:p>
            <a:pPr marL="406374" indent="-406374">
              <a:buSzPct val="120000"/>
              <a:buFont typeface="Arial" panose="020B0604020202020204" pitchFamily="34" charset="0"/>
              <a:buChar char="•"/>
              <a:defRPr/>
            </a:pPr>
            <a:endParaRPr lang="en-GB" sz="400" dirty="0" smtClean="0">
              <a:solidFill>
                <a:schemeClr val="bg2">
                  <a:lumMod val="50000"/>
                </a:schemeClr>
              </a:solidFill>
              <a:latin typeface="Lucida Sans" pitchFamily="34" charset="0"/>
            </a:endParaRPr>
          </a:p>
          <a:p>
            <a:pPr marL="406374" indent="-406374">
              <a:buSzPct val="120000"/>
              <a:buFont typeface="Arial" panose="020B0604020202020204" pitchFamily="34" charset="0"/>
              <a:buChar char="•"/>
              <a:defRPr/>
            </a:pPr>
            <a:r>
              <a:rPr lang="en-GB" sz="2000" dirty="0" smtClean="0">
                <a:solidFill>
                  <a:schemeClr val="bg2">
                    <a:lumMod val="50000"/>
                  </a:schemeClr>
                </a:solidFill>
                <a:latin typeface="Lucida Sans" pitchFamily="34" charset="0"/>
              </a:rPr>
              <a:t>Def Stan 00-55 required full functional proof.</a:t>
            </a:r>
          </a:p>
          <a:p>
            <a:pPr marL="406374" indent="-406374">
              <a:buSzPct val="120000"/>
              <a:buFont typeface="Arial" panose="020B0604020202020204" pitchFamily="34" charset="0"/>
              <a:buChar char="•"/>
              <a:defRPr/>
            </a:pPr>
            <a:endParaRPr lang="en-GB" sz="400" dirty="0" smtClean="0">
              <a:solidFill>
                <a:schemeClr val="bg2">
                  <a:lumMod val="50000"/>
                </a:schemeClr>
              </a:solidFill>
              <a:latin typeface="Lucida Sans" pitchFamily="34" charset="0"/>
            </a:endParaRPr>
          </a:p>
          <a:p>
            <a:pPr marL="406374" indent="-406374">
              <a:buSzPct val="120000"/>
              <a:buFont typeface="Arial" panose="020B0604020202020204" pitchFamily="34" charset="0"/>
              <a:buChar char="•"/>
              <a:defRPr/>
            </a:pPr>
            <a:r>
              <a:rPr lang="en-GB" sz="2000" dirty="0" smtClean="0">
                <a:solidFill>
                  <a:schemeClr val="bg2">
                    <a:lumMod val="50000"/>
                  </a:schemeClr>
                </a:solidFill>
                <a:latin typeface="Lucida Sans" pitchFamily="34" charset="0"/>
              </a:rPr>
              <a:t>First software ever developed to this standard.</a:t>
            </a:r>
            <a:endParaRPr lang="en-GB" sz="2000" dirty="0">
              <a:solidFill>
                <a:schemeClr val="bg2">
                  <a:lumMod val="50000"/>
                </a:schemeClr>
              </a:solidFill>
              <a:latin typeface="Lucida Sans" pitchFamily="34" charset="0"/>
            </a:endParaRPr>
          </a:p>
        </p:txBody>
      </p:sp>
      <p:cxnSp>
        <p:nvCxnSpPr>
          <p:cNvPr id="10" name="Straight Connector 9"/>
          <p:cNvCxnSpPr/>
          <p:nvPr/>
        </p:nvCxnSpPr>
        <p:spPr>
          <a:xfrm>
            <a:off x="5990343" y="2214104"/>
            <a:ext cx="317500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17" name="Context &amp; Objectives Headline"/>
          <p:cNvSpPr txBox="1">
            <a:spLocks noChangeAspect="1" noChangeArrowheads="1"/>
          </p:cNvSpPr>
          <p:nvPr/>
        </p:nvSpPr>
        <p:spPr bwMode="auto">
          <a:xfrm>
            <a:off x="664953" y="5685577"/>
            <a:ext cx="5325392" cy="2673210"/>
          </a:xfrm>
          <a:prstGeom prst="rect">
            <a:avLst/>
          </a:prstGeom>
          <a:noFill/>
          <a:ln w="9525">
            <a:noFill/>
            <a:miter lim="800000"/>
            <a:headEnd/>
            <a:tailEnd/>
          </a:ln>
        </p:spPr>
        <p:txBody>
          <a:bodyPr lIns="130039" tIns="65020" rIns="130039" bIns="65020"/>
          <a:lstStyle/>
          <a:p>
            <a:pPr marL="160292" indent="-160292" defTabSz="1300393">
              <a:spcAft>
                <a:spcPct val="20000"/>
              </a:spcAft>
              <a:buSzPct val="120000"/>
              <a:defRPr/>
            </a:pPr>
            <a:r>
              <a:rPr lang="en-GB" sz="2000" b="1" dirty="0" smtClean="0">
                <a:solidFill>
                  <a:schemeClr val="bg2">
                    <a:lumMod val="50000"/>
                  </a:schemeClr>
                </a:solidFill>
                <a:latin typeface="Lucida Sans" pitchFamily="34" charset="0"/>
                <a:ea typeface="ヒラギノ角ゴ Pro W3"/>
                <a:cs typeface="Arial" pitchFamily="34" charset="0"/>
              </a:rPr>
              <a:t>APPROACH &amp; SOLUTION</a:t>
            </a:r>
            <a:endParaRPr lang="en-GB" sz="2000" b="1" dirty="0">
              <a:solidFill>
                <a:schemeClr val="bg2">
                  <a:lumMod val="50000"/>
                </a:schemeClr>
              </a:solidFill>
              <a:latin typeface="Lucida Sans" pitchFamily="34" charset="0"/>
              <a:ea typeface="ヒラギノ角ゴ Pro W3"/>
              <a:cs typeface="Arial" pitchFamily="34" charset="0"/>
            </a:endParaRPr>
          </a:p>
          <a:p>
            <a:pPr defTabSz="1300393" eaLnBrk="0">
              <a:buClr>
                <a:srgbClr val="FFFFFF">
                  <a:lumMod val="75000"/>
                </a:srgbClr>
              </a:buClr>
              <a:buSzPct val="120000"/>
              <a:defRPr/>
            </a:pPr>
            <a:endParaRPr lang="fr-FR" sz="1300" dirty="0">
              <a:solidFill>
                <a:schemeClr val="bg2">
                  <a:lumMod val="50000"/>
                </a:schemeClr>
              </a:solidFill>
              <a:latin typeface="Lucida Sans" pitchFamily="34" charset="0"/>
            </a:endParaRPr>
          </a:p>
          <a:p>
            <a:pPr marL="406374" indent="-406374">
              <a:spcBef>
                <a:spcPct val="20000"/>
              </a:spcBef>
              <a:buSzPct val="120000"/>
              <a:buFont typeface="Arial" panose="020B0604020202020204" pitchFamily="34" charset="0"/>
              <a:buChar char="•"/>
            </a:pPr>
            <a:r>
              <a:rPr lang="en-GB" sz="2000" dirty="0">
                <a:solidFill>
                  <a:schemeClr val="tx2"/>
                </a:solidFill>
                <a:latin typeface="Lucida Sans" pitchFamily="34" charset="0"/>
                <a:ea typeface="ヒラギノ角ゴ Pro W3"/>
                <a:cs typeface="ヒラギノ角ゴ Pro W3"/>
              </a:rPr>
              <a:t>Specification written in </a:t>
            </a:r>
            <a:r>
              <a:rPr lang="en-GB" sz="2000" dirty="0" smtClean="0">
                <a:solidFill>
                  <a:schemeClr val="tx2"/>
                </a:solidFill>
                <a:latin typeface="Lucida Sans" pitchFamily="34" charset="0"/>
                <a:ea typeface="ヒラギノ角ゴ Pro W3"/>
                <a:cs typeface="ヒラギノ角ゴ Pro W3"/>
              </a:rPr>
              <a:t>Z.</a:t>
            </a:r>
            <a:endParaRPr lang="en-GB" sz="2000" dirty="0">
              <a:solidFill>
                <a:schemeClr val="tx2"/>
              </a:solidFill>
              <a:latin typeface="Lucida Sans" pitchFamily="34" charset="0"/>
              <a:ea typeface="ヒラギノ角ゴ Pro W3"/>
              <a:cs typeface="ヒラギノ角ゴ Pro W3"/>
            </a:endParaRPr>
          </a:p>
          <a:p>
            <a:pPr marL="406374" indent="-406374">
              <a:spcBef>
                <a:spcPct val="20000"/>
              </a:spcBef>
              <a:buSzPct val="120000"/>
              <a:buFont typeface="Arial" panose="020B0604020202020204" pitchFamily="34" charset="0"/>
              <a:buChar char="•"/>
            </a:pPr>
            <a:r>
              <a:rPr lang="en-GB" sz="2000" dirty="0">
                <a:solidFill>
                  <a:schemeClr val="tx2"/>
                </a:solidFill>
                <a:latin typeface="Lucida Sans" pitchFamily="34" charset="0"/>
                <a:ea typeface="ヒラギノ角ゴ Pro W3"/>
                <a:cs typeface="ヒラギノ角ゴ Pro W3"/>
              </a:rPr>
              <a:t>Z type checking </a:t>
            </a:r>
            <a:r>
              <a:rPr lang="en-GB" sz="2000" dirty="0" smtClean="0">
                <a:solidFill>
                  <a:schemeClr val="tx2"/>
                </a:solidFill>
                <a:latin typeface="Lucida Sans" pitchFamily="34" charset="0"/>
                <a:ea typeface="ヒラギノ角ゴ Pro W3"/>
                <a:cs typeface="ヒラギノ角ゴ Pro W3"/>
              </a:rPr>
              <a:t>performed.</a:t>
            </a:r>
            <a:endParaRPr lang="en-GB" sz="2000" dirty="0">
              <a:solidFill>
                <a:schemeClr val="tx2"/>
              </a:solidFill>
              <a:latin typeface="Lucida Sans" pitchFamily="34" charset="0"/>
              <a:ea typeface="ヒラギノ角ゴ Pro W3"/>
              <a:cs typeface="ヒラギノ角ゴ Pro W3"/>
            </a:endParaRPr>
          </a:p>
          <a:p>
            <a:pPr marL="406374" indent="-406374">
              <a:spcBef>
                <a:spcPct val="20000"/>
              </a:spcBef>
              <a:buSzPct val="120000"/>
              <a:buFont typeface="Arial" panose="020B0604020202020204" pitchFamily="34" charset="0"/>
              <a:buChar char="•"/>
            </a:pPr>
            <a:r>
              <a:rPr lang="en-GB" sz="2000" dirty="0">
                <a:solidFill>
                  <a:schemeClr val="tx2"/>
                </a:solidFill>
                <a:latin typeface="Lucida Sans" pitchFamily="34" charset="0"/>
                <a:ea typeface="ヒラギノ角ゴ Pro W3"/>
                <a:cs typeface="ヒラギノ角ゴ Pro W3"/>
              </a:rPr>
              <a:t>Code developed in </a:t>
            </a:r>
            <a:r>
              <a:rPr lang="en-GB" sz="2000" dirty="0" smtClean="0">
                <a:solidFill>
                  <a:schemeClr val="tx2"/>
                </a:solidFill>
                <a:latin typeface="Lucida Sans" pitchFamily="34" charset="0"/>
                <a:ea typeface="ヒラギノ角ゴ Pro W3"/>
                <a:cs typeface="ヒラギノ角ゴ Pro W3"/>
              </a:rPr>
              <a:t>SPARK.</a:t>
            </a:r>
            <a:endParaRPr lang="en-GB" sz="2000" dirty="0">
              <a:solidFill>
                <a:schemeClr val="tx2"/>
              </a:solidFill>
              <a:latin typeface="Lucida Sans" pitchFamily="34" charset="0"/>
              <a:ea typeface="ヒラギノ角ゴ Pro W3"/>
              <a:cs typeface="ヒラギノ角ゴ Pro W3"/>
            </a:endParaRPr>
          </a:p>
          <a:p>
            <a:pPr marL="406374" indent="-406374">
              <a:spcBef>
                <a:spcPct val="20000"/>
              </a:spcBef>
              <a:buSzPct val="120000"/>
              <a:buFont typeface="Arial" panose="020B0604020202020204" pitchFamily="34" charset="0"/>
              <a:buChar char="•"/>
            </a:pPr>
            <a:r>
              <a:rPr lang="en-GB" sz="2000" dirty="0">
                <a:solidFill>
                  <a:schemeClr val="tx2"/>
                </a:solidFill>
                <a:latin typeface="Lucida Sans" pitchFamily="34" charset="0"/>
                <a:ea typeface="ヒラギノ角ゴ Pro W3"/>
                <a:cs typeface="ヒラギノ角ゴ Pro W3"/>
              </a:rPr>
              <a:t>Z specification translated to SPARK </a:t>
            </a:r>
            <a:r>
              <a:rPr lang="en-GB" sz="2000" dirty="0" smtClean="0">
                <a:solidFill>
                  <a:schemeClr val="tx2"/>
                </a:solidFill>
                <a:latin typeface="Lucida Sans" pitchFamily="34" charset="0"/>
                <a:ea typeface="ヒラギノ角ゴ Pro W3"/>
                <a:cs typeface="ヒラギノ角ゴ Pro W3"/>
              </a:rPr>
              <a:t>specifications.</a:t>
            </a:r>
            <a:endParaRPr lang="en-GB" sz="2000" dirty="0">
              <a:solidFill>
                <a:schemeClr val="tx2"/>
              </a:solidFill>
              <a:latin typeface="Lucida Sans" pitchFamily="34" charset="0"/>
              <a:ea typeface="ヒラギノ角ゴ Pro W3"/>
              <a:cs typeface="ヒラギノ角ゴ Pro W3"/>
            </a:endParaRPr>
          </a:p>
          <a:p>
            <a:pPr marL="406374" indent="-406374">
              <a:spcBef>
                <a:spcPct val="20000"/>
              </a:spcBef>
              <a:buSzPct val="120000"/>
              <a:buFont typeface="Arial" panose="020B0604020202020204" pitchFamily="34" charset="0"/>
              <a:buChar char="•"/>
            </a:pPr>
            <a:r>
              <a:rPr lang="en-GB" sz="2000" dirty="0">
                <a:solidFill>
                  <a:schemeClr val="tx2"/>
                </a:solidFill>
                <a:latin typeface="Lucida Sans" pitchFamily="34" charset="0"/>
                <a:ea typeface="ヒラギノ角ゴ Pro W3"/>
                <a:cs typeface="ヒラギノ角ゴ Pro W3"/>
              </a:rPr>
              <a:t>Code proven to be compliant with SPARK </a:t>
            </a:r>
            <a:r>
              <a:rPr lang="en-GB" sz="2000" dirty="0" smtClean="0">
                <a:solidFill>
                  <a:schemeClr val="tx2"/>
                </a:solidFill>
                <a:latin typeface="Lucida Sans" pitchFamily="34" charset="0"/>
                <a:ea typeface="ヒラギノ角ゴ Pro W3"/>
                <a:cs typeface="ヒラギノ角ゴ Pro W3"/>
              </a:rPr>
              <a:t>specifications.</a:t>
            </a:r>
            <a:endParaRPr lang="en-GB" sz="2000" dirty="0">
              <a:solidFill>
                <a:schemeClr val="tx2"/>
              </a:solidFill>
              <a:latin typeface="Lucida Sans" pitchFamily="34" charset="0"/>
              <a:ea typeface="ヒラギノ角ゴ Pro W3"/>
              <a:cs typeface="ヒラギノ角ゴ Pro W3"/>
            </a:endParaRPr>
          </a:p>
        </p:txBody>
      </p:sp>
      <p:cxnSp>
        <p:nvCxnSpPr>
          <p:cNvPr id="18" name="Straight Connector 17"/>
          <p:cNvCxnSpPr/>
          <p:nvPr/>
        </p:nvCxnSpPr>
        <p:spPr>
          <a:xfrm>
            <a:off x="767360" y="6105737"/>
            <a:ext cx="317500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21" name="Results &amp; Added Value Headline"/>
          <p:cNvSpPr txBox="1">
            <a:spLocks noChangeAspect="1" noChangeArrowheads="1"/>
          </p:cNvSpPr>
          <p:nvPr/>
        </p:nvSpPr>
        <p:spPr bwMode="auto">
          <a:xfrm>
            <a:off x="6017089" y="5696091"/>
            <a:ext cx="6364675" cy="2765107"/>
          </a:xfrm>
          <a:prstGeom prst="rect">
            <a:avLst/>
          </a:prstGeom>
          <a:solidFill>
            <a:schemeClr val="tx2">
              <a:lumMod val="20000"/>
              <a:lumOff val="80000"/>
            </a:schemeClr>
          </a:solidFill>
          <a:ln w="9525">
            <a:solidFill>
              <a:srgbClr val="808080">
                <a:lumMod val="40000"/>
                <a:lumOff val="60000"/>
              </a:srgbClr>
            </a:solidFill>
            <a:miter lim="800000"/>
            <a:headEnd/>
            <a:tailEnd/>
          </a:ln>
        </p:spPr>
        <p:txBody>
          <a:bodyPr lIns="130039" tIns="65020" rIns="130039" bIns="65020"/>
          <a:lstStyle/>
          <a:p>
            <a:pPr marL="160292" indent="-160292">
              <a:spcAft>
                <a:spcPct val="20000"/>
              </a:spcAft>
              <a:buSzPct val="120000"/>
              <a:defRPr/>
            </a:pPr>
            <a:r>
              <a:rPr lang="en-GB" sz="2000" b="1" dirty="0" smtClean="0">
                <a:solidFill>
                  <a:schemeClr val="bg2">
                    <a:lumMod val="50000"/>
                  </a:schemeClr>
                </a:solidFill>
                <a:latin typeface="Lucida Sans" pitchFamily="34" charset="0"/>
                <a:ea typeface="ヒラギノ角ゴ Pro W3"/>
                <a:cs typeface="Arial" pitchFamily="34" charset="0"/>
              </a:rPr>
              <a:t>RESULTS &amp; ADDED VALUE</a:t>
            </a:r>
            <a:endParaRPr lang="en-GB" sz="2000" b="1" dirty="0">
              <a:solidFill>
                <a:schemeClr val="bg2">
                  <a:lumMod val="50000"/>
                </a:schemeClr>
              </a:solidFill>
              <a:latin typeface="Lucida Sans" pitchFamily="34" charset="0"/>
              <a:ea typeface="ヒラギノ角ゴ Pro W3"/>
              <a:cs typeface="Arial" pitchFamily="34" charset="0"/>
            </a:endParaRPr>
          </a:p>
          <a:p>
            <a:pPr eaLnBrk="0" hangingPunct="0">
              <a:buClr>
                <a:srgbClr val="FFFFFF">
                  <a:lumMod val="75000"/>
                </a:srgbClr>
              </a:buClr>
              <a:buSzPct val="120000"/>
              <a:defRPr/>
            </a:pPr>
            <a:endParaRPr lang="fr-FR" sz="1300" dirty="0">
              <a:solidFill>
                <a:schemeClr val="bg2">
                  <a:lumMod val="50000"/>
                </a:schemeClr>
              </a:solidFill>
              <a:latin typeface="Lucida Sans" pitchFamily="34" charset="0"/>
            </a:endParaRPr>
          </a:p>
          <a:p>
            <a:pPr marL="406374" indent="-406374">
              <a:spcBef>
                <a:spcPct val="20000"/>
              </a:spcBef>
              <a:buSzPct val="120000"/>
              <a:buFont typeface="Arial" panose="020B0604020202020204" pitchFamily="34" charset="0"/>
              <a:buChar char="•"/>
              <a:defRPr/>
            </a:pPr>
            <a:r>
              <a:rPr lang="en-GB" sz="2000" dirty="0" smtClean="0">
                <a:solidFill>
                  <a:schemeClr val="bg2">
                    <a:lumMod val="50000"/>
                  </a:schemeClr>
                </a:solidFill>
                <a:latin typeface="Lucida Sans" pitchFamily="34" charset="0"/>
              </a:rPr>
              <a:t>System passed as </a:t>
            </a:r>
            <a:r>
              <a:rPr lang="en-GB" sz="2000" dirty="0" err="1" smtClean="0">
                <a:solidFill>
                  <a:schemeClr val="bg2">
                    <a:lumMod val="50000"/>
                  </a:schemeClr>
                </a:solidFill>
                <a:latin typeface="Lucida Sans" pitchFamily="34" charset="0"/>
              </a:rPr>
              <a:t>Def</a:t>
            </a:r>
            <a:r>
              <a:rPr lang="en-GB" sz="2000" dirty="0" smtClean="0">
                <a:solidFill>
                  <a:schemeClr val="bg2">
                    <a:lumMod val="50000"/>
                  </a:schemeClr>
                </a:solidFill>
                <a:latin typeface="Lucida Sans" pitchFamily="34" charset="0"/>
              </a:rPr>
              <a:t> </a:t>
            </a:r>
            <a:r>
              <a:rPr lang="en-GB" sz="2000" dirty="0">
                <a:solidFill>
                  <a:schemeClr val="bg2">
                    <a:lumMod val="50000"/>
                  </a:schemeClr>
                </a:solidFill>
                <a:latin typeface="Lucida Sans" pitchFamily="34" charset="0"/>
              </a:rPr>
              <a:t>Stan </a:t>
            </a:r>
            <a:r>
              <a:rPr lang="en-GB" sz="2000" dirty="0" smtClean="0">
                <a:solidFill>
                  <a:schemeClr val="bg2">
                    <a:lumMod val="50000"/>
                  </a:schemeClr>
                </a:solidFill>
                <a:latin typeface="Lucida Sans" pitchFamily="34" charset="0"/>
              </a:rPr>
              <a:t>00-55 compliant.</a:t>
            </a:r>
            <a:endParaRPr lang="en-GB" sz="2000" dirty="0">
              <a:solidFill>
                <a:schemeClr val="bg2">
                  <a:lumMod val="50000"/>
                </a:schemeClr>
              </a:solidFill>
              <a:latin typeface="Lucida Sans" pitchFamily="34" charset="0"/>
            </a:endParaRPr>
          </a:p>
          <a:p>
            <a:pPr marL="406374" indent="-406374">
              <a:spcBef>
                <a:spcPct val="20000"/>
              </a:spcBef>
              <a:buSzPct val="120000"/>
              <a:buFont typeface="Arial" panose="020B0604020202020204" pitchFamily="34" charset="0"/>
              <a:buChar char="•"/>
              <a:defRPr/>
            </a:pPr>
            <a:r>
              <a:rPr lang="en-GB" sz="2000" dirty="0">
                <a:solidFill>
                  <a:schemeClr val="bg2">
                    <a:lumMod val="50000"/>
                  </a:schemeClr>
                </a:solidFill>
                <a:latin typeface="Lucida Sans" pitchFamily="34" charset="0"/>
              </a:rPr>
              <a:t>42 </a:t>
            </a:r>
            <a:r>
              <a:rPr lang="en-GB" sz="2000" dirty="0" err="1" smtClean="0">
                <a:solidFill>
                  <a:schemeClr val="bg2">
                    <a:lumMod val="50000"/>
                  </a:schemeClr>
                </a:solidFill>
                <a:latin typeface="Lucida Sans" pitchFamily="34" charset="0"/>
              </a:rPr>
              <a:t>kloc</a:t>
            </a:r>
            <a:r>
              <a:rPr lang="en-GB" sz="2000" dirty="0" smtClean="0">
                <a:solidFill>
                  <a:schemeClr val="bg2">
                    <a:lumMod val="50000"/>
                  </a:schemeClr>
                </a:solidFill>
                <a:latin typeface="Lucida Sans" pitchFamily="34" charset="0"/>
              </a:rPr>
              <a:t> / 9000 VCs.</a:t>
            </a:r>
            <a:endParaRPr lang="en-GB" sz="2000" dirty="0">
              <a:solidFill>
                <a:schemeClr val="bg2">
                  <a:lumMod val="50000"/>
                </a:schemeClr>
              </a:solidFill>
              <a:latin typeface="Lucida Sans" pitchFamily="34" charset="0"/>
            </a:endParaRPr>
          </a:p>
          <a:p>
            <a:pPr marL="406374" indent="-406374">
              <a:spcBef>
                <a:spcPct val="20000"/>
              </a:spcBef>
              <a:buSzPct val="120000"/>
              <a:buFont typeface="Arial" panose="020B0604020202020204" pitchFamily="34" charset="0"/>
              <a:buChar char="•"/>
              <a:defRPr/>
            </a:pPr>
            <a:r>
              <a:rPr lang="en-GB" sz="2000" dirty="0">
                <a:solidFill>
                  <a:schemeClr val="bg2">
                    <a:lumMod val="50000"/>
                  </a:schemeClr>
                </a:solidFill>
                <a:latin typeface="Lucida Sans" pitchFamily="34" charset="0"/>
              </a:rPr>
              <a:t>0.22 defects per </a:t>
            </a:r>
            <a:r>
              <a:rPr lang="en-GB" sz="2000" dirty="0" err="1" smtClean="0">
                <a:solidFill>
                  <a:schemeClr val="bg2">
                    <a:lumMod val="50000"/>
                  </a:schemeClr>
                </a:solidFill>
                <a:latin typeface="Lucida Sans" pitchFamily="34" charset="0"/>
              </a:rPr>
              <a:t>kloc</a:t>
            </a:r>
            <a:r>
              <a:rPr lang="en-GB" sz="2000" dirty="0" smtClean="0">
                <a:solidFill>
                  <a:schemeClr val="bg2">
                    <a:lumMod val="50000"/>
                  </a:schemeClr>
                </a:solidFill>
                <a:latin typeface="Lucida Sans" pitchFamily="34" charset="0"/>
              </a:rPr>
              <a:t>.</a:t>
            </a:r>
            <a:endParaRPr lang="en-GB" sz="2000" dirty="0">
              <a:solidFill>
                <a:schemeClr val="bg2">
                  <a:lumMod val="50000"/>
                </a:schemeClr>
              </a:solidFill>
              <a:latin typeface="Lucida Sans" pitchFamily="34" charset="0"/>
            </a:endParaRPr>
          </a:p>
          <a:p>
            <a:pPr marL="406374" indent="-406374">
              <a:spcBef>
                <a:spcPct val="20000"/>
              </a:spcBef>
              <a:buSzPct val="120000"/>
              <a:buFont typeface="Arial" panose="020B0604020202020204" pitchFamily="34" charset="0"/>
              <a:buChar char="•"/>
              <a:defRPr/>
            </a:pPr>
            <a:r>
              <a:rPr lang="en-GB" sz="2000" dirty="0">
                <a:solidFill>
                  <a:schemeClr val="bg2">
                    <a:lumMod val="50000"/>
                  </a:schemeClr>
                </a:solidFill>
                <a:latin typeface="Lucida Sans" pitchFamily="34" charset="0"/>
              </a:rPr>
              <a:t>Demonstrated low value of unit testing when formal methods </a:t>
            </a:r>
            <a:r>
              <a:rPr lang="en-GB" sz="2000" dirty="0" smtClean="0">
                <a:solidFill>
                  <a:schemeClr val="bg2">
                    <a:lumMod val="50000"/>
                  </a:schemeClr>
                </a:solidFill>
                <a:latin typeface="Lucida Sans" pitchFamily="34" charset="0"/>
              </a:rPr>
              <a:t>used.</a:t>
            </a:r>
            <a:endParaRPr lang="en-GB" sz="2000" dirty="0">
              <a:solidFill>
                <a:schemeClr val="bg2">
                  <a:lumMod val="50000"/>
                </a:schemeClr>
              </a:solidFill>
              <a:latin typeface="Lucida Sans" pitchFamily="34" charset="0"/>
            </a:endParaRPr>
          </a:p>
        </p:txBody>
      </p:sp>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64294" y="175363"/>
            <a:ext cx="1348899" cy="1038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smtClean="0"/>
              <a:t>SHOLIS</a:t>
            </a:r>
            <a:endParaRPr lang="en-GB" dirty="0"/>
          </a:p>
        </p:txBody>
      </p:sp>
    </p:spTree>
    <p:extLst>
      <p:ext uri="{BB962C8B-B14F-4D97-AF65-F5344CB8AC3E}">
        <p14:creationId xmlns:p14="http://schemas.microsoft.com/office/powerpoint/2010/main" val="22190260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1928" y="1214015"/>
            <a:ext cx="13004800"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8" name="Context &amp; Objectives Headline"/>
          <p:cNvSpPr txBox="1">
            <a:spLocks noChangeAspect="1" noChangeArrowheads="1"/>
          </p:cNvSpPr>
          <p:nvPr/>
        </p:nvSpPr>
        <p:spPr bwMode="auto">
          <a:xfrm>
            <a:off x="5887933" y="1804461"/>
            <a:ext cx="6493833" cy="2673210"/>
          </a:xfrm>
          <a:prstGeom prst="rect">
            <a:avLst/>
          </a:prstGeom>
          <a:noFill/>
          <a:ln w="9525">
            <a:noFill/>
            <a:miter lim="800000"/>
            <a:headEnd/>
            <a:tailEnd/>
          </a:ln>
        </p:spPr>
        <p:txBody>
          <a:bodyPr lIns="130039" tIns="65020" rIns="130039" bIns="65020"/>
          <a:lstStyle/>
          <a:p>
            <a:pPr marL="160292" indent="-160292" defTabSz="1300393">
              <a:spcAft>
                <a:spcPct val="20000"/>
              </a:spcAft>
              <a:buSzPct val="120000"/>
              <a:defRPr/>
            </a:pPr>
            <a:r>
              <a:rPr lang="en-GB" sz="2000" b="1" dirty="0">
                <a:solidFill>
                  <a:schemeClr val="bg2">
                    <a:lumMod val="50000"/>
                  </a:schemeClr>
                </a:solidFill>
                <a:latin typeface="Lucida Sans" pitchFamily="34" charset="0"/>
                <a:ea typeface="ヒラギノ角ゴ Pro W3"/>
                <a:cs typeface="Arial" pitchFamily="34" charset="0"/>
              </a:rPr>
              <a:t>CONTEXT &amp; OBJECTIVES</a:t>
            </a:r>
          </a:p>
          <a:p>
            <a:pPr defTabSz="1300393" eaLnBrk="0">
              <a:buClr>
                <a:srgbClr val="FFFFFF">
                  <a:lumMod val="75000"/>
                </a:srgbClr>
              </a:buClr>
              <a:buSzPct val="120000"/>
              <a:defRPr/>
            </a:pPr>
            <a:endParaRPr lang="fr-FR" sz="1300" dirty="0">
              <a:solidFill>
                <a:schemeClr val="bg2">
                  <a:lumMod val="50000"/>
                </a:schemeClr>
              </a:solidFill>
              <a:latin typeface="Lucida Sans" pitchFamily="34" charset="0"/>
            </a:endParaRPr>
          </a:p>
          <a:p>
            <a:pPr marL="406374" indent="-406374">
              <a:spcBef>
                <a:spcPct val="20000"/>
              </a:spcBef>
              <a:buSzPct val="120000"/>
              <a:buFont typeface="Arial" panose="020B0604020202020204" pitchFamily="34" charset="0"/>
              <a:buChar char="•"/>
              <a:defRPr/>
            </a:pPr>
            <a:r>
              <a:rPr lang="en-GB" sz="2000" dirty="0">
                <a:solidFill>
                  <a:schemeClr val="tx2"/>
                </a:solidFill>
                <a:latin typeface="Lucida Sans" pitchFamily="34" charset="0"/>
                <a:ea typeface="ヒラギノ角ゴ Pro W3"/>
                <a:cs typeface="ヒラギノ角ゴ Pro W3"/>
              </a:rPr>
              <a:t>Smart card </a:t>
            </a:r>
            <a:r>
              <a:rPr lang="en-GB" sz="2000" dirty="0" smtClean="0">
                <a:solidFill>
                  <a:schemeClr val="tx2"/>
                </a:solidFill>
                <a:latin typeface="Lucida Sans" pitchFamily="34" charset="0"/>
                <a:ea typeface="ヒラギノ角ゴ Pro W3"/>
                <a:cs typeface="ヒラギノ角ゴ Pro W3"/>
              </a:rPr>
              <a:t>security</a:t>
            </a:r>
          </a:p>
          <a:p>
            <a:pPr marL="406374" indent="-406374">
              <a:spcBef>
                <a:spcPct val="20000"/>
              </a:spcBef>
              <a:buSzPct val="120000"/>
              <a:buFont typeface="Arial" panose="020B0604020202020204" pitchFamily="34" charset="0"/>
              <a:buChar char="•"/>
              <a:defRPr/>
            </a:pPr>
            <a:endParaRPr lang="en-GB" sz="400" dirty="0">
              <a:solidFill>
                <a:schemeClr val="tx2"/>
              </a:solidFill>
              <a:latin typeface="Lucida Sans" pitchFamily="34" charset="0"/>
              <a:ea typeface="ヒラギノ角ゴ Pro W3"/>
              <a:cs typeface="ヒラギノ角ゴ Pro W3"/>
            </a:endParaRPr>
          </a:p>
          <a:p>
            <a:pPr marL="406374" lvl="1" indent="-406374">
              <a:spcBef>
                <a:spcPct val="20000"/>
              </a:spcBef>
              <a:buSzPct val="120000"/>
              <a:buFont typeface="Arial" panose="020B0604020202020204" pitchFamily="34" charset="0"/>
              <a:buChar char="•"/>
              <a:defRPr/>
            </a:pPr>
            <a:r>
              <a:rPr lang="en-GB" sz="2000" dirty="0">
                <a:solidFill>
                  <a:schemeClr val="tx2"/>
                </a:solidFill>
                <a:latin typeface="Lucida Sans" pitchFamily="34" charset="0"/>
                <a:ea typeface="ヒラギノ角ゴ Pro W3"/>
                <a:cs typeface="ヒラギノ角ゴ Pro W3"/>
              </a:rPr>
              <a:t>Flaws in software could lead to very high financial impact and reduced confidence in the product</a:t>
            </a:r>
          </a:p>
          <a:p>
            <a:pPr marL="406374" indent="-406374">
              <a:spcBef>
                <a:spcPct val="20000"/>
              </a:spcBef>
              <a:buSzPct val="120000"/>
              <a:buFont typeface="Arial" panose="020B0604020202020204" pitchFamily="34" charset="0"/>
              <a:buChar char="•"/>
              <a:defRPr/>
            </a:pPr>
            <a:endParaRPr lang="en-GB" sz="400" dirty="0">
              <a:solidFill>
                <a:schemeClr val="tx2"/>
              </a:solidFill>
              <a:latin typeface="Lucida Sans" pitchFamily="34" charset="0"/>
              <a:ea typeface="ヒラギノ角ゴ Pro W3"/>
              <a:cs typeface="ヒラギノ角ゴ Pro W3"/>
            </a:endParaRPr>
          </a:p>
          <a:p>
            <a:pPr marL="406374" indent="-406374">
              <a:spcBef>
                <a:spcPct val="20000"/>
              </a:spcBef>
              <a:buSzPct val="120000"/>
              <a:buFont typeface="Arial" panose="020B0604020202020204" pitchFamily="34" charset="0"/>
              <a:buChar char="•"/>
              <a:defRPr/>
            </a:pPr>
            <a:r>
              <a:rPr lang="en-GB" sz="2000" dirty="0">
                <a:solidFill>
                  <a:schemeClr val="tx2"/>
                </a:solidFill>
                <a:latin typeface="Lucida Sans" pitchFamily="34" charset="0"/>
                <a:ea typeface="ヒラギノ角ゴ Pro W3"/>
                <a:cs typeface="ヒラギノ角ゴ Pro W3"/>
              </a:rPr>
              <a:t>Security standard ITSEC E6</a:t>
            </a:r>
          </a:p>
        </p:txBody>
      </p:sp>
      <p:cxnSp>
        <p:nvCxnSpPr>
          <p:cNvPr id="10" name="Straight Connector 9"/>
          <p:cNvCxnSpPr/>
          <p:nvPr/>
        </p:nvCxnSpPr>
        <p:spPr>
          <a:xfrm>
            <a:off x="5990343" y="2214104"/>
            <a:ext cx="317500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17" name="Context &amp; Objectives Headline"/>
          <p:cNvSpPr txBox="1">
            <a:spLocks noChangeAspect="1" noChangeArrowheads="1"/>
          </p:cNvSpPr>
          <p:nvPr/>
        </p:nvSpPr>
        <p:spPr bwMode="auto">
          <a:xfrm>
            <a:off x="664953" y="5685577"/>
            <a:ext cx="5325392" cy="2673210"/>
          </a:xfrm>
          <a:prstGeom prst="rect">
            <a:avLst/>
          </a:prstGeom>
          <a:noFill/>
          <a:ln w="9525">
            <a:noFill/>
            <a:miter lim="800000"/>
            <a:headEnd/>
            <a:tailEnd/>
          </a:ln>
        </p:spPr>
        <p:txBody>
          <a:bodyPr lIns="130039" tIns="65020" rIns="130039" bIns="65020"/>
          <a:lstStyle/>
          <a:p>
            <a:pPr marL="160292" indent="-160292" defTabSz="1300393">
              <a:spcAft>
                <a:spcPct val="20000"/>
              </a:spcAft>
              <a:buSzPct val="120000"/>
              <a:defRPr/>
            </a:pPr>
            <a:r>
              <a:rPr lang="en-GB" sz="2000" b="1" dirty="0" smtClean="0">
                <a:solidFill>
                  <a:schemeClr val="bg2">
                    <a:lumMod val="50000"/>
                  </a:schemeClr>
                </a:solidFill>
                <a:latin typeface="Lucida Sans" pitchFamily="34" charset="0"/>
                <a:ea typeface="ヒラギノ角ゴ Pro W3"/>
                <a:cs typeface="Arial" pitchFamily="34" charset="0"/>
              </a:rPr>
              <a:t>APPROACH &amp; SOLUTION</a:t>
            </a:r>
            <a:endParaRPr lang="en-GB" sz="2000" b="1" dirty="0">
              <a:solidFill>
                <a:schemeClr val="bg2">
                  <a:lumMod val="50000"/>
                </a:schemeClr>
              </a:solidFill>
              <a:latin typeface="Lucida Sans" pitchFamily="34" charset="0"/>
              <a:ea typeface="ヒラギノ角ゴ Pro W3"/>
              <a:cs typeface="Arial" pitchFamily="34" charset="0"/>
            </a:endParaRPr>
          </a:p>
          <a:p>
            <a:pPr defTabSz="1300393" eaLnBrk="0">
              <a:buClr>
                <a:srgbClr val="FFFFFF">
                  <a:lumMod val="75000"/>
                </a:srgbClr>
              </a:buClr>
              <a:buSzPct val="120000"/>
              <a:defRPr/>
            </a:pPr>
            <a:endParaRPr lang="fr-FR" sz="1300" dirty="0">
              <a:solidFill>
                <a:schemeClr val="bg2">
                  <a:lumMod val="50000"/>
                </a:schemeClr>
              </a:solidFill>
              <a:latin typeface="Lucida Sans" pitchFamily="34" charset="0"/>
            </a:endParaRPr>
          </a:p>
          <a:p>
            <a:pPr marL="406374" indent="-406374">
              <a:spcBef>
                <a:spcPct val="20000"/>
              </a:spcBef>
              <a:buSzPct val="120000"/>
              <a:buFont typeface="Arial" panose="020B0604020202020204" pitchFamily="34" charset="0"/>
              <a:buChar char="•"/>
            </a:pPr>
            <a:r>
              <a:rPr lang="en-GB" sz="2000" dirty="0">
                <a:solidFill>
                  <a:schemeClr val="tx2"/>
                </a:solidFill>
                <a:latin typeface="Lucida Sans" pitchFamily="34" charset="0"/>
                <a:ea typeface="ヒラギノ角ゴ Pro W3"/>
                <a:cs typeface="ヒラギノ角ゴ Pro W3"/>
              </a:rPr>
              <a:t>Specification written in Z</a:t>
            </a:r>
          </a:p>
          <a:p>
            <a:pPr marL="406374" indent="-406374">
              <a:spcBef>
                <a:spcPct val="20000"/>
              </a:spcBef>
              <a:buSzPct val="120000"/>
              <a:buFont typeface="Arial" panose="020B0604020202020204" pitchFamily="34" charset="0"/>
              <a:buChar char="•"/>
            </a:pPr>
            <a:r>
              <a:rPr lang="en-GB" sz="2000" dirty="0">
                <a:solidFill>
                  <a:schemeClr val="tx2"/>
                </a:solidFill>
                <a:latin typeface="Lucida Sans" pitchFamily="34" charset="0"/>
                <a:ea typeface="ヒラギノ角ゴ Pro W3"/>
                <a:cs typeface="ヒラギノ角ゴ Pro W3"/>
              </a:rPr>
              <a:t>Z type checking performed</a:t>
            </a:r>
          </a:p>
          <a:p>
            <a:pPr marL="406374" indent="-406374">
              <a:spcBef>
                <a:spcPct val="20000"/>
              </a:spcBef>
              <a:buSzPct val="120000"/>
              <a:buFont typeface="Arial" panose="020B0604020202020204" pitchFamily="34" charset="0"/>
              <a:buChar char="•"/>
            </a:pPr>
            <a:r>
              <a:rPr lang="en-GB" sz="2000" dirty="0">
                <a:solidFill>
                  <a:schemeClr val="tx2"/>
                </a:solidFill>
                <a:latin typeface="Lucida Sans" pitchFamily="34" charset="0"/>
                <a:ea typeface="ヒラギノ角ゴ Pro W3"/>
                <a:cs typeface="ヒラギノ角ゴ Pro W3"/>
              </a:rPr>
              <a:t>Code developed in SPARK</a:t>
            </a:r>
          </a:p>
          <a:p>
            <a:pPr marL="406374" indent="-406374">
              <a:spcBef>
                <a:spcPct val="20000"/>
              </a:spcBef>
              <a:buSzPct val="120000"/>
              <a:buFont typeface="Arial" panose="020B0604020202020204" pitchFamily="34" charset="0"/>
              <a:buChar char="•"/>
            </a:pPr>
            <a:r>
              <a:rPr lang="en-GB" sz="2000" dirty="0">
                <a:solidFill>
                  <a:schemeClr val="tx2"/>
                </a:solidFill>
                <a:latin typeface="Lucida Sans" pitchFamily="34" charset="0"/>
                <a:ea typeface="ヒラギノ角ゴ Pro W3"/>
                <a:cs typeface="ヒラギノ角ゴ Pro W3"/>
              </a:rPr>
              <a:t>Security properties translated to SPARK specifications</a:t>
            </a:r>
          </a:p>
          <a:p>
            <a:pPr marL="406374" indent="-406374">
              <a:spcBef>
                <a:spcPct val="20000"/>
              </a:spcBef>
              <a:buSzPct val="120000"/>
              <a:buFont typeface="Arial" panose="020B0604020202020204" pitchFamily="34" charset="0"/>
              <a:buChar char="•"/>
            </a:pPr>
            <a:r>
              <a:rPr lang="en-GB" sz="2000" dirty="0">
                <a:solidFill>
                  <a:schemeClr val="tx2"/>
                </a:solidFill>
                <a:latin typeface="Lucida Sans" pitchFamily="34" charset="0"/>
                <a:ea typeface="ヒラギノ角ゴ Pro W3"/>
                <a:cs typeface="ヒラギノ角ゴ Pro W3"/>
              </a:rPr>
              <a:t>Code proven to maintain security properties</a:t>
            </a:r>
          </a:p>
        </p:txBody>
      </p:sp>
      <p:cxnSp>
        <p:nvCxnSpPr>
          <p:cNvPr id="18" name="Straight Connector 17"/>
          <p:cNvCxnSpPr/>
          <p:nvPr/>
        </p:nvCxnSpPr>
        <p:spPr>
          <a:xfrm>
            <a:off x="767360" y="6105737"/>
            <a:ext cx="317500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21" name="Results &amp; Added Value Headline"/>
          <p:cNvSpPr txBox="1">
            <a:spLocks noChangeAspect="1" noChangeArrowheads="1"/>
          </p:cNvSpPr>
          <p:nvPr/>
        </p:nvSpPr>
        <p:spPr bwMode="auto">
          <a:xfrm>
            <a:off x="6017089" y="5696091"/>
            <a:ext cx="6364675" cy="2765107"/>
          </a:xfrm>
          <a:prstGeom prst="rect">
            <a:avLst/>
          </a:prstGeom>
          <a:solidFill>
            <a:schemeClr val="tx2">
              <a:lumMod val="20000"/>
              <a:lumOff val="80000"/>
            </a:schemeClr>
          </a:solidFill>
          <a:ln w="9525">
            <a:solidFill>
              <a:srgbClr val="808080">
                <a:lumMod val="40000"/>
                <a:lumOff val="60000"/>
              </a:srgbClr>
            </a:solidFill>
            <a:miter lim="800000"/>
            <a:headEnd/>
            <a:tailEnd/>
          </a:ln>
        </p:spPr>
        <p:txBody>
          <a:bodyPr lIns="130039" tIns="65020" rIns="130039" bIns="65020"/>
          <a:lstStyle/>
          <a:p>
            <a:pPr marL="160292" indent="-160292">
              <a:spcAft>
                <a:spcPct val="20000"/>
              </a:spcAft>
              <a:buSzPct val="120000"/>
              <a:defRPr/>
            </a:pPr>
            <a:r>
              <a:rPr lang="en-GB" sz="2000" b="1" dirty="0" smtClean="0">
                <a:solidFill>
                  <a:schemeClr val="bg2">
                    <a:lumMod val="50000"/>
                  </a:schemeClr>
                </a:solidFill>
                <a:latin typeface="Lucida Sans" pitchFamily="34" charset="0"/>
                <a:ea typeface="ヒラギノ角ゴ Pro W3"/>
                <a:cs typeface="Arial" pitchFamily="34" charset="0"/>
              </a:rPr>
              <a:t>RESULTS &amp; ADDED VALUE</a:t>
            </a:r>
            <a:endParaRPr lang="en-GB" sz="2000" b="1" dirty="0">
              <a:solidFill>
                <a:schemeClr val="bg2">
                  <a:lumMod val="50000"/>
                </a:schemeClr>
              </a:solidFill>
              <a:latin typeface="Lucida Sans" pitchFamily="34" charset="0"/>
              <a:ea typeface="ヒラギノ角ゴ Pro W3"/>
              <a:cs typeface="Arial" pitchFamily="34" charset="0"/>
            </a:endParaRPr>
          </a:p>
          <a:p>
            <a:pPr eaLnBrk="0" hangingPunct="0">
              <a:buClr>
                <a:srgbClr val="FFFFFF">
                  <a:lumMod val="75000"/>
                </a:srgbClr>
              </a:buClr>
              <a:buSzPct val="120000"/>
              <a:defRPr/>
            </a:pPr>
            <a:endParaRPr lang="fr-FR" sz="1300" dirty="0">
              <a:solidFill>
                <a:schemeClr val="bg2">
                  <a:lumMod val="50000"/>
                </a:schemeClr>
              </a:solidFill>
              <a:latin typeface="Lucida Sans" pitchFamily="34" charset="0"/>
            </a:endParaRPr>
          </a:p>
          <a:p>
            <a:pPr marL="406374" indent="-406374">
              <a:spcBef>
                <a:spcPct val="20000"/>
              </a:spcBef>
              <a:buSzPct val="120000"/>
              <a:buFont typeface="Arial" panose="020B0604020202020204" pitchFamily="34" charset="0"/>
              <a:buChar char="•"/>
              <a:defRPr/>
            </a:pPr>
            <a:r>
              <a:rPr lang="en-GB" sz="2000" dirty="0">
                <a:solidFill>
                  <a:schemeClr val="bg2">
                    <a:lumMod val="50000"/>
                  </a:schemeClr>
                </a:solidFill>
                <a:latin typeface="Lucida Sans" pitchFamily="34" charset="0"/>
              </a:rPr>
              <a:t>100,000 lines of SPARK, Ada, C, C++ and </a:t>
            </a:r>
            <a:r>
              <a:rPr lang="en-GB" sz="2000" dirty="0" smtClean="0">
                <a:solidFill>
                  <a:schemeClr val="bg2">
                    <a:lumMod val="50000"/>
                  </a:schemeClr>
                </a:solidFill>
                <a:latin typeface="Lucida Sans" pitchFamily="34" charset="0"/>
              </a:rPr>
              <a:t>SQL</a:t>
            </a:r>
          </a:p>
          <a:p>
            <a:pPr marL="406374" indent="-406374">
              <a:spcBef>
                <a:spcPct val="20000"/>
              </a:spcBef>
              <a:buSzPct val="120000"/>
              <a:buFont typeface="Arial" panose="020B0604020202020204" pitchFamily="34" charset="0"/>
              <a:buChar char="•"/>
              <a:defRPr/>
            </a:pPr>
            <a:r>
              <a:rPr lang="en-GB" sz="2000" dirty="0" smtClean="0">
                <a:solidFill>
                  <a:schemeClr val="bg2">
                    <a:lumMod val="50000"/>
                  </a:schemeClr>
                </a:solidFill>
                <a:latin typeface="Lucida Sans" pitchFamily="34" charset="0"/>
              </a:rPr>
              <a:t>Three </a:t>
            </a:r>
            <a:r>
              <a:rPr lang="en-GB" sz="2000" dirty="0">
                <a:solidFill>
                  <a:schemeClr val="bg2">
                    <a:lumMod val="50000"/>
                  </a:schemeClr>
                </a:solidFill>
                <a:latin typeface="Lucida Sans" pitchFamily="34" charset="0"/>
              </a:rPr>
              <a:t>trivial defects, one spec defect – fixed under warranty in first year of </a:t>
            </a:r>
            <a:r>
              <a:rPr lang="en-GB" sz="2000" dirty="0" smtClean="0">
                <a:solidFill>
                  <a:schemeClr val="bg2">
                    <a:lumMod val="50000"/>
                  </a:schemeClr>
                </a:solidFill>
                <a:latin typeface="Lucida Sans" pitchFamily="34" charset="0"/>
              </a:rPr>
              <a:t>operation</a:t>
            </a:r>
          </a:p>
          <a:p>
            <a:pPr marL="406374" indent="-406374">
              <a:spcBef>
                <a:spcPct val="20000"/>
              </a:spcBef>
              <a:buSzPct val="120000"/>
              <a:buFont typeface="Arial" panose="020B0604020202020204" pitchFamily="34" charset="0"/>
              <a:buChar char="•"/>
              <a:defRPr/>
            </a:pPr>
            <a:r>
              <a:rPr lang="en-GB" sz="2000" dirty="0" smtClean="0">
                <a:solidFill>
                  <a:schemeClr val="bg2">
                    <a:lumMod val="50000"/>
                  </a:schemeClr>
                </a:solidFill>
                <a:latin typeface="Lucida Sans" pitchFamily="34" charset="0"/>
              </a:rPr>
              <a:t>0.04 </a:t>
            </a:r>
            <a:r>
              <a:rPr lang="en-GB" sz="2000" dirty="0">
                <a:solidFill>
                  <a:schemeClr val="bg2">
                    <a:lumMod val="50000"/>
                  </a:schemeClr>
                </a:solidFill>
                <a:latin typeface="Lucida Sans" pitchFamily="34" charset="0"/>
              </a:rPr>
              <a:t>defects per </a:t>
            </a:r>
            <a:r>
              <a:rPr lang="en-GB" sz="2000" dirty="0" err="1">
                <a:solidFill>
                  <a:schemeClr val="bg2">
                    <a:lumMod val="50000"/>
                  </a:schemeClr>
                </a:solidFill>
                <a:latin typeface="Lucida Sans" pitchFamily="34" charset="0"/>
              </a:rPr>
              <a:t>kloc</a:t>
            </a:r>
            <a:endParaRPr lang="en-GB" sz="2000" dirty="0">
              <a:solidFill>
                <a:schemeClr val="bg2">
                  <a:lumMod val="50000"/>
                </a:schemeClr>
              </a:solidFill>
              <a:latin typeface="Lucida Sans" pitchFamily="34" charset="0"/>
            </a:endParaRPr>
          </a:p>
        </p:txBody>
      </p:sp>
      <p:pic>
        <p:nvPicPr>
          <p:cNvPr id="1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363" y="1804459"/>
            <a:ext cx="4817419" cy="3479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94722" y="281957"/>
            <a:ext cx="3152363" cy="1522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smtClean="0"/>
              <a:t>MGKC</a:t>
            </a:r>
            <a:endParaRPr lang="en-GB" dirty="0"/>
          </a:p>
        </p:txBody>
      </p:sp>
      <p:sp>
        <p:nvSpPr>
          <p:cNvPr id="4" name="Text Placeholder 3"/>
          <p:cNvSpPr>
            <a:spLocks noGrp="1"/>
          </p:cNvSpPr>
          <p:nvPr>
            <p:ph type="body" sz="quarter" idx="13"/>
          </p:nvPr>
        </p:nvSpPr>
        <p:spPr/>
        <p:txBody>
          <a:bodyPr/>
          <a:lstStyle/>
          <a:p>
            <a:endParaRPr lang="en-GB" dirty="0"/>
          </a:p>
        </p:txBody>
      </p:sp>
    </p:spTree>
    <p:extLst>
      <p:ext uri="{BB962C8B-B14F-4D97-AF65-F5344CB8AC3E}">
        <p14:creationId xmlns:p14="http://schemas.microsoft.com/office/powerpoint/2010/main" val="24598473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ous-titre 1"/>
          <p:cNvSpPr>
            <a:spLocks noGrp="1"/>
          </p:cNvSpPr>
          <p:nvPr/>
        </p:nvSpPr>
        <p:spPr bwMode="auto">
          <a:xfrm>
            <a:off x="6638372" y="317355"/>
            <a:ext cx="5974222" cy="839893"/>
          </a:xfrm>
          <a:prstGeom prst="rect">
            <a:avLst/>
          </a:prstGeom>
          <a:noFill/>
          <a:ln w="9525">
            <a:noFill/>
            <a:miter lim="800000"/>
            <a:headEnd/>
            <a:tailEnd/>
          </a:ln>
        </p:spPr>
        <p:txBody>
          <a:bodyPr vert="horz" wrap="square" lIns="130039" tIns="65020" rIns="130039" bIns="65020" numCol="1" anchor="t" anchorCtr="0" compatLnSpc="1">
            <a:prstTxWarp prst="textNoShape">
              <a:avLst/>
            </a:prstTxWarp>
            <a:normAutofit/>
          </a:bodyPr>
          <a:lstStyle/>
          <a:p>
            <a:pPr marL="377476" indent="-377476" algn="r">
              <a:lnSpc>
                <a:spcPct val="120000"/>
              </a:lnSpc>
              <a:spcBef>
                <a:spcPts val="754"/>
              </a:spcBef>
              <a:tabLst>
                <a:tab pos="8159063" algn="l"/>
              </a:tabLst>
            </a:pPr>
            <a:r>
              <a:rPr lang="en-GB" sz="3100" dirty="0" smtClean="0">
                <a:solidFill>
                  <a:srgbClr val="3095B5"/>
                </a:solidFill>
                <a:latin typeface="+mj-lt"/>
                <a:ea typeface="Times New Roman"/>
                <a:cs typeface="Lucida Sans Unicode"/>
              </a:rPr>
              <a:t>NATS</a:t>
            </a:r>
            <a:endParaRPr lang="en-GB" sz="1700" dirty="0">
              <a:solidFill>
                <a:srgbClr val="3095B5"/>
              </a:solidFill>
              <a:latin typeface="+mj-lt"/>
              <a:ea typeface="Times New Roman"/>
            </a:endParaRPr>
          </a:p>
        </p:txBody>
      </p:sp>
      <p:cxnSp>
        <p:nvCxnSpPr>
          <p:cNvPr id="26" name="Straight Connector 25"/>
          <p:cNvCxnSpPr/>
          <p:nvPr/>
        </p:nvCxnSpPr>
        <p:spPr>
          <a:xfrm>
            <a:off x="-51928" y="1214015"/>
            <a:ext cx="13004800"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pic>
        <p:nvPicPr>
          <p:cNvPr id="1046" name="Picture 22" descr="C:\Users\jon.davies\Downloads\7582797108_8fbc557c6a_z.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76014" y="452402"/>
            <a:ext cx="2628206" cy="394231"/>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3"/>
          <p:cNvSpPr txBox="1">
            <a:spLocks/>
          </p:cNvSpPr>
          <p:nvPr/>
        </p:nvSpPr>
        <p:spPr>
          <a:xfrm>
            <a:off x="117404" y="1625600"/>
            <a:ext cx="6583680" cy="2492587"/>
          </a:xfrm>
          <a:prstGeom prst="rect">
            <a:avLst/>
          </a:prstGeom>
        </p:spPr>
        <p:txBody>
          <a:bodyPr vert="horz" lIns="130039" tIns="65020" rIns="130039" bIns="65020" rtlCol="0">
            <a:normAutofit/>
          </a:bodyPr>
          <a:lstStyle>
            <a:lvl1pPr marL="271463" indent="-271463" algn="l" defTabSz="457200" rtl="0" eaLnBrk="1" latinLnBrk="0" hangingPunct="1">
              <a:lnSpc>
                <a:spcPct val="120000"/>
              </a:lnSpc>
              <a:spcBef>
                <a:spcPct val="20000"/>
              </a:spcBef>
              <a:buFont typeface="+mj-lt"/>
              <a:buAutoNum type="arabicPeriod"/>
              <a:defRPr sz="1800" kern="1200">
                <a:solidFill>
                  <a:srgbClr val="3095B4"/>
                </a:solidFill>
                <a:latin typeface="Lucida Bright"/>
                <a:ea typeface="+mn-ea"/>
                <a:cs typeface="Lucida Bright"/>
              </a:defRPr>
            </a:lvl1pPr>
            <a:lvl2pPr marL="355600" indent="-84138" algn="l" defTabSz="457200" rtl="0" eaLnBrk="1" latinLnBrk="0" hangingPunct="1">
              <a:lnSpc>
                <a:spcPct val="100000"/>
              </a:lnSpc>
              <a:spcBef>
                <a:spcPct val="20000"/>
              </a:spcBef>
              <a:buFont typeface="Arial"/>
              <a:buNone/>
              <a:defRPr sz="1400" kern="1200">
                <a:solidFill>
                  <a:schemeClr val="tx1"/>
                </a:solidFill>
                <a:latin typeface="Lucida Sans Unicode" pitchFamily="34" charset="0"/>
                <a:ea typeface="+mn-ea"/>
                <a:cs typeface="Lucida Sans Unicode"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r>
              <a:rPr lang="en-GB" sz="1400" dirty="0" smtClean="0">
                <a:latin typeface="Lucida Sans" pitchFamily="34" charset="0"/>
              </a:rPr>
              <a:t>iFACTS  enables controllers to handle more traffic safely</a:t>
            </a:r>
          </a:p>
          <a:p>
            <a:pPr indent="0"/>
            <a:r>
              <a:rPr lang="en-GB" sz="1400" dirty="0" smtClean="0">
                <a:latin typeface="Lucida Sans" pitchFamily="34" charset="0"/>
              </a:rPr>
              <a:t>It  increases ‘look ahead’ from 2 to 15 minutes</a:t>
            </a:r>
          </a:p>
          <a:p>
            <a:pPr indent="0"/>
            <a:r>
              <a:rPr lang="en-GB" sz="1400" dirty="0" smtClean="0">
                <a:latin typeface="Lucida Sans" pitchFamily="34" charset="0"/>
              </a:rPr>
              <a:t>Provides controller tools </a:t>
            </a:r>
          </a:p>
          <a:p>
            <a:pPr lvl="2">
              <a:buSzPct val="120000"/>
              <a:buFont typeface="Lucida Sans" pitchFamily="34" charset="0"/>
              <a:buChar char="»"/>
            </a:pPr>
            <a:r>
              <a:rPr lang="en-GB" sz="1400" dirty="0" smtClean="0">
                <a:latin typeface="Lucida Sans" pitchFamily="34" charset="0"/>
              </a:rPr>
              <a:t>Medium Term Conflict Detection (MTCD)</a:t>
            </a:r>
          </a:p>
          <a:p>
            <a:pPr lvl="2">
              <a:buSzPct val="120000"/>
              <a:buFont typeface="Lucida Sans" pitchFamily="34" charset="0"/>
              <a:buChar char="»"/>
            </a:pPr>
            <a:r>
              <a:rPr lang="en-GB" sz="1400" dirty="0" smtClean="0">
                <a:latin typeface="Lucida Sans" pitchFamily="34" charset="0"/>
              </a:rPr>
              <a:t>Trajectory Prediction (TP)</a:t>
            </a:r>
          </a:p>
          <a:p>
            <a:pPr lvl="2">
              <a:buSzPct val="120000"/>
              <a:buFont typeface="Lucida Sans" pitchFamily="34" charset="0"/>
              <a:buChar char="»"/>
            </a:pPr>
            <a:r>
              <a:rPr lang="en-GB" sz="1400" dirty="0" smtClean="0">
                <a:latin typeface="Lucida Sans" pitchFamily="34" charset="0"/>
              </a:rPr>
              <a:t>Monitoring aids</a:t>
            </a:r>
          </a:p>
          <a:p>
            <a:pPr indent="0"/>
            <a:r>
              <a:rPr lang="en-GB" sz="1400" dirty="0" smtClean="0">
                <a:latin typeface="Lucida Sans" pitchFamily="34" charset="0"/>
              </a:rPr>
              <a:t>Altran appointed to develop new software for iFACTS</a:t>
            </a:r>
          </a:p>
          <a:p>
            <a:pPr lvl="1" indent="0"/>
            <a:r>
              <a:rPr lang="en-GB" dirty="0" smtClean="0">
                <a:latin typeface="Lucida Sans" pitchFamily="34" charset="0"/>
              </a:rPr>
              <a:t>Needs to meet CAA’s stringent SW01 objectives</a:t>
            </a:r>
          </a:p>
        </p:txBody>
      </p:sp>
      <p:sp>
        <p:nvSpPr>
          <p:cNvPr id="9" name="Content Placeholder 3"/>
          <p:cNvSpPr txBox="1">
            <a:spLocks/>
          </p:cNvSpPr>
          <p:nvPr/>
        </p:nvSpPr>
        <p:spPr bwMode="auto">
          <a:xfrm>
            <a:off x="6622063" y="5527040"/>
            <a:ext cx="6382737" cy="2113280"/>
          </a:xfrm>
          <a:prstGeom prst="rect">
            <a:avLst/>
          </a:prstGeom>
          <a:noFill/>
          <a:ln w="9525">
            <a:noFill/>
            <a:miter lim="800000"/>
            <a:headEnd/>
            <a:tailEnd/>
          </a:ln>
        </p:spPr>
        <p:txBody>
          <a:bodyPr lIns="130039" tIns="65020" rIns="130039" bIns="65020"/>
          <a:lstStyle/>
          <a:p>
            <a:pPr marL="487647" indent="-487647" eaLnBrk="0">
              <a:spcBef>
                <a:spcPct val="20000"/>
              </a:spcBef>
              <a:buSzPct val="120000"/>
              <a:buFont typeface="Calibri" pitchFamily="34" charset="0"/>
              <a:buChar char="»"/>
            </a:pPr>
            <a:r>
              <a:rPr lang="en-GB" sz="1400" dirty="0">
                <a:solidFill>
                  <a:srgbClr val="3E4F55"/>
                </a:solidFill>
                <a:latin typeface="Lucida Sans" pitchFamily="34" charset="0"/>
              </a:rPr>
              <a:t>In full operational service since December 2011.</a:t>
            </a:r>
          </a:p>
          <a:p>
            <a:pPr marL="487647" indent="-487647" eaLnBrk="0">
              <a:spcBef>
                <a:spcPct val="20000"/>
              </a:spcBef>
              <a:buSzPct val="120000"/>
              <a:buFont typeface="Calibri" pitchFamily="34" charset="0"/>
              <a:buChar char="»"/>
            </a:pPr>
            <a:r>
              <a:rPr lang="en-GB" sz="1400" dirty="0">
                <a:solidFill>
                  <a:srgbClr val="3E4F55"/>
                </a:solidFill>
                <a:latin typeface="Lucida Sans" pitchFamily="34" charset="0"/>
              </a:rPr>
              <a:t>Formal functional specification in Z.</a:t>
            </a:r>
          </a:p>
          <a:p>
            <a:pPr marL="487647" indent="-487647" eaLnBrk="0">
              <a:spcBef>
                <a:spcPct val="20000"/>
              </a:spcBef>
              <a:buSzPct val="120000"/>
              <a:buFont typeface="Calibri" pitchFamily="34" charset="0"/>
              <a:buChar char="»"/>
            </a:pPr>
            <a:r>
              <a:rPr lang="en-GB" sz="1400" dirty="0">
                <a:solidFill>
                  <a:srgbClr val="3E4F55"/>
                </a:solidFill>
                <a:latin typeface="Lucida Sans" pitchFamily="34" charset="0"/>
              </a:rPr>
              <a:t>Almost all code in SPARK – 250kloc logical.</a:t>
            </a:r>
          </a:p>
          <a:p>
            <a:pPr marL="487647" indent="-487647" eaLnBrk="0">
              <a:spcBef>
                <a:spcPct val="20000"/>
              </a:spcBef>
              <a:buSzPct val="120000"/>
              <a:buFont typeface="Calibri" pitchFamily="34" charset="0"/>
              <a:buChar char="»"/>
            </a:pPr>
            <a:r>
              <a:rPr lang="en-GB" sz="1400" dirty="0">
                <a:solidFill>
                  <a:srgbClr val="3E4F55"/>
                </a:solidFill>
                <a:latin typeface="Lucida Sans" pitchFamily="34" charset="0"/>
              </a:rPr>
              <a:t>Proved “type (and memory) safe” – i.e. for any input data and state, no undefined behaviour, no crashes, no exceptions</a:t>
            </a:r>
            <a:r>
              <a:rPr lang="en-GB" sz="1400" dirty="0" smtClean="0">
                <a:solidFill>
                  <a:srgbClr val="3E4F55"/>
                </a:solidFill>
                <a:latin typeface="Lucida Sans" pitchFamily="34" charset="0"/>
              </a:rPr>
              <a:t>.</a:t>
            </a:r>
            <a:endParaRPr lang="en-GB" sz="1400" dirty="0">
              <a:solidFill>
                <a:srgbClr val="3E4F55"/>
              </a:solidFill>
              <a:latin typeface="Lucida Sans" pitchFamily="34" charset="0"/>
            </a:endParaRPr>
          </a:p>
          <a:p>
            <a:pPr marL="487647" indent="-487647" eaLnBrk="0">
              <a:spcBef>
                <a:spcPct val="20000"/>
              </a:spcBef>
              <a:buSzPct val="120000"/>
              <a:buFont typeface="Calibri" pitchFamily="34" charset="0"/>
              <a:buChar char="»"/>
            </a:pPr>
            <a:r>
              <a:rPr lang="en-GB" sz="1400" dirty="0">
                <a:solidFill>
                  <a:srgbClr val="3E4F55"/>
                </a:solidFill>
                <a:latin typeface="Lucida Sans" pitchFamily="34" charset="0"/>
              </a:rPr>
              <a:t>152,927 VCs, of which 98.76% discharged automatically. User-defined lemmas and review for the remainder.</a:t>
            </a:r>
          </a:p>
          <a:p>
            <a:pPr marL="487647" indent="-487647" eaLnBrk="0">
              <a:spcBef>
                <a:spcPct val="20000"/>
              </a:spcBef>
              <a:buSzPct val="120000"/>
              <a:buFont typeface="Calibri" pitchFamily="34" charset="0"/>
              <a:buChar char="»"/>
            </a:pPr>
            <a:endParaRPr lang="en-GB" sz="1400" dirty="0">
              <a:solidFill>
                <a:srgbClr val="3E4F55"/>
              </a:solidFill>
              <a:latin typeface="Lucida Sans" pitchFamily="34" charset="0"/>
            </a:endParaRPr>
          </a:p>
        </p:txBody>
      </p:sp>
      <p:graphicFrame>
        <p:nvGraphicFramePr>
          <p:cNvPr id="10" name="Object 2">
            <a:hlinkClick r:id="" action="ppaction://ole?verb=0"/>
          </p:cNvPr>
          <p:cNvGraphicFramePr>
            <a:graphicFrameLocks/>
          </p:cNvGraphicFramePr>
          <p:nvPr/>
        </p:nvGraphicFramePr>
        <p:xfrm>
          <a:off x="1733973" y="4226560"/>
          <a:ext cx="3793067" cy="3359573"/>
        </p:xfrm>
        <a:graphic>
          <a:graphicData uri="http://schemas.openxmlformats.org/presentationml/2006/ole">
            <mc:AlternateContent xmlns:mc="http://schemas.openxmlformats.org/markup-compatibility/2006">
              <mc:Choice xmlns:v="urn:schemas-microsoft-com:vml" Requires="v">
                <p:oleObj spid="_x0000_s64515" name="CorelDRAW!" r:id="rId5" imgW="6119640" imgH="6051240" progId="">
                  <p:embed/>
                </p:oleObj>
              </mc:Choice>
              <mc:Fallback>
                <p:oleObj name="CorelDRAW!" r:id="rId5" imgW="6119640" imgH="6051240" progId="">
                  <p:embed/>
                  <p:pic>
                    <p:nvPicPr>
                      <p:cNvPr id="0" name="Picture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3973" y="4226560"/>
                        <a:ext cx="3793067" cy="3359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1" name="Picture 3"/>
          <p:cNvPicPr>
            <a:picLocks noChangeAspect="1" noChangeArrowheads="1"/>
          </p:cNvPicPr>
          <p:nvPr/>
        </p:nvPicPr>
        <p:blipFill>
          <a:blip r:embed="rId7"/>
          <a:srcRect/>
          <a:stretch>
            <a:fillRect/>
          </a:stretch>
        </p:blipFill>
        <p:spPr bwMode="auto">
          <a:xfrm>
            <a:off x="6719147" y="1901049"/>
            <a:ext cx="5472853" cy="3395698"/>
          </a:xfrm>
          <a:prstGeom prst="rect">
            <a:avLst/>
          </a:prstGeom>
          <a:ln>
            <a:noFill/>
          </a:ln>
          <a:effectLst>
            <a:outerShdw blurRad="292100" dist="139700" dir="2700000" algn="tl" rotWithShape="0">
              <a:srgbClr val="333333">
                <a:alpha val="65000"/>
              </a:srgbClr>
            </a:outerShdw>
          </a:effectLst>
          <a:extLst/>
        </p:spPr>
      </p:pic>
      <p:sp>
        <p:nvSpPr>
          <p:cNvPr id="12" name="Content Placeholder 3"/>
          <p:cNvSpPr txBox="1">
            <a:spLocks/>
          </p:cNvSpPr>
          <p:nvPr/>
        </p:nvSpPr>
        <p:spPr bwMode="auto">
          <a:xfrm>
            <a:off x="232552" y="7667413"/>
            <a:ext cx="12679680" cy="1517227"/>
          </a:xfrm>
          <a:prstGeom prst="rect">
            <a:avLst/>
          </a:prstGeom>
          <a:noFill/>
          <a:ln w="9525">
            <a:noFill/>
            <a:miter lim="800000"/>
            <a:headEnd/>
            <a:tailEnd/>
          </a:ln>
        </p:spPr>
        <p:txBody>
          <a:bodyPr lIns="130039" tIns="65020" rIns="130039" bIns="65020"/>
          <a:lstStyle/>
          <a:p>
            <a:pPr marL="487647" indent="-487647" eaLnBrk="0">
              <a:spcBef>
                <a:spcPct val="20000"/>
              </a:spcBef>
            </a:pPr>
            <a:r>
              <a:rPr lang="en-GB" sz="1700" i="1" dirty="0">
                <a:latin typeface="Lucida Sans" pitchFamily="34" charset="0"/>
                <a:cs typeface="Arial" pitchFamily="34" charset="0"/>
              </a:rPr>
              <a:t>       “"The </a:t>
            </a:r>
            <a:r>
              <a:rPr lang="en-GB" sz="1700" i="1" dirty="0" err="1">
                <a:latin typeface="Lucida Sans" pitchFamily="34" charset="0"/>
                <a:cs typeface="Arial" pitchFamily="34" charset="0"/>
              </a:rPr>
              <a:t>iFACTS</a:t>
            </a:r>
            <a:r>
              <a:rPr lang="en-GB" sz="1700" i="1" dirty="0">
                <a:latin typeface="Lucida Sans" pitchFamily="34" charset="0"/>
                <a:cs typeface="Arial" pitchFamily="34" charset="0"/>
              </a:rPr>
              <a:t> system and operational concept is ground breaking and genuinely unique in the world of Air Traffic Control. The new working process is already seeing significant benefits across the NATS business, and airports and airline customers are seeing the benefit too.“</a:t>
            </a:r>
          </a:p>
          <a:p>
            <a:pPr marL="487647" indent="-487647" eaLnBrk="0">
              <a:spcBef>
                <a:spcPct val="20000"/>
              </a:spcBef>
            </a:pPr>
            <a:r>
              <a:rPr lang="en-GB" sz="1700" i="1" dirty="0">
                <a:solidFill>
                  <a:srgbClr val="3E4F55"/>
                </a:solidFill>
                <a:latin typeface="Lucida Sans" pitchFamily="34" charset="0"/>
                <a:cs typeface="Arial" pitchFamily="34" charset="0"/>
              </a:rPr>
              <a:t>	</a:t>
            </a:r>
            <a:r>
              <a:rPr lang="en-GB" sz="1700" dirty="0">
                <a:solidFill>
                  <a:srgbClr val="3E4F55"/>
                </a:solidFill>
                <a:latin typeface="Lucida Sans" pitchFamily="34" charset="0"/>
              </a:rPr>
              <a:t>Jonathan </a:t>
            </a:r>
            <a:r>
              <a:rPr lang="en-GB" sz="1700" dirty="0" err="1">
                <a:solidFill>
                  <a:srgbClr val="3E4F55"/>
                </a:solidFill>
                <a:latin typeface="Lucida Sans" pitchFamily="34" charset="0"/>
              </a:rPr>
              <a:t>Astill</a:t>
            </a:r>
            <a:r>
              <a:rPr lang="en-GB" sz="1700" dirty="0">
                <a:solidFill>
                  <a:srgbClr val="3E4F55"/>
                </a:solidFill>
                <a:latin typeface="Lucida Sans" pitchFamily="34" charset="0"/>
              </a:rPr>
              <a:t>, General Manager, Area Control, NATS</a:t>
            </a:r>
          </a:p>
          <a:p>
            <a:pPr marL="487647" indent="-487647" eaLnBrk="0">
              <a:spcBef>
                <a:spcPct val="20000"/>
              </a:spcBef>
            </a:pPr>
            <a:endParaRPr lang="en-GB" sz="2000" dirty="0">
              <a:solidFill>
                <a:srgbClr val="3E4F55"/>
              </a:solidFill>
              <a:latin typeface="Lucida Sans" pitchFamily="34" charset="0"/>
            </a:endParaRPr>
          </a:p>
        </p:txBody>
      </p:sp>
      <p:sp>
        <p:nvSpPr>
          <p:cNvPr id="2" name="Title 1"/>
          <p:cNvSpPr>
            <a:spLocks noGrp="1"/>
          </p:cNvSpPr>
          <p:nvPr>
            <p:ph type="title"/>
          </p:nvPr>
        </p:nvSpPr>
        <p:spPr/>
        <p:txBody>
          <a:bodyPr/>
          <a:lstStyle/>
          <a:p>
            <a:r>
              <a:rPr lang="en-GB" dirty="0" err="1" smtClean="0"/>
              <a:t>iFACTS</a:t>
            </a:r>
            <a:endParaRPr lang="en-GB" dirty="0"/>
          </a:p>
        </p:txBody>
      </p:sp>
    </p:spTree>
    <p:extLst>
      <p:ext uri="{BB962C8B-B14F-4D97-AF65-F5344CB8AC3E}">
        <p14:creationId xmlns:p14="http://schemas.microsoft.com/office/powerpoint/2010/main" val="644315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lstStyle/>
          <a:p>
            <a:r>
              <a:rPr lang="en-GB" dirty="0" smtClean="0">
                <a:solidFill>
                  <a:srgbClr val="000000"/>
                </a:solidFill>
              </a:rPr>
              <a:t>Why Doesn’t every company use Correct by Construction?</a:t>
            </a:r>
            <a:endParaRPr lang="en-GB" dirty="0">
              <a:solidFill>
                <a:srgbClr val="000000"/>
              </a:solidFill>
            </a:endParaRPr>
          </a:p>
        </p:txBody>
      </p:sp>
      <p:sp>
        <p:nvSpPr>
          <p:cNvPr id="6" name="Content Placeholder 5"/>
          <p:cNvSpPr>
            <a:spLocks noGrp="1"/>
          </p:cNvSpPr>
          <p:nvPr>
            <p:ph idx="1"/>
          </p:nvPr>
        </p:nvSpPr>
        <p:spPr>
          <a:xfrm>
            <a:off x="952500" y="2965450"/>
            <a:ext cx="11650954" cy="6286500"/>
          </a:xfrm>
        </p:spPr>
        <p:txBody>
          <a:bodyPr>
            <a:normAutofit lnSpcReduction="10000"/>
          </a:bodyPr>
          <a:lstStyle/>
          <a:p>
            <a:r>
              <a:rPr lang="en-GB" dirty="0" smtClean="0"/>
              <a:t>Much programming is just changes to legacy programs</a:t>
            </a:r>
          </a:p>
          <a:p>
            <a:r>
              <a:rPr lang="en-GB" dirty="0" smtClean="0"/>
              <a:t>“We don't believe it really works”</a:t>
            </a:r>
          </a:p>
          <a:p>
            <a:r>
              <a:rPr lang="en-GB" dirty="0" smtClean="0"/>
              <a:t>“It doesn’t fit our culture, or our skills”</a:t>
            </a:r>
          </a:p>
          <a:p>
            <a:r>
              <a:rPr lang="en-GB" dirty="0" smtClean="0"/>
              <a:t>“We don’t have time to learn a new process” </a:t>
            </a:r>
          </a:p>
          <a:p>
            <a:r>
              <a:rPr lang="en-GB" dirty="0" smtClean="0"/>
              <a:t>“If we train our software staff they will leave for a higher salary”</a:t>
            </a:r>
          </a:p>
          <a:p>
            <a:r>
              <a:rPr lang="en-GB" dirty="0" smtClean="0"/>
              <a:t>Etc …</a:t>
            </a:r>
          </a:p>
          <a:p>
            <a:endParaRPr lang="en-GB" dirty="0"/>
          </a:p>
        </p:txBody>
      </p:sp>
      <p:sp>
        <p:nvSpPr>
          <p:cNvPr id="4" name="Slide Number Placeholder 3"/>
          <p:cNvSpPr>
            <a:spLocks noGrp="1"/>
          </p:cNvSpPr>
          <p:nvPr>
            <p:ph type="sldNum" sz="quarter" idx="12"/>
          </p:nvPr>
        </p:nvSpPr>
        <p:spPr/>
        <p:txBody>
          <a:bodyPr/>
          <a:lstStyle/>
          <a:p>
            <a:fld id="{40F5B1AB-16BA-F34C-8077-4649F0C7F2EB}" type="slidenum">
              <a:rPr lang="en-US" smtClean="0"/>
              <a:pPr/>
              <a:t>37</a:t>
            </a:fld>
            <a:endParaRPr lang="en-US"/>
          </a:p>
        </p:txBody>
      </p:sp>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GB" dirty="0"/>
              <a:t> </a:t>
            </a:r>
          </a:p>
        </p:txBody>
      </p:sp>
      <p:sp>
        <p:nvSpPr>
          <p:cNvPr id="15363" name="Rectangle 3"/>
          <p:cNvSpPr>
            <a:spLocks noGrp="1" noChangeArrowheads="1"/>
          </p:cNvSpPr>
          <p:nvPr>
            <p:ph type="body" idx="1"/>
          </p:nvPr>
        </p:nvSpPr>
        <p:spPr>
          <a:xfrm>
            <a:off x="335454" y="1733973"/>
            <a:ext cx="12100274" cy="5852160"/>
          </a:xfrm>
        </p:spPr>
        <p:txBody>
          <a:bodyPr>
            <a:normAutofit fontScale="92500" lnSpcReduction="10000"/>
          </a:bodyPr>
          <a:lstStyle/>
          <a:p>
            <a:pPr indent="0">
              <a:buNone/>
            </a:pPr>
            <a:r>
              <a:rPr lang="en-GB" sz="5400" i="1" dirty="0" smtClean="0"/>
              <a:t>Those who want really reliable software will find that they must find means of avoiding the majority of bugs to start with, and as a result the programming process will become cheaper.  </a:t>
            </a:r>
            <a:endParaRPr lang="en-GB" sz="5400" dirty="0" smtClean="0"/>
          </a:p>
          <a:p>
            <a:pPr indent="0">
              <a:buFontTx/>
              <a:buNone/>
            </a:pPr>
            <a:endParaRPr lang="en-GB" sz="5100" i="1" dirty="0" smtClean="0"/>
          </a:p>
          <a:p>
            <a:pPr indent="0">
              <a:buFontTx/>
              <a:buNone/>
            </a:pPr>
            <a:r>
              <a:rPr lang="en-GB" sz="2800" i="1" dirty="0" err="1"/>
              <a:t>Dijkstra</a:t>
            </a:r>
            <a:r>
              <a:rPr lang="en-GB" sz="2800" i="1" dirty="0"/>
              <a:t> 1972</a:t>
            </a:r>
            <a:endParaRPr lang="en-GB" sz="68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p:nvPr>
        </p:nvSpPr>
        <p:spPr>
          <a:xfrm>
            <a:off x="704185" y="1643662"/>
            <a:ext cx="11596430" cy="3305387"/>
          </a:xfrm>
          <a:prstGeom prst="rect">
            <a:avLst/>
          </a:prstGeom>
        </p:spPr>
        <p:txBody>
          <a:bodyPr anchor="ctr"/>
          <a:lstStyle/>
          <a:p>
            <a:pPr>
              <a:defRPr>
                <a:solidFill>
                  <a:srgbClr val="0433FF"/>
                </a:solidFill>
              </a:defRPr>
            </a:pPr>
            <a:r>
              <a:rPr lang="en-GB" dirty="0" smtClean="0"/>
              <a:t>Making Software Correct by Construction</a:t>
            </a:r>
            <a:endParaRPr dirty="0"/>
          </a:p>
        </p:txBody>
      </p:sp>
      <p:sp>
        <p:nvSpPr>
          <p:cNvPr id="139" name="Shape 139"/>
          <p:cNvSpPr>
            <a:spLocks noGrp="1"/>
          </p:cNvSpPr>
          <p:nvPr>
            <p:ph type="body" sz="quarter" idx="1"/>
          </p:nvPr>
        </p:nvSpPr>
        <p:spPr>
          <a:prstGeom prst="rect">
            <a:avLst/>
          </a:prstGeom>
        </p:spPr>
        <p:txBody>
          <a:bodyPr/>
          <a:lstStyle/>
          <a:p>
            <a:r>
              <a:rPr lang="en-GB" sz="6000" dirty="0" smtClean="0">
                <a:solidFill>
                  <a:srgbClr val="FF0000"/>
                </a:solidFill>
              </a:rPr>
              <a:t>Questions?</a:t>
            </a:r>
            <a:endParaRPr dirty="0">
              <a:solidFill>
                <a:srgbClr val="FF0000"/>
              </a:solidFill>
            </a:endParaRPr>
          </a:p>
        </p:txBody>
      </p:sp>
      <p:pic>
        <p:nvPicPr>
          <p:cNvPr id="141" name="image1.tiff"/>
          <p:cNvPicPr>
            <a:picLocks noChangeAspect="1"/>
          </p:cNvPicPr>
          <p:nvPr/>
        </p:nvPicPr>
        <p:blipFill>
          <a:blip r:embed="rId2">
            <a:extLst/>
          </a:blip>
          <a:stretch>
            <a:fillRect/>
          </a:stretch>
        </p:blipFill>
        <p:spPr>
          <a:xfrm>
            <a:off x="-1" y="-1"/>
            <a:ext cx="1548378" cy="1643663"/>
          </a:xfrm>
          <a:prstGeom prst="rect">
            <a:avLst/>
          </a:prstGeom>
          <a:ln w="12700"/>
        </p:spPr>
      </p:pic>
      <p:sp>
        <p:nvSpPr>
          <p:cNvPr id="6" name="Slide Number Placeholder 5"/>
          <p:cNvSpPr>
            <a:spLocks noGrp="1"/>
          </p:cNvSpPr>
          <p:nvPr>
            <p:ph type="sldNum" sz="quarter" idx="2"/>
          </p:nvPr>
        </p:nvSpPr>
        <p:spPr/>
        <p:txBody>
          <a:bodyPr/>
          <a:lstStyle/>
          <a:p>
            <a:fld id="{86CB4B4D-7CA3-9044-876B-883B54F8677D}" type="slidenum">
              <a:rPr lang="en-US" smtClean="0"/>
              <a:pPr/>
              <a:t>39</a:t>
            </a:fld>
            <a:endParaRPr lang="en-US"/>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Watts Humphrey’s experiment</a:t>
            </a:r>
            <a:br>
              <a:rPr lang="en-US" dirty="0" smtClean="0"/>
            </a:br>
            <a:r>
              <a:rPr lang="en-US" sz="4000" dirty="0" smtClean="0"/>
              <a:t>Software Engineering Institute, Carnegie-Mellon</a:t>
            </a:r>
            <a:br>
              <a:rPr lang="en-US" sz="4000" dirty="0" smtClean="0"/>
            </a:br>
            <a:r>
              <a:rPr lang="en-US" sz="3111" dirty="0" smtClean="0"/>
              <a:t>810 programmers,</a:t>
            </a:r>
            <a:r>
              <a:rPr lang="en-US" sz="4000" dirty="0" smtClean="0"/>
              <a:t> </a:t>
            </a:r>
            <a:r>
              <a:rPr lang="en-US" sz="3111" dirty="0" smtClean="0"/>
              <a:t>more than 8000 programs</a:t>
            </a:r>
            <a:endParaRPr lang="en-US" dirty="0"/>
          </a:p>
        </p:txBody>
      </p:sp>
      <p:sp>
        <p:nvSpPr>
          <p:cNvPr id="5" name="Slide Number Placeholder 4"/>
          <p:cNvSpPr>
            <a:spLocks noGrp="1"/>
          </p:cNvSpPr>
          <p:nvPr>
            <p:ph type="sldNum" sz="quarter" idx="12"/>
          </p:nvPr>
        </p:nvSpPr>
        <p:spPr>
          <a:xfrm>
            <a:off x="6316412" y="9251950"/>
            <a:ext cx="359278" cy="379591"/>
          </a:xfrm>
        </p:spPr>
        <p:txBody>
          <a:bodyPr/>
          <a:lstStyle/>
          <a:p>
            <a:fld id="{FBB34D79-63A9-AC45-AA8A-2394DB920C61}" type="slidenum">
              <a:rPr lang="en-US" smtClean="0"/>
              <a:pPr/>
              <a:t>4</a:t>
            </a:fld>
            <a:endParaRPr lang="en-US"/>
          </a:p>
        </p:txBody>
      </p:sp>
      <p:pic>
        <p:nvPicPr>
          <p:cNvPr id="10" name="Content Placeholder 9" descr="defect rates from Watts Humphrey.tiff"/>
          <p:cNvPicPr>
            <a:picLocks noGrp="1" noChangeAspect="1"/>
          </p:cNvPicPr>
          <p:nvPr>
            <p:ph idx="1"/>
          </p:nvPr>
        </p:nvPicPr>
        <p:blipFill>
          <a:blip r:embed="rId3"/>
          <a:srcRect t="-41660" b="-41660"/>
          <a:stretch>
            <a:fillRect/>
          </a:stretch>
        </p:blipFill>
        <p:spPr>
          <a:xfrm>
            <a:off x="115542" y="2129479"/>
            <a:ext cx="12544906" cy="7122471"/>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Program </a:t>
            </a:r>
            <a:r>
              <a:rPr lang="en-GB" i="1" dirty="0" smtClean="0"/>
              <a:t>Correctness</a:t>
            </a:r>
            <a:endParaRPr lang="en-GB" i="1" dirty="0"/>
          </a:p>
        </p:txBody>
      </p:sp>
      <p:sp>
        <p:nvSpPr>
          <p:cNvPr id="7" name="Content Placeholder 6"/>
          <p:cNvSpPr>
            <a:spLocks noGrp="1"/>
          </p:cNvSpPr>
          <p:nvPr>
            <p:ph idx="1"/>
          </p:nvPr>
        </p:nvSpPr>
        <p:spPr>
          <a:xfrm>
            <a:off x="488443" y="2603500"/>
            <a:ext cx="12211079" cy="6286500"/>
          </a:xfrm>
        </p:spPr>
        <p:txBody>
          <a:bodyPr>
            <a:normAutofit/>
          </a:bodyPr>
          <a:lstStyle/>
          <a:p>
            <a:r>
              <a:rPr lang="en-GB" sz="4000" dirty="0" smtClean="0"/>
              <a:t>Perform the required functions </a:t>
            </a:r>
            <a:r>
              <a:rPr lang="en-GB" sz="4000" b="1" i="1" dirty="0" smtClean="0"/>
              <a:t>and nothing else</a:t>
            </a:r>
          </a:p>
          <a:p>
            <a:r>
              <a:rPr lang="en-GB" sz="4000" b="1" i="1" dirty="0" smtClean="0"/>
              <a:t>… </a:t>
            </a:r>
            <a:r>
              <a:rPr lang="en-GB" sz="4000" b="1" dirty="0" smtClean="0"/>
              <a:t>for all possible inputs</a:t>
            </a:r>
            <a:r>
              <a:rPr lang="en-GB" sz="4000" b="1" i="1" dirty="0" smtClean="0"/>
              <a:t>, </a:t>
            </a:r>
          </a:p>
          <a:p>
            <a:r>
              <a:rPr lang="en-GB" sz="4000" b="1" i="1" dirty="0" smtClean="0"/>
              <a:t>… </a:t>
            </a:r>
            <a:r>
              <a:rPr lang="en-GB" sz="4000" b="1" dirty="0" smtClean="0"/>
              <a:t>with </a:t>
            </a:r>
            <a:r>
              <a:rPr lang="en-GB" sz="4000" b="1" i="1" dirty="0" smtClean="0"/>
              <a:t>ve</a:t>
            </a:r>
            <a:r>
              <a:rPr lang="en-GB" sz="4000" b="1" dirty="0" smtClean="0"/>
              <a:t>rifiable evidence</a:t>
            </a:r>
          </a:p>
          <a:p>
            <a:r>
              <a:rPr lang="en-GB" sz="4000" i="1" dirty="0" smtClean="0">
                <a:solidFill>
                  <a:srgbClr val="000000"/>
                </a:solidFill>
              </a:rPr>
              <a:t>“It is not only the programmer's responsibility to produce a correct program but also to demonstrate its correctness in a convincing manner”  </a:t>
            </a:r>
            <a:br>
              <a:rPr lang="en-GB" sz="4000" i="1" dirty="0" smtClean="0">
                <a:solidFill>
                  <a:srgbClr val="000000"/>
                </a:solidFill>
              </a:rPr>
            </a:br>
            <a:r>
              <a:rPr lang="en-GB" sz="3200" dirty="0" err="1" smtClean="0">
                <a:solidFill>
                  <a:srgbClr val="000000"/>
                </a:solidFill>
              </a:rPr>
              <a:t>Edsger</a:t>
            </a:r>
            <a:r>
              <a:rPr lang="en-GB" sz="3200" dirty="0" smtClean="0">
                <a:solidFill>
                  <a:srgbClr val="000000"/>
                </a:solidFill>
              </a:rPr>
              <a:t> </a:t>
            </a:r>
            <a:r>
              <a:rPr lang="en-GB" sz="3200" dirty="0" err="1" smtClean="0">
                <a:solidFill>
                  <a:srgbClr val="000000"/>
                </a:solidFill>
              </a:rPr>
              <a:t>Dijkstra</a:t>
            </a:r>
            <a:r>
              <a:rPr lang="en-GB" sz="3200" dirty="0" smtClean="0">
                <a:solidFill>
                  <a:srgbClr val="000000"/>
                </a:solidFill>
              </a:rPr>
              <a:t>   </a:t>
            </a:r>
            <a:r>
              <a:rPr lang="en-GB" sz="2400" dirty="0" smtClean="0">
                <a:solidFill>
                  <a:srgbClr val="000000"/>
                </a:solidFill>
              </a:rPr>
              <a:t>(EWD249)</a:t>
            </a:r>
            <a:endParaRPr lang="en-GB" sz="4000" dirty="0">
              <a:solidFill>
                <a:srgbClr val="000000"/>
              </a:solidFill>
            </a:endParaRPr>
          </a:p>
        </p:txBody>
      </p:sp>
      <p:sp>
        <p:nvSpPr>
          <p:cNvPr id="4" name="Slide Number Placeholder 3"/>
          <p:cNvSpPr>
            <a:spLocks noGrp="1"/>
          </p:cNvSpPr>
          <p:nvPr>
            <p:ph type="sldNum" sz="quarter" idx="12"/>
          </p:nvPr>
        </p:nvSpPr>
        <p:spPr/>
        <p:txBody>
          <a:bodyPr/>
          <a:lstStyle/>
          <a:p>
            <a:fld id="{54BEB0A0-0BE1-C745-A2BB-552CE580A55E}" type="slidenum">
              <a:rPr lang="en-GB" smtClean="0"/>
              <a:pPr/>
              <a:t>5</a:t>
            </a:fld>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4500"/>
            <a:ext cx="13004800" cy="2159000"/>
          </a:xfrm>
        </p:spPr>
        <p:txBody>
          <a:bodyPr anchor="t"/>
          <a:lstStyle/>
          <a:p>
            <a:r>
              <a:rPr lang="en-GB" dirty="0" smtClean="0"/>
              <a:t>Stating “the required functions”</a:t>
            </a:r>
            <a:endParaRPr lang="en-GB" dirty="0"/>
          </a:p>
        </p:txBody>
      </p:sp>
      <p:sp>
        <p:nvSpPr>
          <p:cNvPr id="3" name="Content Placeholder 2"/>
          <p:cNvSpPr>
            <a:spLocks noGrp="1"/>
          </p:cNvSpPr>
          <p:nvPr>
            <p:ph idx="1"/>
          </p:nvPr>
        </p:nvSpPr>
        <p:spPr>
          <a:xfrm>
            <a:off x="342696" y="2176985"/>
            <a:ext cx="12296730" cy="6713015"/>
          </a:xfrm>
        </p:spPr>
        <p:txBody>
          <a:bodyPr>
            <a:normAutofit fontScale="85000" lnSpcReduction="10000"/>
          </a:bodyPr>
          <a:lstStyle/>
          <a:p>
            <a:r>
              <a:rPr lang="en-GB" sz="4400" dirty="0" smtClean="0">
                <a:solidFill>
                  <a:schemeClr val="tx1"/>
                </a:solidFill>
              </a:rPr>
              <a:t>Completely, Unambiguously, Self-consistently</a:t>
            </a:r>
          </a:p>
          <a:p>
            <a:pPr lvl="1">
              <a:buFont typeface="Wingdings" charset="2"/>
              <a:buChar char="Ø"/>
            </a:pPr>
            <a:r>
              <a:rPr lang="en-GB" sz="4400" dirty="0" smtClean="0">
                <a:solidFill>
                  <a:srgbClr val="FF0000"/>
                </a:solidFill>
              </a:rPr>
              <a:t>or you cannot be certain what is required</a:t>
            </a:r>
          </a:p>
          <a:p>
            <a:pPr>
              <a:buFont typeface="Arial"/>
              <a:buChar char="•"/>
            </a:pPr>
            <a:r>
              <a:rPr lang="en-GB" sz="4400" dirty="0" smtClean="0">
                <a:solidFill>
                  <a:srgbClr val="000000"/>
                </a:solidFill>
              </a:rPr>
              <a:t>Not “user stories” or hundreds of “</a:t>
            </a:r>
            <a:r>
              <a:rPr lang="en-GB" sz="4400" i="1" dirty="0" err="1" smtClean="0">
                <a:solidFill>
                  <a:srgbClr val="000000"/>
                </a:solidFill>
              </a:rPr>
              <a:t>shoulds</a:t>
            </a:r>
            <a:r>
              <a:rPr lang="en-GB" sz="4400" i="1" dirty="0" smtClean="0">
                <a:solidFill>
                  <a:srgbClr val="000000"/>
                </a:solidFill>
              </a:rPr>
              <a:t>”</a:t>
            </a:r>
          </a:p>
          <a:p>
            <a:pPr>
              <a:buFont typeface="Arial"/>
              <a:buChar char="•"/>
            </a:pPr>
            <a:r>
              <a:rPr lang="en-GB" sz="4400" dirty="0" smtClean="0">
                <a:solidFill>
                  <a:srgbClr val="000000"/>
                </a:solidFill>
              </a:rPr>
              <a:t>System </a:t>
            </a:r>
            <a:r>
              <a:rPr lang="en-GB" sz="4400" i="1" dirty="0" smtClean="0">
                <a:solidFill>
                  <a:srgbClr val="000000"/>
                </a:solidFill>
              </a:rPr>
              <a:t>states</a:t>
            </a:r>
            <a:r>
              <a:rPr lang="en-GB" sz="4400" dirty="0" smtClean="0">
                <a:solidFill>
                  <a:srgbClr val="000000"/>
                </a:solidFill>
              </a:rPr>
              <a:t> and </a:t>
            </a:r>
            <a:r>
              <a:rPr lang="en-GB" sz="4400" i="1" dirty="0" smtClean="0">
                <a:solidFill>
                  <a:srgbClr val="000000"/>
                </a:solidFill>
              </a:rPr>
              <a:t>operations</a:t>
            </a:r>
          </a:p>
          <a:p>
            <a:pPr>
              <a:buFont typeface="Arial"/>
              <a:buChar char="•"/>
            </a:pPr>
            <a:r>
              <a:rPr lang="en-GB" sz="4400" dirty="0" smtClean="0">
                <a:solidFill>
                  <a:srgbClr val="000000"/>
                </a:solidFill>
              </a:rPr>
              <a:t>Mathematics (often basic) and logic: </a:t>
            </a:r>
            <a:r>
              <a:rPr lang="en-GB" sz="4400" i="1" dirty="0" smtClean="0">
                <a:solidFill>
                  <a:srgbClr val="000000"/>
                </a:solidFill>
              </a:rPr>
              <a:t>“formal methods”</a:t>
            </a:r>
            <a:endParaRPr lang="en-GB" sz="4400" dirty="0" smtClean="0">
              <a:solidFill>
                <a:srgbClr val="000000"/>
              </a:solidFill>
            </a:endParaRPr>
          </a:p>
          <a:p>
            <a:pPr>
              <a:buFont typeface="Arial"/>
              <a:buChar char="•"/>
            </a:pPr>
            <a:r>
              <a:rPr lang="en-GB" sz="4400" dirty="0" smtClean="0"/>
              <a:t>Z, VDM, Alloy, Lustre/SCADE, </a:t>
            </a:r>
            <a:r>
              <a:rPr lang="en-US" sz="4400" dirty="0" err="1" smtClean="0"/>
              <a:t>Méthode</a:t>
            </a:r>
            <a:r>
              <a:rPr lang="en-US" sz="4400" dirty="0" smtClean="0"/>
              <a:t> B (and others) are all used on important real-world projects</a:t>
            </a:r>
            <a:endParaRPr lang="en-GB" sz="4400" dirty="0"/>
          </a:p>
        </p:txBody>
      </p:sp>
      <p:sp>
        <p:nvSpPr>
          <p:cNvPr id="4" name="Slide Number Placeholder 3"/>
          <p:cNvSpPr>
            <a:spLocks noGrp="1"/>
          </p:cNvSpPr>
          <p:nvPr>
            <p:ph type="sldNum" sz="quarter" idx="12"/>
          </p:nvPr>
        </p:nvSpPr>
        <p:spPr/>
        <p:txBody>
          <a:bodyPr/>
          <a:lstStyle/>
          <a:p>
            <a:fld id="{54BEB0A0-0BE1-C745-A2BB-552CE580A55E}" type="slidenum">
              <a:rPr lang="en-GB" smtClean="0"/>
              <a:pPr/>
              <a:t>6</a:t>
            </a:fld>
            <a:endParaRPr lang="en-GB"/>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Correct </a:t>
            </a:r>
            <a:r>
              <a:rPr lang="en-GB" i="1" dirty="0" smtClean="0"/>
              <a:t>“For all Possible Inputs” …</a:t>
            </a:r>
            <a:br>
              <a:rPr lang="en-GB" i="1" dirty="0" smtClean="0"/>
            </a:br>
            <a:r>
              <a:rPr lang="en-GB" sz="4000" i="1" dirty="0" smtClean="0"/>
              <a:t>… with verifiable evidence</a:t>
            </a:r>
            <a:endParaRPr lang="en-GB" i="1" dirty="0"/>
          </a:p>
        </p:txBody>
      </p:sp>
      <p:sp>
        <p:nvSpPr>
          <p:cNvPr id="3" name="Content Placeholder 2"/>
          <p:cNvSpPr>
            <a:spLocks noGrp="1"/>
          </p:cNvSpPr>
          <p:nvPr>
            <p:ph idx="1"/>
          </p:nvPr>
        </p:nvSpPr>
        <p:spPr>
          <a:xfrm>
            <a:off x="1" y="2603500"/>
            <a:ext cx="12760376" cy="6286500"/>
          </a:xfrm>
        </p:spPr>
        <p:txBody>
          <a:bodyPr>
            <a:normAutofit/>
          </a:bodyPr>
          <a:lstStyle/>
          <a:p>
            <a:r>
              <a:rPr lang="en-GB" sz="4400" dirty="0" smtClean="0"/>
              <a:t>We cannot </a:t>
            </a:r>
            <a:r>
              <a:rPr lang="en-GB" sz="4400" b="1" dirty="0" smtClean="0"/>
              <a:t>test </a:t>
            </a:r>
            <a:r>
              <a:rPr lang="en-GB" sz="4400" dirty="0" smtClean="0"/>
              <a:t>all possible inputs</a:t>
            </a:r>
          </a:p>
          <a:p>
            <a:pPr lvl="1">
              <a:buFont typeface="Wingdings" charset="2"/>
              <a:buChar char="Ø"/>
            </a:pPr>
            <a:r>
              <a:rPr lang="en-GB" sz="4400" dirty="0" smtClean="0">
                <a:solidFill>
                  <a:srgbClr val="FF0000"/>
                </a:solidFill>
              </a:rPr>
              <a:t>But we can use analysis and proof, if the specification, design and code are written in formal languages</a:t>
            </a:r>
          </a:p>
          <a:p>
            <a:pPr>
              <a:buFont typeface="Arial"/>
              <a:buChar char="•"/>
            </a:pPr>
            <a:r>
              <a:rPr lang="en-GB" sz="4400" dirty="0" smtClean="0"/>
              <a:t>… and this also provides verifiable evidence</a:t>
            </a:r>
          </a:p>
          <a:p>
            <a:pPr>
              <a:buNone/>
            </a:pPr>
            <a:r>
              <a:rPr lang="en-GB" sz="4400" dirty="0" smtClean="0"/>
              <a:t>This is </a:t>
            </a:r>
            <a:r>
              <a:rPr lang="en-GB" sz="4400" b="1" dirty="0" smtClean="0"/>
              <a:t>Correctness by Construction</a:t>
            </a:r>
            <a:endParaRPr lang="en-GB" sz="4400" b="1" dirty="0"/>
          </a:p>
        </p:txBody>
      </p:sp>
      <p:sp>
        <p:nvSpPr>
          <p:cNvPr id="4" name="Slide Number Placeholder 3"/>
          <p:cNvSpPr>
            <a:spLocks noGrp="1"/>
          </p:cNvSpPr>
          <p:nvPr>
            <p:ph type="sldNum" sz="quarter" idx="12"/>
          </p:nvPr>
        </p:nvSpPr>
        <p:spPr/>
        <p:txBody>
          <a:bodyPr/>
          <a:lstStyle/>
          <a:p>
            <a:fld id="{54BEB0A0-0BE1-C745-A2BB-552CE580A55E}" type="slidenum">
              <a:rPr lang="en-GB" smtClean="0"/>
              <a:pPr/>
              <a:t>7</a:t>
            </a:fld>
            <a:endParaRPr lang="en-GB"/>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dirty="0" smtClean="0"/>
              <a:t>1949. Alan Turing </a:t>
            </a:r>
            <a:br>
              <a:rPr lang="en-GB" dirty="0" smtClean="0"/>
            </a:br>
            <a:r>
              <a:rPr lang="en-GB" i="1" dirty="0" smtClean="0"/>
              <a:t>Reasoning about a large routine</a:t>
            </a:r>
            <a:r>
              <a:rPr lang="en-GB" dirty="0" smtClean="0"/>
              <a:t> </a:t>
            </a:r>
            <a:endParaRPr lang="en-GB" dirty="0"/>
          </a:p>
        </p:txBody>
      </p:sp>
      <p:pic>
        <p:nvPicPr>
          <p:cNvPr id="5" name="Content Placeholder 4" descr="Turing.tiff"/>
          <p:cNvPicPr>
            <a:picLocks noGrp="1" noChangeAspect="1"/>
          </p:cNvPicPr>
          <p:nvPr>
            <p:ph idx="1"/>
          </p:nvPr>
        </p:nvPicPr>
        <p:blipFill>
          <a:blip r:embed="rId2"/>
          <a:srcRect l="-9076" r="-9076"/>
          <a:stretch>
            <a:fillRect/>
          </a:stretch>
        </p:blipFill>
        <p:spPr>
          <a:xfrm>
            <a:off x="7248497" y="2910939"/>
            <a:ext cx="5534030" cy="3134262"/>
          </a:xfrm>
        </p:spPr>
      </p:pic>
      <p:sp>
        <p:nvSpPr>
          <p:cNvPr id="4" name="Slide Number Placeholder 3"/>
          <p:cNvSpPr>
            <a:spLocks noGrp="1"/>
          </p:cNvSpPr>
          <p:nvPr>
            <p:ph type="sldNum" sz="quarter" idx="12"/>
          </p:nvPr>
        </p:nvSpPr>
        <p:spPr/>
        <p:txBody>
          <a:bodyPr/>
          <a:lstStyle/>
          <a:p>
            <a:fld id="{86CB4B4D-7CA3-9044-876B-883B54F8677D}" type="slidenum">
              <a:rPr lang="en-US" smtClean="0"/>
              <a:pPr/>
              <a:t>8</a:t>
            </a:fld>
            <a:endParaRPr lang="en-US"/>
          </a:p>
        </p:txBody>
      </p:sp>
      <p:sp>
        <p:nvSpPr>
          <p:cNvPr id="6" name="TextBox 5"/>
          <p:cNvSpPr txBox="1"/>
          <p:nvPr/>
        </p:nvSpPr>
        <p:spPr>
          <a:xfrm>
            <a:off x="952500" y="2603500"/>
            <a:ext cx="6216277" cy="63410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3600" b="0" i="0" u="none" strike="noStrike" cap="none" spc="0" normalizeH="0" baseline="0" dirty="0" smtClean="0">
                <a:ln>
                  <a:noFill/>
                </a:ln>
                <a:solidFill>
                  <a:srgbClr val="000000"/>
                </a:solidFill>
                <a:effectLst/>
                <a:uFillTx/>
                <a:latin typeface="Arial"/>
                <a:ea typeface="+mn-ea"/>
                <a:cs typeface="Arial"/>
                <a:sym typeface="Helvetica Light"/>
              </a:rPr>
              <a:t>annotating a flowchart with  claims that should be true at each point in the execution of the program.</a:t>
            </a:r>
          </a:p>
          <a:p>
            <a:pPr marL="0" marR="0" indent="0" algn="ctr" defTabSz="584200" rtl="0" fontAlgn="auto" latinLnBrk="0" hangingPunct="0">
              <a:lnSpc>
                <a:spcPct val="100000"/>
              </a:lnSpc>
              <a:spcBef>
                <a:spcPts val="0"/>
              </a:spcBef>
              <a:spcAft>
                <a:spcPts val="0"/>
              </a:spcAft>
              <a:buClrTx/>
              <a:buSzTx/>
              <a:buFontTx/>
              <a:buNone/>
              <a:tabLst/>
            </a:pPr>
            <a:endParaRPr lang="en-GB" dirty="0" smtClean="0">
              <a:latin typeface="Arial"/>
              <a:cs typeface="Arial"/>
            </a:endParaRPr>
          </a:p>
          <a:p>
            <a:pPr marL="0" marR="0" indent="0" algn="ctr" defTabSz="584200" rtl="0" fontAlgn="auto" latinLnBrk="0" hangingPunct="0">
              <a:lnSpc>
                <a:spcPct val="100000"/>
              </a:lnSpc>
              <a:spcBef>
                <a:spcPts val="0"/>
              </a:spcBef>
              <a:spcAft>
                <a:spcPts val="0"/>
              </a:spcAft>
              <a:buClrTx/>
              <a:buSzTx/>
              <a:buFontTx/>
              <a:buNone/>
              <a:tabLst/>
            </a:pPr>
            <a:r>
              <a:rPr kumimoji="0" lang="en-GB" sz="3600" b="0" i="0" u="none" strike="noStrike" cap="none" spc="0" normalizeH="0" baseline="0" dirty="0" smtClean="0">
                <a:ln>
                  <a:noFill/>
                </a:ln>
                <a:solidFill>
                  <a:srgbClr val="000000"/>
                </a:solidFill>
                <a:effectLst/>
                <a:uFillTx/>
                <a:latin typeface="Arial"/>
                <a:ea typeface="+mn-ea"/>
                <a:cs typeface="Arial"/>
                <a:sym typeface="Helvetica Light"/>
              </a:rPr>
              <a:t>Showing that loops terminate.</a:t>
            </a:r>
          </a:p>
          <a:p>
            <a:pPr marL="0" marR="0" indent="0" algn="ctr" defTabSz="584200" rtl="0" fontAlgn="auto" latinLnBrk="0" hangingPunct="0">
              <a:lnSpc>
                <a:spcPct val="100000"/>
              </a:lnSpc>
              <a:spcBef>
                <a:spcPts val="0"/>
              </a:spcBef>
              <a:spcAft>
                <a:spcPts val="0"/>
              </a:spcAft>
              <a:buClrTx/>
              <a:buSzTx/>
              <a:buFontTx/>
              <a:buNone/>
              <a:tabLst/>
            </a:pPr>
            <a:endParaRPr lang="en-GB" dirty="0" smtClean="0">
              <a:latin typeface="Arial"/>
              <a:cs typeface="Arial"/>
            </a:endParaRPr>
          </a:p>
          <a:p>
            <a:pPr marL="0" marR="0" indent="0" algn="ctr" defTabSz="584200" rtl="0" fontAlgn="auto" latinLnBrk="0" hangingPunct="0">
              <a:lnSpc>
                <a:spcPct val="100000"/>
              </a:lnSpc>
              <a:spcBef>
                <a:spcPts val="0"/>
              </a:spcBef>
              <a:spcAft>
                <a:spcPts val="0"/>
              </a:spcAft>
              <a:buClrTx/>
              <a:buSzTx/>
              <a:buFontTx/>
              <a:buNone/>
              <a:tabLst/>
            </a:pPr>
            <a:r>
              <a:rPr kumimoji="0" lang="en-GB" sz="3600" b="0" i="0" u="none" strike="noStrike" cap="none" spc="0" normalizeH="0" baseline="0" dirty="0" smtClean="0">
                <a:ln>
                  <a:noFill/>
                </a:ln>
                <a:solidFill>
                  <a:srgbClr val="000000"/>
                </a:solidFill>
                <a:effectLst/>
                <a:uFillTx/>
                <a:latin typeface="Arial"/>
                <a:ea typeface="+mn-ea"/>
                <a:cs typeface="Arial"/>
                <a:sym typeface="Helvetica Light"/>
              </a:rPr>
              <a:t>“A workable method for reasoning about correctness” Professor C B Jones   </a:t>
            </a:r>
            <a:endParaRPr kumimoji="0" lang="en-GB" sz="3600" b="0" i="0" u="none" strike="noStrike" cap="none" spc="0" normalizeH="0" baseline="0" dirty="0">
              <a:ln>
                <a:noFill/>
              </a:ln>
              <a:solidFill>
                <a:srgbClr val="000000"/>
              </a:solidFill>
              <a:effectLst/>
              <a:uFillTx/>
              <a:latin typeface="Arial"/>
              <a:ea typeface="+mn-ea"/>
              <a:cs typeface="Arial"/>
              <a:sym typeface="Helvetica Light"/>
            </a:endParaRPr>
          </a:p>
        </p:txBody>
      </p:sp>
      <p:sp>
        <p:nvSpPr>
          <p:cNvPr id="7" name="TextBox 6"/>
          <p:cNvSpPr txBox="1"/>
          <p:nvPr/>
        </p:nvSpPr>
        <p:spPr>
          <a:xfrm>
            <a:off x="9998653" y="7357404"/>
            <a:ext cx="10259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3600" b="0" i="0" u="none" strike="noStrike" cap="none" spc="0" normalizeH="0" baseline="0" dirty="0">
              <a:ln>
                <a:noFill/>
              </a:ln>
              <a:solidFill>
                <a:srgbClr val="000000"/>
              </a:solidFill>
              <a:effectLst/>
              <a:uFillTx/>
              <a:latin typeface="+mn-lt"/>
              <a:ea typeface="+mn-ea"/>
              <a:cs typeface="+mn-cs"/>
              <a:sym typeface="Helvetica Light"/>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316412" y="9251950"/>
            <a:ext cx="359278" cy="379591"/>
          </a:xfrm>
        </p:spPr>
        <p:txBody>
          <a:bodyPr/>
          <a:lstStyle/>
          <a:p>
            <a:fld id="{AC529C7E-47F3-694D-8696-865366C443A3}" type="slidenum">
              <a:rPr lang="en-US" smtClean="0"/>
              <a:pPr/>
              <a:t>9</a:t>
            </a:fld>
            <a:endParaRPr lang="en-US"/>
          </a:p>
        </p:txBody>
      </p:sp>
      <p:sp>
        <p:nvSpPr>
          <p:cNvPr id="6" name="TextBox 5"/>
          <p:cNvSpPr txBox="1"/>
          <p:nvPr/>
        </p:nvSpPr>
        <p:spPr>
          <a:xfrm>
            <a:off x="282154" y="2383454"/>
            <a:ext cx="12440492" cy="20723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GB" sz="3200" i="1" dirty="0" smtClean="0">
                <a:latin typeface="Arial"/>
                <a:cs typeface="Arial"/>
              </a:rPr>
              <a:t>“Any significant advance in the programming art is sure to involve very extensive automated analyses of programs. … … Doing thorough analyses of programs is a big job. … It requires a programming language which is susceptible to analysis”.</a:t>
            </a:r>
            <a:r>
              <a:rPr lang="en-GB" sz="3200" dirty="0" smtClean="0">
                <a:latin typeface="Arial"/>
                <a:cs typeface="Arial"/>
              </a:rPr>
              <a:t> </a:t>
            </a:r>
            <a:endParaRPr kumimoji="0" lang="en-GB" sz="3200" b="0" i="0" u="none" strike="noStrike" cap="none" spc="0" normalizeH="0" baseline="0" dirty="0">
              <a:ln>
                <a:noFill/>
              </a:ln>
              <a:solidFill>
                <a:srgbClr val="000000"/>
              </a:solidFill>
              <a:effectLst/>
              <a:uFillTx/>
              <a:latin typeface="Arial"/>
              <a:ea typeface="+mn-ea"/>
              <a:cs typeface="Arial"/>
              <a:sym typeface="Helvetica Light"/>
            </a:endParaRPr>
          </a:p>
        </p:txBody>
      </p:sp>
      <p:sp>
        <p:nvSpPr>
          <p:cNvPr id="7" name="TextBox 6"/>
          <p:cNvSpPr txBox="1"/>
          <p:nvPr/>
        </p:nvSpPr>
        <p:spPr>
          <a:xfrm>
            <a:off x="333467" y="247527"/>
            <a:ext cx="12440492" cy="17338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6600" b="0" i="0" u="none" strike="noStrike" cap="none" spc="0" normalizeH="0" baseline="0" dirty="0" smtClean="0">
                <a:ln>
                  <a:noFill/>
                </a:ln>
                <a:solidFill>
                  <a:srgbClr val="0000FF"/>
                </a:solidFill>
                <a:effectLst/>
                <a:uFillTx/>
                <a:latin typeface="Arial"/>
                <a:ea typeface="+mn-ea"/>
                <a:cs typeface="Arial"/>
                <a:sym typeface="Helvetica Light"/>
              </a:rPr>
              <a:t>Automated Analysis of Programs</a:t>
            </a:r>
          </a:p>
          <a:p>
            <a:pPr marL="0" marR="0" indent="0" algn="ctr" defTabSz="584200" rtl="0" fontAlgn="auto" latinLnBrk="0" hangingPunct="0">
              <a:lnSpc>
                <a:spcPct val="100000"/>
              </a:lnSpc>
              <a:spcBef>
                <a:spcPts val="0"/>
              </a:spcBef>
              <a:spcAft>
                <a:spcPts val="0"/>
              </a:spcAft>
              <a:buClrTx/>
              <a:buSzTx/>
              <a:buFontTx/>
              <a:buNone/>
              <a:tabLst/>
            </a:pPr>
            <a:r>
              <a:rPr lang="en-GB" sz="4000" dirty="0" smtClean="0">
                <a:solidFill>
                  <a:srgbClr val="0000FF"/>
                </a:solidFill>
                <a:latin typeface="Arial"/>
                <a:cs typeface="Arial"/>
              </a:rPr>
              <a:t>NATO 1968, RRE 1972-4, Southampton </a:t>
            </a:r>
            <a:r>
              <a:rPr lang="en-GB" sz="4000" dirty="0" err="1" smtClean="0">
                <a:solidFill>
                  <a:srgbClr val="0000FF"/>
                </a:solidFill>
                <a:latin typeface="Arial"/>
                <a:cs typeface="Arial"/>
              </a:rPr>
              <a:t>Uni</a:t>
            </a:r>
            <a:r>
              <a:rPr lang="en-GB" sz="4000" dirty="0" smtClean="0">
                <a:solidFill>
                  <a:srgbClr val="0000FF"/>
                </a:solidFill>
                <a:latin typeface="Arial"/>
                <a:cs typeface="Arial"/>
              </a:rPr>
              <a:t>…</a:t>
            </a:r>
            <a:endParaRPr kumimoji="0" lang="en-GB" sz="5400" b="0" i="0" u="none" strike="noStrike" cap="none" spc="0" normalizeH="0" baseline="0" dirty="0">
              <a:ln>
                <a:noFill/>
              </a:ln>
              <a:solidFill>
                <a:srgbClr val="0000FF"/>
              </a:solidFill>
              <a:effectLst/>
              <a:uFillTx/>
              <a:latin typeface="Arial"/>
              <a:ea typeface="+mn-ea"/>
              <a:cs typeface="Arial"/>
              <a:sym typeface="Helvetica Light"/>
            </a:endParaRPr>
          </a:p>
        </p:txBody>
      </p:sp>
      <p:sp>
        <p:nvSpPr>
          <p:cNvPr id="8" name="TextBox 7"/>
          <p:cNvSpPr txBox="1"/>
          <p:nvPr/>
        </p:nvSpPr>
        <p:spPr>
          <a:xfrm>
            <a:off x="826393" y="4876800"/>
            <a:ext cx="11698594" cy="39805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3600" b="0" i="0" u="none" strike="noStrike" cap="none" spc="0" normalizeH="0" baseline="0" dirty="0" smtClean="0">
                <a:ln>
                  <a:noFill/>
                </a:ln>
                <a:solidFill>
                  <a:srgbClr val="000000"/>
                </a:solidFill>
                <a:effectLst/>
                <a:uFillTx/>
                <a:latin typeface="+mn-lt"/>
                <a:ea typeface="+mn-ea"/>
                <a:cs typeface="+mn-cs"/>
                <a:sym typeface="Helvetica Light"/>
              </a:rPr>
              <a:t>Bob Philips led a secret research project in program </a:t>
            </a:r>
          </a:p>
          <a:p>
            <a:pPr marL="0" marR="0" indent="0" algn="ctr" defTabSz="584200" rtl="0" fontAlgn="auto" latinLnBrk="0" hangingPunct="0">
              <a:lnSpc>
                <a:spcPct val="100000"/>
              </a:lnSpc>
              <a:spcBef>
                <a:spcPts val="0"/>
              </a:spcBef>
              <a:spcAft>
                <a:spcPts val="0"/>
              </a:spcAft>
              <a:buClrTx/>
              <a:buSzTx/>
              <a:buFontTx/>
              <a:buNone/>
              <a:tabLst/>
            </a:pPr>
            <a:r>
              <a:rPr kumimoji="0" lang="en-GB" sz="3600" b="0" i="0" u="none" strike="noStrike" cap="none" spc="0" normalizeH="0" baseline="0" dirty="0" smtClean="0">
                <a:ln>
                  <a:noFill/>
                </a:ln>
                <a:solidFill>
                  <a:srgbClr val="000000"/>
                </a:solidFill>
                <a:effectLst/>
                <a:uFillTx/>
                <a:latin typeface="+mn-lt"/>
                <a:ea typeface="+mn-ea"/>
                <a:cs typeface="+mn-cs"/>
                <a:sym typeface="Helvetica Light"/>
              </a:rPr>
              <a:t>Analysis at the Royal Radar Establishment</a:t>
            </a:r>
          </a:p>
          <a:p>
            <a:pPr marL="0" marR="0" indent="0" algn="ctr" defTabSz="584200" rtl="0" fontAlgn="auto" latinLnBrk="0" hangingPunct="0">
              <a:lnSpc>
                <a:spcPct val="100000"/>
              </a:lnSpc>
              <a:spcBef>
                <a:spcPts val="0"/>
              </a:spcBef>
              <a:spcAft>
                <a:spcPts val="0"/>
              </a:spcAft>
              <a:buClrTx/>
              <a:buSzTx/>
              <a:buFontTx/>
              <a:buNone/>
              <a:tabLst/>
            </a:pPr>
            <a:r>
              <a:rPr kumimoji="0" lang="en-GB" sz="3600" b="0" i="0" u="none" strike="noStrike" cap="none" spc="0" normalizeH="0" baseline="0" dirty="0" smtClean="0">
                <a:ln>
                  <a:noFill/>
                </a:ln>
                <a:solidFill>
                  <a:srgbClr val="000000"/>
                </a:solidFill>
                <a:effectLst/>
                <a:uFillTx/>
                <a:latin typeface="+mn-lt"/>
                <a:ea typeface="+mn-ea"/>
                <a:cs typeface="+mn-cs"/>
                <a:sym typeface="Helvetica Light"/>
              </a:rPr>
              <a:t> in Malvern, UK, collaborating with Bernard </a:t>
            </a:r>
            <a:r>
              <a:rPr kumimoji="0" lang="en-GB" sz="3600" b="0" i="0" u="none" strike="noStrike" cap="none" spc="0" normalizeH="0" baseline="0" dirty="0" err="1" smtClean="0">
                <a:ln>
                  <a:noFill/>
                </a:ln>
                <a:solidFill>
                  <a:srgbClr val="000000"/>
                </a:solidFill>
                <a:effectLst/>
                <a:uFillTx/>
                <a:latin typeface="+mn-lt"/>
                <a:ea typeface="+mn-ea"/>
                <a:cs typeface="+mn-cs"/>
                <a:sym typeface="Helvetica Light"/>
              </a:rPr>
              <a:t>Carré</a:t>
            </a:r>
            <a:r>
              <a:rPr kumimoji="0" lang="en-GB" sz="3600" b="0" i="0" u="none" strike="noStrike" cap="none" spc="0" normalizeH="0" baseline="0" dirty="0" smtClean="0">
                <a:ln>
                  <a:noFill/>
                </a:ln>
                <a:solidFill>
                  <a:srgbClr val="000000"/>
                </a:solidFill>
                <a:effectLst/>
                <a:uFillTx/>
                <a:latin typeface="+mn-lt"/>
                <a:ea typeface="+mn-ea"/>
                <a:cs typeface="+mn-cs"/>
                <a:sym typeface="Helvetica Light"/>
              </a:rPr>
              <a:t> of</a:t>
            </a:r>
            <a:br>
              <a:rPr kumimoji="0" lang="en-GB" sz="3600" b="0" i="0" u="none" strike="noStrike" cap="none" spc="0" normalizeH="0" baseline="0" dirty="0" smtClean="0">
                <a:ln>
                  <a:noFill/>
                </a:ln>
                <a:solidFill>
                  <a:srgbClr val="000000"/>
                </a:solidFill>
                <a:effectLst/>
                <a:uFillTx/>
                <a:latin typeface="+mn-lt"/>
                <a:ea typeface="+mn-ea"/>
                <a:cs typeface="+mn-cs"/>
                <a:sym typeface="Helvetica Light"/>
              </a:rPr>
            </a:br>
            <a:r>
              <a:rPr kumimoji="0" lang="en-GB" sz="3600" b="0" i="0" u="none" strike="noStrike" cap="none" spc="0" normalizeH="0" baseline="0" dirty="0" smtClean="0">
                <a:ln>
                  <a:noFill/>
                </a:ln>
                <a:solidFill>
                  <a:srgbClr val="000000"/>
                </a:solidFill>
                <a:effectLst/>
                <a:uFillTx/>
                <a:latin typeface="+mn-lt"/>
                <a:ea typeface="+mn-ea"/>
                <a:cs typeface="+mn-cs"/>
                <a:sym typeface="Helvetica Light"/>
              </a:rPr>
              <a:t>Southampton University. </a:t>
            </a:r>
          </a:p>
          <a:p>
            <a:pPr marL="0" marR="0" indent="0" algn="ctr" defTabSz="584200" rtl="0" fontAlgn="auto" latinLnBrk="0" hangingPunct="0">
              <a:lnSpc>
                <a:spcPct val="100000"/>
              </a:lnSpc>
              <a:spcBef>
                <a:spcPts val="0"/>
              </a:spcBef>
              <a:spcAft>
                <a:spcPts val="0"/>
              </a:spcAft>
              <a:buClrTx/>
              <a:buSzTx/>
              <a:buFontTx/>
              <a:buNone/>
              <a:tabLst/>
            </a:pPr>
            <a:endParaRPr lang="en-GB" dirty="0" smtClean="0"/>
          </a:p>
          <a:p>
            <a:pPr marL="0" marR="0" indent="0" algn="ctr" defTabSz="584200" rtl="0" fontAlgn="auto" latinLnBrk="0" hangingPunct="0">
              <a:lnSpc>
                <a:spcPct val="100000"/>
              </a:lnSpc>
              <a:spcBef>
                <a:spcPts val="0"/>
              </a:spcBef>
              <a:spcAft>
                <a:spcPts val="0"/>
              </a:spcAft>
              <a:buClrTx/>
              <a:buSzTx/>
              <a:buFontTx/>
              <a:buNone/>
              <a:tabLst/>
            </a:pPr>
            <a:r>
              <a:rPr kumimoji="0" lang="en-GB" sz="3600" b="0" i="0" u="none" strike="noStrike" cap="none" spc="0" normalizeH="0" baseline="0" dirty="0" smtClean="0">
                <a:ln>
                  <a:noFill/>
                </a:ln>
                <a:solidFill>
                  <a:srgbClr val="000000"/>
                </a:solidFill>
                <a:effectLst/>
                <a:uFillTx/>
                <a:latin typeface="+mn-lt"/>
                <a:ea typeface="+mn-ea"/>
                <a:cs typeface="+mn-cs"/>
                <a:sym typeface="Helvetica Light"/>
              </a:rPr>
              <a:t>This</a:t>
            </a:r>
            <a:r>
              <a:rPr kumimoji="0" lang="en-GB" sz="3600" b="0" i="0" u="none" strike="noStrike" cap="none" spc="0" normalizeH="0" dirty="0" smtClean="0">
                <a:ln>
                  <a:noFill/>
                </a:ln>
                <a:solidFill>
                  <a:srgbClr val="000000"/>
                </a:solidFill>
                <a:effectLst/>
                <a:uFillTx/>
                <a:latin typeface="+mn-lt"/>
                <a:ea typeface="+mn-ea"/>
                <a:cs typeface="+mn-cs"/>
                <a:sym typeface="Helvetica Light"/>
              </a:rPr>
              <a:t> work was declassified by Brian </a:t>
            </a:r>
            <a:r>
              <a:rPr kumimoji="0" lang="en-GB" sz="3600" b="0" i="0" u="none" strike="noStrike" cap="none" spc="0" normalizeH="0" dirty="0" err="1" smtClean="0">
                <a:ln>
                  <a:noFill/>
                </a:ln>
                <a:solidFill>
                  <a:srgbClr val="000000"/>
                </a:solidFill>
                <a:effectLst/>
                <a:uFillTx/>
                <a:latin typeface="+mn-lt"/>
                <a:ea typeface="+mn-ea"/>
                <a:cs typeface="+mn-cs"/>
                <a:sym typeface="Helvetica Light"/>
              </a:rPr>
              <a:t>Gladman</a:t>
            </a:r>
            <a:r>
              <a:rPr kumimoji="0" lang="en-GB" sz="3600" b="0" i="0" u="none" strike="noStrike" cap="none" spc="0" normalizeH="0" dirty="0" smtClean="0">
                <a:ln>
                  <a:noFill/>
                </a:ln>
                <a:solidFill>
                  <a:srgbClr val="000000"/>
                </a:solidFill>
                <a:effectLst/>
                <a:uFillTx/>
                <a:latin typeface="+mn-lt"/>
                <a:ea typeface="+mn-ea"/>
                <a:cs typeface="+mn-cs"/>
                <a:sym typeface="Helvetica Light"/>
              </a:rPr>
              <a:t> and led </a:t>
            </a:r>
            <a:r>
              <a:rPr lang="en-GB" dirty="0" smtClean="0"/>
              <a:t>to</a:t>
            </a:r>
          </a:p>
          <a:p>
            <a:pPr marL="0" marR="0" indent="0" algn="ctr" defTabSz="584200" rtl="0" fontAlgn="auto" latinLnBrk="0" hangingPunct="0">
              <a:lnSpc>
                <a:spcPct val="100000"/>
              </a:lnSpc>
              <a:spcBef>
                <a:spcPts val="0"/>
              </a:spcBef>
              <a:spcAft>
                <a:spcPts val="0"/>
              </a:spcAft>
              <a:buClrTx/>
              <a:buSzTx/>
              <a:buFontTx/>
              <a:buNone/>
              <a:tabLst/>
            </a:pPr>
            <a:r>
              <a:rPr lang="en-GB" dirty="0" smtClean="0"/>
              <a:t>t</a:t>
            </a:r>
            <a:r>
              <a:rPr kumimoji="0" lang="en-GB" sz="3600" b="0" i="0" u="none" strike="noStrike" cap="none" spc="0" normalizeH="0" baseline="0" dirty="0" smtClean="0">
                <a:ln>
                  <a:noFill/>
                </a:ln>
                <a:solidFill>
                  <a:srgbClr val="000000"/>
                </a:solidFill>
                <a:effectLst/>
                <a:uFillTx/>
                <a:latin typeface="+mn-lt"/>
                <a:ea typeface="+mn-ea"/>
                <a:cs typeface="+mn-cs"/>
                <a:sym typeface="Helvetica Light"/>
              </a:rPr>
              <a:t>wo</a:t>
            </a:r>
            <a:r>
              <a:rPr kumimoji="0" lang="en-GB" sz="3600" b="0" i="0" u="none" strike="noStrike" cap="none" spc="0" normalizeH="0" dirty="0" smtClean="0">
                <a:ln>
                  <a:noFill/>
                </a:ln>
                <a:solidFill>
                  <a:srgbClr val="000000"/>
                </a:solidFill>
                <a:effectLst/>
                <a:uFillTx/>
                <a:latin typeface="+mn-lt"/>
                <a:ea typeface="+mn-ea"/>
                <a:cs typeface="+mn-cs"/>
                <a:sym typeface="Helvetica Light"/>
              </a:rPr>
              <a:t> commercial analysis tools :</a:t>
            </a:r>
            <a:r>
              <a:rPr kumimoji="0" lang="en-GB" sz="3600" b="0" i="0" u="none" strike="noStrike" cap="none" spc="0" normalizeH="0" dirty="0" err="1" smtClean="0">
                <a:ln>
                  <a:noFill/>
                </a:ln>
                <a:solidFill>
                  <a:srgbClr val="000000"/>
                </a:solidFill>
                <a:effectLst/>
                <a:uFillTx/>
                <a:latin typeface="+mn-lt"/>
                <a:ea typeface="+mn-ea"/>
                <a:cs typeface="+mn-cs"/>
                <a:sym typeface="Helvetica Light"/>
              </a:rPr>
              <a:t>Malpas</a:t>
            </a:r>
            <a:r>
              <a:rPr kumimoji="0" lang="en-GB" sz="3600" b="0" i="0" u="none" strike="noStrike" cap="none" spc="0" normalizeH="0" dirty="0" smtClean="0">
                <a:ln>
                  <a:noFill/>
                </a:ln>
                <a:solidFill>
                  <a:srgbClr val="000000"/>
                </a:solidFill>
                <a:effectLst/>
                <a:uFillTx/>
                <a:latin typeface="+mn-lt"/>
                <a:ea typeface="+mn-ea"/>
                <a:cs typeface="+mn-cs"/>
                <a:sym typeface="Helvetica Light"/>
              </a:rPr>
              <a:t> and </a:t>
            </a:r>
            <a:r>
              <a:rPr kumimoji="0" lang="en-GB" sz="3600" b="0" i="0" u="none" strike="noStrike" cap="none" spc="0" normalizeH="0" dirty="0" smtClean="0">
                <a:ln>
                  <a:noFill/>
                </a:ln>
                <a:solidFill>
                  <a:srgbClr val="0000FF"/>
                </a:solidFill>
                <a:effectLst/>
                <a:uFillTx/>
                <a:latin typeface="+mn-lt"/>
                <a:ea typeface="+mn-ea"/>
                <a:cs typeface="+mn-cs"/>
                <a:sym typeface="Helvetica Light"/>
              </a:rPr>
              <a:t>SPARK</a:t>
            </a:r>
            <a:endParaRPr kumimoji="0" lang="en-GB" sz="3600" b="0" i="0" u="none" strike="noStrike" cap="none" spc="0" normalizeH="0" baseline="0" dirty="0">
              <a:ln>
                <a:noFill/>
              </a:ln>
              <a:solidFill>
                <a:srgbClr val="0000FF"/>
              </a:solidFill>
              <a:effectLst/>
              <a:uFillTx/>
              <a:latin typeface="+mn-lt"/>
              <a:ea typeface="+mn-ea"/>
              <a:cs typeface="+mn-cs"/>
              <a:sym typeface="Helvetica Ligh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Function Strategy">
  <a:themeElements>
    <a:clrScheme name="Altran">
      <a:dk1>
        <a:srgbClr val="595959"/>
      </a:dk1>
      <a:lt1>
        <a:sysClr val="window" lastClr="FFFFFF"/>
      </a:lt1>
      <a:dk2>
        <a:srgbClr val="8B8178"/>
      </a:dk2>
      <a:lt2>
        <a:srgbClr val="FFFFFF"/>
      </a:lt2>
      <a:accent1>
        <a:srgbClr val="3095B4"/>
      </a:accent1>
      <a:accent2>
        <a:srgbClr val="CB0044"/>
      </a:accent2>
      <a:accent3>
        <a:srgbClr val="A0D200"/>
      </a:accent3>
      <a:accent4>
        <a:srgbClr val="8E258D"/>
      </a:accent4>
      <a:accent5>
        <a:srgbClr val="F0AB00"/>
      </a:accent5>
      <a:accent6>
        <a:srgbClr val="5C7F92"/>
      </a:accent6>
      <a:hlink>
        <a:srgbClr val="3095B4"/>
      </a:hlink>
      <a:folHlink>
        <a:srgbClr val="737C82"/>
      </a:folHlink>
    </a:clrScheme>
    <a:fontScheme name="Altran">
      <a:majorFont>
        <a:latin typeface="Lucida Bright"/>
        <a:ea typeface=""/>
        <a:cs typeface=""/>
      </a:majorFont>
      <a:minorFont>
        <a:latin typeface="Lucida Sans"/>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15224</TotalTime>
  <Words>2083</Words>
  <Application>Microsoft Office PowerPoint</Application>
  <PresentationFormat>Custom</PresentationFormat>
  <Paragraphs>286</Paragraphs>
  <Slides>39</Slides>
  <Notes>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39</vt:i4>
      </vt:variant>
    </vt:vector>
  </HeadingPairs>
  <TitlesOfParts>
    <vt:vector size="42" baseType="lpstr">
      <vt:lpstr>White</vt:lpstr>
      <vt:lpstr>Function Strategy</vt:lpstr>
      <vt:lpstr>CorelDRAW!</vt:lpstr>
      <vt:lpstr>Making Software Correct by Construction</vt:lpstr>
      <vt:lpstr> </vt:lpstr>
      <vt:lpstr>Program Correctness</vt:lpstr>
      <vt:lpstr>Watts Humphrey’s experiment Software Engineering Institute, Carnegie-Mellon 810 programmers, more than 8000 programs</vt:lpstr>
      <vt:lpstr>Program Correctness</vt:lpstr>
      <vt:lpstr>Stating “the required functions”</vt:lpstr>
      <vt:lpstr>Correct “For all Possible Inputs” … … with verifiable evidence</vt:lpstr>
      <vt:lpstr>1949. Alan Turing  Reasoning about a large routine </vt:lpstr>
      <vt:lpstr>PowerPoint Presentation</vt:lpstr>
      <vt:lpstr>SPARK see SPARK: the proven approach to High Integrity Software by John Barnes</vt:lpstr>
      <vt:lpstr>SPARK properties</vt:lpstr>
      <vt:lpstr>Correctness by Construction Principles</vt:lpstr>
      <vt:lpstr>Defect Rates for some early  C by C Projects</vt:lpstr>
      <vt:lpstr>The Tokeneer experiment for the US National Security Agency</vt:lpstr>
      <vt:lpstr>ITSec Common Criteria</vt:lpstr>
      <vt:lpstr>Tokeneer ID Station the referenced report gives full details </vt:lpstr>
      <vt:lpstr>Functions to be implemented</vt:lpstr>
      <vt:lpstr>Tokeneer Development Process</vt:lpstr>
      <vt:lpstr>Tokeneer Assurance Process</vt:lpstr>
      <vt:lpstr>Tokeneer ID Station  Code Sizes</vt:lpstr>
      <vt:lpstr>Tokeneer Code Productivity</vt:lpstr>
      <vt:lpstr> The Path to Security Assurance  </vt:lpstr>
      <vt:lpstr>Project metrics</vt:lpstr>
      <vt:lpstr>The NSA wanted to know whether this was due to C-by-C  or could only be done by the Altran team led by Janet Barnes  Phase Two - Beginners</vt:lpstr>
      <vt:lpstr>Task - Adapt &amp; Extend the System</vt:lpstr>
      <vt:lpstr>Support Given</vt:lpstr>
      <vt:lpstr>Results Achieved</vt:lpstr>
      <vt:lpstr>NSA Concluded … WHY use Correct by Construction?</vt:lpstr>
      <vt:lpstr>Tokeneer was Published in 2008 </vt:lpstr>
      <vt:lpstr>2011 Microsoft Research Verified Software Milestone Award</vt:lpstr>
      <vt:lpstr>A few important CbyC Projects</vt:lpstr>
      <vt:lpstr>Lockheed C130J</vt:lpstr>
      <vt:lpstr>Defect rates in the software for the Lockheed C130J</vt:lpstr>
      <vt:lpstr>SHOLIS</vt:lpstr>
      <vt:lpstr>MGKC</vt:lpstr>
      <vt:lpstr>iFACTS</vt:lpstr>
      <vt:lpstr>Why Doesn’t every company use Correct by Construction?</vt:lpstr>
      <vt:lpstr> </vt:lpstr>
      <vt:lpstr>Making Software Correct by Construction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Safety-Critical Systems when software is a matter of life and death</dc:title>
  <dc:creator>Lucia Graves</dc:creator>
  <cp:lastModifiedBy>Lucia Graves</cp:lastModifiedBy>
  <cp:revision>66</cp:revision>
  <cp:lastPrinted>2017-04-26T16:59:27Z</cp:lastPrinted>
  <dcterms:created xsi:type="dcterms:W3CDTF">2017-04-26T15:45:10Z</dcterms:created>
  <dcterms:modified xsi:type="dcterms:W3CDTF">2017-04-28T10:11:40Z</dcterms:modified>
</cp:coreProperties>
</file>