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88" r:id="rId6"/>
    <p:sldId id="287" r:id="rId7"/>
    <p:sldId id="290" r:id="rId8"/>
    <p:sldId id="271" r:id="rId9"/>
    <p:sldId id="289" r:id="rId10"/>
    <p:sldId id="276" r:id="rId11"/>
    <p:sldId id="260" r:id="rId12"/>
    <p:sldId id="277" r:id="rId13"/>
    <p:sldId id="278" r:id="rId14"/>
    <p:sldId id="279" r:id="rId15"/>
    <p:sldId id="273" r:id="rId16"/>
    <p:sldId id="272" r:id="rId17"/>
    <p:sldId id="280" r:id="rId18"/>
    <p:sldId id="262" r:id="rId19"/>
    <p:sldId id="281" r:id="rId20"/>
    <p:sldId id="261" r:id="rId21"/>
    <p:sldId id="263" r:id="rId22"/>
    <p:sldId id="284" r:id="rId23"/>
    <p:sldId id="265" r:id="rId24"/>
    <p:sldId id="266" r:id="rId25"/>
    <p:sldId id="292" r:id="rId26"/>
    <p:sldId id="285" r:id="rId27"/>
    <p:sldId id="291" r:id="rId28"/>
    <p:sldId id="286" r:id="rId29"/>
    <p:sldId id="267" r:id="rId30"/>
  </p:sldIdLst>
  <p:sldSz cx="13004800" cy="9753600"/>
  <p:notesSz cx="6858000" cy="9144000"/>
  <p:custShowLst>
    <p:custShow name="Custom Show 1" id="0">
      <p:sldLst/>
    </p:custShow>
  </p:custShow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1pPr>
    <a:lvl2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2pPr>
    <a:lvl3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3pPr>
    <a:lvl4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4pPr>
    <a:lvl5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5pPr>
    <a:lvl6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6pPr>
    <a:lvl7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7pPr>
    <a:lvl8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8pPr>
    <a:lvl9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CE0F1"/>
          </a:solidFill>
        </a:fill>
      </a:tcStyle>
    </a:wholeTbl>
    <a:band2H>
      <a:tcTxStyle/>
      <a:tcStyle>
        <a:tcBdr/>
        <a:fill>
          <a:solidFill>
            <a:srgbClr val="E7F0F8"/>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1"/>
          </a:solidFill>
        </a:fill>
      </a:tcStyle>
    </a:firstRow>
  </a:tblStyle>
  <a:tblStyle styleId="{C7B018BB-80A7-4F77-B60F-C8B233D01FF8}"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D9E8D1"/>
          </a:solidFill>
        </a:fill>
      </a:tcStyle>
    </a:wholeTbl>
    <a:band2H>
      <a:tcTxStyle/>
      <a:tcStyle>
        <a:tcBdr/>
        <a:fill>
          <a:solidFill>
            <a:srgbClr val="EDF4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3"/>
          </a:solidFill>
        </a:fill>
      </a:tcStyle>
    </a:firstRow>
  </a:tblStyle>
  <a:tblStyle styleId="{EEE7283C-3CF3-47DC-8721-378D4A62B228}"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EACBD1"/>
          </a:solidFill>
        </a:fill>
      </a:tcStyle>
    </a:wholeTbl>
    <a:band2H>
      <a:tcTxStyle/>
      <a:tcStyle>
        <a:tcBdr/>
        <a:fill>
          <a:solidFill>
            <a:srgbClr val="F5E7E9"/>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chemeClr val="accent6"/>
          </a:solidFill>
        </a:fill>
      </a:tcStyle>
    </a:firstRow>
  </a:tblStyle>
  <a:tblStyle styleId="{CF821DB8-F4EB-4A41-A1BA-3FCAFE7338EE}" styleName="">
    <a:tblBg/>
    <a:wholeTbl>
      <a:tcTxStyle b="on"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22222"/>
          </a:solidFill>
        </a:fill>
      </a:tcStyle>
    </a:band2H>
    <a:firstCol>
      <a:tcTxStyle b="on" i="off">
        <a:fontRef idx="minor">
          <a:srgbClr val="222222"/>
        </a:fontRef>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22222"/>
        </a:fontRef>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222222"/>
          </a:solidFill>
        </a:fill>
      </a:tcStyle>
    </a:lastRow>
    <a:firstRow>
      <a:tcTxStyle b="on" i="off">
        <a:fontRef idx="minor">
          <a:srgbClr val="222222"/>
        </a:fontRef>
        <a:srgbClr val="222222"/>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381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381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solidFill>
        </a:fill>
      </a:tcStyle>
    </a:firstRow>
  </a:tblStyle>
  <a:tblStyle styleId="{2708684C-4D16-4618-839F-0558EEFCDFE6}" styleName="">
    <a:tblBg/>
    <a:wholeTb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wholeTbl>
    <a:band2H>
      <a:tcTxStyle/>
      <a:tcStyle>
        <a:tcBdr/>
        <a:fill>
          <a:solidFill>
            <a:srgbClr val="FFFFFF"/>
          </a:solidFill>
        </a:fill>
      </a:tcStyle>
    </a:band2H>
    <a:firstCol>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solidFill>
            <a:srgbClr val="222222">
              <a:alpha val="20000"/>
            </a:srgbClr>
          </a:solidFill>
        </a:fill>
      </a:tcStyle>
    </a:firstCol>
    <a:la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50800" cap="flat">
              <a:solidFill>
                <a:srgbClr val="222222"/>
              </a:solidFill>
              <a:prstDash val="solid"/>
              <a:round/>
            </a:ln>
          </a:top>
          <a:bottom>
            <a:ln w="127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lastRow>
    <a:firstRow>
      <a:tcTxStyle b="on" i="off">
        <a:fontRef idx="minor">
          <a:srgbClr val="222222"/>
        </a:fontRef>
        <a:srgbClr val="222222"/>
      </a:tcTxStyle>
      <a:tcStyle>
        <a:tcBdr>
          <a:left>
            <a:ln w="12700" cap="flat">
              <a:solidFill>
                <a:srgbClr val="222222"/>
              </a:solidFill>
              <a:prstDash val="solid"/>
              <a:round/>
            </a:ln>
          </a:left>
          <a:right>
            <a:ln w="12700" cap="flat">
              <a:solidFill>
                <a:srgbClr val="222222"/>
              </a:solidFill>
              <a:prstDash val="solid"/>
              <a:round/>
            </a:ln>
          </a:right>
          <a:top>
            <a:ln w="12700" cap="flat">
              <a:solidFill>
                <a:srgbClr val="222222"/>
              </a:solidFill>
              <a:prstDash val="solid"/>
              <a:round/>
            </a:ln>
          </a:top>
          <a:bottom>
            <a:ln w="25400" cap="flat">
              <a:solidFill>
                <a:srgbClr val="222222"/>
              </a:solidFill>
              <a:prstDash val="solid"/>
              <a:round/>
            </a:ln>
          </a:bottom>
          <a:insideH>
            <a:ln w="12700" cap="flat">
              <a:solidFill>
                <a:srgbClr val="222222"/>
              </a:solidFill>
              <a:prstDash val="solid"/>
              <a:round/>
            </a:ln>
          </a:insideH>
          <a:insideV>
            <a:ln w="12700" cap="flat">
              <a:solidFill>
                <a:srgbClr val="22222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73" autoAdjust="0"/>
  </p:normalViewPr>
  <p:slideViewPr>
    <p:cSldViewPr>
      <p:cViewPr>
        <p:scale>
          <a:sx n="78" d="100"/>
          <a:sy n="78" d="100"/>
        </p:scale>
        <p:origin x="-1590" y="-4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3292959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2886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1383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514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a:p>
        </p:txBody>
      </p:sp>
      <p:sp>
        <p:nvSpPr>
          <p:cNvPr id="115" name="Shape 115"/>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a:p>
        </p:txBody>
      </p:sp>
      <p:sp>
        <p:nvSpPr>
          <p:cNvPr id="116" name="Shape 116"/>
          <p:cNvSpPr>
            <a:spLocks noGrp="1"/>
          </p:cNvSpPr>
          <p:nvPr>
            <p:ph type="pic" idx="15"/>
          </p:nvPr>
        </p:nvSpPr>
        <p:spPr>
          <a:xfrm>
            <a:off x="0" y="0"/>
            <a:ext cx="6468534"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Shape 124"/>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125" name="Shape 125"/>
          <p:cNvSpPr/>
          <p:nvPr/>
        </p:nvSpPr>
        <p:spPr>
          <a:xfrm>
            <a:off x="469899" y="2362200"/>
            <a:ext cx="12065003"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DIN Condensed"/>
                <a:ea typeface="DIN Condensed"/>
                <a:cs typeface="DIN Condensed"/>
                <a:sym typeface="DIN Condensed"/>
              </a:defRPr>
            </a:pPr>
            <a:endParaRPr/>
          </a:p>
        </p:txBody>
      </p:sp>
      <p:sp>
        <p:nvSpPr>
          <p:cNvPr id="126" name="Shape 126"/>
          <p:cNvSpPr>
            <a:spLocks noGrp="1"/>
          </p:cNvSpPr>
          <p:nvPr>
            <p:ph type="body" sz="quarter" idx="1"/>
          </p:nvPr>
        </p:nvSpPr>
        <p:spPr>
          <a:xfrm>
            <a:off x="889000" y="2908300"/>
            <a:ext cx="11226800" cy="129794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body" sz="quarter" idx="13"/>
          </p:nvPr>
        </p:nvSpPr>
        <p:spPr>
          <a:xfrm>
            <a:off x="406400" y="7789333"/>
            <a:ext cx="12192000" cy="863603"/>
          </a:xfrm>
          <a:prstGeom prst="rect">
            <a:avLst/>
          </a:prstGeom>
        </p:spPr>
        <p:txBody>
          <a:bodyPr anchor="t"/>
          <a:lstStyle/>
          <a:p>
            <a:pPr defTabSz="537463">
              <a:spcBef>
                <a:spcPts val="2100"/>
              </a:spcBef>
              <a:defRPr sz="4968"/>
            </a:pPr>
            <a:endParaRPr/>
          </a:p>
        </p:txBody>
      </p:sp>
      <p:sp>
        <p:nvSpPr>
          <p:cNvPr id="128" name="Shape 128"/>
          <p:cNvSpPr>
            <a:spLocks noGrp="1"/>
          </p:cNvSpPr>
          <p:nvPr>
            <p:ph type="body" sz="quarter" idx="14"/>
          </p:nvPr>
        </p:nvSpPr>
        <p:spPr>
          <a:xfrm>
            <a:off x="406400" y="457200"/>
            <a:ext cx="11176000" cy="457200"/>
          </a:xfrm>
          <a:prstGeom prst="rect">
            <a:avLst/>
          </a:prstGeom>
        </p:spPr>
        <p:txBody>
          <a:bodyPr/>
          <a:lstStyle/>
          <a:p>
            <a:pPr defTabSz="257047">
              <a:spcBef>
                <a:spcPts val="1000"/>
              </a:spcBef>
              <a:defRPr sz="2376"/>
            </a:pPr>
            <a:endParaRPr/>
          </a:p>
        </p:txBody>
      </p:sp>
      <p:sp>
        <p:nvSpPr>
          <p:cNvPr id="129" name="Shape 12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6" name="Shape 136"/>
          <p:cNvSpPr>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138" name="Shape 138"/>
          <p:cNvSpPr>
            <a:spLocks noGrp="1"/>
          </p:cNvSpPr>
          <p:nvPr>
            <p:ph type="body" sz="quarter" idx="14"/>
          </p:nvPr>
        </p:nvSpPr>
        <p:spPr>
          <a:xfrm>
            <a:off x="5892800" y="7789333"/>
            <a:ext cx="6705600" cy="863603"/>
          </a:xfrm>
          <a:prstGeom prst="rect">
            <a:avLst/>
          </a:prstGeom>
        </p:spPr>
        <p:txBody>
          <a:bodyPr anchor="ctr"/>
          <a:lstStyle/>
          <a:p>
            <a:pPr defTabSz="537463">
              <a:spcBef>
                <a:spcPts val="2100"/>
              </a:spcBef>
              <a:defRPr sz="4968"/>
            </a:pPr>
            <a:endParaRPr/>
          </a:p>
        </p:txBody>
      </p:sp>
      <p:sp>
        <p:nvSpPr>
          <p:cNvPr id="139" name="Shape 13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6" name="Shape 14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47" name="Shape 14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2" name="Shape 22"/>
          <p:cNvSpPr>
            <a:spLocks noGrp="1"/>
          </p:cNvSpPr>
          <p:nvPr>
            <p:ph type="body" sz="quarter" idx="1"/>
          </p:nvPr>
        </p:nvSpPr>
        <p:spPr>
          <a:xfrm>
            <a:off x="406400" y="6140894"/>
            <a:ext cx="12192000" cy="265"/>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12115427" y="4191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re">
    <p:spTree>
      <p:nvGrpSpPr>
        <p:cNvPr id="1" name=""/>
        <p:cNvGrpSpPr/>
        <p:nvPr/>
      </p:nvGrpSpPr>
      <p:grpSpPr>
        <a:xfrm>
          <a:off x="0" y="0"/>
          <a:ext cx="0" cy="0"/>
          <a:chOff x="0" y="0"/>
          <a:chExt cx="0" cy="0"/>
        </a:xfrm>
      </p:grpSpPr>
      <p:sp>
        <p:nvSpPr>
          <p:cNvPr id="41" name="Shape 41"/>
          <p:cNvSpPr>
            <a:spLocks noGrp="1"/>
          </p:cNvSpPr>
          <p:nvPr>
            <p:ph type="title"/>
          </p:nvPr>
        </p:nvSpPr>
        <p:spPr>
          <a:xfrm>
            <a:off x="406400" y="4038600"/>
            <a:ext cx="12192000" cy="45212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0" name="Shape 60"/>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61" name="Shape 6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63" name="Shape 63"/>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71" name="Shape 7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73" name="Shape 73"/>
          <p:cNvSpPr>
            <a:spLocks noGrp="1"/>
          </p:cNvSpPr>
          <p:nvPr>
            <p:ph type="body" idx="13"/>
          </p:nvPr>
        </p:nvSpPr>
        <p:spPr>
          <a:xfrm>
            <a:off x="406400" y="2743200"/>
            <a:ext cx="12192000" cy="6108700"/>
          </a:xfrm>
          <a:prstGeom prst="rect">
            <a:avLst/>
          </a:prstGeom>
        </p:spPr>
        <p:txBody>
          <a:bodyPr anchor="t"/>
          <a:lstStyle/>
          <a:p>
            <a:endParaRPr/>
          </a:p>
        </p:txBody>
      </p:sp>
      <p:sp>
        <p:nvSpPr>
          <p:cNvPr id="74" name="Shape 7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81" name="Shape 81"/>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endParaRPr/>
          </a:p>
        </p:txBody>
      </p:sp>
      <p:sp>
        <p:nvSpPr>
          <p:cNvPr id="85" name="Shape 85"/>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2" name="Shape 92"/>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endParaRPr/>
          </a:p>
        </p:txBody>
      </p:sp>
      <p:sp>
        <p:nvSpPr>
          <p:cNvPr id="97" name="Shape 9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p:nvPr/>
        </p:nvSpPr>
        <p:spPr>
          <a:xfrm flipV="1">
            <a:off x="406400" y="993159"/>
            <a:ext cx="12192000" cy="265"/>
          </a:xfrm>
          <a:prstGeom prst="line">
            <a:avLst/>
          </a:prstGeom>
          <a:ln w="25400">
            <a:solidFill>
              <a:srgbClr val="A6AAA9"/>
            </a:solidFill>
            <a:miter lim="400000"/>
          </a:ln>
        </p:spPr>
        <p:txBody>
          <a:bodyPr lIns="45718" tIns="45718" rIns="45718" bIns="45718"/>
          <a:lstStyle/>
          <a:p>
            <a:endParaRPr/>
          </a:p>
        </p:txBody>
      </p:sp>
      <p:sp>
        <p:nvSpPr>
          <p:cNvPr id="105" name="Shape 105"/>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3" indent="-313763" defTabSz="457200">
              <a:spcBef>
                <a:spcPts val="0"/>
              </a:spcBef>
              <a:buSzPct val="104999"/>
              <a:buChar char="‣"/>
              <a:defRPr sz="2400" spc="120">
                <a:solidFill>
                  <a:srgbClr val="838787"/>
                </a:solidFill>
              </a:defRPr>
            </a:lvl2pPr>
            <a:lvl3pPr marL="1202763" indent="-313763" defTabSz="457200">
              <a:spcBef>
                <a:spcPts val="0"/>
              </a:spcBef>
              <a:buSzPct val="104999"/>
              <a:buChar char="‣"/>
              <a:defRPr sz="2400" spc="120">
                <a:solidFill>
                  <a:srgbClr val="838787"/>
                </a:solidFill>
              </a:defRPr>
            </a:lvl3pPr>
            <a:lvl4pPr marL="1647263" indent="-313763" defTabSz="457200">
              <a:spcBef>
                <a:spcPts val="0"/>
              </a:spcBef>
              <a:buSzPct val="104999"/>
              <a:buChar char="‣"/>
              <a:defRPr sz="2400" spc="120">
                <a:solidFill>
                  <a:srgbClr val="838787"/>
                </a:solidFill>
              </a:defRPr>
            </a:lvl4pPr>
            <a:lvl5pPr marL="2091763" indent="-313763"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body" idx="13"/>
          </p:nvPr>
        </p:nvSpPr>
        <p:spPr>
          <a:xfrm>
            <a:off x="406400" y="2743200"/>
            <a:ext cx="12192000" cy="6108700"/>
          </a:xfrm>
          <a:prstGeom prst="rect">
            <a:avLst/>
          </a:prstGeom>
        </p:spPr>
        <p:txBody>
          <a:bodyPr anchor="t"/>
          <a:lstStyle/>
          <a:p>
            <a:endParaRPr/>
          </a:p>
        </p:txBody>
      </p:sp>
      <p:sp>
        <p:nvSpPr>
          <p:cNvPr id="107" name="Shape 10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406400" y="6140894"/>
            <a:ext cx="12192000" cy="265"/>
          </a:xfrm>
          <a:prstGeom prst="line">
            <a:avLst/>
          </a:prstGeom>
          <a:ln w="38100">
            <a:solidFill>
              <a:srgbClr val="A6AAA9"/>
            </a:solidFill>
            <a:miter lim="400000"/>
          </a:ln>
        </p:spPr>
        <p:txBody>
          <a:bodyPr lIns="45718" tIns="45718" rIns="45718" bIns="45718"/>
          <a:lstStyle/>
          <a:p>
            <a:endParaRPr/>
          </a:p>
        </p:txBody>
      </p:sp>
      <p:sp>
        <p:nvSpPr>
          <p:cNvPr id="3" name="Shape 3"/>
          <p:cNvSpPr>
            <a:spLocks noGrp="1"/>
          </p:cNvSpPr>
          <p:nvPr>
            <p:ph type="title"/>
          </p:nvPr>
        </p:nvSpPr>
        <p:spPr>
          <a:xfrm>
            <a:off x="406400" y="6426200"/>
            <a:ext cx="12192000" cy="270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4267200"/>
            <a:ext cx="12192000" cy="1803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48008" y="431800"/>
            <a:ext cx="453331" cy="4699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headvocatesgateway.org/toolkits"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gresham.ac.uk/series/when-worlds-collide-the-family-and-the-law/"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406400" y="2500536"/>
            <a:ext cx="12192000" cy="2664296"/>
          </a:xfrm>
          <a:prstGeom prst="rect">
            <a:avLst/>
          </a:prstGeom>
        </p:spPr>
        <p:txBody>
          <a:bodyPr>
            <a:normAutofit fontScale="90000"/>
          </a:bodyPr>
          <a:lstStyle/>
          <a:p>
            <a:pPr defTabSz="262887">
              <a:defRPr sz="4500"/>
            </a:pPr>
            <a:r>
              <a:rPr lang="en-GB" dirty="0"/>
              <a:t/>
            </a:r>
            <a:br>
              <a:rPr lang="en-GB" dirty="0"/>
            </a:br>
            <a:r>
              <a:rPr lang="en-GB" sz="6000" dirty="0"/>
              <a:t>'Two Point One Children': Why There is no Typical Family in the Family Court</a:t>
            </a:r>
            <a:br>
              <a:rPr lang="en-GB" sz="6000" dirty="0"/>
            </a:br>
            <a:r>
              <a:rPr lang="en-GB" sz="6000" dirty="0"/>
              <a:t/>
            </a:r>
            <a:br>
              <a:rPr lang="en-GB" sz="6000" dirty="0"/>
            </a:br>
            <a:endParaRPr sz="6000" dirty="0"/>
          </a:p>
        </p:txBody>
      </p:sp>
      <p:sp>
        <p:nvSpPr>
          <p:cNvPr id="171" name="Shape 171"/>
          <p:cNvSpPr>
            <a:spLocks noGrp="1"/>
          </p:cNvSpPr>
          <p:nvPr>
            <p:ph type="subTitle" sz="quarter" idx="1"/>
          </p:nvPr>
        </p:nvSpPr>
        <p:spPr>
          <a:xfrm>
            <a:off x="406400" y="6532984"/>
            <a:ext cx="12192000" cy="1803400"/>
          </a:xfrm>
          <a:prstGeom prst="rect">
            <a:avLst/>
          </a:prstGeom>
        </p:spPr>
        <p:txBody>
          <a:bodyPr>
            <a:normAutofit fontScale="70000" lnSpcReduction="20000"/>
          </a:bodyPr>
          <a:lstStyle/>
          <a:p>
            <a:r>
              <a:rPr dirty="0" smtClean="0"/>
              <a:t>Jo </a:t>
            </a:r>
            <a:r>
              <a:rPr dirty="0"/>
              <a:t>Delahunty </a:t>
            </a:r>
            <a:r>
              <a:rPr dirty="0" smtClean="0"/>
              <a:t>qc</a:t>
            </a:r>
            <a:endParaRPr lang="en-GB" dirty="0" smtClean="0"/>
          </a:p>
          <a:p>
            <a:r>
              <a:rPr lang="en-GB" dirty="0"/>
              <a:t>	</a:t>
            </a:r>
            <a:r>
              <a:rPr lang="en-GB" dirty="0" smtClean="0">
                <a:solidFill>
                  <a:srgbClr val="00B050"/>
                </a:solidFill>
              </a:rPr>
              <a:t>Tweet </a:t>
            </a:r>
            <a:r>
              <a:rPr lang="en-GB" dirty="0">
                <a:solidFill>
                  <a:srgbClr val="00B050"/>
                </a:solidFill>
              </a:rPr>
              <a:t/>
            </a:r>
            <a:br>
              <a:rPr lang="en-GB" dirty="0">
                <a:solidFill>
                  <a:srgbClr val="00B050"/>
                </a:solidFill>
              </a:rPr>
            </a:br>
            <a:r>
              <a:rPr lang="en-GB" dirty="0">
                <a:solidFill>
                  <a:srgbClr val="00B050"/>
                </a:solidFill>
              </a:rPr>
              <a:t>	</a:t>
            </a:r>
            <a:br>
              <a:rPr lang="en-GB" dirty="0">
                <a:solidFill>
                  <a:srgbClr val="00B050"/>
                </a:solidFill>
              </a:rPr>
            </a:br>
            <a:r>
              <a:rPr lang="en-GB" dirty="0">
                <a:solidFill>
                  <a:srgbClr val="00B050"/>
                </a:solidFill>
              </a:rPr>
              <a:t>	@</a:t>
            </a:r>
            <a:r>
              <a:rPr lang="en-GB" dirty="0" err="1">
                <a:solidFill>
                  <a:srgbClr val="00B050"/>
                </a:solidFill>
              </a:rPr>
              <a:t>jODQC</a:t>
            </a:r>
            <a:r>
              <a:rPr lang="en-GB" dirty="0">
                <a:solidFill>
                  <a:srgbClr val="00B050"/>
                </a:solidFill>
              </a:rPr>
              <a:t> @ Gresham college </a:t>
            </a:r>
            <a:endParaRPr dirty="0"/>
          </a:p>
        </p:txBody>
      </p:sp>
      <p:sp>
        <p:nvSpPr>
          <p:cNvPr id="172" name="Shape 172"/>
          <p:cNvSpPr>
            <a:spLocks noGrp="1"/>
          </p:cNvSpPr>
          <p:nvPr>
            <p:ph type="sldNum" sz="quarter" idx="4294967295"/>
          </p:nvPr>
        </p:nvSpPr>
        <p:spPr>
          <a:xfrm>
            <a:off x="12317523" y="431800"/>
            <a:ext cx="283816"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body" idx="1"/>
          </p:nvPr>
        </p:nvSpPr>
        <p:spPr>
          <a:xfrm>
            <a:off x="309712" y="2702044"/>
            <a:ext cx="12262019" cy="6116681"/>
          </a:xfrm>
          <a:prstGeom prst="rect">
            <a:avLst/>
          </a:prstGeom>
          <a:solidFill>
            <a:schemeClr val="bg1"/>
          </a:solidFill>
        </p:spPr>
        <p:txBody>
          <a:bodyPr anchor="t">
            <a:noAutofit/>
          </a:bodyPr>
          <a:lstStyle/>
          <a:p>
            <a:r>
              <a:rPr lang="en-GB" sz="2800" cap="none" dirty="0" smtClean="0">
                <a:latin typeface="+mn-lt"/>
              </a:rPr>
              <a:t>The </a:t>
            </a:r>
            <a:r>
              <a:rPr lang="en-GB" sz="2800" cap="none" dirty="0" smtClean="0">
                <a:solidFill>
                  <a:schemeClr val="accent5"/>
                </a:solidFill>
                <a:latin typeface="+mn-lt"/>
              </a:rPr>
              <a:t>overarching principle </a:t>
            </a:r>
            <a:r>
              <a:rPr lang="en-GB" sz="2800" cap="none" dirty="0" smtClean="0">
                <a:latin typeface="+mn-lt"/>
              </a:rPr>
              <a:t>Hale LJ, in </a:t>
            </a:r>
            <a:r>
              <a:rPr lang="en-GB" sz="2000" i="1" u="sng" cap="none" dirty="0">
                <a:latin typeface="+mn-lt"/>
              </a:rPr>
              <a:t>R</a:t>
            </a:r>
            <a:r>
              <a:rPr lang="en-GB" sz="2000" i="1" u="sng" cap="none" dirty="0" smtClean="0">
                <a:latin typeface="+mn-lt"/>
              </a:rPr>
              <a:t>e C and B </a:t>
            </a:r>
            <a:r>
              <a:rPr lang="en-GB" sz="2000" cap="none" dirty="0" smtClean="0">
                <a:latin typeface="+mn-lt"/>
              </a:rPr>
              <a:t>para 34: </a:t>
            </a:r>
          </a:p>
          <a:p>
            <a:endParaRPr lang="en-GB" cap="none" dirty="0" smtClean="0">
              <a:latin typeface="+mn-lt"/>
            </a:endParaRPr>
          </a:p>
          <a:p>
            <a:r>
              <a:rPr lang="en-GB" sz="2800" i="1" cap="none" dirty="0" smtClean="0">
                <a:latin typeface="+mn-lt"/>
              </a:rPr>
              <a:t>"intervention in the family may be appropriate, but </a:t>
            </a:r>
            <a:r>
              <a:rPr lang="en-GB" sz="2800" i="1" cap="none" dirty="0" smtClean="0">
                <a:solidFill>
                  <a:schemeClr val="bg2">
                    <a:lumMod val="60000"/>
                    <a:lumOff val="40000"/>
                  </a:schemeClr>
                </a:solidFill>
                <a:latin typeface="+mn-lt"/>
              </a:rPr>
              <a:t>the aim should be to reunite the family when the circumstances enable that, </a:t>
            </a:r>
            <a:r>
              <a:rPr lang="en-GB" sz="2800" i="1" cap="none" dirty="0" smtClean="0">
                <a:latin typeface="+mn-lt"/>
              </a:rPr>
              <a:t>and the effort should be devoted towards that end. </a:t>
            </a:r>
            <a:r>
              <a:rPr lang="en-GB" sz="2800" i="1" cap="none" dirty="0" smtClean="0">
                <a:solidFill>
                  <a:srgbClr val="FFC000"/>
                </a:solidFill>
                <a:latin typeface="+mn-lt"/>
              </a:rPr>
              <a:t>Cutting off all contact and the relationship between the child or children and their family is only justified by the overriding necessity of the interests of the child.“</a:t>
            </a:r>
          </a:p>
          <a:p>
            <a:endParaRPr lang="en-GB" sz="2800" cap="none" dirty="0" smtClean="0">
              <a:solidFill>
                <a:schemeClr val="tx2">
                  <a:lumMod val="75000"/>
                </a:schemeClr>
              </a:solidFill>
              <a:latin typeface="+mn-lt"/>
            </a:endParaRPr>
          </a:p>
          <a:p>
            <a:r>
              <a:rPr lang="en-GB" sz="2800" cap="none" dirty="0" smtClean="0">
                <a:latin typeface="+mn-lt"/>
              </a:rPr>
              <a:t> </a:t>
            </a:r>
          </a:p>
          <a:p>
            <a:r>
              <a:rPr lang="en-GB" sz="2000" u="sng" cap="none" dirty="0" smtClean="0">
                <a:latin typeface="+mn-lt"/>
              </a:rPr>
              <a:t>VC</a:t>
            </a:r>
            <a:r>
              <a:rPr lang="en-GB" sz="2000" i="1" u="sng" cap="none" dirty="0" smtClean="0">
                <a:latin typeface="+mn-lt"/>
              </a:rPr>
              <a:t> v United Kingdom p</a:t>
            </a:r>
            <a:r>
              <a:rPr lang="en-GB" sz="2000" u="sng" cap="none" dirty="0" smtClean="0">
                <a:latin typeface="+mn-lt"/>
              </a:rPr>
              <a:t>ara 134:</a:t>
            </a:r>
          </a:p>
          <a:p>
            <a:endParaRPr lang="en-GB" u="sng" cap="none" dirty="0" smtClean="0">
              <a:latin typeface="+mn-lt"/>
            </a:endParaRPr>
          </a:p>
          <a:p>
            <a:r>
              <a:rPr lang="en-GB" sz="2800" i="1" cap="none" dirty="0" smtClean="0">
                <a:latin typeface="+mn-lt"/>
              </a:rPr>
              <a:t>"</a:t>
            </a:r>
            <a:r>
              <a:rPr lang="en-GB" sz="2800" i="1" cap="none" dirty="0" smtClean="0">
                <a:solidFill>
                  <a:schemeClr val="accent5"/>
                </a:solidFill>
                <a:latin typeface="+mn-lt"/>
              </a:rPr>
              <a:t>Family ties may only be severed in very exceptional circumstances </a:t>
            </a:r>
            <a:r>
              <a:rPr lang="en-GB" sz="2800" i="1" cap="none" dirty="0" smtClean="0">
                <a:latin typeface="+mn-lt"/>
              </a:rPr>
              <a:t>and … everything must be done to preserve personal relations and, where appropriate, to 'rebuild' the family. </a:t>
            </a:r>
            <a:r>
              <a:rPr lang="en-GB" sz="2800" i="1" cap="none" dirty="0" smtClean="0">
                <a:solidFill>
                  <a:srgbClr val="FFC000"/>
                </a:solidFill>
                <a:latin typeface="+mn-lt"/>
              </a:rPr>
              <a:t>It is not enough to show that a child could be placed in a more beneficial environment for his upbringing</a:t>
            </a:r>
            <a:r>
              <a:rPr lang="en-GB" sz="2800" i="1" cap="none" dirty="0" smtClean="0">
                <a:latin typeface="+mn-lt"/>
              </a:rPr>
              <a:t>."</a:t>
            </a:r>
            <a:endParaRPr lang="en-GB" sz="2800" cap="none" dirty="0">
              <a:latin typeface="+mn-lt"/>
            </a:endParaRPr>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
        <p:nvSpPr>
          <p:cNvPr id="2" name="Rectangle 1"/>
          <p:cNvSpPr/>
          <p:nvPr/>
        </p:nvSpPr>
        <p:spPr>
          <a:xfrm>
            <a:off x="309712" y="1132384"/>
            <a:ext cx="10657184" cy="1569660"/>
          </a:xfrm>
          <a:prstGeom prst="rect">
            <a:avLst/>
          </a:prstGeom>
          <a:solidFill>
            <a:schemeClr val="bg1"/>
          </a:solidFill>
        </p:spPr>
        <p:txBody>
          <a:bodyPr wrap="square">
            <a:spAutoFit/>
          </a:bodyPr>
          <a:lstStyle/>
          <a:p>
            <a:r>
              <a:rPr lang="en-GB" sz="4800" dirty="0" smtClean="0">
                <a:solidFill>
                  <a:schemeClr val="bg2">
                    <a:lumMod val="40000"/>
                    <a:lumOff val="60000"/>
                  </a:schemeClr>
                </a:solidFill>
              </a:rPr>
              <a:t>THE LEAST INTERVENTIONIST APPROACH</a:t>
            </a:r>
            <a:endParaRPr lang="en-GB" sz="4800" dirty="0">
              <a:solidFill>
                <a:schemeClr val="bg2">
                  <a:lumMod val="40000"/>
                  <a:lumOff val="60000"/>
                </a:schemeClr>
              </a:solidFill>
            </a:endParaRPr>
          </a:p>
        </p:txBody>
      </p:sp>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191" name="Shape 191"/>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
        <p:nvSpPr>
          <p:cNvPr id="192" name="Shape 192"/>
          <p:cNvSpPr>
            <a:spLocks noGrp="1"/>
          </p:cNvSpPr>
          <p:nvPr>
            <p:ph type="body" idx="1"/>
          </p:nvPr>
        </p:nvSpPr>
        <p:spPr>
          <a:xfrm>
            <a:off x="406400" y="1996480"/>
            <a:ext cx="12123957" cy="7476073"/>
          </a:xfrm>
          <a:prstGeom prst="rect">
            <a:avLst/>
          </a:prstGeom>
        </p:spPr>
        <p:txBody>
          <a:bodyPr anchor="t">
            <a:normAutofit/>
          </a:bodyPr>
          <a:lstStyle/>
          <a:p>
            <a:r>
              <a:rPr lang="en-GB" sz="3200" cap="none" dirty="0" smtClean="0">
                <a:latin typeface="+mn-lt"/>
              </a:rPr>
              <a:t>The United Kingdom is unusual in Europe in permitting the total severance of family ties without parental consent. </a:t>
            </a:r>
          </a:p>
          <a:p>
            <a:endParaRPr lang="en-GB" sz="3200" u="sng" cap="none" dirty="0" smtClean="0">
              <a:latin typeface="+mn-lt"/>
            </a:endParaRPr>
          </a:p>
          <a:p>
            <a:r>
              <a:rPr lang="en-GB" sz="3200" cap="none" dirty="0" smtClean="0">
                <a:latin typeface="+mn-lt"/>
              </a:rPr>
              <a:t>A stringent and demanding test.</a:t>
            </a:r>
          </a:p>
          <a:p>
            <a:r>
              <a:rPr lang="en-GB" sz="3200" cap="none" dirty="0" smtClean="0">
                <a:latin typeface="+mn-lt"/>
              </a:rPr>
              <a:t> </a:t>
            </a:r>
          </a:p>
          <a:p>
            <a:r>
              <a:rPr lang="en-GB" sz="3200" cap="none" dirty="0" smtClean="0">
                <a:latin typeface="+mn-lt"/>
              </a:rPr>
              <a:t>Adoption should be ordered only when </a:t>
            </a:r>
            <a:r>
              <a:rPr lang="en-GB" sz="3200" cap="none" dirty="0" smtClean="0">
                <a:solidFill>
                  <a:srgbClr val="FFFF00"/>
                </a:solidFill>
                <a:latin typeface="+mn-lt"/>
              </a:rPr>
              <a:t>‘nothing else will do’ </a:t>
            </a:r>
            <a:r>
              <a:rPr lang="en-GB" sz="3200" cap="none" dirty="0" smtClean="0">
                <a:latin typeface="+mn-lt"/>
              </a:rPr>
              <a:t>and the consent of parent to it can only be dispensed with if the </a:t>
            </a:r>
            <a:r>
              <a:rPr lang="en-GB" sz="3200" cap="none" dirty="0" smtClean="0">
                <a:solidFill>
                  <a:srgbClr val="FFFF00"/>
                </a:solidFill>
                <a:latin typeface="+mn-lt"/>
              </a:rPr>
              <a:t>welfare of the child "requires" this</a:t>
            </a:r>
            <a:r>
              <a:rPr lang="en-GB" sz="3200" cap="none" dirty="0" smtClean="0">
                <a:latin typeface="+mn-lt"/>
              </a:rPr>
              <a:t>. </a:t>
            </a:r>
          </a:p>
          <a:p>
            <a:endParaRPr lang="en-GB" sz="3200" cap="none" dirty="0">
              <a:latin typeface="+mn-lt"/>
            </a:endParaRPr>
          </a:p>
          <a:p>
            <a:r>
              <a:rPr lang="en-GB" sz="3200" cap="none" dirty="0" smtClean="0">
                <a:latin typeface="+mn-lt"/>
              </a:rPr>
              <a:t>"Require" here has the </a:t>
            </a:r>
            <a:r>
              <a:rPr lang="en-GB" sz="3200" cap="none" dirty="0">
                <a:latin typeface="+mn-lt"/>
              </a:rPr>
              <a:t>S</a:t>
            </a:r>
            <a:r>
              <a:rPr lang="en-GB" sz="3200" cap="none" dirty="0" smtClean="0">
                <a:latin typeface="+mn-lt"/>
              </a:rPr>
              <a:t>trasbourg meaning of necessary, </a:t>
            </a:r>
          </a:p>
          <a:p>
            <a:r>
              <a:rPr lang="en-GB" sz="3200" cap="none" dirty="0" smtClean="0">
                <a:latin typeface="+mn-lt"/>
              </a:rPr>
              <a:t>"</a:t>
            </a:r>
            <a:r>
              <a:rPr lang="en-GB" sz="3200" i="1" cap="none" dirty="0" smtClean="0">
                <a:latin typeface="+mn-lt"/>
              </a:rPr>
              <a:t>the connotation of the imperative, </a:t>
            </a:r>
            <a:r>
              <a:rPr lang="en-GB" sz="3200" i="1" cap="none" dirty="0" smtClean="0">
                <a:solidFill>
                  <a:srgbClr val="FFFF00"/>
                </a:solidFill>
                <a:latin typeface="+mn-lt"/>
              </a:rPr>
              <a:t>what is demanded rather than what is merely optional or reasonable or desirable</a:t>
            </a:r>
            <a:r>
              <a:rPr lang="en-GB" sz="3200" i="1" cap="none" dirty="0" smtClean="0">
                <a:latin typeface="+mn-lt"/>
              </a:rPr>
              <a:t>"</a:t>
            </a:r>
            <a:endParaRPr lang="en-GB" sz="3200" cap="none" dirty="0" smtClean="0">
              <a:latin typeface="+mn-l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6161" y="4676745"/>
            <a:ext cx="1792478" cy="400110"/>
          </a:xfrm>
          <a:prstGeom prst="rect">
            <a:avLst/>
          </a:prstGeom>
        </p:spPr>
        <p:txBody>
          <a:bodyPr wrap="none">
            <a:spAutoFit/>
          </a:bodyPr>
          <a:lstStyle/>
          <a:p>
            <a:r>
              <a:rPr lang="en-GB" dirty="0"/>
              <a:t>Crime v care </a:t>
            </a:r>
          </a:p>
        </p:txBody>
      </p:sp>
      <p:sp>
        <p:nvSpPr>
          <p:cNvPr id="4" name="Rectangle 3"/>
          <p:cNvSpPr/>
          <p:nvPr/>
        </p:nvSpPr>
        <p:spPr>
          <a:xfrm>
            <a:off x="1100241" y="76865"/>
            <a:ext cx="9011840" cy="400110"/>
          </a:xfrm>
          <a:prstGeom prst="rect">
            <a:avLst/>
          </a:prstGeom>
          <a:solidFill>
            <a:schemeClr val="tx1"/>
          </a:solidFill>
        </p:spPr>
        <p:txBody>
          <a:bodyPr wrap="square">
            <a:spAutoFit/>
          </a:bodyPr>
          <a:lstStyle/>
          <a:p>
            <a:endParaRPr lang="en-GB" dirty="0">
              <a:solidFill>
                <a:srgbClr val="00B0F0"/>
              </a:solidFill>
            </a:endParaRPr>
          </a:p>
        </p:txBody>
      </p:sp>
      <p:sp>
        <p:nvSpPr>
          <p:cNvPr id="5" name="Shape 184"/>
          <p:cNvSpPr txBox="1">
            <a:spLocks/>
          </p:cNvSpPr>
          <p:nvPr/>
        </p:nvSpPr>
        <p:spPr>
          <a:xfrm>
            <a:off x="1821880" y="1343043"/>
            <a:ext cx="10200456" cy="723900"/>
          </a:xfrm>
          <a:prstGeom prst="rect">
            <a:avLst/>
          </a:prstGeom>
        </p:spPr>
        <p:txBody>
          <a:bodyPr>
            <a:normAutofit/>
          </a:bodyPr>
          <a:lstStyle>
            <a:lvl1pPr marL="0" marR="0" indent="0" algn="l" defTabSz="448663" rtl="0" latinLnBrk="0">
              <a:lnSpc>
                <a:spcPct val="80000"/>
              </a:lnSpc>
              <a:spcBef>
                <a:spcPts val="2100"/>
              </a:spcBef>
              <a:spcAft>
                <a:spcPts val="0"/>
              </a:spcAft>
              <a:buClrTx/>
              <a:buSzTx/>
              <a:buFontTx/>
              <a:buNone/>
              <a:tabLst/>
              <a:defRPr sz="41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a:lstStyle>
          <a:p>
            <a:pPr hangingPunct="1"/>
            <a:r>
              <a:rPr lang="en-GB" dirty="0" smtClean="0"/>
              <a:t>“Nothing else will do”</a:t>
            </a:r>
            <a:endParaRPr lang="en-GB" dirty="0"/>
          </a:p>
        </p:txBody>
      </p:sp>
      <p:sp>
        <p:nvSpPr>
          <p:cNvPr id="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
        <p:nvSpPr>
          <p:cNvPr id="8" name="TextBox 7"/>
          <p:cNvSpPr txBox="1"/>
          <p:nvPr/>
        </p:nvSpPr>
        <p:spPr>
          <a:xfrm>
            <a:off x="398016" y="1498541"/>
            <a:ext cx="11809312" cy="82894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i="1" u="sng" dirty="0">
                <a:solidFill>
                  <a:schemeClr val="tx2"/>
                </a:solidFill>
              </a:rPr>
              <a:t>Re B (A Child) [2013] UKSC </a:t>
            </a:r>
            <a:r>
              <a:rPr lang="en-GB" i="1" u="sng" dirty="0" smtClean="0">
                <a:solidFill>
                  <a:schemeClr val="tx2"/>
                </a:solidFill>
              </a:rPr>
              <a:t>22:</a:t>
            </a:r>
          </a:p>
          <a:p>
            <a:pPr marL="342900" indent="-342900">
              <a:buFont typeface="Arial" panose="020B0604020202020204" pitchFamily="34" charset="0"/>
              <a:buChar char="•"/>
            </a:pPr>
            <a:r>
              <a:rPr lang="en-GB" sz="2800" dirty="0" smtClean="0">
                <a:solidFill>
                  <a:srgbClr val="92D050"/>
                </a:solidFill>
              </a:rPr>
              <a:t>The </a:t>
            </a:r>
            <a:r>
              <a:rPr lang="en-GB" sz="2800" dirty="0">
                <a:solidFill>
                  <a:srgbClr val="92D050"/>
                </a:solidFill>
              </a:rPr>
              <a:t>courts paramount consideration </a:t>
            </a:r>
            <a:r>
              <a:rPr lang="en-GB" sz="2800" dirty="0" smtClean="0">
                <a:solidFill>
                  <a:srgbClr val="92D050"/>
                </a:solidFill>
              </a:rPr>
              <a:t>is the </a:t>
            </a:r>
            <a:r>
              <a:rPr lang="en-GB" sz="2800" dirty="0">
                <a:solidFill>
                  <a:srgbClr val="92D050"/>
                </a:solidFill>
              </a:rPr>
              <a:t>child’s welfare ‘throughout his life. </a:t>
            </a:r>
            <a:endParaRPr lang="en-GB" sz="2800" dirty="0" smtClean="0">
              <a:solidFill>
                <a:srgbClr val="92D050"/>
              </a:solidFill>
            </a:endParaRPr>
          </a:p>
          <a:p>
            <a:pPr marL="342900" indent="-342900">
              <a:buFont typeface="Arial" panose="020B0604020202020204" pitchFamily="34" charset="0"/>
              <a:buChar char="•"/>
            </a:pPr>
            <a:r>
              <a:rPr lang="en-GB" sz="2800" dirty="0" smtClean="0">
                <a:solidFill>
                  <a:srgbClr val="92D050"/>
                </a:solidFill>
              </a:rPr>
              <a:t>Wherever </a:t>
            </a:r>
            <a:r>
              <a:rPr lang="en-GB" sz="2800" dirty="0">
                <a:solidFill>
                  <a:srgbClr val="92D050"/>
                </a:solidFill>
              </a:rPr>
              <a:t>possible, consistent with their welfare needs, children deserve an upbringing within their natural families But the child’s welfare remains the paramount consideration and the relationship between parent and child </a:t>
            </a:r>
            <a:r>
              <a:rPr lang="en-GB" sz="2800" u="sng" dirty="0">
                <a:solidFill>
                  <a:srgbClr val="92D050"/>
                </a:solidFill>
              </a:rPr>
              <a:t>is one factor</a:t>
            </a:r>
            <a:r>
              <a:rPr lang="en-GB" sz="2800" dirty="0">
                <a:solidFill>
                  <a:srgbClr val="92D050"/>
                </a:solidFill>
              </a:rPr>
              <a:t> to be taken into consideration </a:t>
            </a:r>
            <a:r>
              <a:rPr lang="en-GB" sz="2800" dirty="0" smtClean="0">
                <a:solidFill>
                  <a:srgbClr val="92D050"/>
                </a:solidFill>
              </a:rPr>
              <a:t>.</a:t>
            </a:r>
          </a:p>
          <a:p>
            <a:pPr marL="342900" indent="-342900">
              <a:buFont typeface="Arial" panose="020B0604020202020204" pitchFamily="34" charset="0"/>
              <a:buChar char="•"/>
            </a:pPr>
            <a:r>
              <a:rPr lang="en-GB" sz="2800" dirty="0" smtClean="0">
                <a:solidFill>
                  <a:srgbClr val="92D050"/>
                </a:solidFill>
              </a:rPr>
              <a:t>The </a:t>
            </a:r>
            <a:r>
              <a:rPr lang="en-GB" sz="2800" dirty="0">
                <a:solidFill>
                  <a:srgbClr val="92D050"/>
                </a:solidFill>
              </a:rPr>
              <a:t>court "must" consider all </a:t>
            </a:r>
            <a:r>
              <a:rPr lang="en-GB" sz="2800" dirty="0" smtClean="0">
                <a:solidFill>
                  <a:srgbClr val="92D050"/>
                </a:solidFill>
              </a:rPr>
              <a:t>realistic options </a:t>
            </a:r>
            <a:r>
              <a:rPr lang="en-GB" sz="2800" dirty="0">
                <a:solidFill>
                  <a:srgbClr val="92D050"/>
                </a:solidFill>
              </a:rPr>
              <a:t>before coming to a decision. It is "necessary to explore and attempt alternative solutions". </a:t>
            </a:r>
            <a:endParaRPr lang="en-GB" sz="2800" dirty="0" smtClean="0">
              <a:solidFill>
                <a:srgbClr val="92D050"/>
              </a:solidFill>
            </a:endParaRPr>
          </a:p>
          <a:p>
            <a:pPr marL="342900" indent="-342900">
              <a:buFont typeface="Arial" panose="020B0604020202020204" pitchFamily="34" charset="0"/>
              <a:buChar char="•"/>
            </a:pPr>
            <a:r>
              <a:rPr lang="en-GB" sz="2800" dirty="0" smtClean="0">
                <a:solidFill>
                  <a:srgbClr val="92D050"/>
                </a:solidFill>
              </a:rPr>
              <a:t>The </a:t>
            </a:r>
            <a:r>
              <a:rPr lang="en-GB" sz="2800" dirty="0">
                <a:solidFill>
                  <a:srgbClr val="92D050"/>
                </a:solidFill>
              </a:rPr>
              <a:t>court's assessment of the parents' ability to discharge their responsibilities towards the child must take into account the assistance and support which the authorities would offer </a:t>
            </a:r>
          </a:p>
          <a:p>
            <a:pPr marL="342900" indent="-342900">
              <a:buFont typeface="Arial" panose="020B0604020202020204" pitchFamily="34" charset="0"/>
              <a:buChar char="•"/>
            </a:pPr>
            <a:endParaRPr lang="en-GB" sz="2800" dirty="0">
              <a:solidFill>
                <a:srgbClr val="92D050"/>
              </a:solidFill>
            </a:endParaRPr>
          </a:p>
        </p:txBody>
      </p:sp>
    </p:spTree>
    <p:extLst>
      <p:ext uri="{BB962C8B-B14F-4D97-AF65-F5344CB8AC3E}">
        <p14:creationId xmlns:p14="http://schemas.microsoft.com/office/powerpoint/2010/main" val="359059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9752" y="1420416"/>
            <a:ext cx="11593288" cy="4647426"/>
          </a:xfrm>
          <a:prstGeom prst="rect">
            <a:avLst/>
          </a:prstGeom>
          <a:solidFill>
            <a:schemeClr val="bg1"/>
          </a:solidFill>
        </p:spPr>
        <p:txBody>
          <a:bodyPr wrap="square">
            <a:spAutoFit/>
          </a:bodyPr>
          <a:lstStyle/>
          <a:p>
            <a:r>
              <a:rPr lang="en-GB" sz="2400" i="1" dirty="0" smtClean="0">
                <a:solidFill>
                  <a:schemeClr val="tx2"/>
                </a:solidFill>
              </a:rPr>
              <a:t>‘</a:t>
            </a:r>
            <a:r>
              <a:rPr lang="en-GB" sz="3200" i="1" dirty="0" smtClean="0">
                <a:solidFill>
                  <a:srgbClr val="FF0000"/>
                </a:solidFill>
              </a:rPr>
              <a:t>The </a:t>
            </a:r>
            <a:r>
              <a:rPr lang="en-GB" sz="3200" i="1" dirty="0">
                <a:solidFill>
                  <a:srgbClr val="FF0000"/>
                </a:solidFill>
              </a:rPr>
              <a:t>local authority cannot press for a more drastic form of order, least of all press for adoption, because it is unable or unwilling to support a less interventionist form of order</a:t>
            </a:r>
            <a:r>
              <a:rPr lang="en-GB" sz="3200" i="1" dirty="0">
                <a:solidFill>
                  <a:schemeClr val="tx2"/>
                </a:solidFill>
              </a:rPr>
              <a:t>. </a:t>
            </a:r>
            <a:endParaRPr lang="en-GB" sz="3200" i="1" dirty="0" smtClean="0">
              <a:solidFill>
                <a:schemeClr val="tx2"/>
              </a:solidFill>
            </a:endParaRPr>
          </a:p>
          <a:p>
            <a:r>
              <a:rPr lang="en-GB" sz="3200" i="1" dirty="0" smtClean="0">
                <a:solidFill>
                  <a:schemeClr val="tx2"/>
                </a:solidFill>
              </a:rPr>
              <a:t>Judges </a:t>
            </a:r>
            <a:r>
              <a:rPr lang="en-GB" sz="3200" i="1" dirty="0">
                <a:solidFill>
                  <a:schemeClr val="tx2"/>
                </a:solidFill>
              </a:rPr>
              <a:t>must be alert to the point and must be rigorous in exploring and probing local authority thinking in cases where there is any reason to suspect that resource issues may be affecting the local authority's thinking. </a:t>
            </a:r>
            <a:endParaRPr lang="en-GB" sz="3200" dirty="0">
              <a:solidFill>
                <a:schemeClr val="tx2"/>
              </a:solidFill>
            </a:endParaRPr>
          </a:p>
          <a:p>
            <a:endParaRPr lang="en-GB" sz="3200" dirty="0">
              <a:solidFill>
                <a:schemeClr val="bg2">
                  <a:lumMod val="60000"/>
                  <a:lumOff val="40000"/>
                </a:schemeClr>
              </a:solidFill>
            </a:endParaRPr>
          </a:p>
        </p:txBody>
      </p:sp>
      <p:sp>
        <p:nvSpPr>
          <p:cNvPr id="4"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62" r="15476"/>
          <a:stretch/>
        </p:blipFill>
        <p:spPr>
          <a:xfrm>
            <a:off x="4054128" y="5812904"/>
            <a:ext cx="4824536" cy="3629203"/>
          </a:xfrm>
          <a:prstGeom prst="rect">
            <a:avLst/>
          </a:prstGeom>
        </p:spPr>
      </p:pic>
    </p:spTree>
    <p:extLst>
      <p:ext uri="{BB962C8B-B14F-4D97-AF65-F5344CB8AC3E}">
        <p14:creationId xmlns:p14="http://schemas.microsoft.com/office/powerpoint/2010/main" val="32111188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9752" y="2089964"/>
            <a:ext cx="11017224" cy="7294305"/>
          </a:xfrm>
          <a:prstGeom prst="rect">
            <a:avLst/>
          </a:prstGeom>
          <a:solidFill>
            <a:schemeClr val="bg1"/>
          </a:solidFill>
        </p:spPr>
        <p:txBody>
          <a:bodyPr wrap="square">
            <a:spAutoFit/>
          </a:bodyPr>
          <a:lstStyle/>
          <a:p>
            <a:r>
              <a:rPr lang="en-GB" sz="3200" dirty="0">
                <a:solidFill>
                  <a:schemeClr val="tx2"/>
                </a:solidFill>
              </a:rPr>
              <a:t>T</a:t>
            </a:r>
            <a:r>
              <a:rPr lang="en-GB" sz="3200" dirty="0" smtClean="0">
                <a:solidFill>
                  <a:schemeClr val="tx2"/>
                </a:solidFill>
              </a:rPr>
              <a:t>he </a:t>
            </a:r>
            <a:r>
              <a:rPr lang="en-GB" sz="3200" dirty="0">
                <a:solidFill>
                  <a:schemeClr val="tx2"/>
                </a:solidFill>
              </a:rPr>
              <a:t>State owes parents duties under the Human Rights </a:t>
            </a:r>
            <a:r>
              <a:rPr lang="en-GB" sz="3200" dirty="0" smtClean="0">
                <a:solidFill>
                  <a:schemeClr val="tx2"/>
                </a:solidFill>
              </a:rPr>
              <a:t>Act:</a:t>
            </a:r>
          </a:p>
          <a:p>
            <a:pPr marL="457200" indent="-457200">
              <a:buFont typeface="Arial" panose="020B0604020202020204" pitchFamily="34" charset="0"/>
              <a:buChar char="•"/>
            </a:pPr>
            <a:r>
              <a:rPr lang="en-GB" sz="3200" dirty="0" smtClean="0">
                <a:solidFill>
                  <a:srgbClr val="FF0000"/>
                </a:solidFill>
              </a:rPr>
              <a:t>Article </a:t>
            </a:r>
            <a:r>
              <a:rPr lang="en-GB" sz="3200" dirty="0">
                <a:solidFill>
                  <a:srgbClr val="FF0000"/>
                </a:solidFill>
              </a:rPr>
              <a:t>6 </a:t>
            </a:r>
            <a:r>
              <a:rPr lang="en-GB" sz="3200" dirty="0">
                <a:solidFill>
                  <a:schemeClr val="tx2"/>
                </a:solidFill>
              </a:rPr>
              <a:t>rights to fair trial </a:t>
            </a:r>
            <a:r>
              <a:rPr lang="en-GB" sz="3200" dirty="0" smtClean="0">
                <a:solidFill>
                  <a:schemeClr val="tx2"/>
                </a:solidFill>
              </a:rPr>
              <a:t>not just in Court</a:t>
            </a:r>
            <a:r>
              <a:rPr lang="en-GB" sz="3200" dirty="0">
                <a:solidFill>
                  <a:schemeClr val="tx2"/>
                </a:solidFill>
              </a:rPr>
              <a:t>, but involves fairness in all </a:t>
            </a:r>
            <a:r>
              <a:rPr lang="en-GB" sz="3200" dirty="0" smtClean="0">
                <a:solidFill>
                  <a:schemeClr val="tx2"/>
                </a:solidFill>
              </a:rPr>
              <a:t>decisions. </a:t>
            </a:r>
          </a:p>
          <a:p>
            <a:pPr marL="457200" indent="-457200">
              <a:buFont typeface="Arial" panose="020B0604020202020204" pitchFamily="34" charset="0"/>
              <a:buChar char="•"/>
            </a:pPr>
            <a:r>
              <a:rPr lang="en-GB" sz="3200" dirty="0" smtClean="0">
                <a:solidFill>
                  <a:srgbClr val="FF0000"/>
                </a:solidFill>
              </a:rPr>
              <a:t>Article </a:t>
            </a:r>
            <a:r>
              <a:rPr lang="en-GB" sz="3200" dirty="0">
                <a:solidFill>
                  <a:srgbClr val="FF0000"/>
                </a:solidFill>
              </a:rPr>
              <a:t>8 </a:t>
            </a:r>
            <a:r>
              <a:rPr lang="en-GB" sz="3200" dirty="0">
                <a:solidFill>
                  <a:schemeClr val="tx2"/>
                </a:solidFill>
              </a:rPr>
              <a:t>interference </a:t>
            </a:r>
            <a:r>
              <a:rPr lang="en-GB" sz="3200" dirty="0" smtClean="0">
                <a:solidFill>
                  <a:schemeClr val="tx2"/>
                </a:solidFill>
              </a:rPr>
              <a:t>with rights </a:t>
            </a:r>
            <a:r>
              <a:rPr lang="en-GB" sz="3200" dirty="0">
                <a:solidFill>
                  <a:schemeClr val="tx2"/>
                </a:solidFill>
              </a:rPr>
              <a:t>to private and family life </a:t>
            </a:r>
            <a:r>
              <a:rPr lang="en-GB" sz="3200" dirty="0" smtClean="0">
                <a:solidFill>
                  <a:schemeClr val="tx2"/>
                </a:solidFill>
              </a:rPr>
              <a:t>can </a:t>
            </a:r>
            <a:r>
              <a:rPr lang="en-GB" sz="3200" dirty="0">
                <a:solidFill>
                  <a:schemeClr val="tx2"/>
                </a:solidFill>
              </a:rPr>
              <a:t>only be done where it is </a:t>
            </a:r>
            <a:r>
              <a:rPr lang="en-GB" sz="3200" dirty="0">
                <a:solidFill>
                  <a:srgbClr val="FF0000"/>
                </a:solidFill>
              </a:rPr>
              <a:t>PROPORTIONATE</a:t>
            </a:r>
            <a:r>
              <a:rPr lang="en-GB" sz="3200" dirty="0">
                <a:solidFill>
                  <a:schemeClr val="tx2"/>
                </a:solidFill>
              </a:rPr>
              <a:t> and </a:t>
            </a:r>
            <a:r>
              <a:rPr lang="en-GB" sz="3200" dirty="0">
                <a:solidFill>
                  <a:srgbClr val="FF0000"/>
                </a:solidFill>
              </a:rPr>
              <a:t>NECESSARY</a:t>
            </a:r>
            <a:r>
              <a:rPr lang="en-GB" sz="3200" dirty="0" smtClean="0">
                <a:solidFill>
                  <a:schemeClr val="tx2"/>
                </a:solidFill>
              </a:rPr>
              <a:t>.</a:t>
            </a:r>
          </a:p>
          <a:p>
            <a:pPr marL="457200" indent="-457200">
              <a:buFont typeface="Arial" panose="020B0604020202020204" pitchFamily="34" charset="0"/>
              <a:buChar char="•"/>
            </a:pPr>
            <a:r>
              <a:rPr lang="en-GB" sz="3200" dirty="0" smtClean="0">
                <a:solidFill>
                  <a:srgbClr val="FF0000"/>
                </a:solidFill>
              </a:rPr>
              <a:t>section 31 Children Act 1989 </a:t>
            </a:r>
            <a:r>
              <a:rPr lang="en-GB" sz="3200" dirty="0">
                <a:solidFill>
                  <a:srgbClr val="FFFF00"/>
                </a:solidFill>
              </a:rPr>
              <a:t> </a:t>
            </a:r>
            <a:r>
              <a:rPr lang="en-GB" sz="3200" dirty="0" smtClean="0">
                <a:solidFill>
                  <a:srgbClr val="FF0000"/>
                </a:solidFill>
              </a:rPr>
              <a:t>: threshold. </a:t>
            </a:r>
          </a:p>
          <a:p>
            <a:pPr marL="457200" indent="-457200">
              <a:buFont typeface="Arial" panose="020B0604020202020204" pitchFamily="34" charset="0"/>
              <a:buChar char="•"/>
            </a:pPr>
            <a:r>
              <a:rPr lang="en-GB" sz="3200" dirty="0" smtClean="0">
                <a:solidFill>
                  <a:srgbClr val="FF0000"/>
                </a:solidFill>
              </a:rPr>
              <a:t>significant harm? </a:t>
            </a:r>
          </a:p>
          <a:p>
            <a:pPr marL="457200" indent="-457200">
              <a:buFont typeface="Arial" panose="020B0604020202020204" pitchFamily="34" charset="0"/>
              <a:buChar char="•"/>
            </a:pPr>
            <a:r>
              <a:rPr lang="en-GB" sz="3200" dirty="0" smtClean="0">
                <a:solidFill>
                  <a:schemeClr val="tx2"/>
                </a:solidFill>
              </a:rPr>
              <a:t>Least interventionist order.</a:t>
            </a:r>
            <a:endParaRPr lang="en-GB" sz="3200" dirty="0">
              <a:solidFill>
                <a:schemeClr val="tx2"/>
              </a:solidFill>
            </a:endParaRPr>
          </a:p>
          <a:p>
            <a:endParaRPr lang="en-GB" sz="2800" dirty="0">
              <a:solidFill>
                <a:schemeClr val="accent2">
                  <a:lumMod val="60000"/>
                  <a:lumOff val="40000"/>
                </a:schemeClr>
              </a:solidFill>
            </a:endParaRPr>
          </a:p>
        </p:txBody>
      </p:sp>
      <p:sp>
        <p:nvSpPr>
          <p:cNvPr id="4" name="Shape 184"/>
          <p:cNvSpPr txBox="1">
            <a:spLocks/>
          </p:cNvSpPr>
          <p:nvPr/>
        </p:nvSpPr>
        <p:spPr>
          <a:xfrm>
            <a:off x="406400" y="1536700"/>
            <a:ext cx="12187118" cy="723900"/>
          </a:xfrm>
          <a:prstGeom prst="rect">
            <a:avLst/>
          </a:prstGeom>
        </p:spPr>
        <p:txBody>
          <a:bodyPr>
            <a:normAutofit fontScale="97500"/>
          </a:bodyPr>
          <a:lstStyle>
            <a:lvl1pPr marL="0" marR="0" indent="0" algn="l" defTabSz="448663" rtl="0" latinLnBrk="0">
              <a:lnSpc>
                <a:spcPct val="80000"/>
              </a:lnSpc>
              <a:spcBef>
                <a:spcPts val="2100"/>
              </a:spcBef>
              <a:spcAft>
                <a:spcPts val="0"/>
              </a:spcAft>
              <a:buClrTx/>
              <a:buSzTx/>
              <a:buFontTx/>
              <a:buNone/>
              <a:tabLst/>
              <a:defRPr sz="41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a:lstStyle>
          <a:p>
            <a:pPr hangingPunct="1"/>
            <a:r>
              <a:rPr lang="en-GB" dirty="0" smtClean="0"/>
              <a:t>Law and practice</a:t>
            </a:r>
            <a:endParaRPr lang="en-GB" dirty="0"/>
          </a:p>
        </p:txBody>
      </p:sp>
      <p:sp>
        <p:nvSpPr>
          <p:cNvPr id="5"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375635304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406399" y="1536700"/>
            <a:ext cx="12123957" cy="723900"/>
          </a:xfrm>
          <a:prstGeom prst="rect">
            <a:avLst/>
          </a:prstGeom>
        </p:spPr>
        <p:txBody>
          <a:bodyPr>
            <a:normAutofit fontScale="90000"/>
          </a:bodyPr>
          <a:lstStyle>
            <a:lvl1pPr defTabSz="448663">
              <a:spcBef>
                <a:spcPts val="2100"/>
              </a:spcBef>
              <a:defRPr sz="4100"/>
            </a:lvl1pPr>
          </a:lstStyle>
          <a:p>
            <a:r>
              <a:rPr lang="en-GB" dirty="0" smtClean="0"/>
              <a:t>Risk to child and “good enough” parenting</a:t>
            </a:r>
            <a:endParaRPr dirty="0"/>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
        <p:nvSpPr>
          <p:cNvPr id="2" name="Rectangle 1"/>
          <p:cNvSpPr/>
          <p:nvPr/>
        </p:nvSpPr>
        <p:spPr>
          <a:xfrm>
            <a:off x="885776" y="2356521"/>
            <a:ext cx="11423924" cy="6336704"/>
          </a:xfrm>
          <a:prstGeom prst="rect">
            <a:avLst/>
          </a:prstGeom>
          <a:solidFill>
            <a:schemeClr val="bg1"/>
          </a:solidFill>
        </p:spPr>
        <p:txBody>
          <a:bodyPr wrap="square">
            <a:spAutoFit/>
          </a:bodyPr>
          <a:lstStyle/>
          <a:p>
            <a:r>
              <a:rPr lang="en-GB" sz="3200" dirty="0" smtClean="0">
                <a:solidFill>
                  <a:schemeClr val="bg2">
                    <a:lumMod val="40000"/>
                    <a:lumOff val="60000"/>
                  </a:schemeClr>
                </a:solidFill>
              </a:rPr>
              <a:t>The Local Authority can apply to court for orders to protect a child at risk of harm when the parenting is not “good enough”:</a:t>
            </a:r>
          </a:p>
          <a:p>
            <a:pPr marL="457200" indent="-457200">
              <a:buFont typeface="Arial" panose="020B0604020202020204" pitchFamily="34" charset="0"/>
              <a:buChar char="•"/>
            </a:pPr>
            <a:r>
              <a:rPr lang="en-GB" sz="3200" dirty="0" smtClean="0">
                <a:solidFill>
                  <a:schemeClr val="bg2">
                    <a:lumMod val="40000"/>
                    <a:lumOff val="60000"/>
                  </a:schemeClr>
                </a:solidFill>
              </a:rPr>
              <a:t>Child Assessment Order</a:t>
            </a:r>
          </a:p>
          <a:p>
            <a:pPr marL="457200" indent="-457200">
              <a:buFont typeface="Arial" panose="020B0604020202020204" pitchFamily="34" charset="0"/>
              <a:buChar char="•"/>
            </a:pPr>
            <a:r>
              <a:rPr lang="en-GB" sz="3200" dirty="0" smtClean="0">
                <a:solidFill>
                  <a:schemeClr val="bg2">
                    <a:lumMod val="40000"/>
                    <a:lumOff val="60000"/>
                  </a:schemeClr>
                </a:solidFill>
              </a:rPr>
              <a:t>Supervision order</a:t>
            </a:r>
          </a:p>
          <a:p>
            <a:pPr marL="457200" indent="-457200">
              <a:buFont typeface="Arial" panose="020B0604020202020204" pitchFamily="34" charset="0"/>
              <a:buChar char="•"/>
            </a:pPr>
            <a:r>
              <a:rPr lang="en-GB" sz="3200" dirty="0" smtClean="0">
                <a:solidFill>
                  <a:schemeClr val="bg2">
                    <a:lumMod val="40000"/>
                    <a:lumOff val="60000"/>
                  </a:schemeClr>
                </a:solidFill>
              </a:rPr>
              <a:t>Care order</a:t>
            </a:r>
          </a:p>
          <a:p>
            <a:pPr marL="457200" indent="-457200">
              <a:buFont typeface="Arial" panose="020B0604020202020204" pitchFamily="34" charset="0"/>
              <a:buChar char="•"/>
            </a:pPr>
            <a:r>
              <a:rPr lang="en-GB" sz="3200" dirty="0" smtClean="0">
                <a:solidFill>
                  <a:schemeClr val="bg2">
                    <a:lumMod val="40000"/>
                    <a:lumOff val="60000"/>
                  </a:schemeClr>
                </a:solidFill>
              </a:rPr>
              <a:t>Adoption order </a:t>
            </a:r>
          </a:p>
          <a:p>
            <a:endParaRPr lang="en-GB" sz="3200" dirty="0">
              <a:solidFill>
                <a:schemeClr val="bg2">
                  <a:lumMod val="40000"/>
                  <a:lumOff val="60000"/>
                </a:schemeClr>
              </a:solidFill>
            </a:endParaRPr>
          </a:p>
          <a:p>
            <a:r>
              <a:rPr lang="en-GB" sz="3200" dirty="0" smtClean="0">
                <a:solidFill>
                  <a:schemeClr val="bg2">
                    <a:lumMod val="40000"/>
                    <a:lumOff val="60000"/>
                  </a:schemeClr>
                </a:solidFill>
              </a:rPr>
              <a:t> </a:t>
            </a:r>
            <a:endParaRPr lang="en-GB" sz="3200" dirty="0">
              <a:solidFill>
                <a:schemeClr val="bg2">
                  <a:lumMod val="40000"/>
                  <a:lumOff val="60000"/>
                </a:schemeClr>
              </a:solidFill>
            </a:endParaRPr>
          </a:p>
        </p:txBody>
      </p:sp>
      <p:pic>
        <p:nvPicPr>
          <p:cNvPr id="7" name="Picture 6"/>
          <p:cNvPicPr/>
          <p:nvPr/>
        </p:nvPicPr>
        <p:blipFill rotWithShape="1">
          <a:blip r:embed="rId2"/>
          <a:srcRect l="36893" t="9750" r="38345" b="52433"/>
          <a:stretch/>
        </p:blipFill>
        <p:spPr bwMode="auto">
          <a:xfrm>
            <a:off x="7438504" y="4012704"/>
            <a:ext cx="4371553"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406400" y="1536700"/>
            <a:ext cx="12187118" cy="723900"/>
          </a:xfrm>
          <a:prstGeom prst="rect">
            <a:avLst/>
          </a:prstGeom>
        </p:spPr>
        <p:txBody>
          <a:bodyPr>
            <a:normAutofit fontScale="90000"/>
          </a:bodyPr>
          <a:lstStyle>
            <a:lvl1pPr defTabSz="448663">
              <a:spcBef>
                <a:spcPts val="2100"/>
              </a:spcBef>
              <a:defRPr sz="4100"/>
            </a:lvl1pPr>
          </a:lstStyle>
          <a:p>
            <a:r>
              <a:rPr lang="en-GB" u="sng" dirty="0"/>
              <a:t>The </a:t>
            </a:r>
            <a:r>
              <a:rPr lang="en-GB" u="sng" dirty="0" smtClean="0"/>
              <a:t>State’s </a:t>
            </a:r>
            <a:r>
              <a:rPr lang="en-GB" u="sng" dirty="0"/>
              <a:t>Duty to Support a Child in Need </a:t>
            </a:r>
            <a:r>
              <a:rPr lang="en-GB" dirty="0"/>
              <a:t/>
            </a:r>
            <a:br>
              <a:rPr lang="en-GB" dirty="0"/>
            </a:br>
            <a:endParaRPr dirty="0"/>
          </a:p>
        </p:txBody>
      </p:sp>
      <p:sp>
        <p:nvSpPr>
          <p:cNvPr id="185" name="Shape 185"/>
          <p:cNvSpPr>
            <a:spLocks noGrp="1"/>
          </p:cNvSpPr>
          <p:nvPr>
            <p:ph type="body" idx="1"/>
          </p:nvPr>
        </p:nvSpPr>
        <p:spPr>
          <a:xfrm>
            <a:off x="597744" y="2656082"/>
            <a:ext cx="6378078" cy="6037142"/>
          </a:xfrm>
          <a:prstGeom prst="rect">
            <a:avLst/>
          </a:prstGeom>
        </p:spPr>
        <p:txBody>
          <a:bodyPr anchor="t"/>
          <a:lstStyle/>
          <a:p>
            <a:r>
              <a:rPr lang="en-GB" sz="4800" cap="none" dirty="0">
                <a:solidFill>
                  <a:schemeClr val="accent4"/>
                </a:solidFill>
                <a:latin typeface="Avenir Next"/>
              </a:rPr>
              <a:t>S</a:t>
            </a:r>
            <a:r>
              <a:rPr lang="en-GB" sz="4800" cap="none" dirty="0" smtClean="0">
                <a:solidFill>
                  <a:schemeClr val="accent4"/>
                </a:solidFill>
                <a:latin typeface="Avenir Next"/>
              </a:rPr>
              <a:t>ection 17 of the Children Act 1989</a:t>
            </a:r>
          </a:p>
          <a:p>
            <a:r>
              <a:rPr lang="en-GB" cap="none" dirty="0" smtClean="0">
                <a:latin typeface="Avenir Next"/>
              </a:rPr>
              <a:t> </a:t>
            </a:r>
          </a:p>
          <a:p>
            <a:r>
              <a:rPr lang="en-GB" cap="none" dirty="0" smtClean="0">
                <a:latin typeface="Avenir Next"/>
              </a:rPr>
              <a:t>The DUTY to promote the upbringing of such children by their families, by providing a range and level of services appropriate to those children's needs.</a:t>
            </a:r>
          </a:p>
          <a:p>
            <a:endParaRPr lang="en-GB" cap="none" dirty="0" smtClean="0">
              <a:latin typeface="Avenir Next"/>
            </a:endParaRPr>
          </a:p>
          <a:p>
            <a:endParaRPr lang="en-GB" cap="none" dirty="0" smtClean="0">
              <a:latin typeface="Avenir Next"/>
            </a:endParaRPr>
          </a:p>
          <a:p>
            <a:r>
              <a:rPr lang="en-GB" cap="none" dirty="0" err="1" smtClean="0">
                <a:latin typeface="Avenir Next"/>
              </a:rPr>
              <a:t>Mis</a:t>
            </a:r>
            <a:r>
              <a:rPr lang="en-GB" cap="none" dirty="0" smtClean="0">
                <a:latin typeface="Avenir Next"/>
              </a:rPr>
              <a:t>-match: </a:t>
            </a:r>
          </a:p>
          <a:p>
            <a:pPr marL="342900" indent="-342900">
              <a:buFont typeface="Arial" panose="020B0604020202020204" pitchFamily="34" charset="0"/>
              <a:buChar char="•"/>
            </a:pPr>
            <a:r>
              <a:rPr lang="en-GB" cap="none" dirty="0" smtClean="0">
                <a:latin typeface="Avenir Next"/>
              </a:rPr>
              <a:t>The state’s ability (and willingness) to provide support to a family </a:t>
            </a:r>
          </a:p>
          <a:p>
            <a:endParaRPr lang="en-GB" cap="none" dirty="0" smtClean="0">
              <a:latin typeface="Avenir Next"/>
            </a:endParaRPr>
          </a:p>
          <a:p>
            <a:r>
              <a:rPr lang="en-GB" cap="none" dirty="0">
                <a:latin typeface="Avenir Next"/>
              </a:rPr>
              <a:t>a</a:t>
            </a:r>
            <a:r>
              <a:rPr lang="en-GB" cap="none" dirty="0" smtClean="0">
                <a:latin typeface="Avenir Next"/>
              </a:rPr>
              <a:t>nd </a:t>
            </a:r>
          </a:p>
          <a:p>
            <a:endParaRPr lang="en-GB" cap="none" dirty="0" smtClean="0">
              <a:latin typeface="Avenir Next"/>
            </a:endParaRPr>
          </a:p>
          <a:p>
            <a:pPr marL="342900" indent="-342900">
              <a:buFont typeface="Arial" panose="020B0604020202020204" pitchFamily="34" charset="0"/>
              <a:buChar char="•"/>
            </a:pPr>
            <a:r>
              <a:rPr lang="en-GB" cap="none" dirty="0" smtClean="0">
                <a:latin typeface="Avenir Next"/>
              </a:rPr>
              <a:t>A family’s ability to make use of it to effect the changes needed for the child. </a:t>
            </a:r>
          </a:p>
          <a:p>
            <a:pPr defTabSz="356361">
              <a:lnSpc>
                <a:spcPct val="100000"/>
              </a:lnSpc>
              <a:spcBef>
                <a:spcPts val="1700"/>
              </a:spcBef>
              <a:buClr>
                <a:srgbClr val="39A3D5"/>
              </a:buClr>
              <a:buSzPct val="104999"/>
              <a:defRPr sz="3200" b="0" cap="none" spc="0">
                <a:latin typeface="Avenir Next Medium"/>
                <a:ea typeface="Avenir Next Medium"/>
                <a:cs typeface="Avenir Next Medium"/>
                <a:sym typeface="Avenir Next Medium"/>
              </a:defRPr>
            </a:pPr>
            <a:endParaRPr dirty="0"/>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8" name="Picture 7"/>
          <p:cNvPicPr/>
          <p:nvPr/>
        </p:nvPicPr>
        <p:blipFill rotWithShape="1">
          <a:blip r:embed="rId2"/>
          <a:srcRect l="36893" t="9750" r="38345" b="52433"/>
          <a:stretch/>
        </p:blipFill>
        <p:spPr bwMode="auto">
          <a:xfrm>
            <a:off x="7654528" y="3148608"/>
            <a:ext cx="4371553" cy="38884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7744" y="1420416"/>
            <a:ext cx="11881320" cy="7571303"/>
          </a:xfrm>
          <a:prstGeom prst="rect">
            <a:avLst/>
          </a:prstGeom>
          <a:solidFill>
            <a:schemeClr val="bg1"/>
          </a:solidFill>
        </p:spPr>
        <p:txBody>
          <a:bodyPr wrap="square">
            <a:spAutoFit/>
          </a:bodyPr>
          <a:lstStyle/>
          <a:p>
            <a:r>
              <a:rPr lang="en-GB" sz="5400" dirty="0" smtClean="0">
                <a:solidFill>
                  <a:srgbClr val="00B0F0"/>
                </a:solidFill>
              </a:rPr>
              <a:t>There </a:t>
            </a:r>
            <a:r>
              <a:rPr lang="en-GB" sz="5400" dirty="0">
                <a:solidFill>
                  <a:srgbClr val="00B0F0"/>
                </a:solidFill>
              </a:rPr>
              <a:t>is no right, per se, to bring up </a:t>
            </a:r>
            <a:r>
              <a:rPr lang="en-GB" sz="5400" dirty="0" smtClean="0">
                <a:solidFill>
                  <a:srgbClr val="00B0F0"/>
                </a:solidFill>
              </a:rPr>
              <a:t>one’s </a:t>
            </a:r>
            <a:r>
              <a:rPr lang="en-GB" sz="5400" dirty="0">
                <a:solidFill>
                  <a:srgbClr val="00B0F0"/>
                </a:solidFill>
              </a:rPr>
              <a:t>own child if, to do so exposes that child to the risk of significant serious harm, abuse or neglect and that risk cannot be ameliorated adequately by support. If there is at risk of that happening then the state will apply to the </a:t>
            </a:r>
            <a:r>
              <a:rPr lang="en-GB" sz="5400" dirty="0" smtClean="0">
                <a:solidFill>
                  <a:srgbClr val="00B0F0"/>
                </a:solidFill>
              </a:rPr>
              <a:t>court.</a:t>
            </a:r>
            <a:endParaRPr lang="en-GB" sz="5400" dirty="0">
              <a:solidFill>
                <a:srgbClr val="00B0F0"/>
              </a:solidFill>
            </a:endParaRPr>
          </a:p>
        </p:txBody>
      </p:sp>
      <p:sp>
        <p:nvSpPr>
          <p:cNvPr id="5"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206915093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body" idx="13"/>
          </p:nvPr>
        </p:nvSpPr>
        <p:spPr>
          <a:xfrm>
            <a:off x="381720" y="2428528"/>
            <a:ext cx="12192000" cy="6984776"/>
          </a:xfrm>
          <a:prstGeom prst="rect">
            <a:avLst/>
          </a:prstGeom>
          <a:extLst>
            <a:ext uri="{C572A759-6A51-4108-AA02-DFA0A04FC94B}">
              <ma14:wrappingTextBoxFlag xmlns="" xmlns:ma14="http://schemas.microsoft.com/office/mac/drawingml/2011/main" val="1"/>
            </a:ext>
          </a:extLst>
        </p:spPr>
        <p:txBody>
          <a:bodyPr>
            <a:noAutofit/>
          </a:bodyPr>
          <a:lstStyle/>
          <a:p>
            <a:pPr lvl="0">
              <a:lnSpc>
                <a:spcPct val="100000"/>
              </a:lnSpc>
            </a:pPr>
            <a:r>
              <a:rPr lang="en-GB" sz="3200" cap="none" dirty="0">
                <a:latin typeface="+mn-lt"/>
              </a:rPr>
              <a:t>Munby P</a:t>
            </a:r>
            <a:r>
              <a:rPr lang="en-GB" sz="3200" cap="none" dirty="0" smtClean="0">
                <a:latin typeface="+mn-lt"/>
              </a:rPr>
              <a:t> </a:t>
            </a:r>
            <a:r>
              <a:rPr lang="en-GB" sz="3200" cap="none" dirty="0">
                <a:latin typeface="+mn-lt"/>
              </a:rPr>
              <a:t>endorsed at [26] the approach of Hedley j in </a:t>
            </a:r>
            <a:r>
              <a:rPr lang="en-GB" sz="3200" i="1" u="sng" cap="none" dirty="0">
                <a:latin typeface="+mn-lt"/>
              </a:rPr>
              <a:t>R</a:t>
            </a:r>
            <a:r>
              <a:rPr lang="en-GB" sz="3200" i="1" u="sng" cap="none" dirty="0" smtClean="0">
                <a:latin typeface="+mn-lt"/>
              </a:rPr>
              <a:t>e L (Care</a:t>
            </a:r>
            <a:r>
              <a:rPr lang="en-GB" sz="3200" i="1" u="sng" cap="none" dirty="0">
                <a:latin typeface="+mn-lt"/>
              </a:rPr>
              <a:t>: </a:t>
            </a:r>
            <a:r>
              <a:rPr lang="en-GB" sz="3200" i="1" u="sng" cap="none" dirty="0" smtClean="0">
                <a:latin typeface="+mn-lt"/>
              </a:rPr>
              <a:t>Threshold Criteria</a:t>
            </a:r>
            <a:r>
              <a:rPr lang="en-GB" sz="3200" i="1" u="sng" cap="none" dirty="0">
                <a:latin typeface="+mn-lt"/>
              </a:rPr>
              <a:t>) [2007] 1 </a:t>
            </a:r>
            <a:r>
              <a:rPr lang="en-GB" sz="3200" i="1" u="sng" cap="none" dirty="0" smtClean="0">
                <a:latin typeface="+mn-lt"/>
              </a:rPr>
              <a:t>FLR </a:t>
            </a:r>
            <a:r>
              <a:rPr lang="en-GB" sz="3200" i="1" u="sng" cap="none" dirty="0">
                <a:latin typeface="+mn-lt"/>
              </a:rPr>
              <a:t>2050</a:t>
            </a:r>
            <a:r>
              <a:rPr lang="en-GB" sz="3200" cap="none" dirty="0">
                <a:latin typeface="+mn-lt"/>
              </a:rPr>
              <a:t>, para 50: </a:t>
            </a:r>
            <a:br>
              <a:rPr lang="en-GB" sz="3200" cap="none" dirty="0">
                <a:latin typeface="+mn-lt"/>
              </a:rPr>
            </a:br>
            <a:endParaRPr lang="en-GB" sz="3200" cap="none" dirty="0">
              <a:latin typeface="+mn-lt"/>
            </a:endParaRPr>
          </a:p>
          <a:p>
            <a:pPr>
              <a:lnSpc>
                <a:spcPct val="100000"/>
              </a:lnSpc>
            </a:pPr>
            <a:r>
              <a:rPr lang="en-GB" sz="3200" cap="none" dirty="0">
                <a:latin typeface="+mn-lt"/>
              </a:rPr>
              <a:t>"</a:t>
            </a:r>
            <a:r>
              <a:rPr lang="en-GB" sz="4400" i="1" cap="none" dirty="0">
                <a:solidFill>
                  <a:srgbClr val="00B0F0"/>
                </a:solidFill>
                <a:latin typeface="+mn-lt"/>
              </a:rPr>
              <a:t>society must be willing to tolerate very diverse standards of parenting, including the eccentric, the barely adequate and the inconsistent ... it is not the provenance of the state to spare children all the consequences of defective parenting. in any event, it simply could not be done</a:t>
            </a:r>
            <a:r>
              <a:rPr lang="en-GB" sz="4400" cap="none" dirty="0">
                <a:solidFill>
                  <a:srgbClr val="00B0F0"/>
                </a:solidFill>
                <a:latin typeface="+mn-lt"/>
              </a:rPr>
              <a:t>." </a:t>
            </a:r>
            <a:endParaRPr lang="en-GB" sz="4400" cap="none" dirty="0">
              <a:solidFill>
                <a:srgbClr val="00B0F0"/>
              </a:solidFill>
              <a:uFill>
                <a:solidFill>
                  <a:srgbClr val="222222"/>
                </a:solidFill>
              </a:uFill>
              <a:latin typeface="+mn-lt"/>
            </a:endParaRPr>
          </a:p>
        </p:txBody>
      </p:sp>
      <p:sp>
        <p:nvSpPr>
          <p:cNvPr id="6"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5736" y="2344310"/>
            <a:ext cx="11305256" cy="4154984"/>
          </a:xfrm>
          <a:prstGeom prst="rect">
            <a:avLst/>
          </a:prstGeom>
          <a:solidFill>
            <a:schemeClr val="bg1"/>
          </a:solidFill>
        </p:spPr>
        <p:txBody>
          <a:bodyPr wrap="square">
            <a:spAutoFit/>
          </a:bodyPr>
          <a:lstStyle/>
          <a:p>
            <a:r>
              <a:rPr lang="en-GB" sz="3200" dirty="0">
                <a:solidFill>
                  <a:schemeClr val="tx2"/>
                </a:solidFill>
              </a:rPr>
              <a:t>T</a:t>
            </a:r>
            <a:r>
              <a:rPr lang="en-GB" sz="3200" dirty="0" smtClean="0">
                <a:solidFill>
                  <a:schemeClr val="tx2"/>
                </a:solidFill>
              </a:rPr>
              <a:t>here </a:t>
            </a:r>
            <a:r>
              <a:rPr lang="en-GB" sz="3200" dirty="0">
                <a:solidFill>
                  <a:schemeClr val="tx2"/>
                </a:solidFill>
              </a:rPr>
              <a:t>are ‘toolkits’ available that provide advocates with general good practice guidance when preparing for trial in cases involving a witness or a defendant with communication needs </a:t>
            </a:r>
            <a:r>
              <a:rPr lang="en-GB" sz="3200" u="sng" dirty="0" smtClean="0">
                <a:solidFill>
                  <a:schemeClr val="tx2"/>
                </a:solidFill>
                <a:hlinkClick r:id="rId2"/>
              </a:rPr>
              <a:t>http</a:t>
            </a:r>
            <a:r>
              <a:rPr lang="en-GB" sz="3200" u="sng" dirty="0">
                <a:solidFill>
                  <a:schemeClr val="tx2"/>
                </a:solidFill>
                <a:hlinkClick r:id="rId2"/>
              </a:rPr>
              <a:t>://</a:t>
            </a:r>
            <a:r>
              <a:rPr lang="en-GB" sz="3200" u="sng" dirty="0" smtClean="0">
                <a:solidFill>
                  <a:schemeClr val="tx2"/>
                </a:solidFill>
                <a:hlinkClick r:id="rId2"/>
              </a:rPr>
              <a:t>www.theadvocatesgateway.org/toolkits</a:t>
            </a:r>
            <a:endParaRPr lang="en-GB" sz="3200" u="sng" dirty="0" smtClean="0">
              <a:solidFill>
                <a:schemeClr val="tx2"/>
              </a:solidFill>
            </a:endParaRPr>
          </a:p>
          <a:p>
            <a:r>
              <a:rPr lang="en-GB" sz="3200" u="sng" dirty="0" smtClean="0">
                <a:solidFill>
                  <a:schemeClr val="tx2"/>
                </a:solidFill>
              </a:rPr>
              <a:t>Links provided in the lecture handouts </a:t>
            </a:r>
            <a:endParaRPr lang="en-GB" sz="3200" dirty="0">
              <a:solidFill>
                <a:schemeClr val="tx2"/>
              </a:solidFill>
            </a:endParaRPr>
          </a:p>
          <a:p>
            <a:endParaRPr lang="en-GB" sz="3200" dirty="0">
              <a:solidFill>
                <a:schemeClr val="tx1">
                  <a:lumMod val="50000"/>
                  <a:lumOff val="50000"/>
                </a:schemeClr>
              </a:solidFill>
            </a:endParaRPr>
          </a:p>
        </p:txBody>
      </p:sp>
      <p:sp>
        <p:nvSpPr>
          <p:cNvPr id="4"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
        <p:nvSpPr>
          <p:cNvPr id="6" name="Shape 184"/>
          <p:cNvSpPr txBox="1">
            <a:spLocks/>
          </p:cNvSpPr>
          <p:nvPr/>
        </p:nvSpPr>
        <p:spPr>
          <a:xfrm>
            <a:off x="406400" y="1267404"/>
            <a:ext cx="12187118" cy="945099"/>
          </a:xfrm>
          <a:prstGeom prst="rect">
            <a:avLst/>
          </a:prstGeom>
        </p:spPr>
        <p:txBody>
          <a:bodyPr>
            <a:normAutofit fontScale="75000" lnSpcReduction="20000"/>
          </a:bodyPr>
          <a:lstStyle>
            <a:lvl1pPr marL="0" marR="0" indent="0" algn="l" defTabSz="448663" rtl="0" latinLnBrk="0">
              <a:lnSpc>
                <a:spcPct val="80000"/>
              </a:lnSpc>
              <a:spcBef>
                <a:spcPts val="2100"/>
              </a:spcBef>
              <a:spcAft>
                <a:spcPts val="0"/>
              </a:spcAft>
              <a:buClrTx/>
              <a:buSzTx/>
              <a:buFontTx/>
              <a:buNone/>
              <a:tabLst/>
              <a:defRPr sz="41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a:lstStyle>
          <a:p>
            <a:pPr>
              <a:lnSpc>
                <a:spcPct val="110000"/>
              </a:lnSpc>
            </a:pPr>
            <a:r>
              <a:rPr lang="en-GB" u="sng" dirty="0"/>
              <a:t>Measures to Address Disability in the Courtroom: An Insider Guide   </a:t>
            </a:r>
            <a:endParaRPr lang="en-GB" dirty="0"/>
          </a:p>
        </p:txBody>
      </p:sp>
      <p:pic>
        <p:nvPicPr>
          <p:cNvPr id="8" name="Picture 7"/>
          <p:cNvPicPr/>
          <p:nvPr/>
        </p:nvPicPr>
        <p:blipFill rotWithShape="1">
          <a:blip r:embed="rId3"/>
          <a:srcRect l="5152" t="9750" r="1783" b="8114"/>
          <a:stretch/>
        </p:blipFill>
        <p:spPr bwMode="auto">
          <a:xfrm>
            <a:off x="2757984" y="5740896"/>
            <a:ext cx="7103947" cy="3526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94180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sz="quarter" idx="1"/>
          </p:nvPr>
        </p:nvSpPr>
        <p:spPr>
          <a:prstGeom prst="rect">
            <a:avLst/>
          </a:prstGeom>
        </p:spPr>
        <p:txBody>
          <a:bodyPr>
            <a:normAutofit fontScale="77500" lnSpcReduction="20000"/>
          </a:bodyPr>
          <a:lstStyle>
            <a:lvl1pPr defTabSz="139331">
              <a:defRPr sz="2300" spc="0">
                <a:solidFill>
                  <a:srgbClr val="A7A7A7"/>
                </a:solidFill>
                <a:latin typeface="DIN Condensed"/>
                <a:ea typeface="DIN Condensed"/>
                <a:cs typeface="DIN Condensed"/>
                <a:sym typeface="DIN Condensed"/>
              </a:defRPr>
            </a:lvl1pPr>
          </a:lstStyle>
          <a:p>
            <a:r>
              <a:rPr lang="en-GB" i="1" u="sng" dirty="0"/>
              <a:t>2.1 Children: </a:t>
            </a:r>
            <a:r>
              <a:rPr lang="en-GB" i="1" u="sng" dirty="0" smtClean="0"/>
              <a:t>Why </a:t>
            </a:r>
            <a:r>
              <a:rPr lang="en-GB" i="1" u="sng" dirty="0"/>
              <a:t>there is no such thing as a </a:t>
            </a:r>
            <a:r>
              <a:rPr lang="en-GB" i="1" u="sng" dirty="0" smtClean="0"/>
              <a:t>typical </a:t>
            </a:r>
            <a:r>
              <a:rPr lang="en-GB" i="1" u="sng" dirty="0"/>
              <a:t>family in the family court</a:t>
            </a:r>
            <a:endParaRPr lang="en-GB" dirty="0"/>
          </a:p>
        </p:txBody>
      </p:sp>
      <p:sp>
        <p:nvSpPr>
          <p:cNvPr id="175" name="Shape 175"/>
          <p:cNvSpPr>
            <a:spLocks noGrp="1"/>
          </p:cNvSpPr>
          <p:nvPr>
            <p:ph type="title"/>
          </p:nvPr>
        </p:nvSpPr>
        <p:spPr>
          <a:prstGeom prst="rect">
            <a:avLst/>
          </a:prstGeom>
        </p:spPr>
        <p:txBody>
          <a:bodyPr/>
          <a:lstStyle>
            <a:lvl1pPr defTabSz="401928">
              <a:spcBef>
                <a:spcPts val="1800"/>
              </a:spcBef>
              <a:defRPr sz="4100"/>
            </a:lvl1pPr>
          </a:lstStyle>
          <a:p>
            <a:r>
              <a:t>Introduction</a:t>
            </a:r>
          </a:p>
        </p:txBody>
      </p:sp>
      <p:sp>
        <p:nvSpPr>
          <p:cNvPr id="176" name="Shape 176"/>
          <p:cNvSpPr>
            <a:spLocks noGrp="1"/>
          </p:cNvSpPr>
          <p:nvPr>
            <p:ph type="body" idx="14"/>
          </p:nvPr>
        </p:nvSpPr>
        <p:spPr>
          <a:xfrm>
            <a:off x="406400" y="2482415"/>
            <a:ext cx="5608892" cy="6714865"/>
          </a:xfrm>
          <a:prstGeom prst="rect">
            <a:avLst/>
          </a:prstGeom>
          <a:extLst>
            <a:ext uri="{C572A759-6A51-4108-AA02-DFA0A04FC94B}">
              <ma14:wrappingTextBoxFlag xmlns="" xmlns:ma14="http://schemas.microsoft.com/office/mac/drawingml/2011/main" val="1"/>
            </a:ext>
          </a:extLst>
        </p:spPr>
        <p:txBody>
          <a:bodyPr>
            <a:normAutofit fontScale="85000" lnSpcReduction="20000"/>
          </a:bodyPr>
          <a:lstStyle/>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rPr lang="en-GB" sz="3200" b="0" cap="none" dirty="0">
                <a:sym typeface="Avenir Next Medium"/>
              </a:rPr>
              <a:t>This lecture </a:t>
            </a:r>
            <a:r>
              <a:rPr lang="en-GB" sz="3200" b="0" cap="none" dirty="0" smtClean="0">
                <a:sym typeface="Avenir Next Medium"/>
              </a:rPr>
              <a:t>will explore </a:t>
            </a:r>
            <a:r>
              <a:rPr lang="en-GB" sz="3200" b="0" cap="none" dirty="0">
                <a:sym typeface="Avenir Next Medium"/>
              </a:rPr>
              <a:t>vulnerable parties and children in the Family Court, especially where the common denominator is frequently one of poverty - in education, income and </a:t>
            </a:r>
            <a:r>
              <a:rPr lang="en-GB" sz="3200" b="0" cap="none" dirty="0" smtClean="0">
                <a:sym typeface="Avenir Next Medium"/>
              </a:rPr>
              <a:t>expectations.</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rPr lang="en-GB" sz="3200" b="0" cap="none" dirty="0" smtClean="0">
                <a:sym typeface="Avenir Next Medium"/>
              </a:rPr>
              <a:t>It will consider the range of disabilities which can be encountered in court and how law and practice responds to protect an affected person’s rights.</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rPr lang="en-GB" sz="3200" b="0" cap="none" dirty="0" smtClean="0">
                <a:sym typeface="Avenir Next Medium"/>
              </a:rPr>
              <a:t>It will outline the general principles which the court has to address if it is to deliver a fair system to the most vulnerable.</a:t>
            </a:r>
            <a:endParaRPr dirty="0"/>
          </a:p>
        </p:txBody>
      </p:sp>
      <p:sp>
        <p:nvSpPr>
          <p:cNvPr id="177" name="Shape 177"/>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98650"/>
            <a:ext cx="6001574" cy="37209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814" y="6244952"/>
            <a:ext cx="6142360" cy="2561985"/>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406400" y="1072183"/>
            <a:ext cx="12192000" cy="723901"/>
          </a:xfrm>
          <a:prstGeom prst="rect">
            <a:avLst/>
          </a:prstGeom>
        </p:spPr>
        <p:txBody>
          <a:bodyPr>
            <a:normAutofit fontScale="90000"/>
          </a:bodyPr>
          <a:lstStyle>
            <a:lvl1pPr defTabSz="309859">
              <a:spcBef>
                <a:spcPts val="1400"/>
              </a:spcBef>
              <a:defRPr sz="3120"/>
            </a:lvl1pPr>
          </a:lstStyle>
          <a:p>
            <a:pPr>
              <a:lnSpc>
                <a:spcPct val="100000"/>
              </a:lnSpc>
            </a:pPr>
            <a:r>
              <a:rPr lang="en-GB" u="sng" dirty="0"/>
              <a:t>Looking at a Particular Type of Vulnerability: </a:t>
            </a:r>
            <a:r>
              <a:rPr lang="en-GB" u="sng" dirty="0" smtClean="0"/>
              <a:t/>
            </a:r>
            <a:br>
              <a:rPr lang="en-GB" u="sng" dirty="0" smtClean="0"/>
            </a:br>
            <a:r>
              <a:rPr lang="en-GB" u="sng" dirty="0"/>
              <a:t/>
            </a:r>
            <a:br>
              <a:rPr lang="en-GB" u="sng" dirty="0"/>
            </a:br>
            <a:r>
              <a:rPr lang="en-GB" u="sng" dirty="0" smtClean="0"/>
              <a:t>taking </a:t>
            </a:r>
            <a:r>
              <a:rPr lang="en-GB" u="sng" dirty="0"/>
              <a:t>Learning Disability as an Illustrative Example  </a:t>
            </a:r>
            <a:r>
              <a:rPr lang="en-GB" dirty="0"/>
              <a:t/>
            </a:r>
            <a:br>
              <a:rPr lang="en-GB" dirty="0"/>
            </a:br>
            <a:endParaRPr dirty="0"/>
          </a:p>
        </p:txBody>
      </p:sp>
      <p:sp>
        <p:nvSpPr>
          <p:cNvPr id="196" name="Shape 196"/>
          <p:cNvSpPr>
            <a:spLocks noGrp="1"/>
          </p:cNvSpPr>
          <p:nvPr>
            <p:ph type="body" idx="1"/>
          </p:nvPr>
        </p:nvSpPr>
        <p:spPr>
          <a:xfrm>
            <a:off x="406400" y="2500536"/>
            <a:ext cx="12192000" cy="7409288"/>
          </a:xfrm>
          <a:prstGeom prst="rect">
            <a:avLst/>
          </a:prstGeom>
        </p:spPr>
        <p:txBody>
          <a:bodyPr numCol="1" spcCol="609600" anchor="ctr">
            <a:normAutofit/>
          </a:bodyPr>
          <a:lstStyle/>
          <a:p>
            <a:pPr>
              <a:lnSpc>
                <a:spcPct val="100000"/>
              </a:lnSpc>
            </a:pPr>
            <a:r>
              <a:rPr lang="en-GB" sz="3200" cap="none" dirty="0" smtClean="0">
                <a:latin typeface="+mj-lt"/>
              </a:rPr>
              <a:t>In Re </a:t>
            </a:r>
            <a:r>
              <a:rPr lang="en-GB" sz="3200" i="1" u="sng" cap="none" dirty="0" smtClean="0">
                <a:latin typeface="+mj-lt"/>
              </a:rPr>
              <a:t>D (A child) (no 3) [2016] EWFC 1</a:t>
            </a:r>
            <a:r>
              <a:rPr lang="en-GB" sz="3200" cap="none" dirty="0">
                <a:latin typeface="+mj-lt"/>
              </a:rPr>
              <a:t> </a:t>
            </a:r>
            <a:r>
              <a:rPr lang="en-GB" sz="3200" cap="none" dirty="0" smtClean="0">
                <a:latin typeface="+mj-lt"/>
              </a:rPr>
              <a:t>Munby P set out key principles </a:t>
            </a:r>
          </a:p>
          <a:p>
            <a:pPr>
              <a:lnSpc>
                <a:spcPct val="100000"/>
              </a:lnSpc>
            </a:pPr>
            <a:endParaRPr lang="en-GB" sz="3200" cap="none" dirty="0" smtClean="0">
              <a:latin typeface="+mj-lt"/>
            </a:endParaRPr>
          </a:p>
          <a:p>
            <a:pPr marL="342900" lvl="0" indent="-342900">
              <a:lnSpc>
                <a:spcPct val="100000"/>
              </a:lnSpc>
              <a:buFont typeface="Arial" panose="020B0604020202020204" pitchFamily="34" charset="0"/>
              <a:buChar char="•"/>
            </a:pPr>
            <a:r>
              <a:rPr lang="en-GB" sz="3200" cap="none" dirty="0" smtClean="0">
                <a:solidFill>
                  <a:srgbClr val="92D050"/>
                </a:solidFill>
                <a:latin typeface="+mj-lt"/>
              </a:rPr>
              <a:t>Too narrow a focus must not be placed exclusively on the child’s welfare without addressing a parent’s needs arising from their disability which might impact adversely on their parenting capacity, </a:t>
            </a:r>
            <a:endParaRPr lang="en-GB" sz="3200" cap="none" dirty="0">
              <a:solidFill>
                <a:srgbClr val="92D050"/>
              </a:solidFill>
              <a:latin typeface="+mj-lt"/>
            </a:endParaRPr>
          </a:p>
          <a:p>
            <a:pPr lvl="0">
              <a:lnSpc>
                <a:spcPct val="100000"/>
              </a:lnSpc>
            </a:pPr>
            <a:r>
              <a:rPr lang="en-GB" sz="3200" cap="none" dirty="0" smtClean="0">
                <a:solidFill>
                  <a:srgbClr val="92D050"/>
                </a:solidFill>
                <a:latin typeface="+mj-lt"/>
              </a:rPr>
              <a:t> </a:t>
            </a:r>
          </a:p>
          <a:p>
            <a:pPr marL="342900" lvl="0" indent="-342900">
              <a:lnSpc>
                <a:spcPct val="100000"/>
              </a:lnSpc>
              <a:buFont typeface="Arial" panose="020B0604020202020204" pitchFamily="34" charset="0"/>
              <a:buChar char="•"/>
            </a:pPr>
            <a:r>
              <a:rPr lang="en-GB" sz="3200" cap="none" dirty="0" smtClean="0">
                <a:solidFill>
                  <a:srgbClr val="92D050"/>
                </a:solidFill>
                <a:latin typeface="+mj-lt"/>
              </a:rPr>
              <a:t>The court must be careful to ensure that the supposed inability of parents to change might itself be an artefact of professional ineffectiveness in engaging with the parent in appropriate terms. </a:t>
            </a:r>
          </a:p>
          <a:p>
            <a:pPr>
              <a:lnSpc>
                <a:spcPct val="100000"/>
              </a:lnSpc>
            </a:pPr>
            <a:r>
              <a:rPr lang="en-GB" sz="3200" cap="none" dirty="0" smtClean="0">
                <a:solidFill>
                  <a:srgbClr val="92D050"/>
                </a:solidFill>
                <a:latin typeface="+mj-lt"/>
              </a:rPr>
              <a:t> </a:t>
            </a:r>
          </a:p>
          <a:p>
            <a:pPr>
              <a:lnSpc>
                <a:spcPct val="100000"/>
              </a:lnSpc>
            </a:pPr>
            <a:endParaRPr lang="en-GB" cap="none" dirty="0" smtClean="0">
              <a:latin typeface="+mj-lt"/>
            </a:endParaRPr>
          </a:p>
        </p:txBody>
      </p:sp>
      <p:sp>
        <p:nvSpPr>
          <p:cNvPr id="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406399" y="1240423"/>
            <a:ext cx="12192001" cy="723901"/>
          </a:xfrm>
          <a:prstGeom prst="rect">
            <a:avLst/>
          </a:prstGeom>
        </p:spPr>
        <p:txBody>
          <a:bodyPr/>
          <a:lstStyle>
            <a:lvl1pPr defTabSz="397256">
              <a:spcBef>
                <a:spcPts val="1900"/>
              </a:spcBef>
              <a:defRPr sz="4000"/>
            </a:lvl1pPr>
          </a:lstStyle>
          <a:p>
            <a:r>
              <a:rPr lang="en-GB" dirty="0" smtClean="0"/>
              <a:t>KEY POINTS OF LAW AND PRACTICE</a:t>
            </a:r>
            <a:endParaRPr dirty="0"/>
          </a:p>
        </p:txBody>
      </p:sp>
      <p:sp>
        <p:nvSpPr>
          <p:cNvPr id="205" name="Shape 205"/>
          <p:cNvSpPr>
            <a:spLocks noGrp="1"/>
          </p:cNvSpPr>
          <p:nvPr>
            <p:ph type="body" idx="1"/>
          </p:nvPr>
        </p:nvSpPr>
        <p:spPr>
          <a:xfrm>
            <a:off x="406400" y="1964324"/>
            <a:ext cx="12192001" cy="7665003"/>
          </a:xfrm>
          <a:prstGeom prst="rect">
            <a:avLst/>
          </a:prstGeom>
        </p:spPr>
        <p:txBody>
          <a:bodyPr anchor="t">
            <a:noAutofit/>
          </a:bodyPr>
          <a:lstStyle/>
          <a:p>
            <a:pPr lvl="1">
              <a:lnSpc>
                <a:spcPct val="120000"/>
              </a:lnSpc>
            </a:pPr>
            <a:r>
              <a:rPr lang="en-GB" sz="2000" cap="none" dirty="0" smtClean="0">
                <a:solidFill>
                  <a:srgbClr val="00B0F0"/>
                </a:solidFill>
                <a:latin typeface="+mn-lt"/>
              </a:rPr>
              <a:t>People with a learning disability are individuals first and foremost and each has a right to be treated as an equal citizen. </a:t>
            </a:r>
          </a:p>
          <a:p>
            <a:pPr lvl="1">
              <a:lnSpc>
                <a:spcPct val="120000"/>
              </a:lnSpc>
            </a:pPr>
            <a:r>
              <a:rPr lang="en-GB" sz="2000" cap="none" dirty="0" smtClean="0">
                <a:solidFill>
                  <a:srgbClr val="92D050"/>
                </a:solidFill>
                <a:latin typeface="+mn-lt"/>
              </a:rPr>
              <a:t>Courts must take all steps possible to ensure that people with a learning disability are able to actively participate in decisions affecting their lives.</a:t>
            </a:r>
          </a:p>
          <a:p>
            <a:pPr lvl="1">
              <a:lnSpc>
                <a:spcPct val="120000"/>
              </a:lnSpc>
            </a:pPr>
            <a:r>
              <a:rPr lang="en-GB" sz="2000" cap="none" dirty="0" smtClean="0">
                <a:solidFill>
                  <a:srgbClr val="00B0F0"/>
                </a:solidFill>
                <a:latin typeface="+mn-lt"/>
              </a:rPr>
              <a:t>Their competences must not be judged against stricter criteria or harsher standards than other parents. </a:t>
            </a:r>
          </a:p>
          <a:p>
            <a:pPr lvl="1">
              <a:lnSpc>
                <a:spcPct val="120000"/>
              </a:lnSpc>
            </a:pPr>
            <a:r>
              <a:rPr lang="en-GB" sz="2000" cap="none" dirty="0" smtClean="0">
                <a:solidFill>
                  <a:srgbClr val="92D050"/>
                </a:solidFill>
                <a:latin typeface="+mn-lt"/>
              </a:rPr>
              <a:t>Too narrow a focus must not be placed exclusively on the child's welfare with an accompanying failure to address parents' needs arising from their disability which might impact adversely on their parenting capacity.</a:t>
            </a:r>
          </a:p>
          <a:p>
            <a:pPr lvl="1">
              <a:lnSpc>
                <a:spcPct val="120000"/>
              </a:lnSpc>
            </a:pPr>
            <a:r>
              <a:rPr lang="en-GB" sz="2000" cap="none" dirty="0" smtClean="0">
                <a:solidFill>
                  <a:srgbClr val="00B0F0"/>
                </a:solidFill>
                <a:latin typeface="+mn-lt"/>
              </a:rPr>
              <a:t>The court must also take steps to ensure there are no barriers to justice within the process itself </a:t>
            </a:r>
          </a:p>
          <a:p>
            <a:pPr lvl="1">
              <a:lnSpc>
                <a:spcPct val="120000"/>
              </a:lnSpc>
            </a:pPr>
            <a:r>
              <a:rPr lang="en-GB" sz="2000" cap="none" dirty="0" smtClean="0">
                <a:solidFill>
                  <a:srgbClr val="92D050"/>
                </a:solidFill>
                <a:latin typeface="+mn-lt"/>
              </a:rPr>
              <a:t>The courts must be careful to ensure that the supposed inability of parents to change might itself be an artefact of professionals' ineffectiveness in engaging with the parents in appropriate terms. </a:t>
            </a:r>
          </a:p>
          <a:p>
            <a:pPr lvl="1">
              <a:lnSpc>
                <a:spcPct val="120000"/>
              </a:lnSpc>
            </a:pPr>
            <a:endParaRPr lang="en-GB" sz="2000" cap="none" dirty="0" smtClean="0">
              <a:solidFill>
                <a:srgbClr val="92D050"/>
              </a:solidFill>
              <a:latin typeface="+mn-lt"/>
            </a:endParaRPr>
          </a:p>
          <a:p>
            <a:pPr lvl="1">
              <a:lnSpc>
                <a:spcPct val="120000"/>
              </a:lnSpc>
            </a:pPr>
            <a:r>
              <a:rPr lang="en-GB" sz="2800" cap="none" dirty="0" smtClean="0">
                <a:solidFill>
                  <a:srgbClr val="FF0000"/>
                </a:solidFill>
                <a:latin typeface="+mn-lt"/>
              </a:rPr>
              <a:t>A shift must be made from the old assumption that adults with learning difficulties could not parent to a process of questioning why appropriate levels of support are not provided to them so that they can parent successfully. </a:t>
            </a:r>
          </a:p>
        </p:txBody>
      </p:sp>
      <p:sp>
        <p:nvSpPr>
          <p:cNvPr id="6"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1000"/>
                                        <p:tgtEl>
                                          <p:spTgt spid="205">
                                            <p:txEl>
                                              <p:pRg st="0" end="0"/>
                                            </p:txEl>
                                          </p:spTgt>
                                        </p:tgtEl>
                                      </p:cBhvr>
                                    </p:animEffect>
                                    <p:anim calcmode="lin" valueType="num">
                                      <p:cBhvr>
                                        <p:cTn id="8" dur="1000" fill="hold"/>
                                        <p:tgtEl>
                                          <p:spTgt spid="2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
                                            <p:txEl>
                                              <p:pRg st="1" end="1"/>
                                            </p:txEl>
                                          </p:spTgt>
                                        </p:tgtEl>
                                        <p:attrNameLst>
                                          <p:attrName>style.visibility</p:attrName>
                                        </p:attrNameLst>
                                      </p:cBhvr>
                                      <p:to>
                                        <p:strVal val="visible"/>
                                      </p:to>
                                    </p:set>
                                    <p:animEffect transition="in" filter="fade">
                                      <p:cBhvr>
                                        <p:cTn id="14" dur="1000"/>
                                        <p:tgtEl>
                                          <p:spTgt spid="205">
                                            <p:txEl>
                                              <p:pRg st="1" end="1"/>
                                            </p:txEl>
                                          </p:spTgt>
                                        </p:tgtEl>
                                      </p:cBhvr>
                                    </p:animEffect>
                                    <p:anim calcmode="lin" valueType="num">
                                      <p:cBhvr>
                                        <p:cTn id="15" dur="1000" fill="hold"/>
                                        <p:tgtEl>
                                          <p:spTgt spid="20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
                                            <p:txEl>
                                              <p:pRg st="2" end="2"/>
                                            </p:txEl>
                                          </p:spTgt>
                                        </p:tgtEl>
                                        <p:attrNameLst>
                                          <p:attrName>style.visibility</p:attrName>
                                        </p:attrNameLst>
                                      </p:cBhvr>
                                      <p:to>
                                        <p:strVal val="visible"/>
                                      </p:to>
                                    </p:set>
                                    <p:animEffect transition="in" filter="fade">
                                      <p:cBhvr>
                                        <p:cTn id="21" dur="1000"/>
                                        <p:tgtEl>
                                          <p:spTgt spid="205">
                                            <p:txEl>
                                              <p:pRg st="2" end="2"/>
                                            </p:txEl>
                                          </p:spTgt>
                                        </p:tgtEl>
                                      </p:cBhvr>
                                    </p:animEffect>
                                    <p:anim calcmode="lin" valueType="num">
                                      <p:cBhvr>
                                        <p:cTn id="22" dur="1000" fill="hold"/>
                                        <p:tgtEl>
                                          <p:spTgt spid="20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
                                            <p:txEl>
                                              <p:pRg st="3" end="3"/>
                                            </p:txEl>
                                          </p:spTgt>
                                        </p:tgtEl>
                                        <p:attrNameLst>
                                          <p:attrName>style.visibility</p:attrName>
                                        </p:attrNameLst>
                                      </p:cBhvr>
                                      <p:to>
                                        <p:strVal val="visible"/>
                                      </p:to>
                                    </p:set>
                                    <p:animEffect transition="in" filter="fade">
                                      <p:cBhvr>
                                        <p:cTn id="28" dur="1000"/>
                                        <p:tgtEl>
                                          <p:spTgt spid="205">
                                            <p:txEl>
                                              <p:pRg st="3" end="3"/>
                                            </p:txEl>
                                          </p:spTgt>
                                        </p:tgtEl>
                                      </p:cBhvr>
                                    </p:animEffect>
                                    <p:anim calcmode="lin" valueType="num">
                                      <p:cBhvr>
                                        <p:cTn id="29" dur="1000" fill="hold"/>
                                        <p:tgtEl>
                                          <p:spTgt spid="20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
                                            <p:txEl>
                                              <p:pRg st="4" end="4"/>
                                            </p:txEl>
                                          </p:spTgt>
                                        </p:tgtEl>
                                        <p:attrNameLst>
                                          <p:attrName>style.visibility</p:attrName>
                                        </p:attrNameLst>
                                      </p:cBhvr>
                                      <p:to>
                                        <p:strVal val="visible"/>
                                      </p:to>
                                    </p:set>
                                    <p:animEffect transition="in" filter="fade">
                                      <p:cBhvr>
                                        <p:cTn id="35" dur="1000"/>
                                        <p:tgtEl>
                                          <p:spTgt spid="205">
                                            <p:txEl>
                                              <p:pRg st="4" end="4"/>
                                            </p:txEl>
                                          </p:spTgt>
                                        </p:tgtEl>
                                      </p:cBhvr>
                                    </p:animEffect>
                                    <p:anim calcmode="lin" valueType="num">
                                      <p:cBhvr>
                                        <p:cTn id="36" dur="1000" fill="hold"/>
                                        <p:tgtEl>
                                          <p:spTgt spid="20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5">
                                            <p:txEl>
                                              <p:pRg st="5" end="5"/>
                                            </p:txEl>
                                          </p:spTgt>
                                        </p:tgtEl>
                                        <p:attrNameLst>
                                          <p:attrName>style.visibility</p:attrName>
                                        </p:attrNameLst>
                                      </p:cBhvr>
                                      <p:to>
                                        <p:strVal val="visible"/>
                                      </p:to>
                                    </p:set>
                                    <p:animEffect transition="in" filter="fade">
                                      <p:cBhvr>
                                        <p:cTn id="42" dur="1000"/>
                                        <p:tgtEl>
                                          <p:spTgt spid="205">
                                            <p:txEl>
                                              <p:pRg st="5" end="5"/>
                                            </p:txEl>
                                          </p:spTgt>
                                        </p:tgtEl>
                                      </p:cBhvr>
                                    </p:animEffect>
                                    <p:anim calcmode="lin" valueType="num">
                                      <p:cBhvr>
                                        <p:cTn id="43" dur="1000" fill="hold"/>
                                        <p:tgtEl>
                                          <p:spTgt spid="20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5">
                                            <p:txEl>
                                              <p:pRg st="7" end="7"/>
                                            </p:txEl>
                                          </p:spTgt>
                                        </p:tgtEl>
                                        <p:attrNameLst>
                                          <p:attrName>style.visibility</p:attrName>
                                        </p:attrNameLst>
                                      </p:cBhvr>
                                      <p:to>
                                        <p:strVal val="visible"/>
                                      </p:to>
                                    </p:set>
                                    <p:animEffect transition="in" filter="fade">
                                      <p:cBhvr>
                                        <p:cTn id="49" dur="1000"/>
                                        <p:tgtEl>
                                          <p:spTgt spid="205">
                                            <p:txEl>
                                              <p:pRg st="7" end="7"/>
                                            </p:txEl>
                                          </p:spTgt>
                                        </p:tgtEl>
                                      </p:cBhvr>
                                    </p:animEffect>
                                    <p:anim calcmode="lin" valueType="num">
                                      <p:cBhvr>
                                        <p:cTn id="50" dur="1000" fill="hold"/>
                                        <p:tgtEl>
                                          <p:spTgt spid="20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0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PARENTING WITH SUPPORT</a:t>
            </a:r>
            <a:endParaRPr lang="en-GB" dirty="0"/>
          </a:p>
        </p:txBody>
      </p:sp>
      <p:sp>
        <p:nvSpPr>
          <p:cNvPr id="4" name="Text Placeholder 3"/>
          <p:cNvSpPr>
            <a:spLocks noGrp="1"/>
          </p:cNvSpPr>
          <p:nvPr>
            <p:ph type="body" idx="13"/>
          </p:nvPr>
        </p:nvSpPr>
        <p:spPr>
          <a:xfrm>
            <a:off x="406400" y="2260600"/>
            <a:ext cx="12192000" cy="7008688"/>
          </a:xfrm>
        </p:spPr>
        <p:txBody>
          <a:bodyPr>
            <a:noAutofit/>
          </a:bodyPr>
          <a:lstStyle/>
          <a:p>
            <a:pPr marL="857250" indent="-857250">
              <a:lnSpc>
                <a:spcPct val="120000"/>
              </a:lnSpc>
              <a:buFont typeface="Arial" panose="020B0604020202020204" pitchFamily="34" charset="0"/>
              <a:buChar char="•"/>
            </a:pPr>
            <a:r>
              <a:rPr lang="en-GB" sz="3200" cap="none" dirty="0">
                <a:solidFill>
                  <a:srgbClr val="92D050"/>
                </a:solidFill>
              </a:rPr>
              <a:t>The concept of "</a:t>
            </a:r>
            <a:r>
              <a:rPr lang="en-GB" sz="3200" i="1" cap="none" dirty="0">
                <a:solidFill>
                  <a:srgbClr val="92D050"/>
                </a:solidFill>
              </a:rPr>
              <a:t>parenting with support</a:t>
            </a:r>
            <a:r>
              <a:rPr lang="en-GB" sz="3200" cap="none" dirty="0">
                <a:solidFill>
                  <a:srgbClr val="92D050"/>
                </a:solidFill>
              </a:rPr>
              <a:t>" must move from the margins to the mainstream in court </a:t>
            </a:r>
            <a:r>
              <a:rPr lang="en-GB" sz="3200" cap="none" dirty="0" smtClean="0">
                <a:solidFill>
                  <a:srgbClr val="92D050"/>
                </a:solidFill>
              </a:rPr>
              <a:t>determinations</a:t>
            </a:r>
            <a:endParaRPr lang="en-GB" sz="3200" cap="none" dirty="0" smtClean="0"/>
          </a:p>
          <a:p>
            <a:pPr marL="857250" indent="-857250">
              <a:lnSpc>
                <a:spcPct val="120000"/>
              </a:lnSpc>
              <a:buFont typeface="Arial" panose="020B0604020202020204" pitchFamily="34" charset="0"/>
              <a:buChar char="•"/>
            </a:pPr>
            <a:r>
              <a:rPr lang="en-GB" sz="3200" cap="none" dirty="0" smtClean="0"/>
              <a:t>It represents the positive and broad obligation upon the state to provide the specific support that is needed for parents to retain the care of their child(</a:t>
            </a:r>
            <a:r>
              <a:rPr lang="en-GB" sz="3200" cap="none" dirty="0" err="1" smtClean="0"/>
              <a:t>ren</a:t>
            </a:r>
            <a:r>
              <a:rPr lang="en-GB" sz="3200" cap="none" dirty="0" smtClean="0"/>
              <a:t>).</a:t>
            </a:r>
          </a:p>
          <a:p>
            <a:pPr marL="857250" indent="-857250">
              <a:lnSpc>
                <a:spcPct val="120000"/>
              </a:lnSpc>
              <a:buFont typeface="Arial" panose="020B0604020202020204" pitchFamily="34" charset="0"/>
              <a:buChar char="•"/>
            </a:pPr>
            <a:r>
              <a:rPr lang="en-GB" sz="3200" cap="none" dirty="0" smtClean="0"/>
              <a:t>The question becomes: </a:t>
            </a:r>
            <a:r>
              <a:rPr lang="en-GB" sz="3200" cap="none" dirty="0" smtClean="0">
                <a:solidFill>
                  <a:srgbClr val="C00000"/>
                </a:solidFill>
              </a:rPr>
              <a:t>Whether the parents, if provided with all the necessary support and services, would be able to provide their child(</a:t>
            </a:r>
            <a:r>
              <a:rPr lang="en-GB" sz="3200" cap="none" dirty="0" err="1" smtClean="0">
                <a:solidFill>
                  <a:srgbClr val="C00000"/>
                </a:solidFill>
              </a:rPr>
              <a:t>ren</a:t>
            </a:r>
            <a:r>
              <a:rPr lang="en-GB" sz="3200" cap="none" dirty="0" smtClean="0">
                <a:solidFill>
                  <a:srgbClr val="C00000"/>
                </a:solidFill>
              </a:rPr>
              <a:t>) with adequate care and parenting in a setting which promotes their welfare and does not cause harm</a:t>
            </a:r>
            <a:r>
              <a:rPr lang="en-GB" sz="3200" cap="none" dirty="0" smtClean="0"/>
              <a:t>. </a:t>
            </a:r>
          </a:p>
          <a:p>
            <a:pPr marL="857250" indent="-857250">
              <a:lnSpc>
                <a:spcPct val="120000"/>
              </a:lnSpc>
              <a:buFont typeface="Arial" panose="020B0604020202020204" pitchFamily="34" charset="0"/>
              <a:buChar char="•"/>
            </a:pPr>
            <a:endParaRPr lang="en-GB" sz="3200" cap="none" dirty="0" smtClean="0"/>
          </a:p>
          <a:p>
            <a:endParaRPr lang="en-GB" sz="3200" dirty="0"/>
          </a:p>
        </p:txBody>
      </p:sp>
      <p:sp>
        <p:nvSpPr>
          <p:cNvPr id="5"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277172778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06400" y="1219200"/>
            <a:ext cx="11733786" cy="723900"/>
          </a:xfrm>
          <a:prstGeom prst="rect">
            <a:avLst/>
          </a:prstGeom>
        </p:spPr>
        <p:txBody>
          <a:bodyPr>
            <a:normAutofit/>
          </a:bodyPr>
          <a:lstStyle>
            <a:lvl1pPr defTabSz="373886">
              <a:spcBef>
                <a:spcPts val="1700"/>
              </a:spcBef>
              <a:defRPr sz="3800"/>
            </a:lvl1pPr>
          </a:lstStyle>
          <a:p>
            <a:pPr>
              <a:lnSpc>
                <a:spcPct val="100000"/>
              </a:lnSpc>
            </a:pPr>
            <a:r>
              <a:rPr lang="en-GB" u="sng" dirty="0" smtClean="0"/>
              <a:t>An invitation : Disability </a:t>
            </a:r>
            <a:endParaRPr lang="en-GB" dirty="0"/>
          </a:p>
        </p:txBody>
      </p:sp>
      <p:sp>
        <p:nvSpPr>
          <p:cNvPr id="213" name="Shape 213"/>
          <p:cNvSpPr>
            <a:spLocks noGrp="1"/>
          </p:cNvSpPr>
          <p:nvPr>
            <p:ph type="body" idx="1"/>
          </p:nvPr>
        </p:nvSpPr>
        <p:spPr>
          <a:xfrm>
            <a:off x="538088" y="2644552"/>
            <a:ext cx="11438167" cy="6507965"/>
          </a:xfrm>
          <a:prstGeom prst="rect">
            <a:avLst/>
          </a:prstGeom>
        </p:spPr>
        <p:txBody>
          <a:bodyPr anchor="t">
            <a:normAutofit/>
          </a:bodyPr>
          <a:lstStyle/>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rPr lang="en-GB" sz="3600" dirty="0" smtClean="0">
                <a:solidFill>
                  <a:srgbClr val="FFFF00"/>
                </a:solidFill>
              </a:rPr>
              <a:t>Change in attitude towards people with a learning disability in society</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rPr lang="en-GB" sz="3600" dirty="0" smtClean="0">
                <a:solidFill>
                  <a:srgbClr val="FFFF00"/>
                </a:solidFill>
              </a:rPr>
              <a:t>Wider acceptance that people with a learning disability can bring up children successfully with assistance</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rPr lang="en-GB" sz="3600" dirty="0" smtClean="0">
                <a:solidFill>
                  <a:srgbClr val="FFFF00"/>
                </a:solidFill>
              </a:rPr>
              <a:t>People with a learning disability not always given the help that they need to parent.</a:t>
            </a:r>
          </a:p>
          <a:p>
            <a:pPr marL="560649" indent="-560649" defTabSz="450301">
              <a:lnSpc>
                <a:spcPct val="100000"/>
              </a:lnSpc>
              <a:spcBef>
                <a:spcPts val="2000"/>
              </a:spcBef>
              <a:buClr>
                <a:schemeClr val="accent1"/>
              </a:buClr>
              <a:buSzPct val="104999"/>
              <a:buFont typeface="Avenir Next"/>
              <a:buChar char="▸"/>
              <a:defRPr sz="3384" b="0" cap="none" spc="0">
                <a:latin typeface="Avenir Next Medium"/>
                <a:ea typeface="Avenir Next Medium"/>
                <a:cs typeface="Avenir Next Medium"/>
                <a:sym typeface="Avenir Next Medium"/>
              </a:defRPr>
            </a:pPr>
            <a:r>
              <a:rPr lang="en-GB" sz="3600" dirty="0" smtClean="0">
                <a:solidFill>
                  <a:srgbClr val="FFFF00"/>
                </a:solidFill>
              </a:rPr>
              <a:t>Little evidence of effective joint working between adult and children’s services</a:t>
            </a:r>
          </a:p>
        </p:txBody>
      </p:sp>
      <p:sp>
        <p:nvSpPr>
          <p:cNvPr id="214" name="Shape 214"/>
          <p:cNvSpPr>
            <a:spLocks noGrp="1"/>
          </p:cNvSpPr>
          <p:nvPr>
            <p:ph type="sldNum" sz="quarter" idx="4294967295"/>
          </p:nvPr>
        </p:nvSpPr>
        <p:spPr>
          <a:xfrm>
            <a:off x="12140186" y="431800"/>
            <a:ext cx="453332"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
        <p:nvSpPr>
          <p:cNvPr id="6"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406400" y="1072183"/>
            <a:ext cx="12192001" cy="723901"/>
          </a:xfrm>
          <a:prstGeom prst="rect">
            <a:avLst/>
          </a:prstGeom>
        </p:spPr>
        <p:txBody>
          <a:bodyPr>
            <a:normAutofit fontScale="90000"/>
          </a:bodyPr>
          <a:lstStyle>
            <a:lvl1pPr defTabSz="341640">
              <a:spcBef>
                <a:spcPts val="1600"/>
              </a:spcBef>
              <a:defRPr sz="3440"/>
            </a:lvl1pPr>
          </a:lstStyle>
          <a:p>
            <a:pPr defTabSz="450301">
              <a:lnSpc>
                <a:spcPct val="100000"/>
              </a:lnSpc>
              <a:spcBef>
                <a:spcPts val="2000"/>
              </a:spcBef>
              <a:buClr>
                <a:schemeClr val="accent1"/>
              </a:buClr>
              <a:buSzPct val="104999"/>
              <a:defRPr sz="3384" b="0" cap="none" spc="0">
                <a:latin typeface="Avenir Next Medium"/>
                <a:ea typeface="Avenir Next Medium"/>
                <a:cs typeface="Avenir Next Medium"/>
                <a:sym typeface="Avenir Next Medium"/>
              </a:defRPr>
            </a:pPr>
            <a:r>
              <a:rPr lang="en-GB" dirty="0" smtClean="0">
                <a:latin typeface="DIN Alternate"/>
              </a:rPr>
              <a:t>GOOD PRACTICE GUIDANCE ON WORKING WITH PARENTS WITH A LEARNING DISABILITY</a:t>
            </a:r>
            <a:endParaRPr lang="en-GB" dirty="0">
              <a:latin typeface="DIN Alternate"/>
            </a:endParaRPr>
          </a:p>
        </p:txBody>
      </p:sp>
      <p:sp>
        <p:nvSpPr>
          <p:cNvPr id="218" name="Shape 218"/>
          <p:cNvSpPr>
            <a:spLocks noGrp="1"/>
          </p:cNvSpPr>
          <p:nvPr>
            <p:ph type="body" idx="1"/>
          </p:nvPr>
        </p:nvSpPr>
        <p:spPr>
          <a:xfrm>
            <a:off x="558799" y="2140496"/>
            <a:ext cx="6231633" cy="7232972"/>
          </a:xfrm>
          <a:prstGeom prst="rect">
            <a:avLst/>
          </a:prstGeom>
        </p:spPr>
        <p:txBody>
          <a:bodyPr anchor="t">
            <a:normAutofit/>
          </a:bodyPr>
          <a:lstStyle/>
          <a:p>
            <a:endParaRPr lang="en-GB" sz="3600" cap="none" dirty="0" smtClean="0"/>
          </a:p>
          <a:p>
            <a:pPr marL="1329763" lvl="1" indent="-571500"/>
            <a:r>
              <a:rPr lang="en-GB" sz="3600" cap="none" dirty="0">
                <a:solidFill>
                  <a:srgbClr val="00B050"/>
                </a:solidFill>
              </a:rPr>
              <a:t>clear /</a:t>
            </a:r>
            <a:r>
              <a:rPr lang="en-GB" sz="3600" cap="none" dirty="0" smtClean="0">
                <a:solidFill>
                  <a:srgbClr val="00B050"/>
                </a:solidFill>
              </a:rPr>
              <a:t> </a:t>
            </a:r>
            <a:r>
              <a:rPr lang="en-GB" sz="3600" cap="none" dirty="0">
                <a:solidFill>
                  <a:srgbClr val="00B050"/>
                </a:solidFill>
              </a:rPr>
              <a:t>co-ordinated </a:t>
            </a:r>
            <a:r>
              <a:rPr lang="en-GB" sz="3600" cap="none" dirty="0" smtClean="0">
                <a:solidFill>
                  <a:srgbClr val="00B050"/>
                </a:solidFill>
              </a:rPr>
              <a:t>referral </a:t>
            </a:r>
            <a:r>
              <a:rPr lang="en-GB" sz="3600" cap="none" dirty="0">
                <a:solidFill>
                  <a:srgbClr val="00B050"/>
                </a:solidFill>
              </a:rPr>
              <a:t>assessment procedures</a:t>
            </a:r>
            <a:r>
              <a:rPr lang="en-GB" sz="3600" cap="none" dirty="0" smtClean="0">
                <a:solidFill>
                  <a:srgbClr val="00B050"/>
                </a:solidFill>
              </a:rPr>
              <a:t>,</a:t>
            </a:r>
          </a:p>
          <a:p>
            <a:pPr lvl="1" indent="0">
              <a:buNone/>
            </a:pPr>
            <a:r>
              <a:rPr lang="en-GB" sz="3600" cap="none" dirty="0" smtClean="0">
                <a:solidFill>
                  <a:srgbClr val="00B050"/>
                </a:solidFill>
              </a:rPr>
              <a:t> </a:t>
            </a:r>
            <a:endParaRPr lang="en-GB" sz="3600" cap="none" dirty="0">
              <a:solidFill>
                <a:srgbClr val="00B050"/>
              </a:solidFill>
            </a:endParaRPr>
          </a:p>
          <a:p>
            <a:pPr marL="1329763" lvl="1" indent="-571500"/>
            <a:r>
              <a:rPr lang="en-GB" sz="3600" cap="none" dirty="0">
                <a:solidFill>
                  <a:srgbClr val="00B050"/>
                </a:solidFill>
              </a:rPr>
              <a:t>support designed to meet the parent's needs &amp;</a:t>
            </a:r>
            <a:r>
              <a:rPr lang="en-GB" sz="3600" cap="none" dirty="0" smtClean="0">
                <a:solidFill>
                  <a:srgbClr val="00B050"/>
                </a:solidFill>
              </a:rPr>
              <a:t> </a:t>
            </a:r>
            <a:r>
              <a:rPr lang="en-GB" sz="3600" cap="none" dirty="0">
                <a:solidFill>
                  <a:srgbClr val="00B050"/>
                </a:solidFill>
              </a:rPr>
              <a:t>strengths, </a:t>
            </a:r>
            <a:endParaRPr lang="en-GB" sz="3600" cap="none" dirty="0" smtClean="0">
              <a:solidFill>
                <a:srgbClr val="00B050"/>
              </a:solidFill>
            </a:endParaRPr>
          </a:p>
          <a:p>
            <a:pPr marL="1329763" lvl="1" indent="-571500"/>
            <a:endParaRPr lang="en-GB" sz="3600" cap="none" dirty="0">
              <a:solidFill>
                <a:srgbClr val="00B050"/>
              </a:solidFill>
            </a:endParaRPr>
          </a:p>
          <a:p>
            <a:pPr marL="1329763" lvl="1" indent="-571500"/>
            <a:r>
              <a:rPr lang="en-GB" sz="3600" cap="none" dirty="0">
                <a:solidFill>
                  <a:srgbClr val="00B050"/>
                </a:solidFill>
              </a:rPr>
              <a:t>long-term support where necessary, </a:t>
            </a:r>
          </a:p>
          <a:p>
            <a:pPr lvl="1" indent="0">
              <a:buNone/>
            </a:pPr>
            <a:r>
              <a:rPr lang="en-GB" sz="3600" cap="none" dirty="0" smtClean="0">
                <a:solidFill>
                  <a:srgbClr val="00B050"/>
                </a:solidFill>
              </a:rPr>
              <a:t> </a:t>
            </a:r>
            <a:endParaRPr lang="en-GB" sz="3600" cap="none" dirty="0">
              <a:solidFill>
                <a:srgbClr val="00B050"/>
              </a:solidFill>
            </a:endParaRPr>
          </a:p>
          <a:p>
            <a:pPr marL="1329763" lvl="1" indent="-571500"/>
            <a:r>
              <a:rPr lang="en-GB" sz="3600" cap="none" dirty="0">
                <a:solidFill>
                  <a:srgbClr val="00B050"/>
                </a:solidFill>
              </a:rPr>
              <a:t>access to independent advocacy; </a:t>
            </a:r>
          </a:p>
          <a:p>
            <a:pPr marL="342900" indent="-342900">
              <a:buFont typeface="Arial" panose="020B0604020202020204" pitchFamily="34" charset="0"/>
              <a:buChar char="•"/>
            </a:pPr>
            <a:endParaRPr lang="en-GB" cap="none" dirty="0">
              <a:solidFill>
                <a:srgbClr val="00B050"/>
              </a:solidFill>
            </a:endParaRPr>
          </a:p>
          <a:p>
            <a:endParaRPr lang="en-GB" sz="3600" cap="none" dirty="0" smtClean="0">
              <a:solidFill>
                <a:srgbClr val="00B050"/>
              </a:solidFill>
            </a:endParaRPr>
          </a:p>
          <a:p>
            <a:pPr marL="324746" indent="-324746" defTabSz="403097">
              <a:lnSpc>
                <a:spcPct val="100000"/>
              </a:lnSpc>
              <a:spcBef>
                <a:spcPts val="1900"/>
              </a:spcBef>
              <a:buClr>
                <a:srgbClr val="39A3D5"/>
              </a:buClr>
              <a:buSzPct val="104999"/>
              <a:buFont typeface="Avenir Next"/>
              <a:buChar char="‣"/>
              <a:defRPr sz="2484" b="0" cap="none" spc="0">
                <a:latin typeface="Avenir Next Medium"/>
                <a:ea typeface="Avenir Next Medium"/>
                <a:cs typeface="Avenir Next Medium"/>
                <a:sym typeface="Avenir Next Medium"/>
              </a:defRPr>
            </a:pPr>
            <a:endParaRPr dirty="0"/>
          </a:p>
        </p:txBody>
      </p:sp>
      <p:sp>
        <p:nvSpPr>
          <p:cNvPr id="5"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7" name="Picture 6"/>
          <p:cNvPicPr/>
          <p:nvPr/>
        </p:nvPicPr>
        <p:blipFill rotWithShape="1">
          <a:blip r:embed="rId2"/>
          <a:srcRect l="21937" t="16546" r="35187" b="6046"/>
          <a:stretch/>
        </p:blipFill>
        <p:spPr bwMode="auto">
          <a:xfrm>
            <a:off x="6950062" y="2572544"/>
            <a:ext cx="5648339" cy="5735910"/>
          </a:xfrm>
          <a:prstGeom prst="rect">
            <a:avLst/>
          </a:prstGeom>
          <a:ln>
            <a:noFill/>
          </a:ln>
          <a:extLst>
            <a:ext uri="{53640926-AAD7-44D8-BBD7-CCE9431645EC}">
              <a14:shadowObscured xmlns:a14="http://schemas.microsoft.com/office/drawing/2010/main"/>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3968" y="3652664"/>
            <a:ext cx="7624203" cy="2514278"/>
          </a:xfrm>
          <a:prstGeom prst="rect">
            <a:avLst/>
          </a:prstGeom>
        </p:spPr>
        <p:txBody>
          <a:bodyPr wrap="none">
            <a:spAutoFit/>
          </a:bodyPr>
          <a:lstStyle/>
          <a:p>
            <a:pPr>
              <a:lnSpc>
                <a:spcPct val="120000"/>
              </a:lnSpc>
            </a:pPr>
            <a:r>
              <a:rPr lang="en-GB" sz="6000" dirty="0">
                <a:solidFill>
                  <a:srgbClr val="FF0000"/>
                </a:solidFill>
              </a:rPr>
              <a:t>Care isn’t a </a:t>
            </a:r>
            <a:r>
              <a:rPr lang="en-GB" sz="6000" dirty="0" smtClean="0">
                <a:solidFill>
                  <a:srgbClr val="FF0000"/>
                </a:solidFill>
              </a:rPr>
              <a:t>panacea</a:t>
            </a:r>
          </a:p>
          <a:p>
            <a:pPr>
              <a:lnSpc>
                <a:spcPct val="120000"/>
              </a:lnSpc>
            </a:pPr>
            <a:r>
              <a:rPr lang="en-GB" sz="6000" dirty="0">
                <a:solidFill>
                  <a:srgbClr val="FF0000"/>
                </a:solidFill>
              </a:rPr>
              <a:t>N</a:t>
            </a:r>
            <a:r>
              <a:rPr lang="en-GB" sz="6000" dirty="0" smtClean="0">
                <a:solidFill>
                  <a:srgbClr val="FF0000"/>
                </a:solidFill>
              </a:rPr>
              <a:t>or </a:t>
            </a:r>
            <a:r>
              <a:rPr lang="en-GB" sz="6000" dirty="0">
                <a:solidFill>
                  <a:srgbClr val="FF0000"/>
                </a:solidFill>
              </a:rPr>
              <a:t>is adoption</a:t>
            </a:r>
            <a:r>
              <a:rPr lang="en-GB" sz="6000" dirty="0"/>
              <a:t>. </a:t>
            </a:r>
          </a:p>
        </p:txBody>
      </p:sp>
    </p:spTree>
    <p:extLst>
      <p:ext uri="{BB962C8B-B14F-4D97-AF65-F5344CB8AC3E}">
        <p14:creationId xmlns:p14="http://schemas.microsoft.com/office/powerpoint/2010/main" val="4640182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1066800"/>
            <a:ext cx="12192000" cy="857672"/>
          </a:xfrm>
        </p:spPr>
        <p:txBody>
          <a:bodyPr>
            <a:noAutofit/>
          </a:bodyPr>
          <a:lstStyle/>
          <a:p>
            <a:pPr marL="685800" indent="-685800">
              <a:lnSpc>
                <a:spcPct val="120000"/>
              </a:lnSpc>
            </a:pPr>
            <a:r>
              <a:rPr lang="en-GB" sz="2400" i="1" cap="none" dirty="0"/>
              <a:t>The Bridget Lindley OBE Memorial Lecture 2017 Entitled’ Holding The Risk: The Balance Between Child Protection and The Right to Family Life. </a:t>
            </a:r>
          </a:p>
        </p:txBody>
      </p:sp>
      <p:sp>
        <p:nvSpPr>
          <p:cNvPr id="4" name="Text Placeholder 3"/>
          <p:cNvSpPr>
            <a:spLocks noGrp="1"/>
          </p:cNvSpPr>
          <p:nvPr>
            <p:ph type="body" idx="13"/>
          </p:nvPr>
        </p:nvSpPr>
        <p:spPr>
          <a:xfrm>
            <a:off x="406400" y="1524000"/>
            <a:ext cx="12192000" cy="8033320"/>
          </a:xfrm>
        </p:spPr>
        <p:txBody>
          <a:bodyPr>
            <a:normAutofit fontScale="25000" lnSpcReduction="20000"/>
          </a:bodyPr>
          <a:lstStyle/>
          <a:p>
            <a:pPr>
              <a:lnSpc>
                <a:spcPct val="120000"/>
              </a:lnSpc>
            </a:pPr>
            <a:endParaRPr lang="en-GB" sz="4500" b="0" cap="none" dirty="0" smtClean="0">
              <a:latin typeface="+mn-lt"/>
            </a:endParaRPr>
          </a:p>
          <a:p>
            <a:pPr marL="685800" indent="-685800">
              <a:lnSpc>
                <a:spcPct val="120000"/>
              </a:lnSpc>
              <a:buFont typeface="Arial" panose="020B0604020202020204" pitchFamily="34" charset="0"/>
              <a:buChar char="•"/>
            </a:pPr>
            <a:r>
              <a:rPr lang="en-GB" sz="12800" b="0" i="1" cap="none" dirty="0" smtClean="0">
                <a:solidFill>
                  <a:srgbClr val="00B050"/>
                </a:solidFill>
                <a:latin typeface="+mn-lt"/>
              </a:rPr>
              <a:t>Making an adoption order radically shifts the tectonic plates of an individual’s legal identity (and those of others) </a:t>
            </a:r>
            <a:r>
              <a:rPr lang="en-GB" sz="12800" b="0" i="1" u="sng" cap="none" dirty="0" smtClean="0">
                <a:solidFill>
                  <a:srgbClr val="00B050"/>
                </a:solidFill>
                <a:latin typeface="+mn-lt"/>
              </a:rPr>
              <a:t>for life</a:t>
            </a:r>
            <a:r>
              <a:rPr lang="en-GB" sz="12800" b="0" i="1" cap="none" dirty="0" smtClean="0">
                <a:solidFill>
                  <a:srgbClr val="00B050"/>
                </a:solidFill>
                <a:latin typeface="+mn-lt"/>
              </a:rPr>
              <a:t>. </a:t>
            </a:r>
          </a:p>
          <a:p>
            <a:pPr marL="685800" indent="-685800">
              <a:lnSpc>
                <a:spcPct val="120000"/>
              </a:lnSpc>
              <a:buFont typeface="Arial" panose="020B0604020202020204" pitchFamily="34" charset="0"/>
              <a:buChar char="•"/>
            </a:pPr>
            <a:r>
              <a:rPr lang="en-GB" sz="12800" b="0" i="1" cap="none" dirty="0" smtClean="0">
                <a:solidFill>
                  <a:srgbClr val="00B050"/>
                </a:solidFill>
                <a:latin typeface="+mn-lt"/>
              </a:rPr>
              <a:t>That is a very big thing to do in order to protect that individual from harm during their formative years. </a:t>
            </a:r>
          </a:p>
          <a:p>
            <a:pPr marL="685800" indent="-685800">
              <a:lnSpc>
                <a:spcPct val="120000"/>
              </a:lnSpc>
              <a:buFont typeface="Arial" panose="020B0604020202020204" pitchFamily="34" charset="0"/>
              <a:buChar char="•"/>
            </a:pPr>
            <a:r>
              <a:rPr lang="en-GB" sz="12800" b="0" i="1" cap="none" dirty="0" smtClean="0">
                <a:solidFill>
                  <a:srgbClr val="00B050"/>
                </a:solidFill>
                <a:latin typeface="+mn-lt"/>
              </a:rPr>
              <a:t>Is an order of that magnitude necessary? </a:t>
            </a:r>
          </a:p>
          <a:p>
            <a:pPr marL="685800" indent="-685800">
              <a:lnSpc>
                <a:spcPct val="120000"/>
              </a:lnSpc>
              <a:buFont typeface="Arial" panose="020B0604020202020204" pitchFamily="34" charset="0"/>
              <a:buChar char="•"/>
            </a:pPr>
            <a:r>
              <a:rPr lang="en-GB" sz="12800" b="0" i="1" cap="none" dirty="0" smtClean="0">
                <a:solidFill>
                  <a:srgbClr val="00B050"/>
                </a:solidFill>
                <a:latin typeface="+mn-lt"/>
              </a:rPr>
              <a:t>How do we know that it is indeed the best outcome for the young person whose future life is being decided by the court? </a:t>
            </a:r>
          </a:p>
          <a:p>
            <a:pPr marL="685800" indent="-685800">
              <a:lnSpc>
                <a:spcPct val="120000"/>
              </a:lnSpc>
              <a:buFont typeface="Arial" panose="020B0604020202020204" pitchFamily="34" charset="0"/>
              <a:buChar char="•"/>
            </a:pPr>
            <a:r>
              <a:rPr lang="en-GB" sz="12800" b="0" i="1" cap="none" dirty="0" smtClean="0">
                <a:solidFill>
                  <a:srgbClr val="00B050"/>
                </a:solidFill>
                <a:latin typeface="+mn-lt"/>
              </a:rPr>
              <a:t>And, if I am right that we can no longer be certain that it is, how is it possible to say that by making adoption orders, particularly in the middle to low range of abuse cases, we are indeed getting the balance right between child protection and the right to family life.” </a:t>
            </a:r>
            <a:endParaRPr lang="en-GB" sz="12800" i="1" cap="none" dirty="0" smtClean="0">
              <a:solidFill>
                <a:srgbClr val="00B050"/>
              </a:solidFill>
              <a:latin typeface="+mn-lt"/>
            </a:endParaRPr>
          </a:p>
          <a:p>
            <a:pPr>
              <a:lnSpc>
                <a:spcPct val="120000"/>
              </a:lnSpc>
            </a:pPr>
            <a:endParaRPr lang="en-GB" sz="7000" cap="none" dirty="0" smtClean="0">
              <a:latin typeface="+mn-lt"/>
            </a:endParaRPr>
          </a:p>
          <a:p>
            <a:pPr marL="685800" indent="-685800">
              <a:buFont typeface="Arial" panose="020B0604020202020204" pitchFamily="34" charset="0"/>
              <a:buChar char="•"/>
            </a:pPr>
            <a:endParaRPr lang="en-GB" dirty="0"/>
          </a:p>
        </p:txBody>
      </p:sp>
      <p:sp>
        <p:nvSpPr>
          <p:cNvPr id="5"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251856399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406400" y="1708448"/>
            <a:ext cx="12192000" cy="6900788"/>
          </a:xfrm>
        </p:spPr>
        <p:txBody>
          <a:bodyPr>
            <a:normAutofit fontScale="47500" lnSpcReduction="20000"/>
          </a:bodyPr>
          <a:lstStyle/>
          <a:p>
            <a:pPr>
              <a:lnSpc>
                <a:spcPct val="120000"/>
              </a:lnSpc>
            </a:pPr>
            <a:r>
              <a:rPr lang="en-GB" sz="7600" i="1" cap="none" dirty="0" smtClean="0">
                <a:solidFill>
                  <a:srgbClr val="FF0000"/>
                </a:solidFill>
              </a:rPr>
              <a:t>We </a:t>
            </a:r>
            <a:r>
              <a:rPr lang="en-GB" sz="7600" i="1" cap="none" dirty="0">
                <a:solidFill>
                  <a:srgbClr val="FF0000"/>
                </a:solidFill>
              </a:rPr>
              <a:t>are all frail human beings, with our fair share of unattractive character traits, which sometimes manifest themselves in bad behaviours which may be copied by our children. </a:t>
            </a:r>
            <a:endParaRPr lang="en-GB" sz="7600" i="1" cap="none" dirty="0" smtClean="0">
              <a:solidFill>
                <a:srgbClr val="FF0000"/>
              </a:solidFill>
            </a:endParaRPr>
          </a:p>
          <a:p>
            <a:pPr>
              <a:lnSpc>
                <a:spcPct val="120000"/>
              </a:lnSpc>
            </a:pPr>
            <a:r>
              <a:rPr lang="en-GB" sz="7600" i="1" cap="none" dirty="0" smtClean="0">
                <a:solidFill>
                  <a:srgbClr val="FF0000"/>
                </a:solidFill>
              </a:rPr>
              <a:t>But </a:t>
            </a:r>
            <a:r>
              <a:rPr lang="en-GB" sz="7600" i="1" cap="none" dirty="0">
                <a:solidFill>
                  <a:srgbClr val="FF0000"/>
                </a:solidFill>
              </a:rPr>
              <a:t>the state does not and cannot take away the children of all the people who commit crimes, who abuse alcohol or drugs, who suffer from physical and mental illnesses or who espouse antisocial political or religious beliefs</a:t>
            </a:r>
            <a:r>
              <a:rPr lang="en-GB" sz="8000" i="1" cap="none" dirty="0" smtClean="0">
                <a:solidFill>
                  <a:srgbClr val="FF0000"/>
                </a:solidFill>
              </a:rPr>
              <a:t>. </a:t>
            </a:r>
          </a:p>
          <a:p>
            <a:pPr>
              <a:lnSpc>
                <a:spcPct val="120000"/>
              </a:lnSpc>
            </a:pPr>
            <a:r>
              <a:rPr lang="en-GB" sz="8000" i="1" cap="none" dirty="0"/>
              <a:t>	</a:t>
            </a:r>
            <a:r>
              <a:rPr lang="en-GB" sz="8000" i="1" cap="none" dirty="0" smtClean="0"/>
              <a:t>					</a:t>
            </a:r>
            <a:r>
              <a:rPr lang="en-GB" sz="4200" i="1" u="sng" cap="none" dirty="0" smtClean="0"/>
              <a:t>Re </a:t>
            </a:r>
            <a:r>
              <a:rPr lang="en-GB" sz="4200" i="1" u="sng" cap="none" dirty="0"/>
              <a:t>B (A child) (care proceedings: threshold criteria) [2013] UKSC 33:</a:t>
            </a:r>
            <a:endParaRPr lang="en-GB" sz="4200" cap="none" dirty="0"/>
          </a:p>
          <a:p>
            <a:pPr>
              <a:lnSpc>
                <a:spcPct val="120000"/>
              </a:lnSpc>
            </a:pPr>
            <a:endParaRPr lang="en-GB" sz="8000" i="1" cap="none" dirty="0"/>
          </a:p>
          <a:p>
            <a:pPr>
              <a:lnSpc>
                <a:spcPct val="120000"/>
              </a:lnSpc>
            </a:pPr>
            <a:endParaRPr lang="en-GB" sz="8000" cap="none" dirty="0" smtClean="0">
              <a:latin typeface="+mn-lt"/>
            </a:endParaRPr>
          </a:p>
          <a:p>
            <a:pPr>
              <a:lnSpc>
                <a:spcPct val="120000"/>
              </a:lnSpc>
            </a:pPr>
            <a:endParaRPr lang="en-GB" sz="4200" cap="none" dirty="0" smtClean="0">
              <a:latin typeface="+mn-lt"/>
            </a:endParaRPr>
          </a:p>
          <a:p>
            <a:pPr marL="685800" indent="-685800">
              <a:buFont typeface="Arial" panose="020B0604020202020204" pitchFamily="34" charset="0"/>
              <a:buChar char="•"/>
            </a:pPr>
            <a:endParaRPr lang="en-GB" dirty="0"/>
          </a:p>
        </p:txBody>
      </p:sp>
      <p:sp>
        <p:nvSpPr>
          <p:cNvPr id="5"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258841332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Previous lectures</a:t>
            </a:r>
            <a:endParaRPr lang="en-GB" dirty="0"/>
          </a:p>
        </p:txBody>
      </p:sp>
      <p:sp>
        <p:nvSpPr>
          <p:cNvPr id="5" name="Text Placeholder 4"/>
          <p:cNvSpPr>
            <a:spLocks noGrp="1"/>
          </p:cNvSpPr>
          <p:nvPr>
            <p:ph type="body" idx="13"/>
          </p:nvPr>
        </p:nvSpPr>
        <p:spPr/>
        <p:txBody>
          <a:bodyPr>
            <a:normAutofit fontScale="47500" lnSpcReduction="20000"/>
          </a:bodyPr>
          <a:lstStyle/>
          <a:p>
            <a:pPr marL="685800" indent="-685800">
              <a:lnSpc>
                <a:spcPct val="120000"/>
              </a:lnSpc>
              <a:buFont typeface="Arial" panose="020B0604020202020204" pitchFamily="34" charset="0"/>
              <a:buChar char="•"/>
            </a:pPr>
            <a:r>
              <a:rPr lang="en-GB" dirty="0" smtClean="0"/>
              <a:t>Sex, death and witchcraft: what goes on in the family court room?</a:t>
            </a:r>
          </a:p>
          <a:p>
            <a:pPr marL="685800" indent="-685800">
              <a:lnSpc>
                <a:spcPct val="120000"/>
              </a:lnSpc>
              <a:buFont typeface="Arial" panose="020B0604020202020204" pitchFamily="34" charset="0"/>
              <a:buChar char="•"/>
            </a:pPr>
            <a:r>
              <a:rPr lang="en-GB" dirty="0" smtClean="0"/>
              <a:t>Is one individual’s radicalism another’s right to free speech?</a:t>
            </a:r>
          </a:p>
          <a:p>
            <a:pPr marL="685800" indent="-685800">
              <a:lnSpc>
                <a:spcPct val="120000"/>
              </a:lnSpc>
              <a:buFont typeface="Arial" panose="020B0604020202020204" pitchFamily="34" charset="0"/>
              <a:buChar char="•"/>
            </a:pPr>
            <a:r>
              <a:rPr lang="en-GB" dirty="0" smtClean="0"/>
              <a:t>When legal worlds collide</a:t>
            </a:r>
          </a:p>
          <a:p>
            <a:pPr marL="685800" indent="-685800">
              <a:lnSpc>
                <a:spcPct val="120000"/>
              </a:lnSpc>
              <a:buFont typeface="Arial" panose="020B0604020202020204" pitchFamily="34" charset="0"/>
              <a:buChar char="•"/>
            </a:pPr>
            <a:r>
              <a:rPr lang="en-GB" dirty="0" smtClean="0"/>
              <a:t>Guilty until proven innocent</a:t>
            </a:r>
          </a:p>
          <a:p>
            <a:pPr marL="685800" indent="-685800">
              <a:lnSpc>
                <a:spcPct val="120000"/>
              </a:lnSpc>
              <a:buFont typeface="Arial" panose="020B0604020202020204" pitchFamily="34" charset="0"/>
              <a:buChar char="•"/>
            </a:pPr>
            <a:r>
              <a:rPr lang="en-GB" dirty="0" smtClean="0"/>
              <a:t>Expert witnesses: a zero sum game</a:t>
            </a:r>
          </a:p>
          <a:p>
            <a:pPr marL="685800" indent="-685800">
              <a:lnSpc>
                <a:spcPct val="120000"/>
              </a:lnSpc>
              <a:buFont typeface="Arial" panose="020B0604020202020204" pitchFamily="34" charset="0"/>
              <a:buChar char="•"/>
            </a:pPr>
            <a:r>
              <a:rPr lang="en-GB" dirty="0" smtClean="0"/>
              <a:t>Available at </a:t>
            </a:r>
            <a:r>
              <a:rPr lang="en-GB" u="sng" dirty="0">
                <a:hlinkClick r:id="rId2"/>
              </a:rPr>
              <a:t>https://www.gresham.ac.uk/series/when-worlds-collide-the-family-and-the-law/</a:t>
            </a:r>
            <a:endParaRPr lang="en-GB" dirty="0"/>
          </a:p>
        </p:txBody>
      </p:sp>
      <p:sp>
        <p:nvSpPr>
          <p:cNvPr id="6"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167995805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12.jpeg" descr="Image result for thanks for listening"/>
          <p:cNvPicPr>
            <a:picLocks noChangeAspect="1"/>
          </p:cNvPicPr>
          <p:nvPr/>
        </p:nvPicPr>
        <p:blipFill>
          <a:blip r:embed="rId2">
            <a:extLst/>
          </a:blip>
          <a:stretch>
            <a:fillRect/>
          </a:stretch>
        </p:blipFill>
        <p:spPr>
          <a:xfrm>
            <a:off x="406400" y="1981199"/>
            <a:ext cx="10570438" cy="6379634"/>
          </a:xfrm>
          <a:prstGeom prst="rect">
            <a:avLst/>
          </a:prstGeom>
          <a:ln w="12700">
            <a:miter lim="400000"/>
          </a:ln>
        </p:spPr>
      </p:pic>
      <p:sp>
        <p:nvSpPr>
          <p:cNvPr id="222" name="Shape 222"/>
          <p:cNvSpPr>
            <a:spLocks noGrp="1"/>
          </p:cNvSpPr>
          <p:nvPr>
            <p:ph type="title"/>
          </p:nvPr>
        </p:nvSpPr>
        <p:spPr>
          <a:xfrm>
            <a:off x="406400" y="1238661"/>
            <a:ext cx="8284830" cy="952089"/>
          </a:xfrm>
          <a:prstGeom prst="rect">
            <a:avLst/>
          </a:prstGeom>
        </p:spPr>
        <p:txBody>
          <a:bodyPr/>
          <a:lstStyle>
            <a:lvl1pPr defTabSz="408940">
              <a:spcBef>
                <a:spcPts val="1900"/>
              </a:spcBef>
              <a:defRPr sz="3700"/>
            </a:lvl1pPr>
          </a:lstStyle>
          <a:p>
            <a:r>
              <a:rPr lang="en-GB" dirty="0" smtClean="0"/>
              <a:t>GOODBYE UNTIL SEPTEMBER ! </a:t>
            </a:r>
            <a:endParaRPr dirty="0"/>
          </a:p>
        </p:txBody>
      </p:sp>
      <p:sp>
        <p:nvSpPr>
          <p:cNvPr id="223" name="Shape 223"/>
          <p:cNvSpPr>
            <a:spLocks noGrp="1"/>
          </p:cNvSpPr>
          <p:nvPr>
            <p:ph type="sldNum" sz="quarter" idx="4294967295"/>
          </p:nvPr>
        </p:nvSpPr>
        <p:spPr>
          <a:xfrm>
            <a:off x="12140186" y="431800"/>
            <a:ext cx="453332"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29</a:t>
            </a:fld>
            <a:endParaRPr/>
          </a:p>
        </p:txBody>
      </p:sp>
      <p:sp>
        <p:nvSpPr>
          <p:cNvPr id="224" name="Shape 224"/>
          <p:cNvSpPr/>
          <p:nvPr/>
        </p:nvSpPr>
        <p:spPr>
          <a:xfrm>
            <a:off x="7620000" y="9253854"/>
            <a:ext cx="5384800" cy="342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600">
                <a:solidFill>
                  <a:srgbClr val="595959"/>
                </a:solidFill>
                <a:latin typeface="DIN Condensed"/>
                <a:ea typeface="DIN Condensed"/>
                <a:cs typeface="DIN Condensed"/>
                <a:sym typeface="DIN Condensed"/>
              </a:defRPr>
            </a:lvl1pPr>
          </a:lstStyle>
          <a:p>
            <a:r>
              <a:t>http://quotesgram.com/thank-you-for-listening-quotes/</a:t>
            </a:r>
          </a:p>
        </p:txBody>
      </p:sp>
      <p:sp>
        <p:nvSpPr>
          <p:cNvPr id="7" name="Shape 187"/>
          <p:cNvSpPr/>
          <p:nvPr/>
        </p:nvSpPr>
        <p:spPr>
          <a:xfrm>
            <a:off x="558800" y="6096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cSld>
  <p:clrMapOvr>
    <a:masterClrMapping/>
  </p:clrMapOvr>
  <p:transition spd="med"/>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309712" y="2572544"/>
            <a:ext cx="12192000" cy="610870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62500" lnSpcReduction="20000"/>
          </a:bodyPr>
          <a:lst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a:lstStyle>
          <a:p>
            <a:pPr hangingPunct="1">
              <a:lnSpc>
                <a:spcPct val="120000"/>
              </a:lnSpc>
            </a:pPr>
            <a:r>
              <a:rPr lang="en-GB" cap="none" dirty="0" smtClean="0">
                <a:solidFill>
                  <a:srgbClr val="FF0000"/>
                </a:solidFill>
                <a:latin typeface="Avenir Next"/>
              </a:rPr>
              <a:t>Poverty </a:t>
            </a:r>
            <a:r>
              <a:rPr lang="en-GB" cap="none" dirty="0" smtClean="0">
                <a:latin typeface="Avenir Next"/>
              </a:rPr>
              <a:t>– of income, education or opportunity places parents at a disadvantage in terms of asking for help when they are in crisis and engaging with social work professionals.</a:t>
            </a:r>
          </a:p>
          <a:p>
            <a:pPr hangingPunct="1">
              <a:lnSpc>
                <a:spcPct val="120000"/>
              </a:lnSpc>
            </a:pPr>
            <a:r>
              <a:rPr lang="en-GB" cap="none" dirty="0" smtClean="0">
                <a:solidFill>
                  <a:srgbClr val="FF0000"/>
                </a:solidFill>
                <a:latin typeface="Avenir Next"/>
              </a:rPr>
              <a:t>Vulnerability </a:t>
            </a:r>
            <a:r>
              <a:rPr lang="en-GB" cap="none" dirty="0" smtClean="0">
                <a:latin typeface="Avenir Next"/>
              </a:rPr>
              <a:t>– drug addiction, alcoholism, domestic violence, historical abuse as a child can all impact on parenting.</a:t>
            </a:r>
          </a:p>
          <a:p>
            <a:pPr hangingPunct="1">
              <a:lnSpc>
                <a:spcPct val="120000"/>
              </a:lnSpc>
            </a:pPr>
            <a:r>
              <a:rPr lang="en-GB" cap="none" dirty="0" smtClean="0">
                <a:solidFill>
                  <a:srgbClr val="FF0000"/>
                </a:solidFill>
                <a:latin typeface="Avenir Next"/>
              </a:rPr>
              <a:t>Disability</a:t>
            </a:r>
            <a:r>
              <a:rPr lang="en-GB" cap="none" dirty="0" smtClean="0">
                <a:latin typeface="Avenir Next"/>
              </a:rPr>
              <a:t> – mental health, learning difficulties or physical disability often tied to other vulnerabilities can impact parenting.</a:t>
            </a:r>
          </a:p>
        </p:txBody>
      </p:sp>
      <p:sp>
        <p:nvSpPr>
          <p:cNvPr id="180" name="Shape 180"/>
          <p:cNvSpPr>
            <a:spLocks noGrp="1"/>
          </p:cNvSpPr>
          <p:nvPr>
            <p:ph type="title"/>
          </p:nvPr>
        </p:nvSpPr>
        <p:spPr>
          <a:xfrm>
            <a:off x="406400" y="1322254"/>
            <a:ext cx="12192000" cy="1061068"/>
          </a:xfrm>
          <a:prstGeom prst="rect">
            <a:avLst/>
          </a:prstGeom>
        </p:spPr>
        <p:txBody>
          <a:bodyPr/>
          <a:lstStyle>
            <a:lvl1pPr defTabSz="519937">
              <a:spcBef>
                <a:spcPts val="2400"/>
              </a:spcBef>
              <a:defRPr sz="3400"/>
            </a:lvl1pPr>
          </a:lstStyle>
          <a:p>
            <a:r>
              <a:rPr lang="en-GB" dirty="0" smtClean="0"/>
              <a:t>Parents involved in care proceedings: three common threads</a:t>
            </a:r>
            <a:endParaRPr dirty="0"/>
          </a:p>
        </p:txBody>
      </p:sp>
      <p:sp>
        <p:nvSpPr>
          <p:cNvPr id="182" name="Shape 182"/>
          <p:cNvSpPr>
            <a:spLocks noGrp="1"/>
          </p:cNvSpPr>
          <p:nvPr>
            <p:ph type="body" sz="quarter" idx="1"/>
          </p:nvPr>
        </p:nvSpPr>
        <p:spPr>
          <a:prstGeom prst="rect">
            <a:avLst/>
          </a:prstGeom>
        </p:spPr>
        <p:txBody>
          <a:bodyPr>
            <a:normAutofit fontScale="77500" lnSpcReduction="20000"/>
          </a:bodyPr>
          <a:lstStyle>
            <a:lvl1pPr defTabSz="139331">
              <a:defRPr sz="2300" spc="0">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406400" y="1536700"/>
            <a:ext cx="10200456" cy="723900"/>
          </a:xfrm>
          <a:prstGeom prst="rect">
            <a:avLst/>
          </a:prstGeom>
        </p:spPr>
        <p:txBody>
          <a:bodyPr>
            <a:normAutofit/>
          </a:bodyPr>
          <a:lstStyle>
            <a:lvl1pPr defTabSz="448663">
              <a:spcBef>
                <a:spcPts val="2100"/>
              </a:spcBef>
              <a:defRPr sz="4100"/>
            </a:lvl1pPr>
          </a:lstStyle>
          <a:p>
            <a:r>
              <a:rPr lang="en-GB" dirty="0" smtClean="0"/>
              <a:t>When is a child at risk at home?</a:t>
            </a:r>
            <a:endParaRPr dirty="0"/>
          </a:p>
        </p:txBody>
      </p:sp>
      <p:sp>
        <p:nvSpPr>
          <p:cNvPr id="185" name="Shape 185"/>
          <p:cNvSpPr>
            <a:spLocks noGrp="1"/>
          </p:cNvSpPr>
          <p:nvPr>
            <p:ph type="body" idx="1"/>
          </p:nvPr>
        </p:nvSpPr>
        <p:spPr>
          <a:xfrm>
            <a:off x="416744" y="2827423"/>
            <a:ext cx="12262019" cy="6662938"/>
          </a:xfrm>
          <a:prstGeom prst="rect">
            <a:avLst/>
          </a:prstGeom>
        </p:spPr>
        <p:txBody>
          <a:bodyPr numCol="1" anchor="t">
            <a:normAutofit/>
          </a:bodyPr>
          <a:lstStyle/>
          <a:p>
            <a:pPr>
              <a:lnSpc>
                <a:spcPct val="110000"/>
              </a:lnSpc>
            </a:pPr>
            <a:r>
              <a:rPr lang="en-GB" sz="2800" u="sng" cap="none" dirty="0" smtClean="0">
                <a:solidFill>
                  <a:srgbClr val="FF0000"/>
                </a:solidFill>
                <a:latin typeface="Avenir Next"/>
              </a:rPr>
              <a:t>Risk factors – linked to abuse</a:t>
            </a:r>
          </a:p>
          <a:p>
            <a:pPr>
              <a:lnSpc>
                <a:spcPct val="110000"/>
              </a:lnSpc>
            </a:pPr>
            <a:endParaRPr lang="en-GB" cap="none" dirty="0" smtClean="0">
              <a:latin typeface="Avenir Next"/>
            </a:endParaRPr>
          </a:p>
          <a:p>
            <a:pPr lvl="1">
              <a:lnSpc>
                <a:spcPct val="110000"/>
              </a:lnSpc>
            </a:pPr>
            <a:r>
              <a:rPr lang="en-GB" sz="4000" cap="none" dirty="0">
                <a:latin typeface="Avenir Next"/>
              </a:rPr>
              <a:t>D</a:t>
            </a:r>
            <a:r>
              <a:rPr lang="en-GB" sz="4000" cap="none" dirty="0" smtClean="0">
                <a:latin typeface="Avenir Next"/>
              </a:rPr>
              <a:t>omestic abuse  </a:t>
            </a:r>
          </a:p>
          <a:p>
            <a:pPr lvl="1">
              <a:lnSpc>
                <a:spcPct val="110000"/>
              </a:lnSpc>
            </a:pPr>
            <a:r>
              <a:rPr lang="en-GB" sz="4000" cap="none" dirty="0" smtClean="0">
                <a:latin typeface="Avenir Next"/>
              </a:rPr>
              <a:t>History of physical or sexual abuse (as a child) </a:t>
            </a:r>
            <a:endParaRPr lang="en-GB" sz="3200" cap="none" dirty="0" smtClean="0">
              <a:latin typeface="Avenir Next"/>
            </a:endParaRPr>
          </a:p>
          <a:p>
            <a:pPr lvl="1">
              <a:lnSpc>
                <a:spcPct val="110000"/>
              </a:lnSpc>
            </a:pPr>
            <a:r>
              <a:rPr lang="en-GB" sz="4000" cap="none" dirty="0" smtClean="0">
                <a:latin typeface="Avenir Next"/>
              </a:rPr>
              <a:t>Criminal activity  </a:t>
            </a:r>
            <a:endParaRPr lang="en-GB" sz="3200" cap="none" dirty="0">
              <a:latin typeface="Avenir Next"/>
            </a:endParaRPr>
          </a:p>
          <a:p>
            <a:pPr lvl="1">
              <a:lnSpc>
                <a:spcPct val="110000"/>
              </a:lnSpc>
            </a:pPr>
            <a:r>
              <a:rPr lang="en-GB" sz="4000" cap="none" dirty="0" smtClean="0">
                <a:latin typeface="Avenir Next"/>
              </a:rPr>
              <a:t>Substance abuse </a:t>
            </a:r>
            <a:endParaRPr lang="en-GB" sz="3200" cap="none" dirty="0" smtClean="0">
              <a:latin typeface="Avenir Next"/>
            </a:endParaRP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endParaRPr dirty="0"/>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
        <p:nvSpPr>
          <p:cNvPr id="4" name="TextBox 3"/>
          <p:cNvSpPr txBox="1"/>
          <p:nvPr/>
        </p:nvSpPr>
        <p:spPr>
          <a:xfrm>
            <a:off x="939079" y="1905415"/>
            <a:ext cx="1092053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i="1" u="sng" dirty="0">
                <a:solidFill>
                  <a:schemeClr val="tx2"/>
                </a:solidFill>
                <a:latin typeface="DIN Alternate"/>
                <a:sym typeface="Avenir Next Medium"/>
              </a:rPr>
              <a:t>Finding of Facts) NAI_ : Re BR ( Proof of Facts) (2015)EWFC 41 ( 11.5.15</a:t>
            </a:r>
            <a:r>
              <a:rPr lang="en-GB" b="0" i="1" dirty="0">
                <a:solidFill>
                  <a:schemeClr val="tx2"/>
                </a:solidFill>
                <a:latin typeface="DIN Alternate"/>
                <a:sym typeface="Avenir Next Medium"/>
              </a:rPr>
              <a:t>) by</a:t>
            </a:r>
            <a:r>
              <a:rPr lang="en-GB" b="0" dirty="0">
                <a:solidFill>
                  <a:schemeClr val="tx2"/>
                </a:solidFill>
                <a:latin typeface="DIN Alternate"/>
                <a:sym typeface="Avenir Next Medium"/>
              </a:rPr>
              <a:t> Jackson J </a:t>
            </a:r>
          </a:p>
          <a:p>
            <a:pPr marL="0" marR="0" indent="0" algn="l" defTabSz="584200" rtl="0" fontAlgn="auto" latinLnBrk="0" hangingPunct="0">
              <a:lnSpc>
                <a:spcPct val="100000"/>
              </a:lnSpc>
              <a:spcBef>
                <a:spcPts val="2400"/>
              </a:spcBef>
              <a:spcAft>
                <a:spcPts val="0"/>
              </a:spcAft>
              <a:buClrTx/>
              <a:buSzTx/>
              <a:buFontTx/>
              <a:buNone/>
              <a:tabLst/>
            </a:pPr>
            <a:endParaRPr kumimoji="0" lang="en-GB" sz="2000" b="1" i="0" u="none" strike="noStrike" cap="none" spc="0" normalizeH="0" baseline="0" dirty="0">
              <a:ln>
                <a:noFill/>
              </a:ln>
              <a:solidFill>
                <a:srgbClr val="222222"/>
              </a:solidFill>
              <a:effectLst/>
              <a:uFillTx/>
              <a:latin typeface="DIN Alternate"/>
              <a:sym typeface="Helvetica"/>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808" y="5524872"/>
            <a:ext cx="4578950" cy="3171461"/>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406400" y="1492424"/>
            <a:ext cx="12216680" cy="7920880"/>
          </a:xfrm>
        </p:spPr>
        <p:txBody>
          <a:bodyPr>
            <a:normAutofit fontScale="92500" lnSpcReduction="10000"/>
          </a:bodyPr>
          <a:lstStyle/>
          <a:p>
            <a:pPr>
              <a:lnSpc>
                <a:spcPct val="110000"/>
              </a:lnSpc>
            </a:pPr>
            <a:r>
              <a:rPr lang="en-GB" sz="7500" u="sng" cap="none" dirty="0">
                <a:solidFill>
                  <a:srgbClr val="FF0000"/>
                </a:solidFill>
                <a:latin typeface="Avenir Next"/>
              </a:rPr>
              <a:t>Risk factors </a:t>
            </a:r>
            <a:r>
              <a:rPr lang="en-GB" sz="7500" u="sng" cap="none" dirty="0" smtClean="0">
                <a:solidFill>
                  <a:srgbClr val="FF0000"/>
                </a:solidFill>
                <a:latin typeface="Avenir Next"/>
              </a:rPr>
              <a:t>– linked to social factors</a:t>
            </a:r>
            <a:endParaRPr lang="en-GB" sz="7500" u="sng" cap="none" dirty="0">
              <a:solidFill>
                <a:srgbClr val="FF0000"/>
              </a:solidFill>
              <a:latin typeface="Avenir Next"/>
            </a:endParaRPr>
          </a:p>
          <a:p>
            <a:pPr>
              <a:lnSpc>
                <a:spcPct val="110000"/>
              </a:lnSpc>
            </a:pPr>
            <a:endParaRPr lang="en-GB" sz="4800" cap="none" dirty="0">
              <a:latin typeface="Avenir Next"/>
            </a:endParaRPr>
          </a:p>
          <a:p>
            <a:pPr marL="685800" lvl="1" indent="-685800">
              <a:lnSpc>
                <a:spcPct val="110000"/>
              </a:lnSpc>
              <a:buFont typeface="Arial" panose="020B0604020202020204" pitchFamily="34" charset="0"/>
              <a:buChar char="•"/>
            </a:pPr>
            <a:r>
              <a:rPr lang="en-GB" sz="5700" cap="none" dirty="0">
                <a:latin typeface="Avenir Next"/>
              </a:rPr>
              <a:t>Social isolation of families </a:t>
            </a:r>
          </a:p>
          <a:p>
            <a:pPr marL="685800" lvl="1" indent="-685800">
              <a:lnSpc>
                <a:spcPct val="110000"/>
              </a:lnSpc>
              <a:buFont typeface="Arial" panose="020B0604020202020204" pitchFamily="34" charset="0"/>
              <a:buChar char="•"/>
            </a:pPr>
            <a:r>
              <a:rPr lang="en-GB" sz="5700" cap="none" dirty="0">
                <a:latin typeface="Avenir Next"/>
              </a:rPr>
              <a:t>Lack of family cohesion </a:t>
            </a:r>
          </a:p>
          <a:p>
            <a:pPr marL="685800" lvl="1" indent="-685800">
              <a:lnSpc>
                <a:spcPct val="110000"/>
              </a:lnSpc>
              <a:buFont typeface="Arial" panose="020B0604020202020204" pitchFamily="34" charset="0"/>
              <a:buChar char="•"/>
            </a:pPr>
            <a:r>
              <a:rPr lang="en-GB" sz="5700" cap="none" dirty="0">
                <a:latin typeface="Avenir Next"/>
              </a:rPr>
              <a:t>Parental immaturity </a:t>
            </a:r>
          </a:p>
          <a:p>
            <a:pPr marL="685800" lvl="1" indent="-685800">
              <a:lnSpc>
                <a:spcPct val="110000"/>
              </a:lnSpc>
              <a:buFont typeface="Arial" panose="020B0604020202020204" pitchFamily="34" charset="0"/>
              <a:buChar char="•"/>
            </a:pPr>
            <a:r>
              <a:rPr lang="en-GB" sz="5700" cap="none" dirty="0">
                <a:latin typeface="Avenir Next"/>
              </a:rPr>
              <a:t>Single or non-biological parents </a:t>
            </a:r>
          </a:p>
          <a:p>
            <a:endParaRPr lang="en-GB" sz="4400" cap="none" dirty="0">
              <a:latin typeface="Avenir Next"/>
            </a:endParaRPr>
          </a:p>
          <a:p>
            <a:endParaRPr lang="en-GB" dirty="0"/>
          </a:p>
        </p:txBody>
      </p:sp>
      <p:sp>
        <p:nvSpPr>
          <p:cNvPr id="6"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7945" b="1482"/>
          <a:stretch/>
        </p:blipFill>
        <p:spPr>
          <a:xfrm>
            <a:off x="6514740" y="1636440"/>
            <a:ext cx="4392488" cy="3002797"/>
          </a:xfrm>
          <a:prstGeom prst="rect">
            <a:avLst/>
          </a:prstGeom>
        </p:spPr>
      </p:pic>
    </p:spTree>
    <p:extLst>
      <p:ext uri="{BB962C8B-B14F-4D97-AF65-F5344CB8AC3E}">
        <p14:creationId xmlns:p14="http://schemas.microsoft.com/office/powerpoint/2010/main" val="1772684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406400" y="1492424"/>
            <a:ext cx="12216680" cy="7776864"/>
          </a:xfrm>
        </p:spPr>
        <p:txBody>
          <a:bodyPr>
            <a:normAutofit/>
          </a:bodyPr>
          <a:lstStyle/>
          <a:p>
            <a:pPr>
              <a:lnSpc>
                <a:spcPct val="110000"/>
              </a:lnSpc>
            </a:pPr>
            <a:r>
              <a:rPr lang="en-GB" sz="3000" u="sng" cap="none" dirty="0">
                <a:solidFill>
                  <a:srgbClr val="FF0000"/>
                </a:solidFill>
                <a:latin typeface="Avenir Next"/>
              </a:rPr>
              <a:t>Risk factors </a:t>
            </a:r>
            <a:r>
              <a:rPr lang="en-GB" sz="3000" u="sng" cap="none" dirty="0" smtClean="0">
                <a:solidFill>
                  <a:srgbClr val="FF0000"/>
                </a:solidFill>
                <a:latin typeface="Avenir Next"/>
              </a:rPr>
              <a:t>– linked to disability</a:t>
            </a:r>
            <a:endParaRPr lang="en-GB" sz="3000" u="sng" cap="none" dirty="0">
              <a:solidFill>
                <a:srgbClr val="FF0000"/>
              </a:solidFill>
              <a:latin typeface="Avenir Next"/>
            </a:endParaRPr>
          </a:p>
          <a:p>
            <a:pPr marL="571500" indent="-571500">
              <a:buFont typeface="Arial" panose="020B0604020202020204" pitchFamily="34" charset="0"/>
              <a:buChar char="•"/>
            </a:pPr>
            <a:endParaRPr lang="en-GB" sz="4000" cap="none" dirty="0" smtClean="0">
              <a:latin typeface="Avenir Next"/>
            </a:endParaRPr>
          </a:p>
          <a:p>
            <a:pPr marL="571500" indent="-571500">
              <a:buFont typeface="Arial" panose="020B0604020202020204" pitchFamily="34" charset="0"/>
              <a:buChar char="•"/>
            </a:pPr>
            <a:r>
              <a:rPr lang="en-GB" sz="6000" cap="none" dirty="0" smtClean="0">
                <a:latin typeface="Avenir Next"/>
              </a:rPr>
              <a:t>Physical </a:t>
            </a:r>
            <a:r>
              <a:rPr lang="en-GB" sz="6000" cap="none" dirty="0">
                <a:latin typeface="Avenir Next"/>
              </a:rPr>
              <a:t>or mental disability in </a:t>
            </a:r>
            <a:r>
              <a:rPr lang="en-GB" sz="6000" cap="none" dirty="0">
                <a:solidFill>
                  <a:srgbClr val="FFFF00"/>
                </a:solidFill>
                <a:latin typeface="Avenir Next"/>
              </a:rPr>
              <a:t>children</a:t>
            </a:r>
            <a:r>
              <a:rPr lang="en-GB" sz="6000" cap="none" dirty="0">
                <a:latin typeface="Avenir Next"/>
              </a:rPr>
              <a:t> that may increase caregiver </a:t>
            </a:r>
            <a:r>
              <a:rPr lang="en-GB" sz="6000" cap="none" dirty="0" smtClean="0">
                <a:latin typeface="Avenir Next"/>
              </a:rPr>
              <a:t>burden</a:t>
            </a:r>
          </a:p>
          <a:p>
            <a:r>
              <a:rPr lang="en-GB" sz="6000" cap="none" dirty="0" smtClean="0">
                <a:latin typeface="Avenir Next"/>
              </a:rPr>
              <a:t> </a:t>
            </a:r>
            <a:endParaRPr lang="en-GB" sz="6000" cap="none" dirty="0">
              <a:latin typeface="Avenir Next"/>
            </a:endParaRPr>
          </a:p>
          <a:p>
            <a:pPr marL="571500" indent="-571500">
              <a:buFont typeface="Arial" panose="020B0604020202020204" pitchFamily="34" charset="0"/>
              <a:buChar char="•"/>
            </a:pPr>
            <a:r>
              <a:rPr lang="en-GB" sz="6000" cap="none" dirty="0">
                <a:solidFill>
                  <a:srgbClr val="FFFF00"/>
                </a:solidFill>
                <a:latin typeface="Avenir Next"/>
              </a:rPr>
              <a:t>Parental</a:t>
            </a:r>
            <a:r>
              <a:rPr lang="en-GB" sz="6000" cap="none" dirty="0">
                <a:latin typeface="Avenir Next"/>
              </a:rPr>
              <a:t> stress and distress, including depression or other mental health conditions </a:t>
            </a:r>
          </a:p>
          <a:p>
            <a:endParaRPr lang="en-GB" sz="6000" cap="none" dirty="0">
              <a:latin typeface="Avenir Next"/>
            </a:endParaRPr>
          </a:p>
          <a:p>
            <a:endParaRPr lang="en-GB" dirty="0"/>
          </a:p>
        </p:txBody>
      </p:sp>
      <p:sp>
        <p:nvSpPr>
          <p:cNvPr id="6"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spTree>
    <p:extLst>
      <p:ext uri="{BB962C8B-B14F-4D97-AF65-F5344CB8AC3E}">
        <p14:creationId xmlns:p14="http://schemas.microsoft.com/office/powerpoint/2010/main" val="112182745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406400" y="1492424"/>
            <a:ext cx="12216680" cy="7920880"/>
          </a:xfrm>
        </p:spPr>
        <p:txBody>
          <a:bodyPr>
            <a:normAutofit/>
          </a:bodyPr>
          <a:lstStyle/>
          <a:p>
            <a:pPr>
              <a:lnSpc>
                <a:spcPct val="110000"/>
              </a:lnSpc>
            </a:pPr>
            <a:r>
              <a:rPr lang="en-GB" sz="3200" u="sng" cap="none" dirty="0">
                <a:solidFill>
                  <a:srgbClr val="FF0000"/>
                </a:solidFill>
                <a:latin typeface="Avenir Next"/>
              </a:rPr>
              <a:t>Risk factors </a:t>
            </a:r>
            <a:r>
              <a:rPr lang="en-GB" sz="3200" u="sng" cap="none" dirty="0" smtClean="0">
                <a:solidFill>
                  <a:srgbClr val="FF0000"/>
                </a:solidFill>
                <a:latin typeface="Avenir Next"/>
              </a:rPr>
              <a:t>– linked to poverty the last pointer……..</a:t>
            </a:r>
            <a:endParaRPr lang="en-GB" sz="3200" u="sng" cap="none" dirty="0">
              <a:solidFill>
                <a:srgbClr val="FF0000"/>
              </a:solidFill>
              <a:latin typeface="Avenir Next"/>
            </a:endParaRPr>
          </a:p>
          <a:p>
            <a:pPr marL="685800" lvl="1" indent="-685800">
              <a:lnSpc>
                <a:spcPct val="110000"/>
              </a:lnSpc>
              <a:buFont typeface="Arial" panose="020B0604020202020204" pitchFamily="34" charset="0"/>
              <a:buChar char="•"/>
            </a:pPr>
            <a:r>
              <a:rPr lang="en-GB" sz="6000" cap="none" dirty="0" smtClean="0">
                <a:solidFill>
                  <a:srgbClr val="FFFF00"/>
                </a:solidFill>
                <a:latin typeface="Avenir Next"/>
              </a:rPr>
              <a:t>Poverty </a:t>
            </a:r>
            <a:r>
              <a:rPr lang="en-GB" sz="6000" cap="none" dirty="0">
                <a:solidFill>
                  <a:srgbClr val="FFFF00"/>
                </a:solidFill>
                <a:latin typeface="Avenir Next"/>
              </a:rPr>
              <a:t>and other socioeconomic disadvantage </a:t>
            </a:r>
          </a:p>
          <a:p>
            <a:endParaRPr lang="en-GB" sz="4400" cap="none" dirty="0">
              <a:latin typeface="Avenir Next"/>
            </a:endParaRPr>
          </a:p>
          <a:p>
            <a:endParaRPr lang="en-GB" dirty="0"/>
          </a:p>
        </p:txBody>
      </p:sp>
      <p:sp>
        <p:nvSpPr>
          <p:cNvPr id="6"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580" y="5462240"/>
            <a:ext cx="5943600" cy="33432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44" y="5462240"/>
            <a:ext cx="4762500" cy="3333750"/>
          </a:xfrm>
          <a:prstGeom prst="rect">
            <a:avLst/>
          </a:prstGeom>
        </p:spPr>
      </p:pic>
    </p:spTree>
    <p:extLst>
      <p:ext uri="{BB962C8B-B14F-4D97-AF65-F5344CB8AC3E}">
        <p14:creationId xmlns:p14="http://schemas.microsoft.com/office/powerpoint/2010/main" val="17534609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lvl1pPr defTabSz="448663">
              <a:spcBef>
                <a:spcPts val="2100"/>
              </a:spcBef>
              <a:defRPr sz="4100"/>
            </a:lvl1pPr>
          </a:lstStyle>
          <a:p>
            <a:r>
              <a:rPr lang="en-GB" dirty="0" smtClean="0"/>
              <a:t>Protective factors</a:t>
            </a:r>
            <a:endParaRPr dirty="0"/>
          </a:p>
        </p:txBody>
      </p:sp>
      <p:sp>
        <p:nvSpPr>
          <p:cNvPr id="185" name="Shape 185"/>
          <p:cNvSpPr>
            <a:spLocks noGrp="1"/>
          </p:cNvSpPr>
          <p:nvPr>
            <p:ph type="body" idx="1"/>
          </p:nvPr>
        </p:nvSpPr>
        <p:spPr>
          <a:xfrm>
            <a:off x="86948" y="2428528"/>
            <a:ext cx="12364661" cy="7570405"/>
          </a:xfrm>
          <a:prstGeom prst="rect">
            <a:avLst/>
          </a:prstGeom>
        </p:spPr>
        <p:txBody>
          <a:bodyPr anchor="t"/>
          <a:lstStyle/>
          <a:p>
            <a:pPr lvl="1"/>
            <a:r>
              <a:rPr lang="en-GB" sz="4400" cap="none" dirty="0" smtClean="0">
                <a:latin typeface="Avenir Next"/>
              </a:rPr>
              <a:t>Nurturing parenting skills </a:t>
            </a:r>
          </a:p>
          <a:p>
            <a:pPr lvl="1"/>
            <a:r>
              <a:rPr lang="en-GB" sz="4400" cap="none" dirty="0" smtClean="0">
                <a:latin typeface="Avenir Next"/>
              </a:rPr>
              <a:t>Stable relationships </a:t>
            </a:r>
          </a:p>
          <a:p>
            <a:pPr lvl="1"/>
            <a:r>
              <a:rPr lang="en-GB" sz="4400" cap="none" dirty="0" smtClean="0">
                <a:latin typeface="Avenir Next"/>
              </a:rPr>
              <a:t>Supportive family</a:t>
            </a:r>
          </a:p>
          <a:p>
            <a:pPr lvl="1"/>
            <a:r>
              <a:rPr lang="en-GB" sz="4400" cap="none" dirty="0" smtClean="0">
                <a:latin typeface="Avenir Next"/>
              </a:rPr>
              <a:t>adults role models/mentors </a:t>
            </a:r>
            <a:endParaRPr lang="en-GB" sz="4400" cap="none" dirty="0">
              <a:latin typeface="Avenir Next"/>
            </a:endParaRPr>
          </a:p>
          <a:p>
            <a:pPr lvl="1"/>
            <a:r>
              <a:rPr lang="en-GB" sz="4400" cap="none" dirty="0" smtClean="0">
                <a:latin typeface="Avenir Next"/>
              </a:rPr>
              <a:t>Adequate </a:t>
            </a:r>
            <a:r>
              <a:rPr lang="en-GB" sz="4400" cap="none" dirty="0">
                <a:latin typeface="Avenir Next"/>
              </a:rPr>
              <a:t>housing </a:t>
            </a:r>
          </a:p>
          <a:p>
            <a:pPr lvl="1"/>
            <a:r>
              <a:rPr lang="en-GB" sz="4400" cap="none" dirty="0">
                <a:latin typeface="Avenir Next"/>
              </a:rPr>
              <a:t>Adequate </a:t>
            </a:r>
            <a:r>
              <a:rPr lang="en-GB" sz="4400" cap="none" dirty="0" smtClean="0">
                <a:latin typeface="Avenir Next"/>
              </a:rPr>
              <a:t>finances</a:t>
            </a:r>
          </a:p>
          <a:p>
            <a:pPr lvl="1"/>
            <a:r>
              <a:rPr lang="en-GB" sz="4400" cap="none" dirty="0" smtClean="0">
                <a:latin typeface="Avenir Next"/>
              </a:rPr>
              <a:t>Community </a:t>
            </a:r>
            <a:r>
              <a:rPr lang="en-GB" sz="4400" cap="none" dirty="0">
                <a:latin typeface="Avenir Next"/>
              </a:rPr>
              <a:t>support </a:t>
            </a:r>
          </a:p>
          <a:p>
            <a:pPr lvl="1"/>
            <a:r>
              <a:rPr lang="en-GB" sz="4400" cap="none" dirty="0" smtClean="0">
                <a:latin typeface="Avenir Next"/>
              </a:rPr>
              <a:t>Household rules and monitoring of the child </a:t>
            </a:r>
          </a:p>
          <a:p>
            <a:pPr lvl="1"/>
            <a:r>
              <a:rPr lang="en-GB" sz="4400" cap="none" dirty="0" smtClean="0">
                <a:latin typeface="Avenir Next"/>
              </a:rPr>
              <a:t>Access to health care and social services </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endParaRPr lang="en-GB" dirty="0" smtClean="0">
              <a:latin typeface="+mn-lt"/>
            </a:endParaRP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endParaRPr dirty="0"/>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697" y="2260600"/>
            <a:ext cx="3552825" cy="3524250"/>
          </a:xfrm>
          <a:prstGeom prst="rect">
            <a:avLst/>
          </a:prstGeom>
        </p:spPr>
      </p:pic>
    </p:spTree>
    <p:extLst>
      <p:ext uri="{BB962C8B-B14F-4D97-AF65-F5344CB8AC3E}">
        <p14:creationId xmlns:p14="http://schemas.microsoft.com/office/powerpoint/2010/main" val="299502687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body" idx="1"/>
          </p:nvPr>
        </p:nvSpPr>
        <p:spPr>
          <a:xfrm>
            <a:off x="377815" y="1492424"/>
            <a:ext cx="6196594" cy="7116033"/>
          </a:xfrm>
          <a:prstGeom prst="rect">
            <a:avLst/>
          </a:prstGeom>
        </p:spPr>
        <p:txBody>
          <a:bodyPr anchor="t">
            <a:normAutofit lnSpcReduction="10000"/>
          </a:bodyPr>
          <a:lstStyle/>
          <a:p>
            <a:pPr defTabSz="356361">
              <a:lnSpc>
                <a:spcPct val="100000"/>
              </a:lnSpc>
              <a:spcBef>
                <a:spcPts val="1700"/>
              </a:spcBef>
              <a:buClr>
                <a:srgbClr val="39A3D5"/>
              </a:buClr>
              <a:buSzPct val="104999"/>
              <a:defRPr sz="3200" b="0" cap="none" spc="0">
                <a:latin typeface="Avenir Next Medium"/>
                <a:ea typeface="Avenir Next Medium"/>
                <a:cs typeface="Avenir Next Medium"/>
                <a:sym typeface="Avenir Next Medium"/>
              </a:defRPr>
            </a:pPr>
            <a:endParaRPr lang="en-GB" dirty="0" smtClean="0">
              <a:latin typeface="+mn-lt"/>
            </a:endParaRPr>
          </a:p>
          <a:p>
            <a:r>
              <a:rPr lang="en-GB" cap="none" dirty="0" smtClean="0">
                <a:latin typeface="+mn-lt"/>
              </a:rPr>
              <a:t>But do remember, as </a:t>
            </a:r>
            <a:r>
              <a:rPr lang="en-GB" cap="none" dirty="0">
                <a:latin typeface="+mn-lt"/>
              </a:rPr>
              <a:t>J</a:t>
            </a:r>
            <a:r>
              <a:rPr lang="en-GB" cap="none" dirty="0" smtClean="0">
                <a:latin typeface="+mn-lt"/>
              </a:rPr>
              <a:t>ackson </a:t>
            </a:r>
            <a:r>
              <a:rPr lang="en-GB" cap="none" dirty="0">
                <a:latin typeface="+mn-lt"/>
              </a:rPr>
              <a:t>J</a:t>
            </a:r>
            <a:r>
              <a:rPr lang="en-GB" cap="none" dirty="0" smtClean="0">
                <a:latin typeface="+mn-lt"/>
              </a:rPr>
              <a:t> was at pains to make clear, </a:t>
            </a:r>
          </a:p>
          <a:p>
            <a:endParaRPr lang="en-GB" cap="none" dirty="0" smtClean="0">
              <a:latin typeface="+mn-lt"/>
            </a:endParaRPr>
          </a:p>
          <a:p>
            <a:r>
              <a:rPr lang="en-GB" i="1" cap="none" dirty="0" smtClean="0">
                <a:latin typeface="+mn-lt"/>
              </a:rPr>
              <a:t>‘</a:t>
            </a:r>
            <a:r>
              <a:rPr lang="en-GB" sz="3200" i="1" cap="none" dirty="0" smtClean="0">
                <a:latin typeface="+mn-lt"/>
              </a:rPr>
              <a:t>the </a:t>
            </a:r>
            <a:r>
              <a:rPr lang="en-GB" sz="3200" i="1" cap="none" dirty="0" smtClean="0">
                <a:solidFill>
                  <a:schemeClr val="tx1">
                    <a:lumMod val="50000"/>
                    <a:lumOff val="50000"/>
                  </a:schemeClr>
                </a:solidFill>
                <a:latin typeface="+mn-lt"/>
              </a:rPr>
              <a:t>presence or absence of a particular factor proves nothing</a:t>
            </a:r>
            <a:r>
              <a:rPr lang="en-GB" sz="3200" i="1" cap="none" dirty="0" smtClean="0">
                <a:latin typeface="+mn-lt"/>
              </a:rPr>
              <a:t>. </a:t>
            </a:r>
            <a:r>
              <a:rPr lang="en-GB" sz="3200" i="1" cap="none" dirty="0" smtClean="0">
                <a:solidFill>
                  <a:srgbClr val="FFFF00"/>
                </a:solidFill>
                <a:latin typeface="+mn-lt"/>
              </a:rPr>
              <a:t>Children can of course be well cared for in disadvantaged homes and abused in otherwise fortunate ones. </a:t>
            </a:r>
            <a:r>
              <a:rPr lang="en-GB" sz="3200" i="1" cap="none" dirty="0" smtClean="0">
                <a:latin typeface="+mn-lt"/>
              </a:rPr>
              <a:t>As emphasised above, </a:t>
            </a:r>
            <a:r>
              <a:rPr lang="en-GB" sz="3200" i="1" cap="none" dirty="0" smtClean="0">
                <a:solidFill>
                  <a:srgbClr val="FF0000"/>
                </a:solidFill>
                <a:latin typeface="+mn-lt"/>
              </a:rPr>
              <a:t>each case turns on its facts</a:t>
            </a:r>
            <a:r>
              <a:rPr lang="en-GB" sz="3200" i="1" cap="none" dirty="0" smtClean="0">
                <a:latin typeface="+mn-lt"/>
              </a:rPr>
              <a:t>. The above analysis may nonetheless provide a </a:t>
            </a:r>
            <a:r>
              <a:rPr lang="en-GB" sz="3200" i="1" cap="none" dirty="0" smtClean="0">
                <a:solidFill>
                  <a:schemeClr val="tx2">
                    <a:lumMod val="75000"/>
                  </a:schemeClr>
                </a:solidFill>
                <a:latin typeface="+mn-lt"/>
              </a:rPr>
              <a:t>helpful framework </a:t>
            </a:r>
            <a:r>
              <a:rPr lang="en-GB" sz="3200" i="1" cap="none" dirty="0" smtClean="0">
                <a:latin typeface="+mn-lt"/>
              </a:rPr>
              <a:t>within which the evidence can be assessed and the facts established’</a:t>
            </a:r>
            <a:r>
              <a:rPr lang="en-GB" sz="3200" cap="none" dirty="0" smtClean="0">
                <a:latin typeface="+mn-lt"/>
              </a:rPr>
              <a:t>. </a:t>
            </a:r>
          </a:p>
          <a:p>
            <a:pPr marL="430641" indent="-430641" defTabSz="356361">
              <a:lnSpc>
                <a:spcPct val="100000"/>
              </a:lnSpc>
              <a:spcBef>
                <a:spcPts val="1700"/>
              </a:spcBef>
              <a:buClr>
                <a:srgbClr val="39A3D5"/>
              </a:buClr>
              <a:buSzPct val="104999"/>
              <a:buFont typeface="Avenir Next"/>
              <a:buChar char="‣"/>
              <a:defRPr sz="3200" b="0" cap="none" spc="0">
                <a:latin typeface="Avenir Next Medium"/>
                <a:ea typeface="Avenir Next Medium"/>
                <a:cs typeface="Avenir Next Medium"/>
                <a:sym typeface="Avenir Next Medium"/>
              </a:defRPr>
            </a:pPr>
            <a:endParaRPr dirty="0"/>
          </a:p>
        </p:txBody>
      </p:sp>
      <p:sp>
        <p:nvSpPr>
          <p:cNvPr id="186" name="Shape 186"/>
          <p:cNvSpPr>
            <a:spLocks noGrp="1"/>
          </p:cNvSpPr>
          <p:nvPr>
            <p:ph type="sldNum" sz="quarter" idx="4294967295"/>
          </p:nvPr>
        </p:nvSpPr>
        <p:spPr>
          <a:xfrm>
            <a:off x="12309701"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187" name="Shape 187"/>
          <p:cNvSpPr/>
          <p:nvPr/>
        </p:nvSpPr>
        <p:spPr>
          <a:xfrm>
            <a:off x="406400" y="457200"/>
            <a:ext cx="11176000" cy="457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fontScale="77500" lnSpcReduction="20000"/>
          </a:bodyPr>
          <a:lstStyle>
            <a:lvl1pPr defTabSz="139331">
              <a:lnSpc>
                <a:spcPct val="80000"/>
              </a:lnSpc>
              <a:spcBef>
                <a:spcPts val="0"/>
              </a:spcBef>
              <a:defRPr sz="2300" cap="all">
                <a:solidFill>
                  <a:srgbClr val="A7A7A7"/>
                </a:solidFill>
                <a:latin typeface="DIN Condensed"/>
                <a:ea typeface="DIN Condensed"/>
                <a:cs typeface="DIN Condensed"/>
                <a:sym typeface="DIN Condensed"/>
              </a:defRPr>
            </a:lvl1pPr>
          </a:lstStyle>
          <a:p>
            <a:r>
              <a:rPr lang="en-GB" i="1" u="sng" dirty="0"/>
              <a:t>2.1 Children: Why there is no such thing as a typical family in the family court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488" y="2212504"/>
            <a:ext cx="5182146" cy="6025108"/>
          </a:xfrm>
          <a:prstGeom prst="rect">
            <a:avLst/>
          </a:prstGeom>
        </p:spPr>
      </p:pic>
    </p:spTree>
    <p:extLst>
      <p:ext uri="{BB962C8B-B14F-4D97-AF65-F5344CB8AC3E}">
        <p14:creationId xmlns:p14="http://schemas.microsoft.com/office/powerpoint/2010/main" val="406756171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222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861</TotalTime>
  <Words>2347</Words>
  <Application>Microsoft Office PowerPoint</Application>
  <PresentationFormat>Custom</PresentationFormat>
  <Paragraphs>201</Paragraphs>
  <Slides>29</Slides>
  <Notes>3</Notes>
  <HiddenSlides>0</HiddenSlides>
  <MMClips>0</MMClips>
  <ScaleCrop>false</ScaleCrop>
  <HeadingPairs>
    <vt:vector size="6" baseType="variant">
      <vt:variant>
        <vt:lpstr>Theme</vt:lpstr>
      </vt:variant>
      <vt:variant>
        <vt:i4>1</vt:i4>
      </vt:variant>
      <vt:variant>
        <vt:lpstr>Slide Titles</vt:lpstr>
      </vt:variant>
      <vt:variant>
        <vt:i4>29</vt:i4>
      </vt:variant>
      <vt:variant>
        <vt:lpstr>Custom Shows</vt:lpstr>
      </vt:variant>
      <vt:variant>
        <vt:i4>1</vt:i4>
      </vt:variant>
    </vt:vector>
  </HeadingPairs>
  <TitlesOfParts>
    <vt:vector size="31" baseType="lpstr">
      <vt:lpstr>New_Template7</vt:lpstr>
      <vt:lpstr> 'Two Point One Children': Why There is no Typical Family in the Family Court  </vt:lpstr>
      <vt:lpstr>Introduction</vt:lpstr>
      <vt:lpstr>Parents involved in care proceedings: three common threads</vt:lpstr>
      <vt:lpstr>When is a child at risk at home?</vt:lpstr>
      <vt:lpstr>PowerPoint Presentation</vt:lpstr>
      <vt:lpstr>PowerPoint Presentation</vt:lpstr>
      <vt:lpstr>PowerPoint Presentation</vt:lpstr>
      <vt:lpstr>Protective factors</vt:lpstr>
      <vt:lpstr>PowerPoint Presentation</vt:lpstr>
      <vt:lpstr>PowerPoint Presentation</vt:lpstr>
      <vt:lpstr>PowerPoint Presentation</vt:lpstr>
      <vt:lpstr>PowerPoint Presentation</vt:lpstr>
      <vt:lpstr>PowerPoint Presentation</vt:lpstr>
      <vt:lpstr>PowerPoint Presentation</vt:lpstr>
      <vt:lpstr>Risk to child and “good enough” parenting</vt:lpstr>
      <vt:lpstr>The State’s Duty to Support a Child in Need  </vt:lpstr>
      <vt:lpstr>PowerPoint Presentation</vt:lpstr>
      <vt:lpstr>PowerPoint Presentation</vt:lpstr>
      <vt:lpstr>PowerPoint Presentation</vt:lpstr>
      <vt:lpstr>Looking at a Particular Type of Vulnerability:   taking Learning Disability as an Illustrative Example   </vt:lpstr>
      <vt:lpstr>KEY POINTS OF LAW AND PRACTICE</vt:lpstr>
      <vt:lpstr>PARENTING WITH SUPPORT</vt:lpstr>
      <vt:lpstr>An invitation : Disability </vt:lpstr>
      <vt:lpstr>GOOD PRACTICE GUIDANCE ON WORKING WITH PARENTS WITH A LEARNING DISABILITY</vt:lpstr>
      <vt:lpstr>PowerPoint Presentation</vt:lpstr>
      <vt:lpstr>The Bridget Lindley OBE Memorial Lecture 2017 Entitled’ Holding The Risk: The Balance Between Child Protection and The Right to Family Life. </vt:lpstr>
      <vt:lpstr>PowerPoint Presentation</vt:lpstr>
      <vt:lpstr>Previous lectures</vt:lpstr>
      <vt:lpstr>GOODBYE UNTIL SEPTEMBER ! </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&amp; punishment #1  - when legal worlds collide.</dc:title>
  <dc:creator>Jo Delahunty QC</dc:creator>
  <cp:lastModifiedBy>Lucia Graves</cp:lastModifiedBy>
  <cp:revision>163</cp:revision>
  <dcterms:modified xsi:type="dcterms:W3CDTF">2017-05-04T15:46:02Z</dcterms:modified>
</cp:coreProperties>
</file>