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6" r:id="rId3"/>
    <p:sldId id="299" r:id="rId4"/>
    <p:sldId id="269" r:id="rId5"/>
    <p:sldId id="305" r:id="rId6"/>
    <p:sldId id="267" r:id="rId7"/>
    <p:sldId id="297" r:id="rId8"/>
    <p:sldId id="273" r:id="rId9"/>
    <p:sldId id="291" r:id="rId10"/>
    <p:sldId id="268" r:id="rId11"/>
    <p:sldId id="278" r:id="rId12"/>
    <p:sldId id="306" r:id="rId13"/>
    <p:sldId id="286" r:id="rId14"/>
    <p:sldId id="277" r:id="rId15"/>
    <p:sldId id="307" r:id="rId16"/>
    <p:sldId id="292" r:id="rId17"/>
    <p:sldId id="298" r:id="rId18"/>
    <p:sldId id="284" r:id="rId19"/>
    <p:sldId id="301" r:id="rId20"/>
    <p:sldId id="302" r:id="rId21"/>
    <p:sldId id="303" r:id="rId22"/>
    <p:sldId id="304" r:id="rId23"/>
    <p:sldId id="282" r:id="rId24"/>
    <p:sldId id="285" r:id="rId25"/>
    <p:sldId id="296" r:id="rId26"/>
    <p:sldId id="30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0" autoAdjust="0"/>
    <p:restoredTop sz="94721" autoAdjust="0"/>
  </p:normalViewPr>
  <p:slideViewPr>
    <p:cSldViewPr>
      <p:cViewPr>
        <p:scale>
          <a:sx n="118" d="100"/>
          <a:sy n="118" d="100"/>
        </p:scale>
        <p:origin x="-1422" y="-48"/>
      </p:cViewPr>
      <p:guideLst>
        <p:guide orient="horz" pos="2160"/>
        <p:guide pos="2880"/>
      </p:guideLst>
    </p:cSldViewPr>
  </p:slideViewPr>
  <p:outlineViewPr>
    <p:cViewPr>
      <p:scale>
        <a:sx n="33" d="100"/>
        <a:sy n="33" d="100"/>
      </p:scale>
      <p:origin x="0" y="3030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p:txBody>
          <a:bodyPr/>
          <a:lstStyle/>
          <a:p>
            <a:fld id="{59288271-76B1-4A3E-9253-623598459846}" type="datetimeFigureOut">
              <a:rPr lang="en-GB" smtClean="0"/>
              <a:t>09/05/2017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A20E4E-7E2E-4BFA-9654-457DC78A872A}" type="slidenum">
              <a:rPr lang="en-GB" smtClean="0"/>
              <a:t>‹#›</a:t>
            </a:fld>
            <a:endParaRPr lang="en-GB"/>
          </a:p>
        </p:txBody>
      </p:sp>
    </p:spTree>
    <p:extLst>
      <p:ext uri="{BB962C8B-B14F-4D97-AF65-F5344CB8AC3E}">
        <p14:creationId xmlns:p14="http://schemas.microsoft.com/office/powerpoint/2010/main" val="1408097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59288271-76B1-4A3E-9253-623598459846}" type="datetimeFigureOut">
              <a:rPr lang="en-GB" smtClean="0"/>
              <a:t>09/05/2017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A20E4E-7E2E-4BFA-9654-457DC78A872A}" type="slidenum">
              <a:rPr lang="en-GB" smtClean="0"/>
              <a:t>‹#›</a:t>
            </a:fld>
            <a:endParaRPr lang="en-GB"/>
          </a:p>
        </p:txBody>
      </p:sp>
    </p:spTree>
    <p:extLst>
      <p:ext uri="{BB962C8B-B14F-4D97-AF65-F5344CB8AC3E}">
        <p14:creationId xmlns:p14="http://schemas.microsoft.com/office/powerpoint/2010/main" val="2374711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59288271-76B1-4A3E-9253-623598459846}" type="datetimeFigureOut">
              <a:rPr lang="en-GB" smtClean="0"/>
              <a:t>09/05/2017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A20E4E-7E2E-4BFA-9654-457DC78A872A}" type="slidenum">
              <a:rPr lang="en-GB" smtClean="0"/>
              <a:t>‹#›</a:t>
            </a:fld>
            <a:endParaRPr lang="en-GB"/>
          </a:p>
        </p:txBody>
      </p:sp>
    </p:spTree>
    <p:extLst>
      <p:ext uri="{BB962C8B-B14F-4D97-AF65-F5344CB8AC3E}">
        <p14:creationId xmlns:p14="http://schemas.microsoft.com/office/powerpoint/2010/main" val="120555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59288271-76B1-4A3E-9253-623598459846}" type="datetimeFigureOut">
              <a:rPr lang="en-GB" smtClean="0"/>
              <a:t>09/05/2017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A20E4E-7E2E-4BFA-9654-457DC78A872A}" type="slidenum">
              <a:rPr lang="en-GB" smtClean="0"/>
              <a:t>‹#›</a:t>
            </a:fld>
            <a:endParaRPr lang="en-GB"/>
          </a:p>
        </p:txBody>
      </p:sp>
    </p:spTree>
    <p:extLst>
      <p:ext uri="{BB962C8B-B14F-4D97-AF65-F5344CB8AC3E}">
        <p14:creationId xmlns:p14="http://schemas.microsoft.com/office/powerpoint/2010/main" val="3904637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9288271-76B1-4A3E-9253-623598459846}" type="datetimeFigureOut">
              <a:rPr lang="en-GB" smtClean="0"/>
              <a:t>09/05/2017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A20E4E-7E2E-4BFA-9654-457DC78A872A}" type="slidenum">
              <a:rPr lang="en-GB" smtClean="0"/>
              <a:t>‹#›</a:t>
            </a:fld>
            <a:endParaRPr lang="en-GB"/>
          </a:p>
        </p:txBody>
      </p:sp>
    </p:spTree>
    <p:extLst>
      <p:ext uri="{BB962C8B-B14F-4D97-AF65-F5344CB8AC3E}">
        <p14:creationId xmlns:p14="http://schemas.microsoft.com/office/powerpoint/2010/main" val="2013739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a:lstStyle/>
          <a:p>
            <a:fld id="{59288271-76B1-4A3E-9253-623598459846}" type="datetimeFigureOut">
              <a:rPr lang="en-GB" smtClean="0"/>
              <a:t>09/05/2017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9A20E4E-7E2E-4BFA-9654-457DC78A872A}" type="slidenum">
              <a:rPr lang="en-GB" smtClean="0"/>
              <a:t>‹#›</a:t>
            </a:fld>
            <a:endParaRPr lang="en-GB"/>
          </a:p>
        </p:txBody>
      </p:sp>
    </p:spTree>
    <p:extLst>
      <p:ext uri="{BB962C8B-B14F-4D97-AF65-F5344CB8AC3E}">
        <p14:creationId xmlns:p14="http://schemas.microsoft.com/office/powerpoint/2010/main" val="2185930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p:txBody>
          <a:bodyPr/>
          <a:lstStyle/>
          <a:p>
            <a:fld id="{59288271-76B1-4A3E-9253-623598459846}" type="datetimeFigureOut">
              <a:rPr lang="en-GB" smtClean="0"/>
              <a:t>09/05/2017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9A20E4E-7E2E-4BFA-9654-457DC78A872A}" type="slidenum">
              <a:rPr lang="en-GB" smtClean="0"/>
              <a:t>‹#›</a:t>
            </a:fld>
            <a:endParaRPr lang="en-GB"/>
          </a:p>
        </p:txBody>
      </p:sp>
    </p:spTree>
    <p:extLst>
      <p:ext uri="{BB962C8B-B14F-4D97-AF65-F5344CB8AC3E}">
        <p14:creationId xmlns:p14="http://schemas.microsoft.com/office/powerpoint/2010/main" val="1520459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59288271-76B1-4A3E-9253-623598459846}" type="datetimeFigureOut">
              <a:rPr lang="en-GB" smtClean="0"/>
              <a:t>09/05/2017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9A20E4E-7E2E-4BFA-9654-457DC78A872A}" type="slidenum">
              <a:rPr lang="en-GB" smtClean="0"/>
              <a:t>‹#›</a:t>
            </a:fld>
            <a:endParaRPr lang="en-GB"/>
          </a:p>
        </p:txBody>
      </p:sp>
    </p:spTree>
    <p:extLst>
      <p:ext uri="{BB962C8B-B14F-4D97-AF65-F5344CB8AC3E}">
        <p14:creationId xmlns:p14="http://schemas.microsoft.com/office/powerpoint/2010/main" val="1281369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288271-76B1-4A3E-9253-623598459846}" type="datetimeFigureOut">
              <a:rPr lang="en-GB" smtClean="0"/>
              <a:t>09/05/2017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9A20E4E-7E2E-4BFA-9654-457DC78A872A}" type="slidenum">
              <a:rPr lang="en-GB" smtClean="0"/>
              <a:t>‹#›</a:t>
            </a:fld>
            <a:endParaRPr lang="en-GB"/>
          </a:p>
        </p:txBody>
      </p:sp>
    </p:spTree>
    <p:extLst>
      <p:ext uri="{BB962C8B-B14F-4D97-AF65-F5344CB8AC3E}">
        <p14:creationId xmlns:p14="http://schemas.microsoft.com/office/powerpoint/2010/main" val="1157435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9288271-76B1-4A3E-9253-623598459846}" type="datetimeFigureOut">
              <a:rPr lang="en-GB" smtClean="0"/>
              <a:t>09/05/2017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9A20E4E-7E2E-4BFA-9654-457DC78A872A}" type="slidenum">
              <a:rPr lang="en-GB" smtClean="0"/>
              <a:t>‹#›</a:t>
            </a:fld>
            <a:endParaRPr lang="en-GB"/>
          </a:p>
        </p:txBody>
      </p:sp>
    </p:spTree>
    <p:extLst>
      <p:ext uri="{BB962C8B-B14F-4D97-AF65-F5344CB8AC3E}">
        <p14:creationId xmlns:p14="http://schemas.microsoft.com/office/powerpoint/2010/main" val="391087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9288271-76B1-4A3E-9253-623598459846}" type="datetimeFigureOut">
              <a:rPr lang="en-GB" smtClean="0"/>
              <a:t>09/05/2017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9A20E4E-7E2E-4BFA-9654-457DC78A872A}" type="slidenum">
              <a:rPr lang="en-GB" smtClean="0"/>
              <a:t>‹#›</a:t>
            </a:fld>
            <a:endParaRPr lang="en-GB"/>
          </a:p>
        </p:txBody>
      </p:sp>
    </p:spTree>
    <p:extLst>
      <p:ext uri="{BB962C8B-B14F-4D97-AF65-F5344CB8AC3E}">
        <p14:creationId xmlns:p14="http://schemas.microsoft.com/office/powerpoint/2010/main" val="3790686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88271-76B1-4A3E-9253-623598459846}" type="datetimeFigureOut">
              <a:rPr lang="en-GB" smtClean="0"/>
              <a:t>09/05/2017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A20E4E-7E2E-4BFA-9654-457DC78A872A}" type="slidenum">
              <a:rPr lang="en-GB" smtClean="0"/>
              <a:t>‹#›</a:t>
            </a:fld>
            <a:endParaRPr lang="en-GB"/>
          </a:p>
        </p:txBody>
      </p:sp>
    </p:spTree>
    <p:extLst>
      <p:ext uri="{BB962C8B-B14F-4D97-AF65-F5344CB8AC3E}">
        <p14:creationId xmlns:p14="http://schemas.microsoft.com/office/powerpoint/2010/main" val="2565024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jpg"/><Relationship Id="rId3" Type="http://schemas.microsoft.com/office/2007/relationships/media" Target="../media/media2.mp3"/><Relationship Id="rId7"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3.png"/><Relationship Id="rId4" Type="http://schemas.openxmlformats.org/officeDocument/2006/relationships/audio" Target="../media/media2.mp3"/><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oise_xlg.jpg"/>
          <p:cNvPicPr>
            <a:picLocks noChangeAspect="1"/>
          </p:cNvPicPr>
          <p:nvPr/>
        </p:nvPicPr>
        <p:blipFill>
          <a:blip r:embed="rId2">
            <a:alphaModFix amt="42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ctrTitle"/>
          </p:nvPr>
        </p:nvSpPr>
        <p:spPr>
          <a:xfrm>
            <a:off x="683568" y="404664"/>
            <a:ext cx="7772400" cy="2619722"/>
          </a:xfrm>
        </p:spPr>
        <p:txBody>
          <a:bodyPr>
            <a:normAutofit/>
          </a:bodyPr>
          <a:lstStyle/>
          <a:p>
            <a:r>
              <a:rPr lang="en-US" sz="6600" b="1" dirty="0" smtClean="0"/>
              <a:t>What is Noise?</a:t>
            </a:r>
            <a:br>
              <a:rPr lang="en-US" sz="6600" b="1" dirty="0" smtClean="0"/>
            </a:br>
            <a:r>
              <a:rPr lang="en-US" sz="3600" dirty="0" smtClean="0"/>
              <a:t>Beauty and Taste in 20</a:t>
            </a:r>
            <a:r>
              <a:rPr lang="en-US" sz="3600" baseline="30000" dirty="0" smtClean="0"/>
              <a:t>th</a:t>
            </a:r>
            <a:r>
              <a:rPr lang="en-US" sz="3600" dirty="0" smtClean="0"/>
              <a:t> century music</a:t>
            </a:r>
            <a:endParaRPr lang="en-US" sz="6000" b="1" dirty="0"/>
          </a:p>
        </p:txBody>
      </p:sp>
      <p:sp>
        <p:nvSpPr>
          <p:cNvPr id="3" name="Subtitle 2"/>
          <p:cNvSpPr>
            <a:spLocks noGrp="1"/>
          </p:cNvSpPr>
          <p:nvPr>
            <p:ph type="subTitle" idx="1"/>
          </p:nvPr>
        </p:nvSpPr>
        <p:spPr/>
        <p:txBody>
          <a:bodyPr>
            <a:normAutofit/>
          </a:bodyPr>
          <a:lstStyle/>
          <a:p>
            <a:r>
              <a:rPr lang="en-US" dirty="0" err="1" smtClean="0">
                <a:solidFill>
                  <a:schemeClr val="tx1"/>
                </a:solidFill>
              </a:rPr>
              <a:t>Dr</a:t>
            </a:r>
            <a:r>
              <a:rPr lang="en-US" dirty="0" smtClean="0">
                <a:solidFill>
                  <a:schemeClr val="tx1"/>
                </a:solidFill>
              </a:rPr>
              <a:t> Toby Young</a:t>
            </a:r>
          </a:p>
          <a:p>
            <a:r>
              <a:rPr lang="en-US" sz="2800" dirty="0" smtClean="0">
                <a:solidFill>
                  <a:schemeClr val="tx1"/>
                </a:solidFill>
              </a:rPr>
              <a:t>University of Oxford</a:t>
            </a:r>
          </a:p>
          <a:p>
            <a:r>
              <a:rPr lang="en-US" sz="2800" dirty="0" err="1">
                <a:solidFill>
                  <a:schemeClr val="tx1"/>
                </a:solidFill>
              </a:rPr>
              <a:t>t</a:t>
            </a:r>
            <a:r>
              <a:rPr lang="en-US" sz="2800" dirty="0" err="1" smtClean="0">
                <a:solidFill>
                  <a:schemeClr val="tx1"/>
                </a:solidFill>
              </a:rPr>
              <a:t>oby.young@music.ox.ac.uk</a:t>
            </a:r>
            <a:endParaRPr lang="en-US" dirty="0">
              <a:solidFill>
                <a:schemeClr val="tx1"/>
              </a:solidFill>
            </a:endParaRPr>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00379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ise_xlg.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lstStyle/>
          <a:p>
            <a:r>
              <a:rPr lang="en-US" dirty="0" smtClean="0"/>
              <a:t>Is Noise Completely Subjective?</a:t>
            </a:r>
            <a:endParaRPr lang="en-US" dirty="0"/>
          </a:p>
        </p:txBody>
      </p:sp>
      <p:sp>
        <p:nvSpPr>
          <p:cNvPr id="3" name="Content Placeholder 2"/>
          <p:cNvSpPr>
            <a:spLocks noGrp="1"/>
          </p:cNvSpPr>
          <p:nvPr>
            <p:ph idx="1"/>
          </p:nvPr>
        </p:nvSpPr>
        <p:spPr/>
        <p:txBody>
          <a:bodyPr/>
          <a:lstStyle/>
          <a:p>
            <a:r>
              <a:rPr lang="en-GB" dirty="0" smtClean="0"/>
              <a:t>Does </a:t>
            </a:r>
            <a:r>
              <a:rPr lang="en-GB" dirty="0"/>
              <a:t>inherent noise exist? </a:t>
            </a:r>
            <a:endParaRPr lang="en-GB" dirty="0" smtClean="0"/>
          </a:p>
          <a:p>
            <a:r>
              <a:rPr lang="en-GB" dirty="0" smtClean="0"/>
              <a:t>What might it </a:t>
            </a:r>
            <a:r>
              <a:rPr lang="en-GB" dirty="0"/>
              <a:t>sound like</a:t>
            </a:r>
            <a:r>
              <a:rPr lang="en-GB" dirty="0" smtClean="0"/>
              <a:t>?</a:t>
            </a:r>
            <a:r>
              <a:rPr lang="en-GB" dirty="0"/>
              <a:t> </a:t>
            </a:r>
            <a:endParaRPr lang="en-GB" dirty="0" smtClean="0"/>
          </a:p>
          <a:p>
            <a:r>
              <a:rPr lang="en-GB" dirty="0" smtClean="0"/>
              <a:t>Does it change over time? (like dissonance)</a:t>
            </a:r>
            <a:endParaRPr lang="en-GB"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72504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ise_xlg.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lstStyle/>
          <a:p>
            <a:r>
              <a:rPr lang="en-GB" dirty="0"/>
              <a:t>Beauty, Taste </a:t>
            </a:r>
            <a:r>
              <a:rPr lang="en-GB" dirty="0" smtClean="0"/>
              <a:t>and Critique</a:t>
            </a:r>
            <a:endParaRPr lang="en-US" dirty="0"/>
          </a:p>
        </p:txBody>
      </p:sp>
      <p:sp>
        <p:nvSpPr>
          <p:cNvPr id="3" name="Content Placeholder 2"/>
          <p:cNvSpPr>
            <a:spLocks noGrp="1"/>
          </p:cNvSpPr>
          <p:nvPr>
            <p:ph idx="1"/>
          </p:nvPr>
        </p:nvSpPr>
        <p:spPr/>
        <p:txBody>
          <a:bodyPr>
            <a:normAutofit lnSpcReduction="10000"/>
          </a:bodyPr>
          <a:lstStyle/>
          <a:p>
            <a:r>
              <a:rPr lang="en-GB" dirty="0" smtClean="0"/>
              <a:t>Immanuel Kant</a:t>
            </a:r>
            <a:r>
              <a:rPr lang="en-US" dirty="0" smtClean="0"/>
              <a:t> (</a:t>
            </a:r>
            <a:r>
              <a:rPr lang="en-GB" dirty="0"/>
              <a:t>1724 </a:t>
            </a:r>
            <a:r>
              <a:rPr lang="en-GB" dirty="0" smtClean="0"/>
              <a:t>- 1804</a:t>
            </a:r>
            <a:r>
              <a:rPr lang="en-US" dirty="0" smtClean="0"/>
              <a:t>)</a:t>
            </a:r>
            <a:r>
              <a:rPr lang="en-US" dirty="0"/>
              <a:t>:</a:t>
            </a:r>
          </a:p>
          <a:p>
            <a:pPr lvl="1"/>
            <a:r>
              <a:rPr lang="en-US" dirty="0" smtClean="0"/>
              <a:t>Argues that</a:t>
            </a:r>
            <a:r>
              <a:rPr lang="en-GB" dirty="0" smtClean="0"/>
              <a:t> our perception of human experience stems from the structure of the human mind and way we think (e.g. reason is the source of morality, rather than God or another external force)</a:t>
            </a:r>
          </a:p>
          <a:p>
            <a:pPr lvl="1"/>
            <a:r>
              <a:rPr lang="en-GB" dirty="0" smtClean="0"/>
              <a:t>Categories of the mind limit our possibilities of experience, because </a:t>
            </a:r>
            <a:r>
              <a:rPr lang="en-GB" dirty="0"/>
              <a:t>reality must conform to the human mind's active concepts to be conceivable and at all possible for us to </a:t>
            </a:r>
            <a:r>
              <a:rPr lang="en-GB" dirty="0" smtClean="0"/>
              <a:t>experience</a:t>
            </a:r>
            <a:endParaRPr lang="en-GB"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001669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ise_xlg.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lstStyle/>
          <a:p>
            <a:r>
              <a:rPr lang="en-GB" dirty="0"/>
              <a:t>Beauty, Taste </a:t>
            </a:r>
            <a:r>
              <a:rPr lang="en-GB" dirty="0" smtClean="0"/>
              <a:t>and Critique</a:t>
            </a:r>
            <a:endParaRPr lang="en-US" dirty="0"/>
          </a:p>
        </p:txBody>
      </p:sp>
      <p:sp>
        <p:nvSpPr>
          <p:cNvPr id="3" name="Content Placeholder 2"/>
          <p:cNvSpPr>
            <a:spLocks noGrp="1"/>
          </p:cNvSpPr>
          <p:nvPr>
            <p:ph idx="1"/>
          </p:nvPr>
        </p:nvSpPr>
        <p:spPr>
          <a:xfrm>
            <a:off x="457200" y="1600200"/>
            <a:ext cx="3970784" cy="4525963"/>
          </a:xfrm>
        </p:spPr>
        <p:txBody>
          <a:bodyPr>
            <a:normAutofit/>
          </a:bodyPr>
          <a:lstStyle/>
          <a:p>
            <a:r>
              <a:rPr lang="en-GB" dirty="0" smtClean="0"/>
              <a:t>Immanuel Kant</a:t>
            </a:r>
            <a:r>
              <a:rPr lang="en-US" dirty="0" smtClean="0"/>
              <a:t> (</a:t>
            </a:r>
            <a:r>
              <a:rPr lang="en-GB" dirty="0"/>
              <a:t>1724 </a:t>
            </a:r>
            <a:r>
              <a:rPr lang="en-GB" dirty="0" smtClean="0"/>
              <a:t>- 1804</a:t>
            </a:r>
            <a:r>
              <a:rPr lang="en-US" dirty="0" smtClean="0"/>
              <a:t>)</a:t>
            </a:r>
            <a:endParaRPr lang="en-US"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descr="kan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1772816"/>
            <a:ext cx="3162918" cy="3991301"/>
          </a:xfrm>
          <a:prstGeom prst="rect">
            <a:avLst/>
          </a:prstGeom>
        </p:spPr>
      </p:pic>
    </p:spTree>
    <p:extLst>
      <p:ext uri="{BB962C8B-B14F-4D97-AF65-F5344CB8AC3E}">
        <p14:creationId xmlns:p14="http://schemas.microsoft.com/office/powerpoint/2010/main" val="361247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ise_xlg.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lstStyle/>
          <a:p>
            <a:r>
              <a:rPr lang="en-GB" dirty="0"/>
              <a:t>Beauty, Taste </a:t>
            </a:r>
            <a:r>
              <a:rPr lang="en-GB" dirty="0" smtClean="0"/>
              <a:t>and Critique</a:t>
            </a:r>
            <a:endParaRPr lang="en-US" dirty="0"/>
          </a:p>
        </p:txBody>
      </p:sp>
      <p:sp>
        <p:nvSpPr>
          <p:cNvPr id="3" name="Content Placeholder 2"/>
          <p:cNvSpPr>
            <a:spLocks noGrp="1"/>
          </p:cNvSpPr>
          <p:nvPr>
            <p:ph idx="1"/>
          </p:nvPr>
        </p:nvSpPr>
        <p:spPr/>
        <p:txBody>
          <a:bodyPr>
            <a:normAutofit fontScale="70000" lnSpcReduction="20000"/>
          </a:bodyPr>
          <a:lstStyle/>
          <a:p>
            <a:r>
              <a:rPr lang="en-GB" dirty="0" smtClean="0"/>
              <a:t>Believes that aesthetic </a:t>
            </a:r>
            <a:r>
              <a:rPr lang="en-GB" dirty="0"/>
              <a:t>judgments </a:t>
            </a:r>
            <a:r>
              <a:rPr lang="en-GB" dirty="0" smtClean="0"/>
              <a:t>are fundamentally ‘judgments </a:t>
            </a:r>
            <a:r>
              <a:rPr lang="en-GB" dirty="0"/>
              <a:t>of </a:t>
            </a:r>
            <a:r>
              <a:rPr lang="en-GB" dirty="0" smtClean="0"/>
              <a:t>taste’, </a:t>
            </a:r>
            <a:r>
              <a:rPr lang="en-GB" dirty="0"/>
              <a:t>based </a:t>
            </a:r>
            <a:r>
              <a:rPr lang="en-GB" dirty="0" smtClean="0"/>
              <a:t>on an </a:t>
            </a:r>
            <a:r>
              <a:rPr lang="en-GB" dirty="0"/>
              <a:t>individual’s subjective </a:t>
            </a:r>
            <a:r>
              <a:rPr lang="en-GB" dirty="0" smtClean="0"/>
              <a:t>feelings</a:t>
            </a:r>
            <a:r>
              <a:rPr lang="en-GB" dirty="0"/>
              <a:t> </a:t>
            </a:r>
            <a:r>
              <a:rPr lang="en-GB" dirty="0" smtClean="0"/>
              <a:t>and the relationship between imagination and perception.</a:t>
            </a:r>
          </a:p>
          <a:p>
            <a:r>
              <a:rPr lang="en-US" dirty="0" smtClean="0"/>
              <a:t>There </a:t>
            </a:r>
            <a:r>
              <a:rPr lang="en-US" dirty="0"/>
              <a:t>are qualities inherent in the art-object that make it beautiful and those qualities of the object affect the human subject, but </a:t>
            </a:r>
            <a:r>
              <a:rPr lang="en-US"/>
              <a:t>it </a:t>
            </a:r>
            <a:r>
              <a:rPr lang="en-US" smtClean="0"/>
              <a:t>is up </a:t>
            </a:r>
            <a:r>
              <a:rPr lang="en-US" dirty="0"/>
              <a:t>to the subject to be receptive (Bowie 2014). </a:t>
            </a:r>
            <a:endParaRPr lang="en-GB" dirty="0" smtClean="0"/>
          </a:p>
          <a:p>
            <a:r>
              <a:rPr lang="en-GB" dirty="0" smtClean="0"/>
              <a:t>Beauty is immediately apparent but the sublime – another type of ‘aesthetic experience’ is inconceivable to reason, and therefore holds an air of mystery.</a:t>
            </a:r>
            <a:endParaRPr lang="en-GB" dirty="0"/>
          </a:p>
          <a:p>
            <a:r>
              <a:rPr lang="en-GB" dirty="0" smtClean="0"/>
              <a:t>Aesthetic</a:t>
            </a:r>
            <a:r>
              <a:rPr lang="en-GB" dirty="0"/>
              <a:t> </a:t>
            </a:r>
            <a:r>
              <a:rPr lang="en-GB" dirty="0" smtClean="0"/>
              <a:t>judgment is </a:t>
            </a:r>
            <a:r>
              <a:rPr lang="en-GB" dirty="0"/>
              <a:t>made with the belief that other people ought to agree with this </a:t>
            </a:r>
            <a:r>
              <a:rPr lang="en-GB" dirty="0" smtClean="0"/>
              <a:t>judgment (an imaginary ‘</a:t>
            </a:r>
            <a:r>
              <a:rPr lang="en-GB" i="1" dirty="0" err="1" smtClean="0"/>
              <a:t>sensus</a:t>
            </a:r>
            <a:r>
              <a:rPr lang="en-GB" i="1" dirty="0" smtClean="0"/>
              <a:t> </a:t>
            </a:r>
            <a:r>
              <a:rPr lang="en-GB" i="1" dirty="0" err="1" smtClean="0"/>
              <a:t>communis</a:t>
            </a:r>
            <a:r>
              <a:rPr lang="en-GB" i="1" dirty="0" smtClean="0"/>
              <a:t>’ or</a:t>
            </a:r>
            <a:r>
              <a:rPr lang="en-GB" dirty="0" smtClean="0"/>
              <a:t> community </a:t>
            </a:r>
            <a:r>
              <a:rPr lang="en-GB" dirty="0"/>
              <a:t>of </a:t>
            </a:r>
            <a:r>
              <a:rPr lang="en-GB" dirty="0" smtClean="0"/>
              <a:t>taste), even if we know that many </a:t>
            </a:r>
            <a:r>
              <a:rPr lang="en-GB" dirty="0"/>
              <a:t>will </a:t>
            </a:r>
            <a:r>
              <a:rPr lang="en-GB" dirty="0" smtClean="0"/>
              <a:t>not agree.</a:t>
            </a:r>
            <a:endParaRPr lang="en-GB" b="1" dirty="0" smtClean="0">
              <a:sym typeface="Wingdings"/>
            </a:endParaRPr>
          </a:p>
          <a:p>
            <a:pPr marL="0" indent="0">
              <a:buNone/>
            </a:pPr>
            <a:r>
              <a:rPr lang="en-GB" b="1" dirty="0">
                <a:sym typeface="Wingdings"/>
              </a:rPr>
              <a:t>	</a:t>
            </a:r>
            <a:r>
              <a:rPr lang="en-GB" b="1" dirty="0" smtClean="0">
                <a:sym typeface="Wingdings"/>
              </a:rPr>
              <a:t> </a:t>
            </a:r>
            <a:r>
              <a:rPr lang="en-GB" b="1" dirty="0"/>
              <a:t>Yes, noise is </a:t>
            </a:r>
            <a:r>
              <a:rPr lang="en-GB" b="1" dirty="0" smtClean="0"/>
              <a:t>subjective</a:t>
            </a:r>
            <a:endParaRPr lang="en-GB" b="1"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7926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ise_xlg.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normAutofit/>
          </a:bodyPr>
          <a:lstStyle/>
          <a:p>
            <a:r>
              <a:rPr lang="en-GB" dirty="0"/>
              <a:t>Beauty, Taste </a:t>
            </a:r>
            <a:r>
              <a:rPr lang="en-GB" dirty="0" smtClean="0"/>
              <a:t>and Critique</a:t>
            </a:r>
            <a:endParaRPr lang="en-US" dirty="0"/>
          </a:p>
        </p:txBody>
      </p:sp>
      <p:sp>
        <p:nvSpPr>
          <p:cNvPr id="3" name="Content Placeholder 2"/>
          <p:cNvSpPr>
            <a:spLocks noGrp="1"/>
          </p:cNvSpPr>
          <p:nvPr>
            <p:ph idx="1"/>
          </p:nvPr>
        </p:nvSpPr>
        <p:spPr>
          <a:xfrm>
            <a:off x="467544" y="1484784"/>
            <a:ext cx="4176464" cy="4608512"/>
          </a:xfrm>
        </p:spPr>
        <p:txBody>
          <a:bodyPr>
            <a:normAutofit/>
          </a:bodyPr>
          <a:lstStyle/>
          <a:p>
            <a:r>
              <a:rPr lang="en-US" dirty="0"/>
              <a:t>Georg </a:t>
            </a:r>
            <a:r>
              <a:rPr lang="en-US" dirty="0" smtClean="0"/>
              <a:t>Wilhelm </a:t>
            </a:r>
            <a:r>
              <a:rPr lang="en-US" dirty="0"/>
              <a:t>Friedrich Hegel </a:t>
            </a:r>
            <a:r>
              <a:rPr lang="en-US" dirty="0" smtClean="0"/>
              <a:t>(1770</a:t>
            </a:r>
            <a:r>
              <a:rPr lang="en-US" dirty="0"/>
              <a:t> </a:t>
            </a:r>
            <a:r>
              <a:rPr lang="en-US" dirty="0" smtClean="0"/>
              <a:t>– 1831)</a:t>
            </a:r>
          </a:p>
          <a:p>
            <a:endParaRPr lang="en-US"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descr="Heg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1484783"/>
            <a:ext cx="3402180" cy="4305413"/>
          </a:xfrm>
          <a:prstGeom prst="rect">
            <a:avLst/>
          </a:prstGeom>
        </p:spPr>
      </p:pic>
    </p:spTree>
    <p:extLst>
      <p:ext uri="{BB962C8B-B14F-4D97-AF65-F5344CB8AC3E}">
        <p14:creationId xmlns:p14="http://schemas.microsoft.com/office/powerpoint/2010/main" val="15001669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ise_xlg.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normAutofit/>
          </a:bodyPr>
          <a:lstStyle/>
          <a:p>
            <a:r>
              <a:rPr lang="en-GB" dirty="0"/>
              <a:t>Beauty, Taste </a:t>
            </a:r>
            <a:r>
              <a:rPr lang="en-GB" dirty="0" smtClean="0"/>
              <a:t>and Critique</a:t>
            </a:r>
            <a:endParaRPr lang="en-US" dirty="0"/>
          </a:p>
        </p:txBody>
      </p:sp>
      <p:sp>
        <p:nvSpPr>
          <p:cNvPr id="3" name="Content Placeholder 2"/>
          <p:cNvSpPr>
            <a:spLocks noGrp="1"/>
          </p:cNvSpPr>
          <p:nvPr>
            <p:ph idx="1"/>
          </p:nvPr>
        </p:nvSpPr>
        <p:spPr>
          <a:xfrm>
            <a:off x="467544" y="1484784"/>
            <a:ext cx="8229600" cy="4608512"/>
          </a:xfrm>
        </p:spPr>
        <p:txBody>
          <a:bodyPr>
            <a:normAutofit fontScale="55000" lnSpcReduction="20000"/>
          </a:bodyPr>
          <a:lstStyle/>
          <a:p>
            <a:r>
              <a:rPr lang="en-GB" dirty="0" smtClean="0"/>
              <a:t>Wants </a:t>
            </a:r>
            <a:r>
              <a:rPr lang="en-GB" dirty="0"/>
              <a:t>to make a scientific / objective study of beauty </a:t>
            </a:r>
          </a:p>
          <a:p>
            <a:r>
              <a:rPr lang="en-GB" dirty="0"/>
              <a:t>Notices a dichotomy between the content and the representation of beauty where ‘we begin with what presents itself immediately to us, and after that go on to consider what is its significance or content.’ </a:t>
            </a:r>
            <a:endParaRPr lang="en-GB" dirty="0" smtClean="0"/>
          </a:p>
          <a:p>
            <a:r>
              <a:rPr lang="en-US" dirty="0" smtClean="0"/>
              <a:t>Hegel </a:t>
            </a:r>
            <a:r>
              <a:rPr lang="en-US" dirty="0"/>
              <a:t>is not concerned with art representing things as they are or how we experience them as sensuous beings. He is more interested in the act of art capturing something of the spiritual essence of nature (humans included). For Hegel, art is a way of representing the Absolute, the absolute spirit and the absolute truth. If a work of </a:t>
            </a:r>
            <a:r>
              <a:rPr lang="en-US" dirty="0" smtClean="0"/>
              <a:t>ar</a:t>
            </a:r>
            <a:r>
              <a:rPr lang="en-US" dirty="0"/>
              <a:t>t</a:t>
            </a:r>
            <a:r>
              <a:rPr lang="en-US" dirty="0" smtClean="0"/>
              <a:t> </a:t>
            </a:r>
            <a:r>
              <a:rPr lang="en-US" dirty="0"/>
              <a:t>cannot rise to meet the higher spiritual ideal, if it is not significant in any other higher sense other than representation and imitation, it is not </a:t>
            </a:r>
            <a:r>
              <a:rPr lang="en-US" dirty="0" smtClean="0"/>
              <a:t>art</a:t>
            </a:r>
            <a:r>
              <a:rPr lang="en-GB" dirty="0" smtClean="0"/>
              <a:t>.</a:t>
            </a:r>
            <a:endParaRPr lang="en-GB" dirty="0"/>
          </a:p>
          <a:p>
            <a:r>
              <a:rPr lang="en-GB" dirty="0"/>
              <a:t>Fundamental element of the beautiful is something inherent in the object's content (or the </a:t>
            </a:r>
            <a:r>
              <a:rPr lang="en-GB" i="1" dirty="0"/>
              <a:t>Idea</a:t>
            </a:r>
            <a:r>
              <a:rPr lang="en-GB" dirty="0"/>
              <a:t>), which is the work of art’s </a:t>
            </a:r>
            <a:r>
              <a:rPr lang="en-GB" dirty="0" smtClean="0"/>
              <a:t>truth. When </a:t>
            </a:r>
            <a:r>
              <a:rPr lang="en-GB" dirty="0"/>
              <a:t>the material reality of art aligns perfectly with the </a:t>
            </a:r>
            <a:r>
              <a:rPr lang="en-GB" i="1" dirty="0"/>
              <a:t>Idea</a:t>
            </a:r>
            <a:r>
              <a:rPr lang="en-GB" dirty="0"/>
              <a:t>, they merge to become beautiful (the </a:t>
            </a:r>
            <a:r>
              <a:rPr lang="en-GB" i="1" dirty="0"/>
              <a:t>Ideal</a:t>
            </a:r>
            <a:r>
              <a:rPr lang="en-GB" dirty="0"/>
              <a:t>)</a:t>
            </a:r>
          </a:p>
          <a:p>
            <a:r>
              <a:rPr lang="en-GB" dirty="0"/>
              <a:t>Beauty cannot necessarily be understood, but we can objectively experience it</a:t>
            </a:r>
          </a:p>
          <a:p>
            <a:pPr marL="0" indent="0">
              <a:buNone/>
            </a:pPr>
            <a:r>
              <a:rPr lang="en-GB" b="1" dirty="0">
                <a:sym typeface="Wingdings"/>
              </a:rPr>
              <a:t>	 </a:t>
            </a:r>
            <a:r>
              <a:rPr lang="en-GB" b="1" dirty="0"/>
              <a:t>No, noise is </a:t>
            </a:r>
            <a:r>
              <a:rPr lang="en-GB" b="1" dirty="0" smtClean="0"/>
              <a:t>absolute</a:t>
            </a:r>
            <a:endParaRPr lang="en-GB"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6998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noise_xlg.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normAutofit/>
          </a:bodyPr>
          <a:lstStyle/>
          <a:p>
            <a:r>
              <a:rPr lang="en-GB" sz="5400" dirty="0" smtClean="0"/>
              <a:t>Lo-Fi and Imperfection</a:t>
            </a:r>
            <a:endParaRPr lang="en-US" sz="5400" dirty="0"/>
          </a:p>
        </p:txBody>
      </p:sp>
      <p:sp>
        <p:nvSpPr>
          <p:cNvPr id="3" name="Content Placeholder 2"/>
          <p:cNvSpPr>
            <a:spLocks noGrp="1"/>
          </p:cNvSpPr>
          <p:nvPr>
            <p:ph idx="1"/>
          </p:nvPr>
        </p:nvSpPr>
        <p:spPr/>
        <p:txBody>
          <a:bodyPr>
            <a:normAutofit fontScale="77500" lnSpcReduction="20000"/>
          </a:bodyPr>
          <a:lstStyle/>
          <a:p>
            <a:r>
              <a:rPr lang="en-GB" dirty="0"/>
              <a:t>Can noise </a:t>
            </a:r>
            <a:r>
              <a:rPr lang="en-GB" dirty="0" smtClean="0"/>
              <a:t>be beautiful in </a:t>
            </a:r>
            <a:r>
              <a:rPr lang="en-GB" dirty="0"/>
              <a:t>either Kant or Hegel’s eyes? </a:t>
            </a:r>
          </a:p>
          <a:p>
            <a:r>
              <a:rPr lang="en-GB" dirty="0" smtClean="0"/>
              <a:t>Using out</a:t>
            </a:r>
            <a:r>
              <a:rPr lang="en-GB" dirty="0"/>
              <a:t>-dated equipment (e.g. vinyl)</a:t>
            </a:r>
          </a:p>
          <a:p>
            <a:r>
              <a:rPr lang="en-GB" dirty="0" smtClean="0"/>
              <a:t>Use </a:t>
            </a:r>
            <a:r>
              <a:rPr lang="en-GB" dirty="0"/>
              <a:t>of extreme volume or distortion</a:t>
            </a:r>
          </a:p>
          <a:p>
            <a:pPr lvl="1"/>
            <a:r>
              <a:rPr lang="en-GB" dirty="0"/>
              <a:t>Jimi Hendrix's use of feedback</a:t>
            </a:r>
          </a:p>
          <a:p>
            <a:r>
              <a:rPr lang="en-GB" dirty="0"/>
              <a:t>Industrial and </a:t>
            </a:r>
            <a:r>
              <a:rPr lang="en-GB" dirty="0" err="1"/>
              <a:t>glitchcore</a:t>
            </a:r>
            <a:r>
              <a:rPr lang="en-GB" dirty="0"/>
              <a:t> styles explore an ‘aesthetic of failure</a:t>
            </a:r>
            <a:r>
              <a:rPr lang="en-GB" dirty="0" smtClean="0"/>
              <a:t>’</a:t>
            </a:r>
          </a:p>
          <a:p>
            <a:r>
              <a:rPr lang="en-GB" dirty="0"/>
              <a:t>Music which challenges the distinction that is made in conventional musical practices between musical and non-musical sound</a:t>
            </a:r>
          </a:p>
          <a:p>
            <a:r>
              <a:rPr lang="en-GB" dirty="0"/>
              <a:t>M</a:t>
            </a:r>
            <a:r>
              <a:rPr lang="en-GB" dirty="0" smtClean="0"/>
              <a:t>usic </a:t>
            </a:r>
            <a:r>
              <a:rPr lang="en-GB" dirty="0"/>
              <a:t>that is </a:t>
            </a:r>
            <a:r>
              <a:rPr lang="en-GB" dirty="0" smtClean="0"/>
              <a:t>‘characterised </a:t>
            </a:r>
            <a:r>
              <a:rPr lang="en-GB" dirty="0"/>
              <a:t>by the expressive use of noise within a musical context</a:t>
            </a:r>
            <a:r>
              <a:rPr lang="en-GB" dirty="0" smtClean="0"/>
              <a:t>’ (Born 2013), shows an aligning of </a:t>
            </a:r>
            <a:r>
              <a:rPr lang="en-GB" i="1" dirty="0" smtClean="0"/>
              <a:t>ideal</a:t>
            </a:r>
            <a:r>
              <a:rPr lang="en-GB" dirty="0" smtClean="0"/>
              <a:t> and representation, which brings us closer to the world around us.</a:t>
            </a:r>
            <a:endParaRPr lang="en-GB" dirty="0"/>
          </a:p>
          <a:p>
            <a:endParaRPr lang="en-US"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663460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ise_xlg.jpg"/>
          <p:cNvPicPr>
            <a:picLocks noChangeAspect="1"/>
          </p:cNvPicPr>
          <p:nvPr/>
        </p:nvPicPr>
        <p:blipFill>
          <a:blip r:embed="rId4">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normAutofit/>
          </a:bodyPr>
          <a:lstStyle/>
          <a:p>
            <a:r>
              <a:rPr lang="en-GB" dirty="0" smtClean="0"/>
              <a:t>MUZAK and the Mundane</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solidFill>
                  <a:srgbClr val="000000"/>
                </a:solidFill>
              </a:rPr>
              <a:t>Precursor in </a:t>
            </a:r>
            <a:r>
              <a:rPr lang="en-US" i="1" dirty="0" err="1" smtClean="0">
                <a:solidFill>
                  <a:srgbClr val="000000"/>
                </a:solidFill>
              </a:rPr>
              <a:t>Gebrauchmusik</a:t>
            </a:r>
            <a:r>
              <a:rPr lang="en-US" dirty="0" smtClean="0">
                <a:solidFill>
                  <a:srgbClr val="000000"/>
                </a:solidFill>
              </a:rPr>
              <a:t> (or </a:t>
            </a:r>
            <a:r>
              <a:rPr lang="en-US" dirty="0">
                <a:solidFill>
                  <a:srgbClr val="000000"/>
                </a:solidFill>
              </a:rPr>
              <a:t>‘utility music</a:t>
            </a:r>
            <a:r>
              <a:rPr lang="en-US" dirty="0" smtClean="0">
                <a:solidFill>
                  <a:srgbClr val="000000"/>
                </a:solidFill>
              </a:rPr>
              <a:t>’)</a:t>
            </a:r>
          </a:p>
          <a:p>
            <a:r>
              <a:rPr lang="en-US" dirty="0" smtClean="0"/>
              <a:t>Brian </a:t>
            </a:r>
            <a:r>
              <a:rPr lang="en-US" dirty="0" err="1" smtClean="0"/>
              <a:t>Eno</a:t>
            </a:r>
            <a:r>
              <a:rPr lang="en-US" dirty="0"/>
              <a:t> </a:t>
            </a:r>
            <a:r>
              <a:rPr lang="en-US" dirty="0" smtClean="0"/>
              <a:t>‘Music for Airports’ (1978)</a:t>
            </a:r>
          </a:p>
          <a:p>
            <a:pPr lvl="1"/>
            <a:r>
              <a:rPr lang="en-US" dirty="0"/>
              <a:t>‘Ambient Music’</a:t>
            </a:r>
          </a:p>
          <a:p>
            <a:pPr lvl="1"/>
            <a:r>
              <a:rPr lang="en-US" dirty="0" smtClean="0"/>
              <a:t>Explores ‘the </a:t>
            </a:r>
            <a:r>
              <a:rPr lang="en-US" dirty="0"/>
              <a:t>products of the various purveyors of canned </a:t>
            </a:r>
            <a:r>
              <a:rPr lang="en-US" dirty="0" smtClean="0"/>
              <a:t>music’</a:t>
            </a:r>
          </a:p>
          <a:p>
            <a:r>
              <a:rPr lang="en-US" dirty="0" smtClean="0"/>
              <a:t>Exploitation of the mundane elements of society as culturally encoded</a:t>
            </a:r>
          </a:p>
          <a:p>
            <a:r>
              <a:rPr lang="en-US" dirty="0" smtClean="0"/>
              <a:t>Boredom / meditation / mindfulness as ways to see through the </a:t>
            </a:r>
            <a:r>
              <a:rPr lang="en-GB" dirty="0" smtClean="0"/>
              <a:t>problems of artifice of objective</a:t>
            </a:r>
            <a:r>
              <a:rPr lang="en-GB" dirty="0"/>
              <a:t>/collective </a:t>
            </a:r>
            <a:r>
              <a:rPr lang="en-GB" dirty="0" smtClean="0"/>
              <a:t>experience</a:t>
            </a:r>
          </a:p>
          <a:p>
            <a:r>
              <a:rPr lang="en-GB" dirty="0" smtClean="0"/>
              <a:t>Ambience as a ‘technology of the self’ (cf. Foucault)</a:t>
            </a:r>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Ambient 1_ Music for Airports - 1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99992" y="6025603"/>
            <a:ext cx="812800" cy="812800"/>
          </a:xfrm>
          <a:prstGeom prst="rect">
            <a:avLst/>
          </a:prstGeom>
        </p:spPr>
      </p:pic>
    </p:spTree>
    <p:extLst>
      <p:ext uri="{BB962C8B-B14F-4D97-AF65-F5344CB8AC3E}">
        <p14:creationId xmlns:p14="http://schemas.microsoft.com/office/powerpoint/2010/main" val="338100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41815" fill="hold"/>
                                        <p:tgtEl>
                                          <p:spTgt spid="8"/>
                                        </p:tgtEl>
                                      </p:cBhvr>
                                    </p:cmd>
                                  </p:childTnLst>
                                </p:cTn>
                              </p:par>
                            </p:childTnLst>
                          </p:cTn>
                        </p:par>
                      </p:childTnLst>
                    </p:cTn>
                  </p:par>
                </p:childTnLst>
              </p:cTn>
              <p:nextCondLst>
                <p:cond evt="onClick" delay="0">
                  <p:tgtEl>
                    <p:spTgt spid="8"/>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ise_xlg.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normAutofit/>
          </a:bodyPr>
          <a:lstStyle/>
          <a:p>
            <a:r>
              <a:rPr lang="en-GB" sz="4800" dirty="0" err="1" smtClean="0"/>
              <a:t>Lacan</a:t>
            </a:r>
            <a:r>
              <a:rPr lang="en-GB" sz="4800" dirty="0" smtClean="0"/>
              <a:t> and Epistemology</a:t>
            </a:r>
            <a:endParaRPr lang="en-US" sz="4800" dirty="0"/>
          </a:p>
        </p:txBody>
      </p:sp>
      <p:sp>
        <p:nvSpPr>
          <p:cNvPr id="3" name="Content Placeholder 2"/>
          <p:cNvSpPr>
            <a:spLocks noGrp="1"/>
          </p:cNvSpPr>
          <p:nvPr>
            <p:ph idx="1"/>
          </p:nvPr>
        </p:nvSpPr>
        <p:spPr/>
        <p:txBody>
          <a:bodyPr>
            <a:normAutofit fontScale="92500" lnSpcReduction="10000"/>
          </a:bodyPr>
          <a:lstStyle/>
          <a:p>
            <a:r>
              <a:rPr lang="en-GB" dirty="0" smtClean="0"/>
              <a:t>For </a:t>
            </a:r>
            <a:r>
              <a:rPr lang="en-GB" dirty="0" err="1"/>
              <a:t>Lacan</a:t>
            </a:r>
            <a:r>
              <a:rPr lang="en-GB" dirty="0"/>
              <a:t>, we spend our whole lives trying to find the </a:t>
            </a:r>
            <a:r>
              <a:rPr lang="en-GB" dirty="0" smtClean="0"/>
              <a:t>Real</a:t>
            </a:r>
            <a:r>
              <a:rPr lang="en-GB" i="1" dirty="0" smtClean="0"/>
              <a:t> </a:t>
            </a:r>
            <a:r>
              <a:rPr lang="en-GB" dirty="0" smtClean="0"/>
              <a:t>(or</a:t>
            </a:r>
            <a:r>
              <a:rPr lang="en-GB" i="1" dirty="0" smtClean="0"/>
              <a:t> ideal</a:t>
            </a:r>
            <a:r>
              <a:rPr lang="en-GB" dirty="0" smtClean="0"/>
              <a:t>)</a:t>
            </a:r>
            <a:endParaRPr lang="en-GB" dirty="0"/>
          </a:p>
          <a:p>
            <a:r>
              <a:rPr lang="en-GB" dirty="0"/>
              <a:t>T</a:t>
            </a:r>
            <a:r>
              <a:rPr lang="en-GB" dirty="0" smtClean="0"/>
              <a:t>he </a:t>
            </a:r>
            <a:r>
              <a:rPr lang="en-GB" dirty="0"/>
              <a:t>Real resists </a:t>
            </a:r>
            <a:r>
              <a:rPr lang="en-GB" dirty="0" smtClean="0"/>
              <a:t>representation</a:t>
            </a:r>
          </a:p>
          <a:p>
            <a:r>
              <a:rPr lang="en-GB" dirty="0" smtClean="0"/>
              <a:t>We can never know it</a:t>
            </a:r>
            <a:endParaRPr lang="en-GB" dirty="0"/>
          </a:p>
          <a:p>
            <a:pPr lvl="1"/>
            <a:r>
              <a:rPr lang="en-GB" dirty="0"/>
              <a:t>It loses </a:t>
            </a:r>
            <a:r>
              <a:rPr lang="en-GB" dirty="0" smtClean="0"/>
              <a:t>its </a:t>
            </a:r>
            <a:r>
              <a:rPr lang="en-GB" dirty="0"/>
              <a:t>‘reality’ once it is symbolized (made conscious) through language or </a:t>
            </a:r>
            <a:r>
              <a:rPr lang="en-GB" dirty="0" smtClean="0"/>
              <a:t>image</a:t>
            </a:r>
            <a:endParaRPr lang="en-GB" dirty="0"/>
          </a:p>
          <a:p>
            <a:r>
              <a:rPr lang="en-GB" dirty="0"/>
              <a:t>Turning the mundane into art is a way of questioning representation in a search for the </a:t>
            </a:r>
            <a:r>
              <a:rPr lang="en-GB" dirty="0" smtClean="0"/>
              <a:t>Real </a:t>
            </a:r>
            <a:r>
              <a:rPr lang="en-GB" dirty="0" smtClean="0">
                <a:sym typeface="Wingdings"/>
              </a:rPr>
              <a:t> manifestation of ideal/representation dichotomy</a:t>
            </a:r>
            <a:endParaRPr lang="en-GB"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184450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ise_xlg.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normAutofit fontScale="90000"/>
          </a:bodyPr>
          <a:lstStyle/>
          <a:p>
            <a:r>
              <a:rPr lang="en-GB" dirty="0" smtClean="0"/>
              <a:t>Imperfection as </a:t>
            </a:r>
            <a:r>
              <a:rPr lang="en-GB" dirty="0"/>
              <a:t>Reflection </a:t>
            </a:r>
            <a:r>
              <a:rPr lang="en-GB" dirty="0" smtClean="0"/>
              <a:t>of </a:t>
            </a:r>
            <a:r>
              <a:rPr lang="en-GB" dirty="0"/>
              <a:t>Society</a:t>
            </a:r>
            <a:endParaRPr lang="en-US" dirty="0"/>
          </a:p>
        </p:txBody>
      </p:sp>
      <p:sp>
        <p:nvSpPr>
          <p:cNvPr id="3" name="Content Placeholder 2"/>
          <p:cNvSpPr>
            <a:spLocks noGrp="1"/>
          </p:cNvSpPr>
          <p:nvPr>
            <p:ph idx="1"/>
          </p:nvPr>
        </p:nvSpPr>
        <p:spPr/>
        <p:txBody>
          <a:bodyPr>
            <a:normAutofit fontScale="62500" lnSpcReduction="20000"/>
          </a:bodyPr>
          <a:lstStyle/>
          <a:p>
            <a:r>
              <a:rPr lang="en-US" dirty="0"/>
              <a:t>“But even the portrait painter....must flatter….the purely natural side of the imperfect existence, little hairs, pores, little scars, warts, all these he must let go, and grasp and reproduce the subject in his universal character and enduring personality. It is one thing for the artist to simply imitate the face...and quite another to be able to portray the true features which express the inmost soul of the subject….necessary for the Ideal that the outer form should explicitly correspond with the soul....In case of the human form...the artist does not proceed...like a restorer of old paintings who...reproduces cracks...[instead] the portrait painter will omit folds of skin and, still more freckles, pimples, pock-marks, warts, etc....</a:t>
            </a:r>
            <a:r>
              <a:rPr lang="en-US" dirty="0" err="1"/>
              <a:t>Denner</a:t>
            </a:r>
            <a:r>
              <a:rPr lang="en-US" dirty="0"/>
              <a:t>, in his so-called “truth-to-nature,” is not to be taken as an example. Similarly, muscles and vein are indicated indeed, but they should not appear in the distinctness and completeness which they have in reality. For in all this there is little or nothing of the spirit, and the expression of the spiritual is essential in the human form.” </a:t>
            </a:r>
            <a:r>
              <a:rPr lang="en-GB" dirty="0" smtClean="0"/>
              <a:t>(Naomi </a:t>
            </a:r>
            <a:r>
              <a:rPr lang="en-GB" dirty="0" err="1" smtClean="0"/>
              <a:t>Schor</a:t>
            </a:r>
            <a:r>
              <a:rPr lang="en-GB" dirty="0" smtClean="0"/>
              <a:t> 2016)</a:t>
            </a:r>
            <a:endParaRPr lang="en-GB"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731445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ise_xlg.jpg"/>
          <p:cNvPicPr>
            <a:picLocks noChangeAspect="1"/>
          </p:cNvPicPr>
          <p:nvPr/>
        </p:nvPicPr>
        <p:blipFill>
          <a:blip r:embed="rId8">
            <a:alphaModFix amt="10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lstStyle/>
          <a:p>
            <a:r>
              <a:rPr lang="en-GB" dirty="0"/>
              <a:t>Definitions</a:t>
            </a:r>
            <a:endParaRPr lang="en-US" dirty="0"/>
          </a:p>
        </p:txBody>
      </p:sp>
      <p:sp>
        <p:nvSpPr>
          <p:cNvPr id="3" name="Content Placeholder 2"/>
          <p:cNvSpPr>
            <a:spLocks noGrp="1"/>
          </p:cNvSpPr>
          <p:nvPr>
            <p:ph idx="1"/>
          </p:nvPr>
        </p:nvSpPr>
        <p:spPr/>
        <p:txBody>
          <a:bodyPr>
            <a:normAutofit fontScale="92500" lnSpcReduction="10000"/>
          </a:bodyPr>
          <a:lstStyle/>
          <a:p>
            <a:r>
              <a:rPr lang="en-GB" dirty="0" smtClean="0"/>
              <a:t>Unwanted </a:t>
            </a:r>
            <a:r>
              <a:rPr lang="en-GB" dirty="0"/>
              <a:t>sound, being especially loud or </a:t>
            </a:r>
            <a:r>
              <a:rPr lang="en-GB" dirty="0" smtClean="0"/>
              <a:t>unpleasant … a ‘pollutant</a:t>
            </a:r>
            <a:r>
              <a:rPr lang="en-GB" dirty="0"/>
              <a:t>’</a:t>
            </a:r>
          </a:p>
          <a:p>
            <a:pPr lvl="1"/>
            <a:r>
              <a:rPr lang="en-GB" dirty="0"/>
              <a:t>Council implementing decibel limits</a:t>
            </a:r>
          </a:p>
          <a:p>
            <a:pPr lvl="1"/>
            <a:r>
              <a:rPr lang="en-GB" dirty="0"/>
              <a:t>Police use to evacuate buildings / dissipate hostage situations</a:t>
            </a:r>
          </a:p>
          <a:p>
            <a:pPr lvl="1"/>
            <a:r>
              <a:rPr lang="en-GB" dirty="0"/>
              <a:t>Psychological effect (e.g. Guantanamo)</a:t>
            </a:r>
          </a:p>
          <a:p>
            <a:r>
              <a:rPr lang="en-GB" dirty="0"/>
              <a:t>Acoustic phenomena: ‘irregular fluctuations that accompany a transmitted electrical signal but are not part of it and tend to obscure it.</a:t>
            </a:r>
            <a:r>
              <a:rPr lang="en-GB" dirty="0" smtClean="0"/>
              <a:t>’</a:t>
            </a:r>
          </a:p>
          <a:p>
            <a:pPr lvl="1"/>
            <a:r>
              <a:rPr lang="en-GB" dirty="0" smtClean="0"/>
              <a:t>Relationship with dissonance</a:t>
            </a:r>
            <a:endParaRPr lang="en-US"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Beethoven - GroÃe Fuge B-Dur Op. 133 - Alban Berg Quartet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67944" y="6011117"/>
            <a:ext cx="812800" cy="812800"/>
          </a:xfrm>
          <a:prstGeom prst="rect">
            <a:avLst/>
          </a:prstGeom>
        </p:spPr>
      </p:pic>
      <p:pic>
        <p:nvPicPr>
          <p:cNvPr id="9" name="Carlo Gesualdo - Se la mia Morte Brami.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843808" y="6029272"/>
            <a:ext cx="812800" cy="812800"/>
          </a:xfrm>
          <a:prstGeom prst="rect">
            <a:avLst/>
          </a:prstGeom>
        </p:spPr>
      </p:pic>
      <p:pic>
        <p:nvPicPr>
          <p:cNvPr id="10" name="Stravinsky, The Rite of Spring (final minute, #ritenpr).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364088" y="5949280"/>
            <a:ext cx="812800" cy="812800"/>
          </a:xfrm>
          <a:prstGeom prst="rect">
            <a:avLst/>
          </a:prstGeom>
        </p:spPr>
      </p:pic>
    </p:spTree>
    <p:extLst>
      <p:ext uri="{BB962C8B-B14F-4D97-AF65-F5344CB8AC3E}">
        <p14:creationId xmlns:p14="http://schemas.microsoft.com/office/powerpoint/2010/main" val="3419989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43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4355"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5931"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ise_xlg.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normAutofit fontScale="90000"/>
          </a:bodyPr>
          <a:lstStyle/>
          <a:p>
            <a:r>
              <a:rPr lang="en-GB" dirty="0" smtClean="0"/>
              <a:t>Imperfection as </a:t>
            </a:r>
            <a:r>
              <a:rPr lang="en-GB" dirty="0"/>
              <a:t>Reflection </a:t>
            </a:r>
            <a:r>
              <a:rPr lang="en-GB" dirty="0" smtClean="0"/>
              <a:t>of </a:t>
            </a:r>
            <a:r>
              <a:rPr lang="en-GB" dirty="0"/>
              <a:t>Society</a:t>
            </a:r>
            <a:endParaRPr lang="en-US"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Content Placeholder 9" descr="ren-magritte-linvention-collective-large_1.jpeg"/>
          <p:cNvPicPr>
            <a:picLocks noGrp="1" noChangeAspect="1"/>
          </p:cNvPicPr>
          <p:nvPr>
            <p:ph idx="1"/>
          </p:nvPr>
        </p:nvPicPr>
        <p:blipFill>
          <a:blip r:embed="rId4">
            <a:extLst>
              <a:ext uri="{28A0092B-C50C-407E-A947-70E740481C1C}">
                <a14:useLocalDpi xmlns:a14="http://schemas.microsoft.com/office/drawing/2010/main" val="0"/>
              </a:ext>
            </a:extLst>
          </a:blip>
          <a:srcRect t="4903" b="4903"/>
          <a:stretch>
            <a:fillRect/>
          </a:stretch>
        </p:blipFill>
        <p:spPr>
          <a:xfrm>
            <a:off x="467544" y="1340768"/>
            <a:ext cx="8229600" cy="4525963"/>
          </a:xfrm>
        </p:spPr>
      </p:pic>
    </p:spTree>
    <p:extLst>
      <p:ext uri="{BB962C8B-B14F-4D97-AF65-F5344CB8AC3E}">
        <p14:creationId xmlns:p14="http://schemas.microsoft.com/office/powerpoint/2010/main" val="12597848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ise_xlg.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normAutofit fontScale="90000"/>
          </a:bodyPr>
          <a:lstStyle/>
          <a:p>
            <a:r>
              <a:rPr lang="en-GB" dirty="0" smtClean="0"/>
              <a:t>Imperfection as </a:t>
            </a:r>
            <a:r>
              <a:rPr lang="en-GB" dirty="0"/>
              <a:t>Reflection </a:t>
            </a:r>
            <a:r>
              <a:rPr lang="en-GB" dirty="0" smtClean="0"/>
              <a:t>of </a:t>
            </a:r>
            <a:r>
              <a:rPr lang="en-GB" dirty="0"/>
              <a:t>Society</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René Magritte’s ‘The Collective Invention’.</a:t>
            </a:r>
          </a:p>
          <a:p>
            <a:r>
              <a:rPr lang="en-US" dirty="0" smtClean="0"/>
              <a:t>Presents </a:t>
            </a:r>
            <a:r>
              <a:rPr lang="en-US" dirty="0"/>
              <a:t>familiar </a:t>
            </a:r>
            <a:r>
              <a:rPr lang="en-US" dirty="0" smtClean="0"/>
              <a:t>objects </a:t>
            </a:r>
            <a:r>
              <a:rPr lang="en-US" dirty="0"/>
              <a:t>and scenes in unfamiliar </a:t>
            </a:r>
            <a:r>
              <a:rPr lang="en-US" dirty="0" smtClean="0"/>
              <a:t>contexts, </a:t>
            </a:r>
            <a:r>
              <a:rPr lang="en-US" dirty="0"/>
              <a:t>forcing the viewer to question the relationship between </a:t>
            </a:r>
            <a:r>
              <a:rPr lang="en-US" dirty="0" smtClean="0"/>
              <a:t>them</a:t>
            </a:r>
          </a:p>
          <a:p>
            <a:pPr lvl="1"/>
            <a:r>
              <a:rPr lang="en-US" dirty="0" smtClean="0"/>
              <a:t>John Berger cites </a:t>
            </a:r>
            <a:r>
              <a:rPr lang="en-US" dirty="0"/>
              <a:t>Magritte as having “commented on this always-present gap between words and </a:t>
            </a:r>
            <a:r>
              <a:rPr lang="en-US" dirty="0" smtClean="0"/>
              <a:t>seeing … we </a:t>
            </a:r>
            <a:r>
              <a:rPr lang="en-US" dirty="0"/>
              <a:t>are always looking at the relation between things and ourselves” (Berger 2008, 9). </a:t>
            </a:r>
            <a:endParaRPr lang="en-US" dirty="0" smtClean="0"/>
          </a:p>
          <a:p>
            <a:r>
              <a:rPr lang="en-US" dirty="0" smtClean="0"/>
              <a:t>The imperfections and ugliness in the work subverts </a:t>
            </a:r>
            <a:r>
              <a:rPr lang="en-US" dirty="0"/>
              <a:t>the reality we take for </a:t>
            </a:r>
            <a:r>
              <a:rPr lang="en-US" dirty="0" smtClean="0"/>
              <a:t>granted, </a:t>
            </a:r>
            <a:r>
              <a:rPr lang="en-US" dirty="0"/>
              <a:t>by making </a:t>
            </a:r>
            <a:r>
              <a:rPr lang="en-US" dirty="0" smtClean="0"/>
              <a:t>the representations we have </a:t>
            </a:r>
            <a:r>
              <a:rPr lang="en-US" dirty="0"/>
              <a:t>come to know as familiar, typical, or cliché become thought-provoking and </a:t>
            </a:r>
            <a:r>
              <a:rPr lang="en-US" dirty="0" smtClean="0"/>
              <a:t>strange, making </a:t>
            </a:r>
            <a:r>
              <a:rPr lang="en-US" dirty="0"/>
              <a:t>the viewer uncomfortable. </a:t>
            </a:r>
            <a:r>
              <a:rPr lang="en-GB" dirty="0"/>
              <a:t> </a:t>
            </a:r>
            <a:endParaRPr lang="en-GB" dirty="0" smtClean="0"/>
          </a:p>
          <a:p>
            <a:r>
              <a:rPr lang="en-GB" dirty="0" smtClean="0"/>
              <a:t>It also questions it’s own context (i.e. the canon of beautiful nudes)</a:t>
            </a:r>
            <a:endParaRPr lang="en-GB" dirty="0"/>
          </a:p>
          <a:p>
            <a:r>
              <a:rPr lang="en-US" dirty="0" smtClean="0"/>
              <a:t>‘Everything </a:t>
            </a:r>
            <a:r>
              <a:rPr lang="en-US" dirty="0"/>
              <a:t>we see hides another thing, we always want to see what is hidden by what we see. There is an interest in that which is hidden and which the visible does not show us. This interest can take the form of a quite intense feeling, a sort of conflict, one might say, between the visible that is hidden and the visible that is present</a:t>
            </a:r>
            <a:r>
              <a:rPr lang="en-US" dirty="0" smtClean="0"/>
              <a:t>.’  (Rene Magritte)</a:t>
            </a:r>
            <a:endParaRPr lang="en-GB" dirty="0"/>
          </a:p>
          <a:p>
            <a:endParaRPr lang="en-GB"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594024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ise_xlg.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normAutofit fontScale="90000"/>
          </a:bodyPr>
          <a:lstStyle/>
          <a:p>
            <a:r>
              <a:rPr lang="en-GB" dirty="0" smtClean="0"/>
              <a:t>Imperfection as </a:t>
            </a:r>
            <a:r>
              <a:rPr lang="en-GB" dirty="0"/>
              <a:t>Reflection </a:t>
            </a:r>
            <a:r>
              <a:rPr lang="en-GB" dirty="0" smtClean="0"/>
              <a:t>of </a:t>
            </a:r>
            <a:r>
              <a:rPr lang="en-GB" dirty="0"/>
              <a:t>Society</a:t>
            </a:r>
            <a:endParaRPr lang="en-US" dirty="0"/>
          </a:p>
        </p:txBody>
      </p:sp>
      <p:sp>
        <p:nvSpPr>
          <p:cNvPr id="3" name="Content Placeholder 2"/>
          <p:cNvSpPr>
            <a:spLocks noGrp="1"/>
          </p:cNvSpPr>
          <p:nvPr>
            <p:ph idx="1"/>
          </p:nvPr>
        </p:nvSpPr>
        <p:spPr/>
        <p:txBody>
          <a:bodyPr>
            <a:normAutofit fontScale="62500" lnSpcReduction="20000"/>
          </a:bodyPr>
          <a:lstStyle/>
          <a:p>
            <a:r>
              <a:rPr lang="en-US" dirty="0"/>
              <a:t>Kant argues that aesthetic ideas ‘strive towards something beyond the boundary of experience’, which Magritte does by putting the viewer in a place of self-reflection </a:t>
            </a:r>
          </a:p>
          <a:p>
            <a:r>
              <a:rPr lang="en-US" dirty="0" smtClean="0"/>
              <a:t>Under </a:t>
            </a:r>
            <a:r>
              <a:rPr lang="en-US" dirty="0"/>
              <a:t>modernism, </a:t>
            </a:r>
            <a:r>
              <a:rPr lang="en-US" dirty="0" smtClean="0"/>
              <a:t>we hold </a:t>
            </a:r>
            <a:r>
              <a:rPr lang="en-US" dirty="0"/>
              <a:t>certain truths to be “self-evident.” </a:t>
            </a:r>
            <a:endParaRPr lang="en-US" dirty="0" smtClean="0"/>
          </a:p>
          <a:p>
            <a:pPr lvl="1"/>
            <a:r>
              <a:rPr lang="en-US" dirty="0" smtClean="0"/>
              <a:t>Postmodernism questions the </a:t>
            </a:r>
            <a:r>
              <a:rPr lang="en-US" dirty="0"/>
              <a:t>“evidential” basis for those truths, but the idea that there may be truths at all and operates instead under the subjective (Jameson 1991). </a:t>
            </a:r>
            <a:endParaRPr lang="en-US" dirty="0" smtClean="0"/>
          </a:p>
          <a:p>
            <a:r>
              <a:rPr lang="en-US" dirty="0" smtClean="0"/>
              <a:t>Magritte </a:t>
            </a:r>
            <a:r>
              <a:rPr lang="en-US" dirty="0"/>
              <a:t>moves further by subverting that subjectivity as well as the flaws come with objectivity. </a:t>
            </a:r>
            <a:endParaRPr lang="en-US" dirty="0" smtClean="0"/>
          </a:p>
          <a:p>
            <a:r>
              <a:rPr lang="en-US" dirty="0" smtClean="0"/>
              <a:t>With the big changes in society throughout the 20</a:t>
            </a:r>
            <a:r>
              <a:rPr lang="en-US" baseline="30000" dirty="0" smtClean="0"/>
              <a:t>th</a:t>
            </a:r>
            <a:r>
              <a:rPr lang="en-US" dirty="0" smtClean="0"/>
              <a:t> century, it </a:t>
            </a:r>
            <a:r>
              <a:rPr lang="en-US" dirty="0"/>
              <a:t>becomes </a:t>
            </a:r>
            <a:r>
              <a:rPr lang="en-US" dirty="0" smtClean="0"/>
              <a:t>increasingly more </a:t>
            </a:r>
            <a:r>
              <a:rPr lang="en-US" dirty="0"/>
              <a:t>difficult to determine </a:t>
            </a:r>
            <a:r>
              <a:rPr lang="en-US" dirty="0" smtClean="0"/>
              <a:t>how to view reality, and indeed whether </a:t>
            </a:r>
            <a:r>
              <a:rPr lang="en-US" dirty="0"/>
              <a:t>we can assert that there is a reality at all. </a:t>
            </a:r>
            <a:endParaRPr lang="en-US" dirty="0" smtClean="0"/>
          </a:p>
          <a:p>
            <a:r>
              <a:rPr lang="en-US" dirty="0" smtClean="0"/>
              <a:t>Magritte </a:t>
            </a:r>
            <a:r>
              <a:rPr lang="en-US" dirty="0"/>
              <a:t>wrote that his </a:t>
            </a:r>
            <a:r>
              <a:rPr lang="en-US" dirty="0" smtClean="0"/>
              <a:t>‘paintings </a:t>
            </a:r>
            <a:r>
              <a:rPr lang="en-US" dirty="0"/>
              <a:t>are visible images which conceal nothing...they evoke mystery and, indeed, when one sees one of [his] pictures, one asks oneself this simple question, ‘What does it mean?’ It does not mean anything, because mystery means nothing either, it is </a:t>
            </a:r>
            <a:r>
              <a:rPr lang="en-US" dirty="0" smtClean="0"/>
              <a:t>unknowable</a:t>
            </a:r>
            <a:r>
              <a:rPr lang="en-GB" dirty="0" smtClean="0"/>
              <a:t>’.</a:t>
            </a:r>
            <a:endParaRPr lang="en-GB" dirty="0"/>
          </a:p>
          <a:p>
            <a:pPr marL="0" indent="0">
              <a:buNone/>
            </a:pPr>
            <a:endParaRPr lang="en-GB" dirty="0"/>
          </a:p>
          <a:p>
            <a:endParaRPr lang="en-GB"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594024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ise_xlg.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normAutofit/>
          </a:bodyPr>
          <a:lstStyle/>
          <a:p>
            <a:r>
              <a:rPr lang="en-GB" dirty="0" smtClean="0"/>
              <a:t>Noise as Reflection of Society</a:t>
            </a:r>
            <a:endParaRPr lang="en-US" dirty="0"/>
          </a:p>
        </p:txBody>
      </p:sp>
      <p:sp>
        <p:nvSpPr>
          <p:cNvPr id="3" name="Content Placeholder 2"/>
          <p:cNvSpPr>
            <a:spLocks noGrp="1"/>
          </p:cNvSpPr>
          <p:nvPr>
            <p:ph idx="1"/>
          </p:nvPr>
        </p:nvSpPr>
        <p:spPr/>
        <p:txBody>
          <a:bodyPr>
            <a:normAutofit fontScale="85000" lnSpcReduction="10000"/>
          </a:bodyPr>
          <a:lstStyle/>
          <a:p>
            <a:r>
              <a:rPr lang="en-GB" dirty="0" smtClean="0"/>
              <a:t>Art is a lens to deal with society in experience of modernity and technology</a:t>
            </a:r>
          </a:p>
          <a:p>
            <a:pPr lvl="1"/>
            <a:r>
              <a:rPr lang="en-GB" dirty="0" smtClean="0"/>
              <a:t>E.g. Art during industrialisation </a:t>
            </a:r>
          </a:p>
          <a:p>
            <a:r>
              <a:rPr lang="en-GB" dirty="0" smtClean="0"/>
              <a:t>Noise reflects, reveals and empathises with the complexities and imperfections of the modern world </a:t>
            </a:r>
          </a:p>
          <a:p>
            <a:r>
              <a:rPr lang="en-GB" dirty="0" err="1" smtClean="0"/>
              <a:t>Lyotard</a:t>
            </a:r>
            <a:r>
              <a:rPr lang="en-GB" dirty="0" smtClean="0"/>
              <a:t> – the Postmodern Condition is defined by the end of 'grand narratives' or metanarratives (e.g. reductionism and teleological process), which he considers a key feature of modernity</a:t>
            </a:r>
          </a:p>
          <a:p>
            <a:r>
              <a:rPr lang="en-GB" dirty="0" smtClean="0"/>
              <a:t>Noise as ultimate breaking of these ‘grand narratives’ – something to be welcomed!</a:t>
            </a:r>
          </a:p>
          <a:p>
            <a:endParaRPr lang="en-US"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945408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oise_xlg.jpg"/>
          <p:cNvPicPr>
            <a:picLocks noChangeAspect="1"/>
          </p:cNvPicPr>
          <p:nvPr/>
        </p:nvPicPr>
        <p:blipFill>
          <a:blip r:embed="rId4">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normAutofit/>
          </a:bodyPr>
          <a:lstStyle/>
          <a:p>
            <a:r>
              <a:rPr lang="en-US" dirty="0" smtClean="0"/>
              <a:t>Conclusion(s)</a:t>
            </a:r>
            <a:endParaRPr lang="en-US"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p:txBody>
          <a:bodyPr>
            <a:normAutofit fontScale="77500" lnSpcReduction="20000"/>
          </a:bodyPr>
          <a:lstStyle/>
          <a:p>
            <a:r>
              <a:rPr lang="en-US" dirty="0" smtClean="0"/>
              <a:t>We are culturally and genetically coded to understand certain sounds</a:t>
            </a:r>
          </a:p>
          <a:p>
            <a:pPr lvl="1"/>
            <a:r>
              <a:rPr lang="en-US" dirty="0" smtClean="0"/>
              <a:t>‘Acoustic niche’ and adaption </a:t>
            </a:r>
            <a:r>
              <a:rPr lang="en-US" dirty="0"/>
              <a:t>for </a:t>
            </a:r>
            <a:r>
              <a:rPr lang="en-US" dirty="0" smtClean="0"/>
              <a:t>survival </a:t>
            </a:r>
          </a:p>
          <a:p>
            <a:pPr lvl="1"/>
            <a:r>
              <a:rPr lang="en-US" dirty="0" smtClean="0"/>
              <a:t>Ethnographic differences</a:t>
            </a:r>
          </a:p>
          <a:p>
            <a:pPr lvl="1"/>
            <a:r>
              <a:rPr lang="en-US" dirty="0" smtClean="0"/>
              <a:t>Sounds beyond the realms </a:t>
            </a:r>
            <a:r>
              <a:rPr lang="en-US" dirty="0"/>
              <a:t>of </a:t>
            </a:r>
            <a:r>
              <a:rPr lang="en-US" dirty="0" smtClean="0"/>
              <a:t>perception</a:t>
            </a:r>
          </a:p>
          <a:p>
            <a:r>
              <a:rPr lang="en-US" dirty="0" smtClean="0"/>
              <a:t>How do we understand data that we are not coded to process? What is the truth in this mass of data?</a:t>
            </a:r>
          </a:p>
          <a:p>
            <a:pPr lvl="1"/>
            <a:r>
              <a:rPr lang="en-GB" dirty="0" smtClean="0"/>
              <a:t>The term ‘noise’ </a:t>
            </a:r>
            <a:r>
              <a:rPr lang="en-GB" dirty="0"/>
              <a:t>implies disorderly system (i.e. negative value judgement)</a:t>
            </a:r>
          </a:p>
          <a:p>
            <a:pPr lvl="1"/>
            <a:r>
              <a:rPr lang="en-GB" dirty="0"/>
              <a:t>But in systems theory, ‘noise’ refers to data which is not understood (rather than meaningless)</a:t>
            </a:r>
            <a:endParaRPr lang="en-US" dirty="0" smtClean="0"/>
          </a:p>
          <a:p>
            <a:pPr lvl="1"/>
            <a:r>
              <a:rPr lang="en-US" dirty="0" smtClean="0"/>
              <a:t>In a post</a:t>
            </a:r>
            <a:r>
              <a:rPr lang="en-US" dirty="0"/>
              <a:t>-</a:t>
            </a:r>
            <a:r>
              <a:rPr lang="en-US" dirty="0" smtClean="0"/>
              <a:t>truth world, maybe </a:t>
            </a:r>
            <a:r>
              <a:rPr lang="en-US" dirty="0"/>
              <a:t>the </a:t>
            </a:r>
            <a:r>
              <a:rPr lang="en-US" dirty="0" smtClean="0"/>
              <a:t>onus is </a:t>
            </a:r>
            <a:r>
              <a:rPr lang="en-US" dirty="0"/>
              <a:t>on us to find </a:t>
            </a:r>
            <a:r>
              <a:rPr lang="en-US" dirty="0" smtClean="0"/>
              <a:t>our own meaning in the world?</a:t>
            </a:r>
            <a:endParaRPr lang="en-US" dirty="0"/>
          </a:p>
          <a:p>
            <a:endParaRPr lang="en-US" dirty="0" smtClean="0"/>
          </a:p>
        </p:txBody>
      </p:sp>
      <p:pic>
        <p:nvPicPr>
          <p:cNvPr id="7" name="Peking Opera (lou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27984" y="6045200"/>
            <a:ext cx="812800" cy="812800"/>
          </a:xfrm>
          <a:prstGeom prst="rect">
            <a:avLst/>
          </a:prstGeom>
        </p:spPr>
      </p:pic>
    </p:spTree>
    <p:extLst>
      <p:ext uri="{BB962C8B-B14F-4D97-AF65-F5344CB8AC3E}">
        <p14:creationId xmlns:p14="http://schemas.microsoft.com/office/powerpoint/2010/main" val="14690723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47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oise_xlg.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normAutofit/>
          </a:bodyPr>
          <a:lstStyle/>
          <a:p>
            <a:r>
              <a:rPr lang="en-US" dirty="0"/>
              <a:t>Conclusion(s</a:t>
            </a:r>
            <a:r>
              <a:rPr lang="en-US" dirty="0" smtClean="0"/>
              <a:t>)</a:t>
            </a:r>
            <a:endParaRPr lang="en-US"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p:txBody>
          <a:bodyPr>
            <a:normAutofit fontScale="92500" lnSpcReduction="10000"/>
          </a:bodyPr>
          <a:lstStyle/>
          <a:p>
            <a:r>
              <a:rPr lang="en-US" dirty="0" smtClean="0"/>
              <a:t>New experiences can bring new meaning to old art</a:t>
            </a:r>
          </a:p>
          <a:p>
            <a:pPr lvl="1"/>
            <a:r>
              <a:rPr lang="en-US" dirty="0" smtClean="0"/>
              <a:t>Help us to decode the noise</a:t>
            </a:r>
          </a:p>
          <a:p>
            <a:r>
              <a:rPr lang="en-US" dirty="0"/>
              <a:t>Human </a:t>
            </a:r>
            <a:r>
              <a:rPr lang="en-US" dirty="0" smtClean="0"/>
              <a:t>beings, just like art, </a:t>
            </a:r>
            <a:r>
              <a:rPr lang="en-US" dirty="0"/>
              <a:t>are works in progress that mistakenly think </a:t>
            </a:r>
            <a:r>
              <a:rPr lang="en-US" dirty="0" smtClean="0"/>
              <a:t>they are finished</a:t>
            </a:r>
          </a:p>
          <a:p>
            <a:r>
              <a:rPr lang="en-US" dirty="0" smtClean="0"/>
              <a:t>Great art is timeless</a:t>
            </a:r>
            <a:r>
              <a:rPr lang="en-US" dirty="0"/>
              <a:t>;</a:t>
            </a:r>
            <a:r>
              <a:rPr lang="en-US" dirty="0" smtClean="0"/>
              <a:t> but nostalgia creates warped views of the world</a:t>
            </a:r>
          </a:p>
          <a:p>
            <a:r>
              <a:rPr lang="en-US" dirty="0" smtClean="0"/>
              <a:t>Art offers a view beyond this – a way to (ironically) get closer to the reality of the world, and noise is vital in revealing this.</a:t>
            </a:r>
          </a:p>
        </p:txBody>
      </p:sp>
    </p:spTree>
    <p:extLst>
      <p:ext uri="{BB962C8B-B14F-4D97-AF65-F5344CB8AC3E}">
        <p14:creationId xmlns:p14="http://schemas.microsoft.com/office/powerpoint/2010/main" val="5855604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oise_xlg.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a:xfrm>
            <a:off x="457200" y="274638"/>
            <a:ext cx="8229600" cy="5530626"/>
          </a:xfrm>
        </p:spPr>
        <p:txBody>
          <a:bodyPr>
            <a:normAutofit/>
          </a:bodyPr>
          <a:lstStyle/>
          <a:p>
            <a:r>
              <a:rPr lang="en-US" sz="6600" dirty="0" smtClean="0"/>
              <a:t>Thank you!</a:t>
            </a:r>
            <a:endParaRPr lang="en-US" sz="6600"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01572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oise_xlg.jpg"/>
          <p:cNvPicPr>
            <a:picLocks noChangeAspect="1"/>
          </p:cNvPicPr>
          <p:nvPr/>
        </p:nvPicPr>
        <p:blipFill>
          <a:blip r:embed="rId4">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lstStyle/>
          <a:p>
            <a:r>
              <a:rPr lang="en-US" dirty="0" smtClean="0"/>
              <a:t>Case Study: John Cage </a:t>
            </a:r>
            <a:r>
              <a:rPr lang="en-US" i="1" dirty="0" smtClean="0"/>
              <a:t>4’33”</a:t>
            </a:r>
            <a:endParaRPr lang="en-US" i="1"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4'33 John Cage(Orchestra with Soloist, K2Orch, Live)  4分33秒 ジョン・ケージ けつおけ！.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49275" y="1412776"/>
            <a:ext cx="8045450" cy="4176465"/>
          </a:xfrm>
        </p:spPr>
      </p:pic>
    </p:spTree>
    <p:extLst>
      <p:ext uri="{BB962C8B-B14F-4D97-AF65-F5344CB8AC3E}">
        <p14:creationId xmlns:p14="http://schemas.microsoft.com/office/powerpoint/2010/main" val="1168067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ise_xlg.jpg"/>
          <p:cNvPicPr>
            <a:picLocks noChangeAspect="1"/>
          </p:cNvPicPr>
          <p:nvPr/>
        </p:nvPicPr>
        <p:blipFill>
          <a:blip r:embed="rId2">
            <a:alphaModFix amt="14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lstStyle/>
          <a:p>
            <a:r>
              <a:rPr lang="en-US" dirty="0"/>
              <a:t>Case Study: </a:t>
            </a:r>
            <a:r>
              <a:rPr lang="en-US" dirty="0" smtClean="0"/>
              <a:t>John Cage </a:t>
            </a:r>
            <a:r>
              <a:rPr lang="en-US" i="1" dirty="0"/>
              <a:t>4’33”</a:t>
            </a:r>
            <a:endParaRPr lang="en-US" dirty="0"/>
          </a:p>
        </p:txBody>
      </p:sp>
      <p:sp>
        <p:nvSpPr>
          <p:cNvPr id="3" name="Content Placeholder 2"/>
          <p:cNvSpPr>
            <a:spLocks noGrp="1"/>
          </p:cNvSpPr>
          <p:nvPr>
            <p:ph idx="1"/>
          </p:nvPr>
        </p:nvSpPr>
        <p:spPr>
          <a:xfrm>
            <a:off x="467544" y="1484784"/>
            <a:ext cx="8229600" cy="4680520"/>
          </a:xfrm>
        </p:spPr>
        <p:txBody>
          <a:bodyPr>
            <a:normAutofit fontScale="85000" lnSpcReduction="10000"/>
          </a:bodyPr>
          <a:lstStyle/>
          <a:p>
            <a:r>
              <a:rPr lang="en-GB" dirty="0" smtClean="0">
                <a:solidFill>
                  <a:srgbClr val="000000"/>
                </a:solidFill>
              </a:rPr>
              <a:t>Questions our definitions of noise, and by definition, beauty</a:t>
            </a:r>
          </a:p>
          <a:p>
            <a:r>
              <a:rPr lang="en-GB" dirty="0" smtClean="0">
                <a:solidFill>
                  <a:srgbClr val="000000"/>
                </a:solidFill>
              </a:rPr>
              <a:t>‘If </a:t>
            </a:r>
            <a:r>
              <a:rPr lang="en-GB" dirty="0">
                <a:solidFill>
                  <a:srgbClr val="000000"/>
                </a:solidFill>
              </a:rPr>
              <a:t>the music can accept ambient sounds and not be interrupted thereby, it’s a modern piece of music’</a:t>
            </a:r>
          </a:p>
          <a:p>
            <a:r>
              <a:rPr lang="en-GB" dirty="0" smtClean="0">
                <a:solidFill>
                  <a:srgbClr val="000000"/>
                </a:solidFill>
              </a:rPr>
              <a:t>John </a:t>
            </a:r>
            <a:r>
              <a:rPr lang="en-GB" dirty="0">
                <a:solidFill>
                  <a:srgbClr val="000000"/>
                </a:solidFill>
              </a:rPr>
              <a:t>Cage </a:t>
            </a:r>
            <a:r>
              <a:rPr lang="en-GB" dirty="0" smtClean="0">
                <a:solidFill>
                  <a:srgbClr val="000000"/>
                </a:solidFill>
              </a:rPr>
              <a:t>claims the work is </a:t>
            </a:r>
            <a:r>
              <a:rPr lang="en-GB" dirty="0">
                <a:solidFill>
                  <a:srgbClr val="000000"/>
                </a:solidFill>
              </a:rPr>
              <a:t>NOT </a:t>
            </a:r>
            <a:r>
              <a:rPr lang="en-GB" dirty="0" smtClean="0">
                <a:solidFill>
                  <a:srgbClr val="000000"/>
                </a:solidFill>
              </a:rPr>
              <a:t>silence</a:t>
            </a:r>
            <a:r>
              <a:rPr lang="en-GB" dirty="0">
                <a:solidFill>
                  <a:srgbClr val="000000"/>
                </a:solidFill>
              </a:rPr>
              <a:t> </a:t>
            </a:r>
            <a:r>
              <a:rPr lang="en-GB" dirty="0" smtClean="0">
                <a:solidFill>
                  <a:srgbClr val="000000"/>
                </a:solidFill>
              </a:rPr>
              <a:t> (‘everything we do is music’)</a:t>
            </a:r>
          </a:p>
          <a:p>
            <a:pPr lvl="1"/>
            <a:r>
              <a:rPr lang="en-GB" dirty="0" smtClean="0">
                <a:solidFill>
                  <a:srgbClr val="000000"/>
                </a:solidFill>
              </a:rPr>
              <a:t>Against Roger </a:t>
            </a:r>
            <a:r>
              <a:rPr lang="en-GB" dirty="0" err="1" smtClean="0">
                <a:solidFill>
                  <a:srgbClr val="000000"/>
                </a:solidFill>
              </a:rPr>
              <a:t>Scruton’s</a:t>
            </a:r>
            <a:r>
              <a:rPr lang="en-GB" dirty="0" smtClean="0">
                <a:solidFill>
                  <a:srgbClr val="000000"/>
                </a:solidFill>
              </a:rPr>
              <a:t> definition of music as necessarily requiring melody</a:t>
            </a:r>
            <a:endParaRPr lang="en-GB" dirty="0">
              <a:solidFill>
                <a:srgbClr val="000000"/>
              </a:solidFill>
            </a:endParaRPr>
          </a:p>
          <a:p>
            <a:r>
              <a:rPr lang="en-GB" dirty="0" smtClean="0">
                <a:solidFill>
                  <a:srgbClr val="000000"/>
                </a:solidFill>
              </a:rPr>
              <a:t>Sounds </a:t>
            </a:r>
            <a:r>
              <a:rPr lang="en-GB" dirty="0">
                <a:solidFill>
                  <a:srgbClr val="000000"/>
                </a:solidFill>
              </a:rPr>
              <a:t>in our environment have aesthetic qualities in the same way music </a:t>
            </a:r>
            <a:r>
              <a:rPr lang="en-GB" dirty="0" smtClean="0">
                <a:solidFill>
                  <a:srgbClr val="000000"/>
                </a:solidFill>
              </a:rPr>
              <a:t>does, but we do not appreciate them in day-to-day life</a:t>
            </a:r>
            <a:endParaRPr lang="en-GB" dirty="0">
              <a:solidFill>
                <a:srgbClr val="000000"/>
              </a:solidFill>
            </a:endParaRPr>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659528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ise_xlg.jpg"/>
          <p:cNvPicPr>
            <a:picLocks noChangeAspect="1"/>
          </p:cNvPicPr>
          <p:nvPr/>
        </p:nvPicPr>
        <p:blipFill>
          <a:blip r:embed="rId2">
            <a:alphaModFix amt="14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lstStyle/>
          <a:p>
            <a:r>
              <a:rPr lang="en-US" dirty="0"/>
              <a:t>Case Study: </a:t>
            </a:r>
            <a:r>
              <a:rPr lang="en-US" dirty="0" smtClean="0"/>
              <a:t>John Cage </a:t>
            </a:r>
            <a:r>
              <a:rPr lang="en-US" i="1" dirty="0"/>
              <a:t>4’33”</a:t>
            </a:r>
            <a:endParaRPr lang="en-US" dirty="0"/>
          </a:p>
        </p:txBody>
      </p:sp>
      <p:sp>
        <p:nvSpPr>
          <p:cNvPr id="3" name="Content Placeholder 2"/>
          <p:cNvSpPr>
            <a:spLocks noGrp="1"/>
          </p:cNvSpPr>
          <p:nvPr>
            <p:ph idx="1"/>
          </p:nvPr>
        </p:nvSpPr>
        <p:spPr>
          <a:xfrm>
            <a:off x="467544" y="1484784"/>
            <a:ext cx="8229600" cy="4680520"/>
          </a:xfrm>
        </p:spPr>
        <p:txBody>
          <a:bodyPr>
            <a:normAutofit fontScale="85000" lnSpcReduction="20000"/>
          </a:bodyPr>
          <a:lstStyle/>
          <a:p>
            <a:r>
              <a:rPr lang="en-GB" dirty="0" err="1" smtClean="0">
                <a:solidFill>
                  <a:srgbClr val="000000"/>
                </a:solidFill>
              </a:rPr>
              <a:t>Vulfpeck’s</a:t>
            </a:r>
            <a:r>
              <a:rPr lang="en-GB" dirty="0" smtClean="0">
                <a:solidFill>
                  <a:srgbClr val="000000"/>
                </a:solidFill>
              </a:rPr>
              <a:t> ‘</a:t>
            </a:r>
            <a:r>
              <a:rPr lang="en-GB" dirty="0" err="1" smtClean="0">
                <a:solidFill>
                  <a:srgbClr val="000000"/>
                </a:solidFill>
              </a:rPr>
              <a:t>Sleepify</a:t>
            </a:r>
            <a:r>
              <a:rPr lang="en-GB" dirty="0" smtClean="0">
                <a:solidFill>
                  <a:srgbClr val="000000"/>
                </a:solidFill>
              </a:rPr>
              <a:t>’ </a:t>
            </a:r>
          </a:p>
          <a:p>
            <a:pPr lvl="1"/>
            <a:r>
              <a:rPr lang="en-GB" dirty="0" smtClean="0">
                <a:solidFill>
                  <a:srgbClr val="000000"/>
                </a:solidFill>
              </a:rPr>
              <a:t>The </a:t>
            </a:r>
            <a:r>
              <a:rPr lang="en-GB" dirty="0">
                <a:solidFill>
                  <a:srgbClr val="000000"/>
                </a:solidFill>
              </a:rPr>
              <a:t>release did not contain any audible music, </a:t>
            </a:r>
            <a:r>
              <a:rPr lang="en-GB" dirty="0" smtClean="0">
                <a:solidFill>
                  <a:srgbClr val="000000"/>
                </a:solidFill>
              </a:rPr>
              <a:t>consisting only of 10x30</a:t>
            </a:r>
            <a:r>
              <a:rPr lang="en-GB" dirty="0">
                <a:solidFill>
                  <a:srgbClr val="000000"/>
                </a:solidFill>
              </a:rPr>
              <a:t>-second-long tracks of </a:t>
            </a:r>
            <a:r>
              <a:rPr lang="en-GB" dirty="0" smtClean="0">
                <a:solidFill>
                  <a:srgbClr val="000000"/>
                </a:solidFill>
              </a:rPr>
              <a:t>silence</a:t>
            </a:r>
            <a:endParaRPr lang="en-GB" dirty="0">
              <a:solidFill>
                <a:srgbClr val="000000"/>
              </a:solidFill>
            </a:endParaRPr>
          </a:p>
          <a:p>
            <a:pPr lvl="1"/>
            <a:r>
              <a:rPr lang="en-GB" dirty="0" smtClean="0">
                <a:solidFill>
                  <a:srgbClr val="000000"/>
                </a:solidFill>
              </a:rPr>
              <a:t>Written for </a:t>
            </a:r>
            <a:r>
              <a:rPr lang="en-GB" dirty="0" err="1">
                <a:solidFill>
                  <a:srgbClr val="000000"/>
                </a:solidFill>
              </a:rPr>
              <a:t>S</a:t>
            </a:r>
            <a:r>
              <a:rPr lang="en-GB" dirty="0" err="1" smtClean="0">
                <a:solidFill>
                  <a:srgbClr val="000000"/>
                </a:solidFill>
              </a:rPr>
              <a:t>potify</a:t>
            </a:r>
            <a:r>
              <a:rPr lang="en-GB" dirty="0" smtClean="0">
                <a:solidFill>
                  <a:srgbClr val="000000"/>
                </a:solidFill>
              </a:rPr>
              <a:t>, in protest of the low royalty payments offered by the platform</a:t>
            </a:r>
          </a:p>
          <a:p>
            <a:pPr lvl="1"/>
            <a:r>
              <a:rPr lang="en-GB" dirty="0">
                <a:solidFill>
                  <a:srgbClr val="000000"/>
                </a:solidFill>
              </a:rPr>
              <a:t>T</a:t>
            </a:r>
            <a:r>
              <a:rPr lang="en-GB" dirty="0" smtClean="0">
                <a:solidFill>
                  <a:srgbClr val="000000"/>
                </a:solidFill>
              </a:rPr>
              <a:t>he </a:t>
            </a:r>
            <a:r>
              <a:rPr lang="en-GB" dirty="0">
                <a:solidFill>
                  <a:srgbClr val="000000"/>
                </a:solidFill>
              </a:rPr>
              <a:t>band encouraged consumers to play the album on a loop while they </a:t>
            </a:r>
            <a:r>
              <a:rPr lang="en-GB" dirty="0" smtClean="0">
                <a:solidFill>
                  <a:srgbClr val="000000"/>
                </a:solidFill>
              </a:rPr>
              <a:t>slept.</a:t>
            </a:r>
          </a:p>
          <a:p>
            <a:pPr lvl="1"/>
            <a:r>
              <a:rPr lang="en-GB" dirty="0" smtClean="0">
                <a:solidFill>
                  <a:srgbClr val="000000"/>
                </a:solidFill>
              </a:rPr>
              <a:t>In return </a:t>
            </a:r>
            <a:r>
              <a:rPr lang="en-GB" dirty="0">
                <a:solidFill>
                  <a:srgbClr val="000000"/>
                </a:solidFill>
              </a:rPr>
              <a:t>turn, </a:t>
            </a:r>
            <a:r>
              <a:rPr lang="en-GB" dirty="0" smtClean="0">
                <a:solidFill>
                  <a:srgbClr val="000000"/>
                </a:solidFill>
              </a:rPr>
              <a:t>royalties (totalling $20,000) </a:t>
            </a:r>
            <a:r>
              <a:rPr lang="en-GB" dirty="0">
                <a:solidFill>
                  <a:srgbClr val="000000"/>
                </a:solidFill>
              </a:rPr>
              <a:t>from the playing of each track </a:t>
            </a:r>
            <a:r>
              <a:rPr lang="en-GB" dirty="0" smtClean="0">
                <a:solidFill>
                  <a:srgbClr val="000000"/>
                </a:solidFill>
              </a:rPr>
              <a:t>were </a:t>
            </a:r>
            <a:r>
              <a:rPr lang="en-GB" dirty="0">
                <a:solidFill>
                  <a:srgbClr val="000000"/>
                </a:solidFill>
              </a:rPr>
              <a:t>to be used to crowdfund a free concert tour by the </a:t>
            </a:r>
            <a:r>
              <a:rPr lang="en-GB" dirty="0" smtClean="0">
                <a:solidFill>
                  <a:srgbClr val="000000"/>
                </a:solidFill>
              </a:rPr>
              <a:t>band, visiting all the towns that had played the album the most.</a:t>
            </a:r>
          </a:p>
          <a:p>
            <a:pPr lvl="1"/>
            <a:r>
              <a:rPr lang="en-GB" dirty="0" smtClean="0">
                <a:solidFill>
                  <a:srgbClr val="000000"/>
                </a:solidFill>
              </a:rPr>
              <a:t>The </a:t>
            </a:r>
            <a:r>
              <a:rPr lang="en-GB" dirty="0">
                <a:solidFill>
                  <a:srgbClr val="000000"/>
                </a:solidFill>
              </a:rPr>
              <a:t>album was pulled by </a:t>
            </a:r>
            <a:r>
              <a:rPr lang="en-GB" dirty="0" err="1">
                <a:solidFill>
                  <a:srgbClr val="000000"/>
                </a:solidFill>
              </a:rPr>
              <a:t>Spotify</a:t>
            </a:r>
            <a:r>
              <a:rPr lang="en-GB" dirty="0">
                <a:solidFill>
                  <a:srgbClr val="000000"/>
                </a:solidFill>
              </a:rPr>
              <a:t> on April </a:t>
            </a:r>
            <a:r>
              <a:rPr lang="en-GB" dirty="0" smtClean="0">
                <a:solidFill>
                  <a:srgbClr val="000000"/>
                </a:solidFill>
              </a:rPr>
              <a:t>26, </a:t>
            </a:r>
            <a:r>
              <a:rPr lang="en-GB" dirty="0">
                <a:solidFill>
                  <a:srgbClr val="000000"/>
                </a:solidFill>
              </a:rPr>
              <a:t>2014, citing violations of the service's content </a:t>
            </a:r>
            <a:r>
              <a:rPr lang="en-GB" dirty="0" smtClean="0">
                <a:solidFill>
                  <a:srgbClr val="000000"/>
                </a:solidFill>
              </a:rPr>
              <a:t>policies</a:t>
            </a:r>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308771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ise_xlg.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normAutofit/>
          </a:bodyPr>
          <a:lstStyle/>
          <a:p>
            <a:r>
              <a:rPr lang="en-GB" dirty="0"/>
              <a:t>Noise i</a:t>
            </a:r>
            <a:r>
              <a:rPr lang="en-GB" dirty="0" smtClean="0"/>
              <a:t>s Defined by </a:t>
            </a:r>
            <a:r>
              <a:rPr lang="en-GB" dirty="0"/>
              <a:t>C</a:t>
            </a:r>
            <a:r>
              <a:rPr lang="en-GB" dirty="0" smtClean="0"/>
              <a:t>ontext</a:t>
            </a:r>
            <a:endParaRPr lang="en-US" dirty="0"/>
          </a:p>
        </p:txBody>
      </p:sp>
      <p:sp>
        <p:nvSpPr>
          <p:cNvPr id="3" name="Content Placeholder 2"/>
          <p:cNvSpPr>
            <a:spLocks noGrp="1"/>
          </p:cNvSpPr>
          <p:nvPr>
            <p:ph idx="1"/>
          </p:nvPr>
        </p:nvSpPr>
        <p:spPr/>
        <p:txBody>
          <a:bodyPr>
            <a:normAutofit fontScale="85000" lnSpcReduction="20000"/>
          </a:bodyPr>
          <a:lstStyle/>
          <a:p>
            <a:r>
              <a:rPr lang="en-GB" dirty="0" smtClean="0"/>
              <a:t>Framing functions:</a:t>
            </a:r>
          </a:p>
          <a:p>
            <a:pPr lvl="1"/>
            <a:r>
              <a:rPr lang="en-GB" dirty="0" smtClean="0"/>
              <a:t>The work</a:t>
            </a:r>
            <a:r>
              <a:rPr lang="en-GB" dirty="0"/>
              <a:t>-</a:t>
            </a:r>
            <a:r>
              <a:rPr lang="en-GB" dirty="0" smtClean="0"/>
              <a:t>concept (cf. Lydia </a:t>
            </a:r>
            <a:r>
              <a:rPr lang="en-GB" dirty="0" err="1" smtClean="0"/>
              <a:t>Goehr</a:t>
            </a:r>
            <a:r>
              <a:rPr lang="en-GB" dirty="0" smtClean="0"/>
              <a:t>)</a:t>
            </a:r>
          </a:p>
          <a:p>
            <a:pPr lvl="1"/>
            <a:r>
              <a:rPr lang="en-GB" dirty="0" smtClean="0"/>
              <a:t>The ‘performance-concept’</a:t>
            </a:r>
            <a:endParaRPr lang="en-GB" dirty="0"/>
          </a:p>
          <a:p>
            <a:r>
              <a:rPr lang="en-GB" dirty="0"/>
              <a:t>Music as </a:t>
            </a:r>
            <a:r>
              <a:rPr lang="en-GB" dirty="0" smtClean="0"/>
              <a:t>organisation … the </a:t>
            </a:r>
            <a:r>
              <a:rPr lang="en-GB" dirty="0"/>
              <a:t>composer </a:t>
            </a:r>
            <a:r>
              <a:rPr lang="en-GB" dirty="0" smtClean="0"/>
              <a:t>as a </a:t>
            </a:r>
            <a:r>
              <a:rPr lang="en-GB" dirty="0"/>
              <a:t>painter of </a:t>
            </a:r>
            <a:r>
              <a:rPr lang="en-GB" dirty="0" smtClean="0"/>
              <a:t>sound </a:t>
            </a:r>
          </a:p>
          <a:p>
            <a:r>
              <a:rPr lang="en-GB" dirty="0" smtClean="0"/>
              <a:t>Case Study: </a:t>
            </a:r>
            <a:r>
              <a:rPr lang="en-GB" i="1" dirty="0" smtClean="0"/>
              <a:t>Thunder</a:t>
            </a:r>
            <a:r>
              <a:rPr lang="en-GB" dirty="0" smtClean="0"/>
              <a:t> </a:t>
            </a:r>
            <a:r>
              <a:rPr lang="en-GB" dirty="0"/>
              <a:t>(Hannah </a:t>
            </a:r>
            <a:r>
              <a:rPr lang="en-GB" dirty="0" err="1"/>
              <a:t>Rickards</a:t>
            </a:r>
            <a:r>
              <a:rPr lang="en-GB" dirty="0" smtClean="0"/>
              <a:t>)</a:t>
            </a:r>
            <a:endParaRPr lang="en-GB" dirty="0"/>
          </a:p>
          <a:p>
            <a:pPr lvl="1"/>
            <a:r>
              <a:rPr lang="en-GB" dirty="0" smtClean="0"/>
              <a:t>A </a:t>
            </a:r>
            <a:r>
              <a:rPr lang="en-GB" dirty="0"/>
              <a:t>recording of an eight-second thunderclap was stretched into a seven-minute </a:t>
            </a:r>
            <a:r>
              <a:rPr lang="en-GB" dirty="0" smtClean="0"/>
              <a:t>passage</a:t>
            </a:r>
            <a:endParaRPr lang="en-GB" dirty="0"/>
          </a:p>
          <a:p>
            <a:pPr lvl="1"/>
            <a:r>
              <a:rPr lang="en-GB" dirty="0"/>
              <a:t>T</a:t>
            </a:r>
            <a:r>
              <a:rPr lang="en-GB" dirty="0" smtClean="0"/>
              <a:t>ranscribed </a:t>
            </a:r>
            <a:r>
              <a:rPr lang="en-GB" dirty="0"/>
              <a:t>and arranged into a score for </a:t>
            </a:r>
            <a:r>
              <a:rPr lang="en-GB" dirty="0" smtClean="0"/>
              <a:t>an instrumental ensemble</a:t>
            </a:r>
          </a:p>
          <a:p>
            <a:pPr lvl="1"/>
            <a:r>
              <a:rPr lang="en-GB" dirty="0" smtClean="0"/>
              <a:t>The </a:t>
            </a:r>
            <a:r>
              <a:rPr lang="en-GB" dirty="0"/>
              <a:t>subsequent performance was recorded, and compressed to last eight </a:t>
            </a:r>
            <a:r>
              <a:rPr lang="en-GB" dirty="0" smtClean="0"/>
              <a:t>seconds</a:t>
            </a:r>
            <a:endParaRPr lang="en-US"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8575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oise_xlg.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normAutofit/>
          </a:bodyPr>
          <a:lstStyle/>
          <a:p>
            <a:r>
              <a:rPr lang="en-US" dirty="0" smtClean="0"/>
              <a:t>Use of Language</a:t>
            </a:r>
            <a:endParaRPr lang="en-US"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p:txBody>
          <a:bodyPr>
            <a:normAutofit fontScale="85000" lnSpcReduction="20000"/>
          </a:bodyPr>
          <a:lstStyle/>
          <a:p>
            <a:r>
              <a:rPr lang="en-GB" dirty="0"/>
              <a:t>Attached notions of value </a:t>
            </a:r>
            <a:r>
              <a:rPr lang="en-GB" dirty="0" smtClean="0"/>
              <a:t>judgement in vocabulary</a:t>
            </a:r>
            <a:endParaRPr lang="en-GB" dirty="0"/>
          </a:p>
          <a:p>
            <a:pPr lvl="1"/>
            <a:r>
              <a:rPr lang="en-GB" dirty="0" smtClean="0"/>
              <a:t>Creates a context where ‘</a:t>
            </a:r>
            <a:r>
              <a:rPr lang="en-GB" dirty="0"/>
              <a:t>noise is </a:t>
            </a:r>
            <a:r>
              <a:rPr lang="en-GB" dirty="0" smtClean="0"/>
              <a:t>bad/music </a:t>
            </a:r>
            <a:r>
              <a:rPr lang="en-GB" dirty="0"/>
              <a:t>is good</a:t>
            </a:r>
            <a:r>
              <a:rPr lang="en-GB" dirty="0" smtClean="0"/>
              <a:t>’</a:t>
            </a:r>
          </a:p>
          <a:p>
            <a:r>
              <a:rPr lang="en-GB" dirty="0" smtClean="0"/>
              <a:t>Categorical definition</a:t>
            </a:r>
            <a:endParaRPr lang="en-US" dirty="0" smtClean="0"/>
          </a:p>
          <a:p>
            <a:pPr lvl="1"/>
            <a:r>
              <a:rPr lang="en-US" dirty="0" smtClean="0"/>
              <a:t>According to Locke, abstract ideas are ‘mixed mode’ concepts, made out of simpler elements</a:t>
            </a:r>
          </a:p>
          <a:p>
            <a:pPr lvl="1"/>
            <a:r>
              <a:rPr lang="en-US" dirty="0" smtClean="0"/>
              <a:t>This leads the notion of </a:t>
            </a:r>
            <a:r>
              <a:rPr lang="en-US" dirty="0" err="1" smtClean="0"/>
              <a:t>organised</a:t>
            </a:r>
            <a:r>
              <a:rPr lang="en-US" dirty="0" smtClean="0"/>
              <a:t> sound, but this negates intention and perception</a:t>
            </a:r>
          </a:p>
          <a:p>
            <a:pPr lvl="1"/>
            <a:r>
              <a:rPr lang="en-US" dirty="0" smtClean="0"/>
              <a:t>Ludwig Wittgenstein claims that we can extend Locke’s concepts by a ‘family resemblance’ structure, where shared features prevail between objects (or traits)</a:t>
            </a:r>
          </a:p>
          <a:p>
            <a:pPr lvl="1"/>
            <a:r>
              <a:rPr lang="en-US" dirty="0" smtClean="0"/>
              <a:t>We therefore compare new cases to existing prototypes to decide whether it should be called music.</a:t>
            </a:r>
            <a:endParaRPr lang="en-GB" dirty="0" smtClean="0"/>
          </a:p>
        </p:txBody>
      </p:sp>
    </p:spTree>
    <p:extLst>
      <p:ext uri="{BB962C8B-B14F-4D97-AF65-F5344CB8AC3E}">
        <p14:creationId xmlns:p14="http://schemas.microsoft.com/office/powerpoint/2010/main" val="628041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ise_xlg.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noAutofit/>
          </a:bodyPr>
          <a:lstStyle/>
          <a:p>
            <a:r>
              <a:rPr lang="en-GB" sz="4000" dirty="0" smtClean="0"/>
              <a:t>Politics</a:t>
            </a:r>
            <a:r>
              <a:rPr lang="en-GB" sz="4000" dirty="0"/>
              <a:t>, Power and Value </a:t>
            </a:r>
            <a:r>
              <a:rPr lang="en-GB" sz="4000" dirty="0" smtClean="0"/>
              <a:t>Judgement</a:t>
            </a:r>
            <a:endParaRPr lang="en-US" sz="4000" dirty="0"/>
          </a:p>
        </p:txBody>
      </p:sp>
      <p:sp>
        <p:nvSpPr>
          <p:cNvPr id="3" name="Content Placeholder 2"/>
          <p:cNvSpPr>
            <a:spLocks noGrp="1"/>
          </p:cNvSpPr>
          <p:nvPr>
            <p:ph idx="1"/>
          </p:nvPr>
        </p:nvSpPr>
        <p:spPr>
          <a:xfrm>
            <a:off x="457200" y="1600201"/>
            <a:ext cx="8229600" cy="4205064"/>
          </a:xfrm>
        </p:spPr>
        <p:txBody>
          <a:bodyPr>
            <a:normAutofit fontScale="85000" lnSpcReduction="10000"/>
          </a:bodyPr>
          <a:lstStyle/>
          <a:p>
            <a:pPr algn="just"/>
            <a:r>
              <a:rPr lang="en-GB" dirty="0" smtClean="0"/>
              <a:t>Why might you want to position yourself as noise?</a:t>
            </a:r>
          </a:p>
          <a:p>
            <a:pPr algn="just"/>
            <a:r>
              <a:rPr lang="en-GB" dirty="0" smtClean="0"/>
              <a:t>‘It </a:t>
            </a:r>
            <a:r>
              <a:rPr lang="en-GB" dirty="0"/>
              <a:t>is sounds and their arrangements that fashion societies. With noise is born disorder and its opposite: the world. With music is born power and its opposite: </a:t>
            </a:r>
            <a:r>
              <a:rPr lang="en-GB" dirty="0" smtClean="0"/>
              <a:t>subversion … </a:t>
            </a:r>
            <a:r>
              <a:rPr lang="en-GB" dirty="0"/>
              <a:t>when it becomes </a:t>
            </a:r>
            <a:r>
              <a:rPr lang="en-GB" dirty="0" smtClean="0"/>
              <a:t>music, </a:t>
            </a:r>
            <a:r>
              <a:rPr lang="en-GB" dirty="0"/>
              <a:t>noise is the source of purpose and </a:t>
            </a:r>
            <a:r>
              <a:rPr lang="en-GB" dirty="0" smtClean="0"/>
              <a:t>power. </a:t>
            </a:r>
            <a:r>
              <a:rPr lang="en-GB" dirty="0"/>
              <a:t>It is at the heart of the progressive rationalization of aesthetics, and it is a refuge for residual irrationality; it is a means of power and a form of entertainment</a:t>
            </a:r>
            <a:r>
              <a:rPr lang="en-GB" dirty="0" smtClean="0"/>
              <a:t>.’ </a:t>
            </a:r>
            <a:r>
              <a:rPr lang="en-GB" dirty="0"/>
              <a:t>(Jacques </a:t>
            </a:r>
            <a:r>
              <a:rPr lang="en-GB" dirty="0" err="1" smtClean="0"/>
              <a:t>Attali</a:t>
            </a:r>
            <a:r>
              <a:rPr lang="en-GB" dirty="0" smtClean="0"/>
              <a:t>)</a:t>
            </a:r>
          </a:p>
          <a:p>
            <a:pPr marL="742950" lvl="2" indent="-342900" algn="just"/>
            <a:r>
              <a:rPr lang="en-GB" dirty="0"/>
              <a:t>E.g. Censorship </a:t>
            </a:r>
            <a:r>
              <a:rPr lang="en-GB" i="1" dirty="0"/>
              <a:t>(</a:t>
            </a:r>
            <a:r>
              <a:rPr lang="en-GB" i="1" dirty="0" err="1"/>
              <a:t>Entartete</a:t>
            </a:r>
            <a:r>
              <a:rPr lang="en-GB" i="1" dirty="0"/>
              <a:t> </a:t>
            </a:r>
            <a:r>
              <a:rPr lang="en-GB" i="1" dirty="0" err="1"/>
              <a:t>Musik</a:t>
            </a:r>
            <a:r>
              <a:rPr lang="en-GB" i="1" dirty="0"/>
              <a:t>)</a:t>
            </a:r>
            <a:endParaRPr lang="en-GB" dirty="0"/>
          </a:p>
          <a:p>
            <a:pPr algn="just"/>
            <a:endParaRPr lang="en-GB" dirty="0"/>
          </a:p>
          <a:p>
            <a:pPr marL="0" indent="0">
              <a:buNone/>
            </a:pPr>
            <a:endParaRPr lang="en-US"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819931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noise_xlg.jpg"/>
          <p:cNvPicPr>
            <a:picLocks noChangeAspect="1"/>
          </p:cNvPicPr>
          <p:nvPr/>
        </p:nvPicPr>
        <p:blipFill>
          <a:blip r:embed="rId4">
            <a:alphaModFix amt="17000"/>
            <a:extLst>
              <a:ext uri="{28A0092B-C50C-407E-A947-70E740481C1C}">
                <a14:useLocalDpi xmlns:a14="http://schemas.microsoft.com/office/drawing/2010/main" val="0"/>
              </a:ext>
            </a:extLst>
          </a:blip>
          <a:stretch>
            <a:fillRect/>
          </a:stretch>
        </p:blipFill>
        <p:spPr>
          <a:xfrm>
            <a:off x="-972616" y="0"/>
            <a:ext cx="10894928" cy="6128397"/>
          </a:xfrm>
          <a:prstGeom prst="rect">
            <a:avLst/>
          </a:prstGeom>
        </p:spPr>
      </p:pic>
      <p:sp>
        <p:nvSpPr>
          <p:cNvPr id="2" name="Title 1"/>
          <p:cNvSpPr>
            <a:spLocks noGrp="1"/>
          </p:cNvSpPr>
          <p:nvPr>
            <p:ph type="title"/>
          </p:nvPr>
        </p:nvSpPr>
        <p:spPr/>
        <p:txBody>
          <a:bodyPr>
            <a:normAutofit/>
          </a:bodyPr>
          <a:lstStyle/>
          <a:p>
            <a:r>
              <a:rPr lang="en-GB" sz="4000" dirty="0" smtClean="0"/>
              <a:t>‘Found Sound’ and Representation</a:t>
            </a:r>
            <a:endParaRPr lang="en-US" sz="4000" dirty="0"/>
          </a:p>
        </p:txBody>
      </p:sp>
      <p:sp>
        <p:nvSpPr>
          <p:cNvPr id="3" name="Content Placeholder 2"/>
          <p:cNvSpPr>
            <a:spLocks noGrp="1"/>
          </p:cNvSpPr>
          <p:nvPr>
            <p:ph idx="1"/>
          </p:nvPr>
        </p:nvSpPr>
        <p:spPr/>
        <p:txBody>
          <a:bodyPr>
            <a:normAutofit fontScale="92500" lnSpcReduction="20000"/>
          </a:bodyPr>
          <a:lstStyle/>
          <a:p>
            <a:r>
              <a:rPr lang="en-GB" i="1" dirty="0" err="1"/>
              <a:t>M</a:t>
            </a:r>
            <a:r>
              <a:rPr lang="en-GB" i="1" dirty="0" err="1" smtClean="0"/>
              <a:t>usique</a:t>
            </a:r>
            <a:r>
              <a:rPr lang="en-GB" i="1" dirty="0" smtClean="0"/>
              <a:t> </a:t>
            </a:r>
            <a:r>
              <a:rPr lang="en-GB" i="1" dirty="0" err="1" smtClean="0"/>
              <a:t>Concrète</a:t>
            </a:r>
            <a:r>
              <a:rPr lang="en-GB" i="1" dirty="0" smtClean="0"/>
              <a:t> </a:t>
            </a:r>
            <a:r>
              <a:rPr lang="en-GB" dirty="0" smtClean="0"/>
              <a:t>– using recordings and electronics to explore ‘real world’ sounds</a:t>
            </a:r>
            <a:endParaRPr lang="en-GB" i="1" dirty="0" smtClean="0"/>
          </a:p>
          <a:p>
            <a:r>
              <a:rPr lang="en-GB" dirty="0" smtClean="0"/>
              <a:t>Stems out of futurist art</a:t>
            </a:r>
            <a:endParaRPr lang="en-GB" dirty="0"/>
          </a:p>
          <a:p>
            <a:pPr lvl="1"/>
            <a:r>
              <a:rPr lang="en-GB" dirty="0" smtClean="0"/>
              <a:t>Luigi Russolo</a:t>
            </a:r>
            <a:r>
              <a:rPr lang="en-GB" dirty="0"/>
              <a:t> </a:t>
            </a:r>
            <a:r>
              <a:rPr lang="en-GB" dirty="0" smtClean="0"/>
              <a:t>suggests that the </a:t>
            </a:r>
            <a:r>
              <a:rPr lang="en-GB" dirty="0"/>
              <a:t>industrial revolution </a:t>
            </a:r>
            <a:r>
              <a:rPr lang="en-GB" dirty="0" smtClean="0"/>
              <a:t>gave modern audiences a </a:t>
            </a:r>
            <a:r>
              <a:rPr lang="en-GB" dirty="0"/>
              <a:t>greater capacity to appreciate more complex </a:t>
            </a:r>
            <a:r>
              <a:rPr lang="en-GB" dirty="0" smtClean="0"/>
              <a:t>sounds</a:t>
            </a:r>
          </a:p>
          <a:p>
            <a:r>
              <a:rPr lang="en-GB" dirty="0" smtClean="0"/>
              <a:t>Noise as disruption</a:t>
            </a:r>
            <a:endParaRPr lang="en-GB" dirty="0"/>
          </a:p>
          <a:p>
            <a:r>
              <a:rPr lang="en-GB" dirty="0"/>
              <a:t>Found </a:t>
            </a:r>
            <a:r>
              <a:rPr lang="en-GB" dirty="0" smtClean="0"/>
              <a:t>sound </a:t>
            </a:r>
            <a:r>
              <a:rPr lang="en-GB" dirty="0"/>
              <a:t>attached to labour (readdressing </a:t>
            </a:r>
            <a:r>
              <a:rPr lang="en-GB" dirty="0" smtClean="0"/>
              <a:t>social norms)</a:t>
            </a:r>
            <a:r>
              <a:rPr lang="en-GB" dirty="0"/>
              <a:t> </a:t>
            </a:r>
          </a:p>
          <a:p>
            <a:pPr lvl="1"/>
            <a:r>
              <a:rPr lang="en-GB" dirty="0"/>
              <a:t>e.g. </a:t>
            </a:r>
            <a:r>
              <a:rPr lang="en-GB" dirty="0" err="1"/>
              <a:t>Nono</a:t>
            </a:r>
            <a:r>
              <a:rPr lang="en-GB" dirty="0"/>
              <a:t> </a:t>
            </a:r>
            <a:r>
              <a:rPr lang="en-GB" dirty="0" smtClean="0"/>
              <a:t>using factory noises in </a:t>
            </a:r>
            <a:r>
              <a:rPr lang="en-GB" i="1" dirty="0" smtClean="0"/>
              <a:t>La </a:t>
            </a:r>
            <a:r>
              <a:rPr lang="en-GB" i="1" dirty="0" err="1" smtClean="0"/>
              <a:t>Fabricca</a:t>
            </a:r>
            <a:r>
              <a:rPr lang="en-GB" i="1" dirty="0" smtClean="0"/>
              <a:t> </a:t>
            </a:r>
            <a:r>
              <a:rPr lang="en-GB" i="1" dirty="0" err="1" smtClean="0"/>
              <a:t>Illuminata</a:t>
            </a:r>
            <a:endParaRPr lang="en-GB" i="1" dirty="0"/>
          </a:p>
          <a:p>
            <a:endParaRPr lang="en-GB" dirty="0"/>
          </a:p>
          <a:p>
            <a:endParaRPr lang="en-US" dirty="0"/>
          </a:p>
        </p:txBody>
      </p:sp>
      <p:grpSp>
        <p:nvGrpSpPr>
          <p:cNvPr id="4" name="Group 6"/>
          <p:cNvGrpSpPr>
            <a:grpSpLocks/>
          </p:cNvGrpSpPr>
          <p:nvPr/>
        </p:nvGrpSpPr>
        <p:grpSpPr bwMode="auto">
          <a:xfrm>
            <a:off x="0" y="6092825"/>
            <a:ext cx="9144000" cy="765175"/>
            <a:chOff x="0" y="6093296"/>
            <a:chExt cx="9144000" cy="764704"/>
          </a:xfrm>
        </p:grpSpPr>
        <p:sp>
          <p:nvSpPr>
            <p:cNvPr id="5" name="Rectangle 7"/>
            <p:cNvSpPr>
              <a:spLocks noChangeArrowheads="1"/>
            </p:cNvSpPr>
            <p:nvPr/>
          </p:nvSpPr>
          <p:spPr bwMode="auto">
            <a:xfrm>
              <a:off x="0" y="6093296"/>
              <a:ext cx="9144000" cy="764704"/>
            </a:xfrm>
            <a:prstGeom prst="rect">
              <a:avLst/>
            </a:prstGeom>
            <a:solidFill>
              <a:srgbClr val="002147"/>
            </a:solidFill>
            <a:ln w="9525">
              <a:solidFill>
                <a:schemeClr val="tx1"/>
              </a:solidFill>
              <a:round/>
              <a:headEnd/>
              <a:tailEnd/>
            </a:ln>
          </p:spPr>
          <p:txBody>
            <a:bodyPr/>
            <a:lstStyle/>
            <a:p>
              <a:pPr eaLnBrk="0" hangingPunct="0"/>
              <a:endParaRPr lang="en-US"/>
            </a:p>
          </p:txBody>
        </p:sp>
        <p:pic>
          <p:nvPicPr>
            <p:cNvPr id="6" name="Picture 2" descr="G:\Student Recruitment\Photographs\LOGO for web\brand marks for web\ox_brand1_rev_rect.gif"/>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9512" y="6165304"/>
              <a:ext cx="2016224" cy="6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erre schaeffer - _etude aux chemins de fer_.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55976" y="6045200"/>
            <a:ext cx="812800" cy="812800"/>
          </a:xfrm>
          <a:prstGeom prst="rect">
            <a:avLst/>
          </a:prstGeom>
        </p:spPr>
      </p:pic>
    </p:spTree>
    <p:extLst>
      <p:ext uri="{BB962C8B-B14F-4D97-AF65-F5344CB8AC3E}">
        <p14:creationId xmlns:p14="http://schemas.microsoft.com/office/powerpoint/2010/main" val="24047169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74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Blank Oxford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 Oxford Powerpoint.potx</Template>
  <TotalTime>3003</TotalTime>
  <Words>1969</Words>
  <Application>Microsoft Office PowerPoint</Application>
  <PresentationFormat>On-screen Show (4:3)</PresentationFormat>
  <Paragraphs>139</Paragraphs>
  <Slides>26</Slides>
  <Notes>0</Notes>
  <HiddenSlides>0</HiddenSlides>
  <MMClips>7</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Blank Oxford Powerpoint</vt:lpstr>
      <vt:lpstr>What is Noise? Beauty and Taste in 20th century music</vt:lpstr>
      <vt:lpstr>Definitions</vt:lpstr>
      <vt:lpstr>Case Study: John Cage 4’33”</vt:lpstr>
      <vt:lpstr>Case Study: John Cage 4’33”</vt:lpstr>
      <vt:lpstr>Case Study: John Cage 4’33”</vt:lpstr>
      <vt:lpstr>Noise is Defined by Context</vt:lpstr>
      <vt:lpstr>Use of Language</vt:lpstr>
      <vt:lpstr>Politics, Power and Value Judgement</vt:lpstr>
      <vt:lpstr>‘Found Sound’ and Representation</vt:lpstr>
      <vt:lpstr>Is Noise Completely Subjective?</vt:lpstr>
      <vt:lpstr>Beauty, Taste and Critique</vt:lpstr>
      <vt:lpstr>Beauty, Taste and Critique</vt:lpstr>
      <vt:lpstr>Beauty, Taste and Critique</vt:lpstr>
      <vt:lpstr>Beauty, Taste and Critique</vt:lpstr>
      <vt:lpstr>Beauty, Taste and Critique</vt:lpstr>
      <vt:lpstr>Lo-Fi and Imperfection</vt:lpstr>
      <vt:lpstr>MUZAK and the Mundane</vt:lpstr>
      <vt:lpstr>Lacan and Epistemology</vt:lpstr>
      <vt:lpstr>Imperfection as Reflection of Society</vt:lpstr>
      <vt:lpstr>Imperfection as Reflection of Society</vt:lpstr>
      <vt:lpstr>Imperfection as Reflection of Society</vt:lpstr>
      <vt:lpstr>Imperfection as Reflection of Society</vt:lpstr>
      <vt:lpstr>Noise as Reflection of Society</vt:lpstr>
      <vt:lpstr>Conclusion(s)</vt:lpstr>
      <vt:lpstr>Conclusion(s)</vt:lpstr>
      <vt:lpstr>Thank you!</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dc:creator>
  <cp:lastModifiedBy>Lucia Graves</cp:lastModifiedBy>
  <cp:revision>332</cp:revision>
  <dcterms:created xsi:type="dcterms:W3CDTF">2015-07-10T11:18:38Z</dcterms:created>
  <dcterms:modified xsi:type="dcterms:W3CDTF">2017-05-09T08:06:32Z</dcterms:modified>
</cp:coreProperties>
</file>