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7"/>
  </p:notesMasterIdLst>
  <p:sldIdLst>
    <p:sldId id="256" r:id="rId2"/>
    <p:sldId id="344" r:id="rId3"/>
    <p:sldId id="366" r:id="rId4"/>
    <p:sldId id="358" r:id="rId5"/>
    <p:sldId id="359" r:id="rId6"/>
    <p:sldId id="360" r:id="rId7"/>
    <p:sldId id="377" r:id="rId8"/>
    <p:sldId id="367" r:id="rId9"/>
    <p:sldId id="361" r:id="rId10"/>
    <p:sldId id="369" r:id="rId11"/>
    <p:sldId id="370" r:id="rId12"/>
    <p:sldId id="338" r:id="rId13"/>
    <p:sldId id="339" r:id="rId14"/>
    <p:sldId id="378" r:id="rId15"/>
    <p:sldId id="259" r:id="rId16"/>
    <p:sldId id="371" r:id="rId17"/>
    <p:sldId id="307" r:id="rId18"/>
    <p:sldId id="380" r:id="rId19"/>
    <p:sldId id="379" r:id="rId20"/>
    <p:sldId id="372" r:id="rId21"/>
    <p:sldId id="314" r:id="rId22"/>
    <p:sldId id="333" r:id="rId23"/>
    <p:sldId id="346" r:id="rId24"/>
    <p:sldId id="312" r:id="rId25"/>
    <p:sldId id="352" r:id="rId26"/>
    <p:sldId id="375" r:id="rId27"/>
    <p:sldId id="365" r:id="rId28"/>
    <p:sldId id="354" r:id="rId29"/>
    <p:sldId id="374" r:id="rId30"/>
    <p:sldId id="265" r:id="rId31"/>
    <p:sldId id="376" r:id="rId32"/>
    <p:sldId id="266" r:id="rId33"/>
    <p:sldId id="297" r:id="rId34"/>
    <p:sldId id="381" r:id="rId35"/>
    <p:sldId id="31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51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307F61-FED6-4577-A2DE-3348140242F1}" type="datetimeFigureOut">
              <a:rPr lang="en-US" smtClean="0"/>
              <a:t>5/18/2017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56D640-6A3C-480C-AE2D-8D461FF3D6C7}" type="slidenum">
              <a:rPr lang="en-US" smtClean="0"/>
              <a:t>‹#›</a:t>
            </a:fld>
            <a:endParaRPr lang="en-US"/>
          </a:p>
        </p:txBody>
      </p:sp>
    </p:spTree>
    <p:extLst>
      <p:ext uri="{BB962C8B-B14F-4D97-AF65-F5344CB8AC3E}">
        <p14:creationId xmlns:p14="http://schemas.microsoft.com/office/powerpoint/2010/main" val="3208328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90% will do so</a:t>
            </a:r>
            <a:endParaRPr lang="en-US" dirty="0"/>
          </a:p>
        </p:txBody>
      </p:sp>
      <p:sp>
        <p:nvSpPr>
          <p:cNvPr id="4" name="Slide Number Placeholder 3"/>
          <p:cNvSpPr>
            <a:spLocks noGrp="1"/>
          </p:cNvSpPr>
          <p:nvPr>
            <p:ph type="sldNum" sz="quarter" idx="10"/>
          </p:nvPr>
        </p:nvSpPr>
        <p:spPr/>
        <p:txBody>
          <a:bodyPr/>
          <a:lstStyle/>
          <a:p>
            <a:fld id="{CA56D640-6A3C-480C-AE2D-8D461FF3D6C7}" type="slidenum">
              <a:rPr lang="en-US" smtClean="0"/>
              <a:t>25</a:t>
            </a:fld>
            <a:endParaRPr lang="en-US"/>
          </a:p>
        </p:txBody>
      </p:sp>
    </p:spTree>
    <p:extLst>
      <p:ext uri="{BB962C8B-B14F-4D97-AF65-F5344CB8AC3E}">
        <p14:creationId xmlns:p14="http://schemas.microsoft.com/office/powerpoint/2010/main" val="512429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Far fewer: 28%?</a:t>
            </a:r>
            <a:endParaRPr lang="en-US" dirty="0"/>
          </a:p>
        </p:txBody>
      </p:sp>
      <p:sp>
        <p:nvSpPr>
          <p:cNvPr id="4" name="Slide Number Placeholder 3"/>
          <p:cNvSpPr>
            <a:spLocks noGrp="1"/>
          </p:cNvSpPr>
          <p:nvPr>
            <p:ph type="sldNum" sz="quarter" idx="10"/>
          </p:nvPr>
        </p:nvSpPr>
        <p:spPr/>
        <p:txBody>
          <a:bodyPr/>
          <a:lstStyle/>
          <a:p>
            <a:fld id="{CA56D640-6A3C-480C-AE2D-8D461FF3D6C7}" type="slidenum">
              <a:rPr lang="en-US" smtClean="0"/>
              <a:t>27</a:t>
            </a:fld>
            <a:endParaRPr lang="en-US"/>
          </a:p>
        </p:txBody>
      </p:sp>
    </p:spTree>
    <p:extLst>
      <p:ext uri="{BB962C8B-B14F-4D97-AF65-F5344CB8AC3E}">
        <p14:creationId xmlns:p14="http://schemas.microsoft.com/office/powerpoint/2010/main" val="184773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BB4E683D-2E5A-430F-B036-48E750339068}" type="datetimeFigureOut">
              <a:rPr lang="en-US" smtClean="0"/>
              <a:pPr/>
              <a:t>5/18/2017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540949-CAAC-456B-A055-7B375BB81A92}" type="slidenum">
              <a:rPr lang="en-US" smtClean="0"/>
              <a:pPr/>
              <a:t>‹#›</a:t>
            </a:fld>
            <a:endParaRPr lang="en-US"/>
          </a:p>
        </p:txBody>
      </p:sp>
    </p:spTree>
    <p:extLst>
      <p:ext uri="{BB962C8B-B14F-4D97-AF65-F5344CB8AC3E}">
        <p14:creationId xmlns:p14="http://schemas.microsoft.com/office/powerpoint/2010/main" val="2598287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4E683D-2E5A-430F-B036-48E750339068}" type="datetimeFigureOut">
              <a:rPr lang="en-US" smtClean="0"/>
              <a:pPr/>
              <a:t>5/18/2017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540949-CAAC-456B-A055-7B375BB81A92}" type="slidenum">
              <a:rPr lang="en-US" smtClean="0"/>
              <a:pPr/>
              <a:t>‹#›</a:t>
            </a:fld>
            <a:endParaRPr lang="en-US"/>
          </a:p>
        </p:txBody>
      </p:sp>
    </p:spTree>
    <p:extLst>
      <p:ext uri="{BB962C8B-B14F-4D97-AF65-F5344CB8AC3E}">
        <p14:creationId xmlns:p14="http://schemas.microsoft.com/office/powerpoint/2010/main" val="206312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4E683D-2E5A-430F-B036-48E750339068}" type="datetimeFigureOut">
              <a:rPr lang="en-US" smtClean="0"/>
              <a:pPr/>
              <a:t>5/18/2017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540949-CAAC-456B-A055-7B375BB81A92}" type="slidenum">
              <a:rPr lang="en-US" smtClean="0"/>
              <a:pPr/>
              <a:t>‹#›</a:t>
            </a:fld>
            <a:endParaRPr lang="en-US"/>
          </a:p>
        </p:txBody>
      </p:sp>
    </p:spTree>
    <p:extLst>
      <p:ext uri="{BB962C8B-B14F-4D97-AF65-F5344CB8AC3E}">
        <p14:creationId xmlns:p14="http://schemas.microsoft.com/office/powerpoint/2010/main" val="2988970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4E683D-2E5A-430F-B036-48E750339068}" type="datetimeFigureOut">
              <a:rPr lang="en-US" smtClean="0"/>
              <a:pPr/>
              <a:t>5/18/2017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540949-CAAC-456B-A055-7B375BB81A92}" type="slidenum">
              <a:rPr lang="en-US" smtClean="0"/>
              <a:pPr/>
              <a:t>‹#›</a:t>
            </a:fld>
            <a:endParaRPr lang="en-US"/>
          </a:p>
        </p:txBody>
      </p:sp>
    </p:spTree>
    <p:extLst>
      <p:ext uri="{BB962C8B-B14F-4D97-AF65-F5344CB8AC3E}">
        <p14:creationId xmlns:p14="http://schemas.microsoft.com/office/powerpoint/2010/main" val="3065010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B4E683D-2E5A-430F-B036-48E750339068}" type="datetimeFigureOut">
              <a:rPr lang="en-US" smtClean="0"/>
              <a:pPr/>
              <a:t>5/18/2017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540949-CAAC-456B-A055-7B375BB81A92}" type="slidenum">
              <a:rPr lang="en-US" smtClean="0"/>
              <a:pPr/>
              <a:t>‹#›</a:t>
            </a:fld>
            <a:endParaRPr lang="en-US"/>
          </a:p>
        </p:txBody>
      </p:sp>
    </p:spTree>
    <p:extLst>
      <p:ext uri="{BB962C8B-B14F-4D97-AF65-F5344CB8AC3E}">
        <p14:creationId xmlns:p14="http://schemas.microsoft.com/office/powerpoint/2010/main" val="2094856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B4E683D-2E5A-430F-B036-48E750339068}" type="datetimeFigureOut">
              <a:rPr lang="en-US" smtClean="0"/>
              <a:pPr/>
              <a:t>5/18/2017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540949-CAAC-456B-A055-7B375BB81A92}" type="slidenum">
              <a:rPr lang="en-US" smtClean="0"/>
              <a:pPr/>
              <a:t>‹#›</a:t>
            </a:fld>
            <a:endParaRPr lang="en-US"/>
          </a:p>
        </p:txBody>
      </p:sp>
    </p:spTree>
    <p:extLst>
      <p:ext uri="{BB962C8B-B14F-4D97-AF65-F5344CB8AC3E}">
        <p14:creationId xmlns:p14="http://schemas.microsoft.com/office/powerpoint/2010/main" val="807099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B4E683D-2E5A-430F-B036-48E750339068}" type="datetimeFigureOut">
              <a:rPr lang="en-US" smtClean="0"/>
              <a:pPr/>
              <a:t>5/18/2017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540949-CAAC-456B-A055-7B375BB81A92}" type="slidenum">
              <a:rPr lang="en-US" smtClean="0"/>
              <a:pPr/>
              <a:t>‹#›</a:t>
            </a:fld>
            <a:endParaRPr lang="en-US"/>
          </a:p>
        </p:txBody>
      </p:sp>
    </p:spTree>
    <p:extLst>
      <p:ext uri="{BB962C8B-B14F-4D97-AF65-F5344CB8AC3E}">
        <p14:creationId xmlns:p14="http://schemas.microsoft.com/office/powerpoint/2010/main" val="2184531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B4E683D-2E5A-430F-B036-48E750339068}" type="datetimeFigureOut">
              <a:rPr lang="en-US" smtClean="0"/>
              <a:pPr/>
              <a:t>5/18/2017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540949-CAAC-456B-A055-7B375BB81A92}" type="slidenum">
              <a:rPr lang="en-US" smtClean="0"/>
              <a:pPr/>
              <a:t>‹#›</a:t>
            </a:fld>
            <a:endParaRPr lang="en-US"/>
          </a:p>
        </p:txBody>
      </p:sp>
    </p:spTree>
    <p:extLst>
      <p:ext uri="{BB962C8B-B14F-4D97-AF65-F5344CB8AC3E}">
        <p14:creationId xmlns:p14="http://schemas.microsoft.com/office/powerpoint/2010/main" val="358488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4E683D-2E5A-430F-B036-48E750339068}" type="datetimeFigureOut">
              <a:rPr lang="en-US" smtClean="0"/>
              <a:pPr/>
              <a:t>5/18/2017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540949-CAAC-456B-A055-7B375BB81A92}" type="slidenum">
              <a:rPr lang="en-US" smtClean="0"/>
              <a:pPr/>
              <a:t>‹#›</a:t>
            </a:fld>
            <a:endParaRPr lang="en-US"/>
          </a:p>
        </p:txBody>
      </p:sp>
    </p:spTree>
    <p:extLst>
      <p:ext uri="{BB962C8B-B14F-4D97-AF65-F5344CB8AC3E}">
        <p14:creationId xmlns:p14="http://schemas.microsoft.com/office/powerpoint/2010/main" val="4023339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B4E683D-2E5A-430F-B036-48E750339068}" type="datetimeFigureOut">
              <a:rPr lang="en-US" smtClean="0"/>
              <a:pPr/>
              <a:t>5/18/2017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540949-CAAC-456B-A055-7B375BB81A92}" type="slidenum">
              <a:rPr lang="en-US" smtClean="0"/>
              <a:pPr/>
              <a:t>‹#›</a:t>
            </a:fld>
            <a:endParaRPr lang="en-US"/>
          </a:p>
        </p:txBody>
      </p:sp>
    </p:spTree>
    <p:extLst>
      <p:ext uri="{BB962C8B-B14F-4D97-AF65-F5344CB8AC3E}">
        <p14:creationId xmlns:p14="http://schemas.microsoft.com/office/powerpoint/2010/main" val="3148385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B4E683D-2E5A-430F-B036-48E750339068}" type="datetimeFigureOut">
              <a:rPr lang="en-US" smtClean="0"/>
              <a:pPr/>
              <a:t>5/18/2017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540949-CAAC-456B-A055-7B375BB81A92}" type="slidenum">
              <a:rPr lang="en-US" smtClean="0"/>
              <a:pPr/>
              <a:t>‹#›</a:t>
            </a:fld>
            <a:endParaRPr lang="en-US"/>
          </a:p>
        </p:txBody>
      </p:sp>
    </p:spTree>
    <p:extLst>
      <p:ext uri="{BB962C8B-B14F-4D97-AF65-F5344CB8AC3E}">
        <p14:creationId xmlns:p14="http://schemas.microsoft.com/office/powerpoint/2010/main" val="176682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B4E683D-2E5A-430F-B036-48E750339068}" type="datetimeFigureOut">
              <a:rPr lang="en-US" smtClean="0"/>
              <a:pPr/>
              <a:t>5/18/2017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D540949-CAAC-456B-A055-7B375BB81A92}" type="slidenum">
              <a:rPr lang="en-US" smtClean="0"/>
              <a:pPr/>
              <a:t>‹#›</a:t>
            </a:fld>
            <a:endParaRPr lang="en-US"/>
          </a:p>
        </p:txBody>
      </p:sp>
    </p:spTree>
    <p:extLst>
      <p:ext uri="{BB962C8B-B14F-4D97-AF65-F5344CB8AC3E}">
        <p14:creationId xmlns:p14="http://schemas.microsoft.com/office/powerpoint/2010/main" val="168263367"/>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753"/>
            <a:ext cx="7772400" cy="2385610"/>
          </a:xfrm>
        </p:spPr>
        <p:txBody>
          <a:bodyPr>
            <a:normAutofit/>
          </a:bodyPr>
          <a:lstStyle/>
          <a:p>
            <a:r>
              <a:rPr lang="en-GB" dirty="0">
                <a:solidFill>
                  <a:schemeClr val="bg1"/>
                </a:solidFill>
              </a:rPr>
              <a:t>The right stuff 2: bodies of knowledge and information. </a:t>
            </a:r>
            <a:endParaRPr lang="en-US" dirty="0">
              <a:solidFill>
                <a:schemeClr val="bg1"/>
              </a:solidFill>
            </a:endParaRPr>
          </a:p>
        </p:txBody>
      </p:sp>
      <p:sp>
        <p:nvSpPr>
          <p:cNvPr id="3" name="Subtitle 2"/>
          <p:cNvSpPr>
            <a:spLocks noGrp="1"/>
          </p:cNvSpPr>
          <p:nvPr>
            <p:ph type="subTitle" idx="1"/>
          </p:nvPr>
        </p:nvSpPr>
        <p:spPr/>
        <p:txBody>
          <a:bodyPr>
            <a:normAutofit/>
          </a:bodyPr>
          <a:lstStyle/>
          <a:p>
            <a:r>
              <a:rPr lang="en-GB" dirty="0">
                <a:solidFill>
                  <a:schemeClr val="bg1"/>
                </a:solidFill>
              </a:rPr>
              <a:t>Dr Gwen Adshead</a:t>
            </a:r>
          </a:p>
          <a:p>
            <a:r>
              <a:rPr lang="en-GB" dirty="0">
                <a:solidFill>
                  <a:schemeClr val="bg1"/>
                </a:solidFill>
              </a:rPr>
              <a:t> 2017</a:t>
            </a:r>
          </a:p>
          <a:p>
            <a:r>
              <a:rPr lang="en-GB" dirty="0">
                <a:solidFill>
                  <a:schemeClr val="bg1"/>
                </a:solidFill>
              </a:rPr>
              <a:t>G.Adshead@nhs.net</a:t>
            </a:r>
            <a:endParaRPr lang="en-US"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0"/>
            <a:ext cx="7416824" cy="6858000"/>
          </a:xfrm>
          <a:prstGeom prst="rect">
            <a:avLst/>
          </a:prstGeom>
        </p:spPr>
      </p:pic>
    </p:spTree>
    <p:extLst>
      <p:ext uri="{BB962C8B-B14F-4D97-AF65-F5344CB8AC3E}">
        <p14:creationId xmlns:p14="http://schemas.microsoft.com/office/powerpoint/2010/main" val="3749745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solidFill>
                  <a:schemeClr val="bg1"/>
                </a:solidFill>
              </a:rPr>
              <a:t>Confidentiality: individuals vs communities</a:t>
            </a:r>
          </a:p>
        </p:txBody>
      </p:sp>
      <p:sp>
        <p:nvSpPr>
          <p:cNvPr id="3" name="Content Placeholder 2"/>
          <p:cNvSpPr>
            <a:spLocks noGrp="1"/>
          </p:cNvSpPr>
          <p:nvPr>
            <p:ph idx="1"/>
          </p:nvPr>
        </p:nvSpPr>
        <p:spPr/>
        <p:txBody>
          <a:bodyPr>
            <a:normAutofit/>
          </a:bodyPr>
          <a:lstStyle/>
          <a:p>
            <a:r>
              <a:rPr lang="en-GB" sz="3200" dirty="0">
                <a:solidFill>
                  <a:schemeClr val="bg1"/>
                </a:solidFill>
              </a:rPr>
              <a:t>19C: introduction of public health laws that restrict movement of people with communicable disease</a:t>
            </a:r>
          </a:p>
          <a:p>
            <a:r>
              <a:rPr lang="en-GB" sz="3200" dirty="0">
                <a:solidFill>
                  <a:schemeClr val="bg1"/>
                </a:solidFill>
              </a:rPr>
              <a:t>Introduction of concept of occupational health, and health and safety at work</a:t>
            </a:r>
          </a:p>
          <a:p>
            <a:r>
              <a:rPr lang="en-GB" sz="3200" dirty="0">
                <a:solidFill>
                  <a:schemeClr val="bg1"/>
                </a:solidFill>
              </a:rPr>
              <a:t>Role of doctors in public health: duties to communities and groups, not individuals</a:t>
            </a:r>
          </a:p>
          <a:p>
            <a:r>
              <a:rPr lang="en-GB" sz="3200" dirty="0">
                <a:solidFill>
                  <a:schemeClr val="bg1"/>
                </a:solidFill>
              </a:rPr>
              <a:t>Medicine not purely a private relationships between two parties: so justice is involved</a:t>
            </a:r>
          </a:p>
        </p:txBody>
      </p:sp>
    </p:spTree>
    <p:extLst>
      <p:ext uri="{BB962C8B-B14F-4D97-AF65-F5344CB8AC3E}">
        <p14:creationId xmlns:p14="http://schemas.microsoft.com/office/powerpoint/2010/main" val="286405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latin typeface="+mn-lt"/>
              </a:rPr>
              <a:t>Duties to disclose: risk of harm to others</a:t>
            </a:r>
            <a:endParaRPr lang="en-US" dirty="0">
              <a:solidFill>
                <a:schemeClr val="bg1"/>
              </a:solidFill>
              <a:latin typeface="+mn-lt"/>
            </a:endParaRPr>
          </a:p>
        </p:txBody>
      </p:sp>
      <p:sp>
        <p:nvSpPr>
          <p:cNvPr id="3" name="Content Placeholder 2"/>
          <p:cNvSpPr>
            <a:spLocks noGrp="1"/>
          </p:cNvSpPr>
          <p:nvPr>
            <p:ph idx="1"/>
          </p:nvPr>
        </p:nvSpPr>
        <p:spPr>
          <a:xfrm>
            <a:off x="628650" y="1690688"/>
            <a:ext cx="7886700" cy="4618631"/>
          </a:xfrm>
        </p:spPr>
        <p:txBody>
          <a:bodyPr>
            <a:normAutofit fontScale="92500"/>
          </a:bodyPr>
          <a:lstStyle/>
          <a:p>
            <a:pPr marL="0" indent="0">
              <a:buNone/>
            </a:pPr>
            <a:r>
              <a:rPr lang="en-GB" sz="3200" dirty="0">
                <a:solidFill>
                  <a:schemeClr val="bg1"/>
                </a:solidFill>
              </a:rPr>
              <a:t>GMC advice in the 1980s in response to AIDS </a:t>
            </a:r>
          </a:p>
          <a:p>
            <a:pPr marL="0" indent="0">
              <a:buNone/>
            </a:pPr>
            <a:r>
              <a:rPr lang="en-GB" sz="3200" dirty="0">
                <a:solidFill>
                  <a:schemeClr val="bg1"/>
                </a:solidFill>
              </a:rPr>
              <a:t>If a person who is HIV positive refuses to disclose this to named and identified sexual partners,  a doctor may disclose this to those partners in the face of a flat refusal</a:t>
            </a:r>
          </a:p>
          <a:p>
            <a:pPr marL="0" indent="0">
              <a:buNone/>
            </a:pPr>
            <a:r>
              <a:rPr lang="en-GB" sz="3200" dirty="0">
                <a:solidFill>
                  <a:schemeClr val="bg1"/>
                </a:solidFill>
              </a:rPr>
              <a:t>A breach of the duty of confidentiality is justified by the prevention of serious harm to others</a:t>
            </a:r>
          </a:p>
          <a:p>
            <a:pPr marL="0" indent="0">
              <a:buNone/>
            </a:pPr>
            <a:r>
              <a:rPr lang="en-GB" sz="3200" dirty="0">
                <a:solidFill>
                  <a:schemeClr val="bg1"/>
                </a:solidFill>
              </a:rPr>
              <a:t>OR</a:t>
            </a:r>
          </a:p>
          <a:p>
            <a:pPr marL="0" indent="0">
              <a:buNone/>
            </a:pPr>
            <a:r>
              <a:rPr lang="en-GB" sz="3200" dirty="0">
                <a:solidFill>
                  <a:schemeClr val="bg1"/>
                </a:solidFill>
              </a:rPr>
              <a:t>The duty to prevent harm to others trumps professional duties to individuals .</a:t>
            </a:r>
          </a:p>
          <a:p>
            <a:pPr marL="0" indent="0">
              <a:buNone/>
            </a:pPr>
            <a:endParaRPr lang="en-US" dirty="0">
              <a:solidFill>
                <a:schemeClr val="bg1"/>
              </a:solidFill>
            </a:endParaRPr>
          </a:p>
        </p:txBody>
      </p:sp>
    </p:spTree>
    <p:extLst>
      <p:ext uri="{BB962C8B-B14F-4D97-AF65-F5344CB8AC3E}">
        <p14:creationId xmlns:p14="http://schemas.microsoft.com/office/powerpoint/2010/main" val="691057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65127"/>
            <a:ext cx="8263830" cy="975642"/>
          </a:xfrm>
        </p:spPr>
        <p:txBody>
          <a:bodyPr>
            <a:normAutofit fontScale="90000"/>
          </a:bodyPr>
          <a:lstStyle/>
          <a:p>
            <a:r>
              <a:rPr lang="en-GB" dirty="0">
                <a:solidFill>
                  <a:schemeClr val="bg1"/>
                </a:solidFill>
                <a:latin typeface="+mn-lt"/>
              </a:rPr>
              <a:t>Risk/harm reduction as clinical outcomes and ethical goal</a:t>
            </a:r>
            <a:endParaRPr lang="en-US" dirty="0">
              <a:solidFill>
                <a:schemeClr val="bg1"/>
              </a:solidFill>
              <a:latin typeface="+mn-lt"/>
            </a:endParaRPr>
          </a:p>
        </p:txBody>
      </p:sp>
      <p:sp>
        <p:nvSpPr>
          <p:cNvPr id="3" name="Content Placeholder 2"/>
          <p:cNvSpPr>
            <a:spLocks noGrp="1"/>
          </p:cNvSpPr>
          <p:nvPr>
            <p:ph idx="1"/>
          </p:nvPr>
        </p:nvSpPr>
        <p:spPr>
          <a:xfrm>
            <a:off x="628650" y="1484784"/>
            <a:ext cx="7886700" cy="4692179"/>
          </a:xfrm>
        </p:spPr>
        <p:txBody>
          <a:bodyPr>
            <a:normAutofit fontScale="92500" lnSpcReduction="10000"/>
          </a:bodyPr>
          <a:lstStyle/>
          <a:p>
            <a:r>
              <a:rPr lang="en-GB" sz="2800" dirty="0">
                <a:solidFill>
                  <a:schemeClr val="bg1"/>
                </a:solidFill>
              </a:rPr>
              <a:t>Medicine’s utilitarian framework: a duty of beneficence implies a duty to always do that which brings about the best outcome for as many people as possible</a:t>
            </a:r>
          </a:p>
          <a:p>
            <a:r>
              <a:rPr lang="en-GB" sz="2800" dirty="0">
                <a:solidFill>
                  <a:schemeClr val="bg1"/>
                </a:solidFill>
              </a:rPr>
              <a:t>And to reduce harm</a:t>
            </a:r>
          </a:p>
          <a:p>
            <a:r>
              <a:rPr lang="en-GB" sz="2800" dirty="0">
                <a:solidFill>
                  <a:schemeClr val="bg1"/>
                </a:solidFill>
              </a:rPr>
              <a:t>But what if attention to these duties means breaching others?</a:t>
            </a:r>
          </a:p>
          <a:p>
            <a:r>
              <a:rPr lang="en-GB" sz="2800" dirty="0">
                <a:solidFill>
                  <a:schemeClr val="bg1"/>
                </a:solidFill>
              </a:rPr>
              <a:t>Which potential benefits and harms will matter? Who gets to decide?</a:t>
            </a:r>
          </a:p>
          <a:p>
            <a:r>
              <a:rPr lang="en-GB" sz="2800" dirty="0">
                <a:solidFill>
                  <a:schemeClr val="bg1"/>
                </a:solidFill>
              </a:rPr>
              <a:t>What about bad outcomes in the pursuit of a good outcome?  The Doctrine of Double Effect</a:t>
            </a:r>
          </a:p>
          <a:p>
            <a:r>
              <a:rPr lang="en-GB" sz="2800" dirty="0">
                <a:solidFill>
                  <a:schemeClr val="bg1"/>
                </a:solidFill>
              </a:rPr>
              <a:t>What about a focus on duties not outcomes?  </a:t>
            </a:r>
          </a:p>
          <a:p>
            <a:r>
              <a:rPr lang="en-GB" sz="2800" dirty="0">
                <a:solidFill>
                  <a:schemeClr val="bg1"/>
                </a:solidFill>
              </a:rPr>
              <a:t>What about justice?</a:t>
            </a:r>
          </a:p>
        </p:txBody>
      </p:sp>
    </p:spTree>
    <p:extLst>
      <p:ext uri="{BB962C8B-B14F-4D97-AF65-F5344CB8AC3E}">
        <p14:creationId xmlns:p14="http://schemas.microsoft.com/office/powerpoint/2010/main" val="2701277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The Minimally Helpful Samaritan?</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GB" sz="2800" dirty="0">
                <a:solidFill>
                  <a:schemeClr val="bg1"/>
                </a:solidFill>
              </a:rPr>
              <a:t>Set out in Judith Jarvis Thompson’s defence of abortion</a:t>
            </a:r>
          </a:p>
          <a:p>
            <a:r>
              <a:rPr lang="en-GB" sz="2800" dirty="0">
                <a:solidFill>
                  <a:schemeClr val="bg1"/>
                </a:solidFill>
              </a:rPr>
              <a:t>We cannot expect people to be Good Samaritans but we might expect them to be minimally helpful</a:t>
            </a:r>
          </a:p>
          <a:p>
            <a:r>
              <a:rPr lang="en-GB" sz="2800" dirty="0">
                <a:solidFill>
                  <a:schemeClr val="bg1"/>
                </a:solidFill>
              </a:rPr>
              <a:t>If their refusal to help costs them little but costs others a lot, then this is unreasonable and morally unsustainable</a:t>
            </a:r>
          </a:p>
          <a:p>
            <a:r>
              <a:rPr lang="en-GB" sz="2800" dirty="0">
                <a:solidFill>
                  <a:schemeClr val="bg1"/>
                </a:solidFill>
              </a:rPr>
              <a:t>Is there a parallel here with information sharing? </a:t>
            </a:r>
          </a:p>
          <a:p>
            <a:r>
              <a:rPr lang="en-GB" sz="2800" dirty="0">
                <a:solidFill>
                  <a:schemeClr val="bg1"/>
                </a:solidFill>
              </a:rPr>
              <a:t>Who decides the costs? </a:t>
            </a:r>
            <a:endParaRPr lang="en-US" sz="2800" dirty="0">
              <a:solidFill>
                <a:schemeClr val="bg1"/>
              </a:solidFill>
            </a:endParaRPr>
          </a:p>
        </p:txBody>
      </p:sp>
    </p:spTree>
    <p:extLst>
      <p:ext uri="{BB962C8B-B14F-4D97-AF65-F5344CB8AC3E}">
        <p14:creationId xmlns:p14="http://schemas.microsoft.com/office/powerpoint/2010/main" val="4267592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a:solidFill>
                  <a:schemeClr val="bg1"/>
                </a:solidFill>
                <a:latin typeface="+mn-lt"/>
              </a:rPr>
              <a:t>Tarasoff vs Regents of University of Berkeley CA</a:t>
            </a:r>
            <a:endParaRPr lang="en-US" dirty="0">
              <a:solidFill>
                <a:schemeClr val="bg1"/>
              </a:solidFill>
              <a:latin typeface="+mn-lt"/>
            </a:endParaRPr>
          </a:p>
        </p:txBody>
      </p:sp>
      <p:sp>
        <p:nvSpPr>
          <p:cNvPr id="2" name="Content Placeholder 1"/>
          <p:cNvSpPr>
            <a:spLocks noGrp="1"/>
          </p:cNvSpPr>
          <p:nvPr>
            <p:ph idx="1"/>
          </p:nvPr>
        </p:nvSpPr>
        <p:spPr>
          <a:xfrm>
            <a:off x="628650" y="1556792"/>
            <a:ext cx="7886700" cy="4620171"/>
          </a:xfrm>
        </p:spPr>
        <p:txBody>
          <a:bodyPr>
            <a:normAutofit fontScale="92500" lnSpcReduction="20000"/>
          </a:bodyPr>
          <a:lstStyle/>
          <a:p>
            <a:r>
              <a:rPr lang="en-GB" sz="2800" dirty="0">
                <a:solidFill>
                  <a:schemeClr val="bg1"/>
                </a:solidFill>
              </a:rPr>
              <a:t>The case that launched a thousand writs</a:t>
            </a:r>
          </a:p>
          <a:p>
            <a:r>
              <a:rPr lang="en-GB" sz="2800" dirty="0">
                <a:solidFill>
                  <a:schemeClr val="bg1"/>
                </a:solidFill>
              </a:rPr>
              <a:t>Miss Tarasoff &amp; Mr </a:t>
            </a:r>
            <a:r>
              <a:rPr lang="en-GB" sz="2800" dirty="0" err="1">
                <a:solidFill>
                  <a:schemeClr val="bg1"/>
                </a:solidFill>
              </a:rPr>
              <a:t>Poddar</a:t>
            </a:r>
            <a:r>
              <a:rPr lang="en-GB" sz="2800" dirty="0">
                <a:solidFill>
                  <a:schemeClr val="bg1"/>
                </a:solidFill>
              </a:rPr>
              <a:t> were students at Berkeley. They had a brief relationship, but Miss T broke it off. Mr P became depressed and he started to stalk Miss T. He saw a campus counsellor for therapy; and told her that he was thinking of killing Miss Tarasoff if he could not have her. He then dropped out of therapy.</a:t>
            </a:r>
          </a:p>
          <a:p>
            <a:r>
              <a:rPr lang="en-GB" sz="2800" dirty="0">
                <a:solidFill>
                  <a:schemeClr val="bg1"/>
                </a:solidFill>
              </a:rPr>
              <a:t>The counsellor was alarmed; and told the campus police who spoke to Mr </a:t>
            </a:r>
            <a:r>
              <a:rPr lang="en-GB" sz="2800" dirty="0" err="1">
                <a:solidFill>
                  <a:schemeClr val="bg1"/>
                </a:solidFill>
              </a:rPr>
              <a:t>Poddar</a:t>
            </a:r>
            <a:r>
              <a:rPr lang="en-GB" sz="2800" dirty="0">
                <a:solidFill>
                  <a:schemeClr val="bg1"/>
                </a:solidFill>
              </a:rPr>
              <a:t> about his intent to harm Miss Tarasoff. He denied this and no further action was taken.</a:t>
            </a:r>
          </a:p>
          <a:p>
            <a:r>
              <a:rPr lang="en-GB" sz="2800" dirty="0">
                <a:solidFill>
                  <a:schemeClr val="bg1"/>
                </a:solidFill>
              </a:rPr>
              <a:t>Three weeks later, Mr </a:t>
            </a:r>
            <a:r>
              <a:rPr lang="en-GB" sz="2800" dirty="0" err="1">
                <a:solidFill>
                  <a:schemeClr val="bg1"/>
                </a:solidFill>
              </a:rPr>
              <a:t>Poddar</a:t>
            </a:r>
            <a:r>
              <a:rPr lang="en-GB" sz="2800" dirty="0">
                <a:solidFill>
                  <a:schemeClr val="bg1"/>
                </a:solidFill>
              </a:rPr>
              <a:t> shot Miss Tarasoff dead. He was tried for murder; found NGRI and after spending time in hospital was deported back to his </a:t>
            </a:r>
            <a:r>
              <a:rPr lang="en-GB" sz="2800" dirty="0" smtClean="0">
                <a:solidFill>
                  <a:schemeClr val="bg1"/>
                </a:solidFill>
              </a:rPr>
              <a:t>native </a:t>
            </a:r>
            <a:r>
              <a:rPr lang="en-GB" sz="2800" dirty="0">
                <a:solidFill>
                  <a:schemeClr val="bg1"/>
                </a:solidFill>
              </a:rPr>
              <a:t>India.</a:t>
            </a:r>
          </a:p>
          <a:p>
            <a:endParaRPr lang="en-GB" sz="2800" dirty="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a:solidFill>
                  <a:schemeClr val="bg1"/>
                </a:solidFill>
                <a:latin typeface="+mn-lt"/>
              </a:rPr>
              <a:t>Tarasoff vs Regents of University of Berkeley CA (2)</a:t>
            </a:r>
            <a:endParaRPr lang="en-US" dirty="0">
              <a:solidFill>
                <a:schemeClr val="bg1"/>
              </a:solidFill>
              <a:latin typeface="+mn-lt"/>
            </a:endParaRPr>
          </a:p>
        </p:txBody>
      </p:sp>
      <p:sp>
        <p:nvSpPr>
          <p:cNvPr id="2" name="Content Placeholder 1"/>
          <p:cNvSpPr>
            <a:spLocks noGrp="1"/>
          </p:cNvSpPr>
          <p:nvPr>
            <p:ph idx="1"/>
          </p:nvPr>
        </p:nvSpPr>
        <p:spPr/>
        <p:txBody>
          <a:bodyPr>
            <a:normAutofit lnSpcReduction="10000"/>
          </a:bodyPr>
          <a:lstStyle/>
          <a:p>
            <a:r>
              <a:rPr lang="en-GB" sz="2800" dirty="0">
                <a:solidFill>
                  <a:schemeClr val="bg1"/>
                </a:solidFill>
              </a:rPr>
              <a:t>Miss </a:t>
            </a:r>
            <a:r>
              <a:rPr lang="en-GB" sz="2800" dirty="0" err="1">
                <a:solidFill>
                  <a:schemeClr val="bg1"/>
                </a:solidFill>
              </a:rPr>
              <a:t>Tarasoff’s</a:t>
            </a:r>
            <a:r>
              <a:rPr lang="en-GB" sz="2800" dirty="0">
                <a:solidFill>
                  <a:schemeClr val="bg1"/>
                </a:solidFill>
              </a:rPr>
              <a:t> parents sued the University, claiming that they had failed in their duty of care to Tatiana by not telling her she was in danger from </a:t>
            </a:r>
            <a:r>
              <a:rPr lang="en-GB" sz="2800" dirty="0" err="1">
                <a:solidFill>
                  <a:schemeClr val="bg1"/>
                </a:solidFill>
              </a:rPr>
              <a:t>Poddar</a:t>
            </a:r>
            <a:r>
              <a:rPr lang="en-GB" sz="2800" dirty="0">
                <a:solidFill>
                  <a:schemeClr val="bg1"/>
                </a:solidFill>
              </a:rPr>
              <a:t>. The University claimed that their counsellor had a duty of confidentiality to Mr </a:t>
            </a:r>
            <a:r>
              <a:rPr lang="en-GB" sz="2800" dirty="0" err="1">
                <a:solidFill>
                  <a:schemeClr val="bg1"/>
                </a:solidFill>
              </a:rPr>
              <a:t>Poddar</a:t>
            </a:r>
            <a:r>
              <a:rPr lang="en-GB" sz="2800" dirty="0">
                <a:solidFill>
                  <a:schemeClr val="bg1"/>
                </a:solidFill>
              </a:rPr>
              <a:t>; and no duty to Miss Tarasoff, because she was not a patient.</a:t>
            </a:r>
          </a:p>
          <a:p>
            <a:r>
              <a:rPr lang="en-GB" sz="2800" dirty="0">
                <a:solidFill>
                  <a:schemeClr val="bg1"/>
                </a:solidFill>
              </a:rPr>
              <a:t>The California supreme court heard the case twice!</a:t>
            </a:r>
          </a:p>
          <a:p>
            <a:r>
              <a:rPr lang="en-GB" sz="2800" dirty="0">
                <a:solidFill>
                  <a:schemeClr val="bg1"/>
                </a:solidFill>
              </a:rPr>
              <a:t>They found that the duty to keep confidence was not absolute; and that the University did have a duty to (a) warn and (b) protect those identified at risk.</a:t>
            </a:r>
          </a:p>
          <a:p>
            <a:endParaRPr lang="en-GB" sz="2800" dirty="0">
              <a:solidFill>
                <a:schemeClr val="bg1"/>
              </a:solidFill>
            </a:endParaRPr>
          </a:p>
        </p:txBody>
      </p:sp>
    </p:spTree>
    <p:extLst>
      <p:ext uri="{BB962C8B-B14F-4D97-AF65-F5344CB8AC3E}">
        <p14:creationId xmlns:p14="http://schemas.microsoft.com/office/powerpoint/2010/main" val="3365861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a:solidFill>
                  <a:schemeClr val="bg1"/>
                </a:solidFill>
                <a:latin typeface="+mn-lt"/>
              </a:rPr>
              <a:t>A duty to disclose information that would reduce risk of harm</a:t>
            </a:r>
            <a:endParaRPr lang="en-US" dirty="0">
              <a:solidFill>
                <a:schemeClr val="bg1"/>
              </a:solidFill>
              <a:latin typeface="+mn-lt"/>
            </a:endParaRPr>
          </a:p>
        </p:txBody>
      </p:sp>
      <p:sp>
        <p:nvSpPr>
          <p:cNvPr id="2" name="Content Placeholder 1"/>
          <p:cNvSpPr>
            <a:spLocks noGrp="1"/>
          </p:cNvSpPr>
          <p:nvPr>
            <p:ph idx="1"/>
          </p:nvPr>
        </p:nvSpPr>
        <p:spPr/>
        <p:txBody>
          <a:bodyPr>
            <a:normAutofit/>
          </a:bodyPr>
          <a:lstStyle/>
          <a:p>
            <a:r>
              <a:rPr lang="en-GB" sz="2800" i="1" dirty="0">
                <a:solidFill>
                  <a:schemeClr val="bg1"/>
                </a:solidFill>
              </a:rPr>
              <a:t>Tarasoff</a:t>
            </a:r>
            <a:r>
              <a:rPr lang="en-GB" sz="2800" dirty="0">
                <a:solidFill>
                  <a:schemeClr val="bg1"/>
                </a:solidFill>
              </a:rPr>
              <a:t> founded a new duty for health care professionals; and effectively abolished secrecy as basis for confidentiality duty</a:t>
            </a:r>
          </a:p>
          <a:p>
            <a:r>
              <a:rPr lang="en-GB" sz="2800" dirty="0">
                <a:solidFill>
                  <a:schemeClr val="bg1"/>
                </a:solidFill>
              </a:rPr>
              <a:t>Key issues: identifiable victims and foreseeability of violence risk</a:t>
            </a:r>
          </a:p>
          <a:p>
            <a:r>
              <a:rPr lang="en-GB" sz="2800" dirty="0">
                <a:solidFill>
                  <a:schemeClr val="bg1"/>
                </a:solidFill>
              </a:rPr>
              <a:t>Generated research into the link between mental disorders and violence</a:t>
            </a:r>
          </a:p>
          <a:p>
            <a:r>
              <a:rPr lang="en-GB" sz="2800" dirty="0">
                <a:solidFill>
                  <a:schemeClr val="bg1"/>
                </a:solidFill>
              </a:rPr>
              <a:t>Identifiability of a person at risk creates a duty to protect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a:solidFill>
                  <a:schemeClr val="bg1"/>
                </a:solidFill>
              </a:rPr>
              <a:t>From the Tarasoff Judgement</a:t>
            </a:r>
            <a:endParaRPr lang="en-US" b="1" dirty="0">
              <a:solidFill>
                <a:schemeClr val="bg1"/>
              </a:solidFill>
            </a:endParaRPr>
          </a:p>
        </p:txBody>
      </p:sp>
      <p:sp>
        <p:nvSpPr>
          <p:cNvPr id="5" name="Content Placeholder 4"/>
          <p:cNvSpPr>
            <a:spLocks noGrp="1"/>
          </p:cNvSpPr>
          <p:nvPr>
            <p:ph idx="1"/>
          </p:nvPr>
        </p:nvSpPr>
        <p:spPr/>
        <p:txBody>
          <a:bodyPr/>
          <a:lstStyle/>
          <a:p>
            <a:endParaRPr lang="en-GB" dirty="0"/>
          </a:p>
          <a:p>
            <a:endParaRPr lang="en-GB" dirty="0"/>
          </a:p>
          <a:p>
            <a:pPr marL="0" indent="0">
              <a:buNone/>
            </a:pPr>
            <a:r>
              <a:rPr lang="en-GB" sz="6000" dirty="0">
                <a:solidFill>
                  <a:schemeClr val="bg1"/>
                </a:solidFill>
              </a:rPr>
              <a:t>“Protective privilege ends where public peril begins” </a:t>
            </a:r>
            <a:endParaRPr lang="en-US" sz="6000" dirty="0"/>
          </a:p>
        </p:txBody>
      </p:sp>
    </p:spTree>
    <p:extLst>
      <p:ext uri="{BB962C8B-B14F-4D97-AF65-F5344CB8AC3E}">
        <p14:creationId xmlns:p14="http://schemas.microsoft.com/office/powerpoint/2010/main" val="7167703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solidFill>
                  <a:schemeClr val="bg1"/>
                </a:solidFill>
                <a:latin typeface="+mn-lt"/>
              </a:rPr>
              <a:t>Dr Egdell and Mr W (1990)</a:t>
            </a:r>
            <a:endParaRPr lang="en-US" sz="3600" dirty="0">
              <a:solidFill>
                <a:schemeClr val="bg1"/>
              </a:solidFill>
              <a:latin typeface="+mn-lt"/>
            </a:endParaRPr>
          </a:p>
        </p:txBody>
      </p:sp>
      <p:sp>
        <p:nvSpPr>
          <p:cNvPr id="3" name="Content Placeholder 2"/>
          <p:cNvSpPr>
            <a:spLocks noGrp="1"/>
          </p:cNvSpPr>
          <p:nvPr>
            <p:ph idx="1"/>
          </p:nvPr>
        </p:nvSpPr>
        <p:spPr/>
        <p:txBody>
          <a:bodyPr>
            <a:normAutofit fontScale="77500" lnSpcReduction="20000"/>
          </a:bodyPr>
          <a:lstStyle/>
          <a:p>
            <a:r>
              <a:rPr lang="en-GB" sz="3200" dirty="0">
                <a:solidFill>
                  <a:schemeClr val="bg1"/>
                </a:solidFill>
              </a:rPr>
              <a:t>Mr W was a patient in a secure hospital who wanted to be released at a Tribunal hearing. His lawyers instructed Dr Egdell to provide a report about W’s risk. W told Dr Egdell about his continuing interest in explosives, and Dr Egdell formed the view that W still posed a risk of harm to others as a result of his mental illness. The lawyers thanked Dr Egdell for his report; and decided not to use it at the hearing. Dr Egdell sent his report to W’s doctors; and the report eventually found its way to the Home Office. W sued Dr Egdell for breach of confidentiality.</a:t>
            </a:r>
          </a:p>
          <a:p>
            <a:r>
              <a:rPr lang="en-GB" sz="3200" dirty="0">
                <a:solidFill>
                  <a:schemeClr val="bg1"/>
                </a:solidFill>
              </a:rPr>
              <a:t>The court found that there had been a breach of confidentiality, but it was justified by the claim to risk reduction. The court also commented that there might be a duty on doctors to breach confidentiality in such circumstances.</a:t>
            </a:r>
          </a:p>
          <a:p>
            <a:endParaRPr lang="en-GB" sz="3200"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261833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latin typeface="+mn-lt"/>
              </a:rPr>
              <a:t>In this talk: </a:t>
            </a:r>
            <a:endParaRPr lang="en-US" dirty="0">
              <a:solidFill>
                <a:schemeClr val="bg1"/>
              </a:solidFill>
              <a:latin typeface="+mn-lt"/>
            </a:endParaRPr>
          </a:p>
        </p:txBody>
      </p:sp>
      <p:sp>
        <p:nvSpPr>
          <p:cNvPr id="3" name="Content Placeholder 2"/>
          <p:cNvSpPr>
            <a:spLocks noGrp="1"/>
          </p:cNvSpPr>
          <p:nvPr>
            <p:ph idx="1"/>
          </p:nvPr>
        </p:nvSpPr>
        <p:spPr>
          <a:xfrm>
            <a:off x="323528" y="1690690"/>
            <a:ext cx="8496944" cy="4762646"/>
          </a:xfrm>
        </p:spPr>
        <p:txBody>
          <a:bodyPr>
            <a:noAutofit/>
          </a:bodyPr>
          <a:lstStyle/>
          <a:p>
            <a:r>
              <a:rPr lang="en-GB" sz="2800" dirty="0">
                <a:solidFill>
                  <a:schemeClr val="bg1"/>
                </a:solidFill>
              </a:rPr>
              <a:t>The duty of confidentiality: history and scope</a:t>
            </a:r>
          </a:p>
          <a:p>
            <a:r>
              <a:rPr lang="en-GB" sz="2800" dirty="0">
                <a:solidFill>
                  <a:schemeClr val="bg1"/>
                </a:solidFill>
              </a:rPr>
              <a:t>Limits to confidentiality and secrecy</a:t>
            </a:r>
          </a:p>
          <a:p>
            <a:r>
              <a:rPr lang="en-GB" sz="2800" dirty="0">
                <a:solidFill>
                  <a:schemeClr val="bg1"/>
                </a:solidFill>
              </a:rPr>
              <a:t>Information as possession</a:t>
            </a:r>
          </a:p>
          <a:p>
            <a:r>
              <a:rPr lang="en-GB" sz="2800" dirty="0">
                <a:solidFill>
                  <a:schemeClr val="bg1"/>
                </a:solidFill>
              </a:rPr>
              <a:t>Risk of harm and information sharing</a:t>
            </a:r>
          </a:p>
          <a:p>
            <a:r>
              <a:rPr lang="en-GB" sz="2800" dirty="0">
                <a:solidFill>
                  <a:schemeClr val="bg1"/>
                </a:solidFill>
              </a:rPr>
              <a:t>Duties to disclose and whistle blowing</a:t>
            </a:r>
          </a:p>
          <a:p>
            <a:pPr marL="0" indent="0">
              <a:buNone/>
            </a:pPr>
            <a:endParaRPr lang="en-GB" sz="2800" dirty="0">
              <a:solidFill>
                <a:schemeClr val="bg1"/>
              </a:solidFill>
            </a:endParaRPr>
          </a:p>
          <a:p>
            <a:r>
              <a:rPr lang="en-GB" sz="2800" dirty="0">
                <a:solidFill>
                  <a:schemeClr val="bg1"/>
                </a:solidFill>
              </a:rPr>
              <a:t>Acknowledgements: Professors Deborah Bowman, Bill Fulford and Nigel Eastman. Thanks also to Dr Brian Robinson and Mr Dan Ferris.</a:t>
            </a:r>
            <a:endParaRPr lang="en-US" sz="2800" dirty="0">
              <a:solidFill>
                <a:schemeClr val="bg1"/>
              </a:solidFill>
            </a:endParaRPr>
          </a:p>
        </p:txBody>
      </p:sp>
    </p:spTree>
    <p:extLst>
      <p:ext uri="{BB962C8B-B14F-4D97-AF65-F5344CB8AC3E}">
        <p14:creationId xmlns:p14="http://schemas.microsoft.com/office/powerpoint/2010/main" val="1471338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i="1" dirty="0">
                <a:solidFill>
                  <a:schemeClr val="bg1"/>
                </a:solidFill>
              </a:rPr>
              <a:t>Palmer vs Tees Health Authority [1999] EWCA </a:t>
            </a:r>
            <a:r>
              <a:rPr lang="en-GB" sz="3600" i="1" dirty="0" err="1">
                <a:solidFill>
                  <a:schemeClr val="bg1"/>
                </a:solidFill>
              </a:rPr>
              <a:t>Civ</a:t>
            </a:r>
            <a:r>
              <a:rPr lang="en-GB" sz="3600" i="1" dirty="0">
                <a:solidFill>
                  <a:schemeClr val="bg1"/>
                </a:solidFill>
              </a:rPr>
              <a:t> 1533</a:t>
            </a:r>
            <a:r>
              <a:rPr lang="en-US" sz="3600" i="1" dirty="0">
                <a:solidFill>
                  <a:schemeClr val="bg1"/>
                </a:solidFill>
              </a:rPr>
              <a:t/>
            </a:r>
            <a:br>
              <a:rPr lang="en-US" sz="3600" i="1" dirty="0">
                <a:solidFill>
                  <a:schemeClr val="bg1"/>
                </a:solidFill>
              </a:rPr>
            </a:br>
            <a:endParaRPr lang="en-GB" b="1" dirty="0">
              <a:solidFill>
                <a:schemeClr val="bg1"/>
              </a:solidFill>
            </a:endParaRPr>
          </a:p>
        </p:txBody>
      </p:sp>
      <p:sp>
        <p:nvSpPr>
          <p:cNvPr id="3" name="Content Placeholder 2"/>
          <p:cNvSpPr>
            <a:spLocks noGrp="1"/>
          </p:cNvSpPr>
          <p:nvPr>
            <p:ph idx="1"/>
          </p:nvPr>
        </p:nvSpPr>
        <p:spPr>
          <a:xfrm>
            <a:off x="628650" y="1825625"/>
            <a:ext cx="7886700" cy="4351338"/>
          </a:xfrm>
        </p:spPr>
        <p:txBody>
          <a:bodyPr>
            <a:normAutofit lnSpcReduction="10000"/>
          </a:bodyPr>
          <a:lstStyle/>
          <a:p>
            <a:pPr marL="0" indent="0">
              <a:buNone/>
            </a:pPr>
            <a:r>
              <a:rPr lang="en-GB" sz="2400" dirty="0">
                <a:solidFill>
                  <a:schemeClr val="bg1"/>
                </a:solidFill>
              </a:rPr>
              <a:t/>
            </a:r>
            <a:br>
              <a:rPr lang="en-GB" sz="2400" dirty="0">
                <a:solidFill>
                  <a:schemeClr val="bg1"/>
                </a:solidFill>
              </a:rPr>
            </a:br>
            <a:r>
              <a:rPr lang="en-GB" sz="3600" dirty="0">
                <a:solidFill>
                  <a:schemeClr val="bg1"/>
                </a:solidFill>
              </a:rPr>
              <a:t>Rosie Palmer was killed by a patient released from a psychiatric hospital; who had talked about having thoughts of harming children. Her family argued that the HA had a duty to Rosie; but the court found that there could be no duty to unidentifiable classes of people, because of the burden it would put on services.</a:t>
            </a:r>
          </a:p>
        </p:txBody>
      </p:sp>
    </p:spTree>
    <p:extLst>
      <p:ext uri="{BB962C8B-B14F-4D97-AF65-F5344CB8AC3E}">
        <p14:creationId xmlns:p14="http://schemas.microsoft.com/office/powerpoint/2010/main" val="2424815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a:solidFill>
                  <a:schemeClr val="bg1"/>
                </a:solidFill>
                <a:latin typeface="+mn-lt"/>
              </a:rPr>
              <a:t>Risk of what and to who and when </a:t>
            </a:r>
            <a:endParaRPr lang="en-US" dirty="0">
              <a:solidFill>
                <a:schemeClr val="bg1"/>
              </a:solidFill>
              <a:latin typeface="+mn-lt"/>
            </a:endParaRPr>
          </a:p>
        </p:txBody>
      </p:sp>
      <p:sp>
        <p:nvSpPr>
          <p:cNvPr id="2" name="Content Placeholder 1"/>
          <p:cNvSpPr>
            <a:spLocks noGrp="1"/>
          </p:cNvSpPr>
          <p:nvPr>
            <p:ph idx="1"/>
          </p:nvPr>
        </p:nvSpPr>
        <p:spPr>
          <a:xfrm>
            <a:off x="323528" y="1825625"/>
            <a:ext cx="8424936" cy="4351338"/>
          </a:xfrm>
        </p:spPr>
        <p:txBody>
          <a:bodyPr>
            <a:noAutofit/>
          </a:bodyPr>
          <a:lstStyle/>
          <a:p>
            <a:r>
              <a:rPr lang="en-GB" sz="2800" dirty="0">
                <a:solidFill>
                  <a:schemeClr val="bg1"/>
                </a:solidFill>
              </a:rPr>
              <a:t>NHS code of confidentiality (2003) imposes duty to disclose medical information in the ‘</a:t>
            </a:r>
            <a:r>
              <a:rPr lang="en-GB" sz="2800" i="1" dirty="0">
                <a:solidFill>
                  <a:schemeClr val="bg1"/>
                </a:solidFill>
              </a:rPr>
              <a:t>prevention, detection and punishment of serious crime</a:t>
            </a:r>
            <a:r>
              <a:rPr lang="en-GB" sz="2800" dirty="0">
                <a:solidFill>
                  <a:schemeClr val="bg1"/>
                </a:solidFill>
              </a:rPr>
              <a:t>’</a:t>
            </a:r>
          </a:p>
          <a:p>
            <a:r>
              <a:rPr lang="en-GB" sz="2800" dirty="0">
                <a:solidFill>
                  <a:schemeClr val="bg1"/>
                </a:solidFill>
              </a:rPr>
              <a:t>Separate duties for child protection: </a:t>
            </a:r>
            <a:r>
              <a:rPr lang="en-GB" sz="2800" dirty="0" err="1">
                <a:solidFill>
                  <a:schemeClr val="bg1"/>
                </a:solidFill>
              </a:rPr>
              <a:t>DoH</a:t>
            </a:r>
            <a:r>
              <a:rPr lang="en-GB" sz="2800" dirty="0">
                <a:solidFill>
                  <a:schemeClr val="bg1"/>
                </a:solidFill>
              </a:rPr>
              <a:t> guidance, Local Authority safeguarding procedures, GMC guidance </a:t>
            </a:r>
          </a:p>
          <a:p>
            <a:r>
              <a:rPr lang="en-GB" sz="2800" dirty="0">
                <a:solidFill>
                  <a:schemeClr val="bg1"/>
                </a:solidFill>
              </a:rPr>
              <a:t>Risk assessment for every patient in mental health; includes attention of risk to others</a:t>
            </a:r>
          </a:p>
          <a:p>
            <a:r>
              <a:rPr lang="en-GB" sz="2800" dirty="0">
                <a:solidFill>
                  <a:schemeClr val="bg1"/>
                </a:solidFill>
              </a:rPr>
              <a:t>Risk to others is one criteria for detention under mental health law</a:t>
            </a:r>
          </a:p>
          <a:p>
            <a:endParaRPr lang="en-GB" sz="2800" dirty="0">
              <a:solidFill>
                <a:schemeClr val="bg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chemeClr val="bg1"/>
                </a:solidFill>
                <a:latin typeface="+mn-lt"/>
              </a:rPr>
              <a:t>Example: justice, fairness and confidences</a:t>
            </a:r>
            <a:r>
              <a:rPr lang="en-GB" dirty="0">
                <a:latin typeface="+mn-lt"/>
              </a:rPr>
              <a:t> </a:t>
            </a:r>
            <a:endParaRPr lang="en-US" dirty="0">
              <a:latin typeface="+mn-lt"/>
            </a:endParaRPr>
          </a:p>
        </p:txBody>
      </p:sp>
      <p:sp>
        <p:nvSpPr>
          <p:cNvPr id="2" name="Content Placeholder 1"/>
          <p:cNvSpPr>
            <a:spLocks noGrp="1"/>
          </p:cNvSpPr>
          <p:nvPr>
            <p:ph idx="1"/>
          </p:nvPr>
        </p:nvSpPr>
        <p:spPr>
          <a:xfrm>
            <a:off x="628650" y="1556792"/>
            <a:ext cx="7886700" cy="4620171"/>
          </a:xfrm>
        </p:spPr>
        <p:txBody>
          <a:bodyPr>
            <a:normAutofit fontScale="85000" lnSpcReduction="10000"/>
          </a:bodyPr>
          <a:lstStyle/>
          <a:p>
            <a:pPr marL="0" indent="0">
              <a:buNone/>
            </a:pPr>
            <a:endParaRPr lang="en-GB" sz="3200" dirty="0">
              <a:solidFill>
                <a:schemeClr val="bg1"/>
              </a:solidFill>
            </a:endParaRPr>
          </a:p>
          <a:p>
            <a:pPr marL="0" indent="0">
              <a:buNone/>
            </a:pPr>
            <a:r>
              <a:rPr lang="en-GB" sz="3200" dirty="0">
                <a:solidFill>
                  <a:schemeClr val="bg1"/>
                </a:solidFill>
              </a:rPr>
              <a:t>Mr Jenkins killed his wife when he was mentally ill. He was sent to a secure hospital for treatment instead of a prison sentence and spent 20 years there. He is now well enough to be transferred to a less secure service near his home area, which he knows well, and where he has some supportive friends. However, legislation for crime victims states that his family members must be told of his planned transfer; and his adult children oppose his move, saying they will tell local newspapers,  complain to the MP and even threaten to kill him if he comes back to the local area.</a:t>
            </a:r>
            <a:endParaRPr lang="en-US" dirty="0"/>
          </a:p>
        </p:txBody>
      </p:sp>
    </p:spTree>
    <p:extLst>
      <p:ext uri="{BB962C8B-B14F-4D97-AF65-F5344CB8AC3E}">
        <p14:creationId xmlns:p14="http://schemas.microsoft.com/office/powerpoint/2010/main" val="22337748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chemeClr val="bg1"/>
                </a:solidFill>
                <a:latin typeface="+mn-lt"/>
              </a:rPr>
              <a:t>Risk management involves moral reasoning</a:t>
            </a:r>
            <a:endParaRPr lang="en-US" dirty="0">
              <a:solidFill>
                <a:schemeClr val="bg1"/>
              </a:solidFill>
              <a:latin typeface="+mn-lt"/>
            </a:endParaRPr>
          </a:p>
        </p:txBody>
      </p:sp>
      <p:sp>
        <p:nvSpPr>
          <p:cNvPr id="3" name="Content Placeholder 2"/>
          <p:cNvSpPr>
            <a:spLocks noGrp="1"/>
          </p:cNvSpPr>
          <p:nvPr>
            <p:ph idx="1"/>
          </p:nvPr>
        </p:nvSpPr>
        <p:spPr/>
        <p:txBody>
          <a:bodyPr>
            <a:normAutofit/>
          </a:bodyPr>
          <a:lstStyle/>
          <a:p>
            <a:r>
              <a:rPr lang="en-GB" sz="2800" dirty="0">
                <a:solidFill>
                  <a:schemeClr val="bg1"/>
                </a:solidFill>
              </a:rPr>
              <a:t>Why does Mr Jenkins have no claim to confidentiality? What about a claim to justice?</a:t>
            </a:r>
          </a:p>
          <a:p>
            <a:r>
              <a:rPr lang="en-GB" sz="2800" dirty="0">
                <a:solidFill>
                  <a:schemeClr val="bg1"/>
                </a:solidFill>
              </a:rPr>
              <a:t>Why do his family members get to decide about his care?</a:t>
            </a:r>
          </a:p>
          <a:p>
            <a:r>
              <a:rPr lang="en-GB" sz="2800" dirty="0">
                <a:solidFill>
                  <a:schemeClr val="bg1"/>
                </a:solidFill>
              </a:rPr>
              <a:t>Risk assessment is not about imagining what might happen: but weighing up of chance and probabilities</a:t>
            </a:r>
          </a:p>
          <a:p>
            <a:r>
              <a:rPr lang="en-GB" sz="2800" dirty="0">
                <a:solidFill>
                  <a:schemeClr val="bg1"/>
                </a:solidFill>
              </a:rPr>
              <a:t>Hard to do with low base rate events:  Empirical evidence suggests the risk is low</a:t>
            </a:r>
          </a:p>
          <a:p>
            <a:r>
              <a:rPr lang="en-GB" sz="2800" dirty="0">
                <a:solidFill>
                  <a:schemeClr val="bg1"/>
                </a:solidFill>
              </a:rPr>
              <a:t>Risk = Hazard x Outrage </a:t>
            </a:r>
            <a:endParaRPr lang="en-US" sz="2800" dirty="0">
              <a:solidFill>
                <a:schemeClr val="bg1"/>
              </a:solidFill>
            </a:endParaRPr>
          </a:p>
        </p:txBody>
      </p:sp>
    </p:spTree>
    <p:extLst>
      <p:ext uri="{BB962C8B-B14F-4D97-AF65-F5344CB8AC3E}">
        <p14:creationId xmlns:p14="http://schemas.microsoft.com/office/powerpoint/2010/main" val="35243669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4000" dirty="0">
                <a:solidFill>
                  <a:schemeClr val="bg1"/>
                </a:solidFill>
                <a:latin typeface="+mn-lt"/>
              </a:rPr>
              <a:t>Different approaches to confidentiality for different people?</a:t>
            </a:r>
          </a:p>
        </p:txBody>
      </p:sp>
      <p:sp>
        <p:nvSpPr>
          <p:cNvPr id="2" name="Content Placeholder 1"/>
          <p:cNvSpPr>
            <a:spLocks noGrp="1"/>
          </p:cNvSpPr>
          <p:nvPr>
            <p:ph idx="1"/>
          </p:nvPr>
        </p:nvSpPr>
        <p:spPr/>
        <p:txBody>
          <a:bodyPr>
            <a:normAutofit lnSpcReduction="10000"/>
          </a:bodyPr>
          <a:lstStyle/>
          <a:p>
            <a:r>
              <a:rPr lang="en-GB" sz="2800" dirty="0">
                <a:solidFill>
                  <a:schemeClr val="bg1"/>
                </a:solidFill>
              </a:rPr>
              <a:t>If you are an ordinary patient with a medical disorder, no-one can disclose any information about your condition without your express consent</a:t>
            </a:r>
          </a:p>
          <a:p>
            <a:r>
              <a:rPr lang="en-GB" sz="2800" dirty="0">
                <a:solidFill>
                  <a:schemeClr val="bg1"/>
                </a:solidFill>
              </a:rPr>
              <a:t>This includes people with criminal records</a:t>
            </a:r>
          </a:p>
          <a:p>
            <a:r>
              <a:rPr lang="en-GB" sz="2800" dirty="0">
                <a:solidFill>
                  <a:schemeClr val="bg1"/>
                </a:solidFill>
              </a:rPr>
              <a:t>But if you are a patient with a mental disorder, who has been violent in the past, information about you can be shared without your consent, without your knowledge and even if you refuse consent</a:t>
            </a:r>
          </a:p>
          <a:p>
            <a:r>
              <a:rPr lang="en-GB" sz="2800" dirty="0">
                <a:solidFill>
                  <a:schemeClr val="bg1"/>
                </a:solidFill>
              </a:rPr>
              <a:t>Fatal child abuse inquiries make it clear that professionals are still reluctant to share concerns about adults who might pose a risk to children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5400" dirty="0">
                <a:solidFill>
                  <a:schemeClr val="bg1"/>
                </a:solidFill>
                <a:latin typeface="+mn-lt"/>
              </a:rPr>
              <a:t>Is this a version of the trolley problem in mental health?</a:t>
            </a:r>
            <a:endParaRPr lang="en-US" sz="5400" dirty="0">
              <a:solidFill>
                <a:schemeClr val="bg1"/>
              </a:solidFill>
              <a:latin typeface="+mn-lt"/>
            </a:endParaRPr>
          </a:p>
        </p:txBody>
      </p:sp>
      <p:sp>
        <p:nvSpPr>
          <p:cNvPr id="3" name="Content Placeholder 2"/>
          <p:cNvSpPr>
            <a:spLocks noGrp="1"/>
          </p:cNvSpPr>
          <p:nvPr>
            <p:ph idx="1"/>
          </p:nvPr>
        </p:nvSpPr>
        <p:spPr/>
        <p:txBody>
          <a:bodyPr>
            <a:normAutofit/>
          </a:bodyPr>
          <a:lstStyle/>
          <a:p>
            <a:r>
              <a:rPr lang="en-GB" sz="3200" dirty="0">
                <a:solidFill>
                  <a:schemeClr val="bg1"/>
                </a:solidFill>
              </a:rPr>
              <a:t>One person’s privacy and confidentiality is breached to reduce the risk of harm to others </a:t>
            </a:r>
          </a:p>
          <a:p>
            <a:r>
              <a:rPr lang="en-GB" sz="3200" dirty="0">
                <a:solidFill>
                  <a:schemeClr val="bg1"/>
                </a:solidFill>
              </a:rPr>
              <a:t>How many others? What if they just </a:t>
            </a:r>
            <a:r>
              <a:rPr lang="en-GB" sz="3200" i="1" dirty="0">
                <a:solidFill>
                  <a:schemeClr val="bg1"/>
                </a:solidFill>
              </a:rPr>
              <a:t>feel</a:t>
            </a:r>
            <a:r>
              <a:rPr lang="en-GB" sz="3200" dirty="0">
                <a:solidFill>
                  <a:schemeClr val="bg1"/>
                </a:solidFill>
              </a:rPr>
              <a:t> safer?</a:t>
            </a:r>
          </a:p>
          <a:p>
            <a:r>
              <a:rPr lang="en-GB" sz="3200" dirty="0">
                <a:solidFill>
                  <a:schemeClr val="bg1"/>
                </a:solidFill>
              </a:rPr>
              <a:t>What if only the professionals and their employers feel safer?</a:t>
            </a:r>
          </a:p>
          <a:p>
            <a:endParaRPr lang="en-GB" sz="3200"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5489589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chemeClr val="bg1"/>
                </a:solidFill>
              </a:rPr>
              <a:t>Bartels &amp; Pizarro 2011</a:t>
            </a:r>
          </a:p>
        </p:txBody>
      </p:sp>
      <p:pic>
        <p:nvPicPr>
          <p:cNvPr id="2050" name="Picture 2"/>
          <p:cNvPicPr>
            <a:picLocks noGrp="1" noChangeAspect="1" noChangeArrowheads="1"/>
          </p:cNvPicPr>
          <p:nvPr>
            <p:ph idx="1"/>
          </p:nvPr>
        </p:nvPicPr>
        <p:blipFill>
          <a:blip r:embed="rId2" cstate="print"/>
          <a:stretch>
            <a:fillRect/>
          </a:stretch>
        </p:blipFill>
        <p:spPr bwMode="auto">
          <a:xfrm>
            <a:off x="323528" y="1484784"/>
            <a:ext cx="8568952" cy="5040560"/>
          </a:xfrm>
          <a:prstGeom prst="rect">
            <a:avLst/>
          </a:prstGeom>
          <a:noFill/>
          <a:ln w="9525">
            <a:noFill/>
            <a:miter lim="800000"/>
            <a:headEnd/>
            <a:tailEnd/>
          </a:ln>
        </p:spPr>
      </p:pic>
    </p:spTree>
    <p:extLst>
      <p:ext uri="{BB962C8B-B14F-4D97-AF65-F5344CB8AC3E}">
        <p14:creationId xmlns:p14="http://schemas.microsoft.com/office/powerpoint/2010/main" val="36466456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dirty="0">
                <a:solidFill>
                  <a:schemeClr val="bg1"/>
                </a:solidFill>
                <a:latin typeface="+mn-lt"/>
              </a:rPr>
              <a:t>Harm caused by the breach</a:t>
            </a:r>
            <a:endParaRPr lang="en-US" sz="5400" dirty="0">
              <a:solidFill>
                <a:schemeClr val="bg1"/>
              </a:solidFill>
              <a:latin typeface="+mn-lt"/>
            </a:endParaRPr>
          </a:p>
        </p:txBody>
      </p:sp>
      <p:sp>
        <p:nvSpPr>
          <p:cNvPr id="3" name="Content Placeholder 2"/>
          <p:cNvSpPr>
            <a:spLocks noGrp="1"/>
          </p:cNvSpPr>
          <p:nvPr>
            <p:ph idx="1"/>
          </p:nvPr>
        </p:nvSpPr>
        <p:spPr/>
        <p:txBody>
          <a:bodyPr>
            <a:normAutofit/>
          </a:bodyPr>
          <a:lstStyle/>
          <a:p>
            <a:r>
              <a:rPr lang="en-GB" sz="3200" dirty="0">
                <a:solidFill>
                  <a:schemeClr val="bg1"/>
                </a:solidFill>
              </a:rPr>
              <a:t>Disclosure of personal information about patients may lead to increased loss of liberty</a:t>
            </a:r>
          </a:p>
          <a:p>
            <a:r>
              <a:rPr lang="en-GB" sz="3200" dirty="0">
                <a:solidFill>
                  <a:schemeClr val="bg1"/>
                </a:solidFill>
              </a:rPr>
              <a:t>Or restrictions on liberty and choice</a:t>
            </a:r>
          </a:p>
          <a:p>
            <a:r>
              <a:rPr lang="en-GB" sz="3200" dirty="0">
                <a:solidFill>
                  <a:schemeClr val="bg1"/>
                </a:solidFill>
              </a:rPr>
              <a:t>People who are vulnerable to coercion may be subject to more coercion  and less protection because they make others feel anxious</a:t>
            </a:r>
          </a:p>
          <a:p>
            <a:r>
              <a:rPr lang="en-GB" sz="3200" dirty="0">
                <a:solidFill>
                  <a:schemeClr val="bg1"/>
                </a:solidFill>
              </a:rPr>
              <a:t>Not because there is demonstrated risk</a:t>
            </a:r>
          </a:p>
          <a:p>
            <a:endParaRPr lang="en-US" dirty="0">
              <a:solidFill>
                <a:schemeClr val="bg1"/>
              </a:solidFill>
            </a:endParaRPr>
          </a:p>
        </p:txBody>
      </p:sp>
    </p:spTree>
    <p:extLst>
      <p:ext uri="{BB962C8B-B14F-4D97-AF65-F5344CB8AC3E}">
        <p14:creationId xmlns:p14="http://schemas.microsoft.com/office/powerpoint/2010/main" val="32228224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latin typeface="+mn-lt"/>
              </a:rPr>
              <a:t>Example</a:t>
            </a:r>
            <a:endParaRPr lang="en-US" dirty="0">
              <a:solidFill>
                <a:schemeClr val="bg1"/>
              </a:solidFill>
              <a:latin typeface="+mn-lt"/>
            </a:endParaRPr>
          </a:p>
        </p:txBody>
      </p:sp>
      <p:sp>
        <p:nvSpPr>
          <p:cNvPr id="3" name="Content Placeholder 2"/>
          <p:cNvSpPr>
            <a:spLocks noGrp="1"/>
          </p:cNvSpPr>
          <p:nvPr>
            <p:ph idx="1"/>
          </p:nvPr>
        </p:nvSpPr>
        <p:spPr>
          <a:xfrm>
            <a:off x="628650" y="1556792"/>
            <a:ext cx="7886700" cy="4620171"/>
          </a:xfrm>
        </p:spPr>
        <p:txBody>
          <a:bodyPr>
            <a:normAutofit/>
          </a:bodyPr>
          <a:lstStyle/>
          <a:p>
            <a:r>
              <a:rPr lang="en-GB" sz="2800" dirty="0">
                <a:solidFill>
                  <a:schemeClr val="bg1"/>
                </a:solidFill>
              </a:rPr>
              <a:t>You are working as a therapist with a patient in a secure hospital who has anger problems. In his therapy session, he tells you that he is furious with one of the nursing staff because she spoke to him rudely ( in his view). He says, ‘I feel like killing that woman!”</a:t>
            </a:r>
          </a:p>
          <a:p>
            <a:r>
              <a:rPr lang="en-GB" sz="2800" dirty="0">
                <a:solidFill>
                  <a:schemeClr val="bg1"/>
                </a:solidFill>
              </a:rPr>
              <a:t>If you tell the nurse in question, the patient will lose his leave and his privileges; and this in turn will mean that he spends longer in secure care.</a:t>
            </a:r>
          </a:p>
          <a:p>
            <a:r>
              <a:rPr lang="en-GB" sz="2800" dirty="0">
                <a:solidFill>
                  <a:schemeClr val="bg1"/>
                </a:solidFill>
              </a:rPr>
              <a:t>What do you say and to whom? </a:t>
            </a:r>
            <a:endParaRPr lang="en-US" dirty="0">
              <a:solidFill>
                <a:schemeClr val="bg1"/>
              </a:solidFill>
            </a:endParaRPr>
          </a:p>
        </p:txBody>
      </p:sp>
    </p:spTree>
    <p:extLst>
      <p:ext uri="{BB962C8B-B14F-4D97-AF65-F5344CB8AC3E}">
        <p14:creationId xmlns:p14="http://schemas.microsoft.com/office/powerpoint/2010/main" val="13009137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sz="5400" dirty="0">
                <a:solidFill>
                  <a:schemeClr val="bg1"/>
                </a:solidFill>
                <a:latin typeface="+mn-lt"/>
              </a:rPr>
              <a:t>Information and relational ethics</a:t>
            </a:r>
            <a:endParaRPr lang="en-US" sz="5400" dirty="0">
              <a:solidFill>
                <a:schemeClr val="bg1"/>
              </a:solidFill>
              <a:latin typeface="+mn-lt"/>
            </a:endParaRPr>
          </a:p>
        </p:txBody>
      </p:sp>
      <p:sp>
        <p:nvSpPr>
          <p:cNvPr id="2" name="Content Placeholder 1"/>
          <p:cNvSpPr>
            <a:spLocks noGrp="1"/>
          </p:cNvSpPr>
          <p:nvPr>
            <p:ph idx="1"/>
          </p:nvPr>
        </p:nvSpPr>
        <p:spPr/>
        <p:txBody>
          <a:bodyPr>
            <a:normAutofit/>
          </a:bodyPr>
          <a:lstStyle/>
          <a:p>
            <a:r>
              <a:rPr lang="en-GB" sz="2800" dirty="0">
                <a:solidFill>
                  <a:schemeClr val="bg1"/>
                </a:solidFill>
              </a:rPr>
              <a:t>Is what a man says in therapy a type of personal object that he owns?</a:t>
            </a:r>
          </a:p>
          <a:p>
            <a:r>
              <a:rPr lang="en-GB" sz="2800" dirty="0">
                <a:solidFill>
                  <a:schemeClr val="bg1"/>
                </a:solidFill>
              </a:rPr>
              <a:t>The knowledge people have of each other is crucial to intimacy, trust and attachment</a:t>
            </a:r>
          </a:p>
          <a:p>
            <a:r>
              <a:rPr lang="en-GB" sz="2800" dirty="0">
                <a:solidFill>
                  <a:schemeClr val="bg1"/>
                </a:solidFill>
              </a:rPr>
              <a:t>Real dilemmas about treating personal information as a commodity </a:t>
            </a:r>
          </a:p>
          <a:p>
            <a:r>
              <a:rPr lang="en-GB" sz="2800" dirty="0">
                <a:solidFill>
                  <a:schemeClr val="bg1"/>
                </a:solidFill>
              </a:rPr>
              <a:t>Especially when people are elderly and dependent on others; young and dependent on others; end of life care, when relationships are crucial</a:t>
            </a:r>
          </a:p>
          <a:p>
            <a:r>
              <a:rPr lang="en-GB" sz="2800" dirty="0">
                <a:solidFill>
                  <a:schemeClr val="bg1"/>
                </a:solidFill>
              </a:rPr>
              <a:t>Information as </a:t>
            </a:r>
            <a:r>
              <a:rPr lang="en-GB" sz="2800" i="1" dirty="0">
                <a:solidFill>
                  <a:schemeClr val="bg1"/>
                </a:solidFill>
              </a:rPr>
              <a:t>communication</a:t>
            </a:r>
          </a:p>
          <a:p>
            <a:pPr>
              <a:buNone/>
            </a:pPr>
            <a:endParaRPr lang="en-US" dirty="0"/>
          </a:p>
        </p:txBody>
      </p:sp>
    </p:spTree>
    <p:extLst>
      <p:ext uri="{BB962C8B-B14F-4D97-AF65-F5344CB8AC3E}">
        <p14:creationId xmlns:p14="http://schemas.microsoft.com/office/powerpoint/2010/main" val="45081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Hippocratic corp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04664"/>
            <a:ext cx="8208912" cy="6048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020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4000" dirty="0">
                <a:solidFill>
                  <a:schemeClr val="bg1"/>
                </a:solidFill>
                <a:latin typeface="+mn-lt"/>
              </a:rPr>
              <a:t>How to think about these challenges?</a:t>
            </a:r>
            <a:endParaRPr lang="en-US" sz="4000" dirty="0">
              <a:solidFill>
                <a:schemeClr val="bg1"/>
              </a:solidFill>
              <a:latin typeface="+mn-lt"/>
            </a:endParaRPr>
          </a:p>
        </p:txBody>
      </p:sp>
      <p:sp>
        <p:nvSpPr>
          <p:cNvPr id="2" name="Content Placeholder 1"/>
          <p:cNvSpPr>
            <a:spLocks noGrp="1"/>
          </p:cNvSpPr>
          <p:nvPr>
            <p:ph idx="1"/>
          </p:nvPr>
        </p:nvSpPr>
        <p:spPr/>
        <p:txBody>
          <a:bodyPr>
            <a:normAutofit/>
          </a:bodyPr>
          <a:lstStyle/>
          <a:p>
            <a:r>
              <a:rPr lang="en-GB" sz="2800" dirty="0">
                <a:solidFill>
                  <a:schemeClr val="bg1"/>
                </a:solidFill>
              </a:rPr>
              <a:t>Change the emphasis on what people say about themselves from a market approach to a relational approach</a:t>
            </a:r>
          </a:p>
          <a:p>
            <a:r>
              <a:rPr lang="en-GB" sz="2800" dirty="0">
                <a:solidFill>
                  <a:schemeClr val="bg1"/>
                </a:solidFill>
              </a:rPr>
              <a:t>Ask people early on in their care who is important to them and their identity and how they want others to be involved in their care</a:t>
            </a:r>
          </a:p>
          <a:p>
            <a:r>
              <a:rPr lang="en-GB" sz="2800" dirty="0">
                <a:solidFill>
                  <a:schemeClr val="bg1"/>
                </a:solidFill>
              </a:rPr>
              <a:t>Teach staff about the values of good communication and sharing of information as part of care</a:t>
            </a:r>
          </a:p>
          <a:p>
            <a:r>
              <a:rPr lang="en-GB" sz="2800" dirty="0">
                <a:solidFill>
                  <a:schemeClr val="bg1"/>
                </a:solidFill>
              </a:rPr>
              <a:t>Health care as a conversation, not a transaction</a:t>
            </a:r>
            <a:endParaRPr lang="en-US" sz="2800" dirty="0">
              <a:solidFill>
                <a:schemeClr val="bg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sz="4800" dirty="0">
                <a:solidFill>
                  <a:schemeClr val="bg1"/>
                </a:solidFill>
                <a:latin typeface="+mn-lt"/>
              </a:rPr>
              <a:t>Risky business: when information is risky</a:t>
            </a:r>
          </a:p>
        </p:txBody>
      </p:sp>
      <p:sp>
        <p:nvSpPr>
          <p:cNvPr id="2" name="Content Placeholder 1"/>
          <p:cNvSpPr>
            <a:spLocks noGrp="1"/>
          </p:cNvSpPr>
          <p:nvPr>
            <p:ph idx="1"/>
          </p:nvPr>
        </p:nvSpPr>
        <p:spPr/>
        <p:txBody>
          <a:bodyPr>
            <a:normAutofit/>
          </a:bodyPr>
          <a:lstStyle/>
          <a:p>
            <a:r>
              <a:rPr lang="en-GB" sz="2800" dirty="0">
                <a:solidFill>
                  <a:schemeClr val="bg1"/>
                </a:solidFill>
              </a:rPr>
              <a:t>A patient is diagnosed with a severe medical condition that is genetically transmitted.</a:t>
            </a:r>
          </a:p>
          <a:p>
            <a:r>
              <a:rPr lang="en-GB" sz="2800" dirty="0">
                <a:solidFill>
                  <a:schemeClr val="bg1"/>
                </a:solidFill>
              </a:rPr>
              <a:t>Information about this condition means that his doctors know have very important information that may affect others: the patient’s children and relatives</a:t>
            </a:r>
          </a:p>
          <a:p>
            <a:r>
              <a:rPr lang="en-GB" sz="2800" dirty="0">
                <a:solidFill>
                  <a:schemeClr val="bg1"/>
                </a:solidFill>
              </a:rPr>
              <a:t>Who should tell who what? And who gets to decide?</a:t>
            </a:r>
          </a:p>
          <a:p>
            <a:r>
              <a:rPr lang="en-GB" sz="2800" dirty="0">
                <a:solidFill>
                  <a:schemeClr val="bg1"/>
                </a:solidFill>
              </a:rPr>
              <a:t>Especially when the disclosure may well be bad news that will cause distress</a:t>
            </a:r>
          </a:p>
        </p:txBody>
      </p:sp>
    </p:spTree>
    <p:extLst>
      <p:ext uri="{BB962C8B-B14F-4D97-AF65-F5344CB8AC3E}">
        <p14:creationId xmlns:p14="http://schemas.microsoft.com/office/powerpoint/2010/main" val="12006899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4800" dirty="0" err="1">
                <a:solidFill>
                  <a:schemeClr val="bg1"/>
                </a:solidFill>
                <a:latin typeface="+mn-lt"/>
              </a:rPr>
              <a:t>Dheensa</a:t>
            </a:r>
            <a:r>
              <a:rPr lang="en-GB" sz="4800" dirty="0">
                <a:solidFill>
                  <a:schemeClr val="bg1"/>
                </a:solidFill>
                <a:latin typeface="+mn-lt"/>
              </a:rPr>
              <a:t> et al (2016; 2017)</a:t>
            </a:r>
            <a:endParaRPr lang="en-US" sz="4800" dirty="0">
              <a:solidFill>
                <a:schemeClr val="bg1"/>
              </a:solidFill>
              <a:latin typeface="+mn-lt"/>
            </a:endParaRPr>
          </a:p>
        </p:txBody>
      </p:sp>
      <p:sp>
        <p:nvSpPr>
          <p:cNvPr id="2" name="Content Placeholder 1"/>
          <p:cNvSpPr>
            <a:spLocks noGrp="1"/>
          </p:cNvSpPr>
          <p:nvPr>
            <p:ph idx="1"/>
          </p:nvPr>
        </p:nvSpPr>
        <p:spPr/>
        <p:txBody>
          <a:bodyPr>
            <a:normAutofit/>
          </a:bodyPr>
          <a:lstStyle/>
          <a:p>
            <a:r>
              <a:rPr lang="en-GB" sz="2800" dirty="0">
                <a:solidFill>
                  <a:schemeClr val="bg1"/>
                </a:solidFill>
              </a:rPr>
              <a:t>Studies of what patients and professionals say about these dilemmas in genetic medicine</a:t>
            </a:r>
          </a:p>
          <a:p>
            <a:r>
              <a:rPr lang="en-GB" sz="2800" dirty="0">
                <a:solidFill>
                  <a:schemeClr val="bg1"/>
                </a:solidFill>
              </a:rPr>
              <a:t>Patients say: this doesn’t feel like my information to be kept to myself</a:t>
            </a:r>
          </a:p>
          <a:p>
            <a:r>
              <a:rPr lang="en-GB" sz="2800" dirty="0">
                <a:solidFill>
                  <a:schemeClr val="bg1"/>
                </a:solidFill>
              </a:rPr>
              <a:t>Professionals say: I don’t want to tell anyone because it might upset family dynamics and cause distress</a:t>
            </a:r>
          </a:p>
          <a:p>
            <a:r>
              <a:rPr lang="en-GB" sz="2800" dirty="0">
                <a:solidFill>
                  <a:schemeClr val="bg1"/>
                </a:solidFill>
              </a:rPr>
              <a:t>If a patient doesn’t want to tell his family, I can’t make him do that: it’s his right to make a decision that hurts others</a:t>
            </a:r>
            <a:endParaRPr lang="en-US" sz="2800" dirty="0">
              <a:solidFill>
                <a:schemeClr val="bg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sz="4000" i="1" dirty="0">
                <a:solidFill>
                  <a:schemeClr val="bg1"/>
                </a:solidFill>
              </a:rPr>
              <a:t>ABC vs St George’s NHS Trust [2015] EWHC 1394 QB</a:t>
            </a:r>
            <a:r>
              <a:rPr lang="en-US" dirty="0"/>
              <a:t/>
            </a:r>
            <a:br>
              <a:rPr lang="en-US" dirty="0"/>
            </a:br>
            <a:endParaRPr lang="en-GB" dirty="0">
              <a:solidFill>
                <a:schemeClr val="bg1"/>
              </a:solidFill>
            </a:endParaRPr>
          </a:p>
        </p:txBody>
      </p:sp>
      <p:sp>
        <p:nvSpPr>
          <p:cNvPr id="2" name="Content Placeholder 1"/>
          <p:cNvSpPr>
            <a:spLocks noGrp="1"/>
          </p:cNvSpPr>
          <p:nvPr>
            <p:ph idx="1"/>
          </p:nvPr>
        </p:nvSpPr>
        <p:spPr>
          <a:xfrm>
            <a:off x="628650" y="1628800"/>
            <a:ext cx="7886700" cy="4548163"/>
          </a:xfrm>
        </p:spPr>
        <p:txBody>
          <a:bodyPr>
            <a:normAutofit fontScale="85000" lnSpcReduction="20000"/>
          </a:bodyPr>
          <a:lstStyle/>
          <a:p>
            <a:r>
              <a:rPr lang="en-GB" sz="2800" dirty="0">
                <a:solidFill>
                  <a:schemeClr val="bg1"/>
                </a:solidFill>
              </a:rPr>
              <a:t>A real case: Mr A killed his wife while mentally ill and went to a secure hospital. He had family therapy with his daughter Ms C to discuss his offence and the impact on their family.</a:t>
            </a:r>
          </a:p>
          <a:p>
            <a:r>
              <a:rPr lang="en-GB" sz="2800" dirty="0">
                <a:solidFill>
                  <a:schemeClr val="bg1"/>
                </a:solidFill>
              </a:rPr>
              <a:t>Mr A was diagnosed with Huntington’s Disease. This meant that Ms C had a 50: 50 chance of having the disease herself; and any off spring of hers might also be affected. </a:t>
            </a:r>
          </a:p>
          <a:p>
            <a:r>
              <a:rPr lang="en-GB" sz="2800" dirty="0">
                <a:solidFill>
                  <a:schemeClr val="bg1"/>
                </a:solidFill>
              </a:rPr>
              <a:t>Ms C was pregnant; but Mr A refused to have his condition disclosed to her in case she decided to have an abortion. Ms C had a baby daughter.</a:t>
            </a:r>
          </a:p>
          <a:p>
            <a:r>
              <a:rPr lang="en-GB" sz="2800" dirty="0">
                <a:solidFill>
                  <a:schemeClr val="bg1"/>
                </a:solidFill>
              </a:rPr>
              <a:t>Ms C accidentally found out that her father had HD; and that the hospital had known for some time. She sued in negligence, saying that the hospital had failed in its duty of care to her.</a:t>
            </a:r>
          </a:p>
          <a:p>
            <a:r>
              <a:rPr lang="en-GB" sz="2800" dirty="0">
                <a:solidFill>
                  <a:schemeClr val="bg1"/>
                </a:solidFill>
              </a:rPr>
              <a:t>The court found that there was no case to answer as the hospital had no duty to her; because she was not a patient.</a:t>
            </a:r>
            <a:endParaRPr lang="en-GB" sz="2800" b="1" dirty="0">
              <a:solidFill>
                <a:schemeClr val="bg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rPr>
              <a:t>BUT…</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GB" sz="2800" dirty="0">
                <a:solidFill>
                  <a:schemeClr val="bg1"/>
                </a:solidFill>
              </a:rPr>
              <a:t>Do we really ‘own’ information about ourselves in this way? </a:t>
            </a:r>
          </a:p>
          <a:p>
            <a:r>
              <a:rPr lang="en-GB" sz="2800" dirty="0">
                <a:solidFill>
                  <a:schemeClr val="bg1"/>
                </a:solidFill>
              </a:rPr>
              <a:t>How can we help people to communicate about distressing and frightening matters?</a:t>
            </a:r>
          </a:p>
          <a:p>
            <a:r>
              <a:rPr lang="en-GB" sz="2800" dirty="0">
                <a:solidFill>
                  <a:schemeClr val="bg1"/>
                </a:solidFill>
              </a:rPr>
              <a:t>Justice may be more important than welfare in the long term</a:t>
            </a:r>
          </a:p>
          <a:p>
            <a:r>
              <a:rPr lang="en-GB" sz="2800" dirty="0">
                <a:solidFill>
                  <a:schemeClr val="bg1"/>
                </a:solidFill>
              </a:rPr>
              <a:t>Watch the Court of Appeal in ABC….</a:t>
            </a:r>
          </a:p>
          <a:p>
            <a:endParaRPr lang="en-US" sz="2800" dirty="0">
              <a:solidFill>
                <a:schemeClr val="bg1"/>
              </a:solidFill>
            </a:endParaRPr>
          </a:p>
        </p:txBody>
      </p:sp>
    </p:spTree>
    <p:extLst>
      <p:ext uri="{BB962C8B-B14F-4D97-AF65-F5344CB8AC3E}">
        <p14:creationId xmlns:p14="http://schemas.microsoft.com/office/powerpoint/2010/main" val="39832154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28650" y="365127"/>
            <a:ext cx="7886700" cy="831626"/>
          </a:xfrm>
        </p:spPr>
        <p:txBody>
          <a:bodyPr/>
          <a:lstStyle/>
          <a:p>
            <a:r>
              <a:rPr lang="en-GB" dirty="0">
                <a:solidFill>
                  <a:schemeClr val="bg1"/>
                </a:solidFill>
              </a:rPr>
              <a:t>References</a:t>
            </a:r>
          </a:p>
        </p:txBody>
      </p:sp>
      <p:sp>
        <p:nvSpPr>
          <p:cNvPr id="2" name="Content Placeholder 1"/>
          <p:cNvSpPr>
            <a:spLocks noGrp="1"/>
          </p:cNvSpPr>
          <p:nvPr>
            <p:ph idx="1"/>
          </p:nvPr>
        </p:nvSpPr>
        <p:spPr>
          <a:xfrm>
            <a:off x="457200" y="1196752"/>
            <a:ext cx="8229600" cy="5112568"/>
          </a:xfrm>
        </p:spPr>
        <p:txBody>
          <a:bodyPr>
            <a:normAutofit fontScale="92500" lnSpcReduction="10000"/>
          </a:bodyPr>
          <a:lstStyle/>
          <a:p>
            <a:r>
              <a:rPr lang="en-GB" dirty="0" err="1">
                <a:solidFill>
                  <a:schemeClr val="bg1"/>
                </a:solidFill>
              </a:rPr>
              <a:t>Dheensa</a:t>
            </a:r>
            <a:r>
              <a:rPr lang="en-GB" dirty="0">
                <a:solidFill>
                  <a:schemeClr val="bg1"/>
                </a:solidFill>
              </a:rPr>
              <a:t>, S., Fenwick, A. and </a:t>
            </a:r>
            <a:r>
              <a:rPr lang="en-GB" dirty="0" err="1">
                <a:solidFill>
                  <a:schemeClr val="bg1"/>
                </a:solidFill>
              </a:rPr>
              <a:t>Lucassen</a:t>
            </a:r>
            <a:r>
              <a:rPr lang="en-GB" dirty="0">
                <a:solidFill>
                  <a:schemeClr val="bg1"/>
                </a:solidFill>
              </a:rPr>
              <a:t>, A. (2016). ‘Is this knowledge mine and nobody else's? I don't feel that.’ Patient views about consent, confidentiality and information-sharing in genetic medicine. </a:t>
            </a:r>
            <a:r>
              <a:rPr lang="en-GB" i="1" dirty="0">
                <a:solidFill>
                  <a:schemeClr val="bg1"/>
                </a:solidFill>
              </a:rPr>
              <a:t>Journal of medical ethics</a:t>
            </a:r>
            <a:r>
              <a:rPr lang="en-GB" dirty="0">
                <a:solidFill>
                  <a:schemeClr val="bg1"/>
                </a:solidFill>
              </a:rPr>
              <a:t>, pp. medethics-2015.</a:t>
            </a:r>
            <a:endParaRPr lang="en-US" dirty="0">
              <a:solidFill>
                <a:schemeClr val="bg1"/>
              </a:solidFill>
            </a:endParaRPr>
          </a:p>
          <a:p>
            <a:r>
              <a:rPr lang="en-GB" dirty="0" err="1">
                <a:solidFill>
                  <a:schemeClr val="bg1"/>
                </a:solidFill>
              </a:rPr>
              <a:t>Dheensa</a:t>
            </a:r>
            <a:r>
              <a:rPr lang="en-GB" dirty="0">
                <a:solidFill>
                  <a:schemeClr val="bg1"/>
                </a:solidFill>
              </a:rPr>
              <a:t>, S., Fenwick, A. and </a:t>
            </a:r>
            <a:r>
              <a:rPr lang="en-GB" dirty="0" err="1">
                <a:solidFill>
                  <a:schemeClr val="bg1"/>
                </a:solidFill>
              </a:rPr>
              <a:t>Lucassen</a:t>
            </a:r>
            <a:r>
              <a:rPr lang="en-GB" dirty="0">
                <a:solidFill>
                  <a:schemeClr val="bg1"/>
                </a:solidFill>
              </a:rPr>
              <a:t>, A. (2017). Approaching confidentiality at a familial level in genomic medicine: a focus group study with healthcare professionals. </a:t>
            </a:r>
            <a:r>
              <a:rPr lang="en-GB" i="1" dirty="0">
                <a:solidFill>
                  <a:schemeClr val="bg1"/>
                </a:solidFill>
              </a:rPr>
              <a:t>BMJ open</a:t>
            </a:r>
            <a:r>
              <a:rPr lang="en-GB" dirty="0">
                <a:solidFill>
                  <a:schemeClr val="bg1"/>
                </a:solidFill>
              </a:rPr>
              <a:t>, </a:t>
            </a:r>
            <a:r>
              <a:rPr lang="en-GB" i="1" dirty="0">
                <a:solidFill>
                  <a:schemeClr val="bg1"/>
                </a:solidFill>
              </a:rPr>
              <a:t>7</a:t>
            </a:r>
            <a:r>
              <a:rPr lang="en-GB" dirty="0">
                <a:solidFill>
                  <a:schemeClr val="bg1"/>
                </a:solidFill>
              </a:rPr>
              <a:t>(2), p.e012443.</a:t>
            </a:r>
          </a:p>
          <a:p>
            <a:r>
              <a:rPr lang="en-GB" dirty="0">
                <a:solidFill>
                  <a:schemeClr val="bg1"/>
                </a:solidFill>
              </a:rPr>
              <a:t>Ferguson, A (2016) Should a doctor tell? The evolution of medical confidentiality in Britain. London, Routledge.</a:t>
            </a:r>
          </a:p>
          <a:p>
            <a:r>
              <a:rPr lang="en-GB" dirty="0">
                <a:solidFill>
                  <a:schemeClr val="bg1"/>
                </a:solidFill>
              </a:rPr>
              <a:t>General Medical Council. </a:t>
            </a:r>
            <a:r>
              <a:rPr lang="en-GB" i="1" dirty="0">
                <a:solidFill>
                  <a:schemeClr val="bg1"/>
                </a:solidFill>
              </a:rPr>
              <a:t>www.gmc-uk.org/guidance/ethical_guidance/confidentiality.</a:t>
            </a:r>
            <a:endParaRPr lang="en-US" dirty="0">
              <a:solidFill>
                <a:schemeClr val="bg1"/>
              </a:solidFill>
            </a:endParaRPr>
          </a:p>
          <a:p>
            <a:r>
              <a:rPr lang="en-GB" dirty="0">
                <a:solidFill>
                  <a:schemeClr val="bg1"/>
                </a:solidFill>
              </a:rPr>
              <a:t>National Data Guardian (2016) Review of data security, consent and opt-outs. London. https://www.gov.uk/government/uploads/system/uploads/attachment_data/file/535024/data-security-review.PDF</a:t>
            </a:r>
            <a:endParaRPr lang="en-US" dirty="0">
              <a:solidFill>
                <a:schemeClr val="bg1"/>
              </a:solidFill>
            </a:endParaRPr>
          </a:p>
          <a:p>
            <a:endParaRPr lang="en-GB" sz="1400" dirty="0">
              <a:solidFill>
                <a:schemeClr val="bg1"/>
              </a:solidFill>
            </a:endParaRPr>
          </a:p>
          <a:p>
            <a:r>
              <a:rPr lang="en-GB" dirty="0">
                <a:solidFill>
                  <a:schemeClr val="bg1"/>
                </a:solidFill>
              </a:rPr>
              <a:t>Thompson, J.J (1976) A </a:t>
            </a:r>
            <a:r>
              <a:rPr lang="en-GB" dirty="0" err="1">
                <a:solidFill>
                  <a:schemeClr val="bg1"/>
                </a:solidFill>
              </a:rPr>
              <a:t>defense</a:t>
            </a:r>
            <a:r>
              <a:rPr lang="en-GB" dirty="0">
                <a:solidFill>
                  <a:schemeClr val="bg1"/>
                </a:solidFill>
              </a:rPr>
              <a:t> of abortion. In Editor? Biomedical ethics and law. New York Springer pp 39-54.</a:t>
            </a:r>
            <a:endParaRPr lang="en-GB" sz="1400" dirty="0">
              <a:solidFill>
                <a:schemeClr val="bg1"/>
              </a:solidFill>
            </a:endParaRPr>
          </a:p>
          <a:p>
            <a:endParaRPr lang="en-GB" sz="1400" dirty="0"/>
          </a:p>
          <a:p>
            <a:endParaRPr lang="en-US" sz="1400" dirty="0"/>
          </a:p>
          <a:p>
            <a:endParaRPr lang="en-GB" sz="1400" dirty="0"/>
          </a:p>
          <a:p>
            <a:endParaRPr lang="en-US" sz="1400" dirty="0"/>
          </a:p>
          <a:p>
            <a:endParaRPr lang="en-GB"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800" dirty="0">
                <a:solidFill>
                  <a:schemeClr val="bg1"/>
                </a:solidFill>
              </a:rPr>
              <a:t>The Hippocratic corpus: secrecy in medicine</a:t>
            </a:r>
            <a:endParaRPr lang="en-US" sz="4800"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GB" sz="4000" dirty="0">
                <a:solidFill>
                  <a:schemeClr val="bg1"/>
                </a:solidFill>
              </a:rPr>
              <a:t>Whatever, in connection with my professional service, or not in connection with it, I see or hear, in the life of men, </a:t>
            </a:r>
            <a:r>
              <a:rPr lang="en-GB" sz="4000" i="1" dirty="0">
                <a:solidFill>
                  <a:schemeClr val="bg1"/>
                </a:solidFill>
              </a:rPr>
              <a:t>which ought not to be spoken of abroad</a:t>
            </a:r>
            <a:r>
              <a:rPr lang="en-GB" sz="4000" dirty="0">
                <a:solidFill>
                  <a:schemeClr val="bg1"/>
                </a:solidFill>
              </a:rPr>
              <a:t>, I will not divulge, as reckoning that all such should </a:t>
            </a:r>
            <a:r>
              <a:rPr lang="en-GB" sz="4000" i="1" dirty="0">
                <a:solidFill>
                  <a:schemeClr val="bg1"/>
                </a:solidFill>
              </a:rPr>
              <a:t>be kept secret</a:t>
            </a:r>
            <a:r>
              <a:rPr lang="en-GB" sz="4000" dirty="0">
                <a:solidFill>
                  <a:schemeClr val="bg1"/>
                </a:solidFill>
              </a:rPr>
              <a:t>.</a:t>
            </a:r>
            <a:endParaRPr lang="en-US" sz="4000" dirty="0">
              <a:solidFill>
                <a:schemeClr val="bg1"/>
              </a:solidFill>
            </a:endParaRPr>
          </a:p>
        </p:txBody>
      </p:sp>
    </p:spTree>
    <p:extLst>
      <p:ext uri="{BB962C8B-B14F-4D97-AF65-F5344CB8AC3E}">
        <p14:creationId xmlns:p14="http://schemas.microsoft.com/office/powerpoint/2010/main" val="3036366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a:solidFill>
                  <a:schemeClr val="bg1"/>
                </a:solidFill>
              </a:rPr>
              <a:t>Why secrecy as a duty?</a:t>
            </a:r>
            <a:endParaRPr lang="en-US" sz="4800" dirty="0">
              <a:solidFill>
                <a:schemeClr val="bg1"/>
              </a:solidFill>
            </a:endParaRPr>
          </a:p>
        </p:txBody>
      </p:sp>
      <p:sp>
        <p:nvSpPr>
          <p:cNvPr id="3" name="Content Placeholder 2"/>
          <p:cNvSpPr>
            <a:spLocks noGrp="1"/>
          </p:cNvSpPr>
          <p:nvPr>
            <p:ph idx="1"/>
          </p:nvPr>
        </p:nvSpPr>
        <p:spPr/>
        <p:txBody>
          <a:bodyPr>
            <a:normAutofit lnSpcReduction="10000"/>
          </a:bodyPr>
          <a:lstStyle/>
          <a:p>
            <a:r>
              <a:rPr lang="en-GB" sz="4000" dirty="0">
                <a:solidFill>
                  <a:schemeClr val="bg1"/>
                </a:solidFill>
              </a:rPr>
              <a:t>In classical culture, value of wives/slaves might alter if heads of household know them to be ill</a:t>
            </a:r>
          </a:p>
          <a:p>
            <a:r>
              <a:rPr lang="en-GB" sz="4000" dirty="0">
                <a:solidFill>
                  <a:schemeClr val="bg1"/>
                </a:solidFill>
              </a:rPr>
              <a:t>Kinship structures and alliances with pregnancy</a:t>
            </a:r>
          </a:p>
          <a:p>
            <a:r>
              <a:rPr lang="en-GB" sz="4000" dirty="0">
                <a:solidFill>
                  <a:schemeClr val="bg1"/>
                </a:solidFill>
              </a:rPr>
              <a:t>A holy mystery?</a:t>
            </a:r>
          </a:p>
          <a:p>
            <a:r>
              <a:rPr lang="en-GB" sz="4000" dirty="0">
                <a:solidFill>
                  <a:schemeClr val="bg1"/>
                </a:solidFill>
              </a:rPr>
              <a:t>Secrecy promotes disclosure of shameful things</a:t>
            </a:r>
            <a:endParaRPr lang="en-US" sz="4000" dirty="0">
              <a:solidFill>
                <a:schemeClr val="bg1"/>
              </a:solidFill>
            </a:endParaRPr>
          </a:p>
        </p:txBody>
      </p:sp>
    </p:spTree>
    <p:extLst>
      <p:ext uri="{BB962C8B-B14F-4D97-AF65-F5344CB8AC3E}">
        <p14:creationId xmlns:p14="http://schemas.microsoft.com/office/powerpoint/2010/main" val="1369288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4000" dirty="0">
                <a:solidFill>
                  <a:schemeClr val="bg1"/>
                </a:solidFill>
                <a:latin typeface="+mn-lt"/>
              </a:rPr>
              <a:t>Traditional basis for duty of confidentiality</a:t>
            </a:r>
            <a:endParaRPr lang="en-US" sz="4000" dirty="0">
              <a:solidFill>
                <a:schemeClr val="bg1"/>
              </a:solidFill>
              <a:latin typeface="+mn-lt"/>
            </a:endParaRPr>
          </a:p>
        </p:txBody>
      </p:sp>
      <p:sp>
        <p:nvSpPr>
          <p:cNvPr id="2" name="Content Placeholder 1"/>
          <p:cNvSpPr>
            <a:spLocks noGrp="1"/>
          </p:cNvSpPr>
          <p:nvPr>
            <p:ph idx="1"/>
          </p:nvPr>
        </p:nvSpPr>
        <p:spPr/>
        <p:txBody>
          <a:bodyPr>
            <a:normAutofit fontScale="92500" lnSpcReduction="20000"/>
          </a:bodyPr>
          <a:lstStyle/>
          <a:p>
            <a:r>
              <a:rPr lang="en-GB" sz="3200" dirty="0">
                <a:solidFill>
                  <a:schemeClr val="bg1"/>
                </a:solidFill>
              </a:rPr>
              <a:t>People seeking care when suffering or worried are vulnerable</a:t>
            </a:r>
          </a:p>
          <a:p>
            <a:r>
              <a:rPr lang="en-GB" sz="3200" dirty="0">
                <a:solidFill>
                  <a:schemeClr val="bg1"/>
                </a:solidFill>
              </a:rPr>
              <a:t>Need assurance that doctor will not exploit vulnerability</a:t>
            </a:r>
          </a:p>
          <a:p>
            <a:r>
              <a:rPr lang="en-GB" sz="3200" dirty="0">
                <a:solidFill>
                  <a:schemeClr val="bg1"/>
                </a:solidFill>
              </a:rPr>
              <a:t>Therapeutic relationships need openness and honesty, which can only be based on trust</a:t>
            </a:r>
          </a:p>
          <a:p>
            <a:r>
              <a:rPr lang="en-GB" sz="3200" dirty="0">
                <a:solidFill>
                  <a:schemeClr val="bg1"/>
                </a:solidFill>
              </a:rPr>
              <a:t>Trust is supported by an agreement of privacy and containment of knowledge</a:t>
            </a:r>
          </a:p>
          <a:p>
            <a:r>
              <a:rPr lang="en-GB" sz="3200" dirty="0">
                <a:solidFill>
                  <a:schemeClr val="bg1"/>
                </a:solidFill>
              </a:rPr>
              <a:t>Protection against gossip: ruinous in small communities</a:t>
            </a:r>
          </a:p>
          <a:p>
            <a:pPr>
              <a:buNone/>
            </a:pPr>
            <a:r>
              <a:rPr lang="en-GB" dirty="0"/>
              <a:t> </a:t>
            </a:r>
          </a:p>
        </p:txBody>
      </p:sp>
    </p:spTree>
    <p:extLst>
      <p:ext uri="{BB962C8B-B14F-4D97-AF65-F5344CB8AC3E}">
        <p14:creationId xmlns:p14="http://schemas.microsoft.com/office/powerpoint/2010/main" val="88604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a:solidFill>
                  <a:schemeClr val="bg1"/>
                </a:solidFill>
              </a:rPr>
              <a:t>Information control as a human right</a:t>
            </a:r>
          </a:p>
        </p:txBody>
      </p:sp>
      <p:sp>
        <p:nvSpPr>
          <p:cNvPr id="5" name="Content Placeholder 4"/>
          <p:cNvSpPr>
            <a:spLocks noGrp="1"/>
          </p:cNvSpPr>
          <p:nvPr>
            <p:ph idx="1"/>
          </p:nvPr>
        </p:nvSpPr>
        <p:spPr/>
        <p:txBody>
          <a:bodyPr>
            <a:normAutofit/>
          </a:bodyPr>
          <a:lstStyle/>
          <a:p>
            <a:r>
              <a:rPr lang="en-GB" sz="2800" dirty="0">
                <a:solidFill>
                  <a:schemeClr val="bg1"/>
                </a:solidFill>
              </a:rPr>
              <a:t>Article 8 ECHR: the right to a private life includes control over personal information</a:t>
            </a:r>
          </a:p>
          <a:p>
            <a:r>
              <a:rPr lang="en-GB" sz="2800" dirty="0">
                <a:solidFill>
                  <a:schemeClr val="bg1"/>
                </a:solidFill>
              </a:rPr>
              <a:t>Campbell vs MGN Ltd </a:t>
            </a:r>
          </a:p>
          <a:p>
            <a:r>
              <a:rPr lang="en-GB" sz="2800" dirty="0">
                <a:solidFill>
                  <a:schemeClr val="bg1"/>
                </a:solidFill>
              </a:rPr>
              <a:t>Medical Records are part of private life; and each person has right to control that information</a:t>
            </a:r>
          </a:p>
          <a:p>
            <a:r>
              <a:rPr lang="en-GB" sz="2800" dirty="0">
                <a:solidFill>
                  <a:schemeClr val="bg1"/>
                </a:solidFill>
              </a:rPr>
              <a:t>Other cases? </a:t>
            </a:r>
          </a:p>
          <a:p>
            <a:r>
              <a:rPr lang="en-GB" sz="2800" dirty="0">
                <a:solidFill>
                  <a:schemeClr val="bg1"/>
                </a:solidFill>
              </a:rPr>
              <a:t>Rights to information control replaces a duty to keep secrets</a:t>
            </a:r>
          </a:p>
          <a:p>
            <a:r>
              <a:rPr lang="en-GB" sz="2800" dirty="0" err="1">
                <a:solidFill>
                  <a:schemeClr val="bg1"/>
                </a:solidFill>
              </a:rPr>
              <a:t>Caldicott</a:t>
            </a:r>
            <a:r>
              <a:rPr lang="en-GB" sz="2800" dirty="0">
                <a:solidFill>
                  <a:schemeClr val="bg1"/>
                </a:solidFill>
              </a:rPr>
              <a:t> principles and Guardians</a:t>
            </a:r>
          </a:p>
          <a:p>
            <a:endParaRPr lang="en-GB" sz="2800" dirty="0">
              <a:solidFill>
                <a:schemeClr val="bg1"/>
              </a:solidFill>
            </a:endParaRPr>
          </a:p>
        </p:txBody>
      </p:sp>
    </p:spTree>
    <p:extLst>
      <p:ext uri="{BB962C8B-B14F-4D97-AF65-F5344CB8AC3E}">
        <p14:creationId xmlns:p14="http://schemas.microsoft.com/office/powerpoint/2010/main" val="1880086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3600" b="1" dirty="0">
                <a:solidFill>
                  <a:schemeClr val="bg1"/>
                </a:solidFill>
              </a:rPr>
              <a:t>Confidentiality and information management</a:t>
            </a:r>
          </a:p>
        </p:txBody>
      </p:sp>
      <p:sp>
        <p:nvSpPr>
          <p:cNvPr id="5" name="Content Placeholder 4"/>
          <p:cNvSpPr>
            <a:spLocks noGrp="1"/>
          </p:cNvSpPr>
          <p:nvPr>
            <p:ph idx="1"/>
          </p:nvPr>
        </p:nvSpPr>
        <p:spPr/>
        <p:txBody>
          <a:bodyPr>
            <a:normAutofit/>
          </a:bodyPr>
          <a:lstStyle/>
          <a:p>
            <a:r>
              <a:rPr lang="en-GB" sz="3200" dirty="0">
                <a:solidFill>
                  <a:schemeClr val="bg1"/>
                </a:solidFill>
              </a:rPr>
              <a:t>Personal information treated as data to be collected and stored</a:t>
            </a:r>
          </a:p>
          <a:p>
            <a:r>
              <a:rPr lang="en-GB" sz="3200" dirty="0">
                <a:solidFill>
                  <a:schemeClr val="bg1"/>
                </a:solidFill>
              </a:rPr>
              <a:t>Information as a commodity in market economies: financial implications</a:t>
            </a:r>
          </a:p>
          <a:p>
            <a:r>
              <a:rPr lang="en-GB" sz="3200" dirty="0">
                <a:solidFill>
                  <a:schemeClr val="bg1"/>
                </a:solidFill>
              </a:rPr>
              <a:t>Individuals own their information: no disclosure without consent</a:t>
            </a:r>
          </a:p>
          <a:p>
            <a:r>
              <a:rPr lang="en-GB" sz="3200" dirty="0">
                <a:solidFill>
                  <a:schemeClr val="bg1"/>
                </a:solidFill>
              </a:rPr>
              <a:t>Data Protection Act and Information governance</a:t>
            </a:r>
          </a:p>
        </p:txBody>
      </p:sp>
    </p:spTree>
    <p:extLst>
      <p:ext uri="{BB962C8B-B14F-4D97-AF65-F5344CB8AC3E}">
        <p14:creationId xmlns:p14="http://schemas.microsoft.com/office/powerpoint/2010/main" val="3020377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365127"/>
            <a:ext cx="8263830" cy="831626"/>
          </a:xfrm>
        </p:spPr>
        <p:txBody>
          <a:bodyPr>
            <a:normAutofit/>
          </a:bodyPr>
          <a:lstStyle/>
          <a:p>
            <a:r>
              <a:rPr lang="en-US" dirty="0">
                <a:solidFill>
                  <a:schemeClr val="bg1"/>
                </a:solidFill>
                <a:latin typeface="+mn-lt"/>
              </a:rPr>
              <a:t>But… what about…?</a:t>
            </a:r>
          </a:p>
        </p:txBody>
      </p:sp>
      <p:sp>
        <p:nvSpPr>
          <p:cNvPr id="2" name="Content Placeholder 1"/>
          <p:cNvSpPr>
            <a:spLocks noGrp="1"/>
          </p:cNvSpPr>
          <p:nvPr>
            <p:ph idx="1"/>
          </p:nvPr>
        </p:nvSpPr>
        <p:spPr>
          <a:xfrm>
            <a:off x="395536" y="1556792"/>
            <a:ext cx="8119814" cy="5040560"/>
          </a:xfrm>
        </p:spPr>
        <p:txBody>
          <a:bodyPr>
            <a:noAutofit/>
          </a:bodyPr>
          <a:lstStyle/>
          <a:p>
            <a:r>
              <a:rPr lang="en-GB" sz="2800" dirty="0">
                <a:solidFill>
                  <a:schemeClr val="bg1"/>
                </a:solidFill>
              </a:rPr>
              <a:t>Secrecy can be harmful to communities: secrecy can support exploitation of the vulnerable</a:t>
            </a:r>
          </a:p>
          <a:p>
            <a:r>
              <a:rPr lang="en-GB" sz="2800" dirty="0">
                <a:solidFill>
                  <a:schemeClr val="bg1"/>
                </a:solidFill>
              </a:rPr>
              <a:t>Secrecy is harmful in relation to occupational and communicable diseases</a:t>
            </a:r>
          </a:p>
          <a:p>
            <a:r>
              <a:rPr lang="en-GB" sz="2800" dirty="0">
                <a:solidFill>
                  <a:schemeClr val="bg1"/>
                </a:solidFill>
              </a:rPr>
              <a:t>What about the scope of the duty? How far does it extend? And for how long?</a:t>
            </a:r>
          </a:p>
          <a:p>
            <a:r>
              <a:rPr lang="en-US" sz="2800" dirty="0">
                <a:solidFill>
                  <a:schemeClr val="bg1"/>
                </a:solidFill>
              </a:rPr>
              <a:t>Can there be protection of privacy without secrecy?</a:t>
            </a:r>
          </a:p>
          <a:p>
            <a:r>
              <a:rPr lang="en-US" sz="2800" dirty="0">
                <a:solidFill>
                  <a:schemeClr val="bg1"/>
                </a:solidFill>
              </a:rPr>
              <a:t>Could there be a duty to disclose to prevent harm to others?</a:t>
            </a:r>
          </a:p>
        </p:txBody>
      </p:sp>
    </p:spTree>
    <p:extLst>
      <p:ext uri="{BB962C8B-B14F-4D97-AF65-F5344CB8AC3E}">
        <p14:creationId xmlns:p14="http://schemas.microsoft.com/office/powerpoint/2010/main" val="2730991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991</TotalTime>
  <Words>2492</Words>
  <Application>Microsoft Office PowerPoint</Application>
  <PresentationFormat>On-screen Show (4:3)</PresentationFormat>
  <Paragraphs>172</Paragraphs>
  <Slides>35</Slides>
  <Notes>2</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The right stuff 2: bodies of knowledge and information. </vt:lpstr>
      <vt:lpstr>In this talk: </vt:lpstr>
      <vt:lpstr>PowerPoint Presentation</vt:lpstr>
      <vt:lpstr>The Hippocratic corpus: secrecy in medicine</vt:lpstr>
      <vt:lpstr>Why secrecy as a duty?</vt:lpstr>
      <vt:lpstr>Traditional basis for duty of confidentiality</vt:lpstr>
      <vt:lpstr>Information control as a human right</vt:lpstr>
      <vt:lpstr>Confidentiality and information management</vt:lpstr>
      <vt:lpstr>But… what about…?</vt:lpstr>
      <vt:lpstr>PowerPoint Presentation</vt:lpstr>
      <vt:lpstr>Confidentiality: individuals vs communities</vt:lpstr>
      <vt:lpstr>Duties to disclose: risk of harm to others</vt:lpstr>
      <vt:lpstr>Risk/harm reduction as clinical outcomes and ethical goal</vt:lpstr>
      <vt:lpstr>The Minimally Helpful Samaritan?</vt:lpstr>
      <vt:lpstr>Tarasoff vs Regents of University of Berkeley CA</vt:lpstr>
      <vt:lpstr>Tarasoff vs Regents of University of Berkeley CA (2)</vt:lpstr>
      <vt:lpstr>A duty to disclose information that would reduce risk of harm</vt:lpstr>
      <vt:lpstr>From the Tarasoff Judgement</vt:lpstr>
      <vt:lpstr>Dr Egdell and Mr W (1990)</vt:lpstr>
      <vt:lpstr>Palmer vs Tees Health Authority [1999] EWCA Civ 1533 </vt:lpstr>
      <vt:lpstr>Risk of what and to who and when </vt:lpstr>
      <vt:lpstr>Example: justice, fairness and confidences </vt:lpstr>
      <vt:lpstr>Risk management involves moral reasoning</vt:lpstr>
      <vt:lpstr>Different approaches to confidentiality for different people?</vt:lpstr>
      <vt:lpstr>Is this a version of the trolley problem in mental health?</vt:lpstr>
      <vt:lpstr>Bartels &amp; Pizarro 2011</vt:lpstr>
      <vt:lpstr>Harm caused by the breach</vt:lpstr>
      <vt:lpstr>Example</vt:lpstr>
      <vt:lpstr>Information and relational ethics</vt:lpstr>
      <vt:lpstr>How to think about these challenges?</vt:lpstr>
      <vt:lpstr>Risky business: when information is risky</vt:lpstr>
      <vt:lpstr>Dheensa et al (2016; 2017)</vt:lpstr>
      <vt:lpstr>ABC vs St George’s NHS Trust [2015] EWHC 1394 QB </vt:lpstr>
      <vt:lpstr>BUT…</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Virtue and values: 21st century ethics inpsychiatry</dc:title>
  <dc:creator>Your User Name</dc:creator>
  <cp:lastModifiedBy>editor</cp:lastModifiedBy>
  <cp:revision>85</cp:revision>
  <dcterms:created xsi:type="dcterms:W3CDTF">2012-11-30T08:25:42Z</dcterms:created>
  <dcterms:modified xsi:type="dcterms:W3CDTF">2017-05-18T08:41:32Z</dcterms:modified>
</cp:coreProperties>
</file>