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drawings/drawing3.xml" ContentType="application/vnd.openxmlformats-officedocument.drawingml.chartshapes+xml"/>
  <Override PartName="/ppt/charts/chart5.xml" ContentType="application/vnd.openxmlformats-officedocument.drawingml.chart+xml"/>
  <Override PartName="/ppt/drawings/drawing4.xml" ContentType="application/vnd.openxmlformats-officedocument.drawingml.chartshapes+xml"/>
  <Override PartName="/ppt/charts/chart6.xml" ContentType="application/vnd.openxmlformats-officedocument.drawingml.chart+xml"/>
  <Override PartName="/ppt/drawings/drawing5.xml" ContentType="application/vnd.openxmlformats-officedocument.drawingml.chartshapes+xml"/>
  <Override PartName="/ppt/charts/chart7.xml" ContentType="application/vnd.openxmlformats-officedocument.drawingml.chart+xml"/>
  <Override PartName="/ppt/drawings/drawing6.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drawings/drawing7.xml" ContentType="application/vnd.openxmlformats-officedocument.drawingml.chartshapes+xml"/>
  <Override PartName="/ppt/charts/chart11.xml" ContentType="application/vnd.openxmlformats-officedocument.drawingml.chart+xml"/>
  <Override PartName="/ppt/drawings/drawing8.xml" ContentType="application/vnd.openxmlformats-officedocument.drawingml.chartshapes+xml"/>
  <Override PartName="/ppt/charts/chart12.xml" ContentType="application/vnd.openxmlformats-officedocument.drawingml.chart+xml"/>
  <Override PartName="/ppt/drawings/drawing9.xml" ContentType="application/vnd.openxmlformats-officedocument.drawingml.chartshapes+xml"/>
  <Override PartName="/ppt/charts/chart13.xml" ContentType="application/vnd.openxmlformats-officedocument.drawingml.chart+xml"/>
  <Override PartName="/ppt/charts/chart14.xml" ContentType="application/vnd.openxmlformats-officedocument.drawingml.chart+xml"/>
  <Override PartName="/ppt/drawings/drawing10.xml" ContentType="application/vnd.openxmlformats-officedocument.drawingml.chartshapes+xml"/>
  <Override PartName="/ppt/charts/chart15.xml" ContentType="application/vnd.openxmlformats-officedocument.drawingml.chart+xml"/>
  <Override PartName="/ppt/drawings/drawing11.xml" ContentType="application/vnd.openxmlformats-officedocument.drawingml.chartshapes+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94" r:id="rId2"/>
    <p:sldId id="297" r:id="rId3"/>
    <p:sldId id="295" r:id="rId4"/>
    <p:sldId id="256" r:id="rId5"/>
    <p:sldId id="257" r:id="rId6"/>
    <p:sldId id="258" r:id="rId7"/>
    <p:sldId id="259" r:id="rId8"/>
    <p:sldId id="287" r:id="rId9"/>
    <p:sldId id="261" r:id="rId10"/>
    <p:sldId id="265" r:id="rId11"/>
    <p:sldId id="266" r:id="rId12"/>
    <p:sldId id="267" r:id="rId13"/>
    <p:sldId id="268" r:id="rId14"/>
    <p:sldId id="299" r:id="rId15"/>
    <p:sldId id="271" r:id="rId16"/>
    <p:sldId id="273" r:id="rId17"/>
    <p:sldId id="272" r:id="rId18"/>
    <p:sldId id="274" r:id="rId19"/>
    <p:sldId id="278" r:id="rId20"/>
    <p:sldId id="275" r:id="rId21"/>
    <p:sldId id="280" r:id="rId22"/>
    <p:sldId id="292" r:id="rId23"/>
    <p:sldId id="293" r:id="rId24"/>
    <p:sldId id="298" r:id="rId25"/>
    <p:sldId id="300" r:id="rId26"/>
  </p:sldIdLst>
  <p:sldSz cx="9144000" cy="6858000" type="screen4x3"/>
  <p:notesSz cx="6789738"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p.labonne\Documents\NIESR\Article%20Review\Copy%20of%20commentaryseries.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p.labonne\Documents\Copy%20of%20commmissing%20charts.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p.labonne\Documents\Copy%20of%20commmissing%20chart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p.labonne\Documents\NIESR\Article%20Review\Copy%20of%20commentaryseries.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C:\Users\p.labonne\Documents\NIESR\Article%20Review\Copy%20of%20commentaryseries.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C:\Users\p.labonne\Documents\NIESR\Article%20Review\Copy%20of%20commentaryserie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p.labonne\Documents\NIESR\Article%20Review\Copy%20of%20commentaryserie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p.labonne\Downloads\prdy.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p.labonne\Documents\NIESR\Article%20Review\Copy%20of%20Basic%20Data_16.5.17.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p.labonne\AppData\Local\Microsoft\Windows\Temporary%20Internet%20Files\Content.Outlook\164PJIBR\commentaryseri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p.labonne\AppData\Local\Microsoft\Windows\Temporary%20Internet%20Files\Content.Outlook\164PJIBR\commentaryseries.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p.labonne\AppData\Local\Microsoft\Windows\Temporary%20Internet%20Files\Content.Outlook\164PJIBR\commentaryseries.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p.labonne\Documents\NIESR\Article%20Review\Copy%20of%20commentaryseries.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p.labonne\Documents\NIESR\Article%20Review\Copy%20of%20commentaryseries.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p.labonne\AppData\Local\Microsoft\Windows\Temporary%20Internet%20Files\Content.Outlook\164PJIBR\commmissing%20chart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p.labonne\AppData\Local\Microsoft\Windows\Temporary%20Internet%20Files\Content.Outlook\164PJIBR\commmissing%20chart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p.labonne\Documents\NIESR\Article%20Review\commentaryseri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76364876780148E-2"/>
          <c:y val="0.12707839506172838"/>
          <c:w val="0.59833619349662492"/>
          <c:h val="0.67453574185579745"/>
        </c:manualLayout>
      </c:layout>
      <c:lineChart>
        <c:grouping val="standard"/>
        <c:varyColors val="0"/>
        <c:ser>
          <c:idx val="0"/>
          <c:order val="0"/>
          <c:tx>
            <c:strRef>
              <c:f>'Post war recoveries'!$L$1111</c:f>
              <c:strCache>
                <c:ptCount val="1"/>
                <c:pt idx="0">
                  <c:v>2008</c:v>
                </c:pt>
              </c:strCache>
            </c:strRef>
          </c:tx>
          <c:spPr>
            <a:ln w="19050">
              <a:solidFill>
                <a:schemeClr val="accent2"/>
              </a:solidFill>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recoveries'!$L$1112:$L$1134</c:f>
              <c:numCache>
                <c:formatCode>General</c:formatCode>
                <c:ptCount val="23"/>
                <c:pt idx="0">
                  <c:v>100</c:v>
                </c:pt>
                <c:pt idx="1">
                  <c:v>99.349104240160486</c:v>
                </c:pt>
                <c:pt idx="2">
                  <c:v>97.673099536556691</c:v>
                </c:pt>
                <c:pt idx="3">
                  <c:v>95.464019736690418</c:v>
                </c:pt>
                <c:pt idx="4">
                  <c:v>93.908602522422811</c:v>
                </c:pt>
                <c:pt idx="5">
                  <c:v>93.692328975582768</c:v>
                </c:pt>
                <c:pt idx="6">
                  <c:v>93.758732793802309</c:v>
                </c:pt>
                <c:pt idx="7">
                  <c:v>94.140785317377976</c:v>
                </c:pt>
                <c:pt idx="8">
                  <c:v>94.658181734338612</c:v>
                </c:pt>
                <c:pt idx="9">
                  <c:v>95.616656291070072</c:v>
                </c:pt>
                <c:pt idx="10">
                  <c:v>96.152728781904955</c:v>
                </c:pt>
                <c:pt idx="11">
                  <c:v>96.264093518710652</c:v>
                </c:pt>
                <c:pt idx="12">
                  <c:v>96.799243734292489</c:v>
                </c:pt>
                <c:pt idx="13">
                  <c:v>96.864033570819203</c:v>
                </c:pt>
                <c:pt idx="14">
                  <c:v>97.281132554010739</c:v>
                </c:pt>
                <c:pt idx="15">
                  <c:v>97.522538101496394</c:v>
                </c:pt>
                <c:pt idx="16">
                  <c:v>97.953471213483667</c:v>
                </c:pt>
                <c:pt idx="17">
                  <c:v>97.869083027829646</c:v>
                </c:pt>
                <c:pt idx="18">
                  <c:v>98.987572340965158</c:v>
                </c:pt>
                <c:pt idx="19">
                  <c:v>98.757464665329366</c:v>
                </c:pt>
                <c:pt idx="20">
                  <c:v>99.380922736390673</c:v>
                </c:pt>
                <c:pt idx="21">
                  <c:v>99.89878029097784</c:v>
                </c:pt>
                <c:pt idx="22">
                  <c:v>100.65712111779762</c:v>
                </c:pt>
              </c:numCache>
            </c:numRef>
          </c:val>
          <c:smooth val="0"/>
        </c:ser>
        <c:ser>
          <c:idx val="1"/>
          <c:order val="1"/>
          <c:tx>
            <c:strRef>
              <c:f>'Post war recoveries'!$M$1111</c:f>
              <c:strCache>
                <c:ptCount val="1"/>
                <c:pt idx="0">
                  <c:v>1990</c:v>
                </c:pt>
              </c:strCache>
            </c:strRef>
          </c:tx>
          <c:spPr>
            <a:ln w="19050">
              <a:solidFill>
                <a:schemeClr val="tx1"/>
              </a:solidFill>
              <a:prstDash val="dash"/>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recoveries'!$M$1112:$M$1134</c:f>
              <c:numCache>
                <c:formatCode>General</c:formatCode>
                <c:ptCount val="23"/>
                <c:pt idx="0">
                  <c:v>100</c:v>
                </c:pt>
                <c:pt idx="1">
                  <c:v>98.952027321764845</c:v>
                </c:pt>
                <c:pt idx="2">
                  <c:v>98.612278480563745</c:v>
                </c:pt>
                <c:pt idx="3">
                  <c:v>98.326080865898518</c:v>
                </c:pt>
                <c:pt idx="4">
                  <c:v>98.19769977976614</c:v>
                </c:pt>
                <c:pt idx="5">
                  <c:v>97.966826611058508</c:v>
                </c:pt>
                <c:pt idx="6">
                  <c:v>98.121096700747941</c:v>
                </c:pt>
                <c:pt idx="7">
                  <c:v>98.11613168636714</c:v>
                </c:pt>
                <c:pt idx="8">
                  <c:v>97.992715614615591</c:v>
                </c:pt>
                <c:pt idx="9">
                  <c:v>98.614406343869803</c:v>
                </c:pt>
                <c:pt idx="10">
                  <c:v>99.301351547843225</c:v>
                </c:pt>
                <c:pt idx="11">
                  <c:v>100.0212786330606</c:v>
                </c:pt>
              </c:numCache>
            </c:numRef>
          </c:val>
          <c:smooth val="0"/>
        </c:ser>
        <c:ser>
          <c:idx val="2"/>
          <c:order val="2"/>
          <c:tx>
            <c:strRef>
              <c:f>'Post war recoveries'!$N$1111</c:f>
              <c:strCache>
                <c:ptCount val="1"/>
                <c:pt idx="0">
                  <c:v>1979</c:v>
                </c:pt>
              </c:strCache>
            </c:strRef>
          </c:tx>
          <c:spPr>
            <a:ln w="19050">
              <a:solidFill>
                <a:schemeClr val="accent1"/>
              </a:solidFill>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recoveries'!$N$1112:$N$1134</c:f>
              <c:numCache>
                <c:formatCode>General</c:formatCode>
                <c:ptCount val="23"/>
                <c:pt idx="0">
                  <c:v>100</c:v>
                </c:pt>
                <c:pt idx="1">
                  <c:v>99.017156851376868</c:v>
                </c:pt>
                <c:pt idx="2">
                  <c:v>97.058891738829956</c:v>
                </c:pt>
                <c:pt idx="3">
                  <c:v>96.924382766153826</c:v>
                </c:pt>
                <c:pt idx="4">
                  <c:v>95.898403981465592</c:v>
                </c:pt>
                <c:pt idx="5">
                  <c:v>95.742095278735064</c:v>
                </c:pt>
                <c:pt idx="6">
                  <c:v>95.974471124634164</c:v>
                </c:pt>
                <c:pt idx="7">
                  <c:v>97.021785815333089</c:v>
                </c:pt>
                <c:pt idx="8">
                  <c:v>97.131248289648838</c:v>
                </c:pt>
                <c:pt idx="9">
                  <c:v>97.287556992379379</c:v>
                </c:pt>
                <c:pt idx="10">
                  <c:v>98.381717911493098</c:v>
                </c:pt>
                <c:pt idx="11">
                  <c:v>98.641459375971124</c:v>
                </c:pt>
                <c:pt idx="12">
                  <c:v>99.336731617493584</c:v>
                </c:pt>
                <c:pt idx="13">
                  <c:v>101.13126684261059</c:v>
                </c:pt>
              </c:numCache>
            </c:numRef>
          </c:val>
          <c:smooth val="0"/>
        </c:ser>
        <c:ser>
          <c:idx val="3"/>
          <c:order val="3"/>
          <c:tx>
            <c:strRef>
              <c:f>'Post war recoveries'!$O$1111</c:f>
              <c:strCache>
                <c:ptCount val="1"/>
                <c:pt idx="0">
                  <c:v>1975</c:v>
                </c:pt>
              </c:strCache>
            </c:strRef>
          </c:tx>
          <c:spPr>
            <a:ln w="19050">
              <a:solidFill>
                <a:srgbClr val="AA273E"/>
              </a:solidFill>
              <a:prstDash val="dash"/>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recoveries'!$O$1112:$O$1134</c:f>
              <c:numCache>
                <c:formatCode>General</c:formatCode>
                <c:ptCount val="23"/>
                <c:pt idx="0">
                  <c:v>100</c:v>
                </c:pt>
                <c:pt idx="1">
                  <c:v>98.350872757534574</c:v>
                </c:pt>
                <c:pt idx="2">
                  <c:v>98.025893035847844</c:v>
                </c:pt>
                <c:pt idx="3">
                  <c:v>99.135669816389097</c:v>
                </c:pt>
                <c:pt idx="4">
                  <c:v>100.73001927756533</c:v>
                </c:pt>
                <c:pt idx="5">
                  <c:v>100.55936542047215</c:v>
                </c:pt>
              </c:numCache>
            </c:numRef>
          </c:val>
          <c:smooth val="0"/>
        </c:ser>
        <c:ser>
          <c:idx val="4"/>
          <c:order val="4"/>
          <c:tx>
            <c:strRef>
              <c:f>'Post war recoveries'!$P$1111</c:f>
              <c:strCache>
                <c:ptCount val="1"/>
                <c:pt idx="0">
                  <c:v>1961</c:v>
                </c:pt>
              </c:strCache>
            </c:strRef>
          </c:tx>
          <c:spPr>
            <a:ln w="19050">
              <a:solidFill>
                <a:sysClr val="windowText" lastClr="000000"/>
              </a:solidFill>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recoveries'!$P$1112:$P$1134</c:f>
              <c:numCache>
                <c:formatCode>General</c:formatCode>
                <c:ptCount val="23"/>
                <c:pt idx="0">
                  <c:v>100</c:v>
                </c:pt>
                <c:pt idx="1">
                  <c:v>99.476043861070593</c:v>
                </c:pt>
                <c:pt idx="2">
                  <c:v>99.307822302474719</c:v>
                </c:pt>
                <c:pt idx="3">
                  <c:v>99.75461258883719</c:v>
                </c:pt>
                <c:pt idx="4">
                  <c:v>100.71764242887238</c:v>
                </c:pt>
                <c:pt idx="5">
                  <c:v>101.3164494447917</c:v>
                </c:pt>
              </c:numCache>
            </c:numRef>
          </c:val>
          <c:smooth val="0"/>
        </c:ser>
        <c:ser>
          <c:idx val="5"/>
          <c:order val="5"/>
          <c:tx>
            <c:strRef>
              <c:f>'Post war recoveries'!$Q$1111</c:f>
              <c:strCache>
                <c:ptCount val="1"/>
                <c:pt idx="0">
                  <c:v>1957</c:v>
                </c:pt>
              </c:strCache>
            </c:strRef>
          </c:tx>
          <c:spPr>
            <a:ln w="19050">
              <a:solidFill>
                <a:schemeClr val="accent3"/>
              </a:solidFill>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recoveries'!$Q$1112:$Q$1132</c:f>
              <c:numCache>
                <c:formatCode>General</c:formatCode>
                <c:ptCount val="21"/>
                <c:pt idx="0">
                  <c:v>100</c:v>
                </c:pt>
                <c:pt idx="1">
                  <c:v>99.971558842089365</c:v>
                </c:pt>
                <c:pt idx="2">
                  <c:v>99.348519726609368</c:v>
                </c:pt>
                <c:pt idx="3">
                  <c:v>99.516500315519096</c:v>
                </c:pt>
                <c:pt idx="4">
                  <c:v>101.57048518837823</c:v>
                </c:pt>
              </c:numCache>
            </c:numRef>
          </c:val>
          <c:smooth val="0"/>
        </c:ser>
        <c:ser>
          <c:idx val="6"/>
          <c:order val="6"/>
          <c:tx>
            <c:strRef>
              <c:f>'Post war recoveries'!$R$1111</c:f>
              <c:strCache>
                <c:ptCount val="1"/>
                <c:pt idx="0">
                  <c:v>1956</c:v>
                </c:pt>
              </c:strCache>
            </c:strRef>
          </c:tx>
          <c:spPr>
            <a:ln w="19050">
              <a:solidFill>
                <a:prstClr val="black">
                  <a:alpha val="30000"/>
                </a:prstClr>
              </a:solidFill>
              <a:prstDash val="sysDash"/>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recoveries'!$R$1112:$R$1134</c:f>
              <c:numCache>
                <c:formatCode>General</c:formatCode>
                <c:ptCount val="23"/>
                <c:pt idx="0">
                  <c:v>100</c:v>
                </c:pt>
                <c:pt idx="1">
                  <c:v>99.744103955499497</c:v>
                </c:pt>
                <c:pt idx="2">
                  <c:v>99.689657988584486</c:v>
                </c:pt>
                <c:pt idx="3">
                  <c:v>100.12250342555875</c:v>
                </c:pt>
              </c:numCache>
            </c:numRef>
          </c:val>
          <c:smooth val="0"/>
        </c:ser>
        <c:ser>
          <c:idx val="7"/>
          <c:order val="7"/>
          <c:tx>
            <c:strRef>
              <c:f>'Post war recoveries'!$S$1111</c:f>
              <c:strCache>
                <c:ptCount val="1"/>
                <c:pt idx="0">
                  <c:v>Pre-crisis Peak</c:v>
                </c:pt>
              </c:strCache>
            </c:strRef>
          </c:tx>
          <c:spPr>
            <a:ln w="6350">
              <a:solidFill>
                <a:sysClr val="windowText" lastClr="000000"/>
              </a:solidFill>
              <a:prstDash val="lgDashDot"/>
            </a:ln>
          </c:spPr>
          <c:marker>
            <c:symbol val="none"/>
          </c:marker>
          <c:cat>
            <c:strRef>
              <c:f>'Post war recoveries'!$K$1112:$K$1134</c:f>
              <c:strCache>
                <c:ptCount val="23"/>
                <c:pt idx="0">
                  <c:v>t=0</c:v>
                </c:pt>
                <c:pt idx="1">
                  <c:v>t+1</c:v>
                </c:pt>
                <c:pt idx="2">
                  <c:v>t+2</c:v>
                </c:pt>
                <c:pt idx="3">
                  <c:v>t+3</c:v>
                </c:pt>
                <c:pt idx="4">
                  <c:v>t+4</c:v>
                </c:pt>
                <c:pt idx="5">
                  <c:v>t+5</c:v>
                </c:pt>
                <c:pt idx="6">
                  <c:v>t+6</c:v>
                </c:pt>
                <c:pt idx="7">
                  <c:v>t+8</c:v>
                </c:pt>
                <c:pt idx="8">
                  <c:v>t+9</c:v>
                </c:pt>
                <c:pt idx="9">
                  <c:v>t+11</c:v>
                </c:pt>
                <c:pt idx="10">
                  <c:v>t+12</c:v>
                </c:pt>
                <c:pt idx="11">
                  <c:v>t+13</c:v>
                </c:pt>
                <c:pt idx="12">
                  <c:v>t+14</c:v>
                </c:pt>
                <c:pt idx="13">
                  <c:v>t+15</c:v>
                </c:pt>
                <c:pt idx="14">
                  <c:v>t+16</c:v>
                </c:pt>
                <c:pt idx="15">
                  <c:v>t+17</c:v>
                </c:pt>
                <c:pt idx="16">
                  <c:v>t+18</c:v>
                </c:pt>
                <c:pt idx="17">
                  <c:v>t+19</c:v>
                </c:pt>
                <c:pt idx="18">
                  <c:v>t+20</c:v>
                </c:pt>
                <c:pt idx="19">
                  <c:v>t+21</c:v>
                </c:pt>
                <c:pt idx="20">
                  <c:v>t+22</c:v>
                </c:pt>
                <c:pt idx="21">
                  <c:v>t+23</c:v>
                </c:pt>
                <c:pt idx="22">
                  <c:v>t+24</c:v>
                </c:pt>
              </c:strCache>
            </c:strRef>
          </c:cat>
          <c:val>
            <c:numRef>
              <c:f>'Post war recoveries'!$S$1112:$S$1134</c:f>
              <c:numCache>
                <c:formatCode>General</c:formatCode>
                <c:ptCount val="23"/>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pt idx="21">
                  <c:v>100</c:v>
                </c:pt>
                <c:pt idx="22">
                  <c:v>100</c:v>
                </c:pt>
              </c:numCache>
            </c:numRef>
          </c:val>
          <c:smooth val="0"/>
        </c:ser>
        <c:dLbls>
          <c:showLegendKey val="0"/>
          <c:showVal val="0"/>
          <c:showCatName val="0"/>
          <c:showSerName val="0"/>
          <c:showPercent val="0"/>
          <c:showBubbleSize val="0"/>
        </c:dLbls>
        <c:smooth val="0"/>
        <c:axId val="392014704"/>
        <c:axId val="392015488"/>
      </c:lineChart>
      <c:catAx>
        <c:axId val="392014704"/>
        <c:scaling>
          <c:orientation val="minMax"/>
        </c:scaling>
        <c:delete val="0"/>
        <c:axPos val="b"/>
        <c:title>
          <c:tx>
            <c:rich>
              <a:bodyPr/>
              <a:lstStyle/>
              <a:p>
                <a:pPr>
                  <a:defRPr sz="1200" b="0"/>
                </a:pPr>
                <a:r>
                  <a:rPr lang="en-US" sz="1200" b="0"/>
                  <a:t>Quarters from the beginning of the recession</a:t>
                </a:r>
              </a:p>
            </c:rich>
          </c:tx>
          <c:layout/>
          <c:overlay val="0"/>
        </c:title>
        <c:numFmt formatCode="General" sourceLinked="0"/>
        <c:majorTickMark val="out"/>
        <c:minorTickMark val="none"/>
        <c:tickLblPos val="nextTo"/>
        <c:spPr>
          <a:ln w="6350">
            <a:solidFill>
              <a:sysClr val="windowText" lastClr="000000"/>
            </a:solidFill>
          </a:ln>
        </c:spPr>
        <c:txPr>
          <a:bodyPr rot="0" vert="horz"/>
          <a:lstStyle/>
          <a:p>
            <a:pPr>
              <a:defRPr sz="1200"/>
            </a:pPr>
            <a:endParaRPr lang="en-US"/>
          </a:p>
        </c:txPr>
        <c:crossAx val="392015488"/>
        <c:crosses val="autoZero"/>
        <c:auto val="1"/>
        <c:lblAlgn val="ctr"/>
        <c:lblOffset val="100"/>
        <c:tickLblSkip val="2"/>
        <c:noMultiLvlLbl val="0"/>
      </c:catAx>
      <c:valAx>
        <c:axId val="392015488"/>
        <c:scaling>
          <c:orientation val="minMax"/>
          <c:max val="102"/>
          <c:min val="92"/>
        </c:scaling>
        <c:delete val="0"/>
        <c:axPos val="l"/>
        <c:majorGridlines>
          <c:spPr>
            <a:ln w="6350">
              <a:solidFill>
                <a:schemeClr val="bg1"/>
              </a:solidFill>
            </a:ln>
          </c:spPr>
        </c:majorGridlines>
        <c:numFmt formatCode="General" sourceLinked="1"/>
        <c:majorTickMark val="in"/>
        <c:minorTickMark val="none"/>
        <c:tickLblPos val="nextTo"/>
        <c:spPr>
          <a:ln w="6350">
            <a:solidFill>
              <a:schemeClr val="tx1"/>
            </a:solidFill>
          </a:ln>
        </c:spPr>
        <c:txPr>
          <a:bodyPr/>
          <a:lstStyle/>
          <a:p>
            <a:pPr>
              <a:defRPr sz="1200"/>
            </a:pPr>
            <a:endParaRPr lang="en-US"/>
          </a:p>
        </c:txPr>
        <c:crossAx val="392014704"/>
        <c:crosses val="autoZero"/>
        <c:crossBetween val="between"/>
      </c:valAx>
    </c:plotArea>
    <c:legend>
      <c:legendPos val="r"/>
      <c:layout/>
      <c:overlay val="1"/>
      <c:txPr>
        <a:bodyPr/>
        <a:lstStyle/>
        <a:p>
          <a:pPr>
            <a:defRPr sz="1200"/>
          </a:pPr>
          <a:endParaRPr lang="en-US"/>
        </a:p>
      </c:txPr>
    </c:legend>
    <c:plotVisOnly val="1"/>
    <c:dispBlanksAs val="gap"/>
    <c:showDLblsOverMax val="0"/>
  </c:chart>
  <c:spPr>
    <a:ln>
      <a:noFill/>
    </a:ln>
  </c:spPr>
  <c:txPr>
    <a:bodyPr/>
    <a:lstStyle/>
    <a:p>
      <a:pPr>
        <a:defRPr sz="900">
          <a:latin typeface="+mn-lt"/>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99228395061722E-2"/>
          <c:y val="0.12868796296296298"/>
          <c:w val="0.87606461086637299"/>
          <c:h val="0.68489140199756915"/>
        </c:manualLayout>
      </c:layout>
      <c:lineChart>
        <c:grouping val="standard"/>
        <c:varyColors val="0"/>
        <c:ser>
          <c:idx val="0"/>
          <c:order val="0"/>
          <c:spPr>
            <a:ln w="19050">
              <a:solidFill>
                <a:srgbClr val="AA273E"/>
              </a:solidFill>
            </a:ln>
          </c:spPr>
          <c:marker>
            <c:symbol val="none"/>
          </c:marker>
          <c:cat>
            <c:numRef>
              <c:f>'10. GINI'!$A$3:$A$56</c:f>
              <c:numCache>
                <c:formatCode>General</c:formatCode>
                <c:ptCount val="54"/>
                <c:pt idx="0">
                  <c:v>1961</c:v>
                </c:pt>
                <c:pt idx="1">
                  <c:v>1962</c:v>
                </c:pt>
                <c:pt idx="2">
                  <c:v>1963</c:v>
                </c:pt>
                <c:pt idx="3">
                  <c:v>1964</c:v>
                </c:pt>
                <c:pt idx="4">
                  <c:v>1965</c:v>
                </c:pt>
                <c:pt idx="5">
                  <c:v>1966</c:v>
                </c:pt>
                <c:pt idx="6">
                  <c:v>1967</c:v>
                </c:pt>
                <c:pt idx="7">
                  <c:v>1968</c:v>
                </c:pt>
                <c:pt idx="8">
                  <c:v>1969</c:v>
                </c:pt>
                <c:pt idx="9">
                  <c:v>1970</c:v>
                </c:pt>
                <c:pt idx="10">
                  <c:v>1971</c:v>
                </c:pt>
                <c:pt idx="11">
                  <c:v>1972</c:v>
                </c:pt>
                <c:pt idx="12">
                  <c:v>1973</c:v>
                </c:pt>
                <c:pt idx="13">
                  <c:v>1974</c:v>
                </c:pt>
                <c:pt idx="14">
                  <c:v>1975</c:v>
                </c:pt>
                <c:pt idx="15">
                  <c:v>1976</c:v>
                </c:pt>
                <c:pt idx="16">
                  <c:v>1977</c:v>
                </c:pt>
                <c:pt idx="17">
                  <c:v>1978</c:v>
                </c:pt>
                <c:pt idx="18">
                  <c:v>1979</c:v>
                </c:pt>
                <c:pt idx="19">
                  <c:v>1980</c:v>
                </c:pt>
                <c:pt idx="20">
                  <c:v>1981</c:v>
                </c:pt>
                <c:pt idx="21">
                  <c:v>1982</c:v>
                </c:pt>
                <c:pt idx="22">
                  <c:v>1983</c:v>
                </c:pt>
                <c:pt idx="23">
                  <c:v>1984</c:v>
                </c:pt>
                <c:pt idx="24">
                  <c:v>1985</c:v>
                </c:pt>
                <c:pt idx="25">
                  <c:v>1986</c:v>
                </c:pt>
                <c:pt idx="26">
                  <c:v>1987</c:v>
                </c:pt>
                <c:pt idx="27">
                  <c:v>1988</c:v>
                </c:pt>
                <c:pt idx="28">
                  <c:v>1989</c:v>
                </c:pt>
                <c:pt idx="29">
                  <c:v>1990</c:v>
                </c:pt>
                <c:pt idx="30">
                  <c:v>1991</c:v>
                </c:pt>
                <c:pt idx="31">
                  <c:v>1992</c:v>
                </c:pt>
                <c:pt idx="32">
                  <c:v>1993</c:v>
                </c:pt>
                <c:pt idx="33">
                  <c:v>1994</c:v>
                </c:pt>
                <c:pt idx="34">
                  <c:v>1995</c:v>
                </c:pt>
                <c:pt idx="35">
                  <c:v>1996</c:v>
                </c:pt>
                <c:pt idx="36">
                  <c:v>1997</c:v>
                </c:pt>
                <c:pt idx="37">
                  <c:v>1998</c:v>
                </c:pt>
                <c:pt idx="38">
                  <c:v>1999</c:v>
                </c:pt>
                <c:pt idx="39">
                  <c:v>2000</c:v>
                </c:pt>
                <c:pt idx="40">
                  <c:v>2001</c:v>
                </c:pt>
                <c:pt idx="41">
                  <c:v>2002</c:v>
                </c:pt>
                <c:pt idx="42">
                  <c:v>2003</c:v>
                </c:pt>
                <c:pt idx="43">
                  <c:v>2004</c:v>
                </c:pt>
                <c:pt idx="44">
                  <c:v>2005</c:v>
                </c:pt>
                <c:pt idx="45">
                  <c:v>2006</c:v>
                </c:pt>
                <c:pt idx="46">
                  <c:v>2007</c:v>
                </c:pt>
                <c:pt idx="47">
                  <c:v>2008</c:v>
                </c:pt>
                <c:pt idx="48">
                  <c:v>2009</c:v>
                </c:pt>
                <c:pt idx="49">
                  <c:v>2010</c:v>
                </c:pt>
                <c:pt idx="50">
                  <c:v>2011</c:v>
                </c:pt>
                <c:pt idx="51">
                  <c:v>2012</c:v>
                </c:pt>
                <c:pt idx="52">
                  <c:v>2013</c:v>
                </c:pt>
                <c:pt idx="53">
                  <c:v>2014</c:v>
                </c:pt>
              </c:numCache>
            </c:numRef>
          </c:cat>
          <c:val>
            <c:numRef>
              <c:f>'10. GINI'!$B$3:$B$56</c:f>
              <c:numCache>
                <c:formatCode>General</c:formatCode>
                <c:ptCount val="54"/>
                <c:pt idx="0">
                  <c:v>26.11112</c:v>
                </c:pt>
                <c:pt idx="1">
                  <c:v>24.83952</c:v>
                </c:pt>
                <c:pt idx="2">
                  <c:v>27.112989999999996</c:v>
                </c:pt>
                <c:pt idx="3">
                  <c:v>26.413180000000004</c:v>
                </c:pt>
                <c:pt idx="4">
                  <c:v>25.124479999999998</c:v>
                </c:pt>
                <c:pt idx="5">
                  <c:v>26.063399999999998</c:v>
                </c:pt>
                <c:pt idx="6">
                  <c:v>25.09403</c:v>
                </c:pt>
                <c:pt idx="7">
                  <c:v>24.950839999999999</c:v>
                </c:pt>
                <c:pt idx="8">
                  <c:v>25.66273</c:v>
                </c:pt>
                <c:pt idx="9">
                  <c:v>25.914639999999999</c:v>
                </c:pt>
                <c:pt idx="10">
                  <c:v>26.631860000000003</c:v>
                </c:pt>
                <c:pt idx="11">
                  <c:v>26.929760000000002</c:v>
                </c:pt>
                <c:pt idx="12">
                  <c:v>25.858740000000001</c:v>
                </c:pt>
                <c:pt idx="13">
                  <c:v>25.112349999999999</c:v>
                </c:pt>
                <c:pt idx="14">
                  <c:v>24.296590000000002</c:v>
                </c:pt>
                <c:pt idx="15">
                  <c:v>24.26097</c:v>
                </c:pt>
                <c:pt idx="16">
                  <c:v>23.95271</c:v>
                </c:pt>
                <c:pt idx="17">
                  <c:v>23.956710000000001</c:v>
                </c:pt>
                <c:pt idx="18">
                  <c:v>25.309809999999999</c:v>
                </c:pt>
                <c:pt idx="19">
                  <c:v>25.74991</c:v>
                </c:pt>
                <c:pt idx="20">
                  <c:v>26.325989999999997</c:v>
                </c:pt>
                <c:pt idx="21">
                  <c:v>26.119120000000002</c:v>
                </c:pt>
                <c:pt idx="22">
                  <c:v>26.784219999999998</c:v>
                </c:pt>
                <c:pt idx="23">
                  <c:v>26.997539999999997</c:v>
                </c:pt>
                <c:pt idx="24">
                  <c:v>28.204649999999997</c:v>
                </c:pt>
                <c:pt idx="25">
                  <c:v>29.097250000000003</c:v>
                </c:pt>
                <c:pt idx="26">
                  <c:v>30.50179</c:v>
                </c:pt>
                <c:pt idx="27">
                  <c:v>32.257890000000003</c:v>
                </c:pt>
                <c:pt idx="28">
                  <c:v>32.682990000000004</c:v>
                </c:pt>
                <c:pt idx="29">
                  <c:v>33.912059999999997</c:v>
                </c:pt>
                <c:pt idx="30">
                  <c:v>34.08231</c:v>
                </c:pt>
                <c:pt idx="31">
                  <c:v>34.005089999999996</c:v>
                </c:pt>
                <c:pt idx="32">
                  <c:v>33.965420000000002</c:v>
                </c:pt>
                <c:pt idx="33">
                  <c:v>33.264890000000001</c:v>
                </c:pt>
                <c:pt idx="34">
                  <c:v>33.318950000000001</c:v>
                </c:pt>
                <c:pt idx="35">
                  <c:v>33.334859999999999</c:v>
                </c:pt>
                <c:pt idx="36">
                  <c:v>34.055489999999999</c:v>
                </c:pt>
                <c:pt idx="37">
                  <c:v>34.839309999999998</c:v>
                </c:pt>
                <c:pt idx="38">
                  <c:v>34.614820000000002</c:v>
                </c:pt>
                <c:pt idx="39">
                  <c:v>35.294039999999995</c:v>
                </c:pt>
                <c:pt idx="40">
                  <c:v>34.861379999999997</c:v>
                </c:pt>
                <c:pt idx="41">
                  <c:v>34.39461</c:v>
                </c:pt>
                <c:pt idx="42">
                  <c:v>33.976370000000003</c:v>
                </c:pt>
                <c:pt idx="43">
                  <c:v>34.082610000000003</c:v>
                </c:pt>
                <c:pt idx="44">
                  <c:v>34.538380000000004</c:v>
                </c:pt>
                <c:pt idx="45">
                  <c:v>35.206420000000001</c:v>
                </c:pt>
                <c:pt idx="46">
                  <c:v>35.83117</c:v>
                </c:pt>
                <c:pt idx="47">
                  <c:v>35.650880000000001</c:v>
                </c:pt>
                <c:pt idx="48">
                  <c:v>35.768879999999996</c:v>
                </c:pt>
                <c:pt idx="49">
                  <c:v>33.746729999999999</c:v>
                </c:pt>
                <c:pt idx="50">
                  <c:v>34.030680000000004</c:v>
                </c:pt>
                <c:pt idx="51">
                  <c:v>33.662979999999997</c:v>
                </c:pt>
                <c:pt idx="52">
                  <c:v>34.287669999999999</c:v>
                </c:pt>
                <c:pt idx="53">
                  <c:v>33.985130000000005</c:v>
                </c:pt>
              </c:numCache>
            </c:numRef>
          </c:val>
          <c:smooth val="0"/>
        </c:ser>
        <c:dLbls>
          <c:showLegendKey val="0"/>
          <c:showVal val="0"/>
          <c:showCatName val="0"/>
          <c:showSerName val="0"/>
          <c:showPercent val="0"/>
          <c:showBubbleSize val="0"/>
        </c:dLbls>
        <c:smooth val="0"/>
        <c:axId val="459119512"/>
        <c:axId val="459119904"/>
      </c:lineChart>
      <c:catAx>
        <c:axId val="459119512"/>
        <c:scaling>
          <c:orientation val="minMax"/>
        </c:scaling>
        <c:delete val="0"/>
        <c:axPos val="b"/>
        <c:numFmt formatCode="General" sourceLinked="1"/>
        <c:majorTickMark val="out"/>
        <c:minorTickMark val="none"/>
        <c:tickLblPos val="nextTo"/>
        <c:spPr>
          <a:ln w="6350">
            <a:solidFill>
              <a:sysClr val="windowText" lastClr="000000"/>
            </a:solidFill>
          </a:ln>
        </c:spPr>
        <c:crossAx val="459119904"/>
        <c:crosses val="autoZero"/>
        <c:auto val="1"/>
        <c:lblAlgn val="ctr"/>
        <c:lblOffset val="100"/>
        <c:tickLblSkip val="4"/>
        <c:tickMarkSkip val="1"/>
        <c:noMultiLvlLbl val="0"/>
      </c:catAx>
      <c:valAx>
        <c:axId val="459119904"/>
        <c:scaling>
          <c:orientation val="minMax"/>
          <c:min val="15"/>
        </c:scaling>
        <c:delete val="0"/>
        <c:axPos val="l"/>
        <c:numFmt formatCode="General" sourceLinked="1"/>
        <c:majorTickMark val="in"/>
        <c:minorTickMark val="none"/>
        <c:tickLblPos val="nextTo"/>
        <c:spPr>
          <a:ln w="6350">
            <a:solidFill>
              <a:schemeClr val="tx1"/>
            </a:solidFill>
          </a:ln>
        </c:spPr>
        <c:crossAx val="459119512"/>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35912079272029324"/>
          <c:y val="0.2119298245614035"/>
          <c:w val="0.58652537375559333"/>
          <c:h val="0.53265128317293675"/>
        </c:manualLayout>
      </c:layout>
      <c:barChart>
        <c:barDir val="bar"/>
        <c:grouping val="clustered"/>
        <c:varyColors val="0"/>
        <c:ser>
          <c:idx val="0"/>
          <c:order val="0"/>
          <c:tx>
            <c:strRef>
              <c:f>'12'!$C$7</c:f>
              <c:strCache>
                <c:ptCount val="1"/>
                <c:pt idx="0">
                  <c:v>GVA Per Filled Job</c:v>
                </c:pt>
              </c:strCache>
            </c:strRef>
          </c:tx>
          <c:invertIfNegative val="0"/>
          <c:dPt>
            <c:idx val="0"/>
            <c:invertIfNegative val="0"/>
            <c:bubble3D val="0"/>
            <c:spPr>
              <a:solidFill>
                <a:srgbClr val="AA273E"/>
              </a:solidFill>
              <a:ln>
                <a:noFill/>
              </a:ln>
            </c:spPr>
          </c:dPt>
          <c:cat>
            <c:strRef>
              <c:f>'12'!$A$8:$A$19</c:f>
              <c:strCache>
                <c:ptCount val="12"/>
                <c:pt idx="0">
                  <c:v>North East</c:v>
                </c:pt>
                <c:pt idx="1">
                  <c:v>North West</c:v>
                </c:pt>
                <c:pt idx="2">
                  <c:v>Yorkshire and The Humber</c:v>
                </c:pt>
                <c:pt idx="3">
                  <c:v>East Midlands</c:v>
                </c:pt>
                <c:pt idx="4">
                  <c:v>West Midlands</c:v>
                </c:pt>
                <c:pt idx="5">
                  <c:v>East of England</c:v>
                </c:pt>
                <c:pt idx="6">
                  <c:v>London</c:v>
                </c:pt>
                <c:pt idx="7">
                  <c:v>South East</c:v>
                </c:pt>
                <c:pt idx="8">
                  <c:v>South West</c:v>
                </c:pt>
                <c:pt idx="9">
                  <c:v>Wales</c:v>
                </c:pt>
                <c:pt idx="10">
                  <c:v>Scotland</c:v>
                </c:pt>
                <c:pt idx="11">
                  <c:v>Northern Ireland</c:v>
                </c:pt>
              </c:strCache>
            </c:strRef>
          </c:cat>
          <c:val>
            <c:numRef>
              <c:f>'12'!$C$8:$C$19</c:f>
              <c:numCache>
                <c:formatCode>General</c:formatCode>
                <c:ptCount val="12"/>
                <c:pt idx="0">
                  <c:v>85.2</c:v>
                </c:pt>
                <c:pt idx="1">
                  <c:v>90.2</c:v>
                </c:pt>
                <c:pt idx="2">
                  <c:v>84.3</c:v>
                </c:pt>
                <c:pt idx="3">
                  <c:v>87.7</c:v>
                </c:pt>
                <c:pt idx="4">
                  <c:v>87.3</c:v>
                </c:pt>
                <c:pt idx="5">
                  <c:v>97.6</c:v>
                </c:pt>
                <c:pt idx="6">
                  <c:v>138.9</c:v>
                </c:pt>
                <c:pt idx="7">
                  <c:v>107</c:v>
                </c:pt>
                <c:pt idx="8">
                  <c:v>89.5</c:v>
                </c:pt>
                <c:pt idx="9">
                  <c:v>79.099999999999994</c:v>
                </c:pt>
                <c:pt idx="10">
                  <c:v>96.3</c:v>
                </c:pt>
                <c:pt idx="11">
                  <c:v>83.5</c:v>
                </c:pt>
              </c:numCache>
            </c:numRef>
          </c:val>
        </c:ser>
        <c:ser>
          <c:idx val="1"/>
          <c:order val="1"/>
          <c:tx>
            <c:strRef>
              <c:f>'12'!$B$7</c:f>
              <c:strCache>
                <c:ptCount val="1"/>
                <c:pt idx="0">
                  <c:v>GVA Per Hour</c:v>
                </c:pt>
              </c:strCache>
            </c:strRef>
          </c:tx>
          <c:spPr>
            <a:solidFill>
              <a:sysClr val="windowText" lastClr="000000">
                <a:alpha val="30000"/>
              </a:sysClr>
            </a:solidFill>
            <a:ln>
              <a:noFill/>
            </a:ln>
          </c:spPr>
          <c:invertIfNegative val="0"/>
          <c:cat>
            <c:strRef>
              <c:f>'12'!$A$8:$A$19</c:f>
              <c:strCache>
                <c:ptCount val="12"/>
                <c:pt idx="0">
                  <c:v>North East</c:v>
                </c:pt>
                <c:pt idx="1">
                  <c:v>North West</c:v>
                </c:pt>
                <c:pt idx="2">
                  <c:v>Yorkshire and The Humber</c:v>
                </c:pt>
                <c:pt idx="3">
                  <c:v>East Midlands</c:v>
                </c:pt>
                <c:pt idx="4">
                  <c:v>West Midlands</c:v>
                </c:pt>
                <c:pt idx="5">
                  <c:v>East of England</c:v>
                </c:pt>
                <c:pt idx="6">
                  <c:v>London</c:v>
                </c:pt>
                <c:pt idx="7">
                  <c:v>South East</c:v>
                </c:pt>
                <c:pt idx="8">
                  <c:v>South West</c:v>
                </c:pt>
                <c:pt idx="9">
                  <c:v>Wales</c:v>
                </c:pt>
                <c:pt idx="10">
                  <c:v>Scotland</c:v>
                </c:pt>
                <c:pt idx="11">
                  <c:v>Northern Ireland</c:v>
                </c:pt>
              </c:strCache>
            </c:strRef>
          </c:cat>
          <c:val>
            <c:numRef>
              <c:f>'12'!$B$8:$B$19</c:f>
              <c:numCache>
                <c:formatCode>General</c:formatCode>
                <c:ptCount val="12"/>
                <c:pt idx="0">
                  <c:v>87.5</c:v>
                </c:pt>
                <c:pt idx="1">
                  <c:v>90.1</c:v>
                </c:pt>
                <c:pt idx="2">
                  <c:v>86.1</c:v>
                </c:pt>
                <c:pt idx="3">
                  <c:v>86.9</c:v>
                </c:pt>
                <c:pt idx="4">
                  <c:v>85.3</c:v>
                </c:pt>
                <c:pt idx="5">
                  <c:v>99.3</c:v>
                </c:pt>
                <c:pt idx="6">
                  <c:v>131.5</c:v>
                </c:pt>
                <c:pt idx="7">
                  <c:v>109.2</c:v>
                </c:pt>
                <c:pt idx="8">
                  <c:v>92.9</c:v>
                </c:pt>
                <c:pt idx="9">
                  <c:v>80.599999999999994</c:v>
                </c:pt>
                <c:pt idx="10">
                  <c:v>98.4</c:v>
                </c:pt>
                <c:pt idx="11">
                  <c:v>80.900000000000006</c:v>
                </c:pt>
              </c:numCache>
            </c:numRef>
          </c:val>
        </c:ser>
        <c:dLbls>
          <c:showLegendKey val="0"/>
          <c:showVal val="0"/>
          <c:showCatName val="0"/>
          <c:showSerName val="0"/>
          <c:showPercent val="0"/>
          <c:showBubbleSize val="0"/>
        </c:dLbls>
        <c:gapWidth val="150"/>
        <c:axId val="392734832"/>
        <c:axId val="392735224"/>
      </c:barChart>
      <c:catAx>
        <c:axId val="392734832"/>
        <c:scaling>
          <c:orientation val="maxMin"/>
        </c:scaling>
        <c:delete val="0"/>
        <c:axPos val="l"/>
        <c:numFmt formatCode="General" sourceLinked="0"/>
        <c:majorTickMark val="in"/>
        <c:minorTickMark val="none"/>
        <c:tickLblPos val="nextTo"/>
        <c:spPr>
          <a:ln w="6350">
            <a:solidFill>
              <a:sysClr val="windowText" lastClr="000000"/>
            </a:solidFill>
          </a:ln>
        </c:spPr>
        <c:crossAx val="392735224"/>
        <c:crossesAt val="0"/>
        <c:auto val="1"/>
        <c:lblAlgn val="ctr"/>
        <c:lblOffset val="100"/>
        <c:noMultiLvlLbl val="0"/>
      </c:catAx>
      <c:valAx>
        <c:axId val="392735224"/>
        <c:scaling>
          <c:orientation val="minMax"/>
        </c:scaling>
        <c:delete val="0"/>
        <c:axPos val="b"/>
        <c:majorGridlines>
          <c:spPr>
            <a:ln>
              <a:noFill/>
            </a:ln>
          </c:spPr>
        </c:majorGridlines>
        <c:numFmt formatCode="General" sourceLinked="1"/>
        <c:majorTickMark val="none"/>
        <c:minorTickMark val="out"/>
        <c:tickLblPos val="nextTo"/>
        <c:spPr>
          <a:ln w="6350">
            <a:solidFill>
              <a:sysClr val="windowText" lastClr="000000"/>
            </a:solidFill>
          </a:ln>
        </c:spPr>
        <c:crossAx val="392734832"/>
        <c:crosses val="max"/>
        <c:crossBetween val="between"/>
      </c:valAx>
    </c:plotArea>
    <c:legend>
      <c:legendPos val="b"/>
      <c:layout>
        <c:manualLayout>
          <c:xMode val="edge"/>
          <c:yMode val="edge"/>
          <c:x val="0.23190167308381607"/>
          <c:y val="0.81465004374453198"/>
          <c:w val="0.53619642258374089"/>
          <c:h val="7.8183958622819211E-2"/>
        </c:manualLayout>
      </c:layout>
      <c:overlay val="0"/>
    </c:legend>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31015030864197529"/>
          <c:y val="0.16777777777777775"/>
          <c:w val="0.47319218346253228"/>
          <c:h val="0.66399125109361334"/>
        </c:manualLayout>
      </c:layout>
      <c:barChart>
        <c:barDir val="bar"/>
        <c:grouping val="clustered"/>
        <c:varyColors val="0"/>
        <c:ser>
          <c:idx val="0"/>
          <c:order val="0"/>
          <c:spPr>
            <a:solidFill>
              <a:srgbClr val="AA273E"/>
            </a:solidFill>
            <a:ln>
              <a:noFill/>
            </a:ln>
          </c:spPr>
          <c:invertIfNegative val="0"/>
          <c:cat>
            <c:strRef>
              <c:f>'11'!$A$5:$A$17</c:f>
              <c:strCache>
                <c:ptCount val="13"/>
                <c:pt idx="0">
                  <c:v>South Yorkshire (Sheffield)</c:v>
                </c:pt>
                <c:pt idx="1">
                  <c:v>Cardiff</c:v>
                </c:pt>
                <c:pt idx="2">
                  <c:v>North East (Newcastle)</c:v>
                </c:pt>
                <c:pt idx="3">
                  <c:v>West Yorkshire (Leeds)</c:v>
                </c:pt>
                <c:pt idx="4">
                  <c:v>West Midlands (Birmingham)</c:v>
                </c:pt>
                <c:pt idx="5">
                  <c:v>Greater Manchester</c:v>
                </c:pt>
                <c:pt idx="6">
                  <c:v>Liverpool</c:v>
                </c:pt>
                <c:pt idx="7">
                  <c:v>Tees Valley</c:v>
                </c:pt>
                <c:pt idx="8">
                  <c:v>Glasgow</c:v>
                </c:pt>
                <c:pt idx="9">
                  <c:v>Edinburgh</c:v>
                </c:pt>
                <c:pt idx="10">
                  <c:v>Bristol</c:v>
                </c:pt>
                <c:pt idx="11">
                  <c:v>Aberdeen</c:v>
                </c:pt>
                <c:pt idx="12">
                  <c:v>London</c:v>
                </c:pt>
              </c:strCache>
            </c:strRef>
          </c:cat>
          <c:val>
            <c:numRef>
              <c:f>'11'!$B$5:$B$17</c:f>
              <c:numCache>
                <c:formatCode>0.0</c:formatCode>
                <c:ptCount val="13"/>
                <c:pt idx="0">
                  <c:v>82.77</c:v>
                </c:pt>
                <c:pt idx="1">
                  <c:v>86.48</c:v>
                </c:pt>
                <c:pt idx="2">
                  <c:v>86.94</c:v>
                </c:pt>
                <c:pt idx="3">
                  <c:v>87.45</c:v>
                </c:pt>
                <c:pt idx="4">
                  <c:v>87.68</c:v>
                </c:pt>
                <c:pt idx="5">
                  <c:v>88.48</c:v>
                </c:pt>
                <c:pt idx="6">
                  <c:v>90.19</c:v>
                </c:pt>
                <c:pt idx="7">
                  <c:v>90.32</c:v>
                </c:pt>
                <c:pt idx="8">
                  <c:v>94.15</c:v>
                </c:pt>
                <c:pt idx="9">
                  <c:v>99.42</c:v>
                </c:pt>
                <c:pt idx="10">
                  <c:v>102.29</c:v>
                </c:pt>
                <c:pt idx="11">
                  <c:v>115.19</c:v>
                </c:pt>
                <c:pt idx="12">
                  <c:v>130.71</c:v>
                </c:pt>
              </c:numCache>
            </c:numRef>
          </c:val>
        </c:ser>
        <c:dLbls>
          <c:showLegendKey val="0"/>
          <c:showVal val="0"/>
          <c:showCatName val="0"/>
          <c:showSerName val="0"/>
          <c:showPercent val="0"/>
          <c:showBubbleSize val="0"/>
        </c:dLbls>
        <c:gapWidth val="150"/>
        <c:axId val="392736008"/>
        <c:axId val="392736400"/>
      </c:barChart>
      <c:catAx>
        <c:axId val="392736008"/>
        <c:scaling>
          <c:orientation val="minMax"/>
        </c:scaling>
        <c:delete val="0"/>
        <c:axPos val="l"/>
        <c:numFmt formatCode="General" sourceLinked="1"/>
        <c:majorTickMark val="none"/>
        <c:minorTickMark val="none"/>
        <c:tickLblPos val="low"/>
        <c:spPr>
          <a:ln w="6350">
            <a:solidFill>
              <a:schemeClr val="tx1"/>
            </a:solidFill>
          </a:ln>
        </c:spPr>
        <c:crossAx val="392736400"/>
        <c:crossesAt val="100"/>
        <c:auto val="1"/>
        <c:lblAlgn val="ctr"/>
        <c:lblOffset val="100"/>
        <c:noMultiLvlLbl val="0"/>
      </c:catAx>
      <c:valAx>
        <c:axId val="392736400"/>
        <c:scaling>
          <c:orientation val="minMax"/>
          <c:max val="140"/>
          <c:min val="60"/>
        </c:scaling>
        <c:delete val="0"/>
        <c:axPos val="b"/>
        <c:majorGridlines>
          <c:spPr>
            <a:ln>
              <a:noFill/>
            </a:ln>
          </c:spPr>
        </c:majorGridlines>
        <c:numFmt formatCode="0" sourceLinked="0"/>
        <c:majorTickMark val="out"/>
        <c:minorTickMark val="none"/>
        <c:tickLblPos val="nextTo"/>
        <c:spPr>
          <a:ln w="6350">
            <a:solidFill>
              <a:sysClr val="windowText" lastClr="000000"/>
            </a:solidFill>
          </a:ln>
        </c:spPr>
        <c:crossAx val="392736008"/>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'9. policy rate'!$B$4</c:f>
              <c:strCache>
                <c:ptCount val="1"/>
                <c:pt idx="0">
                  <c:v>Bank Rate</c:v>
                </c:pt>
              </c:strCache>
            </c:strRef>
          </c:tx>
          <c:spPr>
            <a:ln w="19050">
              <a:solidFill>
                <a:srgbClr val="AA273E"/>
              </a:solidFill>
            </a:ln>
          </c:spPr>
          <c:marker>
            <c:symbol val="none"/>
          </c:marker>
          <c:cat>
            <c:numRef>
              <c:f>'9. policy rate'!$A$5:$A$75</c:f>
              <c:numCache>
                <c:formatCode>General</c:formatCode>
                <c:ptCount val="71"/>
                <c:pt idx="0">
                  <c:v>1946</c:v>
                </c:pt>
                <c:pt idx="1">
                  <c:v>1947</c:v>
                </c:pt>
                <c:pt idx="2">
                  <c:v>1948</c:v>
                </c:pt>
                <c:pt idx="3">
                  <c:v>1949</c:v>
                </c:pt>
                <c:pt idx="4">
                  <c:v>1950</c:v>
                </c:pt>
                <c:pt idx="5">
                  <c:v>1951</c:v>
                </c:pt>
                <c:pt idx="6">
                  <c:v>1952</c:v>
                </c:pt>
                <c:pt idx="7">
                  <c:v>1953</c:v>
                </c:pt>
                <c:pt idx="8">
                  <c:v>1954</c:v>
                </c:pt>
                <c:pt idx="9">
                  <c:v>1955</c:v>
                </c:pt>
                <c:pt idx="10">
                  <c:v>1956</c:v>
                </c:pt>
                <c:pt idx="11">
                  <c:v>1957</c:v>
                </c:pt>
                <c:pt idx="12">
                  <c:v>1958</c:v>
                </c:pt>
                <c:pt idx="13">
                  <c:v>1959</c:v>
                </c:pt>
                <c:pt idx="14">
                  <c:v>1960</c:v>
                </c:pt>
                <c:pt idx="15">
                  <c:v>1961</c:v>
                </c:pt>
                <c:pt idx="16">
                  <c:v>1962</c:v>
                </c:pt>
                <c:pt idx="17">
                  <c:v>1963</c:v>
                </c:pt>
                <c:pt idx="18">
                  <c:v>1964</c:v>
                </c:pt>
                <c:pt idx="19">
                  <c:v>1965</c:v>
                </c:pt>
                <c:pt idx="20">
                  <c:v>1966</c:v>
                </c:pt>
                <c:pt idx="21">
                  <c:v>1967</c:v>
                </c:pt>
                <c:pt idx="22">
                  <c:v>1968</c:v>
                </c:pt>
                <c:pt idx="23">
                  <c:v>1969</c:v>
                </c:pt>
                <c:pt idx="24">
                  <c:v>1970</c:v>
                </c:pt>
                <c:pt idx="25">
                  <c:v>1971</c:v>
                </c:pt>
                <c:pt idx="26">
                  <c:v>1972</c:v>
                </c:pt>
                <c:pt idx="27">
                  <c:v>1973</c:v>
                </c:pt>
                <c:pt idx="28">
                  <c:v>1974</c:v>
                </c:pt>
                <c:pt idx="29">
                  <c:v>1975</c:v>
                </c:pt>
                <c:pt idx="30">
                  <c:v>1976</c:v>
                </c:pt>
                <c:pt idx="31">
                  <c:v>1977</c:v>
                </c:pt>
                <c:pt idx="32">
                  <c:v>1978</c:v>
                </c:pt>
                <c:pt idx="33">
                  <c:v>1979</c:v>
                </c:pt>
                <c:pt idx="34">
                  <c:v>1980</c:v>
                </c:pt>
                <c:pt idx="35">
                  <c:v>1981</c:v>
                </c:pt>
                <c:pt idx="36">
                  <c:v>1982</c:v>
                </c:pt>
                <c:pt idx="37">
                  <c:v>1983</c:v>
                </c:pt>
                <c:pt idx="38">
                  <c:v>1984</c:v>
                </c:pt>
                <c:pt idx="39">
                  <c:v>1985</c:v>
                </c:pt>
                <c:pt idx="40">
                  <c:v>1986</c:v>
                </c:pt>
                <c:pt idx="41">
                  <c:v>1987</c:v>
                </c:pt>
                <c:pt idx="42">
                  <c:v>1988</c:v>
                </c:pt>
                <c:pt idx="43">
                  <c:v>1989</c:v>
                </c:pt>
                <c:pt idx="44">
                  <c:v>1990</c:v>
                </c:pt>
                <c:pt idx="45">
                  <c:v>1991</c:v>
                </c:pt>
                <c:pt idx="46">
                  <c:v>1992</c:v>
                </c:pt>
                <c:pt idx="47">
                  <c:v>1993</c:v>
                </c:pt>
                <c:pt idx="48">
                  <c:v>1994</c:v>
                </c:pt>
                <c:pt idx="49">
                  <c:v>1995</c:v>
                </c:pt>
                <c:pt idx="50">
                  <c:v>1996</c:v>
                </c:pt>
                <c:pt idx="51">
                  <c:v>1997</c:v>
                </c:pt>
                <c:pt idx="52">
                  <c:v>1998</c:v>
                </c:pt>
                <c:pt idx="53">
                  <c:v>1999</c:v>
                </c:pt>
                <c:pt idx="54">
                  <c:v>2000</c:v>
                </c:pt>
                <c:pt idx="55">
                  <c:v>2001</c:v>
                </c:pt>
                <c:pt idx="56">
                  <c:v>2002</c:v>
                </c:pt>
                <c:pt idx="57">
                  <c:v>2003</c:v>
                </c:pt>
                <c:pt idx="58">
                  <c:v>2004</c:v>
                </c:pt>
                <c:pt idx="59">
                  <c:v>2005</c:v>
                </c:pt>
                <c:pt idx="60">
                  <c:v>2006</c:v>
                </c:pt>
                <c:pt idx="61">
                  <c:v>2007</c:v>
                </c:pt>
                <c:pt idx="62">
                  <c:v>2008</c:v>
                </c:pt>
                <c:pt idx="63">
                  <c:v>2009</c:v>
                </c:pt>
                <c:pt idx="64">
                  <c:v>2010</c:v>
                </c:pt>
                <c:pt idx="65">
                  <c:v>2011</c:v>
                </c:pt>
                <c:pt idx="66">
                  <c:v>2012</c:v>
                </c:pt>
                <c:pt idx="67">
                  <c:v>2013</c:v>
                </c:pt>
                <c:pt idx="68">
                  <c:v>2014</c:v>
                </c:pt>
                <c:pt idx="69">
                  <c:v>2015</c:v>
                </c:pt>
                <c:pt idx="70">
                  <c:v>2016</c:v>
                </c:pt>
              </c:numCache>
            </c:numRef>
          </c:cat>
          <c:val>
            <c:numRef>
              <c:f>'9. policy rate'!$C$5:$C$75</c:f>
              <c:numCache>
                <c:formatCode>General</c:formatCode>
                <c:ptCount val="71"/>
                <c:pt idx="0">
                  <c:v>0.02</c:v>
                </c:pt>
                <c:pt idx="1">
                  <c:v>0.02</c:v>
                </c:pt>
                <c:pt idx="2">
                  <c:v>0.02</c:v>
                </c:pt>
                <c:pt idx="3">
                  <c:v>0.02</c:v>
                </c:pt>
                <c:pt idx="4">
                  <c:v>0.02</c:v>
                </c:pt>
                <c:pt idx="5">
                  <c:v>2.5000000000000001E-2</c:v>
                </c:pt>
                <c:pt idx="6">
                  <c:v>0.04</c:v>
                </c:pt>
                <c:pt idx="7">
                  <c:v>3.5000000000000003E-2</c:v>
                </c:pt>
                <c:pt idx="8">
                  <c:v>0.03</c:v>
                </c:pt>
                <c:pt idx="9">
                  <c:v>4.4999999999999998E-2</c:v>
                </c:pt>
                <c:pt idx="10">
                  <c:v>5.5E-2</c:v>
                </c:pt>
                <c:pt idx="11">
                  <c:v>7.0000000000000007E-2</c:v>
                </c:pt>
                <c:pt idx="12">
                  <c:v>0.04</c:v>
                </c:pt>
                <c:pt idx="13">
                  <c:v>0.04</c:v>
                </c:pt>
                <c:pt idx="14">
                  <c:v>0.05</c:v>
                </c:pt>
                <c:pt idx="15">
                  <c:v>0.06</c:v>
                </c:pt>
                <c:pt idx="16">
                  <c:v>4.4999999999999998E-2</c:v>
                </c:pt>
                <c:pt idx="17">
                  <c:v>0.04</c:v>
                </c:pt>
                <c:pt idx="18">
                  <c:v>7.0000000000000007E-2</c:v>
                </c:pt>
                <c:pt idx="19">
                  <c:v>0.06</c:v>
                </c:pt>
                <c:pt idx="20">
                  <c:v>7.0000000000000007E-2</c:v>
                </c:pt>
                <c:pt idx="21">
                  <c:v>0.08</c:v>
                </c:pt>
                <c:pt idx="22">
                  <c:v>7.0000000000000007E-2</c:v>
                </c:pt>
                <c:pt idx="23">
                  <c:v>0.08</c:v>
                </c:pt>
                <c:pt idx="24">
                  <c:v>7.0000000000000007E-2</c:v>
                </c:pt>
                <c:pt idx="25">
                  <c:v>0.05</c:v>
                </c:pt>
                <c:pt idx="26">
                  <c:v>0.09</c:v>
                </c:pt>
                <c:pt idx="27">
                  <c:v>0.13</c:v>
                </c:pt>
                <c:pt idx="28">
                  <c:v>0.115</c:v>
                </c:pt>
                <c:pt idx="29">
                  <c:v>0.1125</c:v>
                </c:pt>
                <c:pt idx="30">
                  <c:v>0.14249999999999999</c:v>
                </c:pt>
                <c:pt idx="31">
                  <c:v>7.0000000000000007E-2</c:v>
                </c:pt>
                <c:pt idx="32">
                  <c:v>0.125</c:v>
                </c:pt>
                <c:pt idx="33">
                  <c:v>0.17</c:v>
                </c:pt>
                <c:pt idx="34">
                  <c:v>0.14000000000000001</c:v>
                </c:pt>
                <c:pt idx="35">
                  <c:v>0.14499999999999999</c:v>
                </c:pt>
                <c:pt idx="36">
                  <c:v>0.10249999999999999</c:v>
                </c:pt>
                <c:pt idx="37">
                  <c:v>0.09</c:v>
                </c:pt>
                <c:pt idx="38">
                  <c:v>9.7500000000000003E-2</c:v>
                </c:pt>
                <c:pt idx="39">
                  <c:v>0.115</c:v>
                </c:pt>
                <c:pt idx="40">
                  <c:v>0.11</c:v>
                </c:pt>
                <c:pt idx="41">
                  <c:v>8.5000000000000006E-2</c:v>
                </c:pt>
                <c:pt idx="42">
                  <c:v>0.13</c:v>
                </c:pt>
                <c:pt idx="43">
                  <c:v>0.15</c:v>
                </c:pt>
                <c:pt idx="44">
                  <c:v>0.14000000000000001</c:v>
                </c:pt>
                <c:pt idx="45">
                  <c:v>0.105</c:v>
                </c:pt>
                <c:pt idx="46">
                  <c:v>7.0000000000000007E-2</c:v>
                </c:pt>
                <c:pt idx="47">
                  <c:v>5.5E-2</c:v>
                </c:pt>
                <c:pt idx="48">
                  <c:v>6.25E-2</c:v>
                </c:pt>
                <c:pt idx="49">
                  <c:v>6.5000000000000002E-2</c:v>
                </c:pt>
                <c:pt idx="50">
                  <c:v>0.06</c:v>
                </c:pt>
                <c:pt idx="51">
                  <c:v>7.2499999999999995E-2</c:v>
                </c:pt>
                <c:pt idx="52">
                  <c:v>6.25E-2</c:v>
                </c:pt>
                <c:pt idx="53">
                  <c:v>5.5E-2</c:v>
                </c:pt>
                <c:pt idx="54">
                  <c:v>0.06</c:v>
                </c:pt>
                <c:pt idx="55">
                  <c:v>0.04</c:v>
                </c:pt>
                <c:pt idx="56">
                  <c:v>0.04</c:v>
                </c:pt>
                <c:pt idx="57">
                  <c:v>3.7499999999999999E-2</c:v>
                </c:pt>
                <c:pt idx="58">
                  <c:v>4.7500000000000001E-2</c:v>
                </c:pt>
                <c:pt idx="59">
                  <c:v>4.4999999999999998E-2</c:v>
                </c:pt>
                <c:pt idx="60">
                  <c:v>0.05</c:v>
                </c:pt>
                <c:pt idx="61">
                  <c:v>5.5E-2</c:v>
                </c:pt>
                <c:pt idx="62">
                  <c:v>0.02</c:v>
                </c:pt>
                <c:pt idx="63">
                  <c:v>5.0000000000000001E-3</c:v>
                </c:pt>
                <c:pt idx="64">
                  <c:v>5.0000000000000001E-3</c:v>
                </c:pt>
                <c:pt idx="65">
                  <c:v>5.0000000000000001E-3</c:v>
                </c:pt>
                <c:pt idx="66">
                  <c:v>5.0000000000000001E-3</c:v>
                </c:pt>
                <c:pt idx="67">
                  <c:v>5.0000000000000001E-3</c:v>
                </c:pt>
                <c:pt idx="68">
                  <c:v>5.0000000000000001E-3</c:v>
                </c:pt>
                <c:pt idx="69">
                  <c:v>5.0000000000000001E-3</c:v>
                </c:pt>
                <c:pt idx="70">
                  <c:v>2.5000000000000001E-3</c:v>
                </c:pt>
              </c:numCache>
            </c:numRef>
          </c:val>
          <c:smooth val="0"/>
        </c:ser>
        <c:dLbls>
          <c:showLegendKey val="0"/>
          <c:showVal val="0"/>
          <c:showCatName val="0"/>
          <c:showSerName val="0"/>
          <c:showPercent val="0"/>
          <c:showBubbleSize val="0"/>
        </c:dLbls>
        <c:smooth val="0"/>
        <c:axId val="392737184"/>
        <c:axId val="392737576"/>
      </c:lineChart>
      <c:catAx>
        <c:axId val="392737184"/>
        <c:scaling>
          <c:orientation val="minMax"/>
        </c:scaling>
        <c:delete val="0"/>
        <c:axPos val="b"/>
        <c:numFmt formatCode="General" sourceLinked="1"/>
        <c:majorTickMark val="out"/>
        <c:minorTickMark val="none"/>
        <c:tickLblPos val="nextTo"/>
        <c:spPr>
          <a:ln w="6350">
            <a:solidFill>
              <a:sysClr val="windowText" lastClr="000000"/>
            </a:solidFill>
          </a:ln>
        </c:spPr>
        <c:crossAx val="392737576"/>
        <c:crosses val="autoZero"/>
        <c:auto val="1"/>
        <c:lblAlgn val="ctr"/>
        <c:lblOffset val="100"/>
        <c:tickLblSkip val="5"/>
        <c:noMultiLvlLbl val="0"/>
      </c:catAx>
      <c:valAx>
        <c:axId val="392737576"/>
        <c:scaling>
          <c:orientation val="minMax"/>
        </c:scaling>
        <c:delete val="0"/>
        <c:axPos val="l"/>
        <c:majorGridlines>
          <c:spPr>
            <a:ln>
              <a:solidFill>
                <a:schemeClr val="bg1"/>
              </a:solidFill>
            </a:ln>
          </c:spPr>
        </c:majorGridlines>
        <c:numFmt formatCode="0%" sourceLinked="0"/>
        <c:majorTickMark val="in"/>
        <c:minorTickMark val="none"/>
        <c:tickLblPos val="nextTo"/>
        <c:spPr>
          <a:ln w="6350">
            <a:solidFill>
              <a:schemeClr val="tx1"/>
            </a:solidFill>
          </a:ln>
        </c:spPr>
        <c:crossAx val="392737184"/>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0941296296296296"/>
          <c:y val="0.12843240740740741"/>
          <c:w val="0.83581648108964357"/>
          <c:h val="0.66418220748722201"/>
        </c:manualLayout>
      </c:layout>
      <c:lineChart>
        <c:grouping val="standard"/>
        <c:varyColors val="0"/>
        <c:ser>
          <c:idx val="0"/>
          <c:order val="0"/>
          <c:tx>
            <c:strRef>
              <c:f>'6. Fiscal data'!$E$2</c:f>
              <c:strCache>
                <c:ptCount val="1"/>
                <c:pt idx="0">
                  <c:v>Public Debt-GDP</c:v>
                </c:pt>
              </c:strCache>
            </c:strRef>
          </c:tx>
          <c:spPr>
            <a:ln w="19050">
              <a:solidFill>
                <a:srgbClr val="AA273E"/>
              </a:solidFill>
            </a:ln>
          </c:spPr>
          <c:marker>
            <c:symbol val="none"/>
          </c:marker>
          <c:cat>
            <c:numRef>
              <c:f>'6. Fiscal data'!$A$3:$A$72</c:f>
              <c:numCache>
                <c:formatCode>General</c:formatCode>
                <c:ptCount val="70"/>
                <c:pt idx="0">
                  <c:v>1946</c:v>
                </c:pt>
                <c:pt idx="1">
                  <c:v>1947</c:v>
                </c:pt>
                <c:pt idx="2">
                  <c:v>1948</c:v>
                </c:pt>
                <c:pt idx="3">
                  <c:v>1949</c:v>
                </c:pt>
                <c:pt idx="4">
                  <c:v>1950</c:v>
                </c:pt>
                <c:pt idx="5">
                  <c:v>1951</c:v>
                </c:pt>
                <c:pt idx="6">
                  <c:v>1952</c:v>
                </c:pt>
                <c:pt idx="7">
                  <c:v>1953</c:v>
                </c:pt>
                <c:pt idx="8">
                  <c:v>1954</c:v>
                </c:pt>
                <c:pt idx="9">
                  <c:v>1955</c:v>
                </c:pt>
                <c:pt idx="10">
                  <c:v>1956</c:v>
                </c:pt>
                <c:pt idx="11">
                  <c:v>1957</c:v>
                </c:pt>
                <c:pt idx="12">
                  <c:v>1958</c:v>
                </c:pt>
                <c:pt idx="13">
                  <c:v>1959</c:v>
                </c:pt>
                <c:pt idx="14">
                  <c:v>1960</c:v>
                </c:pt>
                <c:pt idx="15">
                  <c:v>1961</c:v>
                </c:pt>
                <c:pt idx="16">
                  <c:v>1962</c:v>
                </c:pt>
                <c:pt idx="17">
                  <c:v>1963</c:v>
                </c:pt>
                <c:pt idx="18">
                  <c:v>1964</c:v>
                </c:pt>
                <c:pt idx="19">
                  <c:v>1965</c:v>
                </c:pt>
                <c:pt idx="20">
                  <c:v>1966</c:v>
                </c:pt>
                <c:pt idx="21">
                  <c:v>1967</c:v>
                </c:pt>
                <c:pt idx="22">
                  <c:v>1968</c:v>
                </c:pt>
                <c:pt idx="23">
                  <c:v>1969</c:v>
                </c:pt>
                <c:pt idx="24">
                  <c:v>1970</c:v>
                </c:pt>
                <c:pt idx="25">
                  <c:v>1971</c:v>
                </c:pt>
                <c:pt idx="26">
                  <c:v>1972</c:v>
                </c:pt>
                <c:pt idx="27">
                  <c:v>1973</c:v>
                </c:pt>
                <c:pt idx="28">
                  <c:v>1974</c:v>
                </c:pt>
                <c:pt idx="29">
                  <c:v>1975</c:v>
                </c:pt>
                <c:pt idx="30">
                  <c:v>1976</c:v>
                </c:pt>
                <c:pt idx="31">
                  <c:v>1977</c:v>
                </c:pt>
                <c:pt idx="32">
                  <c:v>1978</c:v>
                </c:pt>
                <c:pt idx="33">
                  <c:v>1979</c:v>
                </c:pt>
                <c:pt idx="34">
                  <c:v>1980</c:v>
                </c:pt>
                <c:pt idx="35">
                  <c:v>1981</c:v>
                </c:pt>
                <c:pt idx="36">
                  <c:v>1982</c:v>
                </c:pt>
                <c:pt idx="37">
                  <c:v>1983</c:v>
                </c:pt>
                <c:pt idx="38">
                  <c:v>1984</c:v>
                </c:pt>
                <c:pt idx="39">
                  <c:v>1985</c:v>
                </c:pt>
                <c:pt idx="40">
                  <c:v>1986</c:v>
                </c:pt>
                <c:pt idx="41">
                  <c:v>1987</c:v>
                </c:pt>
                <c:pt idx="42">
                  <c:v>1988</c:v>
                </c:pt>
                <c:pt idx="43">
                  <c:v>1989</c:v>
                </c:pt>
                <c:pt idx="44">
                  <c:v>1990</c:v>
                </c:pt>
                <c:pt idx="45">
                  <c:v>1991</c:v>
                </c:pt>
                <c:pt idx="46">
                  <c:v>1992</c:v>
                </c:pt>
                <c:pt idx="47">
                  <c:v>1993</c:v>
                </c:pt>
                <c:pt idx="48">
                  <c:v>1994</c:v>
                </c:pt>
                <c:pt idx="49">
                  <c:v>1995</c:v>
                </c:pt>
                <c:pt idx="50">
                  <c:v>1996</c:v>
                </c:pt>
                <c:pt idx="51">
                  <c:v>1997</c:v>
                </c:pt>
                <c:pt idx="52">
                  <c:v>1998</c:v>
                </c:pt>
                <c:pt idx="53">
                  <c:v>1999</c:v>
                </c:pt>
                <c:pt idx="54">
                  <c:v>2000</c:v>
                </c:pt>
                <c:pt idx="55">
                  <c:v>2001</c:v>
                </c:pt>
                <c:pt idx="56">
                  <c:v>2002</c:v>
                </c:pt>
                <c:pt idx="57">
                  <c:v>2003</c:v>
                </c:pt>
                <c:pt idx="58">
                  <c:v>2004</c:v>
                </c:pt>
                <c:pt idx="59">
                  <c:v>2005</c:v>
                </c:pt>
                <c:pt idx="60">
                  <c:v>2006</c:v>
                </c:pt>
                <c:pt idx="61">
                  <c:v>2007</c:v>
                </c:pt>
                <c:pt idx="62">
                  <c:v>2008</c:v>
                </c:pt>
                <c:pt idx="63">
                  <c:v>2009</c:v>
                </c:pt>
                <c:pt idx="64">
                  <c:v>2010</c:v>
                </c:pt>
                <c:pt idx="65">
                  <c:v>2011</c:v>
                </c:pt>
                <c:pt idx="66">
                  <c:v>2012</c:v>
                </c:pt>
                <c:pt idx="67">
                  <c:v>2013</c:v>
                </c:pt>
                <c:pt idx="68">
                  <c:v>2014</c:v>
                </c:pt>
                <c:pt idx="69">
                  <c:v>2015</c:v>
                </c:pt>
              </c:numCache>
            </c:numRef>
          </c:cat>
          <c:val>
            <c:numRef>
              <c:f>'6. Fiscal data'!$E$3:$E$72</c:f>
              <c:numCache>
                <c:formatCode>General</c:formatCode>
                <c:ptCount val="70"/>
                <c:pt idx="0">
                  <c:v>2.6242273864849328</c:v>
                </c:pt>
                <c:pt idx="1">
                  <c:v>2.476492782823263</c:v>
                </c:pt>
                <c:pt idx="2">
                  <c:v>2.1968763491926433</c:v>
                </c:pt>
                <c:pt idx="3">
                  <c:v>2.0868346431175566</c:v>
                </c:pt>
                <c:pt idx="4">
                  <c:v>2.005893962848297</c:v>
                </c:pt>
                <c:pt idx="5">
                  <c:v>1.7851288944030879</c:v>
                </c:pt>
                <c:pt idx="6">
                  <c:v>1.6505488926962371</c:v>
                </c:pt>
                <c:pt idx="7">
                  <c:v>1.5648109802993551</c:v>
                </c:pt>
                <c:pt idx="8">
                  <c:v>1.5054253350529916</c:v>
                </c:pt>
                <c:pt idx="9">
                  <c:v>1.3932716113059624</c:v>
                </c:pt>
                <c:pt idx="10">
                  <c:v>1.286136709101273</c:v>
                </c:pt>
                <c:pt idx="11">
                  <c:v>1.218295032029745</c:v>
                </c:pt>
                <c:pt idx="12">
                  <c:v>1.1657854340781169</c:v>
                </c:pt>
                <c:pt idx="13">
                  <c:v>1.12386673171525</c:v>
                </c:pt>
                <c:pt idx="14">
                  <c:v>1.0647527638951992</c:v>
                </c:pt>
                <c:pt idx="15">
                  <c:v>1.0177954326837437</c:v>
                </c:pt>
                <c:pt idx="16">
                  <c:v>1.0061448900388097</c:v>
                </c:pt>
                <c:pt idx="17">
                  <c:v>0.96485638348970515</c:v>
                </c:pt>
                <c:pt idx="18">
                  <c:v>0.89041667887596332</c:v>
                </c:pt>
                <c:pt idx="19">
                  <c:v>0.84311494066005521</c:v>
                </c:pt>
                <c:pt idx="20">
                  <c:v>0.80726352636785637</c:v>
                </c:pt>
                <c:pt idx="21">
                  <c:v>0.80622124233128833</c:v>
                </c:pt>
                <c:pt idx="22">
                  <c:v>0.74300901569560562</c:v>
                </c:pt>
                <c:pt idx="23">
                  <c:v>0.67036854393945489</c:v>
                </c:pt>
                <c:pt idx="24">
                  <c:v>0.59645271478646544</c:v>
                </c:pt>
                <c:pt idx="25">
                  <c:v>0.56258780332056202</c:v>
                </c:pt>
                <c:pt idx="26">
                  <c:v>0.52092667662328429</c:v>
                </c:pt>
                <c:pt idx="27">
                  <c:v>0.48258804178378972</c:v>
                </c:pt>
                <c:pt idx="28">
                  <c:v>0.53243356067095315</c:v>
                </c:pt>
                <c:pt idx="29">
                  <c:v>0.53761316908355961</c:v>
                </c:pt>
                <c:pt idx="30">
                  <c:v>0.52408718385571196</c:v>
                </c:pt>
                <c:pt idx="31">
                  <c:v>0.49153892660562015</c:v>
                </c:pt>
                <c:pt idx="32">
                  <c:v>0.46697243240612041</c:v>
                </c:pt>
                <c:pt idx="33">
                  <c:v>0.43630755286733858</c:v>
                </c:pt>
                <c:pt idx="34">
                  <c:v>0.42538533576357046</c:v>
                </c:pt>
                <c:pt idx="35">
                  <c:v>0.42507556018759773</c:v>
                </c:pt>
                <c:pt idx="36">
                  <c:v>0.41272521455771743</c:v>
                </c:pt>
                <c:pt idx="37">
                  <c:v>0.40438235572795683</c:v>
                </c:pt>
                <c:pt idx="38">
                  <c:v>0.41027984108251858</c:v>
                </c:pt>
                <c:pt idx="39">
                  <c:v>0.39091102106182668</c:v>
                </c:pt>
                <c:pt idx="40">
                  <c:v>0.37481617357268493</c:v>
                </c:pt>
                <c:pt idx="41">
                  <c:v>0.33995554518050886</c:v>
                </c:pt>
                <c:pt idx="42">
                  <c:v>0.28481409583675449</c:v>
                </c:pt>
                <c:pt idx="43">
                  <c:v>0.25000943436471451</c:v>
                </c:pt>
                <c:pt idx="44">
                  <c:v>0.22820660782982574</c:v>
                </c:pt>
                <c:pt idx="45">
                  <c:v>0.2321854254352915</c:v>
                </c:pt>
                <c:pt idx="46">
                  <c:v>0.26731143746231523</c:v>
                </c:pt>
                <c:pt idx="47">
                  <c:v>0.30971263572177288</c:v>
                </c:pt>
                <c:pt idx="48">
                  <c:v>0.34927134770564855</c:v>
                </c:pt>
                <c:pt idx="49">
                  <c:v>0.37482997587988232</c:v>
                </c:pt>
                <c:pt idx="50">
                  <c:v>0.38290962033822373</c:v>
                </c:pt>
                <c:pt idx="51">
                  <c:v>0.38770630182509547</c:v>
                </c:pt>
                <c:pt idx="52">
                  <c:v>0.36845562823112737</c:v>
                </c:pt>
                <c:pt idx="53">
                  <c:v>0.3527205605142944</c:v>
                </c:pt>
                <c:pt idx="54">
                  <c:v>0.30309114106043039</c:v>
                </c:pt>
                <c:pt idx="55">
                  <c:v>0.29333154853535015</c:v>
                </c:pt>
                <c:pt idx="56">
                  <c:v>0.30503508287198589</c:v>
                </c:pt>
                <c:pt idx="57">
                  <c:v>0.31679368730627977</c:v>
                </c:pt>
                <c:pt idx="58">
                  <c:v>0.34601041939681532</c:v>
                </c:pt>
                <c:pt idx="59">
                  <c:v>0.35970675417936188</c:v>
                </c:pt>
                <c:pt idx="60">
                  <c:v>0.36561137201128852</c:v>
                </c:pt>
                <c:pt idx="61">
                  <c:v>0.37226711259463452</c:v>
                </c:pt>
                <c:pt idx="62">
                  <c:v>0.47051242382940855</c:v>
                </c:pt>
                <c:pt idx="63">
                  <c:v>0.6127838921616181</c:v>
                </c:pt>
                <c:pt idx="64">
                  <c:v>0.71818366245049892</c:v>
                </c:pt>
                <c:pt idx="65">
                  <c:v>0.75632233886925659</c:v>
                </c:pt>
                <c:pt idx="66">
                  <c:v>0.80021778532384813</c:v>
                </c:pt>
                <c:pt idx="67">
                  <c:v>0.83043844919672349</c:v>
                </c:pt>
                <c:pt idx="68">
                  <c:v>0.8495566480839295</c:v>
                </c:pt>
                <c:pt idx="69">
                  <c:v>0.85875821048802936</c:v>
                </c:pt>
              </c:numCache>
            </c:numRef>
          </c:val>
          <c:smooth val="0"/>
        </c:ser>
        <c:dLbls>
          <c:showLegendKey val="0"/>
          <c:showVal val="0"/>
          <c:showCatName val="0"/>
          <c:showSerName val="0"/>
          <c:showPercent val="0"/>
          <c:showBubbleSize val="0"/>
        </c:dLbls>
        <c:smooth val="0"/>
        <c:axId val="270775064"/>
        <c:axId val="270775456"/>
      </c:lineChart>
      <c:catAx>
        <c:axId val="270775064"/>
        <c:scaling>
          <c:orientation val="minMax"/>
        </c:scaling>
        <c:delete val="0"/>
        <c:axPos val="b"/>
        <c:numFmt formatCode="General" sourceLinked="1"/>
        <c:majorTickMark val="out"/>
        <c:minorTickMark val="none"/>
        <c:tickLblPos val="nextTo"/>
        <c:spPr>
          <a:ln w="6350">
            <a:solidFill>
              <a:sysClr val="windowText" lastClr="000000"/>
            </a:solidFill>
          </a:ln>
        </c:spPr>
        <c:txPr>
          <a:bodyPr rot="0" vert="horz"/>
          <a:lstStyle/>
          <a:p>
            <a:pPr>
              <a:defRPr/>
            </a:pPr>
            <a:endParaRPr lang="en-US"/>
          </a:p>
        </c:txPr>
        <c:crossAx val="270775456"/>
        <c:crosses val="autoZero"/>
        <c:auto val="1"/>
        <c:lblAlgn val="ctr"/>
        <c:lblOffset val="100"/>
        <c:tickLblSkip val="5"/>
        <c:tickMarkSkip val="1"/>
        <c:noMultiLvlLbl val="0"/>
      </c:catAx>
      <c:valAx>
        <c:axId val="270775456"/>
        <c:scaling>
          <c:orientation val="minMax"/>
        </c:scaling>
        <c:delete val="0"/>
        <c:axPos val="l"/>
        <c:numFmt formatCode="0%" sourceLinked="0"/>
        <c:majorTickMark val="in"/>
        <c:minorTickMark val="none"/>
        <c:tickLblPos val="nextTo"/>
        <c:spPr>
          <a:ln w="6350">
            <a:solidFill>
              <a:schemeClr val="tx1"/>
            </a:solidFill>
          </a:ln>
        </c:spPr>
        <c:crossAx val="270775064"/>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55"/>
          <c:y val="0.18081537037037038"/>
          <c:w val="0.84171956479008403"/>
          <c:h val="0.55959672270695893"/>
        </c:manualLayout>
      </c:layout>
      <c:lineChart>
        <c:grouping val="standard"/>
        <c:varyColors val="0"/>
        <c:ser>
          <c:idx val="0"/>
          <c:order val="0"/>
          <c:tx>
            <c:strRef>
              <c:f>'6. Fiscal data'!$G$2</c:f>
              <c:strCache>
                <c:ptCount val="1"/>
                <c:pt idx="0">
                  <c:v>Primary Surplus/GDP</c:v>
                </c:pt>
              </c:strCache>
            </c:strRef>
          </c:tx>
          <c:spPr>
            <a:ln w="19050">
              <a:solidFill>
                <a:schemeClr val="accent1"/>
              </a:solidFill>
            </a:ln>
          </c:spPr>
          <c:marker>
            <c:symbol val="none"/>
          </c:marker>
          <c:cat>
            <c:numRef>
              <c:f>'6. Fiscal data'!$A$3:$A$72</c:f>
              <c:numCache>
                <c:formatCode>General</c:formatCode>
                <c:ptCount val="70"/>
                <c:pt idx="0">
                  <c:v>1946</c:v>
                </c:pt>
                <c:pt idx="1">
                  <c:v>1947</c:v>
                </c:pt>
                <c:pt idx="2">
                  <c:v>1948</c:v>
                </c:pt>
                <c:pt idx="3">
                  <c:v>1949</c:v>
                </c:pt>
                <c:pt idx="4">
                  <c:v>1950</c:v>
                </c:pt>
                <c:pt idx="5">
                  <c:v>1951</c:v>
                </c:pt>
                <c:pt idx="6">
                  <c:v>1952</c:v>
                </c:pt>
                <c:pt idx="7">
                  <c:v>1953</c:v>
                </c:pt>
                <c:pt idx="8">
                  <c:v>1954</c:v>
                </c:pt>
                <c:pt idx="9">
                  <c:v>1955</c:v>
                </c:pt>
                <c:pt idx="10">
                  <c:v>1956</c:v>
                </c:pt>
                <c:pt idx="11">
                  <c:v>1957</c:v>
                </c:pt>
                <c:pt idx="12">
                  <c:v>1958</c:v>
                </c:pt>
                <c:pt idx="13">
                  <c:v>1959</c:v>
                </c:pt>
                <c:pt idx="14">
                  <c:v>1960</c:v>
                </c:pt>
                <c:pt idx="15">
                  <c:v>1961</c:v>
                </c:pt>
                <c:pt idx="16">
                  <c:v>1962</c:v>
                </c:pt>
                <c:pt idx="17">
                  <c:v>1963</c:v>
                </c:pt>
                <c:pt idx="18">
                  <c:v>1964</c:v>
                </c:pt>
                <c:pt idx="19">
                  <c:v>1965</c:v>
                </c:pt>
                <c:pt idx="20">
                  <c:v>1966</c:v>
                </c:pt>
                <c:pt idx="21">
                  <c:v>1967</c:v>
                </c:pt>
                <c:pt idx="22">
                  <c:v>1968</c:v>
                </c:pt>
                <c:pt idx="23">
                  <c:v>1969</c:v>
                </c:pt>
                <c:pt idx="24">
                  <c:v>1970</c:v>
                </c:pt>
                <c:pt idx="25">
                  <c:v>1971</c:v>
                </c:pt>
                <c:pt idx="26">
                  <c:v>1972</c:v>
                </c:pt>
                <c:pt idx="27">
                  <c:v>1973</c:v>
                </c:pt>
                <c:pt idx="28">
                  <c:v>1974</c:v>
                </c:pt>
                <c:pt idx="29">
                  <c:v>1975</c:v>
                </c:pt>
                <c:pt idx="30">
                  <c:v>1976</c:v>
                </c:pt>
                <c:pt idx="31">
                  <c:v>1977</c:v>
                </c:pt>
                <c:pt idx="32">
                  <c:v>1978</c:v>
                </c:pt>
                <c:pt idx="33">
                  <c:v>1979</c:v>
                </c:pt>
                <c:pt idx="34">
                  <c:v>1980</c:v>
                </c:pt>
                <c:pt idx="35">
                  <c:v>1981</c:v>
                </c:pt>
                <c:pt idx="36">
                  <c:v>1982</c:v>
                </c:pt>
                <c:pt idx="37">
                  <c:v>1983</c:v>
                </c:pt>
                <c:pt idx="38">
                  <c:v>1984</c:v>
                </c:pt>
                <c:pt idx="39">
                  <c:v>1985</c:v>
                </c:pt>
                <c:pt idx="40">
                  <c:v>1986</c:v>
                </c:pt>
                <c:pt idx="41">
                  <c:v>1987</c:v>
                </c:pt>
                <c:pt idx="42">
                  <c:v>1988</c:v>
                </c:pt>
                <c:pt idx="43">
                  <c:v>1989</c:v>
                </c:pt>
                <c:pt idx="44">
                  <c:v>1990</c:v>
                </c:pt>
                <c:pt idx="45">
                  <c:v>1991</c:v>
                </c:pt>
                <c:pt idx="46">
                  <c:v>1992</c:v>
                </c:pt>
                <c:pt idx="47">
                  <c:v>1993</c:v>
                </c:pt>
                <c:pt idx="48">
                  <c:v>1994</c:v>
                </c:pt>
                <c:pt idx="49">
                  <c:v>1995</c:v>
                </c:pt>
                <c:pt idx="50">
                  <c:v>1996</c:v>
                </c:pt>
                <c:pt idx="51">
                  <c:v>1997</c:v>
                </c:pt>
                <c:pt idx="52">
                  <c:v>1998</c:v>
                </c:pt>
                <c:pt idx="53">
                  <c:v>1999</c:v>
                </c:pt>
                <c:pt idx="54">
                  <c:v>2000</c:v>
                </c:pt>
                <c:pt idx="55">
                  <c:v>2001</c:v>
                </c:pt>
                <c:pt idx="56">
                  <c:v>2002</c:v>
                </c:pt>
                <c:pt idx="57">
                  <c:v>2003</c:v>
                </c:pt>
                <c:pt idx="58">
                  <c:v>2004</c:v>
                </c:pt>
                <c:pt idx="59">
                  <c:v>2005</c:v>
                </c:pt>
                <c:pt idx="60">
                  <c:v>2006</c:v>
                </c:pt>
                <c:pt idx="61">
                  <c:v>2007</c:v>
                </c:pt>
                <c:pt idx="62">
                  <c:v>2008</c:v>
                </c:pt>
                <c:pt idx="63">
                  <c:v>2009</c:v>
                </c:pt>
                <c:pt idx="64">
                  <c:v>2010</c:v>
                </c:pt>
                <c:pt idx="65">
                  <c:v>2011</c:v>
                </c:pt>
                <c:pt idx="66">
                  <c:v>2012</c:v>
                </c:pt>
                <c:pt idx="67">
                  <c:v>2013</c:v>
                </c:pt>
                <c:pt idx="68">
                  <c:v>2014</c:v>
                </c:pt>
                <c:pt idx="69">
                  <c:v>2015</c:v>
                </c:pt>
              </c:numCache>
            </c:numRef>
          </c:cat>
          <c:val>
            <c:numRef>
              <c:f>'6. Fiscal data'!$G$3:$G$72</c:f>
              <c:numCache>
                <c:formatCode>General</c:formatCode>
                <c:ptCount val="70"/>
                <c:pt idx="0">
                  <c:v>-7.9958098429091292E-3</c:v>
                </c:pt>
                <c:pt idx="1">
                  <c:v>4.0166341537729119E-2</c:v>
                </c:pt>
                <c:pt idx="2">
                  <c:v>9.3601588809256536E-2</c:v>
                </c:pt>
                <c:pt idx="3">
                  <c:v>9.8355343109454749E-2</c:v>
                </c:pt>
                <c:pt idx="4">
                  <c:v>9.5510835913312692E-2</c:v>
                </c:pt>
                <c:pt idx="5">
                  <c:v>5.4452715743038324E-2</c:v>
                </c:pt>
                <c:pt idx="6">
                  <c:v>3.1283710895361382E-2</c:v>
                </c:pt>
                <c:pt idx="7">
                  <c:v>1.6328462403123706E-2</c:v>
                </c:pt>
                <c:pt idx="8">
                  <c:v>3.0561318903157067E-2</c:v>
                </c:pt>
                <c:pt idx="9">
                  <c:v>4.9463585723127708E-2</c:v>
                </c:pt>
                <c:pt idx="10">
                  <c:v>3.5816074482234464E-2</c:v>
                </c:pt>
                <c:pt idx="11">
                  <c:v>4.0317161671818307E-2</c:v>
                </c:pt>
                <c:pt idx="12">
                  <c:v>4.5923588606515436E-2</c:v>
                </c:pt>
                <c:pt idx="13">
                  <c:v>2.2807659470667156E-2</c:v>
                </c:pt>
                <c:pt idx="14">
                  <c:v>1.9422989550204453E-2</c:v>
                </c:pt>
                <c:pt idx="15">
                  <c:v>2.0378353343546263E-2</c:v>
                </c:pt>
                <c:pt idx="16">
                  <c:v>2.6860488867706134E-2</c:v>
                </c:pt>
                <c:pt idx="17">
                  <c:v>2.4272310992987288E-2</c:v>
                </c:pt>
                <c:pt idx="18">
                  <c:v>2.1009757669880155E-2</c:v>
                </c:pt>
                <c:pt idx="19">
                  <c:v>2.2001842518831628E-2</c:v>
                </c:pt>
                <c:pt idx="20">
                  <c:v>2.2854678740836569E-2</c:v>
                </c:pt>
                <c:pt idx="21">
                  <c:v>1.0808090490797546E-2</c:v>
                </c:pt>
                <c:pt idx="22">
                  <c:v>2.6675980702482047E-2</c:v>
                </c:pt>
                <c:pt idx="23">
                  <c:v>5.5150758826134211E-2</c:v>
                </c:pt>
                <c:pt idx="24">
                  <c:v>5.424207740181701E-2</c:v>
                </c:pt>
                <c:pt idx="25">
                  <c:v>3.3924010217113665E-2</c:v>
                </c:pt>
                <c:pt idx="26">
                  <c:v>1.5190953701728184E-2</c:v>
                </c:pt>
                <c:pt idx="27">
                  <c:v>4.2593933740041976E-3</c:v>
                </c:pt>
                <c:pt idx="28">
                  <c:v>-1.9408633046721676E-3</c:v>
                </c:pt>
                <c:pt idx="29">
                  <c:v>-1.983569202294375E-2</c:v>
                </c:pt>
                <c:pt idx="30">
                  <c:v>-1.1610316364597714E-2</c:v>
                </c:pt>
                <c:pt idx="31">
                  <c:v>9.4277833058330086E-3</c:v>
                </c:pt>
                <c:pt idx="32">
                  <c:v>-9.4109502355441859E-4</c:v>
                </c:pt>
                <c:pt idx="33">
                  <c:v>1.9448075460354621E-3</c:v>
                </c:pt>
                <c:pt idx="34">
                  <c:v>7.4725921110169458E-3</c:v>
                </c:pt>
                <c:pt idx="35">
                  <c:v>1.869723814486712E-2</c:v>
                </c:pt>
                <c:pt idx="36">
                  <c:v>2.5832180815792964E-2</c:v>
                </c:pt>
                <c:pt idx="37">
                  <c:v>1.5544829922792672E-2</c:v>
                </c:pt>
                <c:pt idx="38">
                  <c:v>1.3451382251010589E-2</c:v>
                </c:pt>
                <c:pt idx="39">
                  <c:v>2.0559545763369894E-2</c:v>
                </c:pt>
                <c:pt idx="40">
                  <c:v>2.2847400981458585E-2</c:v>
                </c:pt>
                <c:pt idx="41">
                  <c:v>2.6660712292062076E-2</c:v>
                </c:pt>
                <c:pt idx="42">
                  <c:v>4.2768923472337773E-2</c:v>
                </c:pt>
                <c:pt idx="43">
                  <c:v>4.0549719922424912E-2</c:v>
                </c:pt>
                <c:pt idx="44">
                  <c:v>2.4891000980614014E-2</c:v>
                </c:pt>
                <c:pt idx="45">
                  <c:v>2.807870058650102E-4</c:v>
                </c:pt>
                <c:pt idx="46">
                  <c:v>-3.0219905883331368E-2</c:v>
                </c:pt>
                <c:pt idx="47">
                  <c:v>-4.1371490351970151E-2</c:v>
                </c:pt>
                <c:pt idx="48">
                  <c:v>-2.9526225460676864E-2</c:v>
                </c:pt>
                <c:pt idx="49">
                  <c:v>-1.5539427667137595E-2</c:v>
                </c:pt>
                <c:pt idx="50">
                  <c:v>-2.5265987232612835E-3</c:v>
                </c:pt>
                <c:pt idx="51">
                  <c:v>1.4718992815717017E-2</c:v>
                </c:pt>
                <c:pt idx="52">
                  <c:v>3.126772402143E-2</c:v>
                </c:pt>
                <c:pt idx="53">
                  <c:v>3.6743846730088472E-2</c:v>
                </c:pt>
                <c:pt idx="54">
                  <c:v>3.8778272547029549E-2</c:v>
                </c:pt>
                <c:pt idx="55">
                  <c:v>2.7845525734555919E-2</c:v>
                </c:pt>
                <c:pt idx="56">
                  <c:v>1.0301436402274503E-3</c:v>
                </c:pt>
                <c:pt idx="57">
                  <c:v>-8.7560938114964876E-3</c:v>
                </c:pt>
                <c:pt idx="58">
                  <c:v>-1.169921387045799E-2</c:v>
                </c:pt>
                <c:pt idx="59">
                  <c:v>-1.3940992723948626E-2</c:v>
                </c:pt>
                <c:pt idx="60">
                  <c:v>-5.6023313392560272E-3</c:v>
                </c:pt>
                <c:pt idx="61">
                  <c:v>-4.3197094500584624E-3</c:v>
                </c:pt>
                <c:pt idx="62">
                  <c:v>-7.2616176933128418E-3</c:v>
                </c:pt>
                <c:pt idx="63">
                  <c:v>-5.2615437468204143E-2</c:v>
                </c:pt>
                <c:pt idx="64">
                  <c:v>-4.3094835475334811E-2</c:v>
                </c:pt>
                <c:pt idx="65">
                  <c:v>-2.1252565600138551E-2</c:v>
                </c:pt>
                <c:pt idx="66">
                  <c:v>-3.0353829511344181E-2</c:v>
                </c:pt>
                <c:pt idx="67">
                  <c:v>-1.7775153874852477E-2</c:v>
                </c:pt>
                <c:pt idx="68">
                  <c:v>-2.4621395022167595E-2</c:v>
                </c:pt>
                <c:pt idx="69">
                  <c:v>-1.7455444061704357E-2</c:v>
                </c:pt>
              </c:numCache>
            </c:numRef>
          </c:val>
          <c:smooth val="0"/>
        </c:ser>
        <c:ser>
          <c:idx val="1"/>
          <c:order val="1"/>
          <c:tx>
            <c:strRef>
              <c:f>'6. Fiscal data'!$I$2</c:f>
              <c:strCache>
                <c:ptCount val="1"/>
                <c:pt idx="0">
                  <c:v>Public Sector Net Lending/GDP</c:v>
                </c:pt>
              </c:strCache>
            </c:strRef>
          </c:tx>
          <c:spPr>
            <a:ln w="19050">
              <a:solidFill>
                <a:srgbClr val="AA273E"/>
              </a:solidFill>
            </a:ln>
          </c:spPr>
          <c:marker>
            <c:symbol val="none"/>
          </c:marker>
          <c:cat>
            <c:numRef>
              <c:f>'6. Fiscal data'!$A$3:$A$72</c:f>
              <c:numCache>
                <c:formatCode>General</c:formatCode>
                <c:ptCount val="70"/>
                <c:pt idx="0">
                  <c:v>1946</c:v>
                </c:pt>
                <c:pt idx="1">
                  <c:v>1947</c:v>
                </c:pt>
                <c:pt idx="2">
                  <c:v>1948</c:v>
                </c:pt>
                <c:pt idx="3">
                  <c:v>1949</c:v>
                </c:pt>
                <c:pt idx="4">
                  <c:v>1950</c:v>
                </c:pt>
                <c:pt idx="5">
                  <c:v>1951</c:v>
                </c:pt>
                <c:pt idx="6">
                  <c:v>1952</c:v>
                </c:pt>
                <c:pt idx="7">
                  <c:v>1953</c:v>
                </c:pt>
                <c:pt idx="8">
                  <c:v>1954</c:v>
                </c:pt>
                <c:pt idx="9">
                  <c:v>1955</c:v>
                </c:pt>
                <c:pt idx="10">
                  <c:v>1956</c:v>
                </c:pt>
                <c:pt idx="11">
                  <c:v>1957</c:v>
                </c:pt>
                <c:pt idx="12">
                  <c:v>1958</c:v>
                </c:pt>
                <c:pt idx="13">
                  <c:v>1959</c:v>
                </c:pt>
                <c:pt idx="14">
                  <c:v>1960</c:v>
                </c:pt>
                <c:pt idx="15">
                  <c:v>1961</c:v>
                </c:pt>
                <c:pt idx="16">
                  <c:v>1962</c:v>
                </c:pt>
                <c:pt idx="17">
                  <c:v>1963</c:v>
                </c:pt>
                <c:pt idx="18">
                  <c:v>1964</c:v>
                </c:pt>
                <c:pt idx="19">
                  <c:v>1965</c:v>
                </c:pt>
                <c:pt idx="20">
                  <c:v>1966</c:v>
                </c:pt>
                <c:pt idx="21">
                  <c:v>1967</c:v>
                </c:pt>
                <c:pt idx="22">
                  <c:v>1968</c:v>
                </c:pt>
                <c:pt idx="23">
                  <c:v>1969</c:v>
                </c:pt>
                <c:pt idx="24">
                  <c:v>1970</c:v>
                </c:pt>
                <c:pt idx="25">
                  <c:v>1971</c:v>
                </c:pt>
                <c:pt idx="26">
                  <c:v>1972</c:v>
                </c:pt>
                <c:pt idx="27">
                  <c:v>1973</c:v>
                </c:pt>
                <c:pt idx="28">
                  <c:v>1974</c:v>
                </c:pt>
                <c:pt idx="29">
                  <c:v>1975</c:v>
                </c:pt>
                <c:pt idx="30">
                  <c:v>1976</c:v>
                </c:pt>
                <c:pt idx="31">
                  <c:v>1977</c:v>
                </c:pt>
                <c:pt idx="32">
                  <c:v>1978</c:v>
                </c:pt>
                <c:pt idx="33">
                  <c:v>1979</c:v>
                </c:pt>
                <c:pt idx="34">
                  <c:v>1980</c:v>
                </c:pt>
                <c:pt idx="35">
                  <c:v>1981</c:v>
                </c:pt>
                <c:pt idx="36">
                  <c:v>1982</c:v>
                </c:pt>
                <c:pt idx="37">
                  <c:v>1983</c:v>
                </c:pt>
                <c:pt idx="38">
                  <c:v>1984</c:v>
                </c:pt>
                <c:pt idx="39">
                  <c:v>1985</c:v>
                </c:pt>
                <c:pt idx="40">
                  <c:v>1986</c:v>
                </c:pt>
                <c:pt idx="41">
                  <c:v>1987</c:v>
                </c:pt>
                <c:pt idx="42">
                  <c:v>1988</c:v>
                </c:pt>
                <c:pt idx="43">
                  <c:v>1989</c:v>
                </c:pt>
                <c:pt idx="44">
                  <c:v>1990</c:v>
                </c:pt>
                <c:pt idx="45">
                  <c:v>1991</c:v>
                </c:pt>
                <c:pt idx="46">
                  <c:v>1992</c:v>
                </c:pt>
                <c:pt idx="47">
                  <c:v>1993</c:v>
                </c:pt>
                <c:pt idx="48">
                  <c:v>1994</c:v>
                </c:pt>
                <c:pt idx="49">
                  <c:v>1995</c:v>
                </c:pt>
                <c:pt idx="50">
                  <c:v>1996</c:v>
                </c:pt>
                <c:pt idx="51">
                  <c:v>1997</c:v>
                </c:pt>
                <c:pt idx="52">
                  <c:v>1998</c:v>
                </c:pt>
                <c:pt idx="53">
                  <c:v>1999</c:v>
                </c:pt>
                <c:pt idx="54">
                  <c:v>2000</c:v>
                </c:pt>
                <c:pt idx="55">
                  <c:v>2001</c:v>
                </c:pt>
                <c:pt idx="56">
                  <c:v>2002</c:v>
                </c:pt>
                <c:pt idx="57">
                  <c:v>2003</c:v>
                </c:pt>
                <c:pt idx="58">
                  <c:v>2004</c:v>
                </c:pt>
                <c:pt idx="59">
                  <c:v>2005</c:v>
                </c:pt>
                <c:pt idx="60">
                  <c:v>2006</c:v>
                </c:pt>
                <c:pt idx="61">
                  <c:v>2007</c:v>
                </c:pt>
                <c:pt idx="62">
                  <c:v>2008</c:v>
                </c:pt>
                <c:pt idx="63">
                  <c:v>2009</c:v>
                </c:pt>
                <c:pt idx="64">
                  <c:v>2010</c:v>
                </c:pt>
                <c:pt idx="65">
                  <c:v>2011</c:v>
                </c:pt>
                <c:pt idx="66">
                  <c:v>2012</c:v>
                </c:pt>
                <c:pt idx="67">
                  <c:v>2013</c:v>
                </c:pt>
                <c:pt idx="68">
                  <c:v>2014</c:v>
                </c:pt>
                <c:pt idx="69">
                  <c:v>2015</c:v>
                </c:pt>
              </c:numCache>
            </c:numRef>
          </c:cat>
          <c:val>
            <c:numRef>
              <c:f>'6. Fiscal data'!$I$3:$I$72</c:f>
              <c:numCache>
                <c:formatCode>General</c:formatCode>
                <c:ptCount val="70"/>
                <c:pt idx="0">
                  <c:v>-6.4693370547173862E-2</c:v>
                </c:pt>
                <c:pt idx="1">
                  <c:v>-9.3208974381811579E-3</c:v>
                </c:pt>
                <c:pt idx="2">
                  <c:v>4.1447197996718761E-2</c:v>
                </c:pt>
                <c:pt idx="3">
                  <c:v>4.7152232034351454E-2</c:v>
                </c:pt>
                <c:pt idx="4">
                  <c:v>4.6362229102167182E-2</c:v>
                </c:pt>
                <c:pt idx="5">
                  <c:v>6.4791838985387377E-3</c:v>
                </c:pt>
                <c:pt idx="6">
                  <c:v>-1.7386890031093342E-2</c:v>
                </c:pt>
                <c:pt idx="7">
                  <c:v>-3.147370289297758E-2</c:v>
                </c:pt>
                <c:pt idx="8">
                  <c:v>-1.5533000616833959E-2</c:v>
                </c:pt>
                <c:pt idx="9">
                  <c:v>2.8883845677738808E-3</c:v>
                </c:pt>
                <c:pt idx="10">
                  <c:v>-8.2177465323959725E-3</c:v>
                </c:pt>
                <c:pt idx="11">
                  <c:v>-2.1502486224969763E-3</c:v>
                </c:pt>
                <c:pt idx="12">
                  <c:v>1.1512877366535903E-3</c:v>
                </c:pt>
                <c:pt idx="13">
                  <c:v>-2.0774891246900028E-2</c:v>
                </c:pt>
                <c:pt idx="14">
                  <c:v>-2.5367257307284567E-2</c:v>
                </c:pt>
                <c:pt idx="15">
                  <c:v>-2.5223556236417401E-2</c:v>
                </c:pt>
                <c:pt idx="16">
                  <c:v>-1.6851637502553279E-2</c:v>
                </c:pt>
                <c:pt idx="17">
                  <c:v>-1.9597169297768099E-2</c:v>
                </c:pt>
                <c:pt idx="18">
                  <c:v>-2.1419990037213937E-2</c:v>
                </c:pt>
                <c:pt idx="19">
                  <c:v>-2.0105131956863382E-2</c:v>
                </c:pt>
                <c:pt idx="20">
                  <c:v>-1.9049793267889303E-2</c:v>
                </c:pt>
                <c:pt idx="21">
                  <c:v>-3.25920245398773E-2</c:v>
                </c:pt>
                <c:pt idx="22">
                  <c:v>-1.761662555393045E-2</c:v>
                </c:pt>
                <c:pt idx="23">
                  <c:v>1.1231431906928062E-2</c:v>
                </c:pt>
                <c:pt idx="24">
                  <c:v>1.3502396451820588E-2</c:v>
                </c:pt>
                <c:pt idx="25">
                  <c:v>-4.0708812260536395E-3</c:v>
                </c:pt>
                <c:pt idx="26">
                  <c:v>-2.1236042955693053E-2</c:v>
                </c:pt>
                <c:pt idx="27">
                  <c:v>-3.363325027311672E-2</c:v>
                </c:pt>
                <c:pt idx="28">
                  <c:v>-4.6732518676743252E-2</c:v>
                </c:pt>
                <c:pt idx="29">
                  <c:v>-6.2955622877397616E-2</c:v>
                </c:pt>
                <c:pt idx="30">
                  <c:v>-5.8462826425403167E-2</c:v>
                </c:pt>
                <c:pt idx="31">
                  <c:v>-3.6753869988538031E-2</c:v>
                </c:pt>
                <c:pt idx="32">
                  <c:v>-4.5075206473003011E-2</c:v>
                </c:pt>
                <c:pt idx="33">
                  <c:v>-4.2649128480271817E-2</c:v>
                </c:pt>
                <c:pt idx="34">
                  <c:v>-3.8856705016427316E-2</c:v>
                </c:pt>
                <c:pt idx="35">
                  <c:v>-3.0658328990793817E-2</c:v>
                </c:pt>
                <c:pt idx="36">
                  <c:v>-2.3236648163234376E-2</c:v>
                </c:pt>
                <c:pt idx="37">
                  <c:v>-3.0383337688029564E-2</c:v>
                </c:pt>
                <c:pt idx="38">
                  <c:v>-3.3169218281918329E-2</c:v>
                </c:pt>
                <c:pt idx="39">
                  <c:v>-2.5630884208482967E-2</c:v>
                </c:pt>
                <c:pt idx="40">
                  <c:v>-2.0171924158789999E-2</c:v>
                </c:pt>
                <c:pt idx="41">
                  <c:v>-1.3385163457732397E-2</c:v>
                </c:pt>
                <c:pt idx="42">
                  <c:v>6.4780527415720969E-3</c:v>
                </c:pt>
                <c:pt idx="43">
                  <c:v>6.2365252660490852E-3</c:v>
                </c:pt>
                <c:pt idx="44">
                  <c:v>-6.4584747680470692E-3</c:v>
                </c:pt>
                <c:pt idx="45">
                  <c:v>-2.632234921308009E-2</c:v>
                </c:pt>
                <c:pt idx="46">
                  <c:v>-5.6205254731822939E-2</c:v>
                </c:pt>
                <c:pt idx="47">
                  <c:v>-6.7758374041624644E-2</c:v>
                </c:pt>
                <c:pt idx="48">
                  <c:v>-5.8314765747320245E-2</c:v>
                </c:pt>
                <c:pt idx="49">
                  <c:v>-4.6805937039082243E-2</c:v>
                </c:pt>
                <c:pt idx="50">
                  <c:v>-3.3419195878597825E-2</c:v>
                </c:pt>
                <c:pt idx="51">
                  <c:v>-1.6449824520293335E-2</c:v>
                </c:pt>
                <c:pt idx="52">
                  <c:v>6.640770043700551E-4</c:v>
                </c:pt>
                <c:pt idx="53">
                  <c:v>1.1064379825794038E-2</c:v>
                </c:pt>
                <c:pt idx="54">
                  <c:v>1.4484721930531436E-2</c:v>
                </c:pt>
                <c:pt idx="55">
                  <c:v>6.6483724873390897E-3</c:v>
                </c:pt>
                <c:pt idx="56">
                  <c:v>-1.7198623291479483E-2</c:v>
                </c:pt>
                <c:pt idx="57">
                  <c:v>-2.6796270913333264E-2</c:v>
                </c:pt>
                <c:pt idx="58">
                  <c:v>-3.0262692030035083E-2</c:v>
                </c:pt>
                <c:pt idx="59">
                  <c:v>-3.3587853771447754E-2</c:v>
                </c:pt>
                <c:pt idx="60">
                  <c:v>-2.50232886612386E-2</c:v>
                </c:pt>
                <c:pt idx="61">
                  <c:v>-2.6546649334700731E-2</c:v>
                </c:pt>
                <c:pt idx="62">
                  <c:v>-3.9195730611180299E-2</c:v>
                </c:pt>
                <c:pt idx="63">
                  <c:v>-8.3396787935706068E-2</c:v>
                </c:pt>
                <c:pt idx="64">
                  <c:v>-8.2200962962633212E-2</c:v>
                </c:pt>
                <c:pt idx="65">
                  <c:v>-5.8251866700567596E-2</c:v>
                </c:pt>
                <c:pt idx="66">
                  <c:v>-6.8047764715434347E-2</c:v>
                </c:pt>
                <c:pt idx="67">
                  <c:v>-5.3789371238638667E-2</c:v>
                </c:pt>
                <c:pt idx="68">
                  <c:v>-5.0335257451384924E-2</c:v>
                </c:pt>
                <c:pt idx="69">
                  <c:v>-3.8525642397141575E-2</c:v>
                </c:pt>
              </c:numCache>
            </c:numRef>
          </c:val>
          <c:smooth val="0"/>
        </c:ser>
        <c:dLbls>
          <c:showLegendKey val="0"/>
          <c:showVal val="0"/>
          <c:showCatName val="0"/>
          <c:showSerName val="0"/>
          <c:showPercent val="0"/>
          <c:showBubbleSize val="0"/>
        </c:dLbls>
        <c:smooth val="0"/>
        <c:axId val="270776240"/>
        <c:axId val="270776632"/>
      </c:lineChart>
      <c:catAx>
        <c:axId val="270776240"/>
        <c:scaling>
          <c:orientation val="minMax"/>
        </c:scaling>
        <c:delete val="0"/>
        <c:axPos val="b"/>
        <c:numFmt formatCode="General" sourceLinked="1"/>
        <c:majorTickMark val="out"/>
        <c:minorTickMark val="none"/>
        <c:tickLblPos val="low"/>
        <c:spPr>
          <a:ln w="6350">
            <a:solidFill>
              <a:sysClr val="windowText" lastClr="000000"/>
            </a:solidFill>
          </a:ln>
        </c:spPr>
        <c:crossAx val="270776632"/>
        <c:crosses val="autoZero"/>
        <c:auto val="1"/>
        <c:lblAlgn val="ctr"/>
        <c:lblOffset val="100"/>
        <c:tickLblSkip val="6"/>
        <c:tickMarkSkip val="1"/>
        <c:noMultiLvlLbl val="0"/>
      </c:catAx>
      <c:valAx>
        <c:axId val="270776632"/>
        <c:scaling>
          <c:orientation val="minMax"/>
        </c:scaling>
        <c:delete val="0"/>
        <c:axPos val="l"/>
        <c:numFmt formatCode="0%" sourceLinked="0"/>
        <c:majorTickMark val="in"/>
        <c:minorTickMark val="none"/>
        <c:tickLblPos val="nextTo"/>
        <c:spPr>
          <a:ln w="6350">
            <a:solidFill>
              <a:schemeClr val="tx1"/>
            </a:solidFill>
          </a:ln>
        </c:spPr>
        <c:crossAx val="270776240"/>
        <c:crosses val="autoZero"/>
        <c:crossBetween val="between"/>
      </c:valAx>
    </c:plotArea>
    <c:legend>
      <c:legendPos val="b"/>
      <c:layout>
        <c:manualLayout>
          <c:xMode val="edge"/>
          <c:yMode val="edge"/>
          <c:x val="4.6086111111111112E-2"/>
          <c:y val="0.80709277777777777"/>
          <c:w val="0.9"/>
          <c:h val="7.1844718734482518E-2"/>
        </c:manualLayout>
      </c:layout>
      <c:overlay val="0"/>
    </c:legend>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145524691358023E-2"/>
          <c:y val="3.5932366493242711E-2"/>
          <c:w val="0.88788132716049384"/>
          <c:h val="0.82480859394369022"/>
        </c:manualLayout>
      </c:layout>
      <c:lineChart>
        <c:grouping val="standard"/>
        <c:varyColors val="0"/>
        <c:ser>
          <c:idx val="0"/>
          <c:order val="0"/>
          <c:tx>
            <c:strRef>
              <c:f>'6. Fiscal data'!$R$50</c:f>
              <c:strCache>
                <c:ptCount val="1"/>
                <c:pt idx="0">
                  <c:v>G7 Average ex UK</c:v>
                </c:pt>
              </c:strCache>
            </c:strRef>
          </c:tx>
          <c:spPr>
            <a:ln w="19050">
              <a:solidFill>
                <a:schemeClr val="accent1"/>
              </a:solidFill>
            </a:ln>
          </c:spPr>
          <c:marker>
            <c:symbol val="none"/>
          </c:marker>
          <c:cat>
            <c:numRef>
              <c:f>'6. Fiscal data'!$P$51:$P$84</c:f>
              <c:numCache>
                <c:formatCode>General</c:formatCode>
                <c:ptCount val="34"/>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numCache>
            </c:numRef>
          </c:cat>
          <c:val>
            <c:numRef>
              <c:f>'6. Fiscal data'!$R$51:$R$84</c:f>
              <c:numCache>
                <c:formatCode>General</c:formatCode>
                <c:ptCount val="34"/>
                <c:pt idx="0">
                  <c:v>1.743865776495946E-2</c:v>
                </c:pt>
                <c:pt idx="1">
                  <c:v>1.8358889136316673E-2</c:v>
                </c:pt>
                <c:pt idx="2">
                  <c:v>1.8773161298999336E-2</c:v>
                </c:pt>
                <c:pt idx="3">
                  <c:v>1.9311677928404016E-2</c:v>
                </c:pt>
                <c:pt idx="4">
                  <c:v>2.028461047983179E-2</c:v>
                </c:pt>
                <c:pt idx="5">
                  <c:v>2.0290486048069423E-2</c:v>
                </c:pt>
                <c:pt idx="6">
                  <c:v>2.06173563445388E-2</c:v>
                </c:pt>
                <c:pt idx="7">
                  <c:v>2.0540187640581541E-2</c:v>
                </c:pt>
                <c:pt idx="8">
                  <c:v>2.0797176030080772E-2</c:v>
                </c:pt>
                <c:pt idx="9">
                  <c:v>2.1102760361762979E-2</c:v>
                </c:pt>
                <c:pt idx="10">
                  <c:v>2.1288643826227832E-2</c:v>
                </c:pt>
                <c:pt idx="11">
                  <c:v>2.0919765369841688E-2</c:v>
                </c:pt>
                <c:pt idx="12">
                  <c:v>2.0559486472669579E-2</c:v>
                </c:pt>
                <c:pt idx="13">
                  <c:v>2.0071218752224108E-2</c:v>
                </c:pt>
                <c:pt idx="14">
                  <c:v>2.0214344470926491E-2</c:v>
                </c:pt>
                <c:pt idx="15">
                  <c:v>2.0010027724238075E-2</c:v>
                </c:pt>
                <c:pt idx="16">
                  <c:v>2.0206950991125447E-2</c:v>
                </c:pt>
                <c:pt idx="17">
                  <c:v>2.0584467340199059E-2</c:v>
                </c:pt>
                <c:pt idx="18">
                  <c:v>2.094156096475347E-2</c:v>
                </c:pt>
                <c:pt idx="19">
                  <c:v>2.1382943345621935E-2</c:v>
                </c:pt>
                <c:pt idx="20">
                  <c:v>2.1929448456819805E-2</c:v>
                </c:pt>
                <c:pt idx="21">
                  <c:v>2.1950083194242132E-2</c:v>
                </c:pt>
                <c:pt idx="22">
                  <c:v>2.193993640573692E-2</c:v>
                </c:pt>
                <c:pt idx="23">
                  <c:v>2.1758632580773384E-2</c:v>
                </c:pt>
                <c:pt idx="24">
                  <c:v>2.1923550008802636E-2</c:v>
                </c:pt>
                <c:pt idx="25">
                  <c:v>2.2243296246055404E-2</c:v>
                </c:pt>
                <c:pt idx="26">
                  <c:v>2.2436796356661595E-2</c:v>
                </c:pt>
                <c:pt idx="27">
                  <c:v>2.2972190380842902E-2</c:v>
                </c:pt>
                <c:pt idx="28">
                  <c:v>2.3538894171429348E-2</c:v>
                </c:pt>
                <c:pt idx="29">
                  <c:v>2.3058273620180952E-2</c:v>
                </c:pt>
                <c:pt idx="30">
                  <c:v>2.335619433985554E-2</c:v>
                </c:pt>
                <c:pt idx="31">
                  <c:v>2.3472464644708618E-2</c:v>
                </c:pt>
                <c:pt idx="32">
                  <c:v>2.3549442108316044E-2</c:v>
                </c:pt>
                <c:pt idx="33">
                  <c:v>2.3593716778499821E-2</c:v>
                </c:pt>
              </c:numCache>
            </c:numRef>
          </c:val>
          <c:smooth val="0"/>
        </c:ser>
        <c:ser>
          <c:idx val="1"/>
          <c:order val="1"/>
          <c:tx>
            <c:strRef>
              <c:f>'6. Fiscal data'!$Q$50</c:f>
              <c:strCache>
                <c:ptCount val="1"/>
                <c:pt idx="0">
                  <c:v>United Kingdom</c:v>
                </c:pt>
              </c:strCache>
            </c:strRef>
          </c:tx>
          <c:spPr>
            <a:ln w="19050">
              <a:solidFill>
                <a:srgbClr val="AA273E"/>
              </a:solidFill>
            </a:ln>
          </c:spPr>
          <c:marker>
            <c:symbol val="none"/>
          </c:marker>
          <c:cat>
            <c:numRef>
              <c:f>'6. Fiscal data'!$P$51:$P$84</c:f>
              <c:numCache>
                <c:formatCode>General</c:formatCode>
                <c:ptCount val="34"/>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numCache>
            </c:numRef>
          </c:cat>
          <c:val>
            <c:numRef>
              <c:f>'6. Fiscal data'!$Q$51:$Q$84</c:f>
              <c:numCache>
                <c:formatCode>General</c:formatCode>
                <c:ptCount val="34"/>
                <c:pt idx="0">
                  <c:v>2.2351198498971051E-2</c:v>
                </c:pt>
                <c:pt idx="2">
                  <c:v>2.0602101318220659E-2</c:v>
                </c:pt>
                <c:pt idx="4">
                  <c:v>2.0835108428015173E-2</c:v>
                </c:pt>
                <c:pt idx="5">
                  <c:v>2.0977658702648606E-2</c:v>
                </c:pt>
                <c:pt idx="6">
                  <c:v>2.0224808006740015E-2</c:v>
                </c:pt>
                <c:pt idx="7">
                  <c:v>1.9638517136597214E-2</c:v>
                </c:pt>
                <c:pt idx="8">
                  <c:v>1.9552901930806291E-2</c:v>
                </c:pt>
                <c:pt idx="9">
                  <c:v>1.9458641313410456E-2</c:v>
                </c:pt>
                <c:pt idx="10">
                  <c:v>1.8680160217188213E-2</c:v>
                </c:pt>
                <c:pt idx="11">
                  <c:v>1.8370663468187731E-2</c:v>
                </c:pt>
                <c:pt idx="12">
                  <c:v>1.8632237953903254E-2</c:v>
                </c:pt>
                <c:pt idx="13">
                  <c:v>1.8384244079484226E-2</c:v>
                </c:pt>
                <c:pt idx="14">
                  <c:v>1.7917494450154066E-2</c:v>
                </c:pt>
                <c:pt idx="15">
                  <c:v>1.7159369811639433E-2</c:v>
                </c:pt>
                <c:pt idx="16">
                  <c:v>1.6625689578767745E-2</c:v>
                </c:pt>
                <c:pt idx="17">
                  <c:v>1.671808367444285E-2</c:v>
                </c:pt>
                <c:pt idx="18">
                  <c:v>1.7536604201128018E-2</c:v>
                </c:pt>
                <c:pt idx="19">
                  <c:v>1.7291773704456108E-2</c:v>
                </c:pt>
                <c:pt idx="20">
                  <c:v>1.7191625728718969E-2</c:v>
                </c:pt>
                <c:pt idx="21">
                  <c:v>1.7221786378195134E-2</c:v>
                </c:pt>
                <c:pt idx="22">
                  <c:v>1.6767295393627923E-2</c:v>
                </c:pt>
                <c:pt idx="23">
                  <c:v>1.6172325316554111E-2</c:v>
                </c:pt>
                <c:pt idx="24">
                  <c:v>1.6340542473129261E-2</c:v>
                </c:pt>
                <c:pt idx="25">
                  <c:v>1.6565816422184836E-2</c:v>
                </c:pt>
                <c:pt idx="26">
                  <c:v>1.6917759164135536E-2</c:v>
                </c:pt>
                <c:pt idx="27">
                  <c:v>1.6977814948613033E-2</c:v>
                </c:pt>
                <c:pt idx="28">
                  <c:v>1.7540324813027319E-2</c:v>
                </c:pt>
                <c:pt idx="29">
                  <c:v>1.7013032137612967E-2</c:v>
                </c:pt>
                <c:pt idx="30">
                  <c:v>1.704973798965188E-2</c:v>
                </c:pt>
                <c:pt idx="31">
                  <c:v>1.6333544623033339E-2</c:v>
                </c:pt>
                <c:pt idx="32">
                  <c:v>1.6802961643128819E-2</c:v>
                </c:pt>
                <c:pt idx="33">
                  <c:v>1.7148462063019787E-2</c:v>
                </c:pt>
              </c:numCache>
            </c:numRef>
          </c:val>
          <c:smooth val="0"/>
        </c:ser>
        <c:dLbls>
          <c:showLegendKey val="0"/>
          <c:showVal val="0"/>
          <c:showCatName val="0"/>
          <c:showSerName val="0"/>
          <c:showPercent val="0"/>
          <c:showBubbleSize val="0"/>
        </c:dLbls>
        <c:smooth val="0"/>
        <c:axId val="393839128"/>
        <c:axId val="393839520"/>
      </c:lineChart>
      <c:catAx>
        <c:axId val="393839128"/>
        <c:scaling>
          <c:orientation val="minMax"/>
        </c:scaling>
        <c:delete val="0"/>
        <c:axPos val="b"/>
        <c:numFmt formatCode="General" sourceLinked="1"/>
        <c:majorTickMark val="out"/>
        <c:minorTickMark val="none"/>
        <c:tickLblPos val="low"/>
        <c:spPr>
          <a:ln w="6350">
            <a:solidFill>
              <a:sysClr val="windowText" lastClr="000000"/>
            </a:solidFill>
          </a:ln>
        </c:spPr>
        <c:txPr>
          <a:bodyPr/>
          <a:lstStyle/>
          <a:p>
            <a:pPr>
              <a:defRPr sz="1200"/>
            </a:pPr>
            <a:endParaRPr lang="en-US"/>
          </a:p>
        </c:txPr>
        <c:crossAx val="393839520"/>
        <c:crosses val="autoZero"/>
        <c:auto val="1"/>
        <c:lblAlgn val="ctr"/>
        <c:lblOffset val="100"/>
        <c:tickLblSkip val="4"/>
        <c:tickMarkSkip val="1"/>
        <c:noMultiLvlLbl val="0"/>
      </c:catAx>
      <c:valAx>
        <c:axId val="393839520"/>
        <c:scaling>
          <c:orientation val="minMax"/>
          <c:min val="1.0000000000000002E-2"/>
        </c:scaling>
        <c:delete val="0"/>
        <c:axPos val="l"/>
        <c:numFmt formatCode="0.0%" sourceLinked="0"/>
        <c:majorTickMark val="in"/>
        <c:minorTickMark val="none"/>
        <c:tickLblPos val="nextTo"/>
        <c:spPr>
          <a:ln w="6350">
            <a:solidFill>
              <a:schemeClr val="tx1"/>
            </a:solidFill>
          </a:ln>
        </c:spPr>
        <c:txPr>
          <a:bodyPr/>
          <a:lstStyle/>
          <a:p>
            <a:pPr>
              <a:defRPr sz="1200"/>
            </a:pPr>
            <a:endParaRPr lang="en-US"/>
          </a:p>
        </c:txPr>
        <c:crossAx val="393839128"/>
        <c:crosses val="autoZero"/>
        <c:crossBetween val="between"/>
      </c:valAx>
    </c:plotArea>
    <c:plotVisOnly val="1"/>
    <c:dispBlanksAs val="gap"/>
    <c:showDLblsOverMax val="0"/>
  </c:chart>
  <c:spPr>
    <a:ln>
      <a:noFill/>
    </a:ln>
  </c:spPr>
  <c:txPr>
    <a:bodyPr/>
    <a:lstStyle/>
    <a:p>
      <a:pPr>
        <a:defRPr sz="900">
          <a:latin typeface="+mn-lt"/>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a:solidFill>
                <a:schemeClr val="accent2"/>
              </a:solidFill>
            </a:ln>
          </c:spPr>
          <c:marker>
            <c:symbol val="none"/>
          </c:marker>
          <c:cat>
            <c:strRef>
              <c:f>'Prod Puzzle'!$A$8:$A$100</c:f>
              <c:strCache>
                <c:ptCount val="93"/>
                <c:pt idx="0">
                  <c:v>1993</c:v>
                </c:pt>
                <c:pt idx="1">
                  <c:v>1994</c:v>
                </c:pt>
                <c:pt idx="2">
                  <c:v>1994</c:v>
                </c:pt>
                <c:pt idx="3">
                  <c:v>1994</c:v>
                </c:pt>
                <c:pt idx="4">
                  <c:v>1994</c:v>
                </c:pt>
                <c:pt idx="5">
                  <c:v>1995</c:v>
                </c:pt>
                <c:pt idx="6">
                  <c:v>1995</c:v>
                </c:pt>
                <c:pt idx="7">
                  <c:v>1995</c:v>
                </c:pt>
                <c:pt idx="8">
                  <c:v>1995</c:v>
                </c:pt>
                <c:pt idx="9">
                  <c:v>1996</c:v>
                </c:pt>
                <c:pt idx="10">
                  <c:v>1996</c:v>
                </c:pt>
                <c:pt idx="11">
                  <c:v>1996</c:v>
                </c:pt>
                <c:pt idx="12">
                  <c:v>1996</c:v>
                </c:pt>
                <c:pt idx="13">
                  <c:v>1997</c:v>
                </c:pt>
                <c:pt idx="14">
                  <c:v>1997</c:v>
                </c:pt>
                <c:pt idx="15">
                  <c:v>1997</c:v>
                </c:pt>
                <c:pt idx="16">
                  <c:v>1997</c:v>
                </c:pt>
                <c:pt idx="17">
                  <c:v>1998</c:v>
                </c:pt>
                <c:pt idx="18">
                  <c:v>1998</c:v>
                </c:pt>
                <c:pt idx="19">
                  <c:v>1998</c:v>
                </c:pt>
                <c:pt idx="20">
                  <c:v>1998</c:v>
                </c:pt>
                <c:pt idx="21">
                  <c:v>1999</c:v>
                </c:pt>
                <c:pt idx="22">
                  <c:v>1999</c:v>
                </c:pt>
                <c:pt idx="23">
                  <c:v>1999</c:v>
                </c:pt>
                <c:pt idx="24">
                  <c:v>1999</c:v>
                </c:pt>
                <c:pt idx="25">
                  <c:v>2000</c:v>
                </c:pt>
                <c:pt idx="26">
                  <c:v>2000</c:v>
                </c:pt>
                <c:pt idx="27">
                  <c:v>2000</c:v>
                </c:pt>
                <c:pt idx="28">
                  <c:v>2000</c:v>
                </c:pt>
                <c:pt idx="29">
                  <c:v>2001</c:v>
                </c:pt>
                <c:pt idx="30">
                  <c:v>2001</c:v>
                </c:pt>
                <c:pt idx="31">
                  <c:v>2001</c:v>
                </c:pt>
                <c:pt idx="32">
                  <c:v>2001</c:v>
                </c:pt>
                <c:pt idx="33">
                  <c:v>2002</c:v>
                </c:pt>
                <c:pt idx="34">
                  <c:v>2002</c:v>
                </c:pt>
                <c:pt idx="35">
                  <c:v>2002</c:v>
                </c:pt>
                <c:pt idx="36">
                  <c:v>2002</c:v>
                </c:pt>
                <c:pt idx="37">
                  <c:v>2003</c:v>
                </c:pt>
                <c:pt idx="38">
                  <c:v>2003</c:v>
                </c:pt>
                <c:pt idx="39">
                  <c:v>2003</c:v>
                </c:pt>
                <c:pt idx="40">
                  <c:v>2003</c:v>
                </c:pt>
                <c:pt idx="41">
                  <c:v>2004</c:v>
                </c:pt>
                <c:pt idx="42">
                  <c:v>2004</c:v>
                </c:pt>
                <c:pt idx="43">
                  <c:v>2004</c:v>
                </c:pt>
                <c:pt idx="44">
                  <c:v>2004</c:v>
                </c:pt>
                <c:pt idx="45">
                  <c:v>2005</c:v>
                </c:pt>
                <c:pt idx="46">
                  <c:v>2005</c:v>
                </c:pt>
                <c:pt idx="47">
                  <c:v>2005</c:v>
                </c:pt>
                <c:pt idx="48">
                  <c:v>2005</c:v>
                </c:pt>
                <c:pt idx="49">
                  <c:v>2006</c:v>
                </c:pt>
                <c:pt idx="50">
                  <c:v>2006</c:v>
                </c:pt>
                <c:pt idx="51">
                  <c:v>2006</c:v>
                </c:pt>
                <c:pt idx="52">
                  <c:v>2006</c:v>
                </c:pt>
                <c:pt idx="53">
                  <c:v>2007</c:v>
                </c:pt>
                <c:pt idx="54">
                  <c:v>2007</c:v>
                </c:pt>
                <c:pt idx="55">
                  <c:v>2007</c:v>
                </c:pt>
                <c:pt idx="56">
                  <c:v>2007</c:v>
                </c:pt>
                <c:pt idx="57">
                  <c:v>2008</c:v>
                </c:pt>
                <c:pt idx="58">
                  <c:v>2008</c:v>
                </c:pt>
                <c:pt idx="59">
                  <c:v>2008</c:v>
                </c:pt>
                <c:pt idx="60">
                  <c:v>2008</c:v>
                </c:pt>
                <c:pt idx="61">
                  <c:v>2009</c:v>
                </c:pt>
                <c:pt idx="62">
                  <c:v>2009</c:v>
                </c:pt>
                <c:pt idx="63">
                  <c:v>2009</c:v>
                </c:pt>
                <c:pt idx="64">
                  <c:v>2009</c:v>
                </c:pt>
                <c:pt idx="65">
                  <c:v>2010</c:v>
                </c:pt>
                <c:pt idx="66">
                  <c:v>2010</c:v>
                </c:pt>
                <c:pt idx="67">
                  <c:v>2010</c:v>
                </c:pt>
                <c:pt idx="68">
                  <c:v>2010</c:v>
                </c:pt>
                <c:pt idx="69">
                  <c:v>2011</c:v>
                </c:pt>
                <c:pt idx="70">
                  <c:v>2011</c:v>
                </c:pt>
                <c:pt idx="71">
                  <c:v>2011</c:v>
                </c:pt>
                <c:pt idx="72">
                  <c:v>2011</c:v>
                </c:pt>
                <c:pt idx="73">
                  <c:v>2012</c:v>
                </c:pt>
                <c:pt idx="74">
                  <c:v>2012</c:v>
                </c:pt>
                <c:pt idx="75">
                  <c:v>2012</c:v>
                </c:pt>
                <c:pt idx="76">
                  <c:v>2012</c:v>
                </c:pt>
                <c:pt idx="77">
                  <c:v>2013</c:v>
                </c:pt>
                <c:pt idx="78">
                  <c:v>2013</c:v>
                </c:pt>
                <c:pt idx="79">
                  <c:v>2013</c:v>
                </c:pt>
                <c:pt idx="80">
                  <c:v>2013</c:v>
                </c:pt>
                <c:pt idx="81">
                  <c:v>2014</c:v>
                </c:pt>
                <c:pt idx="82">
                  <c:v>2014</c:v>
                </c:pt>
                <c:pt idx="83">
                  <c:v>2014</c:v>
                </c:pt>
                <c:pt idx="84">
                  <c:v>2014</c:v>
                </c:pt>
                <c:pt idx="85">
                  <c:v>2015</c:v>
                </c:pt>
                <c:pt idx="86">
                  <c:v>2015</c:v>
                </c:pt>
                <c:pt idx="87">
                  <c:v>2015</c:v>
                </c:pt>
                <c:pt idx="88">
                  <c:v>2015</c:v>
                </c:pt>
                <c:pt idx="89">
                  <c:v>2016</c:v>
                </c:pt>
                <c:pt idx="90">
                  <c:v>2016</c:v>
                </c:pt>
                <c:pt idx="91">
                  <c:v>2016</c:v>
                </c:pt>
                <c:pt idx="92">
                  <c:v>2016</c:v>
                </c:pt>
              </c:strCache>
            </c:strRef>
          </c:cat>
          <c:val>
            <c:numRef>
              <c:f>'Prod Puzzle'!$C$8:$C$100</c:f>
              <c:numCache>
                <c:formatCode>General</c:formatCode>
                <c:ptCount val="93"/>
                <c:pt idx="0">
                  <c:v>76.900000000000006</c:v>
                </c:pt>
                <c:pt idx="1">
                  <c:v>77.5</c:v>
                </c:pt>
                <c:pt idx="2">
                  <c:v>78.3</c:v>
                </c:pt>
                <c:pt idx="3">
                  <c:v>78.599999999999994</c:v>
                </c:pt>
                <c:pt idx="4">
                  <c:v>78.7</c:v>
                </c:pt>
                <c:pt idx="5">
                  <c:v>79.099999999999994</c:v>
                </c:pt>
                <c:pt idx="6">
                  <c:v>79.3</c:v>
                </c:pt>
                <c:pt idx="7">
                  <c:v>79.8</c:v>
                </c:pt>
                <c:pt idx="8">
                  <c:v>79.599999999999994</c:v>
                </c:pt>
                <c:pt idx="9">
                  <c:v>79.599999999999994</c:v>
                </c:pt>
                <c:pt idx="10">
                  <c:v>79.8</c:v>
                </c:pt>
                <c:pt idx="11">
                  <c:v>80.3</c:v>
                </c:pt>
                <c:pt idx="12">
                  <c:v>80.599999999999994</c:v>
                </c:pt>
                <c:pt idx="13">
                  <c:v>80.8</c:v>
                </c:pt>
                <c:pt idx="14">
                  <c:v>81</c:v>
                </c:pt>
                <c:pt idx="15">
                  <c:v>81.599999999999994</c:v>
                </c:pt>
                <c:pt idx="16">
                  <c:v>83</c:v>
                </c:pt>
                <c:pt idx="17">
                  <c:v>82.9</c:v>
                </c:pt>
                <c:pt idx="18">
                  <c:v>83.7</c:v>
                </c:pt>
                <c:pt idx="19">
                  <c:v>84.1</c:v>
                </c:pt>
                <c:pt idx="20">
                  <c:v>85.5</c:v>
                </c:pt>
                <c:pt idx="21">
                  <c:v>85.3</c:v>
                </c:pt>
                <c:pt idx="22">
                  <c:v>85.3</c:v>
                </c:pt>
                <c:pt idx="23">
                  <c:v>86.3</c:v>
                </c:pt>
                <c:pt idx="24">
                  <c:v>87.4</c:v>
                </c:pt>
                <c:pt idx="25">
                  <c:v>89.5</c:v>
                </c:pt>
                <c:pt idx="26">
                  <c:v>89.3</c:v>
                </c:pt>
                <c:pt idx="27">
                  <c:v>89.4</c:v>
                </c:pt>
                <c:pt idx="28">
                  <c:v>89</c:v>
                </c:pt>
                <c:pt idx="29">
                  <c:v>90.5</c:v>
                </c:pt>
                <c:pt idx="30">
                  <c:v>90.2</c:v>
                </c:pt>
                <c:pt idx="31">
                  <c:v>91.1</c:v>
                </c:pt>
                <c:pt idx="32">
                  <c:v>91.3</c:v>
                </c:pt>
                <c:pt idx="33">
                  <c:v>92</c:v>
                </c:pt>
                <c:pt idx="34">
                  <c:v>93.1</c:v>
                </c:pt>
                <c:pt idx="35">
                  <c:v>93.4</c:v>
                </c:pt>
                <c:pt idx="36">
                  <c:v>93.7</c:v>
                </c:pt>
                <c:pt idx="37">
                  <c:v>94.7</c:v>
                </c:pt>
                <c:pt idx="38">
                  <c:v>95.5</c:v>
                </c:pt>
                <c:pt idx="39">
                  <c:v>96.6</c:v>
                </c:pt>
                <c:pt idx="40">
                  <c:v>98.2</c:v>
                </c:pt>
                <c:pt idx="41">
                  <c:v>98.1</c:v>
                </c:pt>
                <c:pt idx="42">
                  <c:v>98.4</c:v>
                </c:pt>
                <c:pt idx="43">
                  <c:v>98.4</c:v>
                </c:pt>
                <c:pt idx="44">
                  <c:v>97.7</c:v>
                </c:pt>
                <c:pt idx="45">
                  <c:v>98.4</c:v>
                </c:pt>
                <c:pt idx="46">
                  <c:v>100</c:v>
                </c:pt>
                <c:pt idx="47">
                  <c:v>100.2</c:v>
                </c:pt>
                <c:pt idx="48">
                  <c:v>102.1</c:v>
                </c:pt>
                <c:pt idx="49">
                  <c:v>102</c:v>
                </c:pt>
                <c:pt idx="50">
                  <c:v>102.2</c:v>
                </c:pt>
                <c:pt idx="51">
                  <c:v>102.1</c:v>
                </c:pt>
                <c:pt idx="52">
                  <c:v>102.3</c:v>
                </c:pt>
                <c:pt idx="53">
                  <c:v>103.7</c:v>
                </c:pt>
                <c:pt idx="54">
                  <c:v>104</c:v>
                </c:pt>
                <c:pt idx="55">
                  <c:v>105</c:v>
                </c:pt>
                <c:pt idx="56">
                  <c:v>105.6</c:v>
                </c:pt>
                <c:pt idx="57">
                  <c:v>104.3</c:v>
                </c:pt>
                <c:pt idx="58">
                  <c:v>104.7</c:v>
                </c:pt>
                <c:pt idx="59">
                  <c:v>102.7</c:v>
                </c:pt>
                <c:pt idx="60">
                  <c:v>100.7</c:v>
                </c:pt>
                <c:pt idx="61">
                  <c:v>99.9</c:v>
                </c:pt>
                <c:pt idx="62">
                  <c:v>100</c:v>
                </c:pt>
                <c:pt idx="63">
                  <c:v>99.9</c:v>
                </c:pt>
                <c:pt idx="64">
                  <c:v>100.4</c:v>
                </c:pt>
                <c:pt idx="65">
                  <c:v>101.5</c:v>
                </c:pt>
                <c:pt idx="66">
                  <c:v>101.7</c:v>
                </c:pt>
                <c:pt idx="67">
                  <c:v>101.9</c:v>
                </c:pt>
                <c:pt idx="68">
                  <c:v>101.3</c:v>
                </c:pt>
                <c:pt idx="69">
                  <c:v>101.8</c:v>
                </c:pt>
                <c:pt idx="70">
                  <c:v>102.8</c:v>
                </c:pt>
                <c:pt idx="71">
                  <c:v>102.4</c:v>
                </c:pt>
                <c:pt idx="72">
                  <c:v>101.9</c:v>
                </c:pt>
                <c:pt idx="73">
                  <c:v>101.5</c:v>
                </c:pt>
                <c:pt idx="74">
                  <c:v>100.5</c:v>
                </c:pt>
                <c:pt idx="75">
                  <c:v>100.8</c:v>
                </c:pt>
                <c:pt idx="76">
                  <c:v>100.1</c:v>
                </c:pt>
                <c:pt idx="77">
                  <c:v>100.1</c:v>
                </c:pt>
                <c:pt idx="78">
                  <c:v>100.2</c:v>
                </c:pt>
                <c:pt idx="79">
                  <c:v>99.7</c:v>
                </c:pt>
                <c:pt idx="80">
                  <c:v>100</c:v>
                </c:pt>
                <c:pt idx="81">
                  <c:v>99.9</c:v>
                </c:pt>
                <c:pt idx="82">
                  <c:v>100.2</c:v>
                </c:pt>
                <c:pt idx="83">
                  <c:v>100.9</c:v>
                </c:pt>
                <c:pt idx="84">
                  <c:v>101.2</c:v>
                </c:pt>
                <c:pt idx="85">
                  <c:v>101.2</c:v>
                </c:pt>
                <c:pt idx="86">
                  <c:v>101.7</c:v>
                </c:pt>
                <c:pt idx="87">
                  <c:v>101.9</c:v>
                </c:pt>
                <c:pt idx="88">
                  <c:v>101.3</c:v>
                </c:pt>
                <c:pt idx="89">
                  <c:v>101.8</c:v>
                </c:pt>
                <c:pt idx="90">
                  <c:v>102.5</c:v>
                </c:pt>
                <c:pt idx="91">
                  <c:v>102.9</c:v>
                </c:pt>
                <c:pt idx="92">
                  <c:v>103.8</c:v>
                </c:pt>
              </c:numCache>
            </c:numRef>
          </c:val>
          <c:smooth val="0"/>
        </c:ser>
        <c:ser>
          <c:idx val="1"/>
          <c:order val="1"/>
          <c:marker>
            <c:symbol val="none"/>
          </c:marker>
          <c:trendline>
            <c:spPr>
              <a:ln>
                <a:noFill/>
              </a:ln>
            </c:spPr>
            <c:trendlineType val="linear"/>
            <c:dispRSqr val="0"/>
            <c:dispEq val="0"/>
          </c:trendline>
          <c:val>
            <c:numRef>
              <c:f>'Prod Puzzle'!$D$8:$D$64</c:f>
              <c:numCache>
                <c:formatCode>General</c:formatCode>
                <c:ptCount val="57"/>
                <c:pt idx="0">
                  <c:v>76.900000000000006</c:v>
                </c:pt>
                <c:pt idx="1">
                  <c:v>77.5</c:v>
                </c:pt>
                <c:pt idx="2">
                  <c:v>78.3</c:v>
                </c:pt>
                <c:pt idx="3">
                  <c:v>78.599999999999994</c:v>
                </c:pt>
                <c:pt idx="4">
                  <c:v>78.7</c:v>
                </c:pt>
                <c:pt idx="5">
                  <c:v>79.099999999999994</c:v>
                </c:pt>
                <c:pt idx="6">
                  <c:v>79.3</c:v>
                </c:pt>
                <c:pt idx="7">
                  <c:v>79.8</c:v>
                </c:pt>
                <c:pt idx="8">
                  <c:v>79.599999999999994</c:v>
                </c:pt>
                <c:pt idx="9">
                  <c:v>79.599999999999994</c:v>
                </c:pt>
                <c:pt idx="10">
                  <c:v>79.8</c:v>
                </c:pt>
                <c:pt idx="11">
                  <c:v>80.3</c:v>
                </c:pt>
                <c:pt idx="12">
                  <c:v>80.599999999999994</c:v>
                </c:pt>
                <c:pt idx="13">
                  <c:v>80.8</c:v>
                </c:pt>
                <c:pt idx="14">
                  <c:v>81</c:v>
                </c:pt>
                <c:pt idx="15">
                  <c:v>81.599999999999994</c:v>
                </c:pt>
                <c:pt idx="16">
                  <c:v>83</c:v>
                </c:pt>
                <c:pt idx="17">
                  <c:v>82.9</c:v>
                </c:pt>
                <c:pt idx="18">
                  <c:v>83.7</c:v>
                </c:pt>
                <c:pt idx="19">
                  <c:v>84.1</c:v>
                </c:pt>
                <c:pt idx="20">
                  <c:v>85.5</c:v>
                </c:pt>
                <c:pt idx="21">
                  <c:v>85.3</c:v>
                </c:pt>
                <c:pt idx="22">
                  <c:v>85.3</c:v>
                </c:pt>
                <c:pt idx="23">
                  <c:v>86.3</c:v>
                </c:pt>
                <c:pt idx="24">
                  <c:v>87.4</c:v>
                </c:pt>
                <c:pt idx="25">
                  <c:v>89.5</c:v>
                </c:pt>
                <c:pt idx="26">
                  <c:v>89.3</c:v>
                </c:pt>
                <c:pt idx="27">
                  <c:v>89.4</c:v>
                </c:pt>
                <c:pt idx="28">
                  <c:v>89</c:v>
                </c:pt>
                <c:pt idx="29">
                  <c:v>90.5</c:v>
                </c:pt>
                <c:pt idx="30">
                  <c:v>90.2</c:v>
                </c:pt>
                <c:pt idx="31">
                  <c:v>91.1</c:v>
                </c:pt>
                <c:pt idx="32">
                  <c:v>91.3</c:v>
                </c:pt>
                <c:pt idx="33">
                  <c:v>92</c:v>
                </c:pt>
                <c:pt idx="34">
                  <c:v>93.1</c:v>
                </c:pt>
                <c:pt idx="35">
                  <c:v>93.4</c:v>
                </c:pt>
                <c:pt idx="36">
                  <c:v>93.7</c:v>
                </c:pt>
                <c:pt idx="37">
                  <c:v>94.7</c:v>
                </c:pt>
                <c:pt idx="38">
                  <c:v>95.5</c:v>
                </c:pt>
                <c:pt idx="39">
                  <c:v>96.6</c:v>
                </c:pt>
                <c:pt idx="40">
                  <c:v>98.2</c:v>
                </c:pt>
                <c:pt idx="41">
                  <c:v>98.1</c:v>
                </c:pt>
                <c:pt idx="42">
                  <c:v>98.4</c:v>
                </c:pt>
                <c:pt idx="43">
                  <c:v>98.4</c:v>
                </c:pt>
                <c:pt idx="44">
                  <c:v>97.7</c:v>
                </c:pt>
                <c:pt idx="45">
                  <c:v>98.4</c:v>
                </c:pt>
                <c:pt idx="46">
                  <c:v>100</c:v>
                </c:pt>
                <c:pt idx="47">
                  <c:v>100.2</c:v>
                </c:pt>
                <c:pt idx="48">
                  <c:v>102.1</c:v>
                </c:pt>
                <c:pt idx="49">
                  <c:v>102</c:v>
                </c:pt>
                <c:pt idx="50">
                  <c:v>102.2</c:v>
                </c:pt>
                <c:pt idx="51">
                  <c:v>102.1</c:v>
                </c:pt>
                <c:pt idx="52">
                  <c:v>102.3</c:v>
                </c:pt>
                <c:pt idx="53">
                  <c:v>103.7</c:v>
                </c:pt>
                <c:pt idx="54">
                  <c:v>104</c:v>
                </c:pt>
                <c:pt idx="55">
                  <c:v>105</c:v>
                </c:pt>
                <c:pt idx="56">
                  <c:v>105.6</c:v>
                </c:pt>
              </c:numCache>
            </c:numRef>
          </c:val>
          <c:smooth val="0"/>
        </c:ser>
        <c:dLbls>
          <c:showLegendKey val="0"/>
          <c:showVal val="0"/>
          <c:showCatName val="0"/>
          <c:showSerName val="0"/>
          <c:showPercent val="0"/>
          <c:showBubbleSize val="0"/>
        </c:dLbls>
        <c:smooth val="0"/>
        <c:axId val="390209280"/>
        <c:axId val="390209672"/>
      </c:lineChart>
      <c:catAx>
        <c:axId val="390209280"/>
        <c:scaling>
          <c:orientation val="minMax"/>
        </c:scaling>
        <c:delete val="0"/>
        <c:axPos val="b"/>
        <c:numFmt formatCode="General" sourceLinked="0"/>
        <c:majorTickMark val="out"/>
        <c:minorTickMark val="none"/>
        <c:tickLblPos val="nextTo"/>
        <c:crossAx val="390209672"/>
        <c:crosses val="autoZero"/>
        <c:auto val="1"/>
        <c:lblAlgn val="ctr"/>
        <c:lblOffset val="100"/>
        <c:tickLblSkip val="8"/>
        <c:tickMarkSkip val="4"/>
        <c:noMultiLvlLbl val="0"/>
      </c:catAx>
      <c:valAx>
        <c:axId val="390209672"/>
        <c:scaling>
          <c:orientation val="minMax"/>
          <c:max val="130"/>
          <c:min val="60"/>
        </c:scaling>
        <c:delete val="0"/>
        <c:axPos val="l"/>
        <c:majorGridlines>
          <c:spPr>
            <a:ln>
              <a:noFill/>
            </a:ln>
          </c:spPr>
        </c:majorGridlines>
        <c:numFmt formatCode="General" sourceLinked="1"/>
        <c:majorTickMark val="out"/>
        <c:minorTickMark val="none"/>
        <c:tickLblPos val="nextTo"/>
        <c:crossAx val="39020928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691819510691073E-2"/>
          <c:y val="5.7459015613552676E-2"/>
          <c:w val="0.9029720792571112"/>
          <c:h val="0.91606559648728614"/>
        </c:manualLayout>
      </c:layout>
      <c:scatterChart>
        <c:scatterStyle val="lineMarker"/>
        <c:varyColors val="0"/>
        <c:ser>
          <c:idx val="0"/>
          <c:order val="0"/>
          <c:spPr>
            <a:ln w="28575">
              <a:noFill/>
            </a:ln>
          </c:spPr>
          <c:trendline>
            <c:trendlineType val="linear"/>
            <c:dispRSqr val="0"/>
            <c:dispEq val="0"/>
          </c:trendline>
          <c:xVal>
            <c:numRef>
              <c:f>MFP!$BB$62:$BB$72</c:f>
              <c:numCache>
                <c:formatCode>0.00</c:formatCode>
                <c:ptCount val="11"/>
                <c:pt idx="0">
                  <c:v>0.28209090909090906</c:v>
                </c:pt>
                <c:pt idx="1">
                  <c:v>2.3452727272727274</c:v>
                </c:pt>
                <c:pt idx="2">
                  <c:v>-0.78463636363636369</c:v>
                </c:pt>
                <c:pt idx="3">
                  <c:v>0.33345454545454556</c:v>
                </c:pt>
                <c:pt idx="4">
                  <c:v>2.3866363636363634</c:v>
                </c:pt>
                <c:pt idx="5">
                  <c:v>3.4430909090909094</c:v>
                </c:pt>
                <c:pt idx="6">
                  <c:v>2.4169999999999998</c:v>
                </c:pt>
                <c:pt idx="7">
                  <c:v>2.0110000000000001</c:v>
                </c:pt>
                <c:pt idx="8">
                  <c:v>-2.9266363636363635</c:v>
                </c:pt>
                <c:pt idx="9">
                  <c:v>-1.7209090909090909</c:v>
                </c:pt>
                <c:pt idx="10">
                  <c:v>1.3504545454545456</c:v>
                </c:pt>
              </c:numCache>
            </c:numRef>
          </c:xVal>
          <c:yVal>
            <c:numRef>
              <c:f>MFP!$BC$62:$BC$72</c:f>
              <c:numCache>
                <c:formatCode>0.00</c:formatCode>
                <c:ptCount val="11"/>
                <c:pt idx="0">
                  <c:v>-4.4122499999999993</c:v>
                </c:pt>
                <c:pt idx="1">
                  <c:v>3.4249999999999947E-2</c:v>
                </c:pt>
                <c:pt idx="2">
                  <c:v>-0.6023750000000001</c:v>
                </c:pt>
                <c:pt idx="3">
                  <c:v>-0.36337500000000023</c:v>
                </c:pt>
                <c:pt idx="4">
                  <c:v>-1.668625</c:v>
                </c:pt>
                <c:pt idx="5">
                  <c:v>1.0452500000000002</c:v>
                </c:pt>
                <c:pt idx="6">
                  <c:v>-2.7908750000000002</c:v>
                </c:pt>
                <c:pt idx="7">
                  <c:v>0.75612500000000016</c:v>
                </c:pt>
                <c:pt idx="8">
                  <c:v>-5.25075</c:v>
                </c:pt>
                <c:pt idx="9">
                  <c:v>-0.94712499999999999</c:v>
                </c:pt>
                <c:pt idx="10">
                  <c:v>-0.830125</c:v>
                </c:pt>
              </c:numCache>
            </c:numRef>
          </c:yVal>
          <c:smooth val="0"/>
        </c:ser>
        <c:dLbls>
          <c:showLegendKey val="0"/>
          <c:showVal val="0"/>
          <c:showCatName val="0"/>
          <c:showSerName val="0"/>
          <c:showPercent val="0"/>
          <c:showBubbleSize val="0"/>
        </c:dLbls>
        <c:axId val="390210848"/>
        <c:axId val="390211240"/>
      </c:scatterChart>
      <c:valAx>
        <c:axId val="390210848"/>
        <c:scaling>
          <c:orientation val="minMax"/>
        </c:scaling>
        <c:delete val="0"/>
        <c:axPos val="b"/>
        <c:numFmt formatCode="0.00" sourceLinked="1"/>
        <c:majorTickMark val="out"/>
        <c:minorTickMark val="none"/>
        <c:tickLblPos val="nextTo"/>
        <c:txPr>
          <a:bodyPr/>
          <a:lstStyle/>
          <a:p>
            <a:pPr>
              <a:defRPr sz="1200"/>
            </a:pPr>
            <a:endParaRPr lang="en-US"/>
          </a:p>
        </c:txPr>
        <c:crossAx val="390211240"/>
        <c:crosses val="autoZero"/>
        <c:crossBetween val="midCat"/>
      </c:valAx>
      <c:valAx>
        <c:axId val="390211240"/>
        <c:scaling>
          <c:orientation val="minMax"/>
        </c:scaling>
        <c:delete val="0"/>
        <c:axPos val="l"/>
        <c:numFmt formatCode="0.00" sourceLinked="1"/>
        <c:majorTickMark val="out"/>
        <c:minorTickMark val="none"/>
        <c:tickLblPos val="nextTo"/>
        <c:txPr>
          <a:bodyPr/>
          <a:lstStyle/>
          <a:p>
            <a:pPr>
              <a:defRPr sz="1200"/>
            </a:pPr>
            <a:endParaRPr lang="en-US"/>
          </a:p>
        </c:txPr>
        <c:crossAx val="390210848"/>
        <c:crosses val="autoZero"/>
        <c:crossBetween val="midCat"/>
      </c:valAx>
    </c:plotArea>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9050">
              <a:solidFill>
                <a:schemeClr val="accent2"/>
              </a:solidFill>
            </a:ln>
          </c:spPr>
          <c:marker>
            <c:symbol val="none"/>
          </c:marker>
          <c:cat>
            <c:numRef>
              <c:f>'1. TFP and labour productivity'!$A$7:$A$74</c:f>
              <c:numCache>
                <c:formatCode>General</c:formatCode>
                <c:ptCount val="68"/>
                <c:pt idx="0">
                  <c:v>1948</c:v>
                </c:pt>
                <c:pt idx="1">
                  <c:v>1949</c:v>
                </c:pt>
                <c:pt idx="2">
                  <c:v>1950</c:v>
                </c:pt>
                <c:pt idx="3">
                  <c:v>1951</c:v>
                </c:pt>
                <c:pt idx="4">
                  <c:v>1952</c:v>
                </c:pt>
                <c:pt idx="5">
                  <c:v>1953</c:v>
                </c:pt>
                <c:pt idx="6">
                  <c:v>1954</c:v>
                </c:pt>
                <c:pt idx="7">
                  <c:v>1955</c:v>
                </c:pt>
                <c:pt idx="8">
                  <c:v>1956</c:v>
                </c:pt>
                <c:pt idx="9">
                  <c:v>1957</c:v>
                </c:pt>
                <c:pt idx="10">
                  <c:v>1958</c:v>
                </c:pt>
                <c:pt idx="11">
                  <c:v>1959</c:v>
                </c:pt>
                <c:pt idx="12">
                  <c:v>1960</c:v>
                </c:pt>
                <c:pt idx="13">
                  <c:v>1961</c:v>
                </c:pt>
                <c:pt idx="14">
                  <c:v>1962</c:v>
                </c:pt>
                <c:pt idx="15">
                  <c:v>1963</c:v>
                </c:pt>
                <c:pt idx="16">
                  <c:v>1964</c:v>
                </c:pt>
                <c:pt idx="17">
                  <c:v>1965</c:v>
                </c:pt>
                <c:pt idx="18">
                  <c:v>1966</c:v>
                </c:pt>
                <c:pt idx="19">
                  <c:v>1967</c:v>
                </c:pt>
                <c:pt idx="20">
                  <c:v>1968</c:v>
                </c:pt>
                <c:pt idx="21">
                  <c:v>1969</c:v>
                </c:pt>
                <c:pt idx="22">
                  <c:v>1970</c:v>
                </c:pt>
                <c:pt idx="23">
                  <c:v>1971</c:v>
                </c:pt>
                <c:pt idx="24">
                  <c:v>1972</c:v>
                </c:pt>
                <c:pt idx="25">
                  <c:v>1973</c:v>
                </c:pt>
                <c:pt idx="26">
                  <c:v>1974</c:v>
                </c:pt>
                <c:pt idx="27">
                  <c:v>1975</c:v>
                </c:pt>
                <c:pt idx="28">
                  <c:v>1976</c:v>
                </c:pt>
                <c:pt idx="29">
                  <c:v>1977</c:v>
                </c:pt>
                <c:pt idx="30">
                  <c:v>1978</c:v>
                </c:pt>
                <c:pt idx="31">
                  <c:v>1979</c:v>
                </c:pt>
                <c:pt idx="32">
                  <c:v>1980</c:v>
                </c:pt>
                <c:pt idx="33">
                  <c:v>1981</c:v>
                </c:pt>
                <c:pt idx="34">
                  <c:v>1982</c:v>
                </c:pt>
                <c:pt idx="35">
                  <c:v>1983</c:v>
                </c:pt>
                <c:pt idx="36">
                  <c:v>1984</c:v>
                </c:pt>
                <c:pt idx="37">
                  <c:v>1985</c:v>
                </c:pt>
                <c:pt idx="38">
                  <c:v>1986</c:v>
                </c:pt>
                <c:pt idx="39">
                  <c:v>1987</c:v>
                </c:pt>
                <c:pt idx="40">
                  <c:v>1988</c:v>
                </c:pt>
                <c:pt idx="41">
                  <c:v>1989</c:v>
                </c:pt>
                <c:pt idx="42">
                  <c:v>1990</c:v>
                </c:pt>
                <c:pt idx="43">
                  <c:v>1991</c:v>
                </c:pt>
                <c:pt idx="44">
                  <c:v>1992</c:v>
                </c:pt>
                <c:pt idx="45">
                  <c:v>1993</c:v>
                </c:pt>
                <c:pt idx="46">
                  <c:v>1994</c:v>
                </c:pt>
                <c:pt idx="47">
                  <c:v>1995</c:v>
                </c:pt>
                <c:pt idx="48">
                  <c:v>1996</c:v>
                </c:pt>
                <c:pt idx="49">
                  <c:v>1997</c:v>
                </c:pt>
                <c:pt idx="50">
                  <c:v>1998</c:v>
                </c:pt>
                <c:pt idx="51">
                  <c:v>1999</c:v>
                </c:pt>
                <c:pt idx="52">
                  <c:v>2000</c:v>
                </c:pt>
                <c:pt idx="53">
                  <c:v>2001</c:v>
                </c:pt>
                <c:pt idx="54">
                  <c:v>2002</c:v>
                </c:pt>
                <c:pt idx="55">
                  <c:v>2003</c:v>
                </c:pt>
                <c:pt idx="56">
                  <c:v>2004</c:v>
                </c:pt>
                <c:pt idx="57">
                  <c:v>2005</c:v>
                </c:pt>
                <c:pt idx="58">
                  <c:v>2006</c:v>
                </c:pt>
                <c:pt idx="59">
                  <c:v>2007</c:v>
                </c:pt>
                <c:pt idx="60">
                  <c:v>2008</c:v>
                </c:pt>
                <c:pt idx="61">
                  <c:v>2009</c:v>
                </c:pt>
                <c:pt idx="62">
                  <c:v>2010</c:v>
                </c:pt>
                <c:pt idx="63">
                  <c:v>2011</c:v>
                </c:pt>
                <c:pt idx="64">
                  <c:v>2012</c:v>
                </c:pt>
                <c:pt idx="65">
                  <c:v>2013</c:v>
                </c:pt>
                <c:pt idx="66">
                  <c:v>2014</c:v>
                </c:pt>
                <c:pt idx="67">
                  <c:v>2015</c:v>
                </c:pt>
              </c:numCache>
            </c:numRef>
          </c:cat>
          <c:val>
            <c:numRef>
              <c:f>'1. TFP and labour productivity'!$B$7:$B$74</c:f>
              <c:numCache>
                <c:formatCode>0.00</c:formatCode>
                <c:ptCount val="68"/>
                <c:pt idx="0">
                  <c:v>3.6886590170989254E-2</c:v>
                </c:pt>
                <c:pt idx="1">
                  <c:v>3.0541617926678741E-2</c:v>
                </c:pt>
                <c:pt idx="2">
                  <c:v>2.3771299222795812E-2</c:v>
                </c:pt>
                <c:pt idx="3">
                  <c:v>2.2340565200904609E-2</c:v>
                </c:pt>
                <c:pt idx="4">
                  <c:v>1.6071426497389713E-2</c:v>
                </c:pt>
                <c:pt idx="5">
                  <c:v>4.5671723850080337E-2</c:v>
                </c:pt>
                <c:pt idx="6">
                  <c:v>2.4132630208059936E-2</c:v>
                </c:pt>
                <c:pt idx="7">
                  <c:v>2.1844508602927925E-2</c:v>
                </c:pt>
                <c:pt idx="8">
                  <c:v>7.7948700422154297E-3</c:v>
                </c:pt>
                <c:pt idx="9">
                  <c:v>1.1819415062109111E-2</c:v>
                </c:pt>
                <c:pt idx="10">
                  <c:v>1.1141150891313446E-2</c:v>
                </c:pt>
                <c:pt idx="11">
                  <c:v>4.6031336831862141E-2</c:v>
                </c:pt>
                <c:pt idx="12">
                  <c:v>4.4373559604739814E-2</c:v>
                </c:pt>
                <c:pt idx="13">
                  <c:v>1.1965963704135213E-2</c:v>
                </c:pt>
                <c:pt idx="14">
                  <c:v>1.5728413005477138E-3</c:v>
                </c:pt>
                <c:pt idx="15">
                  <c:v>1.2477667374748274E-2</c:v>
                </c:pt>
                <c:pt idx="16">
                  <c:v>4.1043351198525029E-2</c:v>
                </c:pt>
                <c:pt idx="17">
                  <c:v>1.4824221518843314E-2</c:v>
                </c:pt>
                <c:pt idx="18">
                  <c:v>7.0997646798687964E-3</c:v>
                </c:pt>
                <c:pt idx="19">
                  <c:v>2.8532028157345471E-2</c:v>
                </c:pt>
                <c:pt idx="20">
                  <c:v>5.7372254683875433E-2</c:v>
                </c:pt>
                <c:pt idx="21">
                  <c:v>1.4702972713425404E-2</c:v>
                </c:pt>
                <c:pt idx="22">
                  <c:v>2.1766859348838877E-2</c:v>
                </c:pt>
                <c:pt idx="23">
                  <c:v>3.9742833610717412E-2</c:v>
                </c:pt>
                <c:pt idx="24">
                  <c:v>1.9496395002212241E-2</c:v>
                </c:pt>
                <c:pt idx="25">
                  <c:v>4.1258274677885828E-2</c:v>
                </c:pt>
                <c:pt idx="26">
                  <c:v>-2.6835564535132833E-2</c:v>
                </c:pt>
                <c:pt idx="27">
                  <c:v>-8.5305560330341187E-3</c:v>
                </c:pt>
                <c:pt idx="28">
                  <c:v>2.6089740248667601E-2</c:v>
                </c:pt>
                <c:pt idx="29">
                  <c:v>1.2509119938413088E-2</c:v>
                </c:pt>
                <c:pt idx="30">
                  <c:v>2.2680158816430724E-2</c:v>
                </c:pt>
                <c:pt idx="31">
                  <c:v>2.1060892823307177E-2</c:v>
                </c:pt>
                <c:pt idx="32">
                  <c:v>-7.2063623550306845E-3</c:v>
                </c:pt>
                <c:pt idx="33">
                  <c:v>1.7526048018781271E-2</c:v>
                </c:pt>
                <c:pt idx="34">
                  <c:v>3.251353921434693E-2</c:v>
                </c:pt>
                <c:pt idx="35">
                  <c:v>4.0900512505020671E-2</c:v>
                </c:pt>
                <c:pt idx="36">
                  <c:v>-7.1033049443177424E-3</c:v>
                </c:pt>
                <c:pt idx="37">
                  <c:v>2.8917236686543116E-2</c:v>
                </c:pt>
                <c:pt idx="38">
                  <c:v>1.5093568661693545E-2</c:v>
                </c:pt>
                <c:pt idx="39">
                  <c:v>2.184416526647058E-2</c:v>
                </c:pt>
                <c:pt idx="40">
                  <c:v>1.5383650355598135E-2</c:v>
                </c:pt>
                <c:pt idx="41">
                  <c:v>-8.5875965141279723E-3</c:v>
                </c:pt>
                <c:pt idx="42">
                  <c:v>-1.794726710700578E-5</c:v>
                </c:pt>
                <c:pt idx="43">
                  <c:v>6.2304918017291591E-3</c:v>
                </c:pt>
                <c:pt idx="44">
                  <c:v>1.6638104772883289E-2</c:v>
                </c:pt>
                <c:pt idx="45">
                  <c:v>2.3976928314230907E-2</c:v>
                </c:pt>
                <c:pt idx="46">
                  <c:v>8.4444145291590542E-3</c:v>
                </c:pt>
                <c:pt idx="47">
                  <c:v>4.9713025516922296E-3</c:v>
                </c:pt>
                <c:pt idx="48">
                  <c:v>4.5155207905691521E-3</c:v>
                </c:pt>
                <c:pt idx="49">
                  <c:v>6.2289303389804205E-4</c:v>
                </c:pt>
                <c:pt idx="50">
                  <c:v>1.524531481375966E-2</c:v>
                </c:pt>
                <c:pt idx="51">
                  <c:v>8.8573895742064292E-3</c:v>
                </c:pt>
                <c:pt idx="52">
                  <c:v>1.7507084336878066E-2</c:v>
                </c:pt>
                <c:pt idx="53">
                  <c:v>1.4871513917103882E-2</c:v>
                </c:pt>
                <c:pt idx="54">
                  <c:v>1.2313360197884381E-2</c:v>
                </c:pt>
                <c:pt idx="55">
                  <c:v>2.4475571867189294E-2</c:v>
                </c:pt>
                <c:pt idx="56">
                  <c:v>-5.2316354060108266E-4</c:v>
                </c:pt>
                <c:pt idx="57">
                  <c:v>1.5732167086369316E-2</c:v>
                </c:pt>
                <c:pt idx="58">
                  <c:v>1.2460808212686586E-2</c:v>
                </c:pt>
                <c:pt idx="59">
                  <c:v>1.2044682145963898E-2</c:v>
                </c:pt>
                <c:pt idx="60">
                  <c:v>-1.7148376130876112E-2</c:v>
                </c:pt>
                <c:pt idx="61">
                  <c:v>-2.8508242581523482E-2</c:v>
                </c:pt>
                <c:pt idx="62">
                  <c:v>7.1040542523544345E-3</c:v>
                </c:pt>
                <c:pt idx="63">
                  <c:v>7.7793191855724487E-3</c:v>
                </c:pt>
                <c:pt idx="64">
                  <c:v>-6.548861761597303E-3</c:v>
                </c:pt>
                <c:pt idx="65">
                  <c:v>-2.2796194370408645E-3</c:v>
                </c:pt>
                <c:pt idx="66">
                  <c:v>5.9735979316573309E-3</c:v>
                </c:pt>
                <c:pt idx="67">
                  <c:v>4.2457081913490971E-3</c:v>
                </c:pt>
              </c:numCache>
            </c:numRef>
          </c:val>
          <c:smooth val="0"/>
        </c:ser>
        <c:ser>
          <c:idx val="1"/>
          <c:order val="1"/>
          <c:spPr>
            <a:ln w="19050">
              <a:solidFill>
                <a:sysClr val="windowText" lastClr="000000"/>
              </a:solidFill>
              <a:prstDash val="dashDot"/>
            </a:ln>
          </c:spPr>
          <c:marker>
            <c:symbol val="none"/>
          </c:marker>
          <c:val>
            <c:numRef>
              <c:f>'1. TFP and labour productivity'!$G$7:$G$74</c:f>
              <c:numCache>
                <c:formatCode>General</c:formatCode>
                <c:ptCount val="68"/>
                <c:pt idx="0" formatCode="0.00">
                  <c:v>2.2092536901916267E-2</c:v>
                </c:pt>
                <c:pt idx="1">
                  <c:v>2.2092536901916267E-2</c:v>
                </c:pt>
                <c:pt idx="2">
                  <c:v>2.2092536901916267E-2</c:v>
                </c:pt>
                <c:pt idx="3">
                  <c:v>2.2092536901916267E-2</c:v>
                </c:pt>
                <c:pt idx="4">
                  <c:v>2.2092536901916267E-2</c:v>
                </c:pt>
                <c:pt idx="5">
                  <c:v>2.2092536901916267E-2</c:v>
                </c:pt>
                <c:pt idx="6">
                  <c:v>2.2092536901916267E-2</c:v>
                </c:pt>
                <c:pt idx="7">
                  <c:v>2.2092536901916267E-2</c:v>
                </c:pt>
                <c:pt idx="8">
                  <c:v>2.2092536901916267E-2</c:v>
                </c:pt>
                <c:pt idx="9">
                  <c:v>2.2092536901916267E-2</c:v>
                </c:pt>
                <c:pt idx="10">
                  <c:v>2.2092536901916267E-2</c:v>
                </c:pt>
                <c:pt idx="11">
                  <c:v>2.2092536901916267E-2</c:v>
                </c:pt>
                <c:pt idx="12">
                  <c:v>2.2092536901916267E-2</c:v>
                </c:pt>
                <c:pt idx="13">
                  <c:v>2.2092536901916267E-2</c:v>
                </c:pt>
                <c:pt idx="14">
                  <c:v>2.2092536901916267E-2</c:v>
                </c:pt>
                <c:pt idx="15">
                  <c:v>2.2092536901916267E-2</c:v>
                </c:pt>
                <c:pt idx="16">
                  <c:v>2.2092536901916267E-2</c:v>
                </c:pt>
                <c:pt idx="17">
                  <c:v>2.2092536901916267E-2</c:v>
                </c:pt>
                <c:pt idx="18">
                  <c:v>2.2092536901916267E-2</c:v>
                </c:pt>
                <c:pt idx="19">
                  <c:v>2.2092536901916267E-2</c:v>
                </c:pt>
                <c:pt idx="20">
                  <c:v>2.2092536901916267E-2</c:v>
                </c:pt>
                <c:pt idx="21">
                  <c:v>2.2092536901916267E-2</c:v>
                </c:pt>
                <c:pt idx="22">
                  <c:v>2.2092536901916267E-2</c:v>
                </c:pt>
                <c:pt idx="23">
                  <c:v>2.2092536901916267E-2</c:v>
                </c:pt>
                <c:pt idx="24">
                  <c:v>2.2092536901916267E-2</c:v>
                </c:pt>
                <c:pt idx="25">
                  <c:v>2.2092536901916267E-2</c:v>
                </c:pt>
                <c:pt idx="27">
                  <c:v>1.5093568661693545E-2</c:v>
                </c:pt>
                <c:pt idx="28">
                  <c:v>1.5093568661693545E-2</c:v>
                </c:pt>
                <c:pt idx="29">
                  <c:v>1.5093568661693545E-2</c:v>
                </c:pt>
                <c:pt idx="30">
                  <c:v>1.5093568661693545E-2</c:v>
                </c:pt>
                <c:pt idx="31">
                  <c:v>1.5093568661693545E-2</c:v>
                </c:pt>
                <c:pt idx="32">
                  <c:v>1.5093568661693545E-2</c:v>
                </c:pt>
                <c:pt idx="33">
                  <c:v>1.5093568661693545E-2</c:v>
                </c:pt>
                <c:pt idx="34">
                  <c:v>1.5093568661693545E-2</c:v>
                </c:pt>
                <c:pt idx="35">
                  <c:v>1.5093568661693545E-2</c:v>
                </c:pt>
                <c:pt idx="36">
                  <c:v>1.5093568661693545E-2</c:v>
                </c:pt>
                <c:pt idx="37">
                  <c:v>1.5093568661693545E-2</c:v>
                </c:pt>
                <c:pt idx="38">
                  <c:v>1.5093568661693545E-2</c:v>
                </c:pt>
                <c:pt idx="39">
                  <c:v>1.5093568661693545E-2</c:v>
                </c:pt>
                <c:pt idx="40">
                  <c:v>1.5093568661693545E-2</c:v>
                </c:pt>
                <c:pt idx="41">
                  <c:v>1.5093568661693545E-2</c:v>
                </c:pt>
                <c:pt idx="42">
                  <c:v>1.5093568661693545E-2</c:v>
                </c:pt>
                <c:pt idx="43">
                  <c:v>1.5093568661693545E-2</c:v>
                </c:pt>
                <c:pt idx="44">
                  <c:v>1.5093568661693545E-2</c:v>
                </c:pt>
                <c:pt idx="45">
                  <c:v>1.5093568661693545E-2</c:v>
                </c:pt>
                <c:pt idx="46">
                  <c:v>1.5093568661693545E-2</c:v>
                </c:pt>
                <c:pt idx="47">
                  <c:v>1.5093568661693545E-2</c:v>
                </c:pt>
                <c:pt idx="48">
                  <c:v>1.5093568661693545E-2</c:v>
                </c:pt>
                <c:pt idx="49">
                  <c:v>1.5093568661693545E-2</c:v>
                </c:pt>
                <c:pt idx="50">
                  <c:v>1.5093568661693545E-2</c:v>
                </c:pt>
                <c:pt idx="51">
                  <c:v>1.5093568661693545E-2</c:v>
                </c:pt>
                <c:pt idx="52">
                  <c:v>1.5093568661693545E-2</c:v>
                </c:pt>
                <c:pt idx="54">
                  <c:v>7.1040542523544345E-3</c:v>
                </c:pt>
                <c:pt idx="55">
                  <c:v>7.1040542523544345E-3</c:v>
                </c:pt>
                <c:pt idx="56">
                  <c:v>7.1040542523544345E-3</c:v>
                </c:pt>
                <c:pt idx="57">
                  <c:v>7.1040542523544345E-3</c:v>
                </c:pt>
                <c:pt idx="58">
                  <c:v>7.1040542523544345E-3</c:v>
                </c:pt>
                <c:pt idx="59">
                  <c:v>7.1040542523544345E-3</c:v>
                </c:pt>
                <c:pt idx="60">
                  <c:v>7.1040542523544345E-3</c:v>
                </c:pt>
                <c:pt idx="61">
                  <c:v>7.1040542523544345E-3</c:v>
                </c:pt>
                <c:pt idx="62">
                  <c:v>7.1040542523544345E-3</c:v>
                </c:pt>
                <c:pt idx="63">
                  <c:v>7.1040542523544345E-3</c:v>
                </c:pt>
                <c:pt idx="64">
                  <c:v>7.1040542523544345E-3</c:v>
                </c:pt>
                <c:pt idx="65">
                  <c:v>7.1040542523544345E-3</c:v>
                </c:pt>
                <c:pt idx="66">
                  <c:v>7.1040542523544345E-3</c:v>
                </c:pt>
                <c:pt idx="67">
                  <c:v>7.1040542523544345E-3</c:v>
                </c:pt>
              </c:numCache>
            </c:numRef>
          </c:val>
          <c:smooth val="0"/>
        </c:ser>
        <c:dLbls>
          <c:showLegendKey val="0"/>
          <c:showVal val="0"/>
          <c:showCatName val="0"/>
          <c:showSerName val="0"/>
          <c:showPercent val="0"/>
          <c:showBubbleSize val="0"/>
        </c:dLbls>
        <c:smooth val="0"/>
        <c:axId val="275069000"/>
        <c:axId val="275069392"/>
      </c:lineChart>
      <c:catAx>
        <c:axId val="275069000"/>
        <c:scaling>
          <c:orientation val="minMax"/>
        </c:scaling>
        <c:delete val="0"/>
        <c:axPos val="b"/>
        <c:numFmt formatCode="General" sourceLinked="1"/>
        <c:majorTickMark val="out"/>
        <c:minorTickMark val="none"/>
        <c:tickLblPos val="nextTo"/>
        <c:spPr>
          <a:ln w="6350">
            <a:solidFill>
              <a:prstClr val="black"/>
            </a:solidFill>
          </a:ln>
        </c:spPr>
        <c:txPr>
          <a:bodyPr rot="0" vert="horz"/>
          <a:lstStyle/>
          <a:p>
            <a:pPr>
              <a:defRPr sz="1200"/>
            </a:pPr>
            <a:endParaRPr lang="en-US"/>
          </a:p>
        </c:txPr>
        <c:crossAx val="275069392"/>
        <c:crosses val="autoZero"/>
        <c:auto val="1"/>
        <c:lblAlgn val="ctr"/>
        <c:lblOffset val="100"/>
        <c:tickLblSkip val="5"/>
        <c:noMultiLvlLbl val="0"/>
      </c:catAx>
      <c:valAx>
        <c:axId val="275069392"/>
        <c:scaling>
          <c:orientation val="minMax"/>
          <c:max val="8.0000000000000016E-2"/>
          <c:min val="-4.0000000000000008E-2"/>
        </c:scaling>
        <c:delete val="0"/>
        <c:axPos val="l"/>
        <c:numFmt formatCode="0%" sourceLinked="0"/>
        <c:majorTickMark val="in"/>
        <c:minorTickMark val="none"/>
        <c:tickLblPos val="nextTo"/>
        <c:spPr>
          <a:ln w="6350">
            <a:solidFill>
              <a:prstClr val="black"/>
            </a:solidFill>
          </a:ln>
        </c:spPr>
        <c:txPr>
          <a:bodyPr/>
          <a:lstStyle/>
          <a:p>
            <a:pPr>
              <a:defRPr sz="1200"/>
            </a:pPr>
            <a:endParaRPr lang="en-US"/>
          </a:p>
        </c:txPr>
        <c:crossAx val="275069000"/>
        <c:crosses val="autoZero"/>
        <c:crossBetween val="between"/>
      </c:valAx>
    </c:plotArea>
    <c:plotVisOnly val="1"/>
    <c:dispBlanksAs val="gap"/>
    <c:showDLblsOverMax val="0"/>
  </c:chart>
  <c:spPr>
    <a:ln>
      <a:noFill/>
    </a:ln>
  </c:spPr>
  <c:txPr>
    <a:bodyPr/>
    <a:lstStyle/>
    <a:p>
      <a:pPr>
        <a:defRPr sz="900">
          <a:latin typeface="+mn-lt"/>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9050">
              <a:solidFill>
                <a:srgbClr val="AA273E"/>
              </a:solidFill>
            </a:ln>
          </c:spPr>
          <c:marker>
            <c:symbol val="none"/>
          </c:marker>
          <c:cat>
            <c:numRef>
              <c:f>'1. TFP and labour productivity'!$A$7:$A$74</c:f>
              <c:numCache>
                <c:formatCode>General</c:formatCode>
                <c:ptCount val="68"/>
                <c:pt idx="0">
                  <c:v>1948</c:v>
                </c:pt>
                <c:pt idx="1">
                  <c:v>1949</c:v>
                </c:pt>
                <c:pt idx="2">
                  <c:v>1950</c:v>
                </c:pt>
                <c:pt idx="3">
                  <c:v>1951</c:v>
                </c:pt>
                <c:pt idx="4">
                  <c:v>1952</c:v>
                </c:pt>
                <c:pt idx="5">
                  <c:v>1953</c:v>
                </c:pt>
                <c:pt idx="6">
                  <c:v>1954</c:v>
                </c:pt>
                <c:pt idx="7">
                  <c:v>1955</c:v>
                </c:pt>
                <c:pt idx="8">
                  <c:v>1956</c:v>
                </c:pt>
                <c:pt idx="9">
                  <c:v>1957</c:v>
                </c:pt>
                <c:pt idx="10">
                  <c:v>1958</c:v>
                </c:pt>
                <c:pt idx="11">
                  <c:v>1959</c:v>
                </c:pt>
                <c:pt idx="12">
                  <c:v>1960</c:v>
                </c:pt>
                <c:pt idx="13">
                  <c:v>1961</c:v>
                </c:pt>
                <c:pt idx="14">
                  <c:v>1962</c:v>
                </c:pt>
                <c:pt idx="15">
                  <c:v>1963</c:v>
                </c:pt>
                <c:pt idx="16">
                  <c:v>1964</c:v>
                </c:pt>
                <c:pt idx="17">
                  <c:v>1965</c:v>
                </c:pt>
                <c:pt idx="18">
                  <c:v>1966</c:v>
                </c:pt>
                <c:pt idx="19">
                  <c:v>1967</c:v>
                </c:pt>
                <c:pt idx="20">
                  <c:v>1968</c:v>
                </c:pt>
                <c:pt idx="21">
                  <c:v>1969</c:v>
                </c:pt>
                <c:pt idx="22">
                  <c:v>1970</c:v>
                </c:pt>
                <c:pt idx="23">
                  <c:v>1971</c:v>
                </c:pt>
                <c:pt idx="24">
                  <c:v>1972</c:v>
                </c:pt>
                <c:pt idx="25">
                  <c:v>1973</c:v>
                </c:pt>
                <c:pt idx="26">
                  <c:v>1974</c:v>
                </c:pt>
                <c:pt idx="27">
                  <c:v>1975</c:v>
                </c:pt>
                <c:pt idx="28">
                  <c:v>1976</c:v>
                </c:pt>
                <c:pt idx="29">
                  <c:v>1977</c:v>
                </c:pt>
                <c:pt idx="30">
                  <c:v>1978</c:v>
                </c:pt>
                <c:pt idx="31">
                  <c:v>1979</c:v>
                </c:pt>
                <c:pt idx="32">
                  <c:v>1980</c:v>
                </c:pt>
                <c:pt idx="33">
                  <c:v>1981</c:v>
                </c:pt>
                <c:pt idx="34">
                  <c:v>1982</c:v>
                </c:pt>
                <c:pt idx="35">
                  <c:v>1983</c:v>
                </c:pt>
                <c:pt idx="36">
                  <c:v>1984</c:v>
                </c:pt>
                <c:pt idx="37">
                  <c:v>1985</c:v>
                </c:pt>
                <c:pt idx="38">
                  <c:v>1986</c:v>
                </c:pt>
                <c:pt idx="39">
                  <c:v>1987</c:v>
                </c:pt>
                <c:pt idx="40">
                  <c:v>1988</c:v>
                </c:pt>
                <c:pt idx="41">
                  <c:v>1989</c:v>
                </c:pt>
                <c:pt idx="42">
                  <c:v>1990</c:v>
                </c:pt>
                <c:pt idx="43">
                  <c:v>1991</c:v>
                </c:pt>
                <c:pt idx="44">
                  <c:v>1992</c:v>
                </c:pt>
                <c:pt idx="45">
                  <c:v>1993</c:v>
                </c:pt>
                <c:pt idx="46">
                  <c:v>1994</c:v>
                </c:pt>
                <c:pt idx="47">
                  <c:v>1995</c:v>
                </c:pt>
                <c:pt idx="48">
                  <c:v>1996</c:v>
                </c:pt>
                <c:pt idx="49">
                  <c:v>1997</c:v>
                </c:pt>
                <c:pt idx="50">
                  <c:v>1998</c:v>
                </c:pt>
                <c:pt idx="51">
                  <c:v>1999</c:v>
                </c:pt>
                <c:pt idx="52">
                  <c:v>2000</c:v>
                </c:pt>
                <c:pt idx="53">
                  <c:v>2001</c:v>
                </c:pt>
                <c:pt idx="54">
                  <c:v>2002</c:v>
                </c:pt>
                <c:pt idx="55">
                  <c:v>2003</c:v>
                </c:pt>
                <c:pt idx="56">
                  <c:v>2004</c:v>
                </c:pt>
                <c:pt idx="57">
                  <c:v>2005</c:v>
                </c:pt>
                <c:pt idx="58">
                  <c:v>2006</c:v>
                </c:pt>
                <c:pt idx="59">
                  <c:v>2007</c:v>
                </c:pt>
                <c:pt idx="60">
                  <c:v>2008</c:v>
                </c:pt>
                <c:pt idx="61">
                  <c:v>2009</c:v>
                </c:pt>
                <c:pt idx="62">
                  <c:v>2010</c:v>
                </c:pt>
                <c:pt idx="63">
                  <c:v>2011</c:v>
                </c:pt>
                <c:pt idx="64">
                  <c:v>2012</c:v>
                </c:pt>
                <c:pt idx="65">
                  <c:v>2013</c:v>
                </c:pt>
                <c:pt idx="66">
                  <c:v>2014</c:v>
                </c:pt>
                <c:pt idx="67">
                  <c:v>2015</c:v>
                </c:pt>
              </c:numCache>
            </c:numRef>
          </c:cat>
          <c:val>
            <c:numRef>
              <c:f>'1. TFP and labour productivity'!$E$7:$E$74</c:f>
              <c:numCache>
                <c:formatCode>0.00</c:formatCode>
                <c:ptCount val="68"/>
                <c:pt idx="0">
                  <c:v>3.8194542096727416E-2</c:v>
                </c:pt>
                <c:pt idx="1">
                  <c:v>3.416043124836321E-2</c:v>
                </c:pt>
                <c:pt idx="2">
                  <c:v>2.443982731425038E-2</c:v>
                </c:pt>
                <c:pt idx="3">
                  <c:v>2.1554027140962832E-2</c:v>
                </c:pt>
                <c:pt idx="4">
                  <c:v>2.1217757472892059E-2</c:v>
                </c:pt>
                <c:pt idx="5">
                  <c:v>5.2338566190271794E-2</c:v>
                </c:pt>
                <c:pt idx="6">
                  <c:v>2.7616903584296325E-2</c:v>
                </c:pt>
                <c:pt idx="7">
                  <c:v>2.7250811267938671E-2</c:v>
                </c:pt>
                <c:pt idx="8">
                  <c:v>1.0940326290181587E-2</c:v>
                </c:pt>
                <c:pt idx="9">
                  <c:v>1.8194656067129812E-2</c:v>
                </c:pt>
                <c:pt idx="10">
                  <c:v>2.0444452548047706E-2</c:v>
                </c:pt>
                <c:pt idx="11">
                  <c:v>5.933688640424975E-2</c:v>
                </c:pt>
                <c:pt idx="12">
                  <c:v>4.6298110035071574E-2</c:v>
                </c:pt>
                <c:pt idx="13">
                  <c:v>1.6859663997383478E-2</c:v>
                </c:pt>
                <c:pt idx="14">
                  <c:v>5.1850118524927775E-3</c:v>
                </c:pt>
                <c:pt idx="15">
                  <c:v>1.6624158293238905E-2</c:v>
                </c:pt>
                <c:pt idx="16">
                  <c:v>4.4499889322187583E-2</c:v>
                </c:pt>
                <c:pt idx="17">
                  <c:v>1.5726703013452123E-2</c:v>
                </c:pt>
                <c:pt idx="18">
                  <c:v>8.2537447379681331E-3</c:v>
                </c:pt>
                <c:pt idx="19">
                  <c:v>3.6513729560192304E-2</c:v>
                </c:pt>
                <c:pt idx="20">
                  <c:v>6.388843257993472E-2</c:v>
                </c:pt>
                <c:pt idx="21">
                  <c:v>2.032562256717867E-2</c:v>
                </c:pt>
                <c:pt idx="22">
                  <c:v>3.0152611808658206E-2</c:v>
                </c:pt>
                <c:pt idx="23">
                  <c:v>4.7483096561641673E-2</c:v>
                </c:pt>
                <c:pt idx="24">
                  <c:v>3.8452679860602357E-2</c:v>
                </c:pt>
                <c:pt idx="25">
                  <c:v>5.184122413940187E-2</c:v>
                </c:pt>
                <c:pt idx="26">
                  <c:v>-2.5250846797553236E-2</c:v>
                </c:pt>
                <c:pt idx="27">
                  <c:v>-1.0777530620458577E-2</c:v>
                </c:pt>
                <c:pt idx="28">
                  <c:v>3.6232192126874029E-2</c:v>
                </c:pt>
                <c:pt idx="29">
                  <c:v>2.4020303251000713E-2</c:v>
                </c:pt>
                <c:pt idx="30">
                  <c:v>3.0666140159862323E-2</c:v>
                </c:pt>
                <c:pt idx="31">
                  <c:v>2.3655544725853586E-2</c:v>
                </c:pt>
                <c:pt idx="32">
                  <c:v>-1.5488473879117918E-2</c:v>
                </c:pt>
                <c:pt idx="33">
                  <c:v>1.9360012378061953E-2</c:v>
                </c:pt>
                <c:pt idx="34">
                  <c:v>4.1607356509196197E-2</c:v>
                </c:pt>
                <c:pt idx="35">
                  <c:v>4.863934758437452E-2</c:v>
                </c:pt>
                <c:pt idx="36">
                  <c:v>-2.1214204485977464E-3</c:v>
                </c:pt>
                <c:pt idx="37">
                  <c:v>3.1614698083815396E-2</c:v>
                </c:pt>
                <c:pt idx="38">
                  <c:v>2.1811797664092011E-2</c:v>
                </c:pt>
                <c:pt idx="39">
                  <c:v>3.2117594280646956E-2</c:v>
                </c:pt>
                <c:pt idx="40">
                  <c:v>2.3282219491530896E-2</c:v>
                </c:pt>
                <c:pt idx="41">
                  <c:v>3.9199240915039013E-4</c:v>
                </c:pt>
                <c:pt idx="42">
                  <c:v>3.946788479143635E-3</c:v>
                </c:pt>
                <c:pt idx="43">
                  <c:v>2.0066276436733262E-2</c:v>
                </c:pt>
                <c:pt idx="44">
                  <c:v>2.9584452445483293E-2</c:v>
                </c:pt>
                <c:pt idx="45">
                  <c:v>3.5950324342789913E-2</c:v>
                </c:pt>
                <c:pt idx="46">
                  <c:v>2.7650224998939023E-2</c:v>
                </c:pt>
                <c:pt idx="47">
                  <c:v>9.276449153005047E-3</c:v>
                </c:pt>
                <c:pt idx="48">
                  <c:v>1.402605625196017E-2</c:v>
                </c:pt>
                <c:pt idx="49">
                  <c:v>1.0835969681716335E-2</c:v>
                </c:pt>
                <c:pt idx="50">
                  <c:v>2.3065931958181095E-2</c:v>
                </c:pt>
                <c:pt idx="51">
                  <c:v>1.9992941821263058E-2</c:v>
                </c:pt>
                <c:pt idx="52">
                  <c:v>2.6053941216520399E-2</c:v>
                </c:pt>
                <c:pt idx="53">
                  <c:v>1.6146271629045403E-2</c:v>
                </c:pt>
                <c:pt idx="54">
                  <c:v>1.2707312268997555E-2</c:v>
                </c:pt>
                <c:pt idx="55">
                  <c:v>2.5279311877967958E-2</c:v>
                </c:pt>
                <c:pt idx="56">
                  <c:v>1.2201438803513725E-2</c:v>
                </c:pt>
                <c:pt idx="57">
                  <c:v>2.1510401378081669E-2</c:v>
                </c:pt>
                <c:pt idx="58">
                  <c:v>1.4732257288149243E-2</c:v>
                </c:pt>
                <c:pt idx="59">
                  <c:v>1.6950777108962142E-2</c:v>
                </c:pt>
                <c:pt idx="60">
                  <c:v>-1.257264683960699E-2</c:v>
                </c:pt>
                <c:pt idx="61">
                  <c:v>-3.0291222017515055E-2</c:v>
                </c:pt>
                <c:pt idx="62">
                  <c:v>1.7416509181976209E-2</c:v>
                </c:pt>
                <c:pt idx="63">
                  <c:v>9.5995300877038409E-3</c:v>
                </c:pt>
                <c:pt idx="64">
                  <c:v>3.270178246670241E-4</c:v>
                </c:pt>
                <c:pt idx="65">
                  <c:v>3.2174694484207577E-3</c:v>
                </c:pt>
                <c:pt idx="66">
                  <c:v>1.0214476137478811E-2</c:v>
                </c:pt>
                <c:pt idx="67">
                  <c:v>5.833031600061247E-3</c:v>
                </c:pt>
              </c:numCache>
            </c:numRef>
          </c:val>
          <c:smooth val="0"/>
        </c:ser>
        <c:ser>
          <c:idx val="1"/>
          <c:order val="1"/>
          <c:spPr>
            <a:ln w="19050">
              <a:solidFill>
                <a:sysClr val="windowText" lastClr="000000"/>
              </a:solidFill>
              <a:prstDash val="dashDot"/>
            </a:ln>
          </c:spPr>
          <c:marker>
            <c:symbol val="none"/>
          </c:marker>
          <c:val>
            <c:numRef>
              <c:f>'1. TFP and labour productivity'!$H$7:$H$74</c:f>
              <c:numCache>
                <c:formatCode>General</c:formatCode>
                <c:ptCount val="68"/>
                <c:pt idx="0" formatCode="0.00">
                  <c:v>2.7433857426117498E-2</c:v>
                </c:pt>
                <c:pt idx="1">
                  <c:v>2.7433857426117498E-2</c:v>
                </c:pt>
                <c:pt idx="2">
                  <c:v>2.7433857426117498E-2</c:v>
                </c:pt>
                <c:pt idx="3">
                  <c:v>2.7433857426117498E-2</c:v>
                </c:pt>
                <c:pt idx="4">
                  <c:v>2.7433857426117498E-2</c:v>
                </c:pt>
                <c:pt idx="5">
                  <c:v>2.7433857426117498E-2</c:v>
                </c:pt>
                <c:pt idx="6">
                  <c:v>2.7433857426117498E-2</c:v>
                </c:pt>
                <c:pt idx="7">
                  <c:v>2.7433857426117498E-2</c:v>
                </c:pt>
                <c:pt idx="8">
                  <c:v>2.7433857426117498E-2</c:v>
                </c:pt>
                <c:pt idx="9">
                  <c:v>2.7433857426117498E-2</c:v>
                </c:pt>
                <c:pt idx="10">
                  <c:v>2.7433857426117498E-2</c:v>
                </c:pt>
                <c:pt idx="11">
                  <c:v>2.7433857426117498E-2</c:v>
                </c:pt>
                <c:pt idx="12">
                  <c:v>2.7433857426117498E-2</c:v>
                </c:pt>
                <c:pt idx="13">
                  <c:v>2.7433857426117498E-2</c:v>
                </c:pt>
                <c:pt idx="14">
                  <c:v>2.7433857426117498E-2</c:v>
                </c:pt>
                <c:pt idx="15">
                  <c:v>2.7433857426117498E-2</c:v>
                </c:pt>
                <c:pt idx="16">
                  <c:v>2.7433857426117498E-2</c:v>
                </c:pt>
                <c:pt idx="17">
                  <c:v>2.7433857426117498E-2</c:v>
                </c:pt>
                <c:pt idx="18">
                  <c:v>2.7433857426117498E-2</c:v>
                </c:pt>
                <c:pt idx="19">
                  <c:v>2.7433857426117498E-2</c:v>
                </c:pt>
                <c:pt idx="20">
                  <c:v>2.7433857426117498E-2</c:v>
                </c:pt>
                <c:pt idx="21">
                  <c:v>2.7433857426117498E-2</c:v>
                </c:pt>
                <c:pt idx="22">
                  <c:v>2.7433857426117498E-2</c:v>
                </c:pt>
                <c:pt idx="23">
                  <c:v>2.7433857426117498E-2</c:v>
                </c:pt>
                <c:pt idx="24">
                  <c:v>2.7433857426117498E-2</c:v>
                </c:pt>
                <c:pt idx="25">
                  <c:v>2.7433857426117498E-2</c:v>
                </c:pt>
                <c:pt idx="27">
                  <c:v>2.3065931958181095E-2</c:v>
                </c:pt>
                <c:pt idx="28">
                  <c:v>2.3065931958181095E-2</c:v>
                </c:pt>
                <c:pt idx="29">
                  <c:v>2.3065931958181095E-2</c:v>
                </c:pt>
                <c:pt idx="30">
                  <c:v>2.3065931958181095E-2</c:v>
                </c:pt>
                <c:pt idx="31">
                  <c:v>2.3065931958181095E-2</c:v>
                </c:pt>
                <c:pt idx="32">
                  <c:v>2.3065931958181095E-2</c:v>
                </c:pt>
                <c:pt idx="33">
                  <c:v>2.3065931958181095E-2</c:v>
                </c:pt>
                <c:pt idx="34">
                  <c:v>2.3065931958181095E-2</c:v>
                </c:pt>
                <c:pt idx="35">
                  <c:v>2.3065931958181095E-2</c:v>
                </c:pt>
                <c:pt idx="36">
                  <c:v>2.3065931958181095E-2</c:v>
                </c:pt>
                <c:pt idx="37">
                  <c:v>2.3065931958181095E-2</c:v>
                </c:pt>
                <c:pt idx="38">
                  <c:v>2.3065931958181095E-2</c:v>
                </c:pt>
                <c:pt idx="39">
                  <c:v>2.3065931958181095E-2</c:v>
                </c:pt>
                <c:pt idx="40">
                  <c:v>2.3065931958181095E-2</c:v>
                </c:pt>
                <c:pt idx="41">
                  <c:v>2.3065931958181095E-2</c:v>
                </c:pt>
                <c:pt idx="42">
                  <c:v>2.3065931958181095E-2</c:v>
                </c:pt>
                <c:pt idx="43">
                  <c:v>2.3065931958181095E-2</c:v>
                </c:pt>
                <c:pt idx="44">
                  <c:v>2.3065931958181095E-2</c:v>
                </c:pt>
                <c:pt idx="45">
                  <c:v>2.3065931958181095E-2</c:v>
                </c:pt>
                <c:pt idx="46">
                  <c:v>2.3065931958181095E-2</c:v>
                </c:pt>
                <c:pt idx="47">
                  <c:v>2.3065931958181095E-2</c:v>
                </c:pt>
                <c:pt idx="48">
                  <c:v>2.3065931958181095E-2</c:v>
                </c:pt>
                <c:pt idx="49">
                  <c:v>2.3065931958181095E-2</c:v>
                </c:pt>
                <c:pt idx="50">
                  <c:v>2.3065931958181095E-2</c:v>
                </c:pt>
                <c:pt idx="51">
                  <c:v>2.3065931958181095E-2</c:v>
                </c:pt>
                <c:pt idx="52">
                  <c:v>2.3065931958181095E-2</c:v>
                </c:pt>
                <c:pt idx="54">
                  <c:v>1.2201438803513725E-2</c:v>
                </c:pt>
                <c:pt idx="55">
                  <c:v>1.2201438803513725E-2</c:v>
                </c:pt>
                <c:pt idx="56">
                  <c:v>1.2201438803513725E-2</c:v>
                </c:pt>
                <c:pt idx="57">
                  <c:v>1.2201438803513725E-2</c:v>
                </c:pt>
                <c:pt idx="58">
                  <c:v>1.2201438803513725E-2</c:v>
                </c:pt>
                <c:pt idx="59">
                  <c:v>1.2201438803513725E-2</c:v>
                </c:pt>
                <c:pt idx="60">
                  <c:v>1.2201438803513725E-2</c:v>
                </c:pt>
                <c:pt idx="61">
                  <c:v>1.2201438803513725E-2</c:v>
                </c:pt>
                <c:pt idx="62">
                  <c:v>1.2201438803513725E-2</c:v>
                </c:pt>
                <c:pt idx="63">
                  <c:v>1.2201438803513725E-2</c:v>
                </c:pt>
                <c:pt idx="64">
                  <c:v>1.2201438803513725E-2</c:v>
                </c:pt>
                <c:pt idx="65">
                  <c:v>1.2201438803513725E-2</c:v>
                </c:pt>
                <c:pt idx="66">
                  <c:v>1.2201438803513725E-2</c:v>
                </c:pt>
                <c:pt idx="67">
                  <c:v>1.2201438803513725E-2</c:v>
                </c:pt>
              </c:numCache>
            </c:numRef>
          </c:val>
          <c:smooth val="0"/>
        </c:ser>
        <c:dLbls>
          <c:showLegendKey val="0"/>
          <c:showVal val="0"/>
          <c:showCatName val="0"/>
          <c:showSerName val="0"/>
          <c:showPercent val="0"/>
          <c:showBubbleSize val="0"/>
        </c:dLbls>
        <c:smooth val="0"/>
        <c:axId val="275070176"/>
        <c:axId val="275070568"/>
      </c:lineChart>
      <c:catAx>
        <c:axId val="275070176"/>
        <c:scaling>
          <c:orientation val="minMax"/>
        </c:scaling>
        <c:delete val="0"/>
        <c:axPos val="b"/>
        <c:numFmt formatCode="General" sourceLinked="1"/>
        <c:majorTickMark val="out"/>
        <c:minorTickMark val="none"/>
        <c:tickLblPos val="nextTo"/>
        <c:spPr>
          <a:ln w="6350">
            <a:solidFill>
              <a:sysClr val="windowText" lastClr="000000"/>
            </a:solidFill>
          </a:ln>
        </c:spPr>
        <c:txPr>
          <a:bodyPr rot="0" vert="horz"/>
          <a:lstStyle/>
          <a:p>
            <a:pPr>
              <a:defRPr/>
            </a:pPr>
            <a:endParaRPr lang="en-US"/>
          </a:p>
        </c:txPr>
        <c:crossAx val="275070568"/>
        <c:crosses val="autoZero"/>
        <c:auto val="1"/>
        <c:lblAlgn val="ctr"/>
        <c:lblOffset val="100"/>
        <c:tickLblSkip val="5"/>
        <c:noMultiLvlLbl val="0"/>
      </c:catAx>
      <c:valAx>
        <c:axId val="275070568"/>
        <c:scaling>
          <c:orientation val="minMax"/>
        </c:scaling>
        <c:delete val="0"/>
        <c:axPos val="l"/>
        <c:numFmt formatCode="0%" sourceLinked="0"/>
        <c:majorTickMark val="in"/>
        <c:minorTickMark val="none"/>
        <c:tickLblPos val="nextTo"/>
        <c:spPr>
          <a:ln w="6350">
            <a:solidFill>
              <a:sysClr val="windowText" lastClr="000000"/>
            </a:solidFill>
          </a:ln>
        </c:spPr>
        <c:crossAx val="275070176"/>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10803935851626E-2"/>
          <c:y val="0.20972222222222223"/>
          <c:w val="0.85651901441835188"/>
          <c:h val="0.56838181685622635"/>
        </c:manualLayout>
      </c:layout>
      <c:lineChart>
        <c:grouping val="standard"/>
        <c:varyColors val="0"/>
        <c:ser>
          <c:idx val="0"/>
          <c:order val="0"/>
          <c:tx>
            <c:strRef>
              <c:f>'2. Average Wage'!$E$3</c:f>
              <c:strCache>
                <c:ptCount val="1"/>
                <c:pt idx="0">
                  <c:v>Growth of average real wage</c:v>
                </c:pt>
              </c:strCache>
            </c:strRef>
          </c:tx>
          <c:spPr>
            <a:ln w="19050">
              <a:solidFill>
                <a:srgbClr val="AA273E"/>
              </a:solidFill>
            </a:ln>
          </c:spPr>
          <c:marker>
            <c:symbol val="none"/>
          </c:marker>
          <c:cat>
            <c:numRef>
              <c:f>'2. Average Wage'!$A$4:$A$72</c:f>
              <c:numCache>
                <c:formatCode>General</c:formatCode>
                <c:ptCount val="69"/>
                <c:pt idx="0">
                  <c:v>1947</c:v>
                </c:pt>
                <c:pt idx="1">
                  <c:v>1948</c:v>
                </c:pt>
                <c:pt idx="2">
                  <c:v>1949</c:v>
                </c:pt>
                <c:pt idx="3">
                  <c:v>1950</c:v>
                </c:pt>
                <c:pt idx="4">
                  <c:v>1951</c:v>
                </c:pt>
                <c:pt idx="5">
                  <c:v>1952</c:v>
                </c:pt>
                <c:pt idx="6">
                  <c:v>1953</c:v>
                </c:pt>
                <c:pt idx="7">
                  <c:v>1954</c:v>
                </c:pt>
                <c:pt idx="8">
                  <c:v>1955</c:v>
                </c:pt>
                <c:pt idx="9">
                  <c:v>1956</c:v>
                </c:pt>
                <c:pt idx="10">
                  <c:v>1957</c:v>
                </c:pt>
                <c:pt idx="11">
                  <c:v>1958</c:v>
                </c:pt>
                <c:pt idx="12">
                  <c:v>1959</c:v>
                </c:pt>
                <c:pt idx="13">
                  <c:v>1960</c:v>
                </c:pt>
                <c:pt idx="14">
                  <c:v>1961</c:v>
                </c:pt>
                <c:pt idx="15">
                  <c:v>1962</c:v>
                </c:pt>
                <c:pt idx="16">
                  <c:v>1963</c:v>
                </c:pt>
                <c:pt idx="17">
                  <c:v>1964</c:v>
                </c:pt>
                <c:pt idx="18">
                  <c:v>1965</c:v>
                </c:pt>
                <c:pt idx="19">
                  <c:v>1966</c:v>
                </c:pt>
                <c:pt idx="20">
                  <c:v>1967</c:v>
                </c:pt>
                <c:pt idx="21">
                  <c:v>1968</c:v>
                </c:pt>
                <c:pt idx="22">
                  <c:v>1969</c:v>
                </c:pt>
                <c:pt idx="23">
                  <c:v>1970</c:v>
                </c:pt>
                <c:pt idx="24">
                  <c:v>1971</c:v>
                </c:pt>
                <c:pt idx="25">
                  <c:v>1972</c:v>
                </c:pt>
                <c:pt idx="26">
                  <c:v>1973</c:v>
                </c:pt>
                <c:pt idx="27">
                  <c:v>1974</c:v>
                </c:pt>
                <c:pt idx="28">
                  <c:v>1975</c:v>
                </c:pt>
                <c:pt idx="29">
                  <c:v>1976</c:v>
                </c:pt>
                <c:pt idx="30">
                  <c:v>1977</c:v>
                </c:pt>
                <c:pt idx="31">
                  <c:v>1978</c:v>
                </c:pt>
                <c:pt idx="32">
                  <c:v>1979</c:v>
                </c:pt>
                <c:pt idx="33">
                  <c:v>1980</c:v>
                </c:pt>
                <c:pt idx="34">
                  <c:v>1981</c:v>
                </c:pt>
                <c:pt idx="35">
                  <c:v>1982</c:v>
                </c:pt>
                <c:pt idx="36">
                  <c:v>1983</c:v>
                </c:pt>
                <c:pt idx="37">
                  <c:v>1984</c:v>
                </c:pt>
                <c:pt idx="38">
                  <c:v>1985</c:v>
                </c:pt>
                <c:pt idx="39">
                  <c:v>1986</c:v>
                </c:pt>
                <c:pt idx="40">
                  <c:v>1987</c:v>
                </c:pt>
                <c:pt idx="41">
                  <c:v>1988</c:v>
                </c:pt>
                <c:pt idx="42">
                  <c:v>1989</c:v>
                </c:pt>
                <c:pt idx="43">
                  <c:v>1990</c:v>
                </c:pt>
                <c:pt idx="44">
                  <c:v>1991</c:v>
                </c:pt>
                <c:pt idx="45">
                  <c:v>1992</c:v>
                </c:pt>
                <c:pt idx="46">
                  <c:v>1993</c:v>
                </c:pt>
                <c:pt idx="47">
                  <c:v>1994</c:v>
                </c:pt>
                <c:pt idx="48">
                  <c:v>1995</c:v>
                </c:pt>
                <c:pt idx="49">
                  <c:v>1996</c:v>
                </c:pt>
                <c:pt idx="50">
                  <c:v>1997</c:v>
                </c:pt>
                <c:pt idx="51">
                  <c:v>1998</c:v>
                </c:pt>
                <c:pt idx="52">
                  <c:v>1999</c:v>
                </c:pt>
                <c:pt idx="53">
                  <c:v>2000</c:v>
                </c:pt>
                <c:pt idx="54">
                  <c:v>2001</c:v>
                </c:pt>
                <c:pt idx="55">
                  <c:v>2002</c:v>
                </c:pt>
                <c:pt idx="56">
                  <c:v>2003</c:v>
                </c:pt>
                <c:pt idx="57">
                  <c:v>2004</c:v>
                </c:pt>
                <c:pt idx="58">
                  <c:v>2005</c:v>
                </c:pt>
                <c:pt idx="59">
                  <c:v>2006</c:v>
                </c:pt>
                <c:pt idx="60">
                  <c:v>2007</c:v>
                </c:pt>
                <c:pt idx="61">
                  <c:v>2008</c:v>
                </c:pt>
                <c:pt idx="62">
                  <c:v>2009</c:v>
                </c:pt>
                <c:pt idx="63">
                  <c:v>2010</c:v>
                </c:pt>
                <c:pt idx="64">
                  <c:v>2011</c:v>
                </c:pt>
                <c:pt idx="65">
                  <c:v>2012</c:v>
                </c:pt>
                <c:pt idx="66">
                  <c:v>2013</c:v>
                </c:pt>
                <c:pt idx="67">
                  <c:v>2014</c:v>
                </c:pt>
                <c:pt idx="68">
                  <c:v>2015</c:v>
                </c:pt>
              </c:numCache>
            </c:numRef>
          </c:cat>
          <c:val>
            <c:numRef>
              <c:f>'2. Average Wage'!$E$4:$E$72</c:f>
              <c:numCache>
                <c:formatCode>General</c:formatCode>
                <c:ptCount val="69"/>
                <c:pt idx="0">
                  <c:v>5.3439398745758204E-3</c:v>
                </c:pt>
                <c:pt idx="1">
                  <c:v>1.1890274134371825E-2</c:v>
                </c:pt>
                <c:pt idx="2">
                  <c:v>1.392632135398153E-2</c:v>
                </c:pt>
                <c:pt idx="3">
                  <c:v>7.5285867141072771E-3</c:v>
                </c:pt>
                <c:pt idx="4">
                  <c:v>6.8422389702766928E-3</c:v>
                </c:pt>
                <c:pt idx="5">
                  <c:v>-2.2337360594795852E-2</c:v>
                </c:pt>
                <c:pt idx="6">
                  <c:v>2.3051828269889718E-2</c:v>
                </c:pt>
                <c:pt idx="7">
                  <c:v>4.0971606372893765E-2</c:v>
                </c:pt>
                <c:pt idx="8">
                  <c:v>3.2862021192817892E-2</c:v>
                </c:pt>
                <c:pt idx="9">
                  <c:v>2.8260046311749276E-2</c:v>
                </c:pt>
                <c:pt idx="10">
                  <c:v>1.5460227704440221E-2</c:v>
                </c:pt>
                <c:pt idx="11">
                  <c:v>5.5049501543966706E-3</c:v>
                </c:pt>
                <c:pt idx="12">
                  <c:v>2.1227153091262663E-2</c:v>
                </c:pt>
                <c:pt idx="13">
                  <c:v>4.953247582557907E-2</c:v>
                </c:pt>
                <c:pt idx="14">
                  <c:v>3.632844471912744E-2</c:v>
                </c:pt>
                <c:pt idx="15">
                  <c:v>-6.9289946590563867E-3</c:v>
                </c:pt>
                <c:pt idx="16">
                  <c:v>2.0985838104184751E-2</c:v>
                </c:pt>
                <c:pt idx="17">
                  <c:v>5.1290620370529005E-2</c:v>
                </c:pt>
                <c:pt idx="18">
                  <c:v>2.3963945760063776E-2</c:v>
                </c:pt>
                <c:pt idx="19">
                  <c:v>2.3313077906216728E-2</c:v>
                </c:pt>
                <c:pt idx="20">
                  <c:v>1.4839086551615921E-2</c:v>
                </c:pt>
                <c:pt idx="21">
                  <c:v>4.2794757838560571E-2</c:v>
                </c:pt>
                <c:pt idx="22">
                  <c:v>2.3833009224203172E-2</c:v>
                </c:pt>
                <c:pt idx="23">
                  <c:v>5.7900658934864069E-2</c:v>
                </c:pt>
                <c:pt idx="24">
                  <c:v>2.3599999591028986E-2</c:v>
                </c:pt>
                <c:pt idx="25">
                  <c:v>5.0667476890815077E-2</c:v>
                </c:pt>
                <c:pt idx="26">
                  <c:v>4.7027583480741653E-2</c:v>
                </c:pt>
                <c:pt idx="27">
                  <c:v>2.7580106743216426E-2</c:v>
                </c:pt>
                <c:pt idx="28">
                  <c:v>5.09701239058582E-2</c:v>
                </c:pt>
                <c:pt idx="29">
                  <c:v>7.2829954273758712E-3</c:v>
                </c:pt>
                <c:pt idx="30">
                  <c:v>-4.3287139328104685E-2</c:v>
                </c:pt>
                <c:pt idx="31">
                  <c:v>5.3903690598175347E-2</c:v>
                </c:pt>
                <c:pt idx="32">
                  <c:v>4.8105500503019316E-2</c:v>
                </c:pt>
                <c:pt idx="33">
                  <c:v>5.4875828595507103E-2</c:v>
                </c:pt>
                <c:pt idx="34">
                  <c:v>1.7639797146334901E-2</c:v>
                </c:pt>
                <c:pt idx="35">
                  <c:v>1.4631454205330519E-2</c:v>
                </c:pt>
                <c:pt idx="36">
                  <c:v>3.5578400893586659E-2</c:v>
                </c:pt>
                <c:pt idx="37">
                  <c:v>1.8995179248787242E-2</c:v>
                </c:pt>
                <c:pt idx="38">
                  <c:v>3.7968417794765896E-2</c:v>
                </c:pt>
                <c:pt idx="39">
                  <c:v>4.4749526609590529E-2</c:v>
                </c:pt>
                <c:pt idx="40">
                  <c:v>4.5668877020464516E-2</c:v>
                </c:pt>
                <c:pt idx="41">
                  <c:v>5.2399189541576296E-2</c:v>
                </c:pt>
                <c:pt idx="42">
                  <c:v>4.1299003737397699E-2</c:v>
                </c:pt>
                <c:pt idx="43">
                  <c:v>3.3497562407785786E-2</c:v>
                </c:pt>
                <c:pt idx="44">
                  <c:v>2.3141393062722226E-3</c:v>
                </c:pt>
                <c:pt idx="45">
                  <c:v>1.6635036795380698E-2</c:v>
                </c:pt>
                <c:pt idx="46">
                  <c:v>4.6333420299302652E-3</c:v>
                </c:pt>
                <c:pt idx="47">
                  <c:v>1.7567484887601514E-2</c:v>
                </c:pt>
                <c:pt idx="48">
                  <c:v>5.9206674220628752E-3</c:v>
                </c:pt>
                <c:pt idx="49">
                  <c:v>1.2000853381471721E-2</c:v>
                </c:pt>
                <c:pt idx="50">
                  <c:v>2.5425828538424566E-2</c:v>
                </c:pt>
                <c:pt idx="51">
                  <c:v>3.5911516445062519E-2</c:v>
                </c:pt>
                <c:pt idx="52">
                  <c:v>3.2042146609698952E-2</c:v>
                </c:pt>
                <c:pt idx="53">
                  <c:v>3.635201527975207E-2</c:v>
                </c:pt>
                <c:pt idx="54">
                  <c:v>3.9682610036070098E-2</c:v>
                </c:pt>
                <c:pt idx="55">
                  <c:v>1.8605922157753252E-2</c:v>
                </c:pt>
                <c:pt idx="56">
                  <c:v>1.829936043936975E-2</c:v>
                </c:pt>
                <c:pt idx="57">
                  <c:v>2.9976461912242236E-2</c:v>
                </c:pt>
                <c:pt idx="58">
                  <c:v>2.5153351636108434E-2</c:v>
                </c:pt>
                <c:pt idx="59">
                  <c:v>2.3368853573982884E-2</c:v>
                </c:pt>
                <c:pt idx="60">
                  <c:v>2.5152702274811256E-2</c:v>
                </c:pt>
                <c:pt idx="61">
                  <c:v>-6.4438271045663686E-4</c:v>
                </c:pt>
                <c:pt idx="62">
                  <c:v>-2.1932862365268035E-2</c:v>
                </c:pt>
                <c:pt idx="63">
                  <c:v>-1.0180402093785568E-2</c:v>
                </c:pt>
                <c:pt idx="64">
                  <c:v>-1.9929045378135113E-2</c:v>
                </c:pt>
                <c:pt idx="65">
                  <c:v>-1.4350845508905419E-2</c:v>
                </c:pt>
                <c:pt idx="66">
                  <c:v>-1.3383032178663656E-2</c:v>
                </c:pt>
                <c:pt idx="67">
                  <c:v>-2.0950901314745751E-3</c:v>
                </c:pt>
                <c:pt idx="68">
                  <c:v>2.4077020864379017E-2</c:v>
                </c:pt>
              </c:numCache>
            </c:numRef>
          </c:val>
          <c:smooth val="0"/>
        </c:ser>
        <c:ser>
          <c:idx val="1"/>
          <c:order val="1"/>
          <c:tx>
            <c:strRef>
              <c:f>'2. Average Wage'!$F$3</c:f>
              <c:strCache>
                <c:ptCount val="1"/>
                <c:pt idx="0">
                  <c:v>Growth of median real wage</c:v>
                </c:pt>
              </c:strCache>
            </c:strRef>
          </c:tx>
          <c:spPr>
            <a:ln w="19050">
              <a:solidFill>
                <a:schemeClr val="accent1"/>
              </a:solidFill>
              <a:prstDash val="sysDash"/>
            </a:ln>
          </c:spPr>
          <c:marker>
            <c:symbol val="none"/>
          </c:marker>
          <c:val>
            <c:numRef>
              <c:f>'2. Average Wage'!$F$4:$F$72</c:f>
              <c:numCache>
                <c:formatCode>General</c:formatCode>
                <c:ptCount val="69"/>
                <c:pt idx="42">
                  <c:v>3.8376403445608886E-2</c:v>
                </c:pt>
                <c:pt idx="43">
                  <c:v>2.5655777001575286E-2</c:v>
                </c:pt>
                <c:pt idx="44">
                  <c:v>-4.8412083656079741E-4</c:v>
                </c:pt>
                <c:pt idx="45">
                  <c:v>2.2018823935756826E-2</c:v>
                </c:pt>
                <c:pt idx="46">
                  <c:v>3.746950799030202E-3</c:v>
                </c:pt>
                <c:pt idx="47">
                  <c:v>8.0779726156126053E-3</c:v>
                </c:pt>
                <c:pt idx="48">
                  <c:v>5.5717939349653189E-3</c:v>
                </c:pt>
                <c:pt idx="49">
                  <c:v>1.2102809118121227E-2</c:v>
                </c:pt>
                <c:pt idx="50">
                  <c:v>4.7979489267773845E-2</c:v>
                </c:pt>
                <c:pt idx="51">
                  <c:v>2.8602041072819828E-2</c:v>
                </c:pt>
                <c:pt idx="52">
                  <c:v>1.5800087316272249E-2</c:v>
                </c:pt>
                <c:pt idx="53">
                  <c:v>2.9424513245290163E-2</c:v>
                </c:pt>
                <c:pt idx="54">
                  <c:v>3.3086912923583345E-2</c:v>
                </c:pt>
                <c:pt idx="55">
                  <c:v>2.2491908343897027E-2</c:v>
                </c:pt>
                <c:pt idx="56">
                  <c:v>2.057611906419754E-2</c:v>
                </c:pt>
                <c:pt idx="57">
                  <c:v>2.7147745200483575E-2</c:v>
                </c:pt>
                <c:pt idx="58">
                  <c:v>-3.4167215780993576E-3</c:v>
                </c:pt>
                <c:pt idx="59">
                  <c:v>1.0750115589083231E-2</c:v>
                </c:pt>
                <c:pt idx="60">
                  <c:v>-1.2549937250313503E-3</c:v>
                </c:pt>
                <c:pt idx="61">
                  <c:v>1.2504368358913887E-2</c:v>
                </c:pt>
                <c:pt idx="62">
                  <c:v>-4.2147145149366017E-3</c:v>
                </c:pt>
                <c:pt idx="63">
                  <c:v>-1.9159227360049047E-2</c:v>
                </c:pt>
                <c:pt idx="64">
                  <c:v>-4.1940936763472991E-2</c:v>
                </c:pt>
                <c:pt idx="65">
                  <c:v>-1.4799206394553122E-2</c:v>
                </c:pt>
                <c:pt idx="66">
                  <c:v>-6.0378595214926056E-3</c:v>
                </c:pt>
                <c:pt idx="67">
                  <c:v>-1.0415324024346528E-2</c:v>
                </c:pt>
                <c:pt idx="68">
                  <c:v>1.5680684248039922E-2</c:v>
                </c:pt>
              </c:numCache>
            </c:numRef>
          </c:val>
          <c:smooth val="0"/>
        </c:ser>
        <c:dLbls>
          <c:showLegendKey val="0"/>
          <c:showVal val="0"/>
          <c:showCatName val="0"/>
          <c:showSerName val="0"/>
          <c:showPercent val="0"/>
          <c:showBubbleSize val="0"/>
        </c:dLbls>
        <c:smooth val="0"/>
        <c:axId val="275071352"/>
        <c:axId val="275071744"/>
      </c:lineChart>
      <c:catAx>
        <c:axId val="275071352"/>
        <c:scaling>
          <c:orientation val="minMax"/>
        </c:scaling>
        <c:delete val="0"/>
        <c:axPos val="b"/>
        <c:numFmt formatCode="General" sourceLinked="1"/>
        <c:majorTickMark val="out"/>
        <c:minorTickMark val="none"/>
        <c:tickLblPos val="low"/>
        <c:spPr>
          <a:ln w="6350">
            <a:solidFill>
              <a:sysClr val="windowText" lastClr="000000"/>
            </a:solidFill>
          </a:ln>
        </c:spPr>
        <c:crossAx val="275071744"/>
        <c:crosses val="autoZero"/>
        <c:auto val="1"/>
        <c:lblAlgn val="ctr"/>
        <c:lblOffset val="100"/>
        <c:tickLblSkip val="6"/>
        <c:noMultiLvlLbl val="0"/>
      </c:catAx>
      <c:valAx>
        <c:axId val="275071744"/>
        <c:scaling>
          <c:orientation val="minMax"/>
        </c:scaling>
        <c:delete val="0"/>
        <c:axPos val="l"/>
        <c:majorGridlines>
          <c:spPr>
            <a:ln>
              <a:solidFill>
                <a:schemeClr val="bg1"/>
              </a:solidFill>
            </a:ln>
          </c:spPr>
        </c:majorGridlines>
        <c:numFmt formatCode="0%" sourceLinked="0"/>
        <c:majorTickMark val="in"/>
        <c:minorTickMark val="none"/>
        <c:tickLblPos val="nextTo"/>
        <c:spPr>
          <a:ln w="6350">
            <a:solidFill>
              <a:sysClr val="windowText" lastClr="000000"/>
            </a:solidFill>
          </a:ln>
        </c:spPr>
        <c:crossAx val="275071352"/>
        <c:crosses val="autoZero"/>
        <c:crossBetween val="between"/>
      </c:valAx>
    </c:plotArea>
    <c:legend>
      <c:legendPos val="b"/>
      <c:layout>
        <c:manualLayout>
          <c:xMode val="edge"/>
          <c:yMode val="edge"/>
          <c:x val="4.9999884375686518E-2"/>
          <c:y val="0.85671515018955968"/>
          <c:w val="0.9"/>
          <c:h val="7.3840405365995912E-2"/>
        </c:manualLayout>
      </c:layout>
      <c:overlay val="0"/>
    </c:legend>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561171043046926E-2"/>
          <c:y val="0.21045296167247388"/>
          <c:w val="0.86824933226958967"/>
          <c:h val="0.65491289198606273"/>
        </c:manualLayout>
      </c:layout>
      <c:lineChart>
        <c:grouping val="standard"/>
        <c:varyColors val="0"/>
        <c:ser>
          <c:idx val="0"/>
          <c:order val="0"/>
          <c:tx>
            <c:strRef>
              <c:f>'3. Capital output ratio cst pri'!$B$3</c:f>
              <c:strCache>
                <c:ptCount val="1"/>
                <c:pt idx="0">
                  <c:v>Net capital stock per unit of gross domestic product at constant prices :- Capital output ratio: total economy  (AKNDV)</c:v>
                </c:pt>
              </c:strCache>
            </c:strRef>
          </c:tx>
          <c:spPr>
            <a:ln w="19050">
              <a:solidFill>
                <a:srgbClr val="AA273E"/>
              </a:solidFill>
            </a:ln>
          </c:spPr>
          <c:marker>
            <c:symbol val="none"/>
          </c:marker>
          <c:cat>
            <c:numRef>
              <c:f>'3. Capital output ratio cst pri'!$A$4:$A$60</c:f>
              <c:numCache>
                <c:formatCode>General</c:formatCode>
                <c:ptCount val="57"/>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numCache>
            </c:numRef>
          </c:cat>
          <c:val>
            <c:numRef>
              <c:f>'3. Capital output ratio cst pri'!$B$4:$B$60</c:f>
              <c:numCache>
                <c:formatCode>General</c:formatCode>
                <c:ptCount val="57"/>
                <c:pt idx="0">
                  <c:v>3</c:v>
                </c:pt>
                <c:pt idx="1">
                  <c:v>2.9854970000000001</c:v>
                </c:pt>
                <c:pt idx="2">
                  <c:v>3.0139130999999999</c:v>
                </c:pt>
                <c:pt idx="3">
                  <c:v>2.9349007</c:v>
                </c:pt>
                <c:pt idx="4">
                  <c:v>2.8586908000000002</c:v>
                </c:pt>
                <c:pt idx="5">
                  <c:v>2.8789075999999998</c:v>
                </c:pt>
                <c:pt idx="6">
                  <c:v>2.9115848999999998</c:v>
                </c:pt>
                <c:pt idx="7">
                  <c:v>2.9174864999999999</c:v>
                </c:pt>
                <c:pt idx="8">
                  <c:v>2.8620857000000002</c:v>
                </c:pt>
                <c:pt idx="9">
                  <c:v>2.8983965999999999</c:v>
                </c:pt>
                <c:pt idx="10">
                  <c:v>2.9199920000000001</c:v>
                </c:pt>
                <c:pt idx="11">
                  <c:v>2.9197020999999999</c:v>
                </c:pt>
                <c:pt idx="12">
                  <c:v>2.8930565000000001</c:v>
                </c:pt>
                <c:pt idx="13">
                  <c:v>2.8059281999999999</c:v>
                </c:pt>
                <c:pt idx="14">
                  <c:v>2.9523828999999999</c:v>
                </c:pt>
                <c:pt idx="15">
                  <c:v>3.0508202</c:v>
                </c:pt>
                <c:pt idx="16">
                  <c:v>3.0090938</c:v>
                </c:pt>
                <c:pt idx="17">
                  <c:v>2.9767725999999999</c:v>
                </c:pt>
                <c:pt idx="18">
                  <c:v>2.9020977000000001</c:v>
                </c:pt>
                <c:pt idx="19">
                  <c:v>2.8511663999999999</c:v>
                </c:pt>
                <c:pt idx="20">
                  <c:v>2.9525866999999999</c:v>
                </c:pt>
                <c:pt idx="21">
                  <c:v>3.0036328999999999</c:v>
                </c:pt>
                <c:pt idx="22">
                  <c:v>2.9761688999999998</c:v>
                </c:pt>
                <c:pt idx="23">
                  <c:v>2.8925991</c:v>
                </c:pt>
                <c:pt idx="24">
                  <c:v>2.8765242999999998</c:v>
                </c:pt>
                <c:pt idx="25">
                  <c:v>2.8121054999999999</c:v>
                </c:pt>
                <c:pt idx="26">
                  <c:v>2.7754354000000001</c:v>
                </c:pt>
                <c:pt idx="27">
                  <c:v>2.6974676</c:v>
                </c:pt>
                <c:pt idx="28">
                  <c:v>2.6301869999999998</c:v>
                </c:pt>
                <c:pt idx="29">
                  <c:v>2.6560378</c:v>
                </c:pt>
                <c:pt idx="30">
                  <c:v>2.7193406000000002</c:v>
                </c:pt>
                <c:pt idx="31">
                  <c:v>2.8098597000000001</c:v>
                </c:pt>
                <c:pt idx="32">
                  <c:v>2.8495390999999999</c:v>
                </c:pt>
                <c:pt idx="33">
                  <c:v>2.8265731999999999</c:v>
                </c:pt>
                <c:pt idx="34">
                  <c:v>2.7669242999999999</c:v>
                </c:pt>
                <c:pt idx="35">
                  <c:v>2.7450790999999999</c:v>
                </c:pt>
                <c:pt idx="36">
                  <c:v>2.7300626000000001</c:v>
                </c:pt>
                <c:pt idx="37">
                  <c:v>2.6938240000000002</c:v>
                </c:pt>
                <c:pt idx="38">
                  <c:v>2.6671391999999998</c:v>
                </c:pt>
                <c:pt idx="39">
                  <c:v>2.6347675000000002</c:v>
                </c:pt>
                <c:pt idx="40">
                  <c:v>2.5931244000000002</c:v>
                </c:pt>
                <c:pt idx="41">
                  <c:v>2.5692477</c:v>
                </c:pt>
                <c:pt idx="42">
                  <c:v>2.5515154999999998</c:v>
                </c:pt>
                <c:pt idx="43">
                  <c:v>2.5032678000000002</c:v>
                </c:pt>
                <c:pt idx="44">
                  <c:v>2.4780983000000001</c:v>
                </c:pt>
                <c:pt idx="45">
                  <c:v>2.4469785000000002</c:v>
                </c:pt>
                <c:pt idx="46">
                  <c:v>2.4268833999999999</c:v>
                </c:pt>
                <c:pt idx="47">
                  <c:v>2.4111400999999999</c:v>
                </c:pt>
                <c:pt idx="48">
                  <c:v>2.4696427999999999</c:v>
                </c:pt>
                <c:pt idx="49">
                  <c:v>2.6020452000000001</c:v>
                </c:pt>
                <c:pt idx="50">
                  <c:v>2.578338</c:v>
                </c:pt>
                <c:pt idx="51">
                  <c:v>2.5661806</c:v>
                </c:pt>
                <c:pt idx="52">
                  <c:v>2.5608659</c:v>
                </c:pt>
                <c:pt idx="53">
                  <c:v>2.5422693000000001</c:v>
                </c:pt>
                <c:pt idx="54">
                  <c:v>2.5015691000000002</c:v>
                </c:pt>
                <c:pt idx="55">
                  <c:v>2.4859969</c:v>
                </c:pt>
                <c:pt idx="56">
                  <c:v>2.4739597999999998</c:v>
                </c:pt>
              </c:numCache>
            </c:numRef>
          </c:val>
          <c:smooth val="0"/>
        </c:ser>
        <c:ser>
          <c:idx val="1"/>
          <c:order val="1"/>
          <c:spPr>
            <a:ln w="19050">
              <a:solidFill>
                <a:sysClr val="windowText" lastClr="000000"/>
              </a:solidFill>
              <a:prstDash val="dashDot"/>
            </a:ln>
          </c:spPr>
          <c:marker>
            <c:symbol val="none"/>
          </c:marker>
          <c:val>
            <c:numRef>
              <c:f>'3. Capital output ratio cst pri'!$C$4:$C$60</c:f>
              <c:numCache>
                <c:formatCode>General</c:formatCode>
                <c:ptCount val="57"/>
                <c:pt idx="0">
                  <c:v>2.9185942999999996</c:v>
                </c:pt>
                <c:pt idx="1">
                  <c:v>2.9185942999999996</c:v>
                </c:pt>
                <c:pt idx="2">
                  <c:v>2.9185942999999996</c:v>
                </c:pt>
                <c:pt idx="3">
                  <c:v>2.9185942999999996</c:v>
                </c:pt>
                <c:pt idx="4">
                  <c:v>2.9185942999999996</c:v>
                </c:pt>
                <c:pt idx="5">
                  <c:v>2.9185942999999996</c:v>
                </c:pt>
                <c:pt idx="6">
                  <c:v>2.9185942999999996</c:v>
                </c:pt>
                <c:pt idx="7">
                  <c:v>2.9185942999999996</c:v>
                </c:pt>
                <c:pt idx="8">
                  <c:v>2.9185942999999996</c:v>
                </c:pt>
                <c:pt idx="9">
                  <c:v>2.9185942999999996</c:v>
                </c:pt>
                <c:pt idx="10">
                  <c:v>2.9185942999999996</c:v>
                </c:pt>
                <c:pt idx="11">
                  <c:v>2.9185942999999996</c:v>
                </c:pt>
                <c:pt idx="12">
                  <c:v>2.9185942999999996</c:v>
                </c:pt>
                <c:pt idx="13">
                  <c:v>2.9185942999999996</c:v>
                </c:pt>
                <c:pt idx="14">
                  <c:v>2.9185942999999996</c:v>
                </c:pt>
                <c:pt idx="15">
                  <c:v>2.9185942999999996</c:v>
                </c:pt>
                <c:pt idx="16">
                  <c:v>2.9185942999999996</c:v>
                </c:pt>
                <c:pt idx="17">
                  <c:v>2.9185942999999996</c:v>
                </c:pt>
                <c:pt idx="18">
                  <c:v>2.9185942999999996</c:v>
                </c:pt>
                <c:pt idx="19">
                  <c:v>2.9185942999999996</c:v>
                </c:pt>
                <c:pt idx="20">
                  <c:v>2.9185942999999996</c:v>
                </c:pt>
                <c:pt idx="21">
                  <c:v>2.9185942999999996</c:v>
                </c:pt>
                <c:pt idx="22">
                  <c:v>2.9185942999999996</c:v>
                </c:pt>
                <c:pt idx="23">
                  <c:v>2.9185942999999996</c:v>
                </c:pt>
                <c:pt idx="24">
                  <c:v>2.9185942999999996</c:v>
                </c:pt>
                <c:pt idx="26">
                  <c:v>2.6956458000000003</c:v>
                </c:pt>
                <c:pt idx="27">
                  <c:v>2.6956458000000003</c:v>
                </c:pt>
                <c:pt idx="28">
                  <c:v>2.6956458000000003</c:v>
                </c:pt>
                <c:pt idx="29">
                  <c:v>2.6956458000000003</c:v>
                </c:pt>
                <c:pt idx="30">
                  <c:v>2.6956458000000003</c:v>
                </c:pt>
                <c:pt idx="31">
                  <c:v>2.6956458000000003</c:v>
                </c:pt>
                <c:pt idx="32">
                  <c:v>2.6956458000000003</c:v>
                </c:pt>
                <c:pt idx="33">
                  <c:v>2.6956458000000003</c:v>
                </c:pt>
                <c:pt idx="34">
                  <c:v>2.6956458000000003</c:v>
                </c:pt>
                <c:pt idx="35">
                  <c:v>2.6956458000000003</c:v>
                </c:pt>
                <c:pt idx="36">
                  <c:v>2.6956458000000003</c:v>
                </c:pt>
                <c:pt idx="37">
                  <c:v>2.6956458000000003</c:v>
                </c:pt>
                <c:pt idx="38">
                  <c:v>2.6956458000000003</c:v>
                </c:pt>
                <c:pt idx="39">
                  <c:v>2.6956458000000003</c:v>
                </c:pt>
                <c:pt idx="40">
                  <c:v>2.6956458000000003</c:v>
                </c:pt>
                <c:pt idx="41">
                  <c:v>2.6956458000000003</c:v>
                </c:pt>
                <c:pt idx="42">
                  <c:v>2.6956458000000003</c:v>
                </c:pt>
                <c:pt idx="43">
                  <c:v>2.6956458000000003</c:v>
                </c:pt>
                <c:pt idx="45">
                  <c:v>2.4859969</c:v>
                </c:pt>
                <c:pt idx="46">
                  <c:v>2.4859969</c:v>
                </c:pt>
                <c:pt idx="47">
                  <c:v>2.4859969</c:v>
                </c:pt>
                <c:pt idx="48">
                  <c:v>2.4859969</c:v>
                </c:pt>
                <c:pt idx="49">
                  <c:v>2.4859969</c:v>
                </c:pt>
                <c:pt idx="50">
                  <c:v>2.4859969</c:v>
                </c:pt>
                <c:pt idx="51">
                  <c:v>2.4859969</c:v>
                </c:pt>
                <c:pt idx="52">
                  <c:v>2.4859969</c:v>
                </c:pt>
                <c:pt idx="53">
                  <c:v>2.4859969</c:v>
                </c:pt>
                <c:pt idx="54">
                  <c:v>2.4859969</c:v>
                </c:pt>
                <c:pt idx="55">
                  <c:v>2.4859969</c:v>
                </c:pt>
                <c:pt idx="56">
                  <c:v>2.4859969</c:v>
                </c:pt>
              </c:numCache>
            </c:numRef>
          </c:val>
          <c:smooth val="0"/>
        </c:ser>
        <c:dLbls>
          <c:showLegendKey val="0"/>
          <c:showVal val="0"/>
          <c:showCatName val="0"/>
          <c:showSerName val="0"/>
          <c:showPercent val="0"/>
          <c:showBubbleSize val="0"/>
        </c:dLbls>
        <c:smooth val="0"/>
        <c:axId val="391376128"/>
        <c:axId val="391376520"/>
      </c:lineChart>
      <c:catAx>
        <c:axId val="391376128"/>
        <c:scaling>
          <c:orientation val="minMax"/>
        </c:scaling>
        <c:delete val="0"/>
        <c:axPos val="b"/>
        <c:numFmt formatCode="General" sourceLinked="1"/>
        <c:majorTickMark val="out"/>
        <c:minorTickMark val="none"/>
        <c:tickLblPos val="nextTo"/>
        <c:spPr>
          <a:ln w="6350">
            <a:solidFill>
              <a:sysClr val="windowText" lastClr="000000"/>
            </a:solidFill>
          </a:ln>
        </c:spPr>
        <c:crossAx val="391376520"/>
        <c:crosses val="autoZero"/>
        <c:auto val="1"/>
        <c:lblAlgn val="ctr"/>
        <c:lblOffset val="100"/>
        <c:tickLblSkip val="5"/>
        <c:noMultiLvlLbl val="0"/>
      </c:catAx>
      <c:valAx>
        <c:axId val="391376520"/>
        <c:scaling>
          <c:orientation val="minMax"/>
          <c:min val="2"/>
        </c:scaling>
        <c:delete val="0"/>
        <c:axPos val="l"/>
        <c:majorGridlines>
          <c:spPr>
            <a:ln>
              <a:solidFill>
                <a:schemeClr val="bg1"/>
              </a:solidFill>
            </a:ln>
          </c:spPr>
        </c:majorGridlines>
        <c:numFmt formatCode="General" sourceLinked="1"/>
        <c:majorTickMark val="in"/>
        <c:minorTickMark val="none"/>
        <c:tickLblPos val="nextTo"/>
        <c:spPr>
          <a:ln w="6350">
            <a:solidFill>
              <a:sysClr val="windowText" lastClr="000000"/>
            </a:solidFill>
          </a:ln>
        </c:spPr>
        <c:crossAx val="391376128"/>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61639897173665"/>
          <c:y val="0.16000980151923549"/>
          <c:w val="0.8417532329993368"/>
          <c:h val="0.6636608674344523"/>
        </c:manualLayout>
      </c:layout>
      <c:lineChart>
        <c:grouping val="standard"/>
        <c:varyColors val="0"/>
        <c:ser>
          <c:idx val="0"/>
          <c:order val="0"/>
          <c:tx>
            <c:strRef>
              <c:f>'4. real Investment growth'!$C$9</c:f>
              <c:strCache>
                <c:ptCount val="1"/>
                <c:pt idx="0">
                  <c:v>GFCF growth</c:v>
                </c:pt>
              </c:strCache>
            </c:strRef>
          </c:tx>
          <c:spPr>
            <a:ln w="19050">
              <a:solidFill>
                <a:srgbClr val="AA273E"/>
              </a:solidFill>
            </a:ln>
          </c:spPr>
          <c:marker>
            <c:symbol val="none"/>
          </c:marker>
          <c:cat>
            <c:strRef>
              <c:f>'4. real Investment growth'!$A$10:$A$77</c:f>
              <c:strCache>
                <c:ptCount val="68"/>
                <c:pt idx="0">
                  <c:v>1949</c:v>
                </c:pt>
                <c:pt idx="1">
                  <c:v>1950</c:v>
                </c:pt>
                <c:pt idx="2">
                  <c:v>1951</c:v>
                </c:pt>
                <c:pt idx="3">
                  <c:v>1952</c:v>
                </c:pt>
                <c:pt idx="4">
                  <c:v>1953</c:v>
                </c:pt>
                <c:pt idx="5">
                  <c:v>1954</c:v>
                </c:pt>
                <c:pt idx="6">
                  <c:v>1955</c:v>
                </c:pt>
                <c:pt idx="7">
                  <c:v>1956</c:v>
                </c:pt>
                <c:pt idx="8">
                  <c:v>1957</c:v>
                </c:pt>
                <c:pt idx="9">
                  <c:v>1958</c:v>
                </c:pt>
                <c:pt idx="10">
                  <c:v>1959</c:v>
                </c:pt>
                <c:pt idx="11">
                  <c:v>1960</c:v>
                </c:pt>
                <c:pt idx="12">
                  <c:v>1961</c:v>
                </c:pt>
                <c:pt idx="13">
                  <c:v>1962</c:v>
                </c:pt>
                <c:pt idx="14">
                  <c:v>1963</c:v>
                </c:pt>
                <c:pt idx="15">
                  <c:v>1964</c:v>
                </c:pt>
                <c:pt idx="16">
                  <c:v>1965</c:v>
                </c:pt>
                <c:pt idx="17">
                  <c:v>1966</c:v>
                </c:pt>
                <c:pt idx="18">
                  <c:v>1967</c:v>
                </c:pt>
                <c:pt idx="19">
                  <c:v>1968</c:v>
                </c:pt>
                <c:pt idx="20">
                  <c:v>1969</c:v>
                </c:pt>
                <c:pt idx="21">
                  <c:v>1970</c:v>
                </c:pt>
                <c:pt idx="22">
                  <c:v>1971</c:v>
                </c:pt>
                <c:pt idx="23">
                  <c:v>1972</c:v>
                </c:pt>
                <c:pt idx="24">
                  <c:v>1973</c:v>
                </c:pt>
                <c:pt idx="25">
                  <c:v>1974</c:v>
                </c:pt>
                <c:pt idx="26">
                  <c:v>1975</c:v>
                </c:pt>
                <c:pt idx="27">
                  <c:v>1976</c:v>
                </c:pt>
                <c:pt idx="28">
                  <c:v>1977</c:v>
                </c:pt>
                <c:pt idx="29">
                  <c:v>1978</c:v>
                </c:pt>
                <c:pt idx="30">
                  <c:v>1979</c:v>
                </c:pt>
                <c:pt idx="31">
                  <c:v>1980</c:v>
                </c:pt>
                <c:pt idx="32">
                  <c:v>1981</c:v>
                </c:pt>
                <c:pt idx="33">
                  <c:v>1982</c:v>
                </c:pt>
                <c:pt idx="34">
                  <c:v>1983</c:v>
                </c:pt>
                <c:pt idx="35">
                  <c:v>1984</c:v>
                </c:pt>
                <c:pt idx="36">
                  <c:v>1985</c:v>
                </c:pt>
                <c:pt idx="37">
                  <c:v>1986</c:v>
                </c:pt>
                <c:pt idx="38">
                  <c:v>1987</c:v>
                </c:pt>
                <c:pt idx="39">
                  <c:v>1988</c:v>
                </c:pt>
                <c:pt idx="40">
                  <c:v>1989</c:v>
                </c:pt>
                <c:pt idx="41">
                  <c:v>1990</c:v>
                </c:pt>
                <c:pt idx="42">
                  <c:v>1991</c:v>
                </c:pt>
                <c:pt idx="43">
                  <c:v>1992</c:v>
                </c:pt>
                <c:pt idx="44">
                  <c:v>1993</c:v>
                </c:pt>
                <c:pt idx="45">
                  <c:v>1994</c:v>
                </c:pt>
                <c:pt idx="46">
                  <c:v>1995</c:v>
                </c:pt>
                <c:pt idx="47">
                  <c:v>1996</c:v>
                </c:pt>
                <c:pt idx="48">
                  <c:v>1997</c:v>
                </c:pt>
                <c:pt idx="49">
                  <c:v>1998</c:v>
                </c:pt>
                <c:pt idx="50">
                  <c:v>1999</c:v>
                </c:pt>
                <c:pt idx="51">
                  <c:v>2000</c:v>
                </c:pt>
                <c:pt idx="52">
                  <c:v>2001</c:v>
                </c:pt>
                <c:pt idx="53">
                  <c:v>2002</c:v>
                </c:pt>
                <c:pt idx="54">
                  <c:v>2003</c:v>
                </c:pt>
                <c:pt idx="55">
                  <c:v>2004</c:v>
                </c:pt>
                <c:pt idx="56">
                  <c:v>2005</c:v>
                </c:pt>
                <c:pt idx="57">
                  <c:v>2006</c:v>
                </c:pt>
                <c:pt idx="58">
                  <c:v>2007</c:v>
                </c:pt>
                <c:pt idx="59">
                  <c:v>2008</c:v>
                </c:pt>
                <c:pt idx="60">
                  <c:v>2009</c:v>
                </c:pt>
                <c:pt idx="61">
                  <c:v>2010</c:v>
                </c:pt>
                <c:pt idx="62">
                  <c:v>2011</c:v>
                </c:pt>
                <c:pt idx="63">
                  <c:v>2012</c:v>
                </c:pt>
                <c:pt idx="64">
                  <c:v>2013</c:v>
                </c:pt>
                <c:pt idx="65">
                  <c:v>2014</c:v>
                </c:pt>
                <c:pt idx="66">
                  <c:v>2015</c:v>
                </c:pt>
                <c:pt idx="67">
                  <c:v>2016</c:v>
                </c:pt>
              </c:strCache>
            </c:strRef>
          </c:cat>
          <c:val>
            <c:numRef>
              <c:f>'4. real Investment growth'!$C$10:$C$77</c:f>
              <c:numCache>
                <c:formatCode>General</c:formatCode>
                <c:ptCount val="68"/>
                <c:pt idx="0">
                  <c:v>0.1348745307251531</c:v>
                </c:pt>
                <c:pt idx="1">
                  <c:v>8.8759662929173366E-2</c:v>
                </c:pt>
                <c:pt idx="2">
                  <c:v>6.8730610547862003E-2</c:v>
                </c:pt>
                <c:pt idx="3">
                  <c:v>0.11072540100550632</c:v>
                </c:pt>
                <c:pt idx="4">
                  <c:v>0.25541545425153567</c:v>
                </c:pt>
                <c:pt idx="5">
                  <c:v>0.10867885655421072</c:v>
                </c:pt>
                <c:pt idx="6">
                  <c:v>8.2210607820363935E-2</c:v>
                </c:pt>
                <c:pt idx="7">
                  <c:v>8.188598923211754E-2</c:v>
                </c:pt>
                <c:pt idx="8">
                  <c:v>5.4525915516243639E-2</c:v>
                </c:pt>
                <c:pt idx="9">
                  <c:v>6.27753476631705E-2</c:v>
                </c:pt>
                <c:pt idx="10">
                  <c:v>7.9720300352575046E-2</c:v>
                </c:pt>
                <c:pt idx="11">
                  <c:v>0.16079845882690491</c:v>
                </c:pt>
                <c:pt idx="12">
                  <c:v>8.0932203389830537E-2</c:v>
                </c:pt>
                <c:pt idx="13">
                  <c:v>9.2665185765929969E-3</c:v>
                </c:pt>
                <c:pt idx="14">
                  <c:v>2.3455284991422687E-2</c:v>
                </c:pt>
                <c:pt idx="15">
                  <c:v>0.16195275192123204</c:v>
                </c:pt>
                <c:pt idx="16">
                  <c:v>4.6859123239947786E-2</c:v>
                </c:pt>
                <c:pt idx="17">
                  <c:v>-2.1492516617701574E-3</c:v>
                </c:pt>
                <c:pt idx="18">
                  <c:v>8.7284286222978791E-2</c:v>
                </c:pt>
                <c:pt idx="19">
                  <c:v>0.10968839613071224</c:v>
                </c:pt>
                <c:pt idx="20">
                  <c:v>-8.8466272683428437E-3</c:v>
                </c:pt>
                <c:pt idx="21">
                  <c:v>3.6849826426714305E-2</c:v>
                </c:pt>
                <c:pt idx="22">
                  <c:v>7.2663341925361502E-2</c:v>
                </c:pt>
                <c:pt idx="23">
                  <c:v>4.7935902626320637E-2</c:v>
                </c:pt>
                <c:pt idx="24">
                  <c:v>1.9086133733791089E-2</c:v>
                </c:pt>
                <c:pt idx="25">
                  <c:v>-7.4560062612353706E-2</c:v>
                </c:pt>
                <c:pt idx="26">
                  <c:v>-5.9682065648290039E-2</c:v>
                </c:pt>
                <c:pt idx="27">
                  <c:v>6.8999922708843364E-3</c:v>
                </c:pt>
                <c:pt idx="28">
                  <c:v>1.5610498182148103E-2</c:v>
                </c:pt>
                <c:pt idx="29">
                  <c:v>7.3740191565089486E-2</c:v>
                </c:pt>
                <c:pt idx="30">
                  <c:v>8.5915402828437903E-2</c:v>
                </c:pt>
                <c:pt idx="31">
                  <c:v>-6.4580190458231157E-2</c:v>
                </c:pt>
                <c:pt idx="32">
                  <c:v>-6.6392838468661952E-2</c:v>
                </c:pt>
                <c:pt idx="33">
                  <c:v>5.1437941132808751E-2</c:v>
                </c:pt>
                <c:pt idx="34">
                  <c:v>7.2313744617221065E-2</c:v>
                </c:pt>
                <c:pt idx="35">
                  <c:v>6.43848487931582E-2</c:v>
                </c:pt>
                <c:pt idx="36">
                  <c:v>2.0005960179255267E-2</c:v>
                </c:pt>
                <c:pt idx="37">
                  <c:v>-1.2772525564344939E-2</c:v>
                </c:pt>
                <c:pt idx="38">
                  <c:v>0.12397257214330382</c:v>
                </c:pt>
                <c:pt idx="39">
                  <c:v>0.15475681852054257</c:v>
                </c:pt>
                <c:pt idx="40">
                  <c:v>4.8511235109124362E-2</c:v>
                </c:pt>
                <c:pt idx="41">
                  <c:v>-2.5595260076235915E-2</c:v>
                </c:pt>
                <c:pt idx="42">
                  <c:v>-7.9476501080095519E-2</c:v>
                </c:pt>
                <c:pt idx="43">
                  <c:v>-1.6184442258868725E-2</c:v>
                </c:pt>
                <c:pt idx="44">
                  <c:v>7.6115815071582382E-3</c:v>
                </c:pt>
                <c:pt idx="45">
                  <c:v>1.5952635853514474E-2</c:v>
                </c:pt>
                <c:pt idx="46">
                  <c:v>-4.7238157530170577E-3</c:v>
                </c:pt>
                <c:pt idx="47">
                  <c:v>4.6677406547067646E-2</c:v>
                </c:pt>
                <c:pt idx="48">
                  <c:v>-1.5683521619889285E-2</c:v>
                </c:pt>
                <c:pt idx="49">
                  <c:v>7.9423438109075484E-2</c:v>
                </c:pt>
                <c:pt idx="50">
                  <c:v>2.6079070263704374E-2</c:v>
                </c:pt>
                <c:pt idx="51">
                  <c:v>3.4926830829037359E-2</c:v>
                </c:pt>
                <c:pt idx="52">
                  <c:v>-1.1036828071260163E-2</c:v>
                </c:pt>
                <c:pt idx="53">
                  <c:v>2.8111006041091846E-2</c:v>
                </c:pt>
                <c:pt idx="54">
                  <c:v>2.3914134119829011E-2</c:v>
                </c:pt>
                <c:pt idx="55">
                  <c:v>2.9272457312546463E-2</c:v>
                </c:pt>
                <c:pt idx="56">
                  <c:v>3.5310113024097811E-2</c:v>
                </c:pt>
                <c:pt idx="57">
                  <c:v>3.1503742898246756E-2</c:v>
                </c:pt>
                <c:pt idx="58">
                  <c:v>5.6983462841203369E-2</c:v>
                </c:pt>
                <c:pt idx="59">
                  <c:v>-6.5240658796466344E-2</c:v>
                </c:pt>
                <c:pt idx="60">
                  <c:v>-0.15201572246432538</c:v>
                </c:pt>
                <c:pt idx="61">
                  <c:v>4.9564891434467739E-2</c:v>
                </c:pt>
                <c:pt idx="62">
                  <c:v>1.8936542804036893E-2</c:v>
                </c:pt>
                <c:pt idx="63">
                  <c:v>2.3393774474516293E-2</c:v>
                </c:pt>
                <c:pt idx="64">
                  <c:v>3.2003358695412043E-2</c:v>
                </c:pt>
                <c:pt idx="65">
                  <c:v>6.6546762589928088E-2</c:v>
                </c:pt>
                <c:pt idx="66">
                  <c:v>3.4369228298402055E-2</c:v>
                </c:pt>
                <c:pt idx="67">
                  <c:v>5.4084827782521216E-3</c:v>
                </c:pt>
              </c:numCache>
            </c:numRef>
          </c:val>
          <c:smooth val="0"/>
        </c:ser>
        <c:ser>
          <c:idx val="1"/>
          <c:order val="1"/>
          <c:spPr>
            <a:ln w="19050">
              <a:solidFill>
                <a:sysClr val="windowText" lastClr="000000"/>
              </a:solidFill>
              <a:prstDash val="dashDot"/>
            </a:ln>
          </c:spPr>
          <c:marker>
            <c:symbol val="none"/>
          </c:marker>
          <c:val>
            <c:numRef>
              <c:f>'4. real Investment growth'!$D$10:$D$77</c:f>
              <c:numCache>
                <c:formatCode>General</c:formatCode>
                <c:ptCount val="68"/>
                <c:pt idx="0">
                  <c:v>7.9720300352575046E-2</c:v>
                </c:pt>
                <c:pt idx="1">
                  <c:v>7.9720300352575046E-2</c:v>
                </c:pt>
                <c:pt idx="2">
                  <c:v>7.9720300352575046E-2</c:v>
                </c:pt>
                <c:pt idx="3">
                  <c:v>7.9720300352575046E-2</c:v>
                </c:pt>
                <c:pt idx="4">
                  <c:v>7.9720300352575046E-2</c:v>
                </c:pt>
                <c:pt idx="5">
                  <c:v>7.9720300352575046E-2</c:v>
                </c:pt>
                <c:pt idx="6">
                  <c:v>7.9720300352575046E-2</c:v>
                </c:pt>
                <c:pt idx="7">
                  <c:v>7.9720300352575046E-2</c:v>
                </c:pt>
                <c:pt idx="8">
                  <c:v>7.9720300352575046E-2</c:v>
                </c:pt>
                <c:pt idx="9">
                  <c:v>7.9720300352575046E-2</c:v>
                </c:pt>
                <c:pt idx="10">
                  <c:v>7.9720300352575046E-2</c:v>
                </c:pt>
                <c:pt idx="11">
                  <c:v>7.9720300352575046E-2</c:v>
                </c:pt>
                <c:pt idx="12">
                  <c:v>7.9720300352575046E-2</c:v>
                </c:pt>
                <c:pt idx="13">
                  <c:v>7.9720300352575046E-2</c:v>
                </c:pt>
                <c:pt idx="14">
                  <c:v>7.9720300352575046E-2</c:v>
                </c:pt>
                <c:pt idx="15">
                  <c:v>7.9720300352575046E-2</c:v>
                </c:pt>
                <c:pt idx="16">
                  <c:v>7.9720300352575046E-2</c:v>
                </c:pt>
                <c:pt idx="17">
                  <c:v>7.9720300352575046E-2</c:v>
                </c:pt>
                <c:pt idx="18">
                  <c:v>7.9720300352575046E-2</c:v>
                </c:pt>
                <c:pt idx="19">
                  <c:v>7.9720300352575046E-2</c:v>
                </c:pt>
                <c:pt idx="20">
                  <c:v>7.9720300352575046E-2</c:v>
                </c:pt>
                <c:pt idx="21">
                  <c:v>7.9720300352575046E-2</c:v>
                </c:pt>
                <c:pt idx="22">
                  <c:v>7.9720300352575046E-2</c:v>
                </c:pt>
                <c:pt idx="23">
                  <c:v>7.9720300352575046E-2</c:v>
                </c:pt>
                <c:pt idx="25">
                  <c:v>1.5952635853514474E-2</c:v>
                </c:pt>
                <c:pt idx="26">
                  <c:v>1.5952635853514474E-2</c:v>
                </c:pt>
                <c:pt idx="27">
                  <c:v>1.5952635853514474E-2</c:v>
                </c:pt>
                <c:pt idx="28">
                  <c:v>1.5952635853514474E-2</c:v>
                </c:pt>
                <c:pt idx="29">
                  <c:v>1.5952635853514474E-2</c:v>
                </c:pt>
                <c:pt idx="30">
                  <c:v>1.5952635853514474E-2</c:v>
                </c:pt>
                <c:pt idx="31">
                  <c:v>1.5952635853514474E-2</c:v>
                </c:pt>
                <c:pt idx="32">
                  <c:v>1.5952635853514474E-2</c:v>
                </c:pt>
                <c:pt idx="33">
                  <c:v>1.5952635853514474E-2</c:v>
                </c:pt>
                <c:pt idx="34">
                  <c:v>1.5952635853514474E-2</c:v>
                </c:pt>
                <c:pt idx="35">
                  <c:v>1.5952635853514474E-2</c:v>
                </c:pt>
                <c:pt idx="36">
                  <c:v>1.5952635853514474E-2</c:v>
                </c:pt>
                <c:pt idx="37">
                  <c:v>1.5952635853514474E-2</c:v>
                </c:pt>
                <c:pt idx="38">
                  <c:v>1.5952635853514474E-2</c:v>
                </c:pt>
                <c:pt idx="39">
                  <c:v>1.5952635853514474E-2</c:v>
                </c:pt>
                <c:pt idx="40">
                  <c:v>1.5952635853514474E-2</c:v>
                </c:pt>
                <c:pt idx="41">
                  <c:v>1.5952635853514474E-2</c:v>
                </c:pt>
                <c:pt idx="42">
                  <c:v>1.5952635853514474E-2</c:v>
                </c:pt>
                <c:pt idx="43">
                  <c:v>1.5952635853514474E-2</c:v>
                </c:pt>
                <c:pt idx="44">
                  <c:v>1.5952635853514474E-2</c:v>
                </c:pt>
                <c:pt idx="45">
                  <c:v>1.5952635853514474E-2</c:v>
                </c:pt>
                <c:pt idx="46">
                  <c:v>1.5952635853514474E-2</c:v>
                </c:pt>
                <c:pt idx="47">
                  <c:v>1.5952635853514474E-2</c:v>
                </c:pt>
                <c:pt idx="48">
                  <c:v>1.5952635853514474E-2</c:v>
                </c:pt>
                <c:pt idx="49">
                  <c:v>1.5952635853514474E-2</c:v>
                </c:pt>
                <c:pt idx="50">
                  <c:v>1.5952635853514474E-2</c:v>
                </c:pt>
                <c:pt idx="52">
                  <c:v>2.8691731676819154E-2</c:v>
                </c:pt>
                <c:pt idx="53">
                  <c:v>2.8691731676819154E-2</c:v>
                </c:pt>
                <c:pt idx="54">
                  <c:v>2.8691731676819154E-2</c:v>
                </c:pt>
                <c:pt idx="55">
                  <c:v>2.8691731676819154E-2</c:v>
                </c:pt>
                <c:pt idx="56">
                  <c:v>2.8691731676819154E-2</c:v>
                </c:pt>
                <c:pt idx="57">
                  <c:v>2.8691731676819154E-2</c:v>
                </c:pt>
                <c:pt idx="58">
                  <c:v>2.8691731676819154E-2</c:v>
                </c:pt>
                <c:pt idx="59">
                  <c:v>2.8691731676819154E-2</c:v>
                </c:pt>
                <c:pt idx="60">
                  <c:v>2.8691731676819154E-2</c:v>
                </c:pt>
                <c:pt idx="61">
                  <c:v>2.8691731676819154E-2</c:v>
                </c:pt>
                <c:pt idx="62">
                  <c:v>2.8691731676819154E-2</c:v>
                </c:pt>
                <c:pt idx="63">
                  <c:v>2.8691731676819154E-2</c:v>
                </c:pt>
                <c:pt idx="64">
                  <c:v>2.8691731676819154E-2</c:v>
                </c:pt>
                <c:pt idx="65">
                  <c:v>2.8691731676819154E-2</c:v>
                </c:pt>
                <c:pt idx="66">
                  <c:v>2.8691731676819154E-2</c:v>
                </c:pt>
                <c:pt idx="67">
                  <c:v>2.8691731676819154E-2</c:v>
                </c:pt>
              </c:numCache>
            </c:numRef>
          </c:val>
          <c:smooth val="0"/>
        </c:ser>
        <c:dLbls>
          <c:showLegendKey val="0"/>
          <c:showVal val="0"/>
          <c:showCatName val="0"/>
          <c:showSerName val="0"/>
          <c:showPercent val="0"/>
          <c:showBubbleSize val="0"/>
        </c:dLbls>
        <c:smooth val="0"/>
        <c:axId val="391377304"/>
        <c:axId val="391377696"/>
      </c:lineChart>
      <c:catAx>
        <c:axId val="391377304"/>
        <c:scaling>
          <c:orientation val="minMax"/>
        </c:scaling>
        <c:delete val="0"/>
        <c:axPos val="b"/>
        <c:numFmt formatCode="General" sourceLinked="0"/>
        <c:majorTickMark val="out"/>
        <c:minorTickMark val="none"/>
        <c:tickLblPos val="low"/>
        <c:spPr>
          <a:ln w="6350">
            <a:solidFill>
              <a:sysClr val="windowText" lastClr="000000"/>
            </a:solidFill>
          </a:ln>
        </c:spPr>
        <c:crossAx val="391377696"/>
        <c:crosses val="autoZero"/>
        <c:auto val="1"/>
        <c:lblAlgn val="ctr"/>
        <c:lblOffset val="100"/>
        <c:tickLblSkip val="6"/>
        <c:noMultiLvlLbl val="0"/>
      </c:catAx>
      <c:valAx>
        <c:axId val="391377696"/>
        <c:scaling>
          <c:orientation val="minMax"/>
        </c:scaling>
        <c:delete val="0"/>
        <c:axPos val="l"/>
        <c:majorGridlines>
          <c:spPr>
            <a:ln>
              <a:solidFill>
                <a:schemeClr val="bg1"/>
              </a:solidFill>
            </a:ln>
          </c:spPr>
        </c:majorGridlines>
        <c:numFmt formatCode="0%" sourceLinked="0"/>
        <c:majorTickMark val="in"/>
        <c:minorTickMark val="none"/>
        <c:tickLblPos val="nextTo"/>
        <c:spPr>
          <a:ln w="6350">
            <a:solidFill>
              <a:sysClr val="windowText" lastClr="000000"/>
            </a:solidFill>
          </a:ln>
        </c:spPr>
        <c:crossAx val="391377304"/>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622660052955934"/>
          <c:y val="0.20544217687074831"/>
          <c:w val="0.7744962826783216"/>
          <c:h val="0.5590497616369382"/>
        </c:manualLayout>
      </c:layout>
      <c:lineChart>
        <c:grouping val="standard"/>
        <c:varyColors val="0"/>
        <c:ser>
          <c:idx val="0"/>
          <c:order val="0"/>
          <c:tx>
            <c:strRef>
              <c:f>'6'!$E$1</c:f>
              <c:strCache>
                <c:ptCount val="1"/>
                <c:pt idx="0">
                  <c:v>United Kingdom</c:v>
                </c:pt>
              </c:strCache>
            </c:strRef>
          </c:tx>
          <c:spPr>
            <a:ln w="19050">
              <a:solidFill>
                <a:schemeClr val="accent2"/>
              </a:solidFill>
            </a:ln>
          </c:spPr>
          <c:marker>
            <c:symbol val="none"/>
          </c:marker>
          <c:cat>
            <c:strRef>
              <c:f>'6'!$A$3:$A$202</c:f>
              <c:strCache>
                <c:ptCount val="200"/>
                <c:pt idx="0">
                  <c:v>1966</c:v>
                </c:pt>
                <c:pt idx="1">
                  <c:v>1967</c:v>
                </c:pt>
                <c:pt idx="2">
                  <c:v>1967</c:v>
                </c:pt>
                <c:pt idx="3">
                  <c:v>1967</c:v>
                </c:pt>
                <c:pt idx="4">
                  <c:v>1967</c:v>
                </c:pt>
                <c:pt idx="5">
                  <c:v>1968</c:v>
                </c:pt>
                <c:pt idx="6">
                  <c:v>1968</c:v>
                </c:pt>
                <c:pt idx="7">
                  <c:v>1968</c:v>
                </c:pt>
                <c:pt idx="8">
                  <c:v>1968</c:v>
                </c:pt>
                <c:pt idx="9">
                  <c:v>1969</c:v>
                </c:pt>
                <c:pt idx="10">
                  <c:v>1969</c:v>
                </c:pt>
                <c:pt idx="11">
                  <c:v>1969</c:v>
                </c:pt>
                <c:pt idx="12">
                  <c:v>1969</c:v>
                </c:pt>
                <c:pt idx="13">
                  <c:v>1970</c:v>
                </c:pt>
                <c:pt idx="14">
                  <c:v>1970</c:v>
                </c:pt>
                <c:pt idx="15">
                  <c:v>1970</c:v>
                </c:pt>
                <c:pt idx="16">
                  <c:v>1970</c:v>
                </c:pt>
                <c:pt idx="17">
                  <c:v>1971</c:v>
                </c:pt>
                <c:pt idx="18">
                  <c:v>1971</c:v>
                </c:pt>
                <c:pt idx="19">
                  <c:v>1971</c:v>
                </c:pt>
                <c:pt idx="20">
                  <c:v>1971</c:v>
                </c:pt>
                <c:pt idx="21">
                  <c:v>1972</c:v>
                </c:pt>
                <c:pt idx="22">
                  <c:v>1972</c:v>
                </c:pt>
                <c:pt idx="23">
                  <c:v>1972</c:v>
                </c:pt>
                <c:pt idx="24">
                  <c:v>1972</c:v>
                </c:pt>
                <c:pt idx="25">
                  <c:v>1973</c:v>
                </c:pt>
                <c:pt idx="26">
                  <c:v>1973</c:v>
                </c:pt>
                <c:pt idx="27">
                  <c:v>1973</c:v>
                </c:pt>
                <c:pt idx="28">
                  <c:v>1973</c:v>
                </c:pt>
                <c:pt idx="29">
                  <c:v>1974</c:v>
                </c:pt>
                <c:pt idx="30">
                  <c:v>1974</c:v>
                </c:pt>
                <c:pt idx="31">
                  <c:v>1974</c:v>
                </c:pt>
                <c:pt idx="32">
                  <c:v>1974</c:v>
                </c:pt>
                <c:pt idx="33">
                  <c:v>1975</c:v>
                </c:pt>
                <c:pt idx="34">
                  <c:v>1975</c:v>
                </c:pt>
                <c:pt idx="35">
                  <c:v>1975</c:v>
                </c:pt>
                <c:pt idx="36">
                  <c:v>1975</c:v>
                </c:pt>
                <c:pt idx="37">
                  <c:v>1976</c:v>
                </c:pt>
                <c:pt idx="38">
                  <c:v>1976</c:v>
                </c:pt>
                <c:pt idx="39">
                  <c:v>1976</c:v>
                </c:pt>
                <c:pt idx="40">
                  <c:v>1976</c:v>
                </c:pt>
                <c:pt idx="41">
                  <c:v>1977</c:v>
                </c:pt>
                <c:pt idx="42">
                  <c:v>1977</c:v>
                </c:pt>
                <c:pt idx="43">
                  <c:v>1977</c:v>
                </c:pt>
                <c:pt idx="44">
                  <c:v>1977</c:v>
                </c:pt>
                <c:pt idx="45">
                  <c:v>1978</c:v>
                </c:pt>
                <c:pt idx="46">
                  <c:v>1978</c:v>
                </c:pt>
                <c:pt idx="47">
                  <c:v>1978</c:v>
                </c:pt>
                <c:pt idx="48">
                  <c:v>1978</c:v>
                </c:pt>
                <c:pt idx="49">
                  <c:v>1979</c:v>
                </c:pt>
                <c:pt idx="50">
                  <c:v>1979</c:v>
                </c:pt>
                <c:pt idx="51">
                  <c:v>1979</c:v>
                </c:pt>
                <c:pt idx="52">
                  <c:v>1979</c:v>
                </c:pt>
                <c:pt idx="53">
                  <c:v>1980</c:v>
                </c:pt>
                <c:pt idx="54">
                  <c:v>1980</c:v>
                </c:pt>
                <c:pt idx="55">
                  <c:v>1980</c:v>
                </c:pt>
                <c:pt idx="56">
                  <c:v>1980</c:v>
                </c:pt>
                <c:pt idx="57">
                  <c:v>1981</c:v>
                </c:pt>
                <c:pt idx="58">
                  <c:v>1981</c:v>
                </c:pt>
                <c:pt idx="59">
                  <c:v>1981</c:v>
                </c:pt>
                <c:pt idx="60">
                  <c:v>1981</c:v>
                </c:pt>
                <c:pt idx="61">
                  <c:v>1982</c:v>
                </c:pt>
                <c:pt idx="62">
                  <c:v>1982</c:v>
                </c:pt>
                <c:pt idx="63">
                  <c:v>1982</c:v>
                </c:pt>
                <c:pt idx="64">
                  <c:v>1982</c:v>
                </c:pt>
                <c:pt idx="65">
                  <c:v>1983</c:v>
                </c:pt>
                <c:pt idx="66">
                  <c:v>1983</c:v>
                </c:pt>
                <c:pt idx="67">
                  <c:v>1983</c:v>
                </c:pt>
                <c:pt idx="68">
                  <c:v>1983</c:v>
                </c:pt>
                <c:pt idx="69">
                  <c:v>1984</c:v>
                </c:pt>
                <c:pt idx="70">
                  <c:v>1984</c:v>
                </c:pt>
                <c:pt idx="71">
                  <c:v>1984</c:v>
                </c:pt>
                <c:pt idx="72">
                  <c:v>1984</c:v>
                </c:pt>
                <c:pt idx="73">
                  <c:v>1985</c:v>
                </c:pt>
                <c:pt idx="74">
                  <c:v>1985</c:v>
                </c:pt>
                <c:pt idx="75">
                  <c:v>1985</c:v>
                </c:pt>
                <c:pt idx="76">
                  <c:v>1985</c:v>
                </c:pt>
                <c:pt idx="77">
                  <c:v>1986</c:v>
                </c:pt>
                <c:pt idx="78">
                  <c:v>1986</c:v>
                </c:pt>
                <c:pt idx="79">
                  <c:v>1986</c:v>
                </c:pt>
                <c:pt idx="80">
                  <c:v>1986</c:v>
                </c:pt>
                <c:pt idx="81">
                  <c:v>1987</c:v>
                </c:pt>
                <c:pt idx="82">
                  <c:v>1987</c:v>
                </c:pt>
                <c:pt idx="83">
                  <c:v>1987</c:v>
                </c:pt>
                <c:pt idx="84">
                  <c:v>1987</c:v>
                </c:pt>
                <c:pt idx="85">
                  <c:v>1988</c:v>
                </c:pt>
                <c:pt idx="86">
                  <c:v>1988</c:v>
                </c:pt>
                <c:pt idx="87">
                  <c:v>1988</c:v>
                </c:pt>
                <c:pt idx="88">
                  <c:v>1988</c:v>
                </c:pt>
                <c:pt idx="89">
                  <c:v>1989</c:v>
                </c:pt>
                <c:pt idx="90">
                  <c:v>1989</c:v>
                </c:pt>
                <c:pt idx="91">
                  <c:v>1989</c:v>
                </c:pt>
                <c:pt idx="92">
                  <c:v>1989</c:v>
                </c:pt>
                <c:pt idx="93">
                  <c:v>1990</c:v>
                </c:pt>
                <c:pt idx="94">
                  <c:v>1990</c:v>
                </c:pt>
                <c:pt idx="95">
                  <c:v>1990</c:v>
                </c:pt>
                <c:pt idx="96">
                  <c:v>1990</c:v>
                </c:pt>
                <c:pt idx="97">
                  <c:v>1991</c:v>
                </c:pt>
                <c:pt idx="98">
                  <c:v>1991</c:v>
                </c:pt>
                <c:pt idx="99">
                  <c:v>1991</c:v>
                </c:pt>
                <c:pt idx="100">
                  <c:v>1991</c:v>
                </c:pt>
                <c:pt idx="101">
                  <c:v>1992</c:v>
                </c:pt>
                <c:pt idx="102">
                  <c:v>1992</c:v>
                </c:pt>
                <c:pt idx="103">
                  <c:v>1992</c:v>
                </c:pt>
                <c:pt idx="104">
                  <c:v>1992</c:v>
                </c:pt>
                <c:pt idx="105">
                  <c:v>1993</c:v>
                </c:pt>
                <c:pt idx="106">
                  <c:v>1993</c:v>
                </c:pt>
                <c:pt idx="107">
                  <c:v>1993</c:v>
                </c:pt>
                <c:pt idx="108">
                  <c:v>1993</c:v>
                </c:pt>
                <c:pt idx="109">
                  <c:v>1994</c:v>
                </c:pt>
                <c:pt idx="110">
                  <c:v>1994</c:v>
                </c:pt>
                <c:pt idx="111">
                  <c:v>1994</c:v>
                </c:pt>
                <c:pt idx="112">
                  <c:v>1994</c:v>
                </c:pt>
                <c:pt idx="113">
                  <c:v>1995</c:v>
                </c:pt>
                <c:pt idx="114">
                  <c:v>1995</c:v>
                </c:pt>
                <c:pt idx="115">
                  <c:v>1995</c:v>
                </c:pt>
                <c:pt idx="116">
                  <c:v>1995</c:v>
                </c:pt>
                <c:pt idx="117">
                  <c:v>1996</c:v>
                </c:pt>
                <c:pt idx="118">
                  <c:v>1996</c:v>
                </c:pt>
                <c:pt idx="119">
                  <c:v>1996</c:v>
                </c:pt>
                <c:pt idx="120">
                  <c:v>1996</c:v>
                </c:pt>
                <c:pt idx="121">
                  <c:v>1997</c:v>
                </c:pt>
                <c:pt idx="122">
                  <c:v>1997</c:v>
                </c:pt>
                <c:pt idx="123">
                  <c:v>1997</c:v>
                </c:pt>
                <c:pt idx="124">
                  <c:v>1997</c:v>
                </c:pt>
                <c:pt idx="125">
                  <c:v>1998</c:v>
                </c:pt>
                <c:pt idx="126">
                  <c:v>1998</c:v>
                </c:pt>
                <c:pt idx="127">
                  <c:v>1998</c:v>
                </c:pt>
                <c:pt idx="128">
                  <c:v>1998</c:v>
                </c:pt>
                <c:pt idx="129">
                  <c:v>1999</c:v>
                </c:pt>
                <c:pt idx="130">
                  <c:v>1999</c:v>
                </c:pt>
                <c:pt idx="131">
                  <c:v>1999</c:v>
                </c:pt>
                <c:pt idx="132">
                  <c:v>1999</c:v>
                </c:pt>
                <c:pt idx="133">
                  <c:v>2000</c:v>
                </c:pt>
                <c:pt idx="134">
                  <c:v>2000</c:v>
                </c:pt>
                <c:pt idx="135">
                  <c:v>2000</c:v>
                </c:pt>
                <c:pt idx="136">
                  <c:v>2000</c:v>
                </c:pt>
                <c:pt idx="137">
                  <c:v>2001</c:v>
                </c:pt>
                <c:pt idx="138">
                  <c:v>2001</c:v>
                </c:pt>
                <c:pt idx="139">
                  <c:v>2001</c:v>
                </c:pt>
                <c:pt idx="140">
                  <c:v>2001</c:v>
                </c:pt>
                <c:pt idx="141">
                  <c:v>2002</c:v>
                </c:pt>
                <c:pt idx="142">
                  <c:v>2002</c:v>
                </c:pt>
                <c:pt idx="143">
                  <c:v>2002</c:v>
                </c:pt>
                <c:pt idx="144">
                  <c:v>2002</c:v>
                </c:pt>
                <c:pt idx="145">
                  <c:v>2003</c:v>
                </c:pt>
                <c:pt idx="146">
                  <c:v>2003</c:v>
                </c:pt>
                <c:pt idx="147">
                  <c:v>2003</c:v>
                </c:pt>
                <c:pt idx="148">
                  <c:v>2003</c:v>
                </c:pt>
                <c:pt idx="149">
                  <c:v>2004</c:v>
                </c:pt>
                <c:pt idx="150">
                  <c:v>2004</c:v>
                </c:pt>
                <c:pt idx="151">
                  <c:v>2004</c:v>
                </c:pt>
                <c:pt idx="152">
                  <c:v>2004</c:v>
                </c:pt>
                <c:pt idx="153">
                  <c:v>2005</c:v>
                </c:pt>
                <c:pt idx="154">
                  <c:v>2005</c:v>
                </c:pt>
                <c:pt idx="155">
                  <c:v>2005</c:v>
                </c:pt>
                <c:pt idx="156">
                  <c:v>2005</c:v>
                </c:pt>
                <c:pt idx="157">
                  <c:v>2006</c:v>
                </c:pt>
                <c:pt idx="158">
                  <c:v>2006</c:v>
                </c:pt>
                <c:pt idx="159">
                  <c:v>2006</c:v>
                </c:pt>
                <c:pt idx="160">
                  <c:v>2006</c:v>
                </c:pt>
                <c:pt idx="161">
                  <c:v>2007</c:v>
                </c:pt>
                <c:pt idx="162">
                  <c:v>2007</c:v>
                </c:pt>
                <c:pt idx="163">
                  <c:v>2007</c:v>
                </c:pt>
                <c:pt idx="164">
                  <c:v>2007</c:v>
                </c:pt>
                <c:pt idx="165">
                  <c:v>2008</c:v>
                </c:pt>
                <c:pt idx="166">
                  <c:v>2008</c:v>
                </c:pt>
                <c:pt idx="167">
                  <c:v>2008</c:v>
                </c:pt>
                <c:pt idx="168">
                  <c:v>2008</c:v>
                </c:pt>
                <c:pt idx="169">
                  <c:v>2009</c:v>
                </c:pt>
                <c:pt idx="170">
                  <c:v>2009</c:v>
                </c:pt>
                <c:pt idx="171">
                  <c:v>2009</c:v>
                </c:pt>
                <c:pt idx="172">
                  <c:v>2009</c:v>
                </c:pt>
                <c:pt idx="173">
                  <c:v>2010</c:v>
                </c:pt>
                <c:pt idx="174">
                  <c:v>2010</c:v>
                </c:pt>
                <c:pt idx="175">
                  <c:v>2010</c:v>
                </c:pt>
                <c:pt idx="176">
                  <c:v>2010</c:v>
                </c:pt>
                <c:pt idx="177">
                  <c:v>2011</c:v>
                </c:pt>
                <c:pt idx="178">
                  <c:v>2011</c:v>
                </c:pt>
                <c:pt idx="179">
                  <c:v>2011</c:v>
                </c:pt>
                <c:pt idx="180">
                  <c:v>2011</c:v>
                </c:pt>
                <c:pt idx="181">
                  <c:v>2012</c:v>
                </c:pt>
                <c:pt idx="182">
                  <c:v>2012</c:v>
                </c:pt>
                <c:pt idx="183">
                  <c:v>2012</c:v>
                </c:pt>
                <c:pt idx="184">
                  <c:v>2012</c:v>
                </c:pt>
                <c:pt idx="185">
                  <c:v>2013</c:v>
                </c:pt>
                <c:pt idx="186">
                  <c:v>2013</c:v>
                </c:pt>
                <c:pt idx="187">
                  <c:v>2013</c:v>
                </c:pt>
                <c:pt idx="188">
                  <c:v>2013</c:v>
                </c:pt>
                <c:pt idx="189">
                  <c:v>2014</c:v>
                </c:pt>
                <c:pt idx="190">
                  <c:v>2014</c:v>
                </c:pt>
                <c:pt idx="191">
                  <c:v>2014</c:v>
                </c:pt>
                <c:pt idx="192">
                  <c:v>2014</c:v>
                </c:pt>
                <c:pt idx="193">
                  <c:v>2015</c:v>
                </c:pt>
                <c:pt idx="194">
                  <c:v>2015</c:v>
                </c:pt>
                <c:pt idx="195">
                  <c:v>2015</c:v>
                </c:pt>
                <c:pt idx="196">
                  <c:v>2015</c:v>
                </c:pt>
                <c:pt idx="197">
                  <c:v>2016</c:v>
                </c:pt>
                <c:pt idx="198">
                  <c:v>2016</c:v>
                </c:pt>
                <c:pt idx="199">
                  <c:v>2016</c:v>
                </c:pt>
              </c:strCache>
            </c:strRef>
          </c:cat>
          <c:val>
            <c:numRef>
              <c:f>'6'!$E$3:$E$202</c:f>
              <c:numCache>
                <c:formatCode>General</c:formatCode>
                <c:ptCount val="200"/>
                <c:pt idx="0">
                  <c:v>0.32899999999999996</c:v>
                </c:pt>
                <c:pt idx="1">
                  <c:v>0.32299999999999995</c:v>
                </c:pt>
                <c:pt idx="2">
                  <c:v>0.318</c:v>
                </c:pt>
                <c:pt idx="3">
                  <c:v>0.33399999999999996</c:v>
                </c:pt>
                <c:pt idx="4">
                  <c:v>0.33100000000000002</c:v>
                </c:pt>
                <c:pt idx="5">
                  <c:v>0.32400000000000001</c:v>
                </c:pt>
                <c:pt idx="6">
                  <c:v>0.33799999999999997</c:v>
                </c:pt>
                <c:pt idx="7">
                  <c:v>0.33</c:v>
                </c:pt>
                <c:pt idx="8">
                  <c:v>0.32</c:v>
                </c:pt>
                <c:pt idx="9">
                  <c:v>0.314</c:v>
                </c:pt>
                <c:pt idx="10">
                  <c:v>0.32500000000000001</c:v>
                </c:pt>
                <c:pt idx="11">
                  <c:v>0.31900000000000001</c:v>
                </c:pt>
                <c:pt idx="12">
                  <c:v>0.314</c:v>
                </c:pt>
                <c:pt idx="13">
                  <c:v>0.30599999999999999</c:v>
                </c:pt>
                <c:pt idx="14">
                  <c:v>0.314</c:v>
                </c:pt>
                <c:pt idx="15">
                  <c:v>0.30399999999999999</c:v>
                </c:pt>
                <c:pt idx="16">
                  <c:v>0.31</c:v>
                </c:pt>
                <c:pt idx="17">
                  <c:v>0.30099999999999999</c:v>
                </c:pt>
                <c:pt idx="18">
                  <c:v>0.29199999999999998</c:v>
                </c:pt>
                <c:pt idx="19">
                  <c:v>0.29699999999999999</c:v>
                </c:pt>
                <c:pt idx="20">
                  <c:v>0.30199999999999999</c:v>
                </c:pt>
                <c:pt idx="21">
                  <c:v>0.32</c:v>
                </c:pt>
                <c:pt idx="22">
                  <c:v>0.32400000000000001</c:v>
                </c:pt>
                <c:pt idx="23">
                  <c:v>0.34200000000000003</c:v>
                </c:pt>
                <c:pt idx="24">
                  <c:v>0.34399999999999997</c:v>
                </c:pt>
                <c:pt idx="25">
                  <c:v>0.34</c:v>
                </c:pt>
                <c:pt idx="26">
                  <c:v>0.35100000000000003</c:v>
                </c:pt>
                <c:pt idx="27">
                  <c:v>0.34899999999999998</c:v>
                </c:pt>
                <c:pt idx="28">
                  <c:v>0.33799999999999997</c:v>
                </c:pt>
                <c:pt idx="29">
                  <c:v>0.34399999999999997</c:v>
                </c:pt>
                <c:pt idx="30">
                  <c:v>0.34299999999999997</c:v>
                </c:pt>
                <c:pt idx="31">
                  <c:v>0.33899999999999997</c:v>
                </c:pt>
                <c:pt idx="32">
                  <c:v>0.32500000000000001</c:v>
                </c:pt>
                <c:pt idx="33">
                  <c:v>0.315</c:v>
                </c:pt>
                <c:pt idx="34">
                  <c:v>0.314</c:v>
                </c:pt>
                <c:pt idx="35">
                  <c:v>0.29899999999999999</c:v>
                </c:pt>
                <c:pt idx="36">
                  <c:v>0.307</c:v>
                </c:pt>
                <c:pt idx="37">
                  <c:v>0.30599999999999999</c:v>
                </c:pt>
                <c:pt idx="38">
                  <c:v>0.3</c:v>
                </c:pt>
                <c:pt idx="39">
                  <c:v>0.30099999999999999</c:v>
                </c:pt>
                <c:pt idx="40">
                  <c:v>0.30099999999999999</c:v>
                </c:pt>
                <c:pt idx="41">
                  <c:v>0.29600000000000004</c:v>
                </c:pt>
                <c:pt idx="42">
                  <c:v>0.29699999999999999</c:v>
                </c:pt>
                <c:pt idx="43">
                  <c:v>0.29699999999999999</c:v>
                </c:pt>
                <c:pt idx="44">
                  <c:v>0.29699999999999999</c:v>
                </c:pt>
                <c:pt idx="45">
                  <c:v>0.29600000000000004</c:v>
                </c:pt>
                <c:pt idx="46">
                  <c:v>0.29899999999999999</c:v>
                </c:pt>
                <c:pt idx="47">
                  <c:v>0.29799999999999999</c:v>
                </c:pt>
                <c:pt idx="48">
                  <c:v>0.30099999999999999</c:v>
                </c:pt>
                <c:pt idx="49">
                  <c:v>0.30599999999999999</c:v>
                </c:pt>
                <c:pt idx="50">
                  <c:v>0.30599999999999999</c:v>
                </c:pt>
                <c:pt idx="51">
                  <c:v>0.308</c:v>
                </c:pt>
                <c:pt idx="52">
                  <c:v>0.309</c:v>
                </c:pt>
                <c:pt idx="53">
                  <c:v>0.30099999999999999</c:v>
                </c:pt>
                <c:pt idx="54">
                  <c:v>0.30399999999999999</c:v>
                </c:pt>
                <c:pt idx="55">
                  <c:v>0.30299999999999999</c:v>
                </c:pt>
                <c:pt idx="56">
                  <c:v>0.30299999999999999</c:v>
                </c:pt>
                <c:pt idx="57">
                  <c:v>0.30299999999999999</c:v>
                </c:pt>
                <c:pt idx="58">
                  <c:v>0.31</c:v>
                </c:pt>
                <c:pt idx="59">
                  <c:v>0.315</c:v>
                </c:pt>
                <c:pt idx="60">
                  <c:v>0.31900000000000001</c:v>
                </c:pt>
                <c:pt idx="61">
                  <c:v>0.32100000000000001</c:v>
                </c:pt>
                <c:pt idx="62">
                  <c:v>0.33100000000000002</c:v>
                </c:pt>
                <c:pt idx="63">
                  <c:v>0.34</c:v>
                </c:pt>
                <c:pt idx="64">
                  <c:v>0.34899999999999998</c:v>
                </c:pt>
                <c:pt idx="65">
                  <c:v>0.35299999999999998</c:v>
                </c:pt>
                <c:pt idx="66">
                  <c:v>0.36099999999999999</c:v>
                </c:pt>
                <c:pt idx="67">
                  <c:v>0.36799999999999999</c:v>
                </c:pt>
                <c:pt idx="68">
                  <c:v>0.374</c:v>
                </c:pt>
                <c:pt idx="69">
                  <c:v>0.38700000000000001</c:v>
                </c:pt>
                <c:pt idx="70">
                  <c:v>0.39899999999999997</c:v>
                </c:pt>
                <c:pt idx="71">
                  <c:v>0.40600000000000003</c:v>
                </c:pt>
                <c:pt idx="72">
                  <c:v>0.41499999999999998</c:v>
                </c:pt>
                <c:pt idx="73">
                  <c:v>0.42</c:v>
                </c:pt>
                <c:pt idx="74">
                  <c:v>0.41499999999999998</c:v>
                </c:pt>
                <c:pt idx="75">
                  <c:v>0.43</c:v>
                </c:pt>
                <c:pt idx="76">
                  <c:v>0.42700000000000005</c:v>
                </c:pt>
                <c:pt idx="77">
                  <c:v>0.44</c:v>
                </c:pt>
                <c:pt idx="78">
                  <c:v>0.45299999999999996</c:v>
                </c:pt>
                <c:pt idx="79">
                  <c:v>0.45399999999999996</c:v>
                </c:pt>
                <c:pt idx="80">
                  <c:v>0.46799999999999997</c:v>
                </c:pt>
                <c:pt idx="81">
                  <c:v>0.47799999999999998</c:v>
                </c:pt>
                <c:pt idx="82">
                  <c:v>0.48599999999999999</c:v>
                </c:pt>
                <c:pt idx="83">
                  <c:v>0.49299999999999999</c:v>
                </c:pt>
                <c:pt idx="84">
                  <c:v>0.5</c:v>
                </c:pt>
                <c:pt idx="85">
                  <c:v>0.504</c:v>
                </c:pt>
                <c:pt idx="86">
                  <c:v>0.51700000000000002</c:v>
                </c:pt>
                <c:pt idx="87">
                  <c:v>0.53400000000000003</c:v>
                </c:pt>
                <c:pt idx="88">
                  <c:v>0.54</c:v>
                </c:pt>
                <c:pt idx="89">
                  <c:v>0.54200000000000004</c:v>
                </c:pt>
                <c:pt idx="90">
                  <c:v>0.54799999999999993</c:v>
                </c:pt>
                <c:pt idx="91">
                  <c:v>0.55500000000000005</c:v>
                </c:pt>
                <c:pt idx="92">
                  <c:v>0.56200000000000006</c:v>
                </c:pt>
                <c:pt idx="93">
                  <c:v>0.56499999999999995</c:v>
                </c:pt>
                <c:pt idx="94">
                  <c:v>0.57399999999999995</c:v>
                </c:pt>
                <c:pt idx="95">
                  <c:v>0.57799999999999996</c:v>
                </c:pt>
                <c:pt idx="96">
                  <c:v>0.58299999999999996</c:v>
                </c:pt>
                <c:pt idx="97">
                  <c:v>0.58200000000000007</c:v>
                </c:pt>
                <c:pt idx="98">
                  <c:v>0.59</c:v>
                </c:pt>
                <c:pt idx="99">
                  <c:v>0.59499999999999997</c:v>
                </c:pt>
                <c:pt idx="100">
                  <c:v>0.59299999999999997</c:v>
                </c:pt>
                <c:pt idx="101">
                  <c:v>0.58899999999999997</c:v>
                </c:pt>
                <c:pt idx="102">
                  <c:v>0.59099999999999997</c:v>
                </c:pt>
                <c:pt idx="103">
                  <c:v>0.59799999999999998</c:v>
                </c:pt>
                <c:pt idx="104">
                  <c:v>0.59799999999999998</c:v>
                </c:pt>
                <c:pt idx="105">
                  <c:v>0.59299999999999997</c:v>
                </c:pt>
                <c:pt idx="106">
                  <c:v>0.59200000000000008</c:v>
                </c:pt>
                <c:pt idx="107">
                  <c:v>0.59099999999999997</c:v>
                </c:pt>
                <c:pt idx="108">
                  <c:v>0.59200000000000008</c:v>
                </c:pt>
                <c:pt idx="109">
                  <c:v>0.59200000000000008</c:v>
                </c:pt>
                <c:pt idx="110">
                  <c:v>0.59</c:v>
                </c:pt>
                <c:pt idx="111">
                  <c:v>0.59200000000000008</c:v>
                </c:pt>
                <c:pt idx="112">
                  <c:v>0.59299999999999997</c:v>
                </c:pt>
                <c:pt idx="113">
                  <c:v>0.59200000000000008</c:v>
                </c:pt>
                <c:pt idx="114">
                  <c:v>0.59200000000000008</c:v>
                </c:pt>
                <c:pt idx="115">
                  <c:v>0.59299999999999997</c:v>
                </c:pt>
                <c:pt idx="116">
                  <c:v>0.59200000000000008</c:v>
                </c:pt>
                <c:pt idx="117">
                  <c:v>0.58499999999999996</c:v>
                </c:pt>
                <c:pt idx="118">
                  <c:v>0.58299999999999996</c:v>
                </c:pt>
                <c:pt idx="119">
                  <c:v>0.58200000000000007</c:v>
                </c:pt>
                <c:pt idx="120">
                  <c:v>0.57899999999999996</c:v>
                </c:pt>
                <c:pt idx="121">
                  <c:v>0.57999999999999996</c:v>
                </c:pt>
                <c:pt idx="122">
                  <c:v>0.58399999999999996</c:v>
                </c:pt>
                <c:pt idx="123">
                  <c:v>0.58599999999999997</c:v>
                </c:pt>
                <c:pt idx="124">
                  <c:v>0.58700000000000008</c:v>
                </c:pt>
                <c:pt idx="125">
                  <c:v>0.58799999999999997</c:v>
                </c:pt>
                <c:pt idx="126">
                  <c:v>0.59200000000000008</c:v>
                </c:pt>
                <c:pt idx="127">
                  <c:v>0.60199999999999998</c:v>
                </c:pt>
                <c:pt idx="128">
                  <c:v>0.60399999999999998</c:v>
                </c:pt>
                <c:pt idx="129">
                  <c:v>0.60499999999999998</c:v>
                </c:pt>
                <c:pt idx="130">
                  <c:v>0.61199999999999999</c:v>
                </c:pt>
                <c:pt idx="131">
                  <c:v>0.621</c:v>
                </c:pt>
                <c:pt idx="132">
                  <c:v>0.63</c:v>
                </c:pt>
                <c:pt idx="133">
                  <c:v>0.63400000000000001</c:v>
                </c:pt>
                <c:pt idx="134">
                  <c:v>0.63900000000000001</c:v>
                </c:pt>
                <c:pt idx="135">
                  <c:v>0.64200000000000002</c:v>
                </c:pt>
                <c:pt idx="136">
                  <c:v>0.64700000000000002</c:v>
                </c:pt>
                <c:pt idx="137">
                  <c:v>0.65400000000000003</c:v>
                </c:pt>
                <c:pt idx="138">
                  <c:v>0.66500000000000004</c:v>
                </c:pt>
                <c:pt idx="139">
                  <c:v>0.67799999999999994</c:v>
                </c:pt>
                <c:pt idx="140">
                  <c:v>0.69099999999999995</c:v>
                </c:pt>
                <c:pt idx="141">
                  <c:v>0.70099999999999996</c:v>
                </c:pt>
                <c:pt idx="142">
                  <c:v>0.71599999999999997</c:v>
                </c:pt>
                <c:pt idx="143">
                  <c:v>0.73499999999999999</c:v>
                </c:pt>
                <c:pt idx="144">
                  <c:v>0.746</c:v>
                </c:pt>
                <c:pt idx="145">
                  <c:v>0.752</c:v>
                </c:pt>
                <c:pt idx="146">
                  <c:v>0.76500000000000001</c:v>
                </c:pt>
                <c:pt idx="147">
                  <c:v>0.78099999999999992</c:v>
                </c:pt>
                <c:pt idx="148">
                  <c:v>0.79500000000000004</c:v>
                </c:pt>
                <c:pt idx="149">
                  <c:v>0.81200000000000006</c:v>
                </c:pt>
                <c:pt idx="150">
                  <c:v>0.82599999999999996</c:v>
                </c:pt>
                <c:pt idx="151">
                  <c:v>0.84299999999999997</c:v>
                </c:pt>
                <c:pt idx="152">
                  <c:v>0.85799999999999998</c:v>
                </c:pt>
                <c:pt idx="153">
                  <c:v>0.85799999999999998</c:v>
                </c:pt>
                <c:pt idx="154">
                  <c:v>0.86900000000000011</c:v>
                </c:pt>
                <c:pt idx="155">
                  <c:v>0.8590000000000001</c:v>
                </c:pt>
                <c:pt idx="156">
                  <c:v>0.86299999999999999</c:v>
                </c:pt>
                <c:pt idx="157">
                  <c:v>0.86299999999999999</c:v>
                </c:pt>
                <c:pt idx="158">
                  <c:v>0.87400000000000011</c:v>
                </c:pt>
                <c:pt idx="159">
                  <c:v>0.89</c:v>
                </c:pt>
                <c:pt idx="160">
                  <c:v>0.90099999999999991</c:v>
                </c:pt>
                <c:pt idx="161">
                  <c:v>0.90700000000000003</c:v>
                </c:pt>
                <c:pt idx="162">
                  <c:v>0.91900000000000004</c:v>
                </c:pt>
                <c:pt idx="163">
                  <c:v>0.93099999999999994</c:v>
                </c:pt>
                <c:pt idx="164">
                  <c:v>0.93200000000000005</c:v>
                </c:pt>
                <c:pt idx="165">
                  <c:v>0.93400000000000005</c:v>
                </c:pt>
                <c:pt idx="166">
                  <c:v>0.93799999999999994</c:v>
                </c:pt>
                <c:pt idx="167">
                  <c:v>0.94</c:v>
                </c:pt>
                <c:pt idx="168">
                  <c:v>0.94400000000000006</c:v>
                </c:pt>
                <c:pt idx="169">
                  <c:v>0.95299999999999996</c:v>
                </c:pt>
                <c:pt idx="170">
                  <c:v>0.96200000000000008</c:v>
                </c:pt>
                <c:pt idx="171">
                  <c:v>0.96700000000000008</c:v>
                </c:pt>
                <c:pt idx="172">
                  <c:v>0.97</c:v>
                </c:pt>
                <c:pt idx="173">
                  <c:v>0.97099999999999997</c:v>
                </c:pt>
                <c:pt idx="174">
                  <c:v>0.95799999999999996</c:v>
                </c:pt>
                <c:pt idx="175">
                  <c:v>0.95</c:v>
                </c:pt>
                <c:pt idx="176">
                  <c:v>0.93900000000000006</c:v>
                </c:pt>
                <c:pt idx="177">
                  <c:v>0.92900000000000005</c:v>
                </c:pt>
                <c:pt idx="178">
                  <c:v>0.92500000000000004</c:v>
                </c:pt>
                <c:pt idx="179">
                  <c:v>0.91900000000000004</c:v>
                </c:pt>
                <c:pt idx="180">
                  <c:v>0.91299999999999992</c:v>
                </c:pt>
                <c:pt idx="181">
                  <c:v>0.91</c:v>
                </c:pt>
                <c:pt idx="182">
                  <c:v>0.91200000000000003</c:v>
                </c:pt>
                <c:pt idx="183">
                  <c:v>0.90700000000000003</c:v>
                </c:pt>
                <c:pt idx="184">
                  <c:v>0.90099999999999991</c:v>
                </c:pt>
                <c:pt idx="185">
                  <c:v>0.89300000000000002</c:v>
                </c:pt>
                <c:pt idx="186">
                  <c:v>0.8859999999999999</c:v>
                </c:pt>
                <c:pt idx="187">
                  <c:v>0.88200000000000001</c:v>
                </c:pt>
                <c:pt idx="188">
                  <c:v>0.877</c:v>
                </c:pt>
                <c:pt idx="189">
                  <c:v>0.873</c:v>
                </c:pt>
                <c:pt idx="190">
                  <c:v>0.86799999999999999</c:v>
                </c:pt>
                <c:pt idx="191">
                  <c:v>0.8640000000000001</c:v>
                </c:pt>
                <c:pt idx="192">
                  <c:v>0.8590000000000001</c:v>
                </c:pt>
                <c:pt idx="193">
                  <c:v>0.85699999999999998</c:v>
                </c:pt>
                <c:pt idx="194">
                  <c:v>0.85699999999999998</c:v>
                </c:pt>
                <c:pt idx="195">
                  <c:v>0.86099999999999999</c:v>
                </c:pt>
                <c:pt idx="196">
                  <c:v>0.86299999999999999</c:v>
                </c:pt>
                <c:pt idx="197">
                  <c:v>0.86599999999999999</c:v>
                </c:pt>
                <c:pt idx="198">
                  <c:v>0.87</c:v>
                </c:pt>
                <c:pt idx="199">
                  <c:v>0.87599999999999989</c:v>
                </c:pt>
              </c:numCache>
            </c:numRef>
          </c:val>
          <c:smooth val="0"/>
        </c:ser>
        <c:ser>
          <c:idx val="1"/>
          <c:order val="1"/>
          <c:tx>
            <c:strRef>
              <c:f>'6'!$D$1</c:f>
              <c:strCache>
                <c:ptCount val="1"/>
                <c:pt idx="0">
                  <c:v>Advanced economies</c:v>
                </c:pt>
              </c:strCache>
            </c:strRef>
          </c:tx>
          <c:spPr>
            <a:ln w="19050">
              <a:solidFill>
                <a:schemeClr val="accent1"/>
              </a:solidFill>
            </a:ln>
          </c:spPr>
          <c:marker>
            <c:symbol val="none"/>
          </c:marker>
          <c:cat>
            <c:strRef>
              <c:f>'6'!$A$3:$A$202</c:f>
              <c:strCache>
                <c:ptCount val="200"/>
                <c:pt idx="0">
                  <c:v>1966</c:v>
                </c:pt>
                <c:pt idx="1">
                  <c:v>1967</c:v>
                </c:pt>
                <c:pt idx="2">
                  <c:v>1967</c:v>
                </c:pt>
                <c:pt idx="3">
                  <c:v>1967</c:v>
                </c:pt>
                <c:pt idx="4">
                  <c:v>1967</c:v>
                </c:pt>
                <c:pt idx="5">
                  <c:v>1968</c:v>
                </c:pt>
                <c:pt idx="6">
                  <c:v>1968</c:v>
                </c:pt>
                <c:pt idx="7">
                  <c:v>1968</c:v>
                </c:pt>
                <c:pt idx="8">
                  <c:v>1968</c:v>
                </c:pt>
                <c:pt idx="9">
                  <c:v>1969</c:v>
                </c:pt>
                <c:pt idx="10">
                  <c:v>1969</c:v>
                </c:pt>
                <c:pt idx="11">
                  <c:v>1969</c:v>
                </c:pt>
                <c:pt idx="12">
                  <c:v>1969</c:v>
                </c:pt>
                <c:pt idx="13">
                  <c:v>1970</c:v>
                </c:pt>
                <c:pt idx="14">
                  <c:v>1970</c:v>
                </c:pt>
                <c:pt idx="15">
                  <c:v>1970</c:v>
                </c:pt>
                <c:pt idx="16">
                  <c:v>1970</c:v>
                </c:pt>
                <c:pt idx="17">
                  <c:v>1971</c:v>
                </c:pt>
                <c:pt idx="18">
                  <c:v>1971</c:v>
                </c:pt>
                <c:pt idx="19">
                  <c:v>1971</c:v>
                </c:pt>
                <c:pt idx="20">
                  <c:v>1971</c:v>
                </c:pt>
                <c:pt idx="21">
                  <c:v>1972</c:v>
                </c:pt>
                <c:pt idx="22">
                  <c:v>1972</c:v>
                </c:pt>
                <c:pt idx="23">
                  <c:v>1972</c:v>
                </c:pt>
                <c:pt idx="24">
                  <c:v>1972</c:v>
                </c:pt>
                <c:pt idx="25">
                  <c:v>1973</c:v>
                </c:pt>
                <c:pt idx="26">
                  <c:v>1973</c:v>
                </c:pt>
                <c:pt idx="27">
                  <c:v>1973</c:v>
                </c:pt>
                <c:pt idx="28">
                  <c:v>1973</c:v>
                </c:pt>
                <c:pt idx="29">
                  <c:v>1974</c:v>
                </c:pt>
                <c:pt idx="30">
                  <c:v>1974</c:v>
                </c:pt>
                <c:pt idx="31">
                  <c:v>1974</c:v>
                </c:pt>
                <c:pt idx="32">
                  <c:v>1974</c:v>
                </c:pt>
                <c:pt idx="33">
                  <c:v>1975</c:v>
                </c:pt>
                <c:pt idx="34">
                  <c:v>1975</c:v>
                </c:pt>
                <c:pt idx="35">
                  <c:v>1975</c:v>
                </c:pt>
                <c:pt idx="36">
                  <c:v>1975</c:v>
                </c:pt>
                <c:pt idx="37">
                  <c:v>1976</c:v>
                </c:pt>
                <c:pt idx="38">
                  <c:v>1976</c:v>
                </c:pt>
                <c:pt idx="39">
                  <c:v>1976</c:v>
                </c:pt>
                <c:pt idx="40">
                  <c:v>1976</c:v>
                </c:pt>
                <c:pt idx="41">
                  <c:v>1977</c:v>
                </c:pt>
                <c:pt idx="42">
                  <c:v>1977</c:v>
                </c:pt>
                <c:pt idx="43">
                  <c:v>1977</c:v>
                </c:pt>
                <c:pt idx="44">
                  <c:v>1977</c:v>
                </c:pt>
                <c:pt idx="45">
                  <c:v>1978</c:v>
                </c:pt>
                <c:pt idx="46">
                  <c:v>1978</c:v>
                </c:pt>
                <c:pt idx="47">
                  <c:v>1978</c:v>
                </c:pt>
                <c:pt idx="48">
                  <c:v>1978</c:v>
                </c:pt>
                <c:pt idx="49">
                  <c:v>1979</c:v>
                </c:pt>
                <c:pt idx="50">
                  <c:v>1979</c:v>
                </c:pt>
                <c:pt idx="51">
                  <c:v>1979</c:v>
                </c:pt>
                <c:pt idx="52">
                  <c:v>1979</c:v>
                </c:pt>
                <c:pt idx="53">
                  <c:v>1980</c:v>
                </c:pt>
                <c:pt idx="54">
                  <c:v>1980</c:v>
                </c:pt>
                <c:pt idx="55">
                  <c:v>1980</c:v>
                </c:pt>
                <c:pt idx="56">
                  <c:v>1980</c:v>
                </c:pt>
                <c:pt idx="57">
                  <c:v>1981</c:v>
                </c:pt>
                <c:pt idx="58">
                  <c:v>1981</c:v>
                </c:pt>
                <c:pt idx="59">
                  <c:v>1981</c:v>
                </c:pt>
                <c:pt idx="60">
                  <c:v>1981</c:v>
                </c:pt>
                <c:pt idx="61">
                  <c:v>1982</c:v>
                </c:pt>
                <c:pt idx="62">
                  <c:v>1982</c:v>
                </c:pt>
                <c:pt idx="63">
                  <c:v>1982</c:v>
                </c:pt>
                <c:pt idx="64">
                  <c:v>1982</c:v>
                </c:pt>
                <c:pt idx="65">
                  <c:v>1983</c:v>
                </c:pt>
                <c:pt idx="66">
                  <c:v>1983</c:v>
                </c:pt>
                <c:pt idx="67">
                  <c:v>1983</c:v>
                </c:pt>
                <c:pt idx="68">
                  <c:v>1983</c:v>
                </c:pt>
                <c:pt idx="69">
                  <c:v>1984</c:v>
                </c:pt>
                <c:pt idx="70">
                  <c:v>1984</c:v>
                </c:pt>
                <c:pt idx="71">
                  <c:v>1984</c:v>
                </c:pt>
                <c:pt idx="72">
                  <c:v>1984</c:v>
                </c:pt>
                <c:pt idx="73">
                  <c:v>1985</c:v>
                </c:pt>
                <c:pt idx="74">
                  <c:v>1985</c:v>
                </c:pt>
                <c:pt idx="75">
                  <c:v>1985</c:v>
                </c:pt>
                <c:pt idx="76">
                  <c:v>1985</c:v>
                </c:pt>
                <c:pt idx="77">
                  <c:v>1986</c:v>
                </c:pt>
                <c:pt idx="78">
                  <c:v>1986</c:v>
                </c:pt>
                <c:pt idx="79">
                  <c:v>1986</c:v>
                </c:pt>
                <c:pt idx="80">
                  <c:v>1986</c:v>
                </c:pt>
                <c:pt idx="81">
                  <c:v>1987</c:v>
                </c:pt>
                <c:pt idx="82">
                  <c:v>1987</c:v>
                </c:pt>
                <c:pt idx="83">
                  <c:v>1987</c:v>
                </c:pt>
                <c:pt idx="84">
                  <c:v>1987</c:v>
                </c:pt>
                <c:pt idx="85">
                  <c:v>1988</c:v>
                </c:pt>
                <c:pt idx="86">
                  <c:v>1988</c:v>
                </c:pt>
                <c:pt idx="87">
                  <c:v>1988</c:v>
                </c:pt>
                <c:pt idx="88">
                  <c:v>1988</c:v>
                </c:pt>
                <c:pt idx="89">
                  <c:v>1989</c:v>
                </c:pt>
                <c:pt idx="90">
                  <c:v>1989</c:v>
                </c:pt>
                <c:pt idx="91">
                  <c:v>1989</c:v>
                </c:pt>
                <c:pt idx="92">
                  <c:v>1989</c:v>
                </c:pt>
                <c:pt idx="93">
                  <c:v>1990</c:v>
                </c:pt>
                <c:pt idx="94">
                  <c:v>1990</c:v>
                </c:pt>
                <c:pt idx="95">
                  <c:v>1990</c:v>
                </c:pt>
                <c:pt idx="96">
                  <c:v>1990</c:v>
                </c:pt>
                <c:pt idx="97">
                  <c:v>1991</c:v>
                </c:pt>
                <c:pt idx="98">
                  <c:v>1991</c:v>
                </c:pt>
                <c:pt idx="99">
                  <c:v>1991</c:v>
                </c:pt>
                <c:pt idx="100">
                  <c:v>1991</c:v>
                </c:pt>
                <c:pt idx="101">
                  <c:v>1992</c:v>
                </c:pt>
                <c:pt idx="102">
                  <c:v>1992</c:v>
                </c:pt>
                <c:pt idx="103">
                  <c:v>1992</c:v>
                </c:pt>
                <c:pt idx="104">
                  <c:v>1992</c:v>
                </c:pt>
                <c:pt idx="105">
                  <c:v>1993</c:v>
                </c:pt>
                <c:pt idx="106">
                  <c:v>1993</c:v>
                </c:pt>
                <c:pt idx="107">
                  <c:v>1993</c:v>
                </c:pt>
                <c:pt idx="108">
                  <c:v>1993</c:v>
                </c:pt>
                <c:pt idx="109">
                  <c:v>1994</c:v>
                </c:pt>
                <c:pt idx="110">
                  <c:v>1994</c:v>
                </c:pt>
                <c:pt idx="111">
                  <c:v>1994</c:v>
                </c:pt>
                <c:pt idx="112">
                  <c:v>1994</c:v>
                </c:pt>
                <c:pt idx="113">
                  <c:v>1995</c:v>
                </c:pt>
                <c:pt idx="114">
                  <c:v>1995</c:v>
                </c:pt>
                <c:pt idx="115">
                  <c:v>1995</c:v>
                </c:pt>
                <c:pt idx="116">
                  <c:v>1995</c:v>
                </c:pt>
                <c:pt idx="117">
                  <c:v>1996</c:v>
                </c:pt>
                <c:pt idx="118">
                  <c:v>1996</c:v>
                </c:pt>
                <c:pt idx="119">
                  <c:v>1996</c:v>
                </c:pt>
                <c:pt idx="120">
                  <c:v>1996</c:v>
                </c:pt>
                <c:pt idx="121">
                  <c:v>1997</c:v>
                </c:pt>
                <c:pt idx="122">
                  <c:v>1997</c:v>
                </c:pt>
                <c:pt idx="123">
                  <c:v>1997</c:v>
                </c:pt>
                <c:pt idx="124">
                  <c:v>1997</c:v>
                </c:pt>
                <c:pt idx="125">
                  <c:v>1998</c:v>
                </c:pt>
                <c:pt idx="126">
                  <c:v>1998</c:v>
                </c:pt>
                <c:pt idx="127">
                  <c:v>1998</c:v>
                </c:pt>
                <c:pt idx="128">
                  <c:v>1998</c:v>
                </c:pt>
                <c:pt idx="129">
                  <c:v>1999</c:v>
                </c:pt>
                <c:pt idx="130">
                  <c:v>1999</c:v>
                </c:pt>
                <c:pt idx="131">
                  <c:v>1999</c:v>
                </c:pt>
                <c:pt idx="132">
                  <c:v>1999</c:v>
                </c:pt>
                <c:pt idx="133">
                  <c:v>2000</c:v>
                </c:pt>
                <c:pt idx="134">
                  <c:v>2000</c:v>
                </c:pt>
                <c:pt idx="135">
                  <c:v>2000</c:v>
                </c:pt>
                <c:pt idx="136">
                  <c:v>2000</c:v>
                </c:pt>
                <c:pt idx="137">
                  <c:v>2001</c:v>
                </c:pt>
                <c:pt idx="138">
                  <c:v>2001</c:v>
                </c:pt>
                <c:pt idx="139">
                  <c:v>2001</c:v>
                </c:pt>
                <c:pt idx="140">
                  <c:v>2001</c:v>
                </c:pt>
                <c:pt idx="141">
                  <c:v>2002</c:v>
                </c:pt>
                <c:pt idx="142">
                  <c:v>2002</c:v>
                </c:pt>
                <c:pt idx="143">
                  <c:v>2002</c:v>
                </c:pt>
                <c:pt idx="144">
                  <c:v>2002</c:v>
                </c:pt>
                <c:pt idx="145">
                  <c:v>2003</c:v>
                </c:pt>
                <c:pt idx="146">
                  <c:v>2003</c:v>
                </c:pt>
                <c:pt idx="147">
                  <c:v>2003</c:v>
                </c:pt>
                <c:pt idx="148">
                  <c:v>2003</c:v>
                </c:pt>
                <c:pt idx="149">
                  <c:v>2004</c:v>
                </c:pt>
                <c:pt idx="150">
                  <c:v>2004</c:v>
                </c:pt>
                <c:pt idx="151">
                  <c:v>2004</c:v>
                </c:pt>
                <c:pt idx="152">
                  <c:v>2004</c:v>
                </c:pt>
                <c:pt idx="153">
                  <c:v>2005</c:v>
                </c:pt>
                <c:pt idx="154">
                  <c:v>2005</c:v>
                </c:pt>
                <c:pt idx="155">
                  <c:v>2005</c:v>
                </c:pt>
                <c:pt idx="156">
                  <c:v>2005</c:v>
                </c:pt>
                <c:pt idx="157">
                  <c:v>2006</c:v>
                </c:pt>
                <c:pt idx="158">
                  <c:v>2006</c:v>
                </c:pt>
                <c:pt idx="159">
                  <c:v>2006</c:v>
                </c:pt>
                <c:pt idx="160">
                  <c:v>2006</c:v>
                </c:pt>
                <c:pt idx="161">
                  <c:v>2007</c:v>
                </c:pt>
                <c:pt idx="162">
                  <c:v>2007</c:v>
                </c:pt>
                <c:pt idx="163">
                  <c:v>2007</c:v>
                </c:pt>
                <c:pt idx="164">
                  <c:v>2007</c:v>
                </c:pt>
                <c:pt idx="165">
                  <c:v>2008</c:v>
                </c:pt>
                <c:pt idx="166">
                  <c:v>2008</c:v>
                </c:pt>
                <c:pt idx="167">
                  <c:v>2008</c:v>
                </c:pt>
                <c:pt idx="168">
                  <c:v>2008</c:v>
                </c:pt>
                <c:pt idx="169">
                  <c:v>2009</c:v>
                </c:pt>
                <c:pt idx="170">
                  <c:v>2009</c:v>
                </c:pt>
                <c:pt idx="171">
                  <c:v>2009</c:v>
                </c:pt>
                <c:pt idx="172">
                  <c:v>2009</c:v>
                </c:pt>
                <c:pt idx="173">
                  <c:v>2010</c:v>
                </c:pt>
                <c:pt idx="174">
                  <c:v>2010</c:v>
                </c:pt>
                <c:pt idx="175">
                  <c:v>2010</c:v>
                </c:pt>
                <c:pt idx="176">
                  <c:v>2010</c:v>
                </c:pt>
                <c:pt idx="177">
                  <c:v>2011</c:v>
                </c:pt>
                <c:pt idx="178">
                  <c:v>2011</c:v>
                </c:pt>
                <c:pt idx="179">
                  <c:v>2011</c:v>
                </c:pt>
                <c:pt idx="180">
                  <c:v>2011</c:v>
                </c:pt>
                <c:pt idx="181">
                  <c:v>2012</c:v>
                </c:pt>
                <c:pt idx="182">
                  <c:v>2012</c:v>
                </c:pt>
                <c:pt idx="183">
                  <c:v>2012</c:v>
                </c:pt>
                <c:pt idx="184">
                  <c:v>2012</c:v>
                </c:pt>
                <c:pt idx="185">
                  <c:v>2013</c:v>
                </c:pt>
                <c:pt idx="186">
                  <c:v>2013</c:v>
                </c:pt>
                <c:pt idx="187">
                  <c:v>2013</c:v>
                </c:pt>
                <c:pt idx="188">
                  <c:v>2013</c:v>
                </c:pt>
                <c:pt idx="189">
                  <c:v>2014</c:v>
                </c:pt>
                <c:pt idx="190">
                  <c:v>2014</c:v>
                </c:pt>
                <c:pt idx="191">
                  <c:v>2014</c:v>
                </c:pt>
                <c:pt idx="192">
                  <c:v>2014</c:v>
                </c:pt>
                <c:pt idx="193">
                  <c:v>2015</c:v>
                </c:pt>
                <c:pt idx="194">
                  <c:v>2015</c:v>
                </c:pt>
                <c:pt idx="195">
                  <c:v>2015</c:v>
                </c:pt>
                <c:pt idx="196">
                  <c:v>2015</c:v>
                </c:pt>
                <c:pt idx="197">
                  <c:v>2016</c:v>
                </c:pt>
                <c:pt idx="198">
                  <c:v>2016</c:v>
                </c:pt>
                <c:pt idx="199">
                  <c:v>2016</c:v>
                </c:pt>
              </c:strCache>
            </c:strRef>
          </c:cat>
          <c:val>
            <c:numRef>
              <c:f>'6'!$D$3:$D$202</c:f>
              <c:numCache>
                <c:formatCode>General</c:formatCode>
                <c:ptCount val="200"/>
                <c:pt idx="132">
                  <c:v>0.61599999999999999</c:v>
                </c:pt>
                <c:pt idx="133">
                  <c:v>0.621</c:v>
                </c:pt>
                <c:pt idx="134">
                  <c:v>0.62</c:v>
                </c:pt>
                <c:pt idx="135">
                  <c:v>0.623</c:v>
                </c:pt>
                <c:pt idx="136">
                  <c:v>0.624</c:v>
                </c:pt>
                <c:pt idx="137">
                  <c:v>0.624</c:v>
                </c:pt>
                <c:pt idx="138">
                  <c:v>0.63</c:v>
                </c:pt>
                <c:pt idx="139">
                  <c:v>0.63800000000000001</c:v>
                </c:pt>
                <c:pt idx="140">
                  <c:v>0.64200000000000002</c:v>
                </c:pt>
                <c:pt idx="141">
                  <c:v>0.64700000000000002</c:v>
                </c:pt>
                <c:pt idx="142">
                  <c:v>0.65500000000000003</c:v>
                </c:pt>
                <c:pt idx="143">
                  <c:v>0.66099999999999992</c:v>
                </c:pt>
                <c:pt idx="144">
                  <c:v>0.67</c:v>
                </c:pt>
                <c:pt idx="145">
                  <c:v>0.67700000000000005</c:v>
                </c:pt>
                <c:pt idx="146">
                  <c:v>0.69</c:v>
                </c:pt>
                <c:pt idx="147">
                  <c:v>0.69799999999999995</c:v>
                </c:pt>
                <c:pt idx="148">
                  <c:v>0.70499999999999996</c:v>
                </c:pt>
                <c:pt idx="149">
                  <c:v>0.71200000000000008</c:v>
                </c:pt>
                <c:pt idx="150">
                  <c:v>0.71900000000000008</c:v>
                </c:pt>
                <c:pt idx="151">
                  <c:v>0.72400000000000009</c:v>
                </c:pt>
                <c:pt idx="152">
                  <c:v>0.7340000000000001</c:v>
                </c:pt>
                <c:pt idx="153">
                  <c:v>0.74</c:v>
                </c:pt>
                <c:pt idx="154">
                  <c:v>0.748</c:v>
                </c:pt>
                <c:pt idx="155">
                  <c:v>0.754</c:v>
                </c:pt>
                <c:pt idx="156">
                  <c:v>0.75900000000000001</c:v>
                </c:pt>
                <c:pt idx="157">
                  <c:v>0.76900000000000002</c:v>
                </c:pt>
                <c:pt idx="158">
                  <c:v>0.77500000000000002</c:v>
                </c:pt>
                <c:pt idx="159">
                  <c:v>0.78099999999999992</c:v>
                </c:pt>
                <c:pt idx="160">
                  <c:v>0.78500000000000003</c:v>
                </c:pt>
                <c:pt idx="161">
                  <c:v>0.78900000000000003</c:v>
                </c:pt>
                <c:pt idx="162">
                  <c:v>0.79500000000000004</c:v>
                </c:pt>
                <c:pt idx="163">
                  <c:v>0.79700000000000004</c:v>
                </c:pt>
                <c:pt idx="164">
                  <c:v>0.8</c:v>
                </c:pt>
                <c:pt idx="165">
                  <c:v>0.79900000000000004</c:v>
                </c:pt>
                <c:pt idx="166">
                  <c:v>0.79700000000000004</c:v>
                </c:pt>
                <c:pt idx="167">
                  <c:v>0.8</c:v>
                </c:pt>
                <c:pt idx="168">
                  <c:v>0.79500000000000004</c:v>
                </c:pt>
                <c:pt idx="169">
                  <c:v>0.79900000000000004</c:v>
                </c:pt>
                <c:pt idx="170">
                  <c:v>0.81</c:v>
                </c:pt>
                <c:pt idx="171">
                  <c:v>0.81900000000000006</c:v>
                </c:pt>
                <c:pt idx="172">
                  <c:v>0.82299999999999995</c:v>
                </c:pt>
                <c:pt idx="173">
                  <c:v>0.81799999999999995</c:v>
                </c:pt>
                <c:pt idx="174">
                  <c:v>0.81099999999999994</c:v>
                </c:pt>
                <c:pt idx="175">
                  <c:v>0.80299999999999994</c:v>
                </c:pt>
                <c:pt idx="176">
                  <c:v>0.79700000000000004</c:v>
                </c:pt>
                <c:pt idx="177">
                  <c:v>0.79200000000000004</c:v>
                </c:pt>
                <c:pt idx="178">
                  <c:v>0.78700000000000003</c:v>
                </c:pt>
                <c:pt idx="179">
                  <c:v>0.78</c:v>
                </c:pt>
                <c:pt idx="180">
                  <c:v>0.77599999999999991</c:v>
                </c:pt>
                <c:pt idx="181">
                  <c:v>0.77300000000000002</c:v>
                </c:pt>
                <c:pt idx="182">
                  <c:v>0.76900000000000002</c:v>
                </c:pt>
                <c:pt idx="183">
                  <c:v>0.76400000000000001</c:v>
                </c:pt>
                <c:pt idx="184">
                  <c:v>0.76300000000000001</c:v>
                </c:pt>
                <c:pt idx="185">
                  <c:v>0.76</c:v>
                </c:pt>
                <c:pt idx="186">
                  <c:v>0.75700000000000001</c:v>
                </c:pt>
                <c:pt idx="187">
                  <c:v>0.75599999999999989</c:v>
                </c:pt>
                <c:pt idx="188">
                  <c:v>0.752</c:v>
                </c:pt>
                <c:pt idx="189">
                  <c:v>0.74900000000000011</c:v>
                </c:pt>
                <c:pt idx="190">
                  <c:v>0.74900000000000011</c:v>
                </c:pt>
                <c:pt idx="191">
                  <c:v>0.747</c:v>
                </c:pt>
                <c:pt idx="192">
                  <c:v>0.745</c:v>
                </c:pt>
                <c:pt idx="193">
                  <c:v>0.74199999999999999</c:v>
                </c:pt>
                <c:pt idx="194">
                  <c:v>0.74199999999999999</c:v>
                </c:pt>
                <c:pt idx="195">
                  <c:v>0.74099999999999999</c:v>
                </c:pt>
                <c:pt idx="196">
                  <c:v>0.74199999999999999</c:v>
                </c:pt>
                <c:pt idx="197">
                  <c:v>0.74</c:v>
                </c:pt>
                <c:pt idx="198">
                  <c:v>0.74400000000000011</c:v>
                </c:pt>
                <c:pt idx="199">
                  <c:v>0.745</c:v>
                </c:pt>
              </c:numCache>
            </c:numRef>
          </c:val>
          <c:smooth val="0"/>
        </c:ser>
        <c:dLbls>
          <c:showLegendKey val="0"/>
          <c:showVal val="0"/>
          <c:showCatName val="0"/>
          <c:showSerName val="0"/>
          <c:showPercent val="0"/>
          <c:showBubbleSize val="0"/>
        </c:dLbls>
        <c:smooth val="0"/>
        <c:axId val="391378480"/>
        <c:axId val="391378872"/>
      </c:lineChart>
      <c:catAx>
        <c:axId val="391378480"/>
        <c:scaling>
          <c:orientation val="minMax"/>
        </c:scaling>
        <c:delete val="0"/>
        <c:axPos val="b"/>
        <c:numFmt formatCode="General" sourceLinked="0"/>
        <c:majorTickMark val="out"/>
        <c:minorTickMark val="none"/>
        <c:tickLblPos val="nextTo"/>
        <c:spPr>
          <a:ln w="6350">
            <a:solidFill>
              <a:sysClr val="windowText" lastClr="000000"/>
            </a:solidFill>
          </a:ln>
        </c:spPr>
        <c:crossAx val="391378872"/>
        <c:crosses val="autoZero"/>
        <c:auto val="1"/>
        <c:lblAlgn val="ctr"/>
        <c:lblOffset val="100"/>
        <c:tickLblSkip val="20"/>
        <c:tickMarkSkip val="4"/>
        <c:noMultiLvlLbl val="0"/>
      </c:catAx>
      <c:valAx>
        <c:axId val="391378872"/>
        <c:scaling>
          <c:orientation val="minMax"/>
        </c:scaling>
        <c:delete val="0"/>
        <c:axPos val="l"/>
        <c:majorGridlines>
          <c:spPr>
            <a:ln>
              <a:solidFill>
                <a:schemeClr val="bg1"/>
              </a:solidFill>
            </a:ln>
          </c:spPr>
        </c:majorGridlines>
        <c:title>
          <c:tx>
            <c:rich>
              <a:bodyPr rot="-5400000" vert="horz"/>
              <a:lstStyle/>
              <a:p>
                <a:pPr>
                  <a:defRPr/>
                </a:pPr>
                <a:r>
                  <a:rPr lang="en-US"/>
                  <a:t>% GDP</a:t>
                </a:r>
              </a:p>
            </c:rich>
          </c:tx>
          <c:layout/>
          <c:overlay val="0"/>
        </c:title>
        <c:numFmt formatCode="0%" sourceLinked="0"/>
        <c:majorTickMark val="in"/>
        <c:minorTickMark val="none"/>
        <c:tickLblPos val="nextTo"/>
        <c:spPr>
          <a:ln w="6350">
            <a:solidFill>
              <a:schemeClr val="tx1"/>
            </a:solidFill>
          </a:ln>
        </c:spPr>
        <c:crossAx val="391378480"/>
        <c:crosses val="autoZero"/>
        <c:crossBetween val="between"/>
      </c:valAx>
    </c:plotArea>
    <c:legend>
      <c:legendPos val="b"/>
      <c:layout>
        <c:manualLayout>
          <c:xMode val="edge"/>
          <c:yMode val="edge"/>
          <c:x val="0.15388694254627863"/>
          <c:y val="0.84149874122877499"/>
          <c:w val="0.69809983003225917"/>
          <c:h val="7.2333458317710292E-2"/>
        </c:manualLayout>
      </c:layout>
      <c:overlay val="0"/>
    </c:legend>
    <c:plotVisOnly val="1"/>
    <c:dispBlanksAs val="gap"/>
    <c:showDLblsOverMax val="0"/>
  </c:chart>
  <c:spPr>
    <a:ln>
      <a:noFill/>
    </a:ln>
  </c:spPr>
  <c:txPr>
    <a:bodyPr/>
    <a:lstStyle/>
    <a:p>
      <a:pPr>
        <a:defRPr sz="1200">
          <a:latin typeface="+mn-lt"/>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285648148148144E-2"/>
          <c:y val="0.21110555555555555"/>
          <c:w val="0.8735988067570849"/>
          <c:h val="0.65979350263336289"/>
        </c:manualLayout>
      </c:layout>
      <c:lineChart>
        <c:grouping val="standard"/>
        <c:varyColors val="0"/>
        <c:ser>
          <c:idx val="0"/>
          <c:order val="0"/>
          <c:spPr>
            <a:ln w="19050">
              <a:solidFill>
                <a:srgbClr val="AA273E"/>
              </a:solidFill>
            </a:ln>
          </c:spPr>
          <c:marker>
            <c:symbol val="none"/>
          </c:marker>
          <c:cat>
            <c:numRef>
              <c:f>'7'!$K$2:$K$18</c:f>
              <c:numCache>
                <c:formatCode>General</c:formatCode>
                <c:ptCount val="17"/>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numCache>
            </c:numRef>
          </c:cat>
          <c:val>
            <c:numRef>
              <c:f>'7'!$Q$2:$Q$18</c:f>
              <c:numCache>
                <c:formatCode>_(* #,##0.00_);_(* \(#,##0.00\);_(* "-"??_);_(@_)</c:formatCode>
                <c:ptCount val="17"/>
                <c:pt idx="0">
                  <c:v>6.8832798137703231</c:v>
                </c:pt>
                <c:pt idx="1">
                  <c:v>7.0309302511772795</c:v>
                </c:pt>
                <c:pt idx="2">
                  <c:v>6.7444852656436804</c:v>
                </c:pt>
                <c:pt idx="3">
                  <c:v>6.948471309181631</c:v>
                </c:pt>
                <c:pt idx="4">
                  <c:v>7.1276501601060902</c:v>
                </c:pt>
                <c:pt idx="5">
                  <c:v>7.3661567571034574</c:v>
                </c:pt>
                <c:pt idx="6">
                  <c:v>7.5063306312298606</c:v>
                </c:pt>
                <c:pt idx="7">
                  <c:v>7.6456264432394248</c:v>
                </c:pt>
                <c:pt idx="8">
                  <c:v>7.772103752581744</c:v>
                </c:pt>
                <c:pt idx="9">
                  <c:v>6.9335921523784085</c:v>
                </c:pt>
                <c:pt idx="10">
                  <c:v>7.5210670357065323</c:v>
                </c:pt>
                <c:pt idx="11">
                  <c:v>7.8659105689536597</c:v>
                </c:pt>
                <c:pt idx="12">
                  <c:v>7.9994193447753608</c:v>
                </c:pt>
                <c:pt idx="13">
                  <c:v>8.0325956260346789</c:v>
                </c:pt>
                <c:pt idx="14">
                  <c:v>8.0474407513738573</c:v>
                </c:pt>
                <c:pt idx="15">
                  <c:v>8.7631363900402679</c:v>
                </c:pt>
                <c:pt idx="16">
                  <c:v>8.8928942085130647</c:v>
                </c:pt>
              </c:numCache>
            </c:numRef>
          </c:val>
          <c:smooth val="0"/>
        </c:ser>
        <c:dLbls>
          <c:showLegendKey val="0"/>
          <c:showVal val="0"/>
          <c:showCatName val="0"/>
          <c:showSerName val="0"/>
          <c:showPercent val="0"/>
          <c:showBubbleSize val="0"/>
        </c:dLbls>
        <c:smooth val="0"/>
        <c:axId val="391379656"/>
        <c:axId val="459116376"/>
      </c:lineChart>
      <c:catAx>
        <c:axId val="391379656"/>
        <c:scaling>
          <c:orientation val="minMax"/>
        </c:scaling>
        <c:delete val="0"/>
        <c:axPos val="b"/>
        <c:numFmt formatCode="General" sourceLinked="1"/>
        <c:majorTickMark val="out"/>
        <c:minorTickMark val="none"/>
        <c:tickLblPos val="nextTo"/>
        <c:spPr>
          <a:ln w="6350">
            <a:solidFill>
              <a:sysClr val="windowText" lastClr="000000"/>
            </a:solidFill>
          </a:ln>
        </c:spPr>
        <c:crossAx val="459116376"/>
        <c:crosses val="autoZero"/>
        <c:auto val="1"/>
        <c:lblAlgn val="ctr"/>
        <c:lblOffset val="100"/>
        <c:tickLblSkip val="2"/>
        <c:noMultiLvlLbl val="0"/>
      </c:catAx>
      <c:valAx>
        <c:axId val="459116376"/>
        <c:scaling>
          <c:orientation val="minMax"/>
          <c:min val="5"/>
        </c:scaling>
        <c:delete val="0"/>
        <c:axPos val="l"/>
        <c:majorGridlines>
          <c:spPr>
            <a:ln>
              <a:noFill/>
            </a:ln>
          </c:spPr>
        </c:majorGridlines>
        <c:numFmt formatCode="_-* #,##0.0_-;\-* #,##0.0_-;_-* &quot;-&quot;?_-;_-@_-" sourceLinked="0"/>
        <c:majorTickMark val="in"/>
        <c:minorTickMark val="none"/>
        <c:tickLblPos val="nextTo"/>
        <c:spPr>
          <a:ln w="6350">
            <a:solidFill>
              <a:schemeClr val="tx1"/>
            </a:solidFill>
          </a:ln>
        </c:spPr>
        <c:crossAx val="391379656"/>
        <c:crosses val="autoZero"/>
        <c:crossBetween val="between"/>
      </c:valAx>
    </c:plotArea>
    <c:plotVisOnly val="1"/>
    <c:dispBlanksAs val="gap"/>
    <c:showDLblsOverMax val="0"/>
  </c:chart>
  <c:spPr>
    <a:ln>
      <a:noFill/>
    </a:ln>
  </c:spPr>
  <c:txPr>
    <a:bodyPr/>
    <a:lstStyle/>
    <a:p>
      <a:pPr>
        <a:defRPr sz="1200">
          <a:latin typeface="+mn-lt"/>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'8. House and equity prices'!$C$2</c:f>
              <c:strCache>
                <c:ptCount val="1"/>
                <c:pt idx="0">
                  <c:v>Share price index</c:v>
                </c:pt>
              </c:strCache>
            </c:strRef>
          </c:tx>
          <c:marker>
            <c:symbol val="none"/>
          </c:marker>
          <c:cat>
            <c:numRef>
              <c:f>'8. House and equity prices'!$A$37:$A$72</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'8. House and equity prices'!$I$37:$I$72</c:f>
              <c:numCache>
                <c:formatCode>General</c:formatCode>
                <c:ptCount val="36"/>
                <c:pt idx="0">
                  <c:v>100</c:v>
                </c:pt>
                <c:pt idx="1">
                  <c:v>105.91691719048922</c:v>
                </c:pt>
                <c:pt idx="2">
                  <c:v>129.61191582399562</c:v>
                </c:pt>
                <c:pt idx="3">
                  <c:v>158.8446296802405</c:v>
                </c:pt>
                <c:pt idx="4">
                  <c:v>197.37291609729434</c:v>
                </c:pt>
                <c:pt idx="5">
                  <c:v>230.4352282044274</c:v>
                </c:pt>
                <c:pt idx="6">
                  <c:v>279.44110412681061</c:v>
                </c:pt>
                <c:pt idx="7">
                  <c:v>288.58294616015303</c:v>
                </c:pt>
                <c:pt idx="8">
                  <c:v>312.45900519267559</c:v>
                </c:pt>
                <c:pt idx="9">
                  <c:v>401.49631046734078</c:v>
                </c:pt>
                <c:pt idx="10">
                  <c:v>355.37373599344079</c:v>
                </c:pt>
                <c:pt idx="11">
                  <c:v>395.22410494670675</c:v>
                </c:pt>
                <c:pt idx="12">
                  <c:v>452.33670401749112</c:v>
                </c:pt>
                <c:pt idx="13">
                  <c:v>556.46351462148129</c:v>
                </c:pt>
                <c:pt idx="14">
                  <c:v>513.26182016944517</c:v>
                </c:pt>
                <c:pt idx="15">
                  <c:v>609.21699918010381</c:v>
                </c:pt>
                <c:pt idx="16">
                  <c:v>675.18789286690344</c:v>
                </c:pt>
                <c:pt idx="17">
                  <c:v>815.85474173271382</c:v>
                </c:pt>
                <c:pt idx="18">
                  <c:v>886.81333697731611</c:v>
                </c:pt>
                <c:pt idx="19">
                  <c:v>1074.9795025963376</c:v>
                </c:pt>
                <c:pt idx="20">
                  <c:v>1021.3480459141841</c:v>
                </c:pt>
                <c:pt idx="21">
                  <c:v>856.65140748838485</c:v>
                </c:pt>
                <c:pt idx="22">
                  <c:v>649.2655097021044</c:v>
                </c:pt>
                <c:pt idx="23">
                  <c:v>740.93590262487419</c:v>
                </c:pt>
                <c:pt idx="24">
                  <c:v>810.47198587963726</c:v>
                </c:pt>
                <c:pt idx="25">
                  <c:v>958.53042299307504</c:v>
                </c:pt>
                <c:pt idx="26">
                  <c:v>1089.6571159609523</c:v>
                </c:pt>
                <c:pt idx="27">
                  <c:v>1116.1288337201092</c:v>
                </c:pt>
                <c:pt idx="28">
                  <c:v>727.24784584759186</c:v>
                </c:pt>
                <c:pt idx="29">
                  <c:v>925.14797541854284</c:v>
                </c:pt>
                <c:pt idx="30">
                  <c:v>1038.4730864012154</c:v>
                </c:pt>
                <c:pt idx="31">
                  <c:v>961.39323137850226</c:v>
                </c:pt>
                <c:pt idx="32">
                  <c:v>1058.7176766365969</c:v>
                </c:pt>
                <c:pt idx="33">
                  <c:v>1200.6626909079512</c:v>
                </c:pt>
                <c:pt idx="34">
                  <c:v>1199.5692585052789</c:v>
                </c:pt>
                <c:pt idx="35">
                  <c:v>1161.9224660432276</c:v>
                </c:pt>
              </c:numCache>
            </c:numRef>
          </c:val>
          <c:smooth val="0"/>
        </c:ser>
        <c:ser>
          <c:idx val="1"/>
          <c:order val="1"/>
          <c:tx>
            <c:strRef>
              <c:f>'8. House and equity prices'!$E$2</c:f>
              <c:strCache>
                <c:ptCount val="1"/>
                <c:pt idx="0">
                  <c:v>House price index</c:v>
                </c:pt>
              </c:strCache>
            </c:strRef>
          </c:tx>
          <c:marker>
            <c:symbol val="none"/>
          </c:marker>
          <c:val>
            <c:numRef>
              <c:f>'8. House and equity prices'!$H$37:$H$72</c:f>
              <c:numCache>
                <c:formatCode>General</c:formatCode>
                <c:ptCount val="36"/>
                <c:pt idx="0">
                  <c:v>100</c:v>
                </c:pt>
                <c:pt idx="1">
                  <c:v>105.48743718592965</c:v>
                </c:pt>
                <c:pt idx="2">
                  <c:v>108.10050251256283</c:v>
                </c:pt>
                <c:pt idx="3">
                  <c:v>120.6030150753769</c:v>
                </c:pt>
                <c:pt idx="4">
                  <c:v>131.85929648241208</c:v>
                </c:pt>
                <c:pt idx="5">
                  <c:v>143.71859296482415</c:v>
                </c:pt>
                <c:pt idx="6">
                  <c:v>163.4170854271357</c:v>
                </c:pt>
                <c:pt idx="7">
                  <c:v>190.55276381909547</c:v>
                </c:pt>
                <c:pt idx="8">
                  <c:v>239.19597989949744</c:v>
                </c:pt>
                <c:pt idx="9">
                  <c:v>288.04020100502515</c:v>
                </c:pt>
                <c:pt idx="10">
                  <c:v>285.0251256281407</c:v>
                </c:pt>
                <c:pt idx="11">
                  <c:v>281.60804020100505</c:v>
                </c:pt>
                <c:pt idx="12">
                  <c:v>270.95477386934675</c:v>
                </c:pt>
                <c:pt idx="13">
                  <c:v>263.5175879396985</c:v>
                </c:pt>
                <c:pt idx="14">
                  <c:v>271.15577889447241</c:v>
                </c:pt>
                <c:pt idx="15">
                  <c:v>271.35678391959794</c:v>
                </c:pt>
                <c:pt idx="16">
                  <c:v>281.00502512562815</c:v>
                </c:pt>
                <c:pt idx="17">
                  <c:v>306.33165829145725</c:v>
                </c:pt>
                <c:pt idx="18">
                  <c:v>342.3115577889447</c:v>
                </c:pt>
                <c:pt idx="19">
                  <c:v>379.69849246231149</c:v>
                </c:pt>
                <c:pt idx="20">
                  <c:v>435.37688442211049</c:v>
                </c:pt>
                <c:pt idx="21">
                  <c:v>473.36683417085419</c:v>
                </c:pt>
                <c:pt idx="22">
                  <c:v>551.95979899497479</c:v>
                </c:pt>
                <c:pt idx="23">
                  <c:v>630.92158147113082</c:v>
                </c:pt>
                <c:pt idx="24">
                  <c:v>705.78222507573639</c:v>
                </c:pt>
                <c:pt idx="25">
                  <c:v>744.52015637331647</c:v>
                </c:pt>
                <c:pt idx="26">
                  <c:v>803.02274656991074</c:v>
                </c:pt>
                <c:pt idx="27">
                  <c:v>882.52506172018764</c:v>
                </c:pt>
                <c:pt idx="28">
                  <c:v>842.76441378260006</c:v>
                </c:pt>
                <c:pt idx="29">
                  <c:v>767.92628657304215</c:v>
                </c:pt>
                <c:pt idx="30">
                  <c:v>811.84599647489608</c:v>
                </c:pt>
                <c:pt idx="31">
                  <c:v>800.04609855752824</c:v>
                </c:pt>
                <c:pt idx="32">
                  <c:v>803.22693022529779</c:v>
                </c:pt>
                <c:pt idx="33">
                  <c:v>823.87929907659884</c:v>
                </c:pt>
                <c:pt idx="34">
                  <c:v>890.02328204454</c:v>
                </c:pt>
                <c:pt idx="35">
                  <c:v>943.01387554704638</c:v>
                </c:pt>
              </c:numCache>
            </c:numRef>
          </c:val>
          <c:smooth val="0"/>
        </c:ser>
        <c:dLbls>
          <c:showLegendKey val="0"/>
          <c:showVal val="0"/>
          <c:showCatName val="0"/>
          <c:showSerName val="0"/>
          <c:showPercent val="0"/>
          <c:showBubbleSize val="0"/>
        </c:dLbls>
        <c:smooth val="0"/>
        <c:axId val="456887088"/>
        <c:axId val="456887480"/>
      </c:lineChart>
      <c:catAx>
        <c:axId val="456887088"/>
        <c:scaling>
          <c:orientation val="minMax"/>
        </c:scaling>
        <c:delete val="0"/>
        <c:axPos val="b"/>
        <c:numFmt formatCode="General" sourceLinked="1"/>
        <c:majorTickMark val="out"/>
        <c:minorTickMark val="none"/>
        <c:tickLblPos val="nextTo"/>
        <c:crossAx val="456887480"/>
        <c:crosses val="autoZero"/>
        <c:auto val="1"/>
        <c:lblAlgn val="ctr"/>
        <c:lblOffset val="100"/>
        <c:tickLblSkip val="5"/>
        <c:tickMarkSkip val="5"/>
        <c:noMultiLvlLbl val="0"/>
      </c:catAx>
      <c:valAx>
        <c:axId val="456887480"/>
        <c:scaling>
          <c:orientation val="minMax"/>
        </c:scaling>
        <c:delete val="0"/>
        <c:axPos val="l"/>
        <c:majorGridlines>
          <c:spPr>
            <a:ln>
              <a:noFill/>
            </a:ln>
          </c:spPr>
        </c:majorGridlines>
        <c:numFmt formatCode="General" sourceLinked="1"/>
        <c:majorTickMark val="out"/>
        <c:minorTickMark val="none"/>
        <c:tickLblPos val="nextTo"/>
        <c:crossAx val="456887088"/>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cdr:x>
      <cdr:y>0.92941</cdr:y>
    </cdr:from>
    <cdr:to>
      <cdr:x>0.83366</cdr:x>
      <cdr:y>0.99118</cdr:y>
    </cdr:to>
    <cdr:sp macro="" textlink="">
      <cdr:nvSpPr>
        <cdr:cNvPr id="2" name="Text Box 1"/>
        <cdr:cNvSpPr txBox="1"/>
      </cdr:nvSpPr>
      <cdr:spPr>
        <a:xfrm xmlns:a="http://schemas.openxmlformats.org/drawingml/2006/main">
          <a:off x="0" y="3009900"/>
          <a:ext cx="4105275" cy="2000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t>Source: </a:t>
          </a:r>
          <a:r>
            <a:rPr lang="en-US" sz="1200" dirty="0">
              <a:effectLst/>
              <a:latin typeface="+mn-lt"/>
              <a:ea typeface="+mn-ea"/>
              <a:cs typeface="+mn-cs"/>
            </a:rPr>
            <a:t>Source: NIESR.</a:t>
          </a:r>
          <a:r>
            <a:rPr lang="en-GB" sz="1200" baseline="0" dirty="0">
              <a:effectLst/>
              <a:latin typeface="+mn-lt"/>
              <a:ea typeface="+mn-ea"/>
              <a:cs typeface="+mn-cs"/>
            </a:rPr>
            <a:t>           </a:t>
          </a:r>
          <a:r>
            <a:rPr lang="en-US" sz="1200" dirty="0">
              <a:effectLst/>
              <a:latin typeface="+mn-lt"/>
              <a:ea typeface="+mn-ea"/>
              <a:cs typeface="+mn-cs"/>
            </a:rPr>
            <a:t>Note: 100 = Pre-crisis level.</a:t>
          </a:r>
        </a:p>
      </cdr:txBody>
    </cdr:sp>
  </cdr:relSizeAnchor>
</c:userShapes>
</file>

<file path=ppt/drawings/drawing10.xml><?xml version="1.0" encoding="utf-8"?>
<c:userShapes xmlns:c="http://schemas.openxmlformats.org/drawingml/2006/chart">
  <cdr:relSizeAnchor xmlns:cdr="http://schemas.openxmlformats.org/drawingml/2006/chartDrawing">
    <cdr:from>
      <cdr:x>0.00182</cdr:x>
      <cdr:y>0.89813</cdr:y>
    </cdr:from>
    <cdr:to>
      <cdr:x>0.72869</cdr:x>
      <cdr:y>0.96524</cdr:y>
    </cdr:to>
    <cdr:sp macro="" textlink="">
      <cdr:nvSpPr>
        <cdr:cNvPr id="3" name="Text Box 2"/>
        <cdr:cNvSpPr txBox="1"/>
      </cdr:nvSpPr>
      <cdr:spPr>
        <a:xfrm xmlns:a="http://schemas.openxmlformats.org/drawingml/2006/main">
          <a:off x="11777" y="4849883"/>
          <a:ext cx="4710118" cy="3623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sz="1200" dirty="0">
              <a:effectLst/>
              <a:latin typeface="+mn-lt"/>
              <a:ea typeface="+mn-ea"/>
              <a:cs typeface="+mn-cs"/>
            </a:rPr>
            <a:t>Source: Bank of England, 3 centuries dataset.</a:t>
          </a:r>
          <a:endParaRPr lang="en-GB" sz="1200" dirty="0">
            <a:effectLst/>
            <a:latin typeface="+mn-lt"/>
            <a:ea typeface="+mn-ea"/>
            <a:cs typeface="+mn-cs"/>
          </a:endParaRPr>
        </a:p>
        <a:p xmlns:a="http://schemas.openxmlformats.org/drawingml/2006/main">
          <a:endParaRPr lang="en-GB" sz="1200" dirty="0"/>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0.90004</cdr:y>
    </cdr:from>
    <cdr:to>
      <cdr:x>0.81057</cdr:x>
      <cdr:y>0.96761</cdr:y>
    </cdr:to>
    <cdr:sp macro="" textlink="">
      <cdr:nvSpPr>
        <cdr:cNvPr id="2" name="Text Box 1"/>
        <cdr:cNvSpPr txBox="1"/>
      </cdr:nvSpPr>
      <cdr:spPr>
        <a:xfrm xmlns:a="http://schemas.openxmlformats.org/drawingml/2006/main">
          <a:off x="-1332000" y="4860240"/>
          <a:ext cx="5252494" cy="36487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t>Source:</a:t>
          </a:r>
          <a:r>
            <a:rPr lang="en-GB" sz="1200" baseline="0" dirty="0"/>
            <a:t> Bank of England, 3 centuries dataset</a:t>
          </a:r>
          <a:endParaRPr lang="en-GB"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0.40923</cdr:x>
      <cdr:y>0.88901</cdr:y>
    </cdr:from>
    <cdr:to>
      <cdr:x>1</cdr:x>
      <cdr:y>0.99899</cdr:y>
    </cdr:to>
    <cdr:sp macro="" textlink="">
      <cdr:nvSpPr>
        <cdr:cNvPr id="2" name="Text Box 1"/>
        <cdr:cNvSpPr txBox="1"/>
      </cdr:nvSpPr>
      <cdr:spPr>
        <a:xfrm xmlns:a="http://schemas.openxmlformats.org/drawingml/2006/main">
          <a:off x="1270660" y="2303813"/>
          <a:ext cx="1828800" cy="28500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userShapes>
</file>

<file path=ppt/drawings/drawing3.xml><?xml version="1.0" encoding="utf-8"?>
<c:userShapes xmlns:c="http://schemas.openxmlformats.org/drawingml/2006/chart">
  <cdr:relSizeAnchor xmlns:cdr="http://schemas.openxmlformats.org/drawingml/2006/chartDrawing">
    <cdr:from>
      <cdr:x>0</cdr:x>
      <cdr:y>0.91505</cdr:y>
    </cdr:from>
    <cdr:to>
      <cdr:x>0.78414</cdr:x>
      <cdr:y>0.98797</cdr:y>
    </cdr:to>
    <cdr:sp macro="" textlink="">
      <cdr:nvSpPr>
        <cdr:cNvPr id="2" name="Text Box 1"/>
        <cdr:cNvSpPr txBox="1"/>
      </cdr:nvSpPr>
      <cdr:spPr>
        <a:xfrm xmlns:a="http://schemas.openxmlformats.org/drawingml/2006/main">
          <a:off x="-1260000" y="4941248"/>
          <a:ext cx="5081227" cy="3937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GB" sz="1200" dirty="0"/>
            <a:t>Source: </a:t>
          </a:r>
          <a:r>
            <a:rPr lang="en-US" sz="1200" dirty="0">
              <a:effectLst/>
              <a:latin typeface="+mn-lt"/>
              <a:ea typeface="+mn-ea"/>
              <a:cs typeface="+mn-cs"/>
            </a:rPr>
            <a:t>Source: ONS and Bank of England.</a:t>
          </a:r>
          <a:endParaRPr lang="en-GB" sz="1200" dirty="0">
            <a:effectLst/>
            <a:latin typeface="+mn-lt"/>
            <a:ea typeface="+mn-ea"/>
            <a:cs typeface="+mn-cs"/>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0.02203</cdr:x>
      <cdr:y>0.92977</cdr:y>
    </cdr:from>
    <cdr:to>
      <cdr:x>0.81057</cdr:x>
      <cdr:y>0.97993</cdr:y>
    </cdr:to>
    <cdr:sp macro="" textlink="">
      <cdr:nvSpPr>
        <cdr:cNvPr id="2" name="Text Box 1"/>
        <cdr:cNvSpPr txBox="1"/>
      </cdr:nvSpPr>
      <cdr:spPr>
        <a:xfrm xmlns:a="http://schemas.openxmlformats.org/drawingml/2006/main">
          <a:off x="95250" y="2647950"/>
          <a:ext cx="3409950" cy="1428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cdr:x>
      <cdr:y>0.92977</cdr:y>
    </cdr:from>
    <cdr:to>
      <cdr:x>0.82159</cdr:x>
      <cdr:y>1</cdr:y>
    </cdr:to>
    <cdr:sp macro="" textlink="">
      <cdr:nvSpPr>
        <cdr:cNvPr id="3" name="Text Box 2"/>
        <cdr:cNvSpPr txBox="1"/>
      </cdr:nvSpPr>
      <cdr:spPr>
        <a:xfrm xmlns:a="http://schemas.openxmlformats.org/drawingml/2006/main">
          <a:off x="-1781175" y="2647950"/>
          <a:ext cx="3552825" cy="2000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sz="1200" dirty="0">
              <a:effectLst/>
              <a:latin typeface="+mn-lt"/>
              <a:ea typeface="+mn-ea"/>
              <a:cs typeface="+mn-cs"/>
            </a:rPr>
            <a:t>Source: European Commission and NIESR.</a:t>
          </a:r>
          <a:endParaRPr lang="en-GB" sz="1200" dirty="0">
            <a:effectLst/>
            <a:latin typeface="+mn-lt"/>
            <a:ea typeface="+mn-ea"/>
            <a:cs typeface="+mn-cs"/>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0.90004</cdr:y>
    </cdr:from>
    <cdr:to>
      <cdr:x>0.82023</cdr:x>
      <cdr:y>0.97355</cdr:y>
    </cdr:to>
    <cdr:sp macro="" textlink="">
      <cdr:nvSpPr>
        <cdr:cNvPr id="2" name="Text Box 1"/>
        <cdr:cNvSpPr txBox="1"/>
      </cdr:nvSpPr>
      <cdr:spPr>
        <a:xfrm xmlns:a="http://schemas.openxmlformats.org/drawingml/2006/main">
          <a:off x="-1332000" y="4860240"/>
          <a:ext cx="5315090" cy="39695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sz="1200" dirty="0">
              <a:effectLst/>
              <a:latin typeface="+mn-lt"/>
              <a:ea typeface="+mn-ea"/>
              <a:cs typeface="+mn-cs"/>
            </a:rPr>
            <a:t>Source: European Commission and NIESR.</a:t>
          </a:r>
          <a:endParaRPr lang="en-GB" sz="1200" dirty="0">
            <a:effectLst/>
            <a:latin typeface="+mn-lt"/>
            <a:ea typeface="+mn-ea"/>
            <a:cs typeface="+mn-cs"/>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0.03528</cdr:x>
      <cdr:y>0.91154</cdr:y>
    </cdr:from>
    <cdr:to>
      <cdr:x>0.15214</cdr:x>
      <cdr:y>0.99975</cdr:y>
    </cdr:to>
    <cdr:sp macro="" textlink="">
      <cdr:nvSpPr>
        <cdr:cNvPr id="2" name="Text Box 1"/>
        <cdr:cNvSpPr txBox="1"/>
      </cdr:nvSpPr>
      <cdr:spPr>
        <a:xfrm xmlns:a="http://schemas.openxmlformats.org/drawingml/2006/main">
          <a:off x="152400" y="2362200"/>
          <a:ext cx="504825"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0.01106</cdr:x>
      <cdr:y>0.90388</cdr:y>
    </cdr:from>
    <cdr:to>
      <cdr:x>0.8811</cdr:x>
      <cdr:y>0.98891</cdr:y>
    </cdr:to>
    <cdr:sp macro="" textlink="">
      <cdr:nvSpPr>
        <cdr:cNvPr id="3" name="Text Box 2"/>
        <cdr:cNvSpPr txBox="1"/>
      </cdr:nvSpPr>
      <cdr:spPr>
        <a:xfrm xmlns:a="http://schemas.openxmlformats.org/drawingml/2006/main">
          <a:off x="71648" y="4880973"/>
          <a:ext cx="5637859" cy="45916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t>Source:</a:t>
          </a:r>
          <a:r>
            <a:rPr lang="en-GB" sz="1200" baseline="0" dirty="0"/>
            <a:t> BIS long series on total credit</a:t>
          </a:r>
          <a:endParaRPr lang="en-GB" sz="1200"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0.90004</cdr:y>
    </cdr:from>
    <cdr:to>
      <cdr:x>0.90969</cdr:x>
      <cdr:y>0.98103</cdr:y>
    </cdr:to>
    <cdr:sp macro="" textlink="">
      <cdr:nvSpPr>
        <cdr:cNvPr id="2" name="Text Box 1"/>
        <cdr:cNvSpPr txBox="1"/>
      </cdr:nvSpPr>
      <cdr:spPr>
        <a:xfrm xmlns:a="http://schemas.openxmlformats.org/drawingml/2006/main">
          <a:off x="-1332000" y="4860240"/>
          <a:ext cx="5894791" cy="4373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GB" sz="1200" dirty="0"/>
            <a:t>Source: </a:t>
          </a:r>
          <a:r>
            <a:rPr lang="en-US" sz="1200" i="1" dirty="0">
              <a:effectLst/>
              <a:latin typeface="+mn-lt"/>
              <a:ea typeface="+mn-ea"/>
              <a:cs typeface="+mn-cs"/>
            </a:rPr>
            <a:t>The </a:t>
          </a:r>
          <a:r>
            <a:rPr lang="en-US" sz="1200" i="1" dirty="0" err="1">
              <a:effectLst/>
              <a:latin typeface="+mn-lt"/>
              <a:ea typeface="+mn-ea"/>
              <a:cs typeface="+mn-cs"/>
            </a:rPr>
            <a:t>chartbook</a:t>
          </a:r>
          <a:r>
            <a:rPr lang="en-US" sz="1200" i="1" dirty="0">
              <a:effectLst/>
              <a:latin typeface="+mn-lt"/>
              <a:ea typeface="+mn-ea"/>
              <a:cs typeface="+mn-cs"/>
            </a:rPr>
            <a:t> of economic inequality</a:t>
          </a:r>
          <a:r>
            <a:rPr lang="en-US" sz="1200" dirty="0">
              <a:effectLst/>
              <a:latin typeface="+mn-lt"/>
              <a:ea typeface="+mn-ea"/>
              <a:cs typeface="+mn-cs"/>
            </a:rPr>
            <a:t>, Atkinson </a:t>
          </a:r>
          <a:r>
            <a:rPr lang="en-US" sz="1200" i="1" dirty="0">
              <a:effectLst/>
              <a:latin typeface="+mn-lt"/>
              <a:ea typeface="+mn-ea"/>
              <a:cs typeface="+mn-cs"/>
            </a:rPr>
            <a:t>et al</a:t>
          </a:r>
          <a:r>
            <a:rPr lang="en-US" sz="1200" dirty="0">
              <a:effectLst/>
              <a:latin typeface="+mn-lt"/>
              <a:ea typeface="+mn-ea"/>
              <a:cs typeface="+mn-cs"/>
            </a:rPr>
            <a:t>.</a:t>
          </a:r>
          <a:endParaRPr lang="en-GB" sz="1200" dirty="0">
            <a:effectLst/>
            <a:latin typeface="+mn-lt"/>
            <a:ea typeface="+mn-ea"/>
            <a:cs typeface="+mn-cs"/>
          </a:endParaRPr>
        </a:p>
        <a:p xmlns:a="http://schemas.openxmlformats.org/drawingml/2006/main">
          <a:r>
            <a:rPr lang="en-GB" sz="1200" dirty="0"/>
            <a:t> </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0.90419</cdr:y>
    </cdr:from>
    <cdr:to>
      <cdr:x>0.78495</cdr:x>
      <cdr:y>0.99975</cdr:y>
    </cdr:to>
    <cdr:sp macro="" textlink="">
      <cdr:nvSpPr>
        <cdr:cNvPr id="2" name="Text Box 1"/>
        <cdr:cNvSpPr txBox="1"/>
      </cdr:nvSpPr>
      <cdr:spPr>
        <a:xfrm xmlns:a="http://schemas.openxmlformats.org/drawingml/2006/main">
          <a:off x="0" y="2343150"/>
          <a:ext cx="3390900"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t>Source:</a:t>
          </a:r>
          <a:r>
            <a:rPr lang="en-GB" sz="1200" baseline="0" dirty="0"/>
            <a:t> </a:t>
          </a:r>
          <a:r>
            <a:rPr lang="en-US" sz="1200" dirty="0">
              <a:effectLst/>
              <a:latin typeface="+mn-lt"/>
              <a:ea typeface="+mn-ea"/>
              <a:cs typeface="+mn-cs"/>
            </a:rPr>
            <a:t>ONS and NIESR, UK=100. ONS and NIESR, UK=100.</a:t>
          </a:r>
          <a:endParaRPr lang="en-GB" sz="1200" dirty="0"/>
        </a:p>
      </cdr:txBody>
    </cdr:sp>
  </cdr:relSizeAnchor>
</c:userShapes>
</file>

<file path=ppt/drawings/drawing9.xml><?xml version="1.0" encoding="utf-8"?>
<c:userShapes xmlns:c="http://schemas.openxmlformats.org/drawingml/2006/chart">
  <cdr:relSizeAnchor xmlns:cdr="http://schemas.openxmlformats.org/drawingml/2006/chartDrawing">
    <cdr:from>
      <cdr:x>0</cdr:x>
      <cdr:y>0.91338</cdr:y>
    </cdr:from>
    <cdr:to>
      <cdr:x>0.77533</cdr:x>
      <cdr:y>0.99819</cdr:y>
    </cdr:to>
    <cdr:sp macro="" textlink="">
      <cdr:nvSpPr>
        <cdr:cNvPr id="2" name="Text Box 1"/>
        <cdr:cNvSpPr txBox="1"/>
      </cdr:nvSpPr>
      <cdr:spPr>
        <a:xfrm xmlns:a="http://schemas.openxmlformats.org/drawingml/2006/main">
          <a:off x="-1332000" y="4932248"/>
          <a:ext cx="5024138" cy="4579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GB" sz="1200" dirty="0"/>
            <a:t>Source:</a:t>
          </a:r>
          <a:r>
            <a:rPr lang="en-GB" sz="1200" baseline="0" dirty="0"/>
            <a:t> </a:t>
          </a:r>
          <a:r>
            <a:rPr lang="en-US" sz="1200" dirty="0">
              <a:effectLst/>
              <a:latin typeface="+mn-lt"/>
              <a:ea typeface="+mn-ea"/>
              <a:cs typeface="+mn-cs"/>
            </a:rPr>
            <a:t>ONS and NIESR, UK=100. ONS and NIESR, UK=100.</a:t>
          </a:r>
          <a:endParaRPr lang="en-GB" sz="1200" dirty="0"/>
        </a:p>
        <a:p xmlns:a="http://schemas.openxmlformats.org/drawingml/2006/main">
          <a:endParaRPr lang="en-GB" sz="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2220" cy="4964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5947" y="0"/>
            <a:ext cx="2942220" cy="496491"/>
          </a:xfrm>
          <a:prstGeom prst="rect">
            <a:avLst/>
          </a:prstGeom>
        </p:spPr>
        <p:txBody>
          <a:bodyPr vert="horz" lIns="91440" tIns="45720" rIns="91440" bIns="45720" rtlCol="0"/>
          <a:lstStyle>
            <a:lvl1pPr algn="r">
              <a:defRPr sz="1200"/>
            </a:lvl1pPr>
          </a:lstStyle>
          <a:p>
            <a:fld id="{5A0D69BF-3DA7-4BE6-86AA-7A7BEAB55089}" type="datetimeFigureOut">
              <a:rPr lang="en-GB" smtClean="0"/>
              <a:t>31/05/2017</a:t>
            </a:fld>
            <a:endParaRPr lang="en-GB"/>
          </a:p>
        </p:txBody>
      </p:sp>
      <p:sp>
        <p:nvSpPr>
          <p:cNvPr id="4" name="Footer Placeholder 3"/>
          <p:cNvSpPr>
            <a:spLocks noGrp="1"/>
          </p:cNvSpPr>
          <p:nvPr>
            <p:ph type="ftr" sz="quarter" idx="2"/>
          </p:nvPr>
        </p:nvSpPr>
        <p:spPr>
          <a:xfrm>
            <a:off x="0" y="9431599"/>
            <a:ext cx="2942220" cy="49649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5947" y="9431599"/>
            <a:ext cx="2942220" cy="496491"/>
          </a:xfrm>
          <a:prstGeom prst="rect">
            <a:avLst/>
          </a:prstGeom>
        </p:spPr>
        <p:txBody>
          <a:bodyPr vert="horz" lIns="91440" tIns="45720" rIns="91440" bIns="45720" rtlCol="0" anchor="b"/>
          <a:lstStyle>
            <a:lvl1pPr algn="r">
              <a:defRPr sz="1200"/>
            </a:lvl1pPr>
          </a:lstStyle>
          <a:p>
            <a:fld id="{75274ADB-AC0E-4EB0-9255-3317762A69C1}" type="slidenum">
              <a:rPr lang="en-GB" smtClean="0"/>
              <a:t>‹#›</a:t>
            </a:fld>
            <a:endParaRPr lang="en-GB"/>
          </a:p>
        </p:txBody>
      </p:sp>
    </p:spTree>
    <p:extLst>
      <p:ext uri="{BB962C8B-B14F-4D97-AF65-F5344CB8AC3E}">
        <p14:creationId xmlns:p14="http://schemas.microsoft.com/office/powerpoint/2010/main" val="202226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6513" y="0"/>
            <a:ext cx="2941637" cy="496888"/>
          </a:xfrm>
          <a:prstGeom prst="rect">
            <a:avLst/>
          </a:prstGeom>
        </p:spPr>
        <p:txBody>
          <a:bodyPr vert="horz" lIns="91440" tIns="45720" rIns="91440" bIns="45720" rtlCol="0"/>
          <a:lstStyle>
            <a:lvl1pPr algn="r">
              <a:defRPr sz="1200"/>
            </a:lvl1pPr>
          </a:lstStyle>
          <a:p>
            <a:fld id="{E8142168-091C-438D-89DE-597092399395}" type="datetimeFigureOut">
              <a:rPr lang="en-GB" smtClean="0"/>
              <a:t>31/05/2017</a:t>
            </a:fld>
            <a:endParaRPr lang="en-GB"/>
          </a:p>
        </p:txBody>
      </p:sp>
      <p:sp>
        <p:nvSpPr>
          <p:cNvPr id="4" name="Slide Image Placeholder 3"/>
          <p:cNvSpPr>
            <a:spLocks noGrp="1" noRot="1" noChangeAspect="1"/>
          </p:cNvSpPr>
          <p:nvPr>
            <p:ph type="sldImg" idx="2"/>
          </p:nvPr>
        </p:nvSpPr>
        <p:spPr>
          <a:xfrm>
            <a:off x="912813" y="744538"/>
            <a:ext cx="4964112"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0838" cy="4468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338"/>
            <a:ext cx="2941638"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6513" y="9431338"/>
            <a:ext cx="2941637" cy="496887"/>
          </a:xfrm>
          <a:prstGeom prst="rect">
            <a:avLst/>
          </a:prstGeom>
        </p:spPr>
        <p:txBody>
          <a:bodyPr vert="horz" lIns="91440" tIns="45720" rIns="91440" bIns="45720" rtlCol="0" anchor="b"/>
          <a:lstStyle>
            <a:lvl1pPr algn="r">
              <a:defRPr sz="1200"/>
            </a:lvl1pPr>
          </a:lstStyle>
          <a:p>
            <a:fld id="{238624E1-A99F-438F-84FA-0C1646C6022B}" type="slidenum">
              <a:rPr lang="en-GB" smtClean="0"/>
              <a:t>‹#›</a:t>
            </a:fld>
            <a:endParaRPr lang="en-GB"/>
          </a:p>
        </p:txBody>
      </p:sp>
    </p:spTree>
    <p:extLst>
      <p:ext uri="{BB962C8B-B14F-4D97-AF65-F5344CB8AC3E}">
        <p14:creationId xmlns:p14="http://schemas.microsoft.com/office/powerpoint/2010/main" val="3690602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2E1AC56-6E05-485D-8584-E72FDA0C470E}" type="slidenum">
              <a:rPr lang="en-GB" smtClean="0"/>
              <a:pPr/>
              <a:t>1</a:t>
            </a:fld>
            <a:endParaRPr lang="en-GB"/>
          </a:p>
        </p:txBody>
      </p:sp>
    </p:spTree>
    <p:extLst>
      <p:ext uri="{BB962C8B-B14F-4D97-AF65-F5344CB8AC3E}">
        <p14:creationId xmlns:p14="http://schemas.microsoft.com/office/powerpoint/2010/main" val="3096509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8078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6661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05126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p:spPr>
        <p:txBody>
          <a:bodyPr/>
          <a:lstStyle>
            <a:lvl1pPr>
              <a:defRPr sz="3600"/>
            </a:lvl1pPr>
          </a:lstStyle>
          <a:p>
            <a:r>
              <a:rPr lang="en-US" dirty="0" smtClean="0"/>
              <a:t>Click to edit Master title style</a:t>
            </a:r>
            <a:endParaRPr lang="en-GB" dirty="0"/>
          </a:p>
        </p:txBody>
      </p:sp>
      <p:pic>
        <p:nvPicPr>
          <p:cNvPr id="6" name="Picture 5" descr="ppt bottom.png"/>
          <p:cNvPicPr>
            <a:picLocks noChangeAspect="1"/>
          </p:cNvPicPr>
          <p:nvPr userDrawn="1"/>
        </p:nvPicPr>
        <p:blipFill>
          <a:blip r:embed="rId2" cstate="print"/>
          <a:stretch>
            <a:fillRect/>
          </a:stretch>
        </p:blipFill>
        <p:spPr>
          <a:xfrm>
            <a:off x="0" y="6419789"/>
            <a:ext cx="5630061" cy="438211"/>
          </a:xfrm>
          <a:prstGeom prst="rect">
            <a:avLst/>
          </a:prstGeom>
        </p:spPr>
      </p:pic>
    </p:spTree>
    <p:extLst>
      <p:ext uri="{BB962C8B-B14F-4D97-AF65-F5344CB8AC3E}">
        <p14:creationId xmlns:p14="http://schemas.microsoft.com/office/powerpoint/2010/main" val="340439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72791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90757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8201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3973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2274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9041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5171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8813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DA6A1-A259-422E-BC5D-C9658E7A0524}" type="datetimeFigureOut">
              <a:rPr lang="en-GB" smtClean="0">
                <a:solidFill>
                  <a:prstClr val="black">
                    <a:tint val="75000"/>
                  </a:prstClr>
                </a:solidFill>
              </a:rPr>
              <a:pPr/>
              <a:t>31/05/2017</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4FDB56-D0B6-47E2-99B0-17988AC48984}" type="slidenum">
              <a:rPr lang="en-GB" smtClean="0">
                <a:solidFill>
                  <a:prstClr val="black">
                    <a:tint val="75000"/>
                  </a:prstClr>
                </a:solidFill>
              </a:rPr>
              <a:pPr/>
              <a:t>‹#›</a:t>
            </a:fld>
            <a:endParaRPr lang="en-GB">
              <a:solidFill>
                <a:prstClr val="black">
                  <a:tint val="75000"/>
                </a:prstClr>
              </a:solidFill>
            </a:endParaRPr>
          </a:p>
        </p:txBody>
      </p:sp>
      <p:cxnSp>
        <p:nvCxnSpPr>
          <p:cNvPr id="7" name="Straight Connector 6"/>
          <p:cNvCxnSpPr/>
          <p:nvPr/>
        </p:nvCxnSpPr>
        <p:spPr>
          <a:xfrm>
            <a:off x="683568" y="1124744"/>
            <a:ext cx="78488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11560" y="5877272"/>
            <a:ext cx="78488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descr="niesr_logo round corners.jpg"/>
          <p:cNvPicPr>
            <a:picLocks noChangeAspect="1"/>
          </p:cNvPicPr>
          <p:nvPr/>
        </p:nvPicPr>
        <p:blipFill>
          <a:blip r:embed="rId14" cstate="print"/>
          <a:stretch>
            <a:fillRect/>
          </a:stretch>
        </p:blipFill>
        <p:spPr>
          <a:xfrm>
            <a:off x="611560" y="5949280"/>
            <a:ext cx="755904" cy="755904"/>
          </a:xfrm>
          <a:prstGeom prst="rect">
            <a:avLst/>
          </a:prstGeom>
        </p:spPr>
      </p:pic>
      <p:sp>
        <p:nvSpPr>
          <p:cNvPr id="10" name="Footer Placeholder 3"/>
          <p:cNvSpPr txBox="1">
            <a:spLocks/>
          </p:cNvSpPr>
          <p:nvPr/>
        </p:nvSpPr>
        <p:spPr>
          <a:xfrm>
            <a:off x="1403648" y="6309320"/>
            <a:ext cx="7272808" cy="365125"/>
          </a:xfrm>
          <a:prstGeom prst="rect">
            <a:avLst/>
          </a:prstGeom>
        </p:spPr>
        <p:txBody>
          <a:bodyPr/>
          <a:lstStyle/>
          <a:p>
            <a:pPr>
              <a:defRPr/>
            </a:pPr>
            <a:r>
              <a:rPr lang="en-GB" sz="2400">
                <a:solidFill>
                  <a:prstClr val="black"/>
                </a:solidFill>
              </a:rPr>
              <a:t>National Institute of Economic and Social Research</a:t>
            </a:r>
            <a:endParaRPr lang="en-GB" sz="2400" dirty="0">
              <a:solidFill>
                <a:prstClr val="black"/>
              </a:solidFill>
            </a:endParaRPr>
          </a:p>
        </p:txBody>
      </p:sp>
    </p:spTree>
    <p:extLst>
      <p:ext uri="{BB962C8B-B14F-4D97-AF65-F5344CB8AC3E}">
        <p14:creationId xmlns:p14="http://schemas.microsoft.com/office/powerpoint/2010/main" val="3633106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iesr_logo round corners.jpg"/>
          <p:cNvPicPr>
            <a:picLocks noChangeAspect="1"/>
          </p:cNvPicPr>
          <p:nvPr/>
        </p:nvPicPr>
        <p:blipFill>
          <a:blip r:embed="rId3" cstate="print"/>
          <a:stretch>
            <a:fillRect/>
          </a:stretch>
        </p:blipFill>
        <p:spPr>
          <a:xfrm>
            <a:off x="611560" y="5949280"/>
            <a:ext cx="755904" cy="755904"/>
          </a:xfrm>
          <a:prstGeom prst="rect">
            <a:avLst/>
          </a:prstGeom>
        </p:spPr>
      </p:pic>
      <p:cxnSp>
        <p:nvCxnSpPr>
          <p:cNvPr id="8" name="Straight Connector 7"/>
          <p:cNvCxnSpPr/>
          <p:nvPr/>
        </p:nvCxnSpPr>
        <p:spPr>
          <a:xfrm>
            <a:off x="611560" y="5877272"/>
            <a:ext cx="78488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43324" y="3016967"/>
            <a:ext cx="7920880" cy="1615827"/>
          </a:xfrm>
          <a:prstGeom prst="rect">
            <a:avLst/>
          </a:prstGeom>
        </p:spPr>
        <p:txBody>
          <a:bodyPr wrap="square">
            <a:spAutoFit/>
          </a:bodyPr>
          <a:lstStyle/>
          <a:p>
            <a:pPr algn="ctr"/>
            <a:r>
              <a:rPr lang="en-GB" sz="2800" dirty="0"/>
              <a:t>Professor Jagjit S. Chadha</a:t>
            </a:r>
          </a:p>
          <a:p>
            <a:pPr algn="ctr"/>
            <a:r>
              <a:rPr lang="en-GB" sz="2800" dirty="0" smtClean="0"/>
              <a:t>Mercers</a:t>
            </a:r>
            <a:r>
              <a:rPr lang="en-GB" sz="2800" dirty="0"/>
              <a:t>’ School Memorial Professor of Commerce </a:t>
            </a:r>
            <a:endParaRPr lang="en-GB" sz="2800" dirty="0" smtClean="0"/>
          </a:p>
          <a:p>
            <a:pPr algn="ctr"/>
            <a:r>
              <a:rPr lang="en-GB" sz="1600" dirty="0" smtClean="0"/>
              <a:t>© Jagjit S. Chadha 2016-7</a:t>
            </a:r>
            <a:endParaRPr lang="en-GB" sz="1600" dirty="0"/>
          </a:p>
          <a:p>
            <a:pPr>
              <a:lnSpc>
                <a:spcPct val="90000"/>
              </a:lnSpc>
            </a:pPr>
            <a:endParaRPr lang="en-GB" sz="3000" dirty="0" smtClean="0"/>
          </a:p>
        </p:txBody>
      </p:sp>
      <p:sp>
        <p:nvSpPr>
          <p:cNvPr id="2" name="TextBox 1"/>
          <p:cNvSpPr txBox="1"/>
          <p:nvPr/>
        </p:nvSpPr>
        <p:spPr>
          <a:xfrm>
            <a:off x="511154" y="39229"/>
            <a:ext cx="7920880" cy="4462760"/>
          </a:xfrm>
          <a:prstGeom prst="rect">
            <a:avLst/>
          </a:prstGeom>
          <a:noFill/>
        </p:spPr>
        <p:txBody>
          <a:bodyPr wrap="square" rtlCol="0">
            <a:spAutoFit/>
          </a:bodyPr>
          <a:lstStyle/>
          <a:p>
            <a:pPr algn="ctr"/>
            <a:endParaRPr lang="en-GB" sz="3200" dirty="0" smtClean="0"/>
          </a:p>
          <a:p>
            <a:pPr algn="ctr"/>
            <a:r>
              <a:rPr lang="en-GB" sz="3200" dirty="0" smtClean="0"/>
              <a:t>2016-7 Lecture Series: </a:t>
            </a:r>
          </a:p>
          <a:p>
            <a:pPr algn="ctr"/>
            <a:endParaRPr lang="en-GB" sz="3200" dirty="0" smtClean="0"/>
          </a:p>
          <a:p>
            <a:pPr algn="ctr"/>
            <a:r>
              <a:rPr lang="en-GB" sz="3600" b="1" dirty="0" smtClean="0"/>
              <a:t>The economic landscape of the UK:</a:t>
            </a:r>
          </a:p>
          <a:p>
            <a:pPr algn="ctr"/>
            <a:r>
              <a:rPr lang="en-GB" sz="3600" b="1" dirty="0" smtClean="0"/>
              <a:t>the </a:t>
            </a:r>
            <a:r>
              <a:rPr lang="en-GB" sz="3600" b="1" dirty="0" smtClean="0"/>
              <a:t>policy responses</a:t>
            </a:r>
          </a:p>
          <a:p>
            <a:pPr algn="ctr"/>
            <a:endParaRPr lang="en-GB" sz="3600" dirty="0" smtClean="0"/>
          </a:p>
          <a:p>
            <a:pPr algn="ctr"/>
            <a:endParaRPr lang="en-GB" sz="3600" dirty="0" smtClean="0"/>
          </a:p>
          <a:p>
            <a:endParaRPr lang="en-GB" sz="4400" dirty="0"/>
          </a:p>
        </p:txBody>
      </p:sp>
      <p:pic>
        <p:nvPicPr>
          <p:cNvPr id="6" name="Picture 2" descr="https://bestmobileappawards.com/pub/wpscreenshots/Gresham-College-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3762" y="4157836"/>
            <a:ext cx="1689051" cy="168905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p:nvPr/>
        </p:nvPicPr>
        <p:blipFill>
          <a:blip r:embed="rId5">
            <a:extLst>
              <a:ext uri="{28A0092B-C50C-407E-A947-70E740481C1C}">
                <a14:useLocalDpi xmlns:a14="http://schemas.microsoft.com/office/drawing/2010/main" val="0"/>
              </a:ext>
            </a:extLst>
          </a:blip>
          <a:stretch>
            <a:fillRect/>
          </a:stretch>
        </p:blipFill>
        <p:spPr>
          <a:xfrm>
            <a:off x="608160" y="4980112"/>
            <a:ext cx="2124075" cy="866775"/>
          </a:xfrm>
          <a:prstGeom prst="rect">
            <a:avLst/>
          </a:prstGeom>
        </p:spPr>
      </p:pic>
    </p:spTree>
    <p:extLst>
      <p:ext uri="{BB962C8B-B14F-4D97-AF65-F5344CB8AC3E}">
        <p14:creationId xmlns:p14="http://schemas.microsoft.com/office/powerpoint/2010/main" val="3883738924"/>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631000375"/>
              </p:ext>
            </p:extLst>
          </p:nvPr>
        </p:nvGraphicFramePr>
        <p:xfrm>
          <a:off x="1332000" y="72900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87285" y="476672"/>
            <a:ext cx="7945156" cy="707886"/>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6. Household debt in the UK compared to the advanced economies 1966-2016</a:t>
            </a:r>
          </a:p>
        </p:txBody>
      </p:sp>
    </p:spTree>
    <p:extLst>
      <p:ext uri="{BB962C8B-B14F-4D97-AF65-F5344CB8AC3E}">
        <p14:creationId xmlns:p14="http://schemas.microsoft.com/office/powerpoint/2010/main" val="966925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562551047"/>
              </p:ext>
            </p:extLst>
          </p:nvPr>
        </p:nvGraphicFramePr>
        <p:xfrm>
          <a:off x="1319863" y="332656"/>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587285" y="764704"/>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7. Ratio of household net wealth to consumption</a:t>
            </a:r>
          </a:p>
        </p:txBody>
      </p:sp>
      <p:sp>
        <p:nvSpPr>
          <p:cNvPr id="6" name="Text Box 1"/>
          <p:cNvSpPr txBox="1"/>
          <p:nvPr/>
        </p:nvSpPr>
        <p:spPr>
          <a:xfrm>
            <a:off x="1259632" y="5450935"/>
            <a:ext cx="6194556" cy="43144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200" dirty="0"/>
              <a:t>Source: </a:t>
            </a:r>
            <a:r>
              <a:rPr lang="en-US" sz="1200" dirty="0">
                <a:effectLst/>
                <a:latin typeface="+mn-lt"/>
                <a:ea typeface="+mn-ea"/>
                <a:cs typeface="+mn-cs"/>
              </a:rPr>
              <a:t>ONS, National balance sheet: households and non-profit institutions serving households (NPISH</a:t>
            </a:r>
            <a:r>
              <a:rPr lang="en-US" sz="1200" dirty="0" smtClean="0">
                <a:effectLst/>
                <a:latin typeface="+mn-lt"/>
                <a:ea typeface="+mn-ea"/>
                <a:cs typeface="+mn-cs"/>
              </a:rPr>
              <a:t>)</a:t>
            </a:r>
            <a:endParaRPr lang="en-GB" sz="1200" dirty="0"/>
          </a:p>
        </p:txBody>
      </p:sp>
    </p:spTree>
    <p:extLst>
      <p:ext uri="{BB962C8B-B14F-4D97-AF65-F5344CB8AC3E}">
        <p14:creationId xmlns:p14="http://schemas.microsoft.com/office/powerpoint/2010/main" val="966925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164919561"/>
              </p:ext>
            </p:extLst>
          </p:nvPr>
        </p:nvGraphicFramePr>
        <p:xfrm>
          <a:off x="1403648" y="1619822"/>
          <a:ext cx="6336704" cy="3548253"/>
        </p:xfrm>
        <a:graphic>
          <a:graphicData uri="http://schemas.openxmlformats.org/drawingml/2006/table">
            <a:tbl>
              <a:tblPr firstRow="1" firstCol="1" bandRow="1"/>
              <a:tblGrid>
                <a:gridCol w="1678815"/>
                <a:gridCol w="1497766"/>
                <a:gridCol w="1859864"/>
                <a:gridCol w="1300259"/>
              </a:tblGrid>
              <a:tr h="215900">
                <a:tc gridSpan="4">
                  <a:txBody>
                    <a:bodyPr/>
                    <a:lstStyle/>
                    <a:p>
                      <a:pPr>
                        <a:lnSpc>
                          <a:spcPts val="1700"/>
                        </a:lnSpc>
                        <a:spcAft>
                          <a:spcPts val="0"/>
                        </a:spcAft>
                      </a:pPr>
                      <a:r>
                        <a:rPr lang="en-GB" sz="1400" b="1" kern="1200" dirty="0">
                          <a:solidFill>
                            <a:schemeClr val="accent2">
                              <a:lumMod val="75000"/>
                            </a:schemeClr>
                          </a:solidFill>
                          <a:effectLst/>
                          <a:latin typeface="Calibri"/>
                          <a:ea typeface="Calibri"/>
                          <a:cs typeface="Arial"/>
                        </a:rPr>
                        <a:t>Table 1. Balance sheet of the household sector, 1995</a:t>
                      </a:r>
                      <a:endParaRPr lang="en-GB" sz="1400" dirty="0">
                        <a:solidFill>
                          <a:schemeClr val="accent2">
                            <a:lumMod val="75000"/>
                          </a:schemeClr>
                        </a:solidFill>
                        <a:effectLst/>
                        <a:latin typeface="Calibri"/>
                        <a:ea typeface="Times New Roman"/>
                        <a:cs typeface="Times New Roman"/>
                      </a:endParaRPr>
                    </a:p>
                  </a:txBody>
                  <a:tcPr marL="68580" marR="68580" marT="9525" marB="0">
                    <a:lnL>
                      <a:noFill/>
                    </a:lnL>
                    <a:lnR>
                      <a:noFill/>
                    </a:lnR>
                    <a:lnT>
                      <a:noFill/>
                    </a:lnT>
                    <a:lnB>
                      <a:noFill/>
                    </a:lnB>
                    <a:solidFill>
                      <a:schemeClr val="accent2">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162560">
                <a:tc>
                  <a:txBody>
                    <a:bodyPr/>
                    <a:lstStyle/>
                    <a:p>
                      <a:pPr>
                        <a:lnSpc>
                          <a:spcPts val="1280"/>
                        </a:lnSpc>
                        <a:spcAft>
                          <a:spcPts val="0"/>
                        </a:spcAft>
                      </a:pPr>
                      <a:r>
                        <a:rPr lang="en-GB" sz="1400" b="1" kern="1200">
                          <a:solidFill>
                            <a:srgbClr val="943634"/>
                          </a:solidFill>
                          <a:effectLst/>
                          <a:latin typeface="Calibri"/>
                          <a:ea typeface="Times New Roman"/>
                          <a:cs typeface="Arial"/>
                        </a:rPr>
                        <a:t>Assets</a:t>
                      </a:r>
                      <a:endParaRPr lang="en-GB" sz="140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dirty="0">
                          <a:solidFill>
                            <a:srgbClr val="943634"/>
                          </a:solidFill>
                          <a:effectLst/>
                          <a:latin typeface="Calibri"/>
                          <a:ea typeface="Calibri"/>
                          <a:cs typeface="Arial"/>
                        </a:rPr>
                        <a:t>3,401</a:t>
                      </a:r>
                      <a:endParaRPr lang="en-GB" sz="1400" dirty="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dirty="0">
                          <a:solidFill>
                            <a:srgbClr val="943634"/>
                          </a:solidFill>
                          <a:effectLst/>
                          <a:latin typeface="Calibri"/>
                          <a:ea typeface="Times New Roman"/>
                          <a:cs typeface="Arial"/>
                        </a:rPr>
                        <a:t>Liabilities</a:t>
                      </a:r>
                      <a:endParaRPr lang="en-GB" sz="1400" dirty="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a:solidFill>
                            <a:srgbClr val="943634"/>
                          </a:solidFill>
                          <a:effectLst/>
                          <a:latin typeface="Calibri"/>
                          <a:ea typeface="Calibri"/>
                          <a:cs typeface="Arial"/>
                        </a:rPr>
                        <a:t>3,401</a:t>
                      </a:r>
                      <a:endParaRPr lang="en-GB" sz="140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r>
              <a:tr h="813435">
                <a:tc gridSpan="2">
                  <a:txBody>
                    <a:bodyPr/>
                    <a:lstStyle/>
                    <a:p>
                      <a:pPr>
                        <a:lnSpc>
                          <a:spcPct val="115000"/>
                        </a:lnSpc>
                        <a:spcAft>
                          <a:spcPts val="0"/>
                        </a:spcAft>
                      </a:pPr>
                      <a:r>
                        <a:rPr lang="en-GB" sz="1400" i="1" kern="1200" dirty="0">
                          <a:solidFill>
                            <a:srgbClr val="943634"/>
                          </a:solidFill>
                          <a:effectLst/>
                          <a:latin typeface="Calibri"/>
                          <a:ea typeface="Times New Roman"/>
                          <a:cs typeface="Arial"/>
                        </a:rPr>
                        <a:t>Tangible Assets             </a:t>
                      </a:r>
                      <a:r>
                        <a:rPr lang="en-GB" sz="1400" i="1" kern="1200" dirty="0">
                          <a:solidFill>
                            <a:srgbClr val="943634"/>
                          </a:solidFill>
                          <a:effectLst/>
                          <a:latin typeface="Calibri"/>
                          <a:ea typeface="Calibri"/>
                          <a:cs typeface="Arial"/>
                        </a:rPr>
                        <a:t>1,257           37%</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Real Estate                     </a:t>
                      </a:r>
                      <a:r>
                        <a:rPr lang="en-GB" sz="1400" kern="1200" dirty="0">
                          <a:solidFill>
                            <a:srgbClr val="000000"/>
                          </a:solidFill>
                          <a:effectLst/>
                          <a:latin typeface="Calibri"/>
                          <a:ea typeface="Calibri"/>
                          <a:cs typeface="Arial"/>
                        </a:rPr>
                        <a:t>1,132</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Durable goods</a:t>
                      </a:r>
                      <a:r>
                        <a:rPr lang="en-GB" sz="1400" b="1" kern="1200" dirty="0">
                          <a:solidFill>
                            <a:srgbClr val="000000"/>
                          </a:solidFill>
                          <a:effectLst/>
                          <a:latin typeface="Calibri"/>
                          <a:ea typeface="Times New Roman"/>
                          <a:cs typeface="Arial"/>
                        </a:rPr>
                        <a:t>               </a:t>
                      </a:r>
                      <a:r>
                        <a:rPr lang="en-GB" sz="1400" b="1" kern="1200" dirty="0" smtClean="0">
                          <a:solidFill>
                            <a:srgbClr val="000000"/>
                          </a:solidFill>
                          <a:effectLst/>
                          <a:latin typeface="Calibri"/>
                          <a:ea typeface="Times New Roman"/>
                          <a:cs typeface="Arial"/>
                        </a:rPr>
                        <a:t>   </a:t>
                      </a:r>
                      <a:r>
                        <a:rPr lang="en-GB" sz="1400" kern="1200" dirty="0" smtClean="0">
                          <a:solidFill>
                            <a:srgbClr val="000000"/>
                          </a:solidFill>
                          <a:effectLst/>
                          <a:latin typeface="Calibri"/>
                          <a:ea typeface="Calibri"/>
                          <a:cs typeface="Arial"/>
                        </a:rPr>
                        <a:t>125</a:t>
                      </a:r>
                      <a:endParaRPr lang="en-GB" sz="1400" dirty="0">
                        <a:effectLst/>
                        <a:latin typeface="Calibri"/>
                        <a:ea typeface="Times New Roman"/>
                        <a:cs typeface="Times New Roman"/>
                      </a:endParaRPr>
                    </a:p>
                  </a:txBody>
                  <a:tcPr marL="68580" marR="68580" marT="9525" marB="0">
                    <a:lnL>
                      <a:noFill/>
                    </a:lnL>
                    <a:lnR>
                      <a:noFill/>
                    </a:lnR>
                    <a:lnT w="12700" cap="flat" cmpd="sng" algn="ctr">
                      <a:solidFill>
                        <a:srgbClr val="953735"/>
                      </a:solidFill>
                      <a:prstDash val="solid"/>
                      <a:round/>
                      <a:headEnd type="none" w="med" len="med"/>
                      <a:tailEnd type="none" w="med" len="med"/>
                    </a:lnT>
                    <a:lnB>
                      <a:noFill/>
                    </a:lnB>
                  </a:tcPr>
                </a:tc>
                <a:tc hMerge="1">
                  <a:txBody>
                    <a:bodyPr/>
                    <a:lstStyle/>
                    <a:p>
                      <a:endParaRPr lang="en-GB"/>
                    </a:p>
                  </a:txBody>
                  <a:tcPr/>
                </a:tc>
                <a:tc gridSpan="2">
                  <a:txBody>
                    <a:bodyPr/>
                    <a:lstStyle/>
                    <a:p>
                      <a:pPr>
                        <a:lnSpc>
                          <a:spcPct val="115000"/>
                        </a:lnSpc>
                        <a:spcAft>
                          <a:spcPts val="0"/>
                        </a:spcAft>
                      </a:pPr>
                      <a:r>
                        <a:rPr lang="en-GB" sz="1400" i="1" kern="1200">
                          <a:solidFill>
                            <a:srgbClr val="943634"/>
                          </a:solidFill>
                          <a:effectLst/>
                          <a:latin typeface="Calibri"/>
                          <a:ea typeface="Times New Roman"/>
                          <a:cs typeface="Arial"/>
                        </a:rPr>
                        <a:t>Financial liabilities             </a:t>
                      </a:r>
                      <a:r>
                        <a:rPr lang="en-GB" sz="1400" i="1" kern="1200">
                          <a:solidFill>
                            <a:srgbClr val="943634"/>
                          </a:solidFill>
                          <a:effectLst/>
                          <a:latin typeface="Calibri"/>
                          <a:ea typeface="Calibri"/>
                          <a:cs typeface="Arial"/>
                        </a:rPr>
                        <a:t>556          16%</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Loans                                    493</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Insurance &amp; pensions        12</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Debt securities                    2</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Other                                    49</a:t>
                      </a:r>
                      <a:endParaRPr lang="en-GB" sz="1400">
                        <a:effectLst/>
                        <a:latin typeface="Calibri"/>
                        <a:ea typeface="Times New Roman"/>
                        <a:cs typeface="Times New Roman"/>
                      </a:endParaRPr>
                    </a:p>
                  </a:txBody>
                  <a:tcPr marL="68580" marR="68580" marT="9525" marB="0">
                    <a:lnL>
                      <a:noFill/>
                    </a:lnL>
                    <a:lnR>
                      <a:noFill/>
                    </a:lnR>
                    <a:lnT w="12700" cap="flat" cmpd="sng" algn="ctr">
                      <a:solidFill>
                        <a:srgbClr val="953735"/>
                      </a:solidFill>
                      <a:prstDash val="solid"/>
                      <a:round/>
                      <a:headEnd type="none" w="med" len="med"/>
                      <a:tailEnd type="none" w="med" len="med"/>
                    </a:lnT>
                    <a:lnB>
                      <a:noFill/>
                    </a:lnB>
                  </a:tcPr>
                </a:tc>
                <a:tc hMerge="1">
                  <a:txBody>
                    <a:bodyPr/>
                    <a:lstStyle/>
                    <a:p>
                      <a:endParaRPr lang="en-GB"/>
                    </a:p>
                  </a:txBody>
                  <a:tcPr/>
                </a:tc>
              </a:tr>
              <a:tr h="975995">
                <a:tc gridSpan="2">
                  <a:txBody>
                    <a:bodyPr/>
                    <a:lstStyle/>
                    <a:p>
                      <a:pPr>
                        <a:lnSpc>
                          <a:spcPct val="115000"/>
                        </a:lnSpc>
                        <a:spcAft>
                          <a:spcPts val="0"/>
                        </a:spcAft>
                      </a:pPr>
                      <a:r>
                        <a:rPr lang="en-GB" sz="1400" i="1" kern="1200" dirty="0">
                          <a:solidFill>
                            <a:srgbClr val="943634"/>
                          </a:solidFill>
                          <a:effectLst/>
                          <a:latin typeface="Calibri"/>
                          <a:ea typeface="Times New Roman"/>
                          <a:cs typeface="Arial"/>
                        </a:rPr>
                        <a:t>Financial Assets            </a:t>
                      </a:r>
                      <a:r>
                        <a:rPr lang="en-GB" sz="1400" i="1" kern="1200" dirty="0">
                          <a:solidFill>
                            <a:srgbClr val="943634"/>
                          </a:solidFill>
                          <a:effectLst/>
                          <a:latin typeface="Calibri"/>
                          <a:ea typeface="Calibri"/>
                          <a:cs typeface="Arial"/>
                        </a:rPr>
                        <a:t>2,144           63%</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Insurance &amp; pensions  </a:t>
                      </a:r>
                      <a:r>
                        <a:rPr lang="en-GB" sz="1400" kern="1200" dirty="0">
                          <a:solidFill>
                            <a:srgbClr val="000000"/>
                          </a:solidFill>
                          <a:effectLst/>
                          <a:latin typeface="Calibri"/>
                          <a:ea typeface="Calibri"/>
                          <a:cs typeface="Arial"/>
                        </a:rPr>
                        <a:t>1,158   </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Equities                         </a:t>
                      </a:r>
                      <a:r>
                        <a:rPr lang="en-GB" sz="1400" kern="1200" dirty="0" smtClean="0">
                          <a:solidFill>
                            <a:srgbClr val="000000"/>
                          </a:solidFill>
                          <a:effectLst/>
                          <a:latin typeface="Calibri"/>
                          <a:ea typeface="Times New Roman"/>
                          <a:cs typeface="Arial"/>
                        </a:rPr>
                        <a:t>     </a:t>
                      </a:r>
                      <a:r>
                        <a:rPr lang="en-GB" sz="1400" kern="1200" dirty="0">
                          <a:solidFill>
                            <a:srgbClr val="000000"/>
                          </a:solidFill>
                          <a:effectLst/>
                          <a:latin typeface="Calibri"/>
                          <a:ea typeface="Calibri"/>
                          <a:cs typeface="Arial"/>
                        </a:rPr>
                        <a:t>403</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Cash &amp; deposits            </a:t>
                      </a:r>
                      <a:r>
                        <a:rPr lang="en-GB" sz="1400" kern="1200" dirty="0" smtClean="0">
                          <a:solidFill>
                            <a:srgbClr val="000000"/>
                          </a:solidFill>
                          <a:effectLst/>
                          <a:latin typeface="Calibri"/>
                          <a:ea typeface="Times New Roman"/>
                          <a:cs typeface="Arial"/>
                        </a:rPr>
                        <a:t>   </a:t>
                      </a:r>
                      <a:r>
                        <a:rPr lang="en-GB" sz="1400" kern="1200" dirty="0" smtClean="0">
                          <a:solidFill>
                            <a:srgbClr val="000000"/>
                          </a:solidFill>
                          <a:effectLst/>
                          <a:latin typeface="Calibri"/>
                          <a:ea typeface="Calibri"/>
                          <a:cs typeface="Arial"/>
                        </a:rPr>
                        <a:t>468</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Times New Roman"/>
                          <a:cs typeface="Arial"/>
                        </a:rPr>
                        <a:t>Debt securities              </a:t>
                      </a:r>
                      <a:r>
                        <a:rPr lang="en-GB" sz="1400" kern="1200" dirty="0" smtClean="0">
                          <a:solidFill>
                            <a:srgbClr val="000000"/>
                          </a:solidFill>
                          <a:effectLst/>
                          <a:latin typeface="Calibri"/>
                          <a:ea typeface="Times New Roman"/>
                          <a:cs typeface="Arial"/>
                        </a:rPr>
                        <a:t>      </a:t>
                      </a:r>
                      <a:r>
                        <a:rPr lang="en-GB" sz="1400" kern="1200" dirty="0" smtClean="0">
                          <a:solidFill>
                            <a:srgbClr val="000000"/>
                          </a:solidFill>
                          <a:effectLst/>
                          <a:latin typeface="Calibri"/>
                          <a:ea typeface="Calibri"/>
                          <a:cs typeface="Arial"/>
                        </a:rPr>
                        <a:t>43</a:t>
                      </a:r>
                      <a:endParaRPr lang="en-GB" sz="1400" dirty="0">
                        <a:effectLst/>
                        <a:latin typeface="Calibri"/>
                        <a:ea typeface="Times New Roman"/>
                        <a:cs typeface="Times New Roman"/>
                      </a:endParaRPr>
                    </a:p>
                    <a:p>
                      <a:pPr>
                        <a:lnSpc>
                          <a:spcPct val="115000"/>
                        </a:lnSpc>
                        <a:spcAft>
                          <a:spcPts val="0"/>
                        </a:spcAft>
                      </a:pPr>
                      <a:r>
                        <a:rPr lang="en-GB" sz="1400" kern="1200" dirty="0">
                          <a:solidFill>
                            <a:srgbClr val="000000"/>
                          </a:solidFill>
                          <a:effectLst/>
                          <a:latin typeface="Calibri"/>
                          <a:ea typeface="Calibri"/>
                          <a:cs typeface="Arial"/>
                        </a:rPr>
                        <a:t>Other                              </a:t>
                      </a:r>
                      <a:r>
                        <a:rPr lang="en-GB" sz="1400" kern="1200" dirty="0" smtClean="0">
                          <a:solidFill>
                            <a:srgbClr val="000000"/>
                          </a:solidFill>
                          <a:effectLst/>
                          <a:latin typeface="Calibri"/>
                          <a:ea typeface="Calibri"/>
                          <a:cs typeface="Arial"/>
                        </a:rPr>
                        <a:t>      72</a:t>
                      </a:r>
                      <a:endParaRPr lang="en-GB" sz="1400" dirty="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c hMerge="1">
                  <a:txBody>
                    <a:bodyPr/>
                    <a:lstStyle/>
                    <a:p>
                      <a:endParaRPr lang="en-GB"/>
                    </a:p>
                  </a:txBody>
                  <a:tcPr/>
                </a:tc>
                <a:tc>
                  <a:txBody>
                    <a:bodyPr/>
                    <a:lstStyle/>
                    <a:p>
                      <a:pPr>
                        <a:lnSpc>
                          <a:spcPct val="115000"/>
                        </a:lnSpc>
                        <a:spcAft>
                          <a:spcPts val="0"/>
                        </a:spcAft>
                      </a:pPr>
                      <a:r>
                        <a:rPr lang="en-GB" sz="1400" i="1" kern="1200">
                          <a:solidFill>
                            <a:srgbClr val="943634"/>
                          </a:solidFill>
                          <a:effectLst/>
                          <a:latin typeface="Calibri"/>
                          <a:ea typeface="Times New Roman"/>
                          <a:cs typeface="Arial"/>
                        </a:rPr>
                        <a:t>Net Wealth (= Assets – Liabilities)</a:t>
                      </a:r>
                      <a:endParaRPr lang="en-GB" sz="140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c>
                  <a:txBody>
                    <a:bodyPr/>
                    <a:lstStyle/>
                    <a:p>
                      <a:pPr>
                        <a:lnSpc>
                          <a:spcPct val="115000"/>
                        </a:lnSpc>
                        <a:spcAft>
                          <a:spcPts val="0"/>
                        </a:spcAft>
                      </a:pPr>
                      <a:r>
                        <a:rPr lang="en-GB" sz="1400" i="1" kern="1200">
                          <a:solidFill>
                            <a:srgbClr val="943634"/>
                          </a:solidFill>
                          <a:effectLst/>
                          <a:latin typeface="Calibri"/>
                          <a:ea typeface="Calibri"/>
                          <a:cs typeface="Arial"/>
                        </a:rPr>
                        <a:t>2,845      84%</a:t>
                      </a:r>
                      <a:endParaRPr lang="en-GB" sz="140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r>
              <a:tr h="334010">
                <a:tc gridSpan="4">
                  <a:txBody>
                    <a:bodyPr/>
                    <a:lstStyle/>
                    <a:p>
                      <a:pPr>
                        <a:lnSpc>
                          <a:spcPct val="115000"/>
                        </a:lnSpc>
                        <a:spcAft>
                          <a:spcPts val="0"/>
                        </a:spcAft>
                      </a:pPr>
                      <a:r>
                        <a:rPr lang="en-GB" sz="1200" kern="1200" dirty="0">
                          <a:solidFill>
                            <a:srgbClr val="000000"/>
                          </a:solidFill>
                          <a:effectLst/>
                          <a:latin typeface="Calibri"/>
                          <a:ea typeface="Times New Roman"/>
                          <a:cs typeface="Arial"/>
                        </a:rPr>
                        <a:t>Source: ONS, National balance sheet: households &amp; non-profit institutions serving households (NPISH),  £ billions</a:t>
                      </a:r>
                      <a:endParaRPr lang="en-GB" sz="1200" dirty="0">
                        <a:effectLst/>
                        <a:latin typeface="Calibri"/>
                        <a:ea typeface="Times New Roman"/>
                        <a:cs typeface="Times New Roman"/>
                      </a:endParaRPr>
                    </a:p>
                  </a:txBody>
                  <a:tcPr marL="68580" marR="68580" marT="9525" marB="0">
                    <a:lnL>
                      <a:noFill/>
                    </a:lnL>
                    <a:lnR>
                      <a:noFill/>
                    </a:lnR>
                    <a:lnT w="19050" cap="flat" cmpd="sng" algn="ctr">
                      <a:solidFill>
                        <a:srgbClr val="953735"/>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
        <p:nvSpPr>
          <p:cNvPr id="4" name="Rectangle 3"/>
          <p:cNvSpPr/>
          <p:nvPr/>
        </p:nvSpPr>
        <p:spPr>
          <a:xfrm>
            <a:off x="587285" y="764704"/>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Table 1. Balance sheet of the household sector, 1995</a:t>
            </a:r>
          </a:p>
        </p:txBody>
      </p:sp>
    </p:spTree>
    <p:extLst>
      <p:ext uri="{BB962C8B-B14F-4D97-AF65-F5344CB8AC3E}">
        <p14:creationId xmlns:p14="http://schemas.microsoft.com/office/powerpoint/2010/main" val="966925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63562127"/>
              </p:ext>
            </p:extLst>
          </p:nvPr>
        </p:nvGraphicFramePr>
        <p:xfrm>
          <a:off x="1438238" y="1619822"/>
          <a:ext cx="6267524" cy="3548253"/>
        </p:xfrm>
        <a:graphic>
          <a:graphicData uri="http://schemas.openxmlformats.org/drawingml/2006/table">
            <a:tbl>
              <a:tblPr firstRow="1" firstCol="1" bandRow="1"/>
              <a:tblGrid>
                <a:gridCol w="1656185"/>
                <a:gridCol w="1477577"/>
                <a:gridCol w="1745489"/>
                <a:gridCol w="1388273"/>
              </a:tblGrid>
              <a:tr h="215900">
                <a:tc gridSpan="4">
                  <a:txBody>
                    <a:bodyPr/>
                    <a:lstStyle/>
                    <a:p>
                      <a:pPr>
                        <a:lnSpc>
                          <a:spcPts val="1700"/>
                        </a:lnSpc>
                        <a:spcAft>
                          <a:spcPts val="0"/>
                        </a:spcAft>
                      </a:pPr>
                      <a:r>
                        <a:rPr lang="en-GB" sz="1400" b="1" kern="1200" dirty="0">
                          <a:solidFill>
                            <a:schemeClr val="accent2">
                              <a:lumMod val="75000"/>
                            </a:schemeClr>
                          </a:solidFill>
                          <a:effectLst/>
                          <a:latin typeface="Calibri"/>
                          <a:ea typeface="Calibri"/>
                          <a:cs typeface="Arial"/>
                        </a:rPr>
                        <a:t>Table 2. Balance sheet of the household sector, 2015</a:t>
                      </a:r>
                      <a:endParaRPr lang="en-GB" sz="1400" dirty="0">
                        <a:solidFill>
                          <a:schemeClr val="accent2">
                            <a:lumMod val="75000"/>
                          </a:schemeClr>
                        </a:solidFill>
                        <a:effectLst/>
                        <a:latin typeface="Calibri"/>
                        <a:ea typeface="Times New Roman"/>
                        <a:cs typeface="Times New Roman"/>
                      </a:endParaRPr>
                    </a:p>
                  </a:txBody>
                  <a:tcPr marL="68580" marR="68580" marT="9525" marB="0">
                    <a:lnL>
                      <a:noFill/>
                    </a:lnL>
                    <a:lnR>
                      <a:noFill/>
                    </a:lnR>
                    <a:lnT>
                      <a:noFill/>
                    </a:lnT>
                    <a:lnB>
                      <a:noFill/>
                    </a:lnB>
                    <a:solidFill>
                      <a:schemeClr val="accent2">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162560">
                <a:tc>
                  <a:txBody>
                    <a:bodyPr/>
                    <a:lstStyle/>
                    <a:p>
                      <a:pPr>
                        <a:lnSpc>
                          <a:spcPts val="1280"/>
                        </a:lnSpc>
                        <a:spcAft>
                          <a:spcPts val="0"/>
                        </a:spcAft>
                      </a:pPr>
                      <a:r>
                        <a:rPr lang="en-GB" sz="1400" b="1" kern="1200">
                          <a:solidFill>
                            <a:srgbClr val="943634"/>
                          </a:solidFill>
                          <a:effectLst/>
                          <a:latin typeface="Calibri"/>
                          <a:ea typeface="Times New Roman"/>
                          <a:cs typeface="Arial"/>
                        </a:rPr>
                        <a:t>Assets</a:t>
                      </a:r>
                      <a:endParaRPr lang="en-GB" sz="140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a:solidFill>
                            <a:srgbClr val="943634"/>
                          </a:solidFill>
                          <a:effectLst/>
                          <a:latin typeface="Calibri"/>
                          <a:ea typeface="Calibri"/>
                          <a:cs typeface="Arial"/>
                        </a:rPr>
                        <a:t>11,948</a:t>
                      </a:r>
                      <a:endParaRPr lang="en-GB" sz="140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dirty="0">
                          <a:solidFill>
                            <a:srgbClr val="943634"/>
                          </a:solidFill>
                          <a:effectLst/>
                          <a:latin typeface="Calibri"/>
                          <a:ea typeface="Times New Roman"/>
                          <a:cs typeface="Arial"/>
                        </a:rPr>
                        <a:t>Liabilities</a:t>
                      </a:r>
                      <a:endParaRPr lang="en-GB" sz="1400" dirty="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c>
                  <a:txBody>
                    <a:bodyPr/>
                    <a:lstStyle/>
                    <a:p>
                      <a:pPr>
                        <a:lnSpc>
                          <a:spcPts val="1280"/>
                        </a:lnSpc>
                        <a:spcAft>
                          <a:spcPts val="0"/>
                        </a:spcAft>
                      </a:pPr>
                      <a:r>
                        <a:rPr lang="en-GB" sz="1400" b="1" kern="1200">
                          <a:solidFill>
                            <a:srgbClr val="943634"/>
                          </a:solidFill>
                          <a:effectLst/>
                          <a:latin typeface="Calibri"/>
                          <a:ea typeface="Calibri"/>
                          <a:cs typeface="Arial"/>
                        </a:rPr>
                        <a:t> 11,948</a:t>
                      </a:r>
                      <a:endParaRPr lang="en-GB" sz="1400">
                        <a:effectLst/>
                        <a:latin typeface="Calibri"/>
                        <a:ea typeface="Times New Roman"/>
                        <a:cs typeface="Times New Roman"/>
                      </a:endParaRPr>
                    </a:p>
                  </a:txBody>
                  <a:tcPr marL="68580" marR="68580" marT="9525" marB="0">
                    <a:lnL>
                      <a:noFill/>
                    </a:lnL>
                    <a:lnR>
                      <a:noFill/>
                    </a:lnR>
                    <a:lnT>
                      <a:noFill/>
                    </a:lnT>
                    <a:lnB w="12700" cap="flat" cmpd="sng" algn="ctr">
                      <a:solidFill>
                        <a:srgbClr val="953735"/>
                      </a:solidFill>
                      <a:prstDash val="solid"/>
                      <a:round/>
                      <a:headEnd type="none" w="med" len="med"/>
                      <a:tailEnd type="none" w="med" len="med"/>
                    </a:lnB>
                  </a:tcPr>
                </a:tc>
              </a:tr>
              <a:tr h="813435">
                <a:tc gridSpan="2">
                  <a:txBody>
                    <a:bodyPr/>
                    <a:lstStyle/>
                    <a:p>
                      <a:pPr>
                        <a:lnSpc>
                          <a:spcPct val="115000"/>
                        </a:lnSpc>
                        <a:spcAft>
                          <a:spcPts val="0"/>
                        </a:spcAft>
                      </a:pPr>
                      <a:r>
                        <a:rPr lang="en-GB" sz="1400" i="1" kern="1200">
                          <a:solidFill>
                            <a:srgbClr val="943634"/>
                          </a:solidFill>
                          <a:effectLst/>
                          <a:latin typeface="Calibri"/>
                          <a:ea typeface="Times New Roman"/>
                          <a:cs typeface="Arial"/>
                        </a:rPr>
                        <a:t>Tangible Assets             </a:t>
                      </a:r>
                      <a:r>
                        <a:rPr lang="en-GB" sz="1400" i="1" kern="1200">
                          <a:solidFill>
                            <a:srgbClr val="943634"/>
                          </a:solidFill>
                          <a:effectLst/>
                          <a:latin typeface="Calibri"/>
                          <a:ea typeface="Calibri"/>
                          <a:cs typeface="Arial"/>
                        </a:rPr>
                        <a:t>5,637           47%</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Real Estate                     </a:t>
                      </a:r>
                      <a:r>
                        <a:rPr lang="en-GB" sz="1400" kern="1200">
                          <a:solidFill>
                            <a:srgbClr val="000000"/>
                          </a:solidFill>
                          <a:effectLst/>
                          <a:latin typeface="Calibri"/>
                          <a:ea typeface="Calibri"/>
                          <a:cs typeface="Arial"/>
                        </a:rPr>
                        <a:t>5,307</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Durable goods</a:t>
                      </a:r>
                      <a:r>
                        <a:rPr lang="en-GB" sz="1400" b="1" kern="1200">
                          <a:solidFill>
                            <a:srgbClr val="000000"/>
                          </a:solidFill>
                          <a:effectLst/>
                          <a:latin typeface="Calibri"/>
                          <a:ea typeface="Times New Roman"/>
                          <a:cs typeface="Arial"/>
                        </a:rPr>
                        <a:t>                  </a:t>
                      </a:r>
                      <a:r>
                        <a:rPr lang="en-GB" sz="1400" kern="1200">
                          <a:solidFill>
                            <a:srgbClr val="000000"/>
                          </a:solidFill>
                          <a:effectLst/>
                          <a:latin typeface="Calibri"/>
                          <a:ea typeface="Calibri"/>
                          <a:cs typeface="Arial"/>
                        </a:rPr>
                        <a:t>330</a:t>
                      </a:r>
                      <a:endParaRPr lang="en-GB" sz="1400">
                        <a:effectLst/>
                        <a:latin typeface="Calibri"/>
                        <a:ea typeface="Times New Roman"/>
                        <a:cs typeface="Times New Roman"/>
                      </a:endParaRPr>
                    </a:p>
                  </a:txBody>
                  <a:tcPr marL="68580" marR="68580" marT="9525" marB="0">
                    <a:lnL>
                      <a:noFill/>
                    </a:lnL>
                    <a:lnR>
                      <a:noFill/>
                    </a:lnR>
                    <a:lnT w="12700" cap="flat" cmpd="sng" algn="ctr">
                      <a:solidFill>
                        <a:srgbClr val="953735"/>
                      </a:solidFill>
                      <a:prstDash val="solid"/>
                      <a:round/>
                      <a:headEnd type="none" w="med" len="med"/>
                      <a:tailEnd type="none" w="med" len="med"/>
                    </a:lnT>
                    <a:lnB>
                      <a:noFill/>
                    </a:lnB>
                  </a:tcPr>
                </a:tc>
                <a:tc hMerge="1">
                  <a:txBody>
                    <a:bodyPr/>
                    <a:lstStyle/>
                    <a:p>
                      <a:endParaRPr lang="en-GB"/>
                    </a:p>
                  </a:txBody>
                  <a:tcPr/>
                </a:tc>
                <a:tc gridSpan="2">
                  <a:txBody>
                    <a:bodyPr/>
                    <a:lstStyle/>
                    <a:p>
                      <a:pPr>
                        <a:lnSpc>
                          <a:spcPct val="115000"/>
                        </a:lnSpc>
                        <a:spcAft>
                          <a:spcPts val="0"/>
                        </a:spcAft>
                      </a:pPr>
                      <a:r>
                        <a:rPr lang="en-GB" sz="1400" i="1" kern="1200">
                          <a:solidFill>
                            <a:srgbClr val="943634"/>
                          </a:solidFill>
                          <a:effectLst/>
                          <a:latin typeface="Calibri"/>
                          <a:ea typeface="Times New Roman"/>
                          <a:cs typeface="Arial"/>
                        </a:rPr>
                        <a:t>Financial liabilities             </a:t>
                      </a:r>
                      <a:r>
                        <a:rPr lang="en-GB" sz="1400" i="1" kern="1200">
                          <a:solidFill>
                            <a:srgbClr val="943634"/>
                          </a:solidFill>
                          <a:effectLst/>
                          <a:latin typeface="Calibri"/>
                          <a:ea typeface="Calibri"/>
                          <a:cs typeface="Arial"/>
                        </a:rPr>
                        <a:t>1,751         15%</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Loans                                    1,622</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Insurance &amp; pensions             64</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Debt securities                           3</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Other                                         62</a:t>
                      </a:r>
                      <a:endParaRPr lang="en-GB" sz="1400">
                        <a:effectLst/>
                        <a:latin typeface="Calibri"/>
                        <a:ea typeface="Times New Roman"/>
                        <a:cs typeface="Times New Roman"/>
                      </a:endParaRPr>
                    </a:p>
                  </a:txBody>
                  <a:tcPr marL="68580" marR="68580" marT="9525" marB="0">
                    <a:lnL>
                      <a:noFill/>
                    </a:lnL>
                    <a:lnR>
                      <a:noFill/>
                    </a:lnR>
                    <a:lnT w="12700" cap="flat" cmpd="sng" algn="ctr">
                      <a:solidFill>
                        <a:srgbClr val="953735"/>
                      </a:solidFill>
                      <a:prstDash val="solid"/>
                      <a:round/>
                      <a:headEnd type="none" w="med" len="med"/>
                      <a:tailEnd type="none" w="med" len="med"/>
                    </a:lnT>
                    <a:lnB>
                      <a:noFill/>
                    </a:lnB>
                  </a:tcPr>
                </a:tc>
                <a:tc hMerge="1">
                  <a:txBody>
                    <a:bodyPr/>
                    <a:lstStyle/>
                    <a:p>
                      <a:endParaRPr lang="en-GB"/>
                    </a:p>
                  </a:txBody>
                  <a:tcPr/>
                </a:tc>
              </a:tr>
              <a:tr h="975995">
                <a:tc gridSpan="2">
                  <a:txBody>
                    <a:bodyPr/>
                    <a:lstStyle/>
                    <a:p>
                      <a:pPr>
                        <a:lnSpc>
                          <a:spcPct val="115000"/>
                        </a:lnSpc>
                        <a:spcAft>
                          <a:spcPts val="0"/>
                        </a:spcAft>
                      </a:pPr>
                      <a:r>
                        <a:rPr lang="en-GB" sz="1400" i="1" kern="1200">
                          <a:solidFill>
                            <a:srgbClr val="943634"/>
                          </a:solidFill>
                          <a:effectLst/>
                          <a:latin typeface="Calibri"/>
                          <a:ea typeface="Times New Roman"/>
                          <a:cs typeface="Arial"/>
                        </a:rPr>
                        <a:t>Financial Assets            </a:t>
                      </a:r>
                      <a:r>
                        <a:rPr lang="en-GB" sz="1400" i="1" kern="1200">
                          <a:solidFill>
                            <a:srgbClr val="943634"/>
                          </a:solidFill>
                          <a:effectLst/>
                          <a:latin typeface="Calibri"/>
                          <a:ea typeface="Calibri"/>
                          <a:cs typeface="Arial"/>
                        </a:rPr>
                        <a:t>6,311           53%</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Insurance &amp; pensions  </a:t>
                      </a:r>
                      <a:r>
                        <a:rPr lang="en-GB" sz="1400" kern="1200">
                          <a:solidFill>
                            <a:srgbClr val="000000"/>
                          </a:solidFill>
                          <a:effectLst/>
                          <a:latin typeface="Calibri"/>
                          <a:ea typeface="Calibri"/>
                          <a:cs typeface="Arial"/>
                        </a:rPr>
                        <a:t>3,731      </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Equities                              </a:t>
                      </a:r>
                      <a:r>
                        <a:rPr lang="en-GB" sz="1400" kern="1200">
                          <a:solidFill>
                            <a:srgbClr val="000000"/>
                          </a:solidFill>
                          <a:effectLst/>
                          <a:latin typeface="Calibri"/>
                          <a:ea typeface="Calibri"/>
                          <a:cs typeface="Arial"/>
                        </a:rPr>
                        <a:t>791</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Cash &amp; deposits            </a:t>
                      </a:r>
                      <a:r>
                        <a:rPr lang="en-GB" sz="1400" kern="1200">
                          <a:solidFill>
                            <a:srgbClr val="000000"/>
                          </a:solidFill>
                          <a:effectLst/>
                          <a:latin typeface="Calibri"/>
                          <a:ea typeface="Calibri"/>
                          <a:cs typeface="Arial"/>
                        </a:rPr>
                        <a:t>1,474</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Times New Roman"/>
                          <a:cs typeface="Arial"/>
                        </a:rPr>
                        <a:t>Debt securities                   </a:t>
                      </a:r>
                      <a:r>
                        <a:rPr lang="en-GB" sz="1400" kern="1200">
                          <a:solidFill>
                            <a:srgbClr val="000000"/>
                          </a:solidFill>
                          <a:effectLst/>
                          <a:latin typeface="Calibri"/>
                          <a:ea typeface="Calibri"/>
                          <a:cs typeface="Arial"/>
                        </a:rPr>
                        <a:t>94</a:t>
                      </a:r>
                      <a:endParaRPr lang="en-GB" sz="1400">
                        <a:effectLst/>
                        <a:latin typeface="Calibri"/>
                        <a:ea typeface="Times New Roman"/>
                        <a:cs typeface="Times New Roman"/>
                      </a:endParaRPr>
                    </a:p>
                    <a:p>
                      <a:pPr>
                        <a:lnSpc>
                          <a:spcPct val="115000"/>
                        </a:lnSpc>
                        <a:spcAft>
                          <a:spcPts val="0"/>
                        </a:spcAft>
                      </a:pPr>
                      <a:r>
                        <a:rPr lang="en-GB" sz="1400" kern="1200">
                          <a:solidFill>
                            <a:srgbClr val="000000"/>
                          </a:solidFill>
                          <a:effectLst/>
                          <a:latin typeface="Calibri"/>
                          <a:ea typeface="Calibri"/>
                          <a:cs typeface="Arial"/>
                        </a:rPr>
                        <a:t>Other                                 221</a:t>
                      </a:r>
                      <a:endParaRPr lang="en-GB" sz="140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c hMerge="1">
                  <a:txBody>
                    <a:bodyPr/>
                    <a:lstStyle/>
                    <a:p>
                      <a:endParaRPr lang="en-GB"/>
                    </a:p>
                  </a:txBody>
                  <a:tcPr/>
                </a:tc>
                <a:tc>
                  <a:txBody>
                    <a:bodyPr/>
                    <a:lstStyle/>
                    <a:p>
                      <a:pPr>
                        <a:lnSpc>
                          <a:spcPct val="115000"/>
                        </a:lnSpc>
                        <a:spcAft>
                          <a:spcPts val="0"/>
                        </a:spcAft>
                      </a:pPr>
                      <a:r>
                        <a:rPr lang="en-GB" sz="1400" i="1" kern="1200">
                          <a:solidFill>
                            <a:srgbClr val="943634"/>
                          </a:solidFill>
                          <a:effectLst/>
                          <a:latin typeface="Calibri"/>
                          <a:ea typeface="Times New Roman"/>
                          <a:cs typeface="Arial"/>
                        </a:rPr>
                        <a:t>Net Wealth (= Assets – Liabilities)</a:t>
                      </a:r>
                      <a:endParaRPr lang="en-GB" sz="140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c>
                  <a:txBody>
                    <a:bodyPr/>
                    <a:lstStyle/>
                    <a:p>
                      <a:pPr>
                        <a:lnSpc>
                          <a:spcPct val="115000"/>
                        </a:lnSpc>
                        <a:spcAft>
                          <a:spcPts val="0"/>
                        </a:spcAft>
                      </a:pPr>
                      <a:r>
                        <a:rPr lang="en-GB" sz="1400" i="1" kern="1200">
                          <a:solidFill>
                            <a:srgbClr val="943634"/>
                          </a:solidFill>
                          <a:effectLst/>
                          <a:latin typeface="Calibri"/>
                          <a:ea typeface="Calibri"/>
                          <a:cs typeface="Arial"/>
                        </a:rPr>
                        <a:t>10,197         85%</a:t>
                      </a:r>
                      <a:endParaRPr lang="en-GB" sz="1400">
                        <a:effectLst/>
                        <a:latin typeface="Calibri"/>
                        <a:ea typeface="Times New Roman"/>
                        <a:cs typeface="Times New Roman"/>
                      </a:endParaRPr>
                    </a:p>
                  </a:txBody>
                  <a:tcPr marL="68580" marR="68580" marT="9525" marB="0">
                    <a:lnL>
                      <a:noFill/>
                    </a:lnL>
                    <a:lnR>
                      <a:noFill/>
                    </a:lnR>
                    <a:lnT>
                      <a:noFill/>
                    </a:lnT>
                    <a:lnB w="19050" cap="flat" cmpd="sng" algn="ctr">
                      <a:solidFill>
                        <a:srgbClr val="953735"/>
                      </a:solidFill>
                      <a:prstDash val="solid"/>
                      <a:round/>
                      <a:headEnd type="none" w="med" len="med"/>
                      <a:tailEnd type="none" w="med" len="med"/>
                    </a:lnB>
                  </a:tcPr>
                </a:tc>
              </a:tr>
              <a:tr h="334010">
                <a:tc gridSpan="4">
                  <a:txBody>
                    <a:bodyPr/>
                    <a:lstStyle/>
                    <a:p>
                      <a:pPr>
                        <a:lnSpc>
                          <a:spcPct val="115000"/>
                        </a:lnSpc>
                        <a:spcAft>
                          <a:spcPts val="0"/>
                        </a:spcAft>
                      </a:pPr>
                      <a:r>
                        <a:rPr lang="en-GB" sz="1200" kern="1200" dirty="0">
                          <a:solidFill>
                            <a:srgbClr val="000000"/>
                          </a:solidFill>
                          <a:effectLst/>
                          <a:latin typeface="Calibri"/>
                          <a:ea typeface="Times New Roman"/>
                          <a:cs typeface="Arial"/>
                        </a:rPr>
                        <a:t>Source: ONS, National balance sheet: households &amp; non-profit institutions serving households (NPISH),  £ billions</a:t>
                      </a:r>
                      <a:endParaRPr lang="en-GB" sz="1200" dirty="0">
                        <a:effectLst/>
                        <a:latin typeface="Calibri"/>
                        <a:ea typeface="Times New Roman"/>
                        <a:cs typeface="Times New Roman"/>
                      </a:endParaRPr>
                    </a:p>
                  </a:txBody>
                  <a:tcPr marL="68580" marR="68580" marT="9525" marB="0">
                    <a:lnL>
                      <a:noFill/>
                    </a:lnL>
                    <a:lnR>
                      <a:noFill/>
                    </a:lnR>
                    <a:lnT w="19050" cap="flat" cmpd="sng" algn="ctr">
                      <a:solidFill>
                        <a:srgbClr val="953735"/>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
        <p:nvSpPr>
          <p:cNvPr id="4" name="Rectangle 3"/>
          <p:cNvSpPr/>
          <p:nvPr/>
        </p:nvSpPr>
        <p:spPr>
          <a:xfrm>
            <a:off x="587285" y="764704"/>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Table </a:t>
            </a:r>
            <a:r>
              <a:rPr lang="en-GB" sz="2000" dirty="0" smtClean="0">
                <a:solidFill>
                  <a:schemeClr val="tx1">
                    <a:lumMod val="65000"/>
                    <a:lumOff val="35000"/>
                  </a:schemeClr>
                </a:solidFill>
                <a:latin typeface="+mj-lt"/>
              </a:rPr>
              <a:t>2. </a:t>
            </a:r>
            <a:r>
              <a:rPr lang="en-GB" sz="2000" dirty="0">
                <a:solidFill>
                  <a:schemeClr val="tx1">
                    <a:lumMod val="65000"/>
                    <a:lumOff val="35000"/>
                  </a:schemeClr>
                </a:solidFill>
                <a:latin typeface="+mj-lt"/>
              </a:rPr>
              <a:t>Balance sheet of the household sector, </a:t>
            </a:r>
            <a:r>
              <a:rPr lang="en-GB" sz="2000" dirty="0" smtClean="0">
                <a:solidFill>
                  <a:schemeClr val="tx1">
                    <a:lumMod val="65000"/>
                    <a:lumOff val="35000"/>
                  </a:schemeClr>
                </a:solidFill>
                <a:latin typeface="+mj-lt"/>
              </a:rPr>
              <a:t>2015</a:t>
            </a:r>
            <a:endParaRPr lang="en-GB" sz="2000" dirty="0">
              <a:solidFill>
                <a:schemeClr val="tx1">
                  <a:lumMod val="65000"/>
                  <a:lumOff val="35000"/>
                </a:schemeClr>
              </a:solidFill>
              <a:latin typeface="+mj-lt"/>
            </a:endParaRPr>
          </a:p>
        </p:txBody>
      </p:sp>
    </p:spTree>
    <p:extLst>
      <p:ext uri="{BB962C8B-B14F-4D97-AF65-F5344CB8AC3E}">
        <p14:creationId xmlns:p14="http://schemas.microsoft.com/office/powerpoint/2010/main" val="966925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nvPr>
        </p:nvGraphicFramePr>
        <p:xfrm>
          <a:off x="509587" y="1412081"/>
          <a:ext cx="8124825" cy="4033837"/>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4860032" y="3930576"/>
            <a:ext cx="1008111" cy="461665"/>
          </a:xfrm>
          <a:prstGeom prst="rect">
            <a:avLst/>
          </a:prstGeom>
        </p:spPr>
        <p:txBody>
          <a:bodyPr wrap="square">
            <a:spAutoFit/>
          </a:bodyPr>
          <a:lstStyle/>
          <a:p>
            <a:r>
              <a:rPr lang="en-GB" sz="1200" b="1" dirty="0">
                <a:solidFill>
                  <a:schemeClr val="accent2">
                    <a:lumMod val="75000"/>
                  </a:schemeClr>
                </a:solidFill>
              </a:rPr>
              <a:t>House price </a:t>
            </a:r>
            <a:r>
              <a:rPr lang="en-GB" sz="1200" b="1" dirty="0" smtClean="0">
                <a:solidFill>
                  <a:schemeClr val="accent2">
                    <a:lumMod val="75000"/>
                  </a:schemeClr>
                </a:solidFill>
              </a:rPr>
              <a:t>index</a:t>
            </a:r>
          </a:p>
        </p:txBody>
      </p:sp>
      <p:sp>
        <p:nvSpPr>
          <p:cNvPr id="4" name="Rectangle 3"/>
          <p:cNvSpPr/>
          <p:nvPr/>
        </p:nvSpPr>
        <p:spPr>
          <a:xfrm>
            <a:off x="4358822" y="1978156"/>
            <a:ext cx="1002419" cy="461665"/>
          </a:xfrm>
          <a:prstGeom prst="rect">
            <a:avLst/>
          </a:prstGeom>
        </p:spPr>
        <p:txBody>
          <a:bodyPr wrap="square">
            <a:spAutoFit/>
          </a:bodyPr>
          <a:lstStyle/>
          <a:p>
            <a:r>
              <a:rPr lang="en-GB" sz="1200" b="1" dirty="0">
                <a:solidFill>
                  <a:schemeClr val="accent1"/>
                </a:solidFill>
              </a:rPr>
              <a:t>Share price </a:t>
            </a:r>
            <a:r>
              <a:rPr lang="en-GB" sz="1200" b="1" dirty="0" smtClean="0">
                <a:solidFill>
                  <a:schemeClr val="accent1"/>
                </a:solidFill>
              </a:rPr>
              <a:t>index</a:t>
            </a:r>
            <a:endParaRPr lang="en-GB" sz="1200" b="1" dirty="0">
              <a:solidFill>
                <a:schemeClr val="accent1"/>
              </a:solidFill>
            </a:endParaRPr>
          </a:p>
        </p:txBody>
      </p:sp>
      <p:sp>
        <p:nvSpPr>
          <p:cNvPr id="5" name="Rectangle 4"/>
          <p:cNvSpPr/>
          <p:nvPr/>
        </p:nvSpPr>
        <p:spPr>
          <a:xfrm>
            <a:off x="587285" y="764704"/>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US" sz="2000" dirty="0">
                <a:solidFill>
                  <a:schemeClr val="tx1">
                    <a:lumMod val="65000"/>
                    <a:lumOff val="35000"/>
                  </a:schemeClr>
                </a:solidFill>
                <a:latin typeface="+mj-lt"/>
              </a:rPr>
              <a:t>Figure </a:t>
            </a:r>
            <a:r>
              <a:rPr lang="en-US" sz="2000" dirty="0" smtClean="0">
                <a:solidFill>
                  <a:schemeClr val="tx1">
                    <a:lumMod val="65000"/>
                    <a:lumOff val="35000"/>
                  </a:schemeClr>
                </a:solidFill>
                <a:latin typeface="+mj-lt"/>
              </a:rPr>
              <a:t>A3. House and share prices indices 1980–2015</a:t>
            </a:r>
            <a:endParaRPr lang="en-US" sz="2000" dirty="0">
              <a:solidFill>
                <a:schemeClr val="tx1">
                  <a:lumMod val="65000"/>
                  <a:lumOff val="35000"/>
                </a:schemeClr>
              </a:solidFill>
              <a:latin typeface="+mj-lt"/>
            </a:endParaRPr>
          </a:p>
        </p:txBody>
      </p:sp>
      <p:sp>
        <p:nvSpPr>
          <p:cNvPr id="7" name="Text Box 1"/>
          <p:cNvSpPr txBox="1"/>
          <p:nvPr/>
        </p:nvSpPr>
        <p:spPr>
          <a:xfrm>
            <a:off x="587285" y="5445224"/>
            <a:ext cx="4124909" cy="4216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200" dirty="0" smtClean="0">
                <a:latin typeface="+mn-lt"/>
              </a:rPr>
              <a:t>Note: 1980 = 100</a:t>
            </a:r>
          </a:p>
          <a:p>
            <a:r>
              <a:rPr lang="en-GB" sz="1200" dirty="0" smtClean="0"/>
              <a:t>Source: BoE</a:t>
            </a:r>
            <a:endParaRPr lang="en-GB" sz="1200" dirty="0">
              <a:latin typeface="+mn-lt"/>
            </a:endParaRPr>
          </a:p>
        </p:txBody>
      </p:sp>
    </p:spTree>
    <p:extLst>
      <p:ext uri="{BB962C8B-B14F-4D97-AF65-F5344CB8AC3E}">
        <p14:creationId xmlns:p14="http://schemas.microsoft.com/office/powerpoint/2010/main" val="1556114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849745175"/>
              </p:ext>
            </p:extLst>
          </p:nvPr>
        </p:nvGraphicFramePr>
        <p:xfrm>
          <a:off x="1332000" y="72900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87285" y="764704"/>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10. UK Gini coefficient 1961–2014</a:t>
            </a:r>
          </a:p>
        </p:txBody>
      </p:sp>
    </p:spTree>
    <p:extLst>
      <p:ext uri="{BB962C8B-B14F-4D97-AF65-F5344CB8AC3E}">
        <p14:creationId xmlns:p14="http://schemas.microsoft.com/office/powerpoint/2010/main" val="966925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98336208"/>
              </p:ext>
            </p:extLst>
          </p:nvPr>
        </p:nvGraphicFramePr>
        <p:xfrm>
          <a:off x="1332000" y="72900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87285" y="764704"/>
            <a:ext cx="7945156" cy="400110"/>
          </a:xfrm>
          <a:prstGeom prst="rect">
            <a:avLst/>
          </a:prstGeom>
        </p:spPr>
        <p:txBody>
          <a:bodyPr wrap="square">
            <a:spAutoFit/>
          </a:bodyPr>
          <a:lstStyle/>
          <a:p>
            <a:pPr>
              <a:defRPr sz="1080" b="1" i="0" u="none" strike="noStrike" kern="1200" baseline="0">
                <a:solidFill>
                  <a:prstClr val="black"/>
                </a:solidFill>
                <a:latin typeface="Gill Sans" pitchFamily="34" charset="0"/>
                <a:ea typeface="+mn-ea"/>
                <a:cs typeface="+mn-cs"/>
              </a:defRPr>
            </a:pPr>
            <a:r>
              <a:rPr lang="en-GB" sz="2000" dirty="0">
                <a:solidFill>
                  <a:schemeClr val="tx1">
                    <a:lumMod val="65000"/>
                    <a:lumOff val="35000"/>
                  </a:schemeClr>
                </a:solidFill>
                <a:latin typeface="+mj-lt"/>
              </a:rPr>
              <a:t>Figure </a:t>
            </a:r>
            <a:r>
              <a:rPr lang="en-GB" sz="2000" dirty="0" smtClean="0">
                <a:solidFill>
                  <a:schemeClr val="tx1">
                    <a:lumMod val="65000"/>
                    <a:lumOff val="35000"/>
                  </a:schemeClr>
                </a:solidFill>
                <a:latin typeface="+mj-lt"/>
              </a:rPr>
              <a:t>11. </a:t>
            </a:r>
            <a:r>
              <a:rPr lang="en-GB" sz="2000" dirty="0">
                <a:solidFill>
                  <a:schemeClr val="tx1">
                    <a:lumMod val="65000"/>
                    <a:lumOff val="35000"/>
                  </a:schemeClr>
                </a:solidFill>
                <a:latin typeface="+mj-lt"/>
              </a:rPr>
              <a:t>Labour productivity by NUTS 1 region or country, 2015</a:t>
            </a:r>
          </a:p>
        </p:txBody>
      </p:sp>
    </p:spTree>
    <p:extLst>
      <p:ext uri="{BB962C8B-B14F-4D97-AF65-F5344CB8AC3E}">
        <p14:creationId xmlns:p14="http://schemas.microsoft.com/office/powerpoint/2010/main" val="966925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601948249"/>
              </p:ext>
            </p:extLst>
          </p:nvPr>
        </p:nvGraphicFramePr>
        <p:xfrm>
          <a:off x="1319863" y="692696"/>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95831" y="765966"/>
            <a:ext cx="7945156" cy="400110"/>
          </a:xfrm>
          <a:prstGeom prst="rect">
            <a:avLst/>
          </a:prstGeom>
        </p:spPr>
        <p:txBody>
          <a:bodyPr wrap="squar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12. GVA per hour worked - City Regions, 2015</a:t>
            </a:r>
          </a:p>
        </p:txBody>
      </p:sp>
    </p:spTree>
    <p:extLst>
      <p:ext uri="{BB962C8B-B14F-4D97-AF65-F5344CB8AC3E}">
        <p14:creationId xmlns:p14="http://schemas.microsoft.com/office/powerpoint/2010/main" val="966925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7285" y="764704"/>
            <a:ext cx="7945156" cy="400110"/>
          </a:xfrm>
          <a:prstGeom prst="rect">
            <a:avLst/>
          </a:prstGeom>
        </p:spPr>
        <p:txBody>
          <a:bodyPr wrap="square">
            <a:spAutoFit/>
          </a:bodyPr>
          <a:lstStyle/>
          <a:p>
            <a:pPr>
              <a:defRPr sz="1200" b="1" i="0" u="none" strike="noStrike" kern="1200" baseline="0">
                <a:solidFill>
                  <a:prstClr val="black">
                    <a:lumMod val="65000"/>
                    <a:lumOff val="35000"/>
                  </a:prstClr>
                </a:solidFill>
                <a:latin typeface="Gill Sans" pitchFamily="34" charset="0"/>
                <a:ea typeface="+mn-ea"/>
                <a:cs typeface="+mn-cs"/>
              </a:defRPr>
            </a:pPr>
            <a:r>
              <a:rPr lang="en-US" sz="2000" dirty="0">
                <a:solidFill>
                  <a:schemeClr val="tx1">
                    <a:lumMod val="65000"/>
                    <a:lumOff val="35000"/>
                  </a:schemeClr>
                </a:solidFill>
                <a:latin typeface="+mj-lt"/>
              </a:rPr>
              <a:t>Figure 13. Policy rate 1946–2016</a:t>
            </a:r>
          </a:p>
        </p:txBody>
      </p:sp>
      <p:graphicFrame>
        <p:nvGraphicFramePr>
          <p:cNvPr id="5" name="Chart 4"/>
          <p:cNvGraphicFramePr/>
          <p:nvPr>
            <p:extLst>
              <p:ext uri="{D42A27DB-BD31-4B8C-83A1-F6EECF244321}">
                <p14:modId xmlns:p14="http://schemas.microsoft.com/office/powerpoint/2010/main" val="3971442280"/>
              </p:ext>
            </p:extLst>
          </p:nvPr>
        </p:nvGraphicFramePr>
        <p:xfrm>
          <a:off x="1403648" y="1376772"/>
          <a:ext cx="6336704" cy="410445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2"/>
          <p:cNvSpPr txBox="1"/>
          <p:nvPr/>
        </p:nvSpPr>
        <p:spPr>
          <a:xfrm>
            <a:off x="1259631" y="5589240"/>
            <a:ext cx="4710117" cy="362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defTabSz="914400" eaLnBrk="1" fontAlgn="auto" latinLnBrk="0" hangingPunct="1">
              <a:lnSpc>
                <a:spcPct val="100000"/>
              </a:lnSpc>
              <a:spcBef>
                <a:spcPts val="0"/>
              </a:spcBef>
              <a:spcAft>
                <a:spcPts val="0"/>
              </a:spcAft>
              <a:buClrTx/>
              <a:buSzTx/>
              <a:buFontTx/>
              <a:buNone/>
              <a:tabLst/>
              <a:defRPr/>
            </a:pPr>
            <a:r>
              <a:rPr lang="en-US" sz="1200" dirty="0">
                <a:effectLst/>
                <a:latin typeface="+mn-lt"/>
                <a:ea typeface="+mn-ea"/>
                <a:cs typeface="+mn-cs"/>
              </a:rPr>
              <a:t>Source: Bank of England, 3 centuries dataset.</a:t>
            </a:r>
            <a:endParaRPr lang="en-GB" sz="1200" dirty="0">
              <a:effectLst/>
              <a:latin typeface="+mn-lt"/>
              <a:ea typeface="+mn-ea"/>
              <a:cs typeface="+mn-cs"/>
            </a:endParaRPr>
          </a:p>
          <a:p>
            <a:endParaRPr lang="en-GB" sz="1200" dirty="0"/>
          </a:p>
        </p:txBody>
      </p:sp>
    </p:spTree>
    <p:extLst>
      <p:ext uri="{BB962C8B-B14F-4D97-AF65-F5344CB8AC3E}">
        <p14:creationId xmlns:p14="http://schemas.microsoft.com/office/powerpoint/2010/main" val="966925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792331410"/>
              </p:ext>
            </p:extLst>
          </p:nvPr>
        </p:nvGraphicFramePr>
        <p:xfrm>
          <a:off x="1319863" y="739357"/>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587285" y="764704"/>
            <a:ext cx="7945156" cy="400110"/>
          </a:xfrm>
          <a:prstGeom prst="rect">
            <a:avLst/>
          </a:prstGeom>
        </p:spPr>
        <p:txBody>
          <a:bodyPr wrap="square">
            <a:spAutoFit/>
          </a:bodyPr>
          <a:lstStyle/>
          <a:p>
            <a:pPr>
              <a:defRPr sz="1080" b="1" i="0" u="none" strike="noStrike" kern="1200" baseline="0">
                <a:solidFill>
                  <a:prstClr val="black"/>
                </a:solidFill>
                <a:latin typeface="Gill Sans" pitchFamily="34" charset="0"/>
                <a:ea typeface="+mn-ea"/>
                <a:cs typeface="+mn-cs"/>
              </a:defRPr>
            </a:pPr>
            <a:r>
              <a:rPr lang="en-US" sz="2000" dirty="0">
                <a:solidFill>
                  <a:schemeClr val="tx1">
                    <a:lumMod val="65000"/>
                    <a:lumOff val="35000"/>
                  </a:schemeClr>
                </a:solidFill>
                <a:latin typeface="+mj-lt"/>
              </a:rPr>
              <a:t>Figure 14. UK public debt to GDP, 1946–2015</a:t>
            </a:r>
          </a:p>
        </p:txBody>
      </p:sp>
    </p:spTree>
    <p:extLst>
      <p:ext uri="{BB962C8B-B14F-4D97-AF65-F5344CB8AC3E}">
        <p14:creationId xmlns:p14="http://schemas.microsoft.com/office/powerpoint/2010/main" val="4127612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Economic Landscape of the UK</a:t>
            </a:r>
            <a:endParaRPr lang="en-GB" dirty="0"/>
          </a:p>
        </p:txBody>
      </p:sp>
      <p:sp>
        <p:nvSpPr>
          <p:cNvPr id="5" name="TextBox 4"/>
          <p:cNvSpPr txBox="1"/>
          <p:nvPr/>
        </p:nvSpPr>
        <p:spPr>
          <a:xfrm>
            <a:off x="1151620" y="1484784"/>
            <a:ext cx="6840760" cy="3416320"/>
          </a:xfrm>
          <a:prstGeom prst="rect">
            <a:avLst/>
          </a:prstGeom>
          <a:noFill/>
        </p:spPr>
        <p:txBody>
          <a:bodyPr wrap="square" rtlCol="0">
            <a:spAutoFit/>
          </a:bodyPr>
          <a:lstStyle/>
          <a:p>
            <a:r>
              <a:rPr lang="en-GB" i="1" dirty="0"/>
              <a:t>“The major fluctuations in the rate of growth of demand and output in the years after 1952 were thus chiefly due to government policy. This was not the intended effect; in each phase, it must be supposed, policy went further than intended, as in turn did the correction of those effects. As far as internal conditions are concerned then, budgetary and monetary policy failed to be stabilising, and must on the contrary be regarded as having been positively destabilising</a:t>
            </a:r>
            <a:r>
              <a:rPr lang="en-GB" i="1" dirty="0" smtClean="0"/>
              <a:t>.”</a:t>
            </a:r>
          </a:p>
          <a:p>
            <a:endParaRPr lang="en-GB" dirty="0"/>
          </a:p>
          <a:p>
            <a:endParaRPr lang="en-GB" dirty="0" smtClean="0"/>
          </a:p>
          <a:p>
            <a:pPr algn="r"/>
            <a:r>
              <a:rPr lang="en-GB" dirty="0" smtClean="0"/>
              <a:t>J</a:t>
            </a:r>
            <a:r>
              <a:rPr lang="en-GB" dirty="0"/>
              <a:t>. C. R. Dow, </a:t>
            </a:r>
            <a:r>
              <a:rPr lang="en-GB" i="1" dirty="0"/>
              <a:t>The Management of the British Economy 1945-1960</a:t>
            </a:r>
            <a:r>
              <a:rPr lang="en-GB" dirty="0"/>
              <a:t>, (1964).</a:t>
            </a:r>
          </a:p>
          <a:p>
            <a:endParaRPr lang="en-GB" dirty="0"/>
          </a:p>
        </p:txBody>
      </p:sp>
      <p:sp>
        <p:nvSpPr>
          <p:cNvPr id="6" name="TextBox 5"/>
          <p:cNvSpPr txBox="1"/>
          <p:nvPr/>
        </p:nvSpPr>
        <p:spPr>
          <a:xfrm>
            <a:off x="755576" y="5013176"/>
            <a:ext cx="7704856" cy="369332"/>
          </a:xfrm>
          <a:prstGeom prst="rect">
            <a:avLst/>
          </a:prstGeom>
          <a:noFill/>
        </p:spPr>
        <p:txBody>
          <a:bodyPr wrap="square" rtlCol="0">
            <a:spAutoFit/>
          </a:bodyPr>
          <a:lstStyle/>
          <a:p>
            <a:pPr algn="ctr"/>
            <a:r>
              <a:rPr lang="en-GB" b="1" dirty="0" smtClean="0"/>
              <a:t>We </a:t>
            </a:r>
            <a:r>
              <a:rPr lang="en-GB" b="1" dirty="0"/>
              <a:t>may, once again, be in danger of letting the urgent drive out the important</a:t>
            </a:r>
            <a:r>
              <a:rPr lang="en-GB" b="1" dirty="0" smtClean="0"/>
              <a:t>.</a:t>
            </a:r>
            <a:endParaRPr lang="en-GB" b="1" dirty="0"/>
          </a:p>
        </p:txBody>
      </p:sp>
    </p:spTree>
    <p:extLst>
      <p:ext uri="{BB962C8B-B14F-4D97-AF65-F5344CB8AC3E}">
        <p14:creationId xmlns:p14="http://schemas.microsoft.com/office/powerpoint/2010/main" val="1154181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581734654"/>
              </p:ext>
            </p:extLst>
          </p:nvPr>
        </p:nvGraphicFramePr>
        <p:xfrm>
          <a:off x="1332000" y="72900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95831" y="491239"/>
            <a:ext cx="7945156" cy="707886"/>
          </a:xfrm>
          <a:prstGeom prst="rect">
            <a:avLst/>
          </a:prstGeom>
        </p:spPr>
        <p:txBody>
          <a:bodyPr wrap="square">
            <a:spAutoFit/>
          </a:bodyPr>
          <a:lstStyle/>
          <a:p>
            <a:pPr>
              <a:defRPr sz="108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15. Primary surplus and public sector net lending to GDP 1946–2015</a:t>
            </a:r>
          </a:p>
        </p:txBody>
      </p:sp>
    </p:spTree>
    <p:extLst>
      <p:ext uri="{BB962C8B-B14F-4D97-AF65-F5344CB8AC3E}">
        <p14:creationId xmlns:p14="http://schemas.microsoft.com/office/powerpoint/2010/main" val="966925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723299276"/>
              </p:ext>
            </p:extLst>
          </p:nvPr>
        </p:nvGraphicFramePr>
        <p:xfrm>
          <a:off x="1319863" y="1412776"/>
          <a:ext cx="6480000" cy="435618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1"/>
          <p:cNvSpPr txBox="1"/>
          <p:nvPr/>
        </p:nvSpPr>
        <p:spPr>
          <a:xfrm>
            <a:off x="1331640" y="5589240"/>
            <a:ext cx="4124909" cy="4216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200" dirty="0">
                <a:latin typeface="+mn-lt"/>
              </a:rPr>
              <a:t>Source: </a:t>
            </a:r>
            <a:r>
              <a:rPr lang="en-GB" sz="1200" dirty="0" smtClean="0">
                <a:latin typeface="+mn-lt"/>
              </a:rPr>
              <a:t>OECD, NIESR</a:t>
            </a:r>
            <a:endParaRPr lang="en-GB" sz="1200" dirty="0">
              <a:latin typeface="+mn-lt"/>
            </a:endParaRPr>
          </a:p>
        </p:txBody>
      </p:sp>
      <p:sp>
        <p:nvSpPr>
          <p:cNvPr id="11" name="Rectangle 10"/>
          <p:cNvSpPr/>
          <p:nvPr/>
        </p:nvSpPr>
        <p:spPr>
          <a:xfrm>
            <a:off x="599422" y="404664"/>
            <a:ext cx="7945156" cy="707886"/>
          </a:xfrm>
          <a:prstGeom prst="rect">
            <a:avLst/>
          </a:prstGeom>
        </p:spPr>
        <p:txBody>
          <a:bodyPr wrap="square">
            <a:spAutoFit/>
          </a:bodyPr>
          <a:lstStyle/>
          <a:p>
            <a:pPr>
              <a:defRPr sz="1080" b="1" i="0" u="none" strike="noStrike" kern="1200" baseline="0">
                <a:solidFill>
                  <a:prstClr val="black">
                    <a:lumMod val="65000"/>
                    <a:lumOff val="35000"/>
                  </a:prstClr>
                </a:solidFill>
                <a:latin typeface="Gill Sans" pitchFamily="34" charset="0"/>
                <a:ea typeface="+mn-ea"/>
                <a:cs typeface="+mn-cs"/>
              </a:defRPr>
            </a:pPr>
            <a:r>
              <a:rPr lang="en-GB" sz="2000" b="1" dirty="0">
                <a:solidFill>
                  <a:schemeClr val="tx1">
                    <a:lumMod val="65000"/>
                    <a:lumOff val="35000"/>
                  </a:schemeClr>
                </a:solidFill>
                <a:latin typeface="+mj-lt"/>
              </a:rPr>
              <a:t>Figure </a:t>
            </a:r>
            <a:r>
              <a:rPr lang="en-GB" sz="2000" b="1" dirty="0" smtClean="0">
                <a:solidFill>
                  <a:schemeClr val="tx1">
                    <a:lumMod val="65000"/>
                    <a:lumOff val="35000"/>
                  </a:schemeClr>
                </a:solidFill>
                <a:latin typeface="+mj-lt"/>
              </a:rPr>
              <a:t>A2. </a:t>
            </a:r>
            <a:r>
              <a:rPr lang="en-GB" sz="2000" b="1" dirty="0">
                <a:solidFill>
                  <a:schemeClr val="tx1">
                    <a:lumMod val="65000"/>
                    <a:lumOff val="35000"/>
                  </a:schemeClr>
                </a:solidFill>
                <a:latin typeface="+mj-lt"/>
              </a:rPr>
              <a:t>R&amp;D expenditure to GDP ratio in the UK and rest of G7 average, </a:t>
            </a:r>
            <a:r>
              <a:rPr lang="en-GB" sz="2000" b="1" dirty="0" smtClean="0">
                <a:solidFill>
                  <a:schemeClr val="tx1">
                    <a:lumMod val="65000"/>
                    <a:lumOff val="35000"/>
                  </a:schemeClr>
                </a:solidFill>
                <a:latin typeface="+mj-lt"/>
              </a:rPr>
              <a:t>1981-2014</a:t>
            </a:r>
            <a:endParaRPr lang="en-GB" sz="2000" b="1" dirty="0">
              <a:solidFill>
                <a:schemeClr val="tx1">
                  <a:lumMod val="65000"/>
                  <a:lumOff val="35000"/>
                </a:schemeClr>
              </a:solidFill>
              <a:latin typeface="+mj-lt"/>
            </a:endParaRPr>
          </a:p>
        </p:txBody>
      </p:sp>
      <p:sp>
        <p:nvSpPr>
          <p:cNvPr id="2" name="TextBox 1"/>
          <p:cNvSpPr txBox="1"/>
          <p:nvPr/>
        </p:nvSpPr>
        <p:spPr>
          <a:xfrm>
            <a:off x="7104418" y="2132856"/>
            <a:ext cx="1440160" cy="276999"/>
          </a:xfrm>
          <a:prstGeom prst="rect">
            <a:avLst/>
          </a:prstGeom>
          <a:noFill/>
        </p:spPr>
        <p:txBody>
          <a:bodyPr wrap="square" rtlCol="0">
            <a:spAutoFit/>
          </a:bodyPr>
          <a:lstStyle/>
          <a:p>
            <a:r>
              <a:rPr lang="en-GB" sz="1200" dirty="0" smtClean="0"/>
              <a:t>G7 Average ex UK</a:t>
            </a:r>
            <a:endParaRPr lang="en-GB" sz="1200" dirty="0"/>
          </a:p>
        </p:txBody>
      </p:sp>
      <p:sp>
        <p:nvSpPr>
          <p:cNvPr id="8" name="TextBox 7"/>
          <p:cNvSpPr txBox="1"/>
          <p:nvPr/>
        </p:nvSpPr>
        <p:spPr>
          <a:xfrm>
            <a:off x="7104418" y="3645023"/>
            <a:ext cx="1440160" cy="276999"/>
          </a:xfrm>
          <a:prstGeom prst="rect">
            <a:avLst/>
          </a:prstGeom>
          <a:noFill/>
        </p:spPr>
        <p:txBody>
          <a:bodyPr wrap="square" rtlCol="0">
            <a:spAutoFit/>
          </a:bodyPr>
          <a:lstStyle/>
          <a:p>
            <a:r>
              <a:rPr lang="en-GB" sz="1200" dirty="0" smtClean="0"/>
              <a:t>United Kingdom</a:t>
            </a:r>
            <a:endParaRPr lang="en-GB" sz="1200" dirty="0"/>
          </a:p>
        </p:txBody>
      </p:sp>
    </p:spTree>
    <p:extLst>
      <p:ext uri="{BB962C8B-B14F-4D97-AF65-F5344CB8AC3E}">
        <p14:creationId xmlns:p14="http://schemas.microsoft.com/office/powerpoint/2010/main" val="543929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2668" y="692696"/>
            <a:ext cx="7945156" cy="400110"/>
          </a:xfrm>
          <a:prstGeom prst="rect">
            <a:avLst/>
          </a:prstGeom>
        </p:spPr>
        <p:txBody>
          <a:bodyPr wrap="square">
            <a:spAutoFit/>
          </a:bodyPr>
          <a:lstStyle/>
          <a:p>
            <a:pPr>
              <a:defRPr sz="1080" b="1" i="0" u="none" strike="noStrike" kern="1200" baseline="0">
                <a:solidFill>
                  <a:prstClr val="black">
                    <a:lumMod val="65000"/>
                    <a:lumOff val="35000"/>
                  </a:prstClr>
                </a:solidFill>
                <a:latin typeface="Gill Sans" pitchFamily="34" charset="0"/>
                <a:ea typeface="+mn-ea"/>
                <a:cs typeface="+mn-cs"/>
              </a:defRPr>
            </a:pPr>
            <a:r>
              <a:rPr lang="en-GB" sz="2000" b="1" dirty="0" smtClean="0">
                <a:solidFill>
                  <a:prstClr val="black">
                    <a:lumMod val="65000"/>
                    <a:lumOff val="35000"/>
                  </a:prstClr>
                </a:solidFill>
                <a:latin typeface="+mj-lt"/>
              </a:rPr>
              <a:t>Figure1. Output per </a:t>
            </a:r>
            <a:r>
              <a:rPr lang="en-GB" sz="2000" b="1" dirty="0">
                <a:solidFill>
                  <a:prstClr val="black">
                    <a:lumMod val="65000"/>
                    <a:lumOff val="35000"/>
                  </a:prstClr>
                </a:solidFill>
                <a:latin typeface="+mj-lt"/>
              </a:rPr>
              <a:t>Hour </a:t>
            </a:r>
            <a:r>
              <a:rPr lang="en-GB" sz="2000" b="1" dirty="0" smtClean="0">
                <a:solidFill>
                  <a:prstClr val="black">
                    <a:lumMod val="65000"/>
                    <a:lumOff val="35000"/>
                  </a:prstClr>
                </a:solidFill>
                <a:latin typeface="+mj-lt"/>
              </a:rPr>
              <a:t>Worked</a:t>
            </a:r>
            <a:endParaRPr lang="en-GB" sz="2000" b="1" dirty="0">
              <a:solidFill>
                <a:prstClr val="black">
                  <a:lumMod val="65000"/>
                  <a:lumOff val="35000"/>
                </a:prstClr>
              </a:solidFill>
              <a:latin typeface="+mj-lt"/>
            </a:endParaRPr>
          </a:p>
        </p:txBody>
      </p:sp>
      <p:graphicFrame>
        <p:nvGraphicFramePr>
          <p:cNvPr id="8" name="Chart 7"/>
          <p:cNvGraphicFramePr>
            <a:graphicFrameLocks/>
          </p:cNvGraphicFramePr>
          <p:nvPr>
            <p:extLst>
              <p:ext uri="{D42A27DB-BD31-4B8C-83A1-F6EECF244321}">
                <p14:modId xmlns:p14="http://schemas.microsoft.com/office/powerpoint/2010/main" val="1306311819"/>
              </p:ext>
            </p:extLst>
          </p:nvPr>
        </p:nvGraphicFramePr>
        <p:xfrm>
          <a:off x="1401289" y="1340768"/>
          <a:ext cx="6192688" cy="3798177"/>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p:cNvSpPr/>
          <p:nvPr/>
        </p:nvSpPr>
        <p:spPr>
          <a:xfrm>
            <a:off x="735494" y="5316016"/>
            <a:ext cx="5420682" cy="461665"/>
          </a:xfrm>
          <a:prstGeom prst="rect">
            <a:avLst/>
          </a:prstGeom>
        </p:spPr>
        <p:txBody>
          <a:bodyPr wrap="square">
            <a:spAutoFit/>
          </a:bodyPr>
          <a:lstStyle/>
          <a:p>
            <a:r>
              <a:rPr lang="en-GB" sz="1200" dirty="0" smtClean="0"/>
              <a:t>Note: Market Sector SA; Output is measured as nominal GVA; Index 2013=100</a:t>
            </a:r>
          </a:p>
          <a:p>
            <a:r>
              <a:rPr lang="en-GB" sz="1200" dirty="0" smtClean="0"/>
              <a:t>Source: ONS &amp; NIESR</a:t>
            </a:r>
            <a:endParaRPr lang="en-GB" sz="1200" dirty="0"/>
          </a:p>
        </p:txBody>
      </p:sp>
      <p:cxnSp>
        <p:nvCxnSpPr>
          <p:cNvPr id="4" name="Straight Connector 3"/>
          <p:cNvCxnSpPr/>
          <p:nvPr/>
        </p:nvCxnSpPr>
        <p:spPr>
          <a:xfrm flipV="1">
            <a:off x="1907704" y="1772816"/>
            <a:ext cx="5400600" cy="2304256"/>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660232" y="1554468"/>
            <a:ext cx="1152128" cy="276999"/>
          </a:xfrm>
          <a:prstGeom prst="rect">
            <a:avLst/>
          </a:prstGeom>
          <a:noFill/>
        </p:spPr>
        <p:txBody>
          <a:bodyPr wrap="square" rtlCol="0">
            <a:spAutoFit/>
          </a:bodyPr>
          <a:lstStyle/>
          <a:p>
            <a:r>
              <a:rPr lang="en-GB" sz="1200" dirty="0" smtClean="0"/>
              <a:t>Pre-crisis trend</a:t>
            </a:r>
            <a:endParaRPr lang="en-GB" sz="1200" dirty="0"/>
          </a:p>
        </p:txBody>
      </p:sp>
    </p:spTree>
    <p:extLst>
      <p:ext uri="{BB962C8B-B14F-4D97-AF65-F5344CB8AC3E}">
        <p14:creationId xmlns:p14="http://schemas.microsoft.com/office/powerpoint/2010/main" val="323574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29940" y="1277754"/>
            <a:ext cx="1008112" cy="307777"/>
          </a:xfrm>
          <a:prstGeom prst="rect">
            <a:avLst/>
          </a:prstGeom>
          <a:noFill/>
        </p:spPr>
        <p:txBody>
          <a:bodyPr wrap="square" rtlCol="0">
            <a:spAutoFit/>
          </a:bodyPr>
          <a:lstStyle/>
          <a:p>
            <a:r>
              <a:rPr lang="en-GB" sz="1400" b="1" dirty="0" smtClean="0"/>
              <a:t>2008-2016</a:t>
            </a:r>
            <a:endParaRPr lang="en-GB" sz="1400" b="1" dirty="0"/>
          </a:p>
        </p:txBody>
      </p:sp>
      <p:sp>
        <p:nvSpPr>
          <p:cNvPr id="4" name="TextBox 3"/>
          <p:cNvSpPr txBox="1"/>
          <p:nvPr/>
        </p:nvSpPr>
        <p:spPr>
          <a:xfrm>
            <a:off x="6948264" y="2485055"/>
            <a:ext cx="1008112" cy="307777"/>
          </a:xfrm>
          <a:prstGeom prst="rect">
            <a:avLst/>
          </a:prstGeom>
          <a:noFill/>
        </p:spPr>
        <p:txBody>
          <a:bodyPr wrap="square" rtlCol="0">
            <a:spAutoFit/>
          </a:bodyPr>
          <a:lstStyle/>
          <a:p>
            <a:r>
              <a:rPr lang="en-GB" sz="1400" b="1" dirty="0" smtClean="0"/>
              <a:t>1997-2007</a:t>
            </a:r>
            <a:endParaRPr lang="en-GB" sz="1400" b="1" dirty="0"/>
          </a:p>
        </p:txBody>
      </p:sp>
      <p:sp>
        <p:nvSpPr>
          <p:cNvPr id="5" name="Rectangle 4"/>
          <p:cNvSpPr/>
          <p:nvPr/>
        </p:nvSpPr>
        <p:spPr>
          <a:xfrm>
            <a:off x="601490" y="685443"/>
            <a:ext cx="7945156" cy="400110"/>
          </a:xfrm>
          <a:prstGeom prst="rect">
            <a:avLst/>
          </a:prstGeom>
        </p:spPr>
        <p:txBody>
          <a:bodyPr wrap="square">
            <a:spAutoFit/>
          </a:bodyPr>
          <a:lstStyle/>
          <a:p>
            <a:pPr>
              <a:defRPr sz="1080" b="1" i="0" u="none" strike="noStrike" kern="1200" baseline="0">
                <a:solidFill>
                  <a:prstClr val="black">
                    <a:lumMod val="65000"/>
                    <a:lumOff val="35000"/>
                  </a:prstClr>
                </a:solidFill>
                <a:latin typeface="Gill Sans" pitchFamily="34" charset="0"/>
                <a:ea typeface="+mn-ea"/>
                <a:cs typeface="+mn-cs"/>
              </a:defRPr>
            </a:pPr>
            <a:r>
              <a:rPr lang="en-GB" sz="2000" b="1" dirty="0" smtClean="0">
                <a:solidFill>
                  <a:prstClr val="black">
                    <a:lumMod val="65000"/>
                    <a:lumOff val="35000"/>
                  </a:prstClr>
                </a:solidFill>
                <a:latin typeface="+mj-lt"/>
              </a:rPr>
              <a:t>Figure 9. MFP contribution </a:t>
            </a:r>
            <a:r>
              <a:rPr lang="en-GB" sz="2000" b="1" dirty="0">
                <a:solidFill>
                  <a:prstClr val="black">
                    <a:lumMod val="65000"/>
                    <a:lumOff val="35000"/>
                  </a:prstClr>
                </a:solidFill>
                <a:latin typeface="+mj-lt"/>
              </a:rPr>
              <a:t>of GVA </a:t>
            </a:r>
            <a:r>
              <a:rPr lang="en-GB" sz="2000" b="1" dirty="0" smtClean="0">
                <a:solidFill>
                  <a:prstClr val="black">
                    <a:lumMod val="65000"/>
                    <a:lumOff val="35000"/>
                  </a:prstClr>
                </a:solidFill>
                <a:latin typeface="+mj-lt"/>
              </a:rPr>
              <a:t>growth before and after the crisis</a:t>
            </a:r>
            <a:endParaRPr lang="en-GB" sz="2000" b="1" dirty="0">
              <a:solidFill>
                <a:prstClr val="black">
                  <a:lumMod val="65000"/>
                  <a:lumOff val="35000"/>
                </a:prstClr>
              </a:solidFill>
              <a:latin typeface="+mj-lt"/>
            </a:endParaRPr>
          </a:p>
        </p:txBody>
      </p:sp>
      <p:sp>
        <p:nvSpPr>
          <p:cNvPr id="6" name="Rectangle 5"/>
          <p:cNvSpPr/>
          <p:nvPr/>
        </p:nvSpPr>
        <p:spPr>
          <a:xfrm>
            <a:off x="647364" y="5511715"/>
            <a:ext cx="4572000" cy="276999"/>
          </a:xfrm>
          <a:prstGeom prst="rect">
            <a:avLst/>
          </a:prstGeom>
        </p:spPr>
        <p:txBody>
          <a:bodyPr>
            <a:spAutoFit/>
          </a:bodyPr>
          <a:lstStyle/>
          <a:p>
            <a:r>
              <a:rPr lang="en-GB" sz="1200" dirty="0" smtClean="0"/>
              <a:t>Source: ONS</a:t>
            </a:r>
            <a:endParaRPr lang="en-GB" sz="1200" dirty="0"/>
          </a:p>
        </p:txBody>
      </p:sp>
      <p:graphicFrame>
        <p:nvGraphicFramePr>
          <p:cNvPr id="7" name="Chart 6"/>
          <p:cNvGraphicFramePr>
            <a:graphicFrameLocks noGrp="1"/>
          </p:cNvGraphicFramePr>
          <p:nvPr>
            <p:extLst/>
          </p:nvPr>
        </p:nvGraphicFramePr>
        <p:xfrm>
          <a:off x="683568" y="1412776"/>
          <a:ext cx="6408712" cy="4098939"/>
        </p:xfrm>
        <a:graphic>
          <a:graphicData uri="http://schemas.openxmlformats.org/drawingml/2006/chart">
            <c:chart xmlns:c="http://schemas.openxmlformats.org/drawingml/2006/chart" xmlns:r="http://schemas.openxmlformats.org/officeDocument/2006/relationships" r:id="rId2"/>
          </a:graphicData>
        </a:graphic>
      </p:graphicFrame>
      <p:sp>
        <p:nvSpPr>
          <p:cNvPr id="10" name="Oval 9"/>
          <p:cNvSpPr/>
          <p:nvPr/>
        </p:nvSpPr>
        <p:spPr>
          <a:xfrm>
            <a:off x="5436096" y="3717032"/>
            <a:ext cx="360040" cy="36004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5707764" y="3923183"/>
            <a:ext cx="2481000" cy="307777"/>
          </a:xfrm>
          <a:prstGeom prst="rect">
            <a:avLst/>
          </a:prstGeom>
          <a:noFill/>
        </p:spPr>
        <p:txBody>
          <a:bodyPr wrap="none" rtlCol="0">
            <a:spAutoFit/>
          </a:bodyPr>
          <a:lstStyle/>
          <a:p>
            <a:r>
              <a:rPr lang="en-GB" sz="1400" b="1" dirty="0"/>
              <a:t>Financial &amp; insurance activities</a:t>
            </a:r>
          </a:p>
        </p:txBody>
      </p:sp>
    </p:spTree>
    <p:extLst>
      <p:ext uri="{BB962C8B-B14F-4D97-AF65-F5344CB8AC3E}">
        <p14:creationId xmlns:p14="http://schemas.microsoft.com/office/powerpoint/2010/main" val="1213332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412776"/>
            <a:ext cx="7848872" cy="4247317"/>
          </a:xfrm>
          <a:prstGeom prst="rect">
            <a:avLst/>
          </a:prstGeom>
        </p:spPr>
        <p:txBody>
          <a:bodyPr wrap="square">
            <a:spAutoFit/>
          </a:bodyPr>
          <a:lstStyle/>
          <a:p>
            <a:pPr marL="285750" lvl="0" indent="-285750">
              <a:buFont typeface="Arial" panose="020B0604020202020204" pitchFamily="34" charset="0"/>
              <a:buChar char="•"/>
            </a:pPr>
            <a:r>
              <a:rPr lang="en-GB" dirty="0"/>
              <a:t>Productivity weakness frames most of the key developments in the UK economy with  stagnant real wages, low levels of investment and a dwindling capital stock, uneven performance at regional level, rising perceptions of inequality and the lack of infrastructure and R&amp;D expenditure and the concentration of financial intermediation in property-based lending</a:t>
            </a:r>
            <a:r>
              <a:rPr lang="en-GB" dirty="0" smtClean="0"/>
              <a:t>.</a:t>
            </a:r>
          </a:p>
          <a:p>
            <a:pPr lvl="0"/>
            <a:endParaRPr lang="en-GB" dirty="0"/>
          </a:p>
          <a:p>
            <a:pPr marL="285750" lvl="0" indent="-285750">
              <a:buFont typeface="Arial" panose="020B0604020202020204" pitchFamily="34" charset="0"/>
              <a:buChar char="•"/>
            </a:pPr>
            <a:r>
              <a:rPr lang="en-GB" dirty="0"/>
              <a:t>The large and persistent inequalities in productivity across UK regions must be seen as an urgent policy priority, with only London and the South East currently showing levels of productivity above the national average. Questions must be asked about the role of trade and FDIs on the one hand and public investment on the other in alleviating the problem</a:t>
            </a:r>
            <a:r>
              <a:rPr lang="en-GB" dirty="0" smtClean="0"/>
              <a:t>.</a:t>
            </a:r>
          </a:p>
          <a:p>
            <a:pPr lvl="0"/>
            <a:endParaRPr lang="en-GB" dirty="0"/>
          </a:p>
          <a:p>
            <a:pPr marL="285750" lvl="0" indent="-285750">
              <a:buFont typeface="Arial" panose="020B0604020202020204" pitchFamily="34" charset="0"/>
              <a:buChar char="•"/>
            </a:pPr>
            <a:r>
              <a:rPr lang="en-GB" dirty="0"/>
              <a:t>The monetary–fiscal-financial mix with loose monetary policy, fiscal policy focussed on limiting expenditure rather than increasing public investment and financial policy limiting risky lending may need to be reset.</a:t>
            </a:r>
            <a:endParaRPr lang="en-GB" dirty="0">
              <a:effectLst/>
            </a:endParaRPr>
          </a:p>
        </p:txBody>
      </p:sp>
      <p:sp>
        <p:nvSpPr>
          <p:cNvPr id="3" name="Rectangle 2"/>
          <p:cNvSpPr/>
          <p:nvPr/>
        </p:nvSpPr>
        <p:spPr>
          <a:xfrm>
            <a:off x="587284" y="692696"/>
            <a:ext cx="2290820"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smtClean="0">
                <a:solidFill>
                  <a:schemeClr val="tx1">
                    <a:lumMod val="65000"/>
                    <a:lumOff val="35000"/>
                  </a:schemeClr>
                </a:solidFill>
                <a:latin typeface="+mj-lt"/>
              </a:rPr>
              <a:t>Concluding remarks</a:t>
            </a:r>
            <a:endParaRPr lang="en-GB" sz="2000" dirty="0">
              <a:solidFill>
                <a:schemeClr val="tx1">
                  <a:lumMod val="65000"/>
                  <a:lumOff val="35000"/>
                </a:schemeClr>
              </a:solidFill>
              <a:latin typeface="+mj-lt"/>
            </a:endParaRPr>
          </a:p>
        </p:txBody>
      </p:sp>
    </p:spTree>
    <p:extLst>
      <p:ext uri="{BB962C8B-B14F-4D97-AF65-F5344CB8AC3E}">
        <p14:creationId xmlns:p14="http://schemas.microsoft.com/office/powerpoint/2010/main" val="3106490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192842"/>
            <a:ext cx="7848872" cy="4524315"/>
          </a:xfrm>
          <a:prstGeom prst="rect">
            <a:avLst/>
          </a:prstGeom>
        </p:spPr>
        <p:txBody>
          <a:bodyPr wrap="square">
            <a:spAutoFit/>
          </a:bodyPr>
          <a:lstStyle/>
          <a:p>
            <a:pPr marL="285750" lvl="0" indent="-285750">
              <a:buFont typeface="Arial" panose="020B0604020202020204" pitchFamily="34" charset="0"/>
              <a:buChar char="•"/>
            </a:pPr>
            <a:r>
              <a:rPr lang="en-GB" dirty="0"/>
              <a:t>UK growth in </a:t>
            </a:r>
            <a:r>
              <a:rPr lang="en-GB" dirty="0" smtClean="0"/>
              <a:t>productivity </a:t>
            </a:r>
            <a:r>
              <a:rPr lang="en-GB" dirty="0"/>
              <a:t>has disappointed </a:t>
            </a:r>
            <a:r>
              <a:rPr lang="en-GB" dirty="0" smtClean="0"/>
              <a:t>since </a:t>
            </a:r>
            <a:r>
              <a:rPr lang="en-GB" dirty="0"/>
              <a:t>the start of the financial crisis, with a gap of </a:t>
            </a:r>
            <a:r>
              <a:rPr lang="en-GB" dirty="0" smtClean="0"/>
              <a:t>15-20</a:t>
            </a:r>
            <a:r>
              <a:rPr lang="en-GB" dirty="0"/>
              <a:t>% between the previous path and current levels</a:t>
            </a:r>
          </a:p>
          <a:p>
            <a:pPr marL="285750" lvl="0" indent="-285750">
              <a:buFont typeface="Arial" panose="020B0604020202020204" pitchFamily="34" charset="0"/>
              <a:buChar char="•"/>
            </a:pPr>
            <a:r>
              <a:rPr lang="en-GB" dirty="0"/>
              <a:t>The overall mix of capital to labour employed in the economy is too low to allow sufficiently high growth in real wages.  </a:t>
            </a:r>
          </a:p>
          <a:p>
            <a:pPr marL="285750" lvl="0" indent="-285750">
              <a:buFont typeface="Arial" panose="020B0604020202020204" pitchFamily="34" charset="0"/>
              <a:buChar char="•"/>
            </a:pPr>
            <a:r>
              <a:rPr lang="en-GB" dirty="0"/>
              <a:t>Whilst increasing investment, public and private, is a key part of the answer it must be investment that that firms actually would choose as part of their production set.  </a:t>
            </a:r>
            <a:endParaRPr lang="en-GB" dirty="0"/>
          </a:p>
          <a:p>
            <a:pPr marL="285750" lvl="0" indent="-285750">
              <a:buFont typeface="Arial" panose="020B0604020202020204" pitchFamily="34" charset="0"/>
              <a:buChar char="•"/>
            </a:pPr>
            <a:r>
              <a:rPr lang="en-GB" dirty="0" smtClean="0"/>
              <a:t>The </a:t>
            </a:r>
            <a:r>
              <a:rPr lang="en-GB" dirty="0"/>
              <a:t>banking system in a period of retrenchment and reform may be limiting firms’ access to finance or creating real or anticipated constraints on credit </a:t>
            </a:r>
            <a:r>
              <a:rPr lang="en-GB" dirty="0" smtClean="0"/>
              <a:t>availability</a:t>
            </a:r>
          </a:p>
          <a:p>
            <a:pPr marL="285750" lvl="0" indent="-285750">
              <a:buFont typeface="Arial" panose="020B0604020202020204" pitchFamily="34" charset="0"/>
              <a:buChar char="•"/>
            </a:pPr>
            <a:r>
              <a:rPr lang="en-GB" dirty="0" smtClean="0"/>
              <a:t>The </a:t>
            </a:r>
            <a:r>
              <a:rPr lang="en-GB" dirty="0"/>
              <a:t>public sector may be able to increase public investment and R&amp;D but there will be some difficult choices to be made given the costs of healthcare with an ageing </a:t>
            </a:r>
            <a:r>
              <a:rPr lang="en-GB" dirty="0" smtClean="0"/>
              <a:t>population</a:t>
            </a:r>
          </a:p>
          <a:p>
            <a:pPr marL="285750" lvl="0" indent="-285750">
              <a:buFont typeface="Arial" panose="020B0604020202020204" pitchFamily="34" charset="0"/>
              <a:buChar char="•"/>
            </a:pPr>
            <a:r>
              <a:rPr lang="en-GB" dirty="0" smtClean="0"/>
              <a:t>Ultimately </a:t>
            </a:r>
            <a:r>
              <a:rPr lang="en-GB" dirty="0"/>
              <a:t>economic growth is a function of the quality of our institutions which public policy underpins by providing incentives for those creating economic growth</a:t>
            </a:r>
          </a:p>
        </p:txBody>
      </p:sp>
      <p:sp>
        <p:nvSpPr>
          <p:cNvPr id="3" name="Rectangle 2"/>
          <p:cNvSpPr/>
          <p:nvPr/>
        </p:nvSpPr>
        <p:spPr>
          <a:xfrm>
            <a:off x="587284" y="692696"/>
            <a:ext cx="808939"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smtClean="0">
                <a:solidFill>
                  <a:schemeClr val="tx1">
                    <a:lumMod val="65000"/>
                    <a:lumOff val="35000"/>
                  </a:schemeClr>
                </a:solidFill>
                <a:latin typeface="+mj-lt"/>
              </a:rPr>
              <a:t>Policy</a:t>
            </a:r>
            <a:endParaRPr lang="en-GB" sz="2000" dirty="0">
              <a:solidFill>
                <a:schemeClr val="tx1">
                  <a:lumMod val="65000"/>
                  <a:lumOff val="35000"/>
                </a:schemeClr>
              </a:solidFill>
              <a:latin typeface="+mj-lt"/>
            </a:endParaRPr>
          </a:p>
        </p:txBody>
      </p:sp>
    </p:spTree>
    <p:extLst>
      <p:ext uri="{BB962C8B-B14F-4D97-AF65-F5344CB8AC3E}">
        <p14:creationId xmlns:p14="http://schemas.microsoft.com/office/powerpoint/2010/main" val="3991921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412776"/>
            <a:ext cx="7848872" cy="4247317"/>
          </a:xfrm>
          <a:prstGeom prst="rect">
            <a:avLst/>
          </a:prstGeom>
        </p:spPr>
        <p:txBody>
          <a:bodyPr wrap="square">
            <a:spAutoFit/>
          </a:bodyPr>
          <a:lstStyle/>
          <a:p>
            <a:pPr marL="285750" lvl="0" indent="-285750">
              <a:buFont typeface="Arial" panose="020B0604020202020204" pitchFamily="34" charset="0"/>
              <a:buChar char="•"/>
            </a:pPr>
            <a:r>
              <a:rPr lang="en-GB" dirty="0"/>
              <a:t>The conventional wisdom is that this election is about the UK’s decision to leave the EU and this is clearly a critical issue. But political parties should not shy away from answering the question of Britain’s underlying economic </a:t>
            </a:r>
            <a:r>
              <a:rPr lang="en-GB" dirty="0" smtClean="0"/>
              <a:t>weakness.</a:t>
            </a:r>
          </a:p>
          <a:p>
            <a:pPr marL="285750" lvl="0" indent="-285750">
              <a:buFont typeface="Arial" panose="020B0604020202020204" pitchFamily="34" charset="0"/>
              <a:buChar char="•"/>
            </a:pPr>
            <a:endParaRPr lang="en-GB" dirty="0" smtClean="0"/>
          </a:p>
          <a:p>
            <a:pPr marL="285750" lvl="0" indent="-285750">
              <a:buFont typeface="Arial" panose="020B0604020202020204" pitchFamily="34" charset="0"/>
              <a:buChar char="•"/>
            </a:pPr>
            <a:r>
              <a:rPr lang="en-GB" dirty="0" smtClean="0"/>
              <a:t>The </a:t>
            </a:r>
            <a:r>
              <a:rPr lang="en-GB" dirty="0"/>
              <a:t>disappointing growth in the level of GDP since 2008 points to a ‘lost decade’ for the UK. Income per head has barely exceeded its pre-recessionary level against a typical post war expectation of growth of income per head of 2% or more per year. </a:t>
            </a:r>
            <a:endParaRPr lang="en-GB" dirty="0" smtClean="0"/>
          </a:p>
          <a:p>
            <a:pPr lvl="0"/>
            <a:endParaRPr lang="en-GB" dirty="0"/>
          </a:p>
          <a:p>
            <a:pPr marL="285750" lvl="0" indent="-285750">
              <a:buFont typeface="Arial" panose="020B0604020202020204" pitchFamily="34" charset="0"/>
              <a:buChar char="•"/>
            </a:pPr>
            <a:r>
              <a:rPr lang="en-GB" dirty="0"/>
              <a:t>The main macroeconomic debates have centred on stabilisation policy and the widespread adoption of rules for fiscal and monetary policy. </a:t>
            </a:r>
            <a:endParaRPr lang="en-GB" dirty="0" smtClean="0"/>
          </a:p>
          <a:p>
            <a:pPr lvl="0"/>
            <a:endParaRPr lang="en-GB" dirty="0"/>
          </a:p>
          <a:p>
            <a:pPr marL="285750" lvl="0" indent="-285750">
              <a:buFont typeface="Arial" panose="020B0604020202020204" pitchFamily="34" charset="0"/>
              <a:buChar char="•"/>
            </a:pPr>
            <a:r>
              <a:rPr lang="en-GB" dirty="0"/>
              <a:t>Such an emphasis has neither improved long-run performance nor encouraged addressing the more fundamental questions of productivity growth.</a:t>
            </a:r>
            <a:endParaRPr lang="en-GB" dirty="0">
              <a:effectLst/>
            </a:endParaRPr>
          </a:p>
        </p:txBody>
      </p:sp>
      <p:sp>
        <p:nvSpPr>
          <p:cNvPr id="3" name="Rectangle 2"/>
          <p:cNvSpPr/>
          <p:nvPr/>
        </p:nvSpPr>
        <p:spPr>
          <a:xfrm>
            <a:off x="587284" y="692696"/>
            <a:ext cx="1105303"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smtClean="0">
                <a:solidFill>
                  <a:schemeClr val="tx1">
                    <a:lumMod val="65000"/>
                    <a:lumOff val="35000"/>
                  </a:schemeClr>
                </a:solidFill>
                <a:latin typeface="+mj-lt"/>
              </a:rPr>
              <a:t>Remarks</a:t>
            </a:r>
            <a:endParaRPr lang="en-GB" sz="2000" dirty="0">
              <a:solidFill>
                <a:schemeClr val="tx1">
                  <a:lumMod val="65000"/>
                  <a:lumOff val="35000"/>
                </a:schemeClr>
              </a:solidFill>
              <a:latin typeface="+mj-lt"/>
            </a:endParaRPr>
          </a:p>
        </p:txBody>
      </p:sp>
    </p:spTree>
    <p:extLst>
      <p:ext uri="{BB962C8B-B14F-4D97-AF65-F5344CB8AC3E}">
        <p14:creationId xmlns:p14="http://schemas.microsoft.com/office/powerpoint/2010/main" val="3823315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156915284"/>
              </p:ext>
            </p:extLst>
          </p:nvPr>
        </p:nvGraphicFramePr>
        <p:xfrm>
          <a:off x="1007604" y="1327396"/>
          <a:ext cx="7128792" cy="4203208"/>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966971" y="692696"/>
            <a:ext cx="4790542" cy="400110"/>
          </a:xfrm>
          <a:prstGeom prst="rect">
            <a:avLst/>
          </a:prstGeom>
        </p:spPr>
        <p:txBody>
          <a:bodyPr wrap="none">
            <a:spAutoFit/>
          </a:bodyPr>
          <a:lstStyle/>
          <a:p>
            <a:pPr algn="ct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1. </a:t>
            </a:r>
            <a:r>
              <a:rPr lang="en-GB" sz="2000" dirty="0" err="1">
                <a:solidFill>
                  <a:schemeClr val="tx1">
                    <a:lumMod val="65000"/>
                    <a:lumOff val="35000"/>
                  </a:schemeClr>
                </a:solidFill>
                <a:latin typeface="+mj-lt"/>
              </a:rPr>
              <a:t>Postwar</a:t>
            </a:r>
            <a:r>
              <a:rPr lang="en-GB" sz="2000" dirty="0">
                <a:solidFill>
                  <a:schemeClr val="tx1">
                    <a:lumMod val="65000"/>
                    <a:lumOff val="35000"/>
                  </a:schemeClr>
                </a:solidFill>
                <a:latin typeface="+mj-lt"/>
              </a:rPr>
              <a:t> recoveries in level of GDP</a:t>
            </a:r>
          </a:p>
        </p:txBody>
      </p:sp>
    </p:spTree>
    <p:extLst>
      <p:ext uri="{BB962C8B-B14F-4D97-AF65-F5344CB8AC3E}">
        <p14:creationId xmlns:p14="http://schemas.microsoft.com/office/powerpoint/2010/main" val="2092662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593598317"/>
              </p:ext>
            </p:extLst>
          </p:nvPr>
        </p:nvGraphicFramePr>
        <p:xfrm>
          <a:off x="1512000" y="1269000"/>
          <a:ext cx="612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87284" y="692696"/>
            <a:ext cx="5881610"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US" sz="2000" dirty="0">
                <a:solidFill>
                  <a:schemeClr val="tx1">
                    <a:lumMod val="65000"/>
                    <a:lumOff val="35000"/>
                  </a:schemeClr>
                </a:solidFill>
                <a:latin typeface="+mj-lt"/>
              </a:rPr>
              <a:t>Figure 2a. Total factor productivity growth 1948–2015</a:t>
            </a:r>
            <a:endParaRPr lang="en-GB" sz="2000" dirty="0">
              <a:solidFill>
                <a:schemeClr val="tx1">
                  <a:lumMod val="65000"/>
                  <a:lumOff val="35000"/>
                </a:schemeClr>
              </a:solidFill>
              <a:latin typeface="+mj-lt"/>
            </a:endParaRPr>
          </a:p>
        </p:txBody>
      </p:sp>
      <p:sp>
        <p:nvSpPr>
          <p:cNvPr id="5" name="Rectangle 4"/>
          <p:cNvSpPr/>
          <p:nvPr/>
        </p:nvSpPr>
        <p:spPr>
          <a:xfrm>
            <a:off x="1461711" y="5589240"/>
            <a:ext cx="2956514" cy="276999"/>
          </a:xfrm>
          <a:prstGeom prst="rect">
            <a:avLst/>
          </a:prstGeom>
        </p:spPr>
        <p:txBody>
          <a:bodyPr wrap="none">
            <a:spAutoFit/>
          </a:bodyPr>
          <a:lstStyle/>
          <a:p>
            <a:pPr algn="r">
              <a:defRPr/>
            </a:pPr>
            <a:r>
              <a:rPr lang="en-US" sz="1200" dirty="0"/>
              <a:t>Source: Bank of England, 3 centuries dataset</a:t>
            </a:r>
            <a:endParaRPr lang="en-GB" sz="1200" dirty="0"/>
          </a:p>
        </p:txBody>
      </p:sp>
    </p:spTree>
    <p:extLst>
      <p:ext uri="{BB962C8B-B14F-4D97-AF65-F5344CB8AC3E}">
        <p14:creationId xmlns:p14="http://schemas.microsoft.com/office/powerpoint/2010/main" val="3465632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180096614"/>
              </p:ext>
            </p:extLst>
          </p:nvPr>
        </p:nvGraphicFramePr>
        <p:xfrm>
          <a:off x="1512000" y="1269000"/>
          <a:ext cx="612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587284" y="692696"/>
            <a:ext cx="5616025" cy="400110"/>
          </a:xfrm>
          <a:prstGeom prst="rect">
            <a:avLst/>
          </a:prstGeom>
        </p:spPr>
        <p:txBody>
          <a:bodyPr wrap="none">
            <a:spAutoFit/>
          </a:bodyPr>
          <a:lstStyle/>
          <a:p>
            <a:pPr>
              <a:defRPr sz="108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2b. Labour productivity per head 1948–2015</a:t>
            </a:r>
          </a:p>
        </p:txBody>
      </p:sp>
      <p:sp>
        <p:nvSpPr>
          <p:cNvPr id="7" name="Rectangle 6"/>
          <p:cNvSpPr/>
          <p:nvPr/>
        </p:nvSpPr>
        <p:spPr>
          <a:xfrm>
            <a:off x="1461711" y="5589240"/>
            <a:ext cx="2956514" cy="276999"/>
          </a:xfrm>
          <a:prstGeom prst="rect">
            <a:avLst/>
          </a:prstGeom>
        </p:spPr>
        <p:txBody>
          <a:bodyPr wrap="none">
            <a:spAutoFit/>
          </a:bodyPr>
          <a:lstStyle/>
          <a:p>
            <a:pPr algn="r">
              <a:defRPr/>
            </a:pPr>
            <a:r>
              <a:rPr lang="en-US" sz="1200" dirty="0"/>
              <a:t>Source: Bank of England, 3 centuries dataset</a:t>
            </a:r>
            <a:endParaRPr lang="en-GB" sz="1200" dirty="0"/>
          </a:p>
        </p:txBody>
      </p:sp>
    </p:spTree>
    <p:extLst>
      <p:ext uri="{BB962C8B-B14F-4D97-AF65-F5344CB8AC3E}">
        <p14:creationId xmlns:p14="http://schemas.microsoft.com/office/powerpoint/2010/main" val="199055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445470545"/>
              </p:ext>
            </p:extLst>
          </p:nvPr>
        </p:nvGraphicFramePr>
        <p:xfrm>
          <a:off x="1218696" y="620688"/>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587284" y="692696"/>
            <a:ext cx="6829370"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US" sz="2000" dirty="0">
                <a:solidFill>
                  <a:schemeClr val="tx1">
                    <a:lumMod val="65000"/>
                    <a:lumOff val="35000"/>
                  </a:schemeClr>
                </a:solidFill>
                <a:latin typeface="+mj-lt"/>
              </a:rPr>
              <a:t>Figure 3. Growth of average and median real wage 1946 - 2015</a:t>
            </a:r>
          </a:p>
        </p:txBody>
      </p:sp>
    </p:spTree>
    <p:extLst>
      <p:ext uri="{BB962C8B-B14F-4D97-AF65-F5344CB8AC3E}">
        <p14:creationId xmlns:p14="http://schemas.microsoft.com/office/powerpoint/2010/main" val="3356322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436193795"/>
              </p:ext>
            </p:extLst>
          </p:nvPr>
        </p:nvGraphicFramePr>
        <p:xfrm>
          <a:off x="1331640" y="54868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587284" y="692696"/>
            <a:ext cx="6466065"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4. Capital–output ratio at constant prices 1960–2016</a:t>
            </a:r>
          </a:p>
        </p:txBody>
      </p:sp>
    </p:spTree>
    <p:extLst>
      <p:ext uri="{BB962C8B-B14F-4D97-AF65-F5344CB8AC3E}">
        <p14:creationId xmlns:p14="http://schemas.microsoft.com/office/powerpoint/2010/main" val="527671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382201368"/>
              </p:ext>
            </p:extLst>
          </p:nvPr>
        </p:nvGraphicFramePr>
        <p:xfrm>
          <a:off x="1332000" y="729000"/>
          <a:ext cx="648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87284" y="692696"/>
            <a:ext cx="4916731" cy="400110"/>
          </a:xfrm>
          <a:prstGeom prst="rect">
            <a:avLst/>
          </a:prstGeom>
        </p:spPr>
        <p:txBody>
          <a:bodyPr wrap="none">
            <a:spAutoFit/>
          </a:bodyPr>
          <a:lstStyle/>
          <a:p>
            <a:pPr>
              <a:defRPr sz="1100" b="1" i="0" u="none" strike="noStrike" kern="1200" baseline="0">
                <a:solidFill>
                  <a:prstClr val="black">
                    <a:lumMod val="65000"/>
                    <a:lumOff val="35000"/>
                  </a:prstClr>
                </a:solidFill>
                <a:latin typeface="Gill Sans" pitchFamily="34" charset="0"/>
                <a:ea typeface="+mn-ea"/>
                <a:cs typeface="+mn-cs"/>
              </a:defRPr>
            </a:pPr>
            <a:r>
              <a:rPr lang="en-GB" sz="2000" dirty="0">
                <a:solidFill>
                  <a:schemeClr val="tx1">
                    <a:lumMod val="65000"/>
                    <a:lumOff val="35000"/>
                  </a:schemeClr>
                </a:solidFill>
                <a:latin typeface="+mj-lt"/>
              </a:rPr>
              <a:t>Figure 5. Real investment growth 1949–2016</a:t>
            </a:r>
          </a:p>
        </p:txBody>
      </p:sp>
    </p:spTree>
    <p:extLst>
      <p:ext uri="{BB962C8B-B14F-4D97-AF65-F5344CB8AC3E}">
        <p14:creationId xmlns:p14="http://schemas.microsoft.com/office/powerpoint/2010/main" val="966925455"/>
      </p:ext>
    </p:extLst>
  </p:cSld>
  <p:clrMapOvr>
    <a:masterClrMapping/>
  </p:clrMapOvr>
</p:sld>
</file>

<file path=ppt/theme/theme1.xml><?xml version="1.0" encoding="utf-8"?>
<a:theme xmlns:a="http://schemas.openxmlformats.org/drawingml/2006/main" name="press conferen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1211</Words>
  <Application>Microsoft Office PowerPoint</Application>
  <PresentationFormat>On-screen Show (4:3)</PresentationFormat>
  <Paragraphs>132</Paragraphs>
  <Slides>25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Times New Roman</vt:lpstr>
      <vt:lpstr>press conference</vt:lpstr>
      <vt:lpstr>PowerPoint Presentation</vt:lpstr>
      <vt:lpstr>The Economic Landscape of the UK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Labonne</dc:creator>
  <cp:lastModifiedBy>Jagjit Chadha</cp:lastModifiedBy>
  <cp:revision>38</cp:revision>
  <cp:lastPrinted>2017-05-11T15:22:08Z</cp:lastPrinted>
  <dcterms:created xsi:type="dcterms:W3CDTF">2017-05-08T08:55:09Z</dcterms:created>
  <dcterms:modified xsi:type="dcterms:W3CDTF">2017-05-31T16:06:43Z</dcterms:modified>
</cp:coreProperties>
</file>